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drawings/drawing3.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drawings/drawing4.xml" ContentType="application/vnd.openxmlformats-officedocument.drawingml.chartshapes+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drawings/drawing6.xml" ContentType="application/vnd.openxmlformats-officedocument.drawingml.chartshapes+xml"/>
  <Override PartName="/ppt/charts/chart16.xml" ContentType="application/vnd.openxmlformats-officedocument.drawingml.chart+xml"/>
  <Override PartName="/ppt/drawings/drawing7.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47"/>
  </p:notesMasterIdLst>
  <p:handoutMasterIdLst>
    <p:handoutMasterId r:id="rId48"/>
  </p:handoutMasterIdLst>
  <p:sldIdLst>
    <p:sldId id="256" r:id="rId2"/>
    <p:sldId id="365" r:id="rId3"/>
    <p:sldId id="378" r:id="rId4"/>
    <p:sldId id="366" r:id="rId5"/>
    <p:sldId id="367" r:id="rId6"/>
    <p:sldId id="368" r:id="rId7"/>
    <p:sldId id="369" r:id="rId8"/>
    <p:sldId id="375" r:id="rId9"/>
    <p:sldId id="370" r:id="rId10"/>
    <p:sldId id="372" r:id="rId11"/>
    <p:sldId id="373" r:id="rId12"/>
    <p:sldId id="374" r:id="rId13"/>
    <p:sldId id="304" r:id="rId14"/>
    <p:sldId id="329" r:id="rId15"/>
    <p:sldId id="306" r:id="rId16"/>
    <p:sldId id="330" r:id="rId17"/>
    <p:sldId id="305" r:id="rId18"/>
    <p:sldId id="354" r:id="rId19"/>
    <p:sldId id="353" r:id="rId20"/>
    <p:sldId id="345" r:id="rId21"/>
    <p:sldId id="361" r:id="rId22"/>
    <p:sldId id="362" r:id="rId23"/>
    <p:sldId id="363" r:id="rId24"/>
    <p:sldId id="377" r:id="rId25"/>
    <p:sldId id="376" r:id="rId26"/>
    <p:sldId id="322" r:id="rId27"/>
    <p:sldId id="360" r:id="rId28"/>
    <p:sldId id="352" r:id="rId29"/>
    <p:sldId id="351" r:id="rId30"/>
    <p:sldId id="338" r:id="rId31"/>
    <p:sldId id="348" r:id="rId32"/>
    <p:sldId id="349" r:id="rId33"/>
    <p:sldId id="342" r:id="rId34"/>
    <p:sldId id="355" r:id="rId35"/>
    <p:sldId id="335" r:id="rId36"/>
    <p:sldId id="357" r:id="rId37"/>
    <p:sldId id="356" r:id="rId38"/>
    <p:sldId id="364" r:id="rId39"/>
    <p:sldId id="346" r:id="rId40"/>
    <p:sldId id="359" r:id="rId41"/>
    <p:sldId id="358" r:id="rId42"/>
    <p:sldId id="347" r:id="rId43"/>
    <p:sldId id="379" r:id="rId44"/>
    <p:sldId id="380" r:id="rId45"/>
    <p:sldId id="381" r:id="rId46"/>
  </p:sldIdLst>
  <p:sldSz cx="9144000" cy="6858000" type="screen4x3"/>
  <p:notesSz cx="6858000" cy="9313863"/>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0D4"/>
    <a:srgbClr val="00823B"/>
    <a:srgbClr val="CC3300"/>
    <a:srgbClr val="FFFFC9"/>
    <a:srgbClr val="5CB63C"/>
    <a:srgbClr val="1F9216"/>
    <a:srgbClr val="FF5B5B"/>
    <a:srgbClr val="8DE38D"/>
    <a:srgbClr val="93D6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56" autoAdjust="0"/>
    <p:restoredTop sz="94660"/>
  </p:normalViewPr>
  <p:slideViewPr>
    <p:cSldViewPr>
      <p:cViewPr>
        <p:scale>
          <a:sx n="115" d="100"/>
          <a:sy n="115" d="100"/>
        </p:scale>
        <p:origin x="-1524"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Dan\CSLI\Semi-annual%20Surveys\2010\Spring\Graphs%20S%2010.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Dan\CSLI\Other\Election%20Stuff\2010\AAC%20Gen%20Election%20Precinct%202010.xlsx" TargetMode="Externa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Dan\CSLI\Other\Election%20Stuff\2010\AAC%20Gen%20Election%20Precinct%202010.xlsx" TargetMode="Externa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Dan\CSLI\Other\Election%20Stuff\2010\AAC%20Gen%20Election%20Precinct%202010.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Dan\CSLI\Semi-annual%20Surveys\2010\Spring\S%20'10%20Tables%20and%20Graphs.xlsx" TargetMode="External"/><Relationship Id="rId2" Type="http://schemas.openxmlformats.org/officeDocument/2006/relationships/image" Target="../media/image5.jpeg"/><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Dan\CSLI\Other\Public%20Presentations\2010\Carroll's%20Creek%20Clagett%2010-18-10.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Dan\CSLI\Other\Public%20Presentations\2010\Carroll's%20Creek%20Clagett%2010-18-10.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C:\Dan\CSLI\Other\Public%20Presentations\2010\Carroll's%20Creek%20Clagett%2010-18-10.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2.xlsx"/></Relationships>
</file>

<file path=ppt/charts/_rels/chart8.xml.rels><?xml version="1.0" encoding="UTF-8" standalone="yes"?>
<Relationships xmlns="http://schemas.openxmlformats.org/package/2006/relationships"><Relationship Id="rId2" Type="http://schemas.openxmlformats.org/officeDocument/2006/relationships/oleObject" Target="file:///C:\Users\Owner\AppData\Roaming\Microsoft\Excel\AAC%20GEN%20ELECTION%20results2006%20and%202010%20(version%201).xls" TargetMode="External"/><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oleObject" Target="Book2"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Economy</a:t>
            </a:r>
            <a:r>
              <a:rPr lang="en-US" baseline="0" dirty="0" smtClean="0"/>
              <a:t> still top problem, but mostly unchanged since March 2009</a:t>
            </a:r>
            <a:endParaRPr lang="en-US" dirty="0"/>
          </a:p>
        </c:rich>
      </c:tx>
      <c:layout>
        <c:manualLayout>
          <c:xMode val="edge"/>
          <c:yMode val="edge"/>
          <c:x val="0.13227743932039543"/>
          <c:y val="9.6830885240152056E-2"/>
        </c:manualLayout>
      </c:layout>
      <c:overlay val="0"/>
    </c:title>
    <c:autoTitleDeleted val="0"/>
    <c:plotArea>
      <c:layout/>
      <c:lineChart>
        <c:grouping val="standard"/>
        <c:varyColors val="0"/>
        <c:ser>
          <c:idx val="0"/>
          <c:order val="0"/>
          <c:tx>
            <c:strRef>
              <c:f>Sheet1!$B$5</c:f>
              <c:strCache>
                <c:ptCount val="1"/>
                <c:pt idx="0">
                  <c:v>Economy /Housing</c:v>
                </c:pt>
              </c:strCache>
            </c:strRef>
          </c:tx>
          <c:spPr>
            <a:ln w="57150">
              <a:solidFill>
                <a:srgbClr val="00B050"/>
              </a:solidFill>
            </a:ln>
          </c:spPr>
          <c:marker>
            <c:symbol val="none"/>
          </c:marker>
          <c:dLbls>
            <c:txPr>
              <a:bodyPr/>
              <a:lstStyle/>
              <a:p>
                <a:pPr>
                  <a:defRPr sz="1200" b="1">
                    <a:solidFill>
                      <a:schemeClr val="accent3">
                        <a:lumMod val="50000"/>
                      </a:schemeClr>
                    </a:solidFill>
                  </a:defRPr>
                </a:pPr>
                <a:endParaRPr lang="en-US"/>
              </a:p>
            </c:txPr>
            <c:showLegendKey val="0"/>
            <c:showVal val="1"/>
            <c:showCatName val="0"/>
            <c:showSerName val="0"/>
            <c:showPercent val="0"/>
            <c:showBubbleSize val="0"/>
            <c:showLeaderLines val="0"/>
          </c:dLbls>
          <c:cat>
            <c:strRef>
              <c:f>Sheet1!$C$4:$P$4</c:f>
              <c:strCache>
                <c:ptCount val="14"/>
                <c:pt idx="0">
                  <c:v>Fall '04</c:v>
                </c:pt>
                <c:pt idx="1">
                  <c:v>Spring '05</c:v>
                </c:pt>
                <c:pt idx="2">
                  <c:v>Fall '05</c:v>
                </c:pt>
                <c:pt idx="3">
                  <c:v>Spring '06</c:v>
                </c:pt>
                <c:pt idx="4">
                  <c:v>Fall '06</c:v>
                </c:pt>
                <c:pt idx="5">
                  <c:v>Spring '07</c:v>
                </c:pt>
                <c:pt idx="6">
                  <c:v>Fall '07</c:v>
                </c:pt>
                <c:pt idx="7">
                  <c:v>Spring '08</c:v>
                </c:pt>
                <c:pt idx="8">
                  <c:v>Fall '08</c:v>
                </c:pt>
                <c:pt idx="9">
                  <c:v>Spring  '09</c:v>
                </c:pt>
                <c:pt idx="10">
                  <c:v>Fall '09</c:v>
                </c:pt>
                <c:pt idx="11">
                  <c:v>Spring '10</c:v>
                </c:pt>
                <c:pt idx="12">
                  <c:v>Fall '10</c:v>
                </c:pt>
                <c:pt idx="13">
                  <c:v>Mean </c:v>
                </c:pt>
              </c:strCache>
            </c:strRef>
          </c:cat>
          <c:val>
            <c:numRef>
              <c:f>Sheet1!$C$5:$P$5</c:f>
              <c:numCache>
                <c:formatCode>General</c:formatCode>
                <c:ptCount val="14"/>
                <c:pt idx="0">
                  <c:v>8</c:v>
                </c:pt>
                <c:pt idx="1">
                  <c:v>7</c:v>
                </c:pt>
                <c:pt idx="2">
                  <c:v>7</c:v>
                </c:pt>
                <c:pt idx="3">
                  <c:v>15</c:v>
                </c:pt>
                <c:pt idx="4">
                  <c:v>7</c:v>
                </c:pt>
                <c:pt idx="5">
                  <c:v>12</c:v>
                </c:pt>
                <c:pt idx="6">
                  <c:v>8</c:v>
                </c:pt>
                <c:pt idx="7">
                  <c:v>23</c:v>
                </c:pt>
                <c:pt idx="8">
                  <c:v>38</c:v>
                </c:pt>
                <c:pt idx="9">
                  <c:v>48</c:v>
                </c:pt>
                <c:pt idx="10">
                  <c:v>33</c:v>
                </c:pt>
                <c:pt idx="11">
                  <c:v>36</c:v>
                </c:pt>
                <c:pt idx="12">
                  <c:v>36</c:v>
                </c:pt>
                <c:pt idx="13">
                  <c:v>20</c:v>
                </c:pt>
              </c:numCache>
            </c:numRef>
          </c:val>
          <c:smooth val="1"/>
        </c:ser>
        <c:ser>
          <c:idx val="1"/>
          <c:order val="1"/>
          <c:tx>
            <c:strRef>
              <c:f>Sheet1!$B$6</c:f>
              <c:strCache>
                <c:ptCount val="1"/>
                <c:pt idx="0">
                  <c:v>Taxes – too high  </c:v>
                </c:pt>
              </c:strCache>
            </c:strRef>
          </c:tx>
          <c:spPr>
            <a:ln w="50800">
              <a:solidFill>
                <a:srgbClr val="C00000"/>
              </a:solidFill>
            </a:ln>
          </c:spPr>
          <c:marker>
            <c:symbol val="none"/>
          </c:marker>
          <c:dLbls>
            <c:txPr>
              <a:bodyPr/>
              <a:lstStyle/>
              <a:p>
                <a:pPr>
                  <a:defRPr sz="1200" b="1">
                    <a:solidFill>
                      <a:srgbClr val="FF0000"/>
                    </a:solidFill>
                  </a:defRPr>
                </a:pPr>
                <a:endParaRPr lang="en-US"/>
              </a:p>
            </c:txPr>
            <c:showLegendKey val="0"/>
            <c:showVal val="1"/>
            <c:showCatName val="0"/>
            <c:showSerName val="0"/>
            <c:showPercent val="0"/>
            <c:showBubbleSize val="0"/>
            <c:showLeaderLines val="0"/>
          </c:dLbls>
          <c:cat>
            <c:strRef>
              <c:f>Sheet1!$C$4:$P$4</c:f>
              <c:strCache>
                <c:ptCount val="14"/>
                <c:pt idx="0">
                  <c:v>Fall '04</c:v>
                </c:pt>
                <c:pt idx="1">
                  <c:v>Spring '05</c:v>
                </c:pt>
                <c:pt idx="2">
                  <c:v>Fall '05</c:v>
                </c:pt>
                <c:pt idx="3">
                  <c:v>Spring '06</c:v>
                </c:pt>
                <c:pt idx="4">
                  <c:v>Fall '06</c:v>
                </c:pt>
                <c:pt idx="5">
                  <c:v>Spring '07</c:v>
                </c:pt>
                <c:pt idx="6">
                  <c:v>Fall '07</c:v>
                </c:pt>
                <c:pt idx="7">
                  <c:v>Spring '08</c:v>
                </c:pt>
                <c:pt idx="8">
                  <c:v>Fall '08</c:v>
                </c:pt>
                <c:pt idx="9">
                  <c:v>Spring  '09</c:v>
                </c:pt>
                <c:pt idx="10">
                  <c:v>Fall '09</c:v>
                </c:pt>
                <c:pt idx="11">
                  <c:v>Spring '10</c:v>
                </c:pt>
                <c:pt idx="12">
                  <c:v>Fall '10</c:v>
                </c:pt>
                <c:pt idx="13">
                  <c:v>Mean </c:v>
                </c:pt>
              </c:strCache>
            </c:strRef>
          </c:cat>
          <c:val>
            <c:numRef>
              <c:f>Sheet1!$C$6:$P$6</c:f>
              <c:numCache>
                <c:formatCode>General</c:formatCode>
                <c:ptCount val="14"/>
                <c:pt idx="0">
                  <c:v>10</c:v>
                </c:pt>
                <c:pt idx="1">
                  <c:v>13</c:v>
                </c:pt>
                <c:pt idx="2">
                  <c:v>10</c:v>
                </c:pt>
                <c:pt idx="3">
                  <c:v>10</c:v>
                </c:pt>
                <c:pt idx="4">
                  <c:v>9</c:v>
                </c:pt>
                <c:pt idx="5">
                  <c:v>15</c:v>
                </c:pt>
                <c:pt idx="6">
                  <c:v>17</c:v>
                </c:pt>
                <c:pt idx="7">
                  <c:v>16</c:v>
                </c:pt>
                <c:pt idx="8">
                  <c:v>12</c:v>
                </c:pt>
                <c:pt idx="9">
                  <c:v>10</c:v>
                </c:pt>
                <c:pt idx="10">
                  <c:v>12</c:v>
                </c:pt>
                <c:pt idx="11">
                  <c:v>11</c:v>
                </c:pt>
                <c:pt idx="12">
                  <c:v>13</c:v>
                </c:pt>
                <c:pt idx="13">
                  <c:v>12</c:v>
                </c:pt>
              </c:numCache>
            </c:numRef>
          </c:val>
          <c:smooth val="1"/>
        </c:ser>
        <c:ser>
          <c:idx val="2"/>
          <c:order val="2"/>
          <c:tx>
            <c:strRef>
              <c:f>Sheet1!$B$7</c:f>
              <c:strCache>
                <c:ptCount val="1"/>
                <c:pt idx="0">
                  <c:v>Growth /development</c:v>
                </c:pt>
              </c:strCache>
            </c:strRef>
          </c:tx>
          <c:spPr>
            <a:ln w="50800"/>
          </c:spPr>
          <c:marker>
            <c:symbol val="none"/>
          </c:marker>
          <c:cat>
            <c:strRef>
              <c:f>Sheet1!$C$4:$P$4</c:f>
              <c:strCache>
                <c:ptCount val="14"/>
                <c:pt idx="0">
                  <c:v>Fall '04</c:v>
                </c:pt>
                <c:pt idx="1">
                  <c:v>Spring '05</c:v>
                </c:pt>
                <c:pt idx="2">
                  <c:v>Fall '05</c:v>
                </c:pt>
                <c:pt idx="3">
                  <c:v>Spring '06</c:v>
                </c:pt>
                <c:pt idx="4">
                  <c:v>Fall '06</c:v>
                </c:pt>
                <c:pt idx="5">
                  <c:v>Spring '07</c:v>
                </c:pt>
                <c:pt idx="6">
                  <c:v>Fall '07</c:v>
                </c:pt>
                <c:pt idx="7">
                  <c:v>Spring '08</c:v>
                </c:pt>
                <c:pt idx="8">
                  <c:v>Fall '08</c:v>
                </c:pt>
                <c:pt idx="9">
                  <c:v>Spring  '09</c:v>
                </c:pt>
                <c:pt idx="10">
                  <c:v>Fall '09</c:v>
                </c:pt>
                <c:pt idx="11">
                  <c:v>Spring '10</c:v>
                </c:pt>
                <c:pt idx="12">
                  <c:v>Fall '10</c:v>
                </c:pt>
                <c:pt idx="13">
                  <c:v>Mean </c:v>
                </c:pt>
              </c:strCache>
            </c:strRef>
          </c:cat>
          <c:val>
            <c:numRef>
              <c:f>Sheet1!$C$7:$P$7</c:f>
              <c:numCache>
                <c:formatCode>General</c:formatCode>
                <c:ptCount val="14"/>
                <c:pt idx="0">
                  <c:v>14</c:v>
                </c:pt>
                <c:pt idx="1">
                  <c:v>18</c:v>
                </c:pt>
                <c:pt idx="2">
                  <c:v>22</c:v>
                </c:pt>
                <c:pt idx="3">
                  <c:v>16</c:v>
                </c:pt>
                <c:pt idx="4">
                  <c:v>21</c:v>
                </c:pt>
                <c:pt idx="5">
                  <c:v>16</c:v>
                </c:pt>
                <c:pt idx="6">
                  <c:v>16</c:v>
                </c:pt>
                <c:pt idx="7">
                  <c:v>12</c:v>
                </c:pt>
                <c:pt idx="8">
                  <c:v>9</c:v>
                </c:pt>
                <c:pt idx="9">
                  <c:v>5</c:v>
                </c:pt>
                <c:pt idx="10">
                  <c:v>5</c:v>
                </c:pt>
                <c:pt idx="11">
                  <c:v>5</c:v>
                </c:pt>
                <c:pt idx="12">
                  <c:v>2</c:v>
                </c:pt>
                <c:pt idx="13">
                  <c:v>13</c:v>
                </c:pt>
              </c:numCache>
            </c:numRef>
          </c:val>
          <c:smooth val="1"/>
        </c:ser>
        <c:ser>
          <c:idx val="3"/>
          <c:order val="3"/>
          <c:tx>
            <c:strRef>
              <c:f>Sheet1!$B$8</c:f>
              <c:strCache>
                <c:ptCount val="1"/>
                <c:pt idx="0">
                  <c:v>Education /</c:v>
                </c:pt>
              </c:strCache>
            </c:strRef>
          </c:tx>
          <c:spPr>
            <a:ln w="47625">
              <a:solidFill>
                <a:srgbClr val="FF0000"/>
              </a:solidFill>
            </a:ln>
          </c:spPr>
          <c:marker>
            <c:symbol val="none"/>
          </c:marker>
          <c:cat>
            <c:strRef>
              <c:f>Sheet1!$C$4:$P$4</c:f>
              <c:strCache>
                <c:ptCount val="14"/>
                <c:pt idx="0">
                  <c:v>Fall '04</c:v>
                </c:pt>
                <c:pt idx="1">
                  <c:v>Spring '05</c:v>
                </c:pt>
                <c:pt idx="2">
                  <c:v>Fall '05</c:v>
                </c:pt>
                <c:pt idx="3">
                  <c:v>Spring '06</c:v>
                </c:pt>
                <c:pt idx="4">
                  <c:v>Fall '06</c:v>
                </c:pt>
                <c:pt idx="5">
                  <c:v>Spring '07</c:v>
                </c:pt>
                <c:pt idx="6">
                  <c:v>Fall '07</c:v>
                </c:pt>
                <c:pt idx="7">
                  <c:v>Spring '08</c:v>
                </c:pt>
                <c:pt idx="8">
                  <c:v>Fall '08</c:v>
                </c:pt>
                <c:pt idx="9">
                  <c:v>Spring  '09</c:v>
                </c:pt>
                <c:pt idx="10">
                  <c:v>Fall '09</c:v>
                </c:pt>
                <c:pt idx="11">
                  <c:v>Spring '10</c:v>
                </c:pt>
                <c:pt idx="12">
                  <c:v>Fall '10</c:v>
                </c:pt>
                <c:pt idx="13">
                  <c:v>Mean </c:v>
                </c:pt>
              </c:strCache>
            </c:strRef>
          </c:cat>
          <c:val>
            <c:numRef>
              <c:f>Sheet1!$C$8:$P$8</c:f>
              <c:numCache>
                <c:formatCode>General</c:formatCode>
                <c:ptCount val="14"/>
                <c:pt idx="0">
                  <c:v>12</c:v>
                </c:pt>
                <c:pt idx="1">
                  <c:v>16</c:v>
                </c:pt>
                <c:pt idx="2">
                  <c:v>12</c:v>
                </c:pt>
                <c:pt idx="3">
                  <c:v>13</c:v>
                </c:pt>
                <c:pt idx="4">
                  <c:v>16</c:v>
                </c:pt>
                <c:pt idx="5">
                  <c:v>12</c:v>
                </c:pt>
                <c:pt idx="6">
                  <c:v>12</c:v>
                </c:pt>
                <c:pt idx="7">
                  <c:v>12</c:v>
                </c:pt>
                <c:pt idx="8">
                  <c:v>10</c:v>
                </c:pt>
                <c:pt idx="9">
                  <c:v>8</c:v>
                </c:pt>
                <c:pt idx="10">
                  <c:v>7</c:v>
                </c:pt>
                <c:pt idx="11">
                  <c:v>8</c:v>
                </c:pt>
                <c:pt idx="12">
                  <c:v>9</c:v>
                </c:pt>
                <c:pt idx="13">
                  <c:v>12</c:v>
                </c:pt>
              </c:numCache>
            </c:numRef>
          </c:val>
          <c:smooth val="1"/>
        </c:ser>
        <c:ser>
          <c:idx val="5"/>
          <c:order val="4"/>
          <c:tx>
            <c:strRef>
              <c:f>Sheet1!$B$9</c:f>
              <c:strCache>
                <c:ptCount val="1"/>
                <c:pt idx="0">
                  <c:v>Traffic congestion /problems</c:v>
                </c:pt>
              </c:strCache>
            </c:strRef>
          </c:tx>
          <c:spPr>
            <a:ln w="47625">
              <a:solidFill>
                <a:schemeClr val="tx2"/>
              </a:solidFill>
            </a:ln>
          </c:spPr>
          <c:marker>
            <c:symbol val="none"/>
          </c:marker>
          <c:cat>
            <c:strRef>
              <c:f>Sheet1!$C$4:$P$4</c:f>
              <c:strCache>
                <c:ptCount val="14"/>
                <c:pt idx="0">
                  <c:v>Fall '04</c:v>
                </c:pt>
                <c:pt idx="1">
                  <c:v>Spring '05</c:v>
                </c:pt>
                <c:pt idx="2">
                  <c:v>Fall '05</c:v>
                </c:pt>
                <c:pt idx="3">
                  <c:v>Spring '06</c:v>
                </c:pt>
                <c:pt idx="4">
                  <c:v>Fall '06</c:v>
                </c:pt>
                <c:pt idx="5">
                  <c:v>Spring '07</c:v>
                </c:pt>
                <c:pt idx="6">
                  <c:v>Fall '07</c:v>
                </c:pt>
                <c:pt idx="7">
                  <c:v>Spring '08</c:v>
                </c:pt>
                <c:pt idx="8">
                  <c:v>Fall '08</c:v>
                </c:pt>
                <c:pt idx="9">
                  <c:v>Spring  '09</c:v>
                </c:pt>
                <c:pt idx="10">
                  <c:v>Fall '09</c:v>
                </c:pt>
                <c:pt idx="11">
                  <c:v>Spring '10</c:v>
                </c:pt>
                <c:pt idx="12">
                  <c:v>Fall '10</c:v>
                </c:pt>
                <c:pt idx="13">
                  <c:v>Mean </c:v>
                </c:pt>
              </c:strCache>
            </c:strRef>
          </c:cat>
          <c:val>
            <c:numRef>
              <c:f>Sheet1!$C$9:$P$9</c:f>
              <c:numCache>
                <c:formatCode>General</c:formatCode>
                <c:ptCount val="14"/>
                <c:pt idx="0">
                  <c:v>17</c:v>
                </c:pt>
                <c:pt idx="1">
                  <c:v>9</c:v>
                </c:pt>
                <c:pt idx="2">
                  <c:v>14</c:v>
                </c:pt>
                <c:pt idx="3">
                  <c:v>9</c:v>
                </c:pt>
                <c:pt idx="4">
                  <c:v>12</c:v>
                </c:pt>
                <c:pt idx="5">
                  <c:v>11</c:v>
                </c:pt>
                <c:pt idx="6">
                  <c:v>12</c:v>
                </c:pt>
                <c:pt idx="7">
                  <c:v>7</c:v>
                </c:pt>
                <c:pt idx="8">
                  <c:v>6</c:v>
                </c:pt>
                <c:pt idx="9">
                  <c:v>4</c:v>
                </c:pt>
                <c:pt idx="10">
                  <c:v>5</c:v>
                </c:pt>
                <c:pt idx="11">
                  <c:v>6</c:v>
                </c:pt>
                <c:pt idx="12">
                  <c:v>6</c:v>
                </c:pt>
                <c:pt idx="13">
                  <c:v>9</c:v>
                </c:pt>
              </c:numCache>
            </c:numRef>
          </c:val>
          <c:smooth val="1"/>
        </c:ser>
        <c:ser>
          <c:idx val="6"/>
          <c:order val="5"/>
          <c:tx>
            <c:strRef>
              <c:f>Sheet1!$B$10</c:f>
              <c:strCache>
                <c:ptCount val="1"/>
                <c:pt idx="0">
                  <c:v>Crime / drugs </c:v>
                </c:pt>
              </c:strCache>
            </c:strRef>
          </c:tx>
          <c:spPr>
            <a:ln w="47625">
              <a:solidFill>
                <a:schemeClr val="tx1"/>
              </a:solidFill>
            </a:ln>
          </c:spPr>
          <c:marker>
            <c:symbol val="none"/>
          </c:marker>
          <c:cat>
            <c:strRef>
              <c:f>Sheet1!$C$4:$P$4</c:f>
              <c:strCache>
                <c:ptCount val="14"/>
                <c:pt idx="0">
                  <c:v>Fall '04</c:v>
                </c:pt>
                <c:pt idx="1">
                  <c:v>Spring '05</c:v>
                </c:pt>
                <c:pt idx="2">
                  <c:v>Fall '05</c:v>
                </c:pt>
                <c:pt idx="3">
                  <c:v>Spring '06</c:v>
                </c:pt>
                <c:pt idx="4">
                  <c:v>Fall '06</c:v>
                </c:pt>
                <c:pt idx="5">
                  <c:v>Spring '07</c:v>
                </c:pt>
                <c:pt idx="6">
                  <c:v>Fall '07</c:v>
                </c:pt>
                <c:pt idx="7">
                  <c:v>Spring '08</c:v>
                </c:pt>
                <c:pt idx="8">
                  <c:v>Fall '08</c:v>
                </c:pt>
                <c:pt idx="9">
                  <c:v>Spring  '09</c:v>
                </c:pt>
                <c:pt idx="10">
                  <c:v>Fall '09</c:v>
                </c:pt>
                <c:pt idx="11">
                  <c:v>Spring '10</c:v>
                </c:pt>
                <c:pt idx="12">
                  <c:v>Fall '10</c:v>
                </c:pt>
                <c:pt idx="13">
                  <c:v>Mean </c:v>
                </c:pt>
              </c:strCache>
            </c:strRef>
          </c:cat>
          <c:val>
            <c:numRef>
              <c:f>Sheet1!$C$10:$P$10</c:f>
              <c:numCache>
                <c:formatCode>General</c:formatCode>
                <c:ptCount val="14"/>
                <c:pt idx="0">
                  <c:v>6</c:v>
                </c:pt>
                <c:pt idx="1">
                  <c:v>5</c:v>
                </c:pt>
                <c:pt idx="2">
                  <c:v>6</c:v>
                </c:pt>
                <c:pt idx="3">
                  <c:v>11</c:v>
                </c:pt>
                <c:pt idx="4">
                  <c:v>11</c:v>
                </c:pt>
                <c:pt idx="5">
                  <c:v>9</c:v>
                </c:pt>
                <c:pt idx="6">
                  <c:v>10</c:v>
                </c:pt>
                <c:pt idx="7">
                  <c:v>6</c:v>
                </c:pt>
                <c:pt idx="8">
                  <c:v>4</c:v>
                </c:pt>
                <c:pt idx="9">
                  <c:v>6</c:v>
                </c:pt>
                <c:pt idx="10">
                  <c:v>8</c:v>
                </c:pt>
                <c:pt idx="11">
                  <c:v>6</c:v>
                </c:pt>
                <c:pt idx="12">
                  <c:v>6</c:v>
                </c:pt>
                <c:pt idx="13">
                  <c:v>7</c:v>
                </c:pt>
              </c:numCache>
            </c:numRef>
          </c:val>
          <c:smooth val="1"/>
        </c:ser>
        <c:dLbls>
          <c:showLegendKey val="0"/>
          <c:showVal val="0"/>
          <c:showCatName val="0"/>
          <c:showSerName val="0"/>
          <c:showPercent val="0"/>
          <c:showBubbleSize val="0"/>
        </c:dLbls>
        <c:marker val="1"/>
        <c:smooth val="0"/>
        <c:axId val="304477696"/>
        <c:axId val="273977856"/>
      </c:lineChart>
      <c:catAx>
        <c:axId val="304477696"/>
        <c:scaling>
          <c:orientation val="minMax"/>
        </c:scaling>
        <c:delete val="0"/>
        <c:axPos val="b"/>
        <c:majorTickMark val="none"/>
        <c:minorTickMark val="none"/>
        <c:tickLblPos val="nextTo"/>
        <c:crossAx val="273977856"/>
        <c:crosses val="autoZero"/>
        <c:auto val="1"/>
        <c:lblAlgn val="ctr"/>
        <c:lblOffset val="100"/>
        <c:noMultiLvlLbl val="0"/>
      </c:catAx>
      <c:valAx>
        <c:axId val="273977856"/>
        <c:scaling>
          <c:orientation val="minMax"/>
        </c:scaling>
        <c:delete val="0"/>
        <c:axPos val="l"/>
        <c:majorGridlines/>
        <c:numFmt formatCode="General" sourceLinked="1"/>
        <c:majorTickMark val="none"/>
        <c:minorTickMark val="none"/>
        <c:tickLblPos val="nextTo"/>
        <c:spPr>
          <a:ln w="9525">
            <a:noFill/>
          </a:ln>
        </c:spPr>
        <c:crossAx val="304477696"/>
        <c:crosses val="autoZero"/>
        <c:crossBetween val="between"/>
      </c:valAx>
    </c:plotArea>
    <c:legend>
      <c:legendPos val="b"/>
      <c:overlay val="0"/>
    </c:legend>
    <c:plotVisOnly val="1"/>
    <c:dispBlanksAs val="gap"/>
    <c:showDLblsOverMax val="0"/>
  </c:chart>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814012831729385E-2"/>
          <c:y val="3.0883941108267997E-2"/>
          <c:w val="0.80124538252162925"/>
          <c:h val="0.89814652467943468"/>
        </c:manualLayout>
      </c:layout>
      <c:barChart>
        <c:barDir val="col"/>
        <c:grouping val="clustered"/>
        <c:varyColors val="0"/>
        <c:ser>
          <c:idx val="0"/>
          <c:order val="0"/>
          <c:tx>
            <c:strRef>
              <c:f>Summary!$V$2</c:f>
              <c:strCache>
                <c:ptCount val="1"/>
                <c:pt idx="0">
                  <c:v>Quest A</c:v>
                </c:pt>
              </c:strCache>
            </c:strRef>
          </c:tx>
          <c:invertIfNegative val="0"/>
          <c:dLbls>
            <c:showLegendKey val="0"/>
            <c:showVal val="1"/>
            <c:showCatName val="0"/>
            <c:showSerName val="0"/>
            <c:showPercent val="0"/>
            <c:showBubbleSize val="0"/>
            <c:showLeaderLines val="0"/>
          </c:dLbls>
          <c:val>
            <c:numRef>
              <c:f>Summary!$V$3:$V$9</c:f>
              <c:numCache>
                <c:formatCode>0.0%</c:formatCode>
                <c:ptCount val="7"/>
                <c:pt idx="0">
                  <c:v>0.51100000000000001</c:v>
                </c:pt>
                <c:pt idx="1">
                  <c:v>0.5949416666666667</c:v>
                </c:pt>
                <c:pt idx="2">
                  <c:v>0.65021600000000002</c:v>
                </c:pt>
                <c:pt idx="3">
                  <c:v>0.5198250000000002</c:v>
                </c:pt>
                <c:pt idx="4">
                  <c:v>0.54114117647058835</c:v>
                </c:pt>
                <c:pt idx="5">
                  <c:v>0.54751290322580648</c:v>
                </c:pt>
                <c:pt idx="6">
                  <c:v>0.55853333333333333</c:v>
                </c:pt>
              </c:numCache>
            </c:numRef>
          </c:val>
        </c:ser>
        <c:ser>
          <c:idx val="1"/>
          <c:order val="1"/>
          <c:tx>
            <c:strRef>
              <c:f>Summary!$W$2</c:f>
              <c:strCache>
                <c:ptCount val="1"/>
                <c:pt idx="0">
                  <c:v>Early Votes</c:v>
                </c:pt>
              </c:strCache>
            </c:strRef>
          </c:tx>
          <c:invertIfNegative val="0"/>
          <c:dLbls>
            <c:dLbl>
              <c:idx val="3"/>
              <c:layout>
                <c:manualLayout>
                  <c:x val="1.3888888888888892E-2"/>
                  <c:y val="-2.6289842826071178E-3"/>
                </c:manualLayout>
              </c:layout>
              <c:showLegendKey val="0"/>
              <c:showVal val="1"/>
              <c:showCatName val="0"/>
              <c:showSerName val="0"/>
              <c:showPercent val="0"/>
              <c:showBubbleSize val="0"/>
            </c:dLbl>
            <c:dLbl>
              <c:idx val="4"/>
              <c:layout>
                <c:manualLayout>
                  <c:x val="0"/>
                  <c:y val="-1.8402889978249813E-2"/>
                </c:manualLayout>
              </c:layout>
              <c:showLegendKey val="0"/>
              <c:showVal val="1"/>
              <c:showCatName val="0"/>
              <c:showSerName val="0"/>
              <c:showPercent val="0"/>
              <c:showBubbleSize val="0"/>
            </c:dLbl>
            <c:dLbl>
              <c:idx val="5"/>
              <c:layout>
                <c:manualLayout>
                  <c:x val="-1.5432098765432102E-3"/>
                  <c:y val="-3.1547811391285395E-2"/>
                </c:manualLayout>
              </c:layout>
              <c:showLegendKey val="0"/>
              <c:showVal val="1"/>
              <c:showCatName val="0"/>
              <c:showSerName val="0"/>
              <c:showPercent val="0"/>
              <c:showBubbleSize val="0"/>
            </c:dLbl>
            <c:dLbl>
              <c:idx val="6"/>
              <c:layout>
                <c:manualLayout>
                  <c:x val="3.08641975308642E-3"/>
                  <c:y val="-2.6289842826071174E-2"/>
                </c:manualLayout>
              </c:layout>
              <c:showLegendKey val="0"/>
              <c:showVal val="1"/>
              <c:showCatName val="0"/>
              <c:showSerName val="0"/>
              <c:showPercent val="0"/>
              <c:showBubbleSize val="0"/>
            </c:dLbl>
            <c:showLegendKey val="0"/>
            <c:showVal val="1"/>
            <c:showCatName val="0"/>
            <c:showSerName val="0"/>
            <c:showPercent val="0"/>
            <c:showBubbleSize val="0"/>
            <c:showLeaderLines val="0"/>
          </c:dLbls>
          <c:val>
            <c:numRef>
              <c:f>Summary!$W$3:$W$9</c:f>
              <c:numCache>
                <c:formatCode>0.0%</c:formatCode>
                <c:ptCount val="7"/>
                <c:pt idx="1">
                  <c:v>0.61250000000000004</c:v>
                </c:pt>
                <c:pt idx="3">
                  <c:v>0.47260000000000002</c:v>
                </c:pt>
                <c:pt idx="4">
                  <c:v>0.54510000000000003</c:v>
                </c:pt>
                <c:pt idx="5">
                  <c:v>0.54770000000000008</c:v>
                </c:pt>
                <c:pt idx="6">
                  <c:v>0.56510000000000005</c:v>
                </c:pt>
              </c:numCache>
            </c:numRef>
          </c:val>
        </c:ser>
        <c:dLbls>
          <c:showLegendKey val="0"/>
          <c:showVal val="0"/>
          <c:showCatName val="0"/>
          <c:showSerName val="0"/>
          <c:showPercent val="0"/>
          <c:showBubbleSize val="0"/>
        </c:dLbls>
        <c:gapWidth val="150"/>
        <c:axId val="329750016"/>
        <c:axId val="274328960"/>
      </c:barChart>
      <c:catAx>
        <c:axId val="329750016"/>
        <c:scaling>
          <c:orientation val="minMax"/>
        </c:scaling>
        <c:delete val="0"/>
        <c:axPos val="b"/>
        <c:majorTickMark val="out"/>
        <c:minorTickMark val="none"/>
        <c:tickLblPos val="nextTo"/>
        <c:crossAx val="274328960"/>
        <c:crosses val="autoZero"/>
        <c:auto val="1"/>
        <c:lblAlgn val="ctr"/>
        <c:lblOffset val="100"/>
        <c:noMultiLvlLbl val="0"/>
      </c:catAx>
      <c:valAx>
        <c:axId val="274328960"/>
        <c:scaling>
          <c:orientation val="minMax"/>
        </c:scaling>
        <c:delete val="0"/>
        <c:axPos val="l"/>
        <c:majorGridlines/>
        <c:numFmt formatCode="0.0%" sourceLinked="1"/>
        <c:majorTickMark val="out"/>
        <c:minorTickMark val="none"/>
        <c:tickLblPos val="nextTo"/>
        <c:crossAx val="329750016"/>
        <c:crosses val="autoZero"/>
        <c:crossBetween val="between"/>
      </c:valAx>
    </c:plotArea>
    <c:legend>
      <c:legendPos val="r"/>
      <c:overlay val="0"/>
    </c:legend>
    <c:plotVisOnly val="1"/>
    <c:dispBlanksAs val="gap"/>
    <c:showDLblsOverMax val="0"/>
  </c:chart>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Rep</c:v>
                </c:pt>
              </c:strCache>
            </c:strRef>
          </c:tx>
          <c:spPr>
            <a:solidFill>
              <a:schemeClr val="accent2"/>
            </a:solidFill>
            <a:ln>
              <a:solidFill>
                <a:srgbClr val="FF0000"/>
              </a:solidFill>
            </a:ln>
          </c:spPr>
          <c:invertIfNegative val="0"/>
          <c:dLbls>
            <c:dLbl>
              <c:idx val="1"/>
              <c:layout>
                <c:manualLayout>
                  <c:x val="-6.4724919093851144E-3"/>
                  <c:y val="-3.1250000000000583E-3"/>
                </c:manualLayout>
              </c:layout>
              <c:showLegendKey val="0"/>
              <c:showVal val="1"/>
              <c:showCatName val="0"/>
              <c:showSerName val="0"/>
              <c:showPercent val="0"/>
              <c:showBubbleSize val="0"/>
            </c:dLbl>
            <c:dLbl>
              <c:idx val="2"/>
              <c:layout>
                <c:manualLayout>
                  <c:x val="-3.7216828478964417E-2"/>
                  <c:y val="0.1218747539370079"/>
                </c:manualLayout>
              </c:layout>
              <c:showLegendKey val="0"/>
              <c:showVal val="1"/>
              <c:showCatName val="0"/>
              <c:showSerName val="0"/>
              <c:showPercent val="0"/>
              <c:showBubbleSize val="0"/>
            </c:dLbl>
            <c:dLbl>
              <c:idx val="3"/>
              <c:layout>
                <c:manualLayout>
                  <c:x val="-1.9417475728155345E-2"/>
                  <c:y val="-2.8645502418045016E-17"/>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Sheet1!$A$2:$A$6</c:f>
              <c:numCache>
                <c:formatCode>General</c:formatCode>
                <c:ptCount val="5"/>
                <c:pt idx="0">
                  <c:v>1994</c:v>
                </c:pt>
                <c:pt idx="1">
                  <c:v>1998</c:v>
                </c:pt>
                <c:pt idx="2">
                  <c:v>2002</c:v>
                </c:pt>
                <c:pt idx="3">
                  <c:v>2006</c:v>
                </c:pt>
                <c:pt idx="4">
                  <c:v>2010</c:v>
                </c:pt>
              </c:numCache>
            </c:numRef>
          </c:cat>
          <c:val>
            <c:numRef>
              <c:f>Sheet1!$B$2:$B$6</c:f>
              <c:numCache>
                <c:formatCode>General</c:formatCode>
                <c:ptCount val="5"/>
                <c:pt idx="0">
                  <c:v>57615</c:v>
                </c:pt>
                <c:pt idx="1">
                  <c:v>63879</c:v>
                </c:pt>
                <c:pt idx="2">
                  <c:v>83305</c:v>
                </c:pt>
                <c:pt idx="3">
                  <c:v>93533</c:v>
                </c:pt>
                <c:pt idx="4">
                  <c:v>97465</c:v>
                </c:pt>
              </c:numCache>
            </c:numRef>
          </c:val>
        </c:ser>
        <c:ser>
          <c:idx val="1"/>
          <c:order val="1"/>
          <c:tx>
            <c:strRef>
              <c:f>Sheet1!$C$1</c:f>
              <c:strCache>
                <c:ptCount val="1"/>
                <c:pt idx="0">
                  <c:v>Dem</c:v>
                </c:pt>
              </c:strCache>
            </c:strRef>
          </c:tx>
          <c:spPr>
            <a:solidFill>
              <a:srgbClr val="0070C0"/>
            </a:solidFill>
          </c:spPr>
          <c:invertIfNegative val="0"/>
          <c:dLbls>
            <c:dLbl>
              <c:idx val="0"/>
              <c:layout>
                <c:manualLayout>
                  <c:x val="2.1035598705501622E-2"/>
                  <c:y val="4.6874999999999993E-2"/>
                </c:manualLayout>
              </c:layout>
              <c:showLegendKey val="0"/>
              <c:showVal val="1"/>
              <c:showCatName val="0"/>
              <c:showSerName val="0"/>
              <c:showPercent val="0"/>
              <c:showBubbleSize val="0"/>
            </c:dLbl>
            <c:dLbl>
              <c:idx val="2"/>
              <c:layout>
                <c:manualLayout>
                  <c:x val="6.4723644981270565E-3"/>
                  <c:y val="2.6339285714285718E-2"/>
                </c:manualLayout>
              </c:layout>
              <c:showLegendKey val="0"/>
              <c:showVal val="1"/>
              <c:showCatName val="0"/>
              <c:showSerName val="0"/>
              <c:showPercent val="0"/>
              <c:showBubbleSize val="0"/>
            </c:dLbl>
            <c:dLbl>
              <c:idx val="3"/>
              <c:layout>
                <c:manualLayout>
                  <c:x val="2.5889967637540458E-2"/>
                  <c:y val="8.7500000000000008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Sheet1!$A$2:$A$6</c:f>
              <c:numCache>
                <c:formatCode>General</c:formatCode>
                <c:ptCount val="5"/>
                <c:pt idx="0">
                  <c:v>1994</c:v>
                </c:pt>
                <c:pt idx="1">
                  <c:v>1998</c:v>
                </c:pt>
                <c:pt idx="2">
                  <c:v>2002</c:v>
                </c:pt>
                <c:pt idx="3">
                  <c:v>2006</c:v>
                </c:pt>
                <c:pt idx="4">
                  <c:v>2010</c:v>
                </c:pt>
              </c:numCache>
            </c:numRef>
          </c:cat>
          <c:val>
            <c:numRef>
              <c:f>Sheet1!$C$2:$C$6</c:f>
              <c:numCache>
                <c:formatCode>General</c:formatCode>
                <c:ptCount val="5"/>
                <c:pt idx="0">
                  <c:v>54899</c:v>
                </c:pt>
                <c:pt idx="1">
                  <c:v>87676</c:v>
                </c:pt>
                <c:pt idx="2">
                  <c:v>89456</c:v>
                </c:pt>
                <c:pt idx="3">
                  <c:v>89613</c:v>
                </c:pt>
                <c:pt idx="4">
                  <c:v>85040</c:v>
                </c:pt>
              </c:numCache>
            </c:numRef>
          </c:val>
        </c:ser>
        <c:ser>
          <c:idx val="2"/>
          <c:order val="2"/>
          <c:tx>
            <c:strRef>
              <c:f>Sheet1!$D$1</c:f>
              <c:strCache>
                <c:ptCount val="1"/>
                <c:pt idx="0">
                  <c:v>Other</c:v>
                </c:pt>
              </c:strCache>
            </c:strRef>
          </c:tx>
          <c:spPr>
            <a:solidFill>
              <a:schemeClr val="accent5">
                <a:lumMod val="75000"/>
              </a:schemeClr>
            </a:solidFill>
          </c:spPr>
          <c:invertIfNegative val="0"/>
          <c:dLbls>
            <c:dLbl>
              <c:idx val="4"/>
              <c:layout>
                <c:manualLayout>
                  <c:x val="5.5016181229773475E-2"/>
                  <c:y val="8.9285714285714385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Sheet1!$A$2:$A$6</c:f>
              <c:numCache>
                <c:formatCode>General</c:formatCode>
                <c:ptCount val="5"/>
                <c:pt idx="0">
                  <c:v>1994</c:v>
                </c:pt>
                <c:pt idx="1">
                  <c:v>1998</c:v>
                </c:pt>
                <c:pt idx="2">
                  <c:v>2002</c:v>
                </c:pt>
                <c:pt idx="3">
                  <c:v>2006</c:v>
                </c:pt>
                <c:pt idx="4">
                  <c:v>2010</c:v>
                </c:pt>
              </c:numCache>
            </c:numRef>
          </c:cat>
          <c:val>
            <c:numRef>
              <c:f>Sheet1!$D$2:$D$6</c:f>
              <c:numCache>
                <c:formatCode>General</c:formatCode>
                <c:ptCount val="5"/>
                <c:pt idx="4">
                  <c:v>10486</c:v>
                </c:pt>
              </c:numCache>
            </c:numRef>
          </c:val>
        </c:ser>
        <c:dLbls>
          <c:showLegendKey val="0"/>
          <c:showVal val="0"/>
          <c:showCatName val="0"/>
          <c:showSerName val="0"/>
          <c:showPercent val="0"/>
          <c:showBubbleSize val="0"/>
        </c:dLbls>
        <c:gapWidth val="150"/>
        <c:axId val="331054592"/>
        <c:axId val="274330688"/>
      </c:barChart>
      <c:catAx>
        <c:axId val="331054592"/>
        <c:scaling>
          <c:orientation val="minMax"/>
        </c:scaling>
        <c:delete val="0"/>
        <c:axPos val="b"/>
        <c:numFmt formatCode="General" sourceLinked="1"/>
        <c:majorTickMark val="out"/>
        <c:minorTickMark val="none"/>
        <c:tickLblPos val="nextTo"/>
        <c:crossAx val="274330688"/>
        <c:crosses val="autoZero"/>
        <c:auto val="1"/>
        <c:lblAlgn val="ctr"/>
        <c:lblOffset val="100"/>
        <c:noMultiLvlLbl val="0"/>
      </c:catAx>
      <c:valAx>
        <c:axId val="274330688"/>
        <c:scaling>
          <c:orientation val="minMax"/>
          <c:max val="100000"/>
        </c:scaling>
        <c:delete val="0"/>
        <c:axPos val="l"/>
        <c:majorGridlines/>
        <c:numFmt formatCode="General" sourceLinked="1"/>
        <c:majorTickMark val="out"/>
        <c:minorTickMark val="none"/>
        <c:tickLblPos val="nextTo"/>
        <c:crossAx val="33105459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Sheet3!$I$67</c:f>
              <c:strCache>
                <c:ptCount val="1"/>
                <c:pt idx="0">
                  <c:v>Conti</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Sheet3!$J$66:$M$66</c:f>
              <c:strCache>
                <c:ptCount val="4"/>
                <c:pt idx="0">
                  <c:v>Overall</c:v>
                </c:pt>
                <c:pt idx="1">
                  <c:v>Dem</c:v>
                </c:pt>
                <c:pt idx="2">
                  <c:v>Rep</c:v>
                </c:pt>
                <c:pt idx="3">
                  <c:v>Unaffil.</c:v>
                </c:pt>
              </c:strCache>
            </c:strRef>
          </c:cat>
          <c:val>
            <c:numRef>
              <c:f>Sheet3!$J$67:$M$67</c:f>
              <c:numCache>
                <c:formatCode>General</c:formatCode>
                <c:ptCount val="4"/>
                <c:pt idx="0">
                  <c:v>44</c:v>
                </c:pt>
                <c:pt idx="1">
                  <c:v>72</c:v>
                </c:pt>
                <c:pt idx="2">
                  <c:v>12</c:v>
                </c:pt>
                <c:pt idx="3">
                  <c:v>48</c:v>
                </c:pt>
              </c:numCache>
            </c:numRef>
          </c:val>
        </c:ser>
        <c:ser>
          <c:idx val="1"/>
          <c:order val="1"/>
          <c:tx>
            <c:strRef>
              <c:f>Sheet3!$I$68</c:f>
              <c:strCache>
                <c:ptCount val="1"/>
                <c:pt idx="0">
                  <c:v>O'Malley</c:v>
                </c:pt>
              </c:strCache>
            </c:strRef>
          </c:tx>
          <c:spPr>
            <a:solidFill>
              <a:schemeClr val="accent3">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Sheet3!$J$66:$M$66</c:f>
              <c:strCache>
                <c:ptCount val="4"/>
                <c:pt idx="0">
                  <c:v>Overall</c:v>
                </c:pt>
                <c:pt idx="1">
                  <c:v>Dem</c:v>
                </c:pt>
                <c:pt idx="2">
                  <c:v>Rep</c:v>
                </c:pt>
                <c:pt idx="3">
                  <c:v>Unaffil.</c:v>
                </c:pt>
              </c:strCache>
            </c:strRef>
          </c:cat>
          <c:val>
            <c:numRef>
              <c:f>Sheet3!$J$68:$M$68</c:f>
              <c:numCache>
                <c:formatCode>General</c:formatCode>
                <c:ptCount val="4"/>
                <c:pt idx="0">
                  <c:v>43</c:v>
                </c:pt>
                <c:pt idx="1">
                  <c:v>84</c:v>
                </c:pt>
                <c:pt idx="2">
                  <c:v>9</c:v>
                </c:pt>
                <c:pt idx="3">
                  <c:v>39</c:v>
                </c:pt>
              </c:numCache>
            </c:numRef>
          </c:val>
        </c:ser>
        <c:ser>
          <c:idx val="2"/>
          <c:order val="2"/>
          <c:tx>
            <c:strRef>
              <c:f>Sheet3!$I$69</c:f>
              <c:strCache>
                <c:ptCount val="1"/>
                <c:pt idx="0">
                  <c:v>Weathersbee</c:v>
                </c:pt>
              </c:strCache>
            </c:strRef>
          </c:tx>
          <c:spPr>
            <a:solidFill>
              <a:srgbClr val="FFC000"/>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Sheet3!$J$66:$M$66</c:f>
              <c:strCache>
                <c:ptCount val="4"/>
                <c:pt idx="0">
                  <c:v>Overall</c:v>
                </c:pt>
                <c:pt idx="1">
                  <c:v>Dem</c:v>
                </c:pt>
                <c:pt idx="2">
                  <c:v>Rep</c:v>
                </c:pt>
                <c:pt idx="3">
                  <c:v>Unaffil.</c:v>
                </c:pt>
              </c:strCache>
            </c:strRef>
          </c:cat>
          <c:val>
            <c:numRef>
              <c:f>Sheet3!$J$69:$M$69</c:f>
              <c:numCache>
                <c:formatCode>General</c:formatCode>
                <c:ptCount val="4"/>
                <c:pt idx="0">
                  <c:v>51</c:v>
                </c:pt>
                <c:pt idx="1">
                  <c:v>89</c:v>
                </c:pt>
                <c:pt idx="2">
                  <c:v>15</c:v>
                </c:pt>
                <c:pt idx="3">
                  <c:v>57</c:v>
                </c:pt>
              </c:numCache>
            </c:numRef>
          </c:val>
        </c:ser>
        <c:dLbls>
          <c:showLegendKey val="0"/>
          <c:showVal val="0"/>
          <c:showCatName val="0"/>
          <c:showSerName val="0"/>
          <c:showPercent val="0"/>
          <c:showBubbleSize val="0"/>
        </c:dLbls>
        <c:gapWidth val="150"/>
        <c:axId val="331606016"/>
        <c:axId val="274186816"/>
      </c:barChart>
      <c:catAx>
        <c:axId val="331606016"/>
        <c:scaling>
          <c:orientation val="minMax"/>
        </c:scaling>
        <c:delete val="0"/>
        <c:axPos val="b"/>
        <c:majorTickMark val="out"/>
        <c:minorTickMark val="none"/>
        <c:tickLblPos val="nextTo"/>
        <c:txPr>
          <a:bodyPr/>
          <a:lstStyle/>
          <a:p>
            <a:pPr>
              <a:defRPr sz="1800"/>
            </a:pPr>
            <a:endParaRPr lang="en-US"/>
          </a:p>
        </c:txPr>
        <c:crossAx val="274186816"/>
        <c:crosses val="autoZero"/>
        <c:auto val="1"/>
        <c:lblAlgn val="ctr"/>
        <c:lblOffset val="100"/>
        <c:noMultiLvlLbl val="0"/>
      </c:catAx>
      <c:valAx>
        <c:axId val="274186816"/>
        <c:scaling>
          <c:orientation val="minMax"/>
        </c:scaling>
        <c:delete val="0"/>
        <c:axPos val="l"/>
        <c:majorGridlines/>
        <c:numFmt formatCode="General" sourceLinked="1"/>
        <c:majorTickMark val="out"/>
        <c:minorTickMark val="none"/>
        <c:tickLblPos val="nextTo"/>
        <c:txPr>
          <a:bodyPr/>
          <a:lstStyle/>
          <a:p>
            <a:pPr>
              <a:defRPr sz="1200" b="1"/>
            </a:pPr>
            <a:endParaRPr lang="en-US"/>
          </a:p>
        </c:txPr>
        <c:crossAx val="331606016"/>
        <c:crosses val="autoZero"/>
        <c:crossBetween val="between"/>
      </c:valAx>
    </c:plotArea>
    <c:legend>
      <c:legendPos val="r"/>
      <c:overlay val="0"/>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Sheet3!$I$74</c:f>
              <c:strCache>
                <c:ptCount val="1"/>
                <c:pt idx="0">
                  <c:v>Conti</c:v>
                </c:pt>
              </c:strCache>
            </c:strRef>
          </c:tx>
          <c:invertIfNegative val="0"/>
          <c:dLbls>
            <c:dLbl>
              <c:idx val="4"/>
              <c:spPr/>
              <c:txPr>
                <a:bodyPr/>
                <a:lstStyle/>
                <a:p>
                  <a:pPr>
                    <a:defRPr sz="1400"/>
                  </a:pPr>
                  <a:endParaRPr lang="en-US"/>
                </a:p>
              </c:txPr>
              <c:showLegendKey val="0"/>
              <c:showVal val="1"/>
              <c:showCatName val="0"/>
              <c:showSerName val="0"/>
              <c:showPercent val="0"/>
              <c:showBubbleSize val="0"/>
            </c:dLbl>
            <c:txPr>
              <a:bodyPr/>
              <a:lstStyle/>
              <a:p>
                <a:pPr>
                  <a:defRPr sz="1800"/>
                </a:pPr>
                <a:endParaRPr lang="en-US"/>
              </a:p>
            </c:txPr>
            <c:showLegendKey val="0"/>
            <c:showVal val="1"/>
            <c:showCatName val="0"/>
            <c:showSerName val="0"/>
            <c:showPercent val="0"/>
            <c:showBubbleSize val="0"/>
            <c:showLeaderLines val="0"/>
          </c:dLbls>
          <c:cat>
            <c:strRef>
              <c:f>Sheet3!$J$73:$O$73</c:f>
              <c:strCache>
                <c:ptCount val="6"/>
                <c:pt idx="0">
                  <c:v>Strg Dem</c:v>
                </c:pt>
                <c:pt idx="1">
                  <c:v>Weak Dem</c:v>
                </c:pt>
                <c:pt idx="2">
                  <c:v>Ind Dem</c:v>
                </c:pt>
                <c:pt idx="3">
                  <c:v>Ind Rep</c:v>
                </c:pt>
                <c:pt idx="4">
                  <c:v>Weak Rep</c:v>
                </c:pt>
                <c:pt idx="5">
                  <c:v>Strg Rep</c:v>
                </c:pt>
              </c:strCache>
            </c:strRef>
          </c:cat>
          <c:val>
            <c:numRef>
              <c:f>Sheet3!$J$74:$O$74</c:f>
              <c:numCache>
                <c:formatCode>General</c:formatCode>
                <c:ptCount val="6"/>
                <c:pt idx="0">
                  <c:v>81</c:v>
                </c:pt>
                <c:pt idx="1">
                  <c:v>64</c:v>
                </c:pt>
                <c:pt idx="2">
                  <c:v>31</c:v>
                </c:pt>
                <c:pt idx="3">
                  <c:v>29</c:v>
                </c:pt>
                <c:pt idx="4">
                  <c:v>19</c:v>
                </c:pt>
                <c:pt idx="5">
                  <c:v>4</c:v>
                </c:pt>
              </c:numCache>
            </c:numRef>
          </c:val>
        </c:ser>
        <c:ser>
          <c:idx val="1"/>
          <c:order val="1"/>
          <c:tx>
            <c:strRef>
              <c:f>Sheet3!$I$75</c:f>
              <c:strCache>
                <c:ptCount val="1"/>
                <c:pt idx="0">
                  <c:v>O'Malley</c:v>
                </c:pt>
              </c:strCache>
            </c:strRef>
          </c:tx>
          <c:spPr>
            <a:solidFill>
              <a:schemeClr val="accent3">
                <a:lumMod val="75000"/>
              </a:schemeClr>
            </a:solidFill>
          </c:spPr>
          <c:invertIfNegative val="0"/>
          <c:dLbls>
            <c:dLbl>
              <c:idx val="4"/>
              <c:spPr/>
              <c:txPr>
                <a:bodyPr/>
                <a:lstStyle/>
                <a:p>
                  <a:pPr>
                    <a:defRPr sz="1400"/>
                  </a:pPr>
                  <a:endParaRPr lang="en-US"/>
                </a:p>
              </c:txPr>
              <c:showLegendKey val="0"/>
              <c:showVal val="1"/>
              <c:showCatName val="0"/>
              <c:showSerName val="0"/>
              <c:showPercent val="0"/>
              <c:showBubbleSize val="0"/>
            </c:dLbl>
            <c:txPr>
              <a:bodyPr/>
              <a:lstStyle/>
              <a:p>
                <a:pPr>
                  <a:defRPr sz="1800"/>
                </a:pPr>
                <a:endParaRPr lang="en-US"/>
              </a:p>
            </c:txPr>
            <c:showLegendKey val="0"/>
            <c:showVal val="1"/>
            <c:showCatName val="0"/>
            <c:showSerName val="0"/>
            <c:showPercent val="0"/>
            <c:showBubbleSize val="0"/>
            <c:showLeaderLines val="0"/>
          </c:dLbls>
          <c:cat>
            <c:strRef>
              <c:f>Sheet3!$J$73:$O$73</c:f>
              <c:strCache>
                <c:ptCount val="6"/>
                <c:pt idx="0">
                  <c:v>Strg Dem</c:v>
                </c:pt>
                <c:pt idx="1">
                  <c:v>Weak Dem</c:v>
                </c:pt>
                <c:pt idx="2">
                  <c:v>Ind Dem</c:v>
                </c:pt>
                <c:pt idx="3">
                  <c:v>Ind Rep</c:v>
                </c:pt>
                <c:pt idx="4">
                  <c:v>Weak Rep</c:v>
                </c:pt>
                <c:pt idx="5">
                  <c:v>Strg Rep</c:v>
                </c:pt>
              </c:strCache>
            </c:strRef>
          </c:cat>
          <c:val>
            <c:numRef>
              <c:f>Sheet3!$J$75:$O$75</c:f>
              <c:numCache>
                <c:formatCode>General</c:formatCode>
                <c:ptCount val="6"/>
                <c:pt idx="0">
                  <c:v>95</c:v>
                </c:pt>
                <c:pt idx="1">
                  <c:v>75</c:v>
                </c:pt>
                <c:pt idx="2">
                  <c:v>50</c:v>
                </c:pt>
                <c:pt idx="3">
                  <c:v>21</c:v>
                </c:pt>
                <c:pt idx="4">
                  <c:v>12</c:v>
                </c:pt>
                <c:pt idx="5">
                  <c:v>0</c:v>
                </c:pt>
              </c:numCache>
            </c:numRef>
          </c:val>
        </c:ser>
        <c:ser>
          <c:idx val="2"/>
          <c:order val="2"/>
          <c:tx>
            <c:strRef>
              <c:f>Sheet3!$I$76</c:f>
              <c:strCache>
                <c:ptCount val="1"/>
                <c:pt idx="0">
                  <c:v>Weathersbee</c:v>
                </c:pt>
              </c:strCache>
            </c:strRef>
          </c:tx>
          <c:spPr>
            <a:solidFill>
              <a:srgbClr val="FFC000"/>
            </a:solidFill>
          </c:spPr>
          <c:invertIfNegative val="0"/>
          <c:dLbls>
            <c:dLbl>
              <c:idx val="4"/>
              <c:spPr/>
              <c:txPr>
                <a:bodyPr/>
                <a:lstStyle/>
                <a:p>
                  <a:pPr>
                    <a:defRPr sz="1400"/>
                  </a:pPr>
                  <a:endParaRPr lang="en-US"/>
                </a:p>
              </c:txPr>
              <c:showLegendKey val="0"/>
              <c:showVal val="1"/>
              <c:showCatName val="0"/>
              <c:showSerName val="0"/>
              <c:showPercent val="0"/>
              <c:showBubbleSize val="0"/>
            </c:dLbl>
            <c:txPr>
              <a:bodyPr/>
              <a:lstStyle/>
              <a:p>
                <a:pPr>
                  <a:defRPr sz="1800"/>
                </a:pPr>
                <a:endParaRPr lang="en-US"/>
              </a:p>
            </c:txPr>
            <c:showLegendKey val="0"/>
            <c:showVal val="1"/>
            <c:showCatName val="0"/>
            <c:showSerName val="0"/>
            <c:showPercent val="0"/>
            <c:showBubbleSize val="0"/>
            <c:showLeaderLines val="0"/>
          </c:dLbls>
          <c:cat>
            <c:strRef>
              <c:f>Sheet3!$J$73:$O$73</c:f>
              <c:strCache>
                <c:ptCount val="6"/>
                <c:pt idx="0">
                  <c:v>Strg Dem</c:v>
                </c:pt>
                <c:pt idx="1">
                  <c:v>Weak Dem</c:v>
                </c:pt>
                <c:pt idx="2">
                  <c:v>Ind Dem</c:v>
                </c:pt>
                <c:pt idx="3">
                  <c:v>Ind Rep</c:v>
                </c:pt>
                <c:pt idx="4">
                  <c:v>Weak Rep</c:v>
                </c:pt>
                <c:pt idx="5">
                  <c:v>Strg Rep</c:v>
                </c:pt>
              </c:strCache>
            </c:strRef>
          </c:cat>
          <c:val>
            <c:numRef>
              <c:f>Sheet3!$J$76:$O$76</c:f>
              <c:numCache>
                <c:formatCode>General</c:formatCode>
                <c:ptCount val="6"/>
                <c:pt idx="0">
                  <c:v>96</c:v>
                </c:pt>
                <c:pt idx="1">
                  <c:v>83</c:v>
                </c:pt>
                <c:pt idx="2">
                  <c:v>83</c:v>
                </c:pt>
                <c:pt idx="3">
                  <c:v>13</c:v>
                </c:pt>
                <c:pt idx="4">
                  <c:v>40</c:v>
                </c:pt>
                <c:pt idx="5">
                  <c:v>4</c:v>
                </c:pt>
              </c:numCache>
            </c:numRef>
          </c:val>
        </c:ser>
        <c:dLbls>
          <c:showLegendKey val="0"/>
          <c:showVal val="0"/>
          <c:showCatName val="0"/>
          <c:showSerName val="0"/>
          <c:showPercent val="0"/>
          <c:showBubbleSize val="0"/>
        </c:dLbls>
        <c:gapWidth val="150"/>
        <c:axId val="331607552"/>
        <c:axId val="274189120"/>
      </c:barChart>
      <c:catAx>
        <c:axId val="331607552"/>
        <c:scaling>
          <c:orientation val="minMax"/>
        </c:scaling>
        <c:delete val="0"/>
        <c:axPos val="b"/>
        <c:majorTickMark val="out"/>
        <c:minorTickMark val="none"/>
        <c:tickLblPos val="nextTo"/>
        <c:crossAx val="274189120"/>
        <c:crosses val="autoZero"/>
        <c:auto val="1"/>
        <c:lblAlgn val="ctr"/>
        <c:lblOffset val="100"/>
        <c:noMultiLvlLbl val="0"/>
      </c:catAx>
      <c:valAx>
        <c:axId val="274189120"/>
        <c:scaling>
          <c:orientation val="minMax"/>
        </c:scaling>
        <c:delete val="0"/>
        <c:axPos val="l"/>
        <c:majorGridlines/>
        <c:numFmt formatCode="General" sourceLinked="1"/>
        <c:majorTickMark val="out"/>
        <c:minorTickMark val="none"/>
        <c:tickLblPos val="nextTo"/>
        <c:crossAx val="331607552"/>
        <c:crosses val="autoZero"/>
        <c:crossBetween val="between"/>
      </c:valAx>
    </c:plotArea>
    <c:legend>
      <c:legendPos val="r"/>
      <c:overlay val="0"/>
      <c:txPr>
        <a:bodyPr/>
        <a:lstStyle/>
        <a:p>
          <a:pPr>
            <a:defRPr sz="1400"/>
          </a:pPr>
          <a:endParaRPr lang="en-US"/>
        </a:p>
      </c:txPr>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Conti</c:v>
                </c:pt>
              </c:strCache>
            </c:strRef>
          </c:tx>
          <c:invertIfNegative val="0"/>
          <c:dLbls>
            <c:showLegendKey val="0"/>
            <c:showVal val="1"/>
            <c:showCatName val="0"/>
            <c:showSerName val="0"/>
            <c:showPercent val="0"/>
            <c:showBubbleSize val="0"/>
            <c:showLeaderLines val="0"/>
          </c:dLbls>
          <c:cat>
            <c:strRef>
              <c:f>Sheet1!$A$2:$A$4</c:f>
              <c:strCache>
                <c:ptCount val="3"/>
                <c:pt idx="0">
                  <c:v>Liberal</c:v>
                </c:pt>
                <c:pt idx="1">
                  <c:v>Moderate</c:v>
                </c:pt>
                <c:pt idx="2">
                  <c:v>Conservative</c:v>
                </c:pt>
              </c:strCache>
            </c:strRef>
          </c:cat>
          <c:val>
            <c:numRef>
              <c:f>Sheet1!$B$2:$B$4</c:f>
              <c:numCache>
                <c:formatCode>General</c:formatCode>
                <c:ptCount val="3"/>
                <c:pt idx="0">
                  <c:v>79</c:v>
                </c:pt>
                <c:pt idx="1">
                  <c:v>54</c:v>
                </c:pt>
                <c:pt idx="2">
                  <c:v>10</c:v>
                </c:pt>
              </c:numCache>
            </c:numRef>
          </c:val>
        </c:ser>
        <c:ser>
          <c:idx val="1"/>
          <c:order val="1"/>
          <c:tx>
            <c:strRef>
              <c:f>Sheet1!$C$1</c:f>
              <c:strCache>
                <c:ptCount val="1"/>
                <c:pt idx="0">
                  <c:v>Leopold</c:v>
                </c:pt>
              </c:strCache>
            </c:strRef>
          </c:tx>
          <c:spPr>
            <a:solidFill>
              <a:srgbClr val="C00000"/>
            </a:solidFill>
          </c:spPr>
          <c:invertIfNegative val="0"/>
          <c:dLbls>
            <c:showLegendKey val="0"/>
            <c:showVal val="1"/>
            <c:showCatName val="0"/>
            <c:showSerName val="0"/>
            <c:showPercent val="0"/>
            <c:showBubbleSize val="0"/>
            <c:showLeaderLines val="0"/>
          </c:dLbls>
          <c:cat>
            <c:strRef>
              <c:f>Sheet1!$A$2:$A$4</c:f>
              <c:strCache>
                <c:ptCount val="3"/>
                <c:pt idx="0">
                  <c:v>Liberal</c:v>
                </c:pt>
                <c:pt idx="1">
                  <c:v>Moderate</c:v>
                </c:pt>
                <c:pt idx="2">
                  <c:v>Conservative</c:v>
                </c:pt>
              </c:strCache>
            </c:strRef>
          </c:cat>
          <c:val>
            <c:numRef>
              <c:f>Sheet1!$C$2:$C$4</c:f>
              <c:numCache>
                <c:formatCode>General</c:formatCode>
                <c:ptCount val="3"/>
                <c:pt idx="0">
                  <c:v>16</c:v>
                </c:pt>
                <c:pt idx="1">
                  <c:v>41</c:v>
                </c:pt>
                <c:pt idx="2">
                  <c:v>82</c:v>
                </c:pt>
              </c:numCache>
            </c:numRef>
          </c:val>
        </c:ser>
        <c:ser>
          <c:idx val="2"/>
          <c:order val="2"/>
          <c:tx>
            <c:strRef>
              <c:f>Sheet1!$D$1</c:f>
              <c:strCache>
                <c:ptCount val="1"/>
                <c:pt idx="0">
                  <c:v>O'Malley</c:v>
                </c:pt>
              </c:strCache>
            </c:strRef>
          </c:tx>
          <c:spPr>
            <a:solidFill>
              <a:schemeClr val="tx2">
                <a:lumMod val="60000"/>
                <a:lumOff val="40000"/>
              </a:schemeClr>
            </a:solidFill>
          </c:spPr>
          <c:invertIfNegative val="0"/>
          <c:dLbls>
            <c:showLegendKey val="0"/>
            <c:showVal val="1"/>
            <c:showCatName val="0"/>
            <c:showSerName val="0"/>
            <c:showPercent val="0"/>
            <c:showBubbleSize val="0"/>
            <c:showLeaderLines val="0"/>
          </c:dLbls>
          <c:cat>
            <c:strRef>
              <c:f>Sheet1!$A$2:$A$4</c:f>
              <c:strCache>
                <c:ptCount val="3"/>
                <c:pt idx="0">
                  <c:v>Liberal</c:v>
                </c:pt>
                <c:pt idx="1">
                  <c:v>Moderate</c:v>
                </c:pt>
                <c:pt idx="2">
                  <c:v>Conservative</c:v>
                </c:pt>
              </c:strCache>
            </c:strRef>
          </c:cat>
          <c:val>
            <c:numRef>
              <c:f>Sheet1!$D$2:$D$4</c:f>
              <c:numCache>
                <c:formatCode>General</c:formatCode>
                <c:ptCount val="3"/>
                <c:pt idx="0">
                  <c:v>85</c:v>
                </c:pt>
                <c:pt idx="1">
                  <c:v>52</c:v>
                </c:pt>
                <c:pt idx="2">
                  <c:v>6</c:v>
                </c:pt>
              </c:numCache>
            </c:numRef>
          </c:val>
        </c:ser>
        <c:ser>
          <c:idx val="3"/>
          <c:order val="3"/>
          <c:tx>
            <c:strRef>
              <c:f>Sheet1!$E$1</c:f>
              <c:strCache>
                <c:ptCount val="1"/>
                <c:pt idx="0">
                  <c:v>Ehrlich</c:v>
                </c:pt>
              </c:strCache>
            </c:strRef>
          </c:tx>
          <c:spPr>
            <a:solidFill>
              <a:schemeClr val="accent2">
                <a:lumMod val="75000"/>
              </a:schemeClr>
            </a:solidFill>
          </c:spPr>
          <c:invertIfNegative val="0"/>
          <c:dLbls>
            <c:showLegendKey val="0"/>
            <c:showVal val="1"/>
            <c:showCatName val="0"/>
            <c:showSerName val="0"/>
            <c:showPercent val="0"/>
            <c:showBubbleSize val="0"/>
            <c:showLeaderLines val="0"/>
          </c:dLbls>
          <c:cat>
            <c:strRef>
              <c:f>Sheet1!$A$2:$A$4</c:f>
              <c:strCache>
                <c:ptCount val="3"/>
                <c:pt idx="0">
                  <c:v>Liberal</c:v>
                </c:pt>
                <c:pt idx="1">
                  <c:v>Moderate</c:v>
                </c:pt>
                <c:pt idx="2">
                  <c:v>Conservative</c:v>
                </c:pt>
              </c:strCache>
            </c:strRef>
          </c:cat>
          <c:val>
            <c:numRef>
              <c:f>Sheet1!$E$2:$E$4</c:f>
              <c:numCache>
                <c:formatCode>General</c:formatCode>
                <c:ptCount val="3"/>
                <c:pt idx="0">
                  <c:v>10</c:v>
                </c:pt>
                <c:pt idx="1">
                  <c:v>40</c:v>
                </c:pt>
                <c:pt idx="2">
                  <c:v>94</c:v>
                </c:pt>
              </c:numCache>
            </c:numRef>
          </c:val>
        </c:ser>
        <c:ser>
          <c:idx val="4"/>
          <c:order val="4"/>
          <c:tx>
            <c:strRef>
              <c:f>Sheet1!$F$1</c:f>
              <c:strCache>
                <c:ptCount val="1"/>
                <c:pt idx="0">
                  <c:v>Weathersbee</c:v>
                </c:pt>
              </c:strCache>
            </c:strRef>
          </c:tx>
          <c:spPr>
            <a:solidFill>
              <a:schemeClr val="tx2">
                <a:lumMod val="20000"/>
                <a:lumOff val="80000"/>
              </a:schemeClr>
            </a:solidFill>
          </c:spPr>
          <c:invertIfNegative val="0"/>
          <c:dLbls>
            <c:showLegendKey val="0"/>
            <c:showVal val="1"/>
            <c:showCatName val="0"/>
            <c:showSerName val="0"/>
            <c:showPercent val="0"/>
            <c:showBubbleSize val="0"/>
            <c:showLeaderLines val="0"/>
          </c:dLbls>
          <c:cat>
            <c:strRef>
              <c:f>Sheet1!$A$2:$A$4</c:f>
              <c:strCache>
                <c:ptCount val="3"/>
                <c:pt idx="0">
                  <c:v>Liberal</c:v>
                </c:pt>
                <c:pt idx="1">
                  <c:v>Moderate</c:v>
                </c:pt>
                <c:pt idx="2">
                  <c:v>Conservative</c:v>
                </c:pt>
              </c:strCache>
            </c:strRef>
          </c:cat>
          <c:val>
            <c:numRef>
              <c:f>Sheet1!$F$2:$F$4</c:f>
              <c:numCache>
                <c:formatCode>General</c:formatCode>
                <c:ptCount val="3"/>
                <c:pt idx="0">
                  <c:v>94</c:v>
                </c:pt>
                <c:pt idx="1">
                  <c:v>59</c:v>
                </c:pt>
                <c:pt idx="2">
                  <c:v>13</c:v>
                </c:pt>
              </c:numCache>
            </c:numRef>
          </c:val>
        </c:ser>
        <c:ser>
          <c:idx val="5"/>
          <c:order val="5"/>
          <c:tx>
            <c:strRef>
              <c:f>Sheet1!$G$1</c:f>
              <c:strCache>
                <c:ptCount val="1"/>
                <c:pt idx="0">
                  <c:v>Grannon</c:v>
                </c:pt>
              </c:strCache>
            </c:strRef>
          </c:tx>
          <c:spPr>
            <a:solidFill>
              <a:srgbClr val="FF0000"/>
            </a:solidFill>
          </c:spPr>
          <c:invertIfNegative val="0"/>
          <c:dLbls>
            <c:showLegendKey val="0"/>
            <c:showVal val="1"/>
            <c:showCatName val="0"/>
            <c:showSerName val="0"/>
            <c:showPercent val="0"/>
            <c:showBubbleSize val="0"/>
            <c:showLeaderLines val="0"/>
          </c:dLbls>
          <c:cat>
            <c:strRef>
              <c:f>Sheet1!$A$2:$A$4</c:f>
              <c:strCache>
                <c:ptCount val="3"/>
                <c:pt idx="0">
                  <c:v>Liberal</c:v>
                </c:pt>
                <c:pt idx="1">
                  <c:v>Moderate</c:v>
                </c:pt>
                <c:pt idx="2">
                  <c:v>Conservative</c:v>
                </c:pt>
              </c:strCache>
            </c:strRef>
          </c:cat>
          <c:val>
            <c:numRef>
              <c:f>Sheet1!$G$2:$G$4</c:f>
              <c:numCache>
                <c:formatCode>General</c:formatCode>
                <c:ptCount val="3"/>
                <c:pt idx="0">
                  <c:v>6</c:v>
                </c:pt>
                <c:pt idx="1">
                  <c:v>42</c:v>
                </c:pt>
                <c:pt idx="2">
                  <c:v>87</c:v>
                </c:pt>
              </c:numCache>
            </c:numRef>
          </c:val>
        </c:ser>
        <c:dLbls>
          <c:showLegendKey val="0"/>
          <c:showVal val="0"/>
          <c:showCatName val="0"/>
          <c:showSerName val="0"/>
          <c:showPercent val="0"/>
          <c:showBubbleSize val="0"/>
        </c:dLbls>
        <c:gapWidth val="150"/>
        <c:axId val="332040704"/>
        <c:axId val="274191424"/>
      </c:barChart>
      <c:catAx>
        <c:axId val="332040704"/>
        <c:scaling>
          <c:orientation val="minMax"/>
        </c:scaling>
        <c:delete val="0"/>
        <c:axPos val="b"/>
        <c:majorTickMark val="out"/>
        <c:minorTickMark val="none"/>
        <c:tickLblPos val="nextTo"/>
        <c:crossAx val="274191424"/>
        <c:crosses val="autoZero"/>
        <c:auto val="1"/>
        <c:lblAlgn val="ctr"/>
        <c:lblOffset val="100"/>
        <c:noMultiLvlLbl val="0"/>
      </c:catAx>
      <c:valAx>
        <c:axId val="274191424"/>
        <c:scaling>
          <c:orientation val="minMax"/>
        </c:scaling>
        <c:delete val="0"/>
        <c:axPos val="l"/>
        <c:majorGridlines/>
        <c:numFmt formatCode="General" sourceLinked="1"/>
        <c:majorTickMark val="out"/>
        <c:minorTickMark val="none"/>
        <c:tickLblPos val="nextTo"/>
        <c:crossAx val="332040704"/>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510678038636384E-2"/>
          <c:y val="1.837790162333203E-2"/>
          <c:w val="0.8478799631744427"/>
          <c:h val="0.95164692401218909"/>
        </c:manualLayout>
      </c:layout>
      <c:barChart>
        <c:barDir val="col"/>
        <c:grouping val="clustered"/>
        <c:varyColors val="0"/>
        <c:ser>
          <c:idx val="0"/>
          <c:order val="0"/>
          <c:tx>
            <c:strRef>
              <c:f>Sheet5!$B$7</c:f>
              <c:strCache>
                <c:ptCount val="1"/>
                <c:pt idx="0">
                  <c:v>Conti</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numRef>
              <c:f>Sheet5!$C$6:$H$6</c:f>
              <c:numCache>
                <c:formatCode>General</c:formatCode>
                <c:ptCount val="6"/>
              </c:numCache>
            </c:numRef>
          </c:cat>
          <c:val>
            <c:numRef>
              <c:f>Sheet5!$C$7:$H$7</c:f>
              <c:numCache>
                <c:formatCode>General</c:formatCode>
                <c:ptCount val="6"/>
                <c:pt idx="0">
                  <c:v>9</c:v>
                </c:pt>
                <c:pt idx="1">
                  <c:v>28</c:v>
                </c:pt>
                <c:pt idx="2">
                  <c:v>56</c:v>
                </c:pt>
                <c:pt idx="3">
                  <c:v>56</c:v>
                </c:pt>
                <c:pt idx="4">
                  <c:v>35</c:v>
                </c:pt>
                <c:pt idx="5">
                  <c:v>16</c:v>
                </c:pt>
              </c:numCache>
            </c:numRef>
          </c:val>
        </c:ser>
        <c:ser>
          <c:idx val="1"/>
          <c:order val="1"/>
          <c:tx>
            <c:strRef>
              <c:f>Sheet5!$B$8</c:f>
              <c:strCache>
                <c:ptCount val="1"/>
                <c:pt idx="0">
                  <c:v>Leopold</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numRef>
              <c:f>Sheet5!$C$6:$H$6</c:f>
              <c:numCache>
                <c:formatCode>General</c:formatCode>
                <c:ptCount val="6"/>
              </c:numCache>
            </c:numRef>
          </c:cat>
          <c:val>
            <c:numRef>
              <c:f>Sheet5!$C$8:$H$8</c:f>
              <c:numCache>
                <c:formatCode>General</c:formatCode>
                <c:ptCount val="6"/>
                <c:pt idx="0">
                  <c:v>31</c:v>
                </c:pt>
                <c:pt idx="1">
                  <c:v>43</c:v>
                </c:pt>
                <c:pt idx="2">
                  <c:v>42</c:v>
                </c:pt>
                <c:pt idx="3">
                  <c:v>53</c:v>
                </c:pt>
                <c:pt idx="4">
                  <c:v>27</c:v>
                </c:pt>
                <c:pt idx="5">
                  <c:v>5</c:v>
                </c:pt>
              </c:numCache>
            </c:numRef>
          </c:val>
        </c:ser>
        <c:ser>
          <c:idx val="2"/>
          <c:order val="2"/>
          <c:tx>
            <c:strRef>
              <c:f>Sheet5!$B$9</c:f>
              <c:strCache>
                <c:ptCount val="1"/>
                <c:pt idx="0">
                  <c:v>Undecided</c:v>
                </c:pt>
              </c:strCache>
            </c:strRef>
          </c:tx>
          <c:spPr>
            <a:solidFill>
              <a:srgbClr val="7030A0"/>
            </a:solidFill>
          </c:spPr>
          <c:invertIfNegative val="0"/>
          <c:dLbls>
            <c:txPr>
              <a:bodyPr/>
              <a:lstStyle/>
              <a:p>
                <a:pPr>
                  <a:defRPr sz="1400"/>
                </a:pPr>
                <a:endParaRPr lang="en-US"/>
              </a:p>
            </c:txPr>
            <c:showLegendKey val="0"/>
            <c:showVal val="1"/>
            <c:showCatName val="0"/>
            <c:showSerName val="0"/>
            <c:showPercent val="0"/>
            <c:showBubbleSize val="0"/>
            <c:showLeaderLines val="0"/>
          </c:dLbls>
          <c:cat>
            <c:numRef>
              <c:f>Sheet5!$C$6:$H$6</c:f>
              <c:numCache>
                <c:formatCode>General</c:formatCode>
                <c:ptCount val="6"/>
              </c:numCache>
            </c:numRef>
          </c:cat>
          <c:val>
            <c:numRef>
              <c:f>Sheet5!$C$9:$H$9</c:f>
              <c:numCache>
                <c:formatCode>General</c:formatCode>
                <c:ptCount val="6"/>
                <c:pt idx="0">
                  <c:v>0</c:v>
                </c:pt>
                <c:pt idx="1">
                  <c:v>0</c:v>
                </c:pt>
                <c:pt idx="2">
                  <c:v>24</c:v>
                </c:pt>
                <c:pt idx="3">
                  <c:v>0</c:v>
                </c:pt>
                <c:pt idx="4">
                  <c:v>76</c:v>
                </c:pt>
                <c:pt idx="5">
                  <c:v>0</c:v>
                </c:pt>
              </c:numCache>
            </c:numRef>
          </c:val>
        </c:ser>
        <c:dLbls>
          <c:showLegendKey val="0"/>
          <c:showVal val="0"/>
          <c:showCatName val="0"/>
          <c:showSerName val="0"/>
          <c:showPercent val="0"/>
          <c:showBubbleSize val="0"/>
        </c:dLbls>
        <c:gapWidth val="150"/>
        <c:axId val="332041216"/>
        <c:axId val="274193728"/>
      </c:barChart>
      <c:catAx>
        <c:axId val="332041216"/>
        <c:scaling>
          <c:orientation val="minMax"/>
        </c:scaling>
        <c:delete val="0"/>
        <c:axPos val="b"/>
        <c:numFmt formatCode="General" sourceLinked="1"/>
        <c:majorTickMark val="out"/>
        <c:minorTickMark val="none"/>
        <c:tickLblPos val="nextTo"/>
        <c:crossAx val="274193728"/>
        <c:crosses val="autoZero"/>
        <c:auto val="1"/>
        <c:lblAlgn val="ctr"/>
        <c:lblOffset val="100"/>
        <c:noMultiLvlLbl val="0"/>
      </c:catAx>
      <c:valAx>
        <c:axId val="274193728"/>
        <c:scaling>
          <c:orientation val="minMax"/>
        </c:scaling>
        <c:delete val="0"/>
        <c:axPos val="l"/>
        <c:majorGridlines/>
        <c:numFmt formatCode="General" sourceLinked="1"/>
        <c:majorTickMark val="out"/>
        <c:minorTickMark val="none"/>
        <c:tickLblPos val="nextTo"/>
        <c:crossAx val="332041216"/>
        <c:crosses val="autoZero"/>
        <c:crossBetween val="between"/>
      </c:valAx>
    </c:plotArea>
    <c:legend>
      <c:legendPos val="r"/>
      <c:overlay val="0"/>
    </c:legend>
    <c:plotVisOnly val="1"/>
    <c:dispBlanksAs val="gap"/>
    <c:showDLblsOverMax val="0"/>
  </c:chart>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963490872400794E-2"/>
          <c:y val="1.2109180952163016E-2"/>
          <c:w val="0.8324122633374369"/>
          <c:h val="0.92724066726990095"/>
        </c:manualLayout>
      </c:layout>
      <c:barChart>
        <c:barDir val="bar"/>
        <c:grouping val="clustered"/>
        <c:varyColors val="0"/>
        <c:ser>
          <c:idx val="0"/>
          <c:order val="0"/>
          <c:tx>
            <c:strRef>
              <c:f>Summary!$B$27</c:f>
              <c:strCache>
                <c:ptCount val="1"/>
                <c:pt idx="0">
                  <c:v>Obama</c:v>
                </c:pt>
              </c:strCache>
            </c:strRef>
          </c:tx>
          <c:spPr>
            <a:solidFill>
              <a:schemeClr val="accent6">
                <a:lumMod val="75000"/>
              </a:schemeClr>
            </a:solidFill>
          </c:spPr>
          <c:invertIfNegative val="0"/>
          <c:dLbls>
            <c:showLegendKey val="0"/>
            <c:showVal val="1"/>
            <c:showCatName val="0"/>
            <c:showSerName val="0"/>
            <c:showPercent val="0"/>
            <c:showBubbleSize val="0"/>
            <c:showLeaderLines val="0"/>
          </c:dLbls>
          <c:cat>
            <c:strRef>
              <c:f>Summary!$A$28:$A$34</c:f>
              <c:strCache>
                <c:ptCount val="7"/>
                <c:pt idx="0">
                  <c:v>CC1</c:v>
                </c:pt>
                <c:pt idx="1">
                  <c:v>CC2</c:v>
                </c:pt>
                <c:pt idx="2">
                  <c:v>CC3</c:v>
                </c:pt>
                <c:pt idx="3">
                  <c:v>CC4</c:v>
                </c:pt>
                <c:pt idx="4">
                  <c:v>CC5</c:v>
                </c:pt>
                <c:pt idx="5">
                  <c:v>CC6</c:v>
                </c:pt>
                <c:pt idx="6">
                  <c:v>CC7</c:v>
                </c:pt>
              </c:strCache>
            </c:strRef>
          </c:cat>
          <c:val>
            <c:numRef>
              <c:f>Summary!$B$28:$B$34</c:f>
              <c:numCache>
                <c:formatCode>0.0%</c:formatCode>
                <c:ptCount val="7"/>
                <c:pt idx="0">
                  <c:v>0.49213750000000012</c:v>
                </c:pt>
                <c:pt idx="1">
                  <c:v>0.48512500000000008</c:v>
                </c:pt>
                <c:pt idx="2">
                  <c:v>0.35657200000000006</c:v>
                </c:pt>
                <c:pt idx="3">
                  <c:v>0.57124999999999992</c:v>
                </c:pt>
                <c:pt idx="4">
                  <c:v>0.42779411764705882</c:v>
                </c:pt>
                <c:pt idx="5">
                  <c:v>0.57990000000000008</c:v>
                </c:pt>
                <c:pt idx="6">
                  <c:v>0.43813703703703699</c:v>
                </c:pt>
              </c:numCache>
            </c:numRef>
          </c:val>
        </c:ser>
        <c:ser>
          <c:idx val="1"/>
          <c:order val="1"/>
          <c:tx>
            <c:strRef>
              <c:f>Summary!$C$27</c:f>
              <c:strCache>
                <c:ptCount val="1"/>
                <c:pt idx="0">
                  <c:v>Omalley</c:v>
                </c:pt>
              </c:strCache>
            </c:strRef>
          </c:tx>
          <c:spPr>
            <a:solidFill>
              <a:srgbClr val="FFC000"/>
            </a:solidFill>
          </c:spPr>
          <c:invertIfNegative val="0"/>
          <c:dLbls>
            <c:showLegendKey val="0"/>
            <c:showVal val="1"/>
            <c:showCatName val="0"/>
            <c:showSerName val="0"/>
            <c:showPercent val="0"/>
            <c:showBubbleSize val="0"/>
            <c:showLeaderLines val="0"/>
          </c:dLbls>
          <c:cat>
            <c:strRef>
              <c:f>Summary!$A$28:$A$34</c:f>
              <c:strCache>
                <c:ptCount val="7"/>
                <c:pt idx="0">
                  <c:v>CC1</c:v>
                </c:pt>
                <c:pt idx="1">
                  <c:v>CC2</c:v>
                </c:pt>
                <c:pt idx="2">
                  <c:v>CC3</c:v>
                </c:pt>
                <c:pt idx="3">
                  <c:v>CC4</c:v>
                </c:pt>
                <c:pt idx="4">
                  <c:v>CC5</c:v>
                </c:pt>
                <c:pt idx="5">
                  <c:v>CC6</c:v>
                </c:pt>
                <c:pt idx="6">
                  <c:v>CC7</c:v>
                </c:pt>
              </c:strCache>
            </c:strRef>
          </c:cat>
          <c:val>
            <c:numRef>
              <c:f>Summary!$C$28:$C$34</c:f>
              <c:numCache>
                <c:formatCode>0.0%</c:formatCode>
                <c:ptCount val="7"/>
                <c:pt idx="0">
                  <c:v>0.45776250000000018</c:v>
                </c:pt>
                <c:pt idx="1">
                  <c:v>0.42751666666666671</c:v>
                </c:pt>
                <c:pt idx="2">
                  <c:v>0.30784800000000007</c:v>
                </c:pt>
                <c:pt idx="3">
                  <c:v>0.51937500000000003</c:v>
                </c:pt>
                <c:pt idx="4">
                  <c:v>0.37072058823529414</c:v>
                </c:pt>
                <c:pt idx="5">
                  <c:v>0.51668387096774182</c:v>
                </c:pt>
                <c:pt idx="6">
                  <c:v>0.39834074074074088</c:v>
                </c:pt>
              </c:numCache>
            </c:numRef>
          </c:val>
        </c:ser>
        <c:ser>
          <c:idx val="2"/>
          <c:order val="2"/>
          <c:tx>
            <c:strRef>
              <c:f>Summary!$D$27</c:f>
              <c:strCache>
                <c:ptCount val="1"/>
                <c:pt idx="0">
                  <c:v>Conti</c:v>
                </c:pt>
              </c:strCache>
            </c:strRef>
          </c:tx>
          <c:spPr>
            <a:solidFill>
              <a:srgbClr val="FCD0D4"/>
            </a:solidFill>
          </c:spPr>
          <c:invertIfNegative val="0"/>
          <c:dLbls>
            <c:showLegendKey val="0"/>
            <c:showVal val="1"/>
            <c:showCatName val="0"/>
            <c:showSerName val="0"/>
            <c:showPercent val="0"/>
            <c:showBubbleSize val="0"/>
            <c:showLeaderLines val="0"/>
          </c:dLbls>
          <c:cat>
            <c:strRef>
              <c:f>Summary!$A$28:$A$34</c:f>
              <c:strCache>
                <c:ptCount val="7"/>
                <c:pt idx="0">
                  <c:v>CC1</c:v>
                </c:pt>
                <c:pt idx="1">
                  <c:v>CC2</c:v>
                </c:pt>
                <c:pt idx="2">
                  <c:v>CC3</c:v>
                </c:pt>
                <c:pt idx="3">
                  <c:v>CC4</c:v>
                </c:pt>
                <c:pt idx="4">
                  <c:v>CC5</c:v>
                </c:pt>
                <c:pt idx="5">
                  <c:v>CC6</c:v>
                </c:pt>
                <c:pt idx="6">
                  <c:v>CC7</c:v>
                </c:pt>
              </c:strCache>
            </c:strRef>
          </c:cat>
          <c:val>
            <c:numRef>
              <c:f>Summary!$D$28:$D$34</c:f>
              <c:numCache>
                <c:formatCode>0.0%</c:formatCode>
                <c:ptCount val="7"/>
                <c:pt idx="0">
                  <c:v>0.4741166666666668</c:v>
                </c:pt>
                <c:pt idx="1">
                  <c:v>0.46177916666666668</c:v>
                </c:pt>
                <c:pt idx="2">
                  <c:v>0.350136</c:v>
                </c:pt>
                <c:pt idx="3">
                  <c:v>0.53839583333333363</c:v>
                </c:pt>
                <c:pt idx="4">
                  <c:v>0.38666470588235302</c:v>
                </c:pt>
                <c:pt idx="5">
                  <c:v>0.48063225806451615</c:v>
                </c:pt>
                <c:pt idx="6">
                  <c:v>0.39886666666666681</c:v>
                </c:pt>
              </c:numCache>
            </c:numRef>
          </c:val>
        </c:ser>
        <c:ser>
          <c:idx val="3"/>
          <c:order val="3"/>
          <c:tx>
            <c:strRef>
              <c:f>Summary!$E$27</c:f>
              <c:strCache>
                <c:ptCount val="1"/>
                <c:pt idx="0">
                  <c:v>DemCC</c:v>
                </c:pt>
              </c:strCache>
            </c:strRef>
          </c:tx>
          <c:spPr>
            <a:solidFill>
              <a:srgbClr val="FF0000"/>
            </a:solidFill>
            <a:ln>
              <a:solidFill>
                <a:srgbClr val="FF0000"/>
              </a:solidFill>
            </a:ln>
          </c:spPr>
          <c:invertIfNegative val="0"/>
          <c:dLbls>
            <c:showLegendKey val="0"/>
            <c:showVal val="1"/>
            <c:showCatName val="0"/>
            <c:showSerName val="0"/>
            <c:showPercent val="0"/>
            <c:showBubbleSize val="0"/>
            <c:showLeaderLines val="0"/>
          </c:dLbls>
          <c:cat>
            <c:strRef>
              <c:f>Summary!$A$28:$A$34</c:f>
              <c:strCache>
                <c:ptCount val="7"/>
                <c:pt idx="0">
                  <c:v>CC1</c:v>
                </c:pt>
                <c:pt idx="1">
                  <c:v>CC2</c:v>
                </c:pt>
                <c:pt idx="2">
                  <c:v>CC3</c:v>
                </c:pt>
                <c:pt idx="3">
                  <c:v>CC4</c:v>
                </c:pt>
                <c:pt idx="4">
                  <c:v>CC5</c:v>
                </c:pt>
                <c:pt idx="5">
                  <c:v>CC6</c:v>
                </c:pt>
                <c:pt idx="6">
                  <c:v>CC7</c:v>
                </c:pt>
              </c:strCache>
            </c:strRef>
          </c:cat>
          <c:val>
            <c:numRef>
              <c:f>Summary!$E$28:$E$34</c:f>
              <c:numCache>
                <c:formatCode>0.0%</c:formatCode>
                <c:ptCount val="7"/>
                <c:pt idx="0">
                  <c:v>0.52512499999999984</c:v>
                </c:pt>
                <c:pt idx="1">
                  <c:v>0.45534583333333328</c:v>
                </c:pt>
                <c:pt idx="2">
                  <c:v>0.4100720000000001</c:v>
                </c:pt>
                <c:pt idx="3">
                  <c:v>0.5947874999999998</c:v>
                </c:pt>
                <c:pt idx="4">
                  <c:v>0.35964411764705889</c:v>
                </c:pt>
                <c:pt idx="5">
                  <c:v>0.53107096774193541</c:v>
                </c:pt>
                <c:pt idx="6">
                  <c:v>0.36355185185185196</c:v>
                </c:pt>
              </c:numCache>
            </c:numRef>
          </c:val>
        </c:ser>
        <c:ser>
          <c:idx val="4"/>
          <c:order val="4"/>
          <c:tx>
            <c:strRef>
              <c:f>Summary!$F$27</c:f>
              <c:strCache>
                <c:ptCount val="1"/>
                <c:pt idx="0">
                  <c:v>PartyReg</c:v>
                </c:pt>
              </c:strCache>
            </c:strRef>
          </c:tx>
          <c:spPr>
            <a:solidFill>
              <a:srgbClr val="00B0F0"/>
            </a:solidFill>
          </c:spPr>
          <c:invertIfNegative val="0"/>
          <c:dLbls>
            <c:showLegendKey val="0"/>
            <c:showVal val="1"/>
            <c:showCatName val="0"/>
            <c:showSerName val="0"/>
            <c:showPercent val="0"/>
            <c:showBubbleSize val="0"/>
            <c:showLeaderLines val="0"/>
          </c:dLbls>
          <c:cat>
            <c:strRef>
              <c:f>Summary!$A$28:$A$34</c:f>
              <c:strCache>
                <c:ptCount val="7"/>
                <c:pt idx="0">
                  <c:v>CC1</c:v>
                </c:pt>
                <c:pt idx="1">
                  <c:v>CC2</c:v>
                </c:pt>
                <c:pt idx="2">
                  <c:v>CC3</c:v>
                </c:pt>
                <c:pt idx="3">
                  <c:v>CC4</c:v>
                </c:pt>
                <c:pt idx="4">
                  <c:v>CC5</c:v>
                </c:pt>
                <c:pt idx="5">
                  <c:v>CC6</c:v>
                </c:pt>
                <c:pt idx="6">
                  <c:v>CC7</c:v>
                </c:pt>
              </c:strCache>
            </c:strRef>
          </c:cat>
          <c:val>
            <c:numRef>
              <c:f>Summary!$F$28:$F$34</c:f>
              <c:numCache>
                <c:formatCode>0.0%</c:formatCode>
                <c:ptCount val="7"/>
                <c:pt idx="0">
                  <c:v>0.51720241084881968</c:v>
                </c:pt>
                <c:pt idx="1">
                  <c:v>0.4811914774971538</c:v>
                </c:pt>
                <c:pt idx="2">
                  <c:v>0.41673995581200796</c:v>
                </c:pt>
                <c:pt idx="3">
                  <c:v>0.47093263684840575</c:v>
                </c:pt>
                <c:pt idx="4">
                  <c:v>0.36567053501909463</c:v>
                </c:pt>
                <c:pt idx="5">
                  <c:v>0.46087420261317252</c:v>
                </c:pt>
                <c:pt idx="6">
                  <c:v>0.37565118912797285</c:v>
                </c:pt>
              </c:numCache>
            </c:numRef>
          </c:val>
        </c:ser>
        <c:dLbls>
          <c:showLegendKey val="0"/>
          <c:showVal val="0"/>
          <c:showCatName val="0"/>
          <c:showSerName val="0"/>
          <c:showPercent val="0"/>
          <c:showBubbleSize val="0"/>
        </c:dLbls>
        <c:gapWidth val="150"/>
        <c:axId val="341498368"/>
        <c:axId val="276608064"/>
      </c:barChart>
      <c:catAx>
        <c:axId val="341498368"/>
        <c:scaling>
          <c:orientation val="minMax"/>
        </c:scaling>
        <c:delete val="0"/>
        <c:axPos val="l"/>
        <c:majorTickMark val="out"/>
        <c:minorTickMark val="none"/>
        <c:tickLblPos val="nextTo"/>
        <c:crossAx val="276608064"/>
        <c:crosses val="autoZero"/>
        <c:auto val="1"/>
        <c:lblAlgn val="ctr"/>
        <c:lblOffset val="100"/>
        <c:noMultiLvlLbl val="0"/>
      </c:catAx>
      <c:valAx>
        <c:axId val="276608064"/>
        <c:scaling>
          <c:orientation val="minMax"/>
        </c:scaling>
        <c:delete val="0"/>
        <c:axPos val="b"/>
        <c:majorGridlines/>
        <c:numFmt formatCode="0.0%" sourceLinked="1"/>
        <c:majorTickMark val="out"/>
        <c:minorTickMark val="none"/>
        <c:tickLblPos val="nextTo"/>
        <c:crossAx val="341498368"/>
        <c:crosses val="autoZero"/>
        <c:crossBetween val="between"/>
      </c:valAx>
    </c:plotArea>
    <c:legend>
      <c:legendPos val="r"/>
      <c:layout>
        <c:manualLayout>
          <c:xMode val="edge"/>
          <c:yMode val="edge"/>
          <c:x val="0.81621644762190149"/>
          <c:y val="0.17914849773957389"/>
          <c:w val="0.1837835523780984"/>
          <c:h val="0.30766446426018706"/>
        </c:manualLayout>
      </c:layout>
      <c:overlay val="0"/>
      <c:txPr>
        <a:bodyPr/>
        <a:lstStyle/>
        <a:p>
          <a:pPr>
            <a:defRPr sz="1600"/>
          </a:pPr>
          <a:endParaRPr lang="en-US"/>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Pt>
            <c:idx val="0"/>
            <c:invertIfNegative val="0"/>
            <c:bubble3D val="0"/>
            <c:spPr>
              <a:solidFill>
                <a:schemeClr val="accent1">
                  <a:lumMod val="20000"/>
                  <a:lumOff val="80000"/>
                </a:schemeClr>
              </a:solidFill>
              <a:ln>
                <a:solidFill>
                  <a:schemeClr val="accent1">
                    <a:lumMod val="20000"/>
                    <a:lumOff val="80000"/>
                  </a:schemeClr>
                </a:solidFill>
              </a:ln>
            </c:spPr>
          </c:dPt>
          <c:dPt>
            <c:idx val="1"/>
            <c:invertIfNegative val="0"/>
            <c:bubble3D val="0"/>
            <c:spPr>
              <a:solidFill>
                <a:schemeClr val="accent1">
                  <a:lumMod val="40000"/>
                  <a:lumOff val="60000"/>
                </a:schemeClr>
              </a:solidFill>
            </c:spPr>
          </c:dPt>
          <c:dPt>
            <c:idx val="2"/>
            <c:invertIfNegative val="0"/>
            <c:bubble3D val="0"/>
            <c:spPr>
              <a:solidFill>
                <a:schemeClr val="accent1">
                  <a:lumMod val="60000"/>
                  <a:lumOff val="40000"/>
                </a:schemeClr>
              </a:solidFill>
            </c:spPr>
          </c:dPt>
          <c:dPt>
            <c:idx val="4"/>
            <c:invertIfNegative val="0"/>
            <c:bubble3D val="0"/>
            <c:spPr>
              <a:solidFill>
                <a:schemeClr val="accent3">
                  <a:lumMod val="40000"/>
                  <a:lumOff val="60000"/>
                </a:schemeClr>
              </a:solidFill>
            </c:spPr>
          </c:dPt>
          <c:dPt>
            <c:idx val="5"/>
            <c:invertIfNegative val="0"/>
            <c:bubble3D val="0"/>
            <c:spPr>
              <a:solidFill>
                <a:schemeClr val="accent3">
                  <a:lumMod val="60000"/>
                  <a:lumOff val="40000"/>
                </a:schemeClr>
              </a:solidFill>
            </c:spPr>
          </c:dPt>
          <c:dPt>
            <c:idx val="6"/>
            <c:invertIfNegative val="0"/>
            <c:bubble3D val="0"/>
            <c:spPr>
              <a:solidFill>
                <a:schemeClr val="accent3">
                  <a:lumMod val="75000"/>
                </a:schemeClr>
              </a:solidFill>
            </c:spPr>
          </c:dPt>
          <c:dPt>
            <c:idx val="7"/>
            <c:invertIfNegative val="0"/>
            <c:bubble3D val="0"/>
            <c:spPr>
              <a:solidFill>
                <a:schemeClr val="accent3">
                  <a:lumMod val="50000"/>
                </a:schemeClr>
              </a:solidFill>
            </c:spPr>
          </c:dPt>
          <c:dPt>
            <c:idx val="8"/>
            <c:invertIfNegative val="0"/>
            <c:bubble3D val="0"/>
            <c:spPr>
              <a:blipFill>
                <a:blip xmlns:r="http://schemas.openxmlformats.org/officeDocument/2006/relationships" r:embed="rId2"/>
                <a:stretch>
                  <a:fillRect/>
                </a:stretch>
              </a:blipFill>
            </c:spPr>
          </c:dPt>
          <c:dPt>
            <c:idx val="9"/>
            <c:invertIfNegative val="0"/>
            <c:bubble3D val="0"/>
            <c:spPr>
              <a:blipFill>
                <a:blip xmlns:r="http://schemas.openxmlformats.org/officeDocument/2006/relationships" r:embed="rId2"/>
                <a:stretch>
                  <a:fillRect/>
                </a:stretch>
              </a:blipFill>
            </c:spPr>
          </c:dPt>
          <c:dPt>
            <c:idx val="10"/>
            <c:invertIfNegative val="0"/>
            <c:bubble3D val="0"/>
            <c:spPr>
              <a:blipFill>
                <a:blip xmlns:r="http://schemas.openxmlformats.org/officeDocument/2006/relationships" r:embed="rId2"/>
                <a:stretch>
                  <a:fillRect/>
                </a:stretch>
              </a:blipFill>
            </c:spPr>
          </c:dPt>
          <c:dPt>
            <c:idx val="11"/>
            <c:invertIfNegative val="0"/>
            <c:bubble3D val="0"/>
            <c:spPr>
              <a:blipFill>
                <a:blip xmlns:r="http://schemas.openxmlformats.org/officeDocument/2006/relationships" r:embed="rId2"/>
                <a:stretch>
                  <a:fillRect/>
                </a:stretch>
              </a:blipFill>
            </c:spPr>
          </c:dPt>
          <c:cat>
            <c:multiLvlStrRef>
              <c:f>Sheet3!$C$32:$N$33</c:f>
              <c:multiLvlStrCache>
                <c:ptCount val="12"/>
                <c:lvl>
                  <c:pt idx="0">
                    <c:v>S '09</c:v>
                  </c:pt>
                  <c:pt idx="1">
                    <c:v>F '09</c:v>
                  </c:pt>
                  <c:pt idx="2">
                    <c:v>S '10</c:v>
                  </c:pt>
                  <c:pt idx="3">
                    <c:v>F '10</c:v>
                  </c:pt>
                  <c:pt idx="4">
                    <c:v>S '09</c:v>
                  </c:pt>
                  <c:pt idx="5">
                    <c:v>F '09</c:v>
                  </c:pt>
                  <c:pt idx="6">
                    <c:v>S '10</c:v>
                  </c:pt>
                  <c:pt idx="7">
                    <c:v>F '10</c:v>
                  </c:pt>
                  <c:pt idx="8">
                    <c:v>S '09</c:v>
                  </c:pt>
                  <c:pt idx="9">
                    <c:v>F '09</c:v>
                  </c:pt>
                  <c:pt idx="10">
                    <c:v>S '10</c:v>
                  </c:pt>
                  <c:pt idx="11">
                    <c:v>F '10</c:v>
                  </c:pt>
                </c:lvl>
                <c:lvl>
                  <c:pt idx="0">
                    <c:v>Anne Arundel County</c:v>
                  </c:pt>
                  <c:pt idx="4">
                    <c:v>Maryland</c:v>
                  </c:pt>
                  <c:pt idx="8">
                    <c:v>USA</c:v>
                  </c:pt>
                </c:lvl>
              </c:multiLvlStrCache>
            </c:multiLvlStrRef>
          </c:cat>
          <c:val>
            <c:numRef>
              <c:f>Sheet3!$C$34:$N$34</c:f>
              <c:numCache>
                <c:formatCode>General</c:formatCode>
                <c:ptCount val="12"/>
                <c:pt idx="0">
                  <c:v>46</c:v>
                </c:pt>
                <c:pt idx="1">
                  <c:v>48</c:v>
                </c:pt>
                <c:pt idx="2">
                  <c:v>44</c:v>
                </c:pt>
                <c:pt idx="3">
                  <c:v>45</c:v>
                </c:pt>
                <c:pt idx="4">
                  <c:v>27</c:v>
                </c:pt>
                <c:pt idx="5">
                  <c:v>30</c:v>
                </c:pt>
                <c:pt idx="6">
                  <c:v>31</c:v>
                </c:pt>
                <c:pt idx="7">
                  <c:v>32</c:v>
                </c:pt>
                <c:pt idx="8">
                  <c:v>5</c:v>
                </c:pt>
                <c:pt idx="9">
                  <c:v>11</c:v>
                </c:pt>
                <c:pt idx="10">
                  <c:v>11</c:v>
                </c:pt>
                <c:pt idx="11">
                  <c:v>11</c:v>
                </c:pt>
              </c:numCache>
            </c:numRef>
          </c:val>
        </c:ser>
        <c:dLbls>
          <c:showLegendKey val="0"/>
          <c:showVal val="0"/>
          <c:showCatName val="0"/>
          <c:showSerName val="0"/>
          <c:showPercent val="0"/>
          <c:showBubbleSize val="0"/>
        </c:dLbls>
        <c:gapWidth val="150"/>
        <c:axId val="304579072"/>
        <c:axId val="273980736"/>
      </c:barChart>
      <c:catAx>
        <c:axId val="304579072"/>
        <c:scaling>
          <c:orientation val="minMax"/>
        </c:scaling>
        <c:delete val="0"/>
        <c:axPos val="b"/>
        <c:majorTickMark val="out"/>
        <c:minorTickMark val="none"/>
        <c:tickLblPos val="nextTo"/>
        <c:crossAx val="273980736"/>
        <c:crosses val="autoZero"/>
        <c:auto val="1"/>
        <c:lblAlgn val="ctr"/>
        <c:lblOffset val="100"/>
        <c:noMultiLvlLbl val="0"/>
      </c:catAx>
      <c:valAx>
        <c:axId val="273980736"/>
        <c:scaling>
          <c:orientation val="minMax"/>
        </c:scaling>
        <c:delete val="0"/>
        <c:axPos val="l"/>
        <c:majorGridlines/>
        <c:numFmt formatCode="General" sourceLinked="1"/>
        <c:majorTickMark val="out"/>
        <c:minorTickMark val="none"/>
        <c:tickLblPos val="nextTo"/>
        <c:crossAx val="304579072"/>
        <c:crosses val="autoZero"/>
        <c:crossBetween val="between"/>
      </c:valAx>
    </c:plotArea>
    <c:plotVisOnly val="1"/>
    <c:dispBlanksAs val="gap"/>
    <c:showDLblsOverMax val="0"/>
  </c:chart>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areaChart>
        <c:grouping val="standard"/>
        <c:varyColors val="0"/>
        <c:ser>
          <c:idx val="0"/>
          <c:order val="0"/>
          <c:dLbls>
            <c:dLbl>
              <c:idx val="0"/>
              <c:layout>
                <c:manualLayout>
                  <c:x val="1.025825769551068E-2"/>
                  <c:y val="-0.43996690792858961"/>
                </c:manualLayout>
              </c:layout>
              <c:showLegendKey val="0"/>
              <c:showVal val="1"/>
              <c:showCatName val="0"/>
              <c:showSerName val="0"/>
              <c:showPercent val="0"/>
              <c:showBubbleSize val="0"/>
            </c:dLbl>
            <c:dLbl>
              <c:idx val="1"/>
              <c:layout>
                <c:manualLayout>
                  <c:x val="-1.4654653850729676E-3"/>
                  <c:y val="-0.45611248253147352"/>
                </c:manualLayout>
              </c:layout>
              <c:showLegendKey val="0"/>
              <c:showVal val="1"/>
              <c:showCatName val="0"/>
              <c:showSerName val="0"/>
              <c:showPercent val="0"/>
              <c:showBubbleSize val="0"/>
            </c:dLbl>
            <c:dLbl>
              <c:idx val="2"/>
              <c:layout>
                <c:manualLayout>
                  <c:x val="1.465465385072954E-3"/>
                  <c:y val="-0.357220838088809"/>
                </c:manualLayout>
              </c:layout>
              <c:showLegendKey val="0"/>
              <c:showVal val="1"/>
              <c:showCatName val="0"/>
              <c:showSerName val="0"/>
              <c:showPercent val="0"/>
              <c:showBubbleSize val="0"/>
            </c:dLbl>
            <c:dLbl>
              <c:idx val="3"/>
              <c:layout>
                <c:manualLayout>
                  <c:x val="-4.3963961552188633E-3"/>
                  <c:y val="-0.34712985396200646"/>
                </c:manualLayout>
              </c:layout>
              <c:showLegendKey val="0"/>
              <c:showVal val="1"/>
              <c:showCatName val="0"/>
              <c:showSerName val="0"/>
              <c:showPercent val="0"/>
              <c:showBubbleSize val="0"/>
            </c:dLbl>
            <c:dLbl>
              <c:idx val="4"/>
              <c:layout>
                <c:manualLayout>
                  <c:x val="1.4654653850729271E-3"/>
                  <c:y val="-0.37134821586633254"/>
                </c:manualLayout>
              </c:layout>
              <c:showLegendKey val="0"/>
              <c:showVal val="1"/>
              <c:showCatName val="0"/>
              <c:showSerName val="0"/>
              <c:showPercent val="0"/>
              <c:showBubbleSize val="0"/>
            </c:dLbl>
            <c:dLbl>
              <c:idx val="5"/>
              <c:layout>
                <c:manualLayout>
                  <c:x val="-1.465465385073008E-3"/>
                  <c:y val="-0.43996690792858961"/>
                </c:manualLayout>
              </c:layout>
              <c:showLegendKey val="0"/>
              <c:showVal val="1"/>
              <c:showCatName val="0"/>
              <c:showSerName val="0"/>
              <c:showPercent val="0"/>
              <c:showBubbleSize val="0"/>
            </c:dLbl>
            <c:dLbl>
              <c:idx val="6"/>
              <c:layout>
                <c:manualLayout>
                  <c:x val="1.4654653850729002E-3"/>
                  <c:y val="-0.44400330157931051"/>
                </c:manualLayout>
              </c:layout>
              <c:showLegendKey val="0"/>
              <c:showVal val="1"/>
              <c:showCatName val="0"/>
              <c:showSerName val="0"/>
              <c:showPercent val="0"/>
              <c:showBubbleSize val="0"/>
            </c:dLbl>
            <c:dLbl>
              <c:idx val="7"/>
              <c:layout>
                <c:manualLayout>
                  <c:x val="4.3963961552188633E-3"/>
                  <c:y val="-0.42785772697642666"/>
                </c:manualLayout>
              </c:layout>
              <c:showLegendKey val="0"/>
              <c:showVal val="1"/>
              <c:showCatName val="0"/>
              <c:showSerName val="0"/>
              <c:showPercent val="0"/>
              <c:showBubbleSize val="0"/>
            </c:dLbl>
            <c:dLbl>
              <c:idx val="8"/>
              <c:layout>
                <c:manualLayout>
                  <c:x val="8.7927923104377248E-3"/>
                  <c:y val="-0.44198510475395009"/>
                </c:manualLayout>
              </c:layout>
              <c:showLegendKey val="0"/>
              <c:showVal val="1"/>
              <c:showCatName val="0"/>
              <c:showSerName val="0"/>
              <c:showPercent val="0"/>
              <c:showBubbleSize val="0"/>
            </c:dLbl>
            <c:dLbl>
              <c:idx val="9"/>
              <c:layout>
                <c:manualLayout>
                  <c:x val="0"/>
                  <c:y val="-0.42785772697642666"/>
                </c:manualLayout>
              </c:layout>
              <c:showLegendKey val="0"/>
              <c:showVal val="1"/>
              <c:showCatName val="0"/>
              <c:showSerName val="0"/>
              <c:showPercent val="0"/>
              <c:showBubbleSize val="0"/>
            </c:dLbl>
            <c:dLbl>
              <c:idx val="10"/>
              <c:layout>
                <c:manualLayout>
                  <c:x val="4.3963961552188633E-3"/>
                  <c:y val="-0.42382133332570571"/>
                </c:manualLayout>
              </c:layout>
              <c:showLegendKey val="0"/>
              <c:showVal val="1"/>
              <c:showCatName val="0"/>
              <c:showSerName val="0"/>
              <c:showPercent val="0"/>
              <c:showBubbleSize val="0"/>
            </c:dLbl>
            <c:dLbl>
              <c:idx val="11"/>
              <c:layout>
                <c:manualLayout>
                  <c:x val="4.3963961552188633E-3"/>
                  <c:y val="-0.4197849396749847"/>
                </c:manualLayout>
              </c:layout>
              <c:showLegendKey val="0"/>
              <c:showVal val="1"/>
              <c:showCatName val="0"/>
              <c:showSerName val="0"/>
              <c:showPercent val="0"/>
              <c:showBubbleSize val="0"/>
            </c:dLbl>
            <c:dLbl>
              <c:idx val="12"/>
              <c:layout>
                <c:manualLayout>
                  <c:x val="4.3963961552188633E-3"/>
                  <c:y val="-0.34107526348592498"/>
                </c:manualLayout>
              </c:layout>
              <c:showLegendKey val="0"/>
              <c:showVal val="1"/>
              <c:showCatName val="0"/>
              <c:showSerName val="0"/>
              <c:showPercent val="0"/>
              <c:showBubbleSize val="0"/>
            </c:dLbl>
            <c:dLbl>
              <c:idx val="13"/>
              <c:layout>
                <c:manualLayout>
                  <c:x val="8.7927923104376207E-3"/>
                  <c:y val="-0.30474772062943595"/>
                </c:manualLayout>
              </c:layout>
              <c:showLegendKey val="0"/>
              <c:showVal val="1"/>
              <c:showCatName val="0"/>
              <c:showSerName val="0"/>
              <c:showPercent val="0"/>
              <c:showBubbleSize val="0"/>
            </c:dLbl>
            <c:dLbl>
              <c:idx val="14"/>
              <c:layout>
                <c:manualLayout>
                  <c:x val="4.3963961552187557E-3"/>
                  <c:y val="-0.28860214602655193"/>
                </c:manualLayout>
              </c:layout>
              <c:showLegendKey val="0"/>
              <c:showVal val="1"/>
              <c:showCatName val="0"/>
              <c:showSerName val="0"/>
              <c:showPercent val="0"/>
              <c:showBubbleSize val="0"/>
            </c:dLbl>
            <c:dLbl>
              <c:idx val="15"/>
              <c:layout>
                <c:manualLayout>
                  <c:x val="0"/>
                  <c:y val="-0.29465673650263341"/>
                </c:manualLayout>
              </c:layout>
              <c:showLegendKey val="0"/>
              <c:showVal val="1"/>
              <c:showCatName val="0"/>
              <c:showSerName val="0"/>
              <c:showPercent val="0"/>
              <c:showBubbleSize val="0"/>
            </c:dLbl>
            <c:dLbl>
              <c:idx val="16"/>
              <c:layout>
                <c:manualLayout>
                  <c:x val="-1.0746622011307155E-16"/>
                  <c:y val="-0.28456575237583098"/>
                </c:manualLayout>
              </c:layout>
              <c:showLegendKey val="0"/>
              <c:showVal val="1"/>
              <c:showCatName val="0"/>
              <c:showSerName val="0"/>
              <c:showPercent val="0"/>
              <c:showBubbleSize val="0"/>
            </c:dLbl>
            <c:dLbl>
              <c:idx val="17"/>
              <c:layout>
                <c:manualLayout>
                  <c:x val="1.4654653850728464E-3"/>
                  <c:y val="-0.2825475555504704"/>
                </c:manualLayout>
              </c:layout>
              <c:showLegendKey val="0"/>
              <c:showVal val="1"/>
              <c:showCatName val="0"/>
              <c:showSerName val="0"/>
              <c:showPercent val="0"/>
              <c:showBubbleSize val="0"/>
            </c:dLbl>
            <c:txPr>
              <a:bodyPr anchor="t" anchorCtr="0"/>
              <a:lstStyle/>
              <a:p>
                <a:pPr>
                  <a:defRPr sz="1400"/>
                </a:pPr>
                <a:endParaRPr lang="en-US"/>
              </a:p>
            </c:txPr>
            <c:showLegendKey val="0"/>
            <c:showVal val="1"/>
            <c:showCatName val="0"/>
            <c:showSerName val="0"/>
            <c:showPercent val="0"/>
            <c:showBubbleSize val="0"/>
            <c:showLeaderLines val="0"/>
          </c:dLbls>
          <c:cat>
            <c:strRef>
              <c:f>Sheet1!$D$7:$U$7</c:f>
              <c:strCache>
                <c:ptCount val="18"/>
                <c:pt idx="0">
                  <c:v> S'02</c:v>
                </c:pt>
                <c:pt idx="1">
                  <c:v>F '02</c:v>
                </c:pt>
                <c:pt idx="2">
                  <c:v>S '03</c:v>
                </c:pt>
                <c:pt idx="3">
                  <c:v>F '03</c:v>
                </c:pt>
                <c:pt idx="4">
                  <c:v>S '04</c:v>
                </c:pt>
                <c:pt idx="5">
                  <c:v>F '04</c:v>
                </c:pt>
                <c:pt idx="6">
                  <c:v>S '05</c:v>
                </c:pt>
                <c:pt idx="7">
                  <c:v>F '05</c:v>
                </c:pt>
                <c:pt idx="8">
                  <c:v>S '06</c:v>
                </c:pt>
                <c:pt idx="9">
                  <c:v>F '06</c:v>
                </c:pt>
                <c:pt idx="10">
                  <c:v>S '07</c:v>
                </c:pt>
                <c:pt idx="11">
                  <c:v>F '07</c:v>
                </c:pt>
                <c:pt idx="12">
                  <c:v>S '08</c:v>
                </c:pt>
                <c:pt idx="13">
                  <c:v>F '08</c:v>
                </c:pt>
                <c:pt idx="14">
                  <c:v> S '09</c:v>
                </c:pt>
                <c:pt idx="15">
                  <c:v>F '09</c:v>
                </c:pt>
                <c:pt idx="16">
                  <c:v>S '10 </c:v>
                </c:pt>
                <c:pt idx="17">
                  <c:v>F '10</c:v>
                </c:pt>
              </c:strCache>
            </c:strRef>
          </c:cat>
          <c:val>
            <c:numRef>
              <c:f>Sheet1!$D$8:$U$8</c:f>
              <c:numCache>
                <c:formatCode>General</c:formatCode>
                <c:ptCount val="18"/>
                <c:pt idx="0">
                  <c:v>74</c:v>
                </c:pt>
                <c:pt idx="1">
                  <c:v>76</c:v>
                </c:pt>
                <c:pt idx="2">
                  <c:v>56</c:v>
                </c:pt>
                <c:pt idx="3">
                  <c:v>56</c:v>
                </c:pt>
                <c:pt idx="4">
                  <c:v>62</c:v>
                </c:pt>
                <c:pt idx="5">
                  <c:v>74</c:v>
                </c:pt>
                <c:pt idx="6">
                  <c:v>74</c:v>
                </c:pt>
                <c:pt idx="7">
                  <c:v>71</c:v>
                </c:pt>
                <c:pt idx="8">
                  <c:v>74</c:v>
                </c:pt>
                <c:pt idx="9">
                  <c:v>71</c:v>
                </c:pt>
                <c:pt idx="10">
                  <c:v>71</c:v>
                </c:pt>
                <c:pt idx="11">
                  <c:v>69</c:v>
                </c:pt>
                <c:pt idx="12">
                  <c:v>55</c:v>
                </c:pt>
                <c:pt idx="13">
                  <c:v>49</c:v>
                </c:pt>
                <c:pt idx="14">
                  <c:v>46</c:v>
                </c:pt>
                <c:pt idx="15">
                  <c:v>48</c:v>
                </c:pt>
                <c:pt idx="16">
                  <c:v>44</c:v>
                </c:pt>
                <c:pt idx="17">
                  <c:v>45</c:v>
                </c:pt>
              </c:numCache>
            </c:numRef>
          </c:val>
        </c:ser>
        <c:ser>
          <c:idx val="1"/>
          <c:order val="1"/>
          <c:dLbls>
            <c:dLbl>
              <c:idx val="0"/>
              <c:layout>
                <c:manualLayout>
                  <c:x val="1.3189188465656589E-2"/>
                  <c:y val="-0.21998345396429481"/>
                </c:manualLayout>
              </c:layout>
              <c:showLegendKey val="0"/>
              <c:showVal val="1"/>
              <c:showCatName val="0"/>
              <c:showSerName val="0"/>
              <c:showPercent val="0"/>
              <c:showBubbleSize val="0"/>
            </c:dLbl>
            <c:dLbl>
              <c:idx val="1"/>
              <c:layout>
                <c:manualLayout>
                  <c:x val="4.3963961552188633E-3"/>
                  <c:y val="-0.19576509205996892"/>
                </c:manualLayout>
              </c:layout>
              <c:showLegendKey val="0"/>
              <c:showVal val="1"/>
              <c:showCatName val="0"/>
              <c:showSerName val="0"/>
              <c:showPercent val="0"/>
              <c:showBubbleSize val="0"/>
            </c:dLbl>
            <c:dLbl>
              <c:idx val="2"/>
              <c:layout>
                <c:manualLayout>
                  <c:x val="8.7927923104377248E-3"/>
                  <c:y val="-0.18163771428244532"/>
                </c:manualLayout>
              </c:layout>
              <c:showLegendKey val="0"/>
              <c:showVal val="1"/>
              <c:showCatName val="0"/>
              <c:showSerName val="0"/>
              <c:showPercent val="0"/>
              <c:showBubbleSize val="0"/>
            </c:dLbl>
            <c:dLbl>
              <c:idx val="3"/>
              <c:layout>
                <c:manualLayout>
                  <c:x val="-4.3963961552188633E-3"/>
                  <c:y val="-0.15540115555275874"/>
                </c:manualLayout>
              </c:layout>
              <c:showLegendKey val="0"/>
              <c:showVal val="1"/>
              <c:showCatName val="0"/>
              <c:showSerName val="0"/>
              <c:showPercent val="0"/>
              <c:showBubbleSize val="0"/>
            </c:dLbl>
            <c:dLbl>
              <c:idx val="4"/>
              <c:layout>
                <c:manualLayout>
                  <c:x val="1.465465385072954E-3"/>
                  <c:y val="-0.2098924698374923"/>
                </c:manualLayout>
              </c:layout>
              <c:showLegendKey val="0"/>
              <c:showVal val="1"/>
              <c:showCatName val="0"/>
              <c:showSerName val="0"/>
              <c:showPercent val="0"/>
              <c:showBubbleSize val="0"/>
            </c:dLbl>
            <c:dLbl>
              <c:idx val="5"/>
              <c:layout>
                <c:manualLayout>
                  <c:x val="-1.465465385072954E-3"/>
                  <c:y val="-0.21392886348821322"/>
                </c:manualLayout>
              </c:layout>
              <c:showLegendKey val="0"/>
              <c:showVal val="1"/>
              <c:showCatName val="0"/>
              <c:showSerName val="0"/>
              <c:showPercent val="0"/>
              <c:showBubbleSize val="0"/>
            </c:dLbl>
            <c:dLbl>
              <c:idx val="6"/>
              <c:layout>
                <c:manualLayout>
                  <c:x val="0"/>
                  <c:y val="-0.19576509205996875"/>
                </c:manualLayout>
              </c:layout>
              <c:showLegendKey val="0"/>
              <c:showVal val="1"/>
              <c:showCatName val="0"/>
              <c:showSerName val="0"/>
              <c:showPercent val="0"/>
              <c:showBubbleSize val="0"/>
            </c:dLbl>
            <c:dLbl>
              <c:idx val="7"/>
              <c:layout>
                <c:manualLayout>
                  <c:x val="-2.9309307701459093E-3"/>
                  <c:y val="-0.18567410793316622"/>
                </c:manualLayout>
              </c:layout>
              <c:showLegendKey val="0"/>
              <c:showVal val="1"/>
              <c:showCatName val="0"/>
              <c:showSerName val="0"/>
              <c:showPercent val="0"/>
              <c:showBubbleSize val="0"/>
            </c:dLbl>
            <c:dLbl>
              <c:idx val="8"/>
              <c:layout>
                <c:manualLayout>
                  <c:x val="-1.465465385073008E-3"/>
                  <c:y val="-0.23209263491645787"/>
                </c:manualLayout>
              </c:layout>
              <c:showLegendKey val="0"/>
              <c:showVal val="1"/>
              <c:showCatName val="0"/>
              <c:showSerName val="0"/>
              <c:showPercent val="0"/>
              <c:showBubbleSize val="0"/>
            </c:dLbl>
            <c:dLbl>
              <c:idx val="9"/>
              <c:layout>
                <c:manualLayout>
                  <c:x val="-1.0746622011307155E-16"/>
                  <c:y val="-0.2563109968207839"/>
                </c:manualLayout>
              </c:layout>
              <c:showLegendKey val="0"/>
              <c:showVal val="1"/>
              <c:showCatName val="0"/>
              <c:showSerName val="0"/>
              <c:showPercent val="0"/>
              <c:showBubbleSize val="0"/>
            </c:dLbl>
            <c:dLbl>
              <c:idx val="10"/>
              <c:layout>
                <c:manualLayout>
                  <c:x val="1.4654653850728464E-3"/>
                  <c:y val="-0.20787427301213174"/>
                </c:manualLayout>
              </c:layout>
              <c:showLegendKey val="0"/>
              <c:showVal val="1"/>
              <c:showCatName val="0"/>
              <c:showSerName val="0"/>
              <c:showPercent val="0"/>
              <c:showBubbleSize val="0"/>
            </c:dLbl>
            <c:dLbl>
              <c:idx val="11"/>
              <c:layout>
                <c:manualLayout>
                  <c:x val="1.465465385072954E-3"/>
                  <c:y val="-0.17760132063172429"/>
                </c:manualLayout>
              </c:layout>
              <c:showLegendKey val="0"/>
              <c:showVal val="1"/>
              <c:showCatName val="0"/>
              <c:showSerName val="0"/>
              <c:showPercent val="0"/>
              <c:showBubbleSize val="0"/>
            </c:dLbl>
            <c:dLbl>
              <c:idx val="12"/>
              <c:layout>
                <c:manualLayout>
                  <c:x val="0"/>
                  <c:y val="-0.1311827936484328"/>
                </c:manualLayout>
              </c:layout>
              <c:showLegendKey val="0"/>
              <c:showVal val="1"/>
              <c:showCatName val="0"/>
              <c:showSerName val="0"/>
              <c:showPercent val="0"/>
              <c:showBubbleSize val="0"/>
            </c:dLbl>
            <c:dLbl>
              <c:idx val="13"/>
              <c:layout>
                <c:manualLayout>
                  <c:x val="0"/>
                  <c:y val="-6.0545904760815075E-2"/>
                </c:manualLayout>
              </c:layout>
              <c:showLegendKey val="0"/>
              <c:showVal val="1"/>
              <c:showCatName val="0"/>
              <c:showSerName val="0"/>
              <c:showPercent val="0"/>
              <c:showBubbleSize val="0"/>
            </c:dLbl>
            <c:dLbl>
              <c:idx val="14"/>
              <c:layout>
                <c:manualLayout>
                  <c:x val="-1.465465385073062E-3"/>
                  <c:y val="-7.2655085712978087E-2"/>
                </c:manualLayout>
              </c:layout>
              <c:showLegendKey val="0"/>
              <c:showVal val="1"/>
              <c:showCatName val="0"/>
              <c:showSerName val="0"/>
              <c:showPercent val="0"/>
              <c:showBubbleSize val="0"/>
            </c:dLbl>
            <c:dLbl>
              <c:idx val="15"/>
              <c:layout>
                <c:manualLayout>
                  <c:x val="4.3963961552187557E-3"/>
                  <c:y val="-8.0727873014420262E-2"/>
                </c:manualLayout>
              </c:layout>
              <c:showLegendKey val="0"/>
              <c:showVal val="1"/>
              <c:showCatName val="0"/>
              <c:showSerName val="0"/>
              <c:showPercent val="0"/>
              <c:showBubbleSize val="0"/>
            </c:dLbl>
            <c:dLbl>
              <c:idx val="16"/>
              <c:layout>
                <c:manualLayout>
                  <c:x val="-1.465465385073062E-3"/>
                  <c:y val="-8.6782463490501602E-2"/>
                </c:manualLayout>
              </c:layout>
              <c:showLegendKey val="0"/>
              <c:showVal val="1"/>
              <c:showCatName val="0"/>
              <c:showSerName val="0"/>
              <c:showPercent val="0"/>
              <c:showBubbleSize val="0"/>
            </c:dLbl>
            <c:dLbl>
              <c:idx val="17"/>
              <c:layout>
                <c:manualLayout>
                  <c:x val="-1.465465385072954E-3"/>
                  <c:y val="-8.6782463490501602E-2"/>
                </c:manualLayout>
              </c:layout>
              <c:showLegendKey val="0"/>
              <c:showVal val="1"/>
              <c:showCatName val="0"/>
              <c:showSerName val="0"/>
              <c:showPercent val="0"/>
              <c:showBubbleSize val="0"/>
            </c:dLbl>
            <c:txPr>
              <a:bodyPr/>
              <a:lstStyle/>
              <a:p>
                <a:pPr>
                  <a:defRPr sz="1400"/>
                </a:pPr>
                <a:endParaRPr lang="en-US"/>
              </a:p>
            </c:txPr>
            <c:showLegendKey val="0"/>
            <c:showVal val="1"/>
            <c:showCatName val="0"/>
            <c:showSerName val="0"/>
            <c:showPercent val="0"/>
            <c:showBubbleSize val="0"/>
            <c:showLeaderLines val="0"/>
          </c:dLbls>
          <c:cat>
            <c:strRef>
              <c:f>Sheet1!$D$7:$U$7</c:f>
              <c:strCache>
                <c:ptCount val="18"/>
                <c:pt idx="0">
                  <c:v> S'02</c:v>
                </c:pt>
                <c:pt idx="1">
                  <c:v>F '02</c:v>
                </c:pt>
                <c:pt idx="2">
                  <c:v>S '03</c:v>
                </c:pt>
                <c:pt idx="3">
                  <c:v>F '03</c:v>
                </c:pt>
                <c:pt idx="4">
                  <c:v>S '04</c:v>
                </c:pt>
                <c:pt idx="5">
                  <c:v>F '04</c:v>
                </c:pt>
                <c:pt idx="6">
                  <c:v>S '05</c:v>
                </c:pt>
                <c:pt idx="7">
                  <c:v>F '05</c:v>
                </c:pt>
                <c:pt idx="8">
                  <c:v>S '06</c:v>
                </c:pt>
                <c:pt idx="9">
                  <c:v>F '06</c:v>
                </c:pt>
                <c:pt idx="10">
                  <c:v>S '07</c:v>
                </c:pt>
                <c:pt idx="11">
                  <c:v>F '07</c:v>
                </c:pt>
                <c:pt idx="12">
                  <c:v>S '08</c:v>
                </c:pt>
                <c:pt idx="13">
                  <c:v>F '08</c:v>
                </c:pt>
                <c:pt idx="14">
                  <c:v> S '09</c:v>
                </c:pt>
                <c:pt idx="15">
                  <c:v>F '09</c:v>
                </c:pt>
                <c:pt idx="16">
                  <c:v>S '10 </c:v>
                </c:pt>
                <c:pt idx="17">
                  <c:v>F '10</c:v>
                </c:pt>
              </c:strCache>
            </c:strRef>
          </c:cat>
          <c:val>
            <c:numRef>
              <c:f>Sheet1!$D$9:$U$9</c:f>
              <c:numCache>
                <c:formatCode>General</c:formatCode>
                <c:ptCount val="18"/>
                <c:pt idx="0">
                  <c:v>38</c:v>
                </c:pt>
                <c:pt idx="1">
                  <c:v>26</c:v>
                </c:pt>
                <c:pt idx="2">
                  <c:v>27</c:v>
                </c:pt>
                <c:pt idx="3">
                  <c:v>22</c:v>
                </c:pt>
                <c:pt idx="4">
                  <c:v>34</c:v>
                </c:pt>
                <c:pt idx="5">
                  <c:v>34</c:v>
                </c:pt>
                <c:pt idx="6">
                  <c:v>31</c:v>
                </c:pt>
                <c:pt idx="7">
                  <c:v>28</c:v>
                </c:pt>
                <c:pt idx="8">
                  <c:v>38</c:v>
                </c:pt>
                <c:pt idx="9">
                  <c:v>42</c:v>
                </c:pt>
                <c:pt idx="10">
                  <c:v>32</c:v>
                </c:pt>
                <c:pt idx="11">
                  <c:v>27</c:v>
                </c:pt>
                <c:pt idx="12">
                  <c:v>17</c:v>
                </c:pt>
                <c:pt idx="13">
                  <c:v>5</c:v>
                </c:pt>
                <c:pt idx="14">
                  <c:v>5</c:v>
                </c:pt>
                <c:pt idx="15">
                  <c:v>10</c:v>
                </c:pt>
                <c:pt idx="16">
                  <c:v>11</c:v>
                </c:pt>
                <c:pt idx="17">
                  <c:v>11</c:v>
                </c:pt>
              </c:numCache>
            </c:numRef>
          </c:val>
        </c:ser>
        <c:dLbls>
          <c:showLegendKey val="0"/>
          <c:showVal val="0"/>
          <c:showCatName val="0"/>
          <c:showSerName val="0"/>
          <c:showPercent val="0"/>
          <c:showBubbleSize val="0"/>
        </c:dLbls>
        <c:axId val="304581120"/>
        <c:axId val="273979584"/>
      </c:areaChart>
      <c:catAx>
        <c:axId val="304581120"/>
        <c:scaling>
          <c:orientation val="minMax"/>
        </c:scaling>
        <c:delete val="0"/>
        <c:axPos val="b"/>
        <c:majorTickMark val="out"/>
        <c:minorTickMark val="none"/>
        <c:tickLblPos val="nextTo"/>
        <c:txPr>
          <a:bodyPr/>
          <a:lstStyle/>
          <a:p>
            <a:pPr>
              <a:defRPr sz="1200" b="1"/>
            </a:pPr>
            <a:endParaRPr lang="en-US"/>
          </a:p>
        </c:txPr>
        <c:crossAx val="273979584"/>
        <c:crosses val="autoZero"/>
        <c:auto val="1"/>
        <c:lblAlgn val="ctr"/>
        <c:lblOffset val="100"/>
        <c:noMultiLvlLbl val="0"/>
      </c:catAx>
      <c:valAx>
        <c:axId val="273979584"/>
        <c:scaling>
          <c:orientation val="minMax"/>
        </c:scaling>
        <c:delete val="0"/>
        <c:axPos val="l"/>
        <c:majorGridlines/>
        <c:numFmt formatCode="General" sourceLinked="1"/>
        <c:majorTickMark val="out"/>
        <c:minorTickMark val="none"/>
        <c:tickLblPos val="nextTo"/>
        <c:txPr>
          <a:bodyPr/>
          <a:lstStyle/>
          <a:p>
            <a:pPr>
              <a:defRPr sz="1400"/>
            </a:pPr>
            <a:endParaRPr lang="en-US"/>
          </a:p>
        </c:txPr>
        <c:crossAx val="304581120"/>
        <c:crosses val="autoZero"/>
        <c:crossBetween val="midCat"/>
      </c:valAx>
    </c:plotArea>
    <c:plotVisOnly val="1"/>
    <c:dispBlanksAs val="zero"/>
    <c:showDLblsOverMax val="0"/>
  </c:chart>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Sheet1!$E$27</c:f>
              <c:strCache>
                <c:ptCount val="1"/>
                <c:pt idx="0">
                  <c:v>S '08</c:v>
                </c:pt>
              </c:strCache>
            </c:strRef>
          </c:tx>
          <c:invertIfNegative val="0"/>
          <c:dLbls>
            <c:showLegendKey val="0"/>
            <c:showVal val="1"/>
            <c:showCatName val="0"/>
            <c:showSerName val="0"/>
            <c:showPercent val="0"/>
            <c:showBubbleSize val="0"/>
            <c:showLeaderLines val="0"/>
          </c:dLbls>
          <c:cat>
            <c:strRef>
              <c:f>Sheet1!$D$28:$D$32</c:f>
              <c:strCache>
                <c:ptCount val="5"/>
                <c:pt idx="0">
                  <c:v>Unable to find affordable housing</c:v>
                </c:pt>
                <c:pt idx="1">
                  <c:v>Wages or salaries are not rising as fast as the cost of living</c:v>
                </c:pt>
                <c:pt idx="2">
                  <c:v>Hard to afford the cost of transportation</c:v>
                </c:pt>
                <c:pt idx="3">
                  <c:v>Hard to afford the cost of utilities such as electricity or gas</c:v>
                </c:pt>
                <c:pt idx="4">
                  <c:v>Taxes are too high in relation to government services provided</c:v>
                </c:pt>
              </c:strCache>
            </c:strRef>
          </c:cat>
          <c:val>
            <c:numRef>
              <c:f>Sheet1!$E$28:$E$32</c:f>
              <c:numCache>
                <c:formatCode>General</c:formatCode>
                <c:ptCount val="5"/>
                <c:pt idx="0">
                  <c:v>21</c:v>
                </c:pt>
                <c:pt idx="1">
                  <c:v>56</c:v>
                </c:pt>
                <c:pt idx="2">
                  <c:v>40</c:v>
                </c:pt>
                <c:pt idx="3">
                  <c:v>61</c:v>
                </c:pt>
              </c:numCache>
            </c:numRef>
          </c:val>
        </c:ser>
        <c:ser>
          <c:idx val="1"/>
          <c:order val="1"/>
          <c:tx>
            <c:strRef>
              <c:f>Sheet1!$F$27</c:f>
              <c:strCache>
                <c:ptCount val="1"/>
                <c:pt idx="0">
                  <c:v>F '08</c:v>
                </c:pt>
              </c:strCache>
            </c:strRef>
          </c:tx>
          <c:invertIfNegative val="0"/>
          <c:dLbls>
            <c:showLegendKey val="0"/>
            <c:showVal val="1"/>
            <c:showCatName val="0"/>
            <c:showSerName val="0"/>
            <c:showPercent val="0"/>
            <c:showBubbleSize val="0"/>
            <c:showLeaderLines val="0"/>
          </c:dLbls>
          <c:cat>
            <c:strRef>
              <c:f>Sheet1!$D$28:$D$32</c:f>
              <c:strCache>
                <c:ptCount val="5"/>
                <c:pt idx="0">
                  <c:v>Unable to find affordable housing</c:v>
                </c:pt>
                <c:pt idx="1">
                  <c:v>Wages or salaries are not rising as fast as the cost of living</c:v>
                </c:pt>
                <c:pt idx="2">
                  <c:v>Hard to afford the cost of transportation</c:v>
                </c:pt>
                <c:pt idx="3">
                  <c:v>Hard to afford the cost of utilities such as electricity or gas</c:v>
                </c:pt>
                <c:pt idx="4">
                  <c:v>Taxes are too high in relation to government services provided</c:v>
                </c:pt>
              </c:strCache>
            </c:strRef>
          </c:cat>
          <c:val>
            <c:numRef>
              <c:f>Sheet1!$F$28:$F$32</c:f>
              <c:numCache>
                <c:formatCode>General</c:formatCode>
                <c:ptCount val="5"/>
                <c:pt idx="0">
                  <c:v>11</c:v>
                </c:pt>
                <c:pt idx="1">
                  <c:v>59</c:v>
                </c:pt>
                <c:pt idx="2">
                  <c:v>32</c:v>
                </c:pt>
                <c:pt idx="3">
                  <c:v>50</c:v>
                </c:pt>
                <c:pt idx="4">
                  <c:v>58</c:v>
                </c:pt>
              </c:numCache>
            </c:numRef>
          </c:val>
        </c:ser>
        <c:ser>
          <c:idx val="2"/>
          <c:order val="2"/>
          <c:tx>
            <c:strRef>
              <c:f>Sheet1!$G$27</c:f>
              <c:strCache>
                <c:ptCount val="1"/>
                <c:pt idx="0">
                  <c:v>S '09</c:v>
                </c:pt>
              </c:strCache>
            </c:strRef>
          </c:tx>
          <c:invertIfNegative val="0"/>
          <c:dLbls>
            <c:showLegendKey val="0"/>
            <c:showVal val="1"/>
            <c:showCatName val="0"/>
            <c:showSerName val="0"/>
            <c:showPercent val="0"/>
            <c:showBubbleSize val="0"/>
            <c:showLeaderLines val="0"/>
          </c:dLbls>
          <c:cat>
            <c:strRef>
              <c:f>Sheet1!$D$28:$D$32</c:f>
              <c:strCache>
                <c:ptCount val="5"/>
                <c:pt idx="0">
                  <c:v>Unable to find affordable housing</c:v>
                </c:pt>
                <c:pt idx="1">
                  <c:v>Wages or salaries are not rising as fast as the cost of living</c:v>
                </c:pt>
                <c:pt idx="2">
                  <c:v>Hard to afford the cost of transportation</c:v>
                </c:pt>
                <c:pt idx="3">
                  <c:v>Hard to afford the cost of utilities such as electricity or gas</c:v>
                </c:pt>
                <c:pt idx="4">
                  <c:v>Taxes are too high in relation to government services provided</c:v>
                </c:pt>
              </c:strCache>
            </c:strRef>
          </c:cat>
          <c:val>
            <c:numRef>
              <c:f>Sheet1!$G$28:$G$32</c:f>
              <c:numCache>
                <c:formatCode>General</c:formatCode>
                <c:ptCount val="5"/>
                <c:pt idx="0">
                  <c:v>12</c:v>
                </c:pt>
                <c:pt idx="1">
                  <c:v>55</c:v>
                </c:pt>
                <c:pt idx="2">
                  <c:v>21</c:v>
                </c:pt>
                <c:pt idx="3">
                  <c:v>53</c:v>
                </c:pt>
                <c:pt idx="4">
                  <c:v>59</c:v>
                </c:pt>
              </c:numCache>
            </c:numRef>
          </c:val>
        </c:ser>
        <c:ser>
          <c:idx val="3"/>
          <c:order val="3"/>
          <c:tx>
            <c:strRef>
              <c:f>Sheet1!$H$27</c:f>
              <c:strCache>
                <c:ptCount val="1"/>
                <c:pt idx="0">
                  <c:v>F '09</c:v>
                </c:pt>
              </c:strCache>
            </c:strRef>
          </c:tx>
          <c:invertIfNegative val="0"/>
          <c:dLbls>
            <c:showLegendKey val="0"/>
            <c:showVal val="1"/>
            <c:showCatName val="0"/>
            <c:showSerName val="0"/>
            <c:showPercent val="0"/>
            <c:showBubbleSize val="0"/>
            <c:showLeaderLines val="0"/>
          </c:dLbls>
          <c:cat>
            <c:strRef>
              <c:f>Sheet1!$D$28:$D$32</c:f>
              <c:strCache>
                <c:ptCount val="5"/>
                <c:pt idx="0">
                  <c:v>Unable to find affordable housing</c:v>
                </c:pt>
                <c:pt idx="1">
                  <c:v>Wages or salaries are not rising as fast as the cost of living</c:v>
                </c:pt>
                <c:pt idx="2">
                  <c:v>Hard to afford the cost of transportation</c:v>
                </c:pt>
                <c:pt idx="3">
                  <c:v>Hard to afford the cost of utilities such as electricity or gas</c:v>
                </c:pt>
                <c:pt idx="4">
                  <c:v>Taxes are too high in relation to government services provided</c:v>
                </c:pt>
              </c:strCache>
            </c:strRef>
          </c:cat>
          <c:val>
            <c:numRef>
              <c:f>Sheet1!$H$28:$H$32</c:f>
              <c:numCache>
                <c:formatCode>General</c:formatCode>
                <c:ptCount val="5"/>
                <c:pt idx="0">
                  <c:v>13</c:v>
                </c:pt>
                <c:pt idx="1">
                  <c:v>55</c:v>
                </c:pt>
                <c:pt idx="2">
                  <c:v>17</c:v>
                </c:pt>
                <c:pt idx="3">
                  <c:v>42</c:v>
                </c:pt>
                <c:pt idx="4">
                  <c:v>59</c:v>
                </c:pt>
              </c:numCache>
            </c:numRef>
          </c:val>
        </c:ser>
        <c:ser>
          <c:idx val="4"/>
          <c:order val="4"/>
          <c:tx>
            <c:strRef>
              <c:f>Sheet1!$I$27</c:f>
              <c:strCache>
                <c:ptCount val="1"/>
                <c:pt idx="0">
                  <c:v>S '10</c:v>
                </c:pt>
              </c:strCache>
            </c:strRef>
          </c:tx>
          <c:invertIfNegative val="0"/>
          <c:dLbls>
            <c:showLegendKey val="0"/>
            <c:showVal val="1"/>
            <c:showCatName val="0"/>
            <c:showSerName val="0"/>
            <c:showPercent val="0"/>
            <c:showBubbleSize val="0"/>
            <c:showLeaderLines val="0"/>
          </c:dLbls>
          <c:cat>
            <c:strRef>
              <c:f>Sheet1!$D$28:$D$32</c:f>
              <c:strCache>
                <c:ptCount val="5"/>
                <c:pt idx="0">
                  <c:v>Unable to find affordable housing</c:v>
                </c:pt>
                <c:pt idx="1">
                  <c:v>Wages or salaries are not rising as fast as the cost of living</c:v>
                </c:pt>
                <c:pt idx="2">
                  <c:v>Hard to afford the cost of transportation</c:v>
                </c:pt>
                <c:pt idx="3">
                  <c:v>Hard to afford the cost of utilities such as electricity or gas</c:v>
                </c:pt>
                <c:pt idx="4">
                  <c:v>Taxes are too high in relation to government services provided</c:v>
                </c:pt>
              </c:strCache>
            </c:strRef>
          </c:cat>
          <c:val>
            <c:numRef>
              <c:f>Sheet1!$I$28:$I$32</c:f>
              <c:numCache>
                <c:formatCode>General</c:formatCode>
                <c:ptCount val="5"/>
                <c:pt idx="0">
                  <c:v>15</c:v>
                </c:pt>
                <c:pt idx="1">
                  <c:v>56</c:v>
                </c:pt>
                <c:pt idx="2">
                  <c:v>21</c:v>
                </c:pt>
                <c:pt idx="3">
                  <c:v>44</c:v>
                </c:pt>
                <c:pt idx="4">
                  <c:v>63</c:v>
                </c:pt>
              </c:numCache>
            </c:numRef>
          </c:val>
        </c:ser>
        <c:ser>
          <c:idx val="5"/>
          <c:order val="5"/>
          <c:tx>
            <c:strRef>
              <c:f>Sheet1!$J$27</c:f>
              <c:strCache>
                <c:ptCount val="1"/>
                <c:pt idx="0">
                  <c:v>F '10</c:v>
                </c:pt>
              </c:strCache>
            </c:strRef>
          </c:tx>
          <c:invertIfNegative val="0"/>
          <c:dLbls>
            <c:showLegendKey val="0"/>
            <c:showVal val="1"/>
            <c:showCatName val="0"/>
            <c:showSerName val="0"/>
            <c:showPercent val="0"/>
            <c:showBubbleSize val="0"/>
            <c:showLeaderLines val="0"/>
          </c:dLbls>
          <c:cat>
            <c:strRef>
              <c:f>Sheet1!$D$28:$D$32</c:f>
              <c:strCache>
                <c:ptCount val="5"/>
                <c:pt idx="0">
                  <c:v>Unable to find affordable housing</c:v>
                </c:pt>
                <c:pt idx="1">
                  <c:v>Wages or salaries are not rising as fast as the cost of living</c:v>
                </c:pt>
                <c:pt idx="2">
                  <c:v>Hard to afford the cost of transportation</c:v>
                </c:pt>
                <c:pt idx="3">
                  <c:v>Hard to afford the cost of utilities such as electricity or gas</c:v>
                </c:pt>
                <c:pt idx="4">
                  <c:v>Taxes are too high in relation to government services provided</c:v>
                </c:pt>
              </c:strCache>
            </c:strRef>
          </c:cat>
          <c:val>
            <c:numRef>
              <c:f>Sheet1!$J$28:$J$32</c:f>
              <c:numCache>
                <c:formatCode>General</c:formatCode>
                <c:ptCount val="5"/>
                <c:pt idx="0">
                  <c:v>10</c:v>
                </c:pt>
                <c:pt idx="1">
                  <c:v>56</c:v>
                </c:pt>
                <c:pt idx="2">
                  <c:v>24</c:v>
                </c:pt>
                <c:pt idx="3">
                  <c:v>43</c:v>
                </c:pt>
                <c:pt idx="4">
                  <c:v>60</c:v>
                </c:pt>
              </c:numCache>
            </c:numRef>
          </c:val>
        </c:ser>
        <c:dLbls>
          <c:showLegendKey val="0"/>
          <c:showVal val="0"/>
          <c:showCatName val="0"/>
          <c:showSerName val="0"/>
          <c:showPercent val="0"/>
          <c:showBubbleSize val="0"/>
        </c:dLbls>
        <c:gapWidth val="75"/>
        <c:overlap val="-25"/>
        <c:axId val="304657920"/>
        <c:axId val="274042240"/>
      </c:barChart>
      <c:catAx>
        <c:axId val="304657920"/>
        <c:scaling>
          <c:orientation val="minMax"/>
        </c:scaling>
        <c:delete val="0"/>
        <c:axPos val="b"/>
        <c:majorTickMark val="none"/>
        <c:minorTickMark val="none"/>
        <c:tickLblPos val="nextTo"/>
        <c:crossAx val="274042240"/>
        <c:crosses val="autoZero"/>
        <c:auto val="1"/>
        <c:lblAlgn val="ctr"/>
        <c:lblOffset val="100"/>
        <c:noMultiLvlLbl val="0"/>
      </c:catAx>
      <c:valAx>
        <c:axId val="274042240"/>
        <c:scaling>
          <c:orientation val="minMax"/>
        </c:scaling>
        <c:delete val="0"/>
        <c:axPos val="l"/>
        <c:majorGridlines/>
        <c:numFmt formatCode="General" sourceLinked="1"/>
        <c:majorTickMark val="none"/>
        <c:minorTickMark val="none"/>
        <c:tickLblPos val="nextTo"/>
        <c:spPr>
          <a:ln w="9525">
            <a:noFill/>
          </a:ln>
        </c:spPr>
        <c:crossAx val="304657920"/>
        <c:crosses val="autoZero"/>
        <c:crossBetween val="between"/>
      </c:valAx>
    </c:plotArea>
    <c:legend>
      <c:legendPos val="b"/>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832961445775734E-2"/>
          <c:y val="6.8071336853222933E-2"/>
          <c:w val="0.93763037272958216"/>
          <c:h val="0.69386393469815177"/>
        </c:manualLayout>
      </c:layout>
      <c:barChart>
        <c:barDir val="col"/>
        <c:grouping val="clustered"/>
        <c:varyColors val="0"/>
        <c:ser>
          <c:idx val="0"/>
          <c:order val="0"/>
          <c:tx>
            <c:strRef>
              <c:f>Sheet1!$E$15</c:f>
              <c:strCache>
                <c:ptCount val="1"/>
                <c:pt idx="0">
                  <c:v>S '08</c:v>
                </c:pt>
              </c:strCache>
            </c:strRef>
          </c:tx>
          <c:invertIfNegative val="0"/>
          <c:dLbls>
            <c:showLegendKey val="0"/>
            <c:showVal val="1"/>
            <c:showCatName val="0"/>
            <c:showSerName val="0"/>
            <c:showPercent val="0"/>
            <c:showBubbleSize val="0"/>
            <c:showLeaderLines val="0"/>
          </c:dLbls>
          <c:cat>
            <c:strRef>
              <c:f>Sheet1!$D$16:$D$20</c:f>
              <c:strCache>
                <c:ptCount val="5"/>
                <c:pt idx="0">
                  <c:v>Facing the possibility of unemployment</c:v>
                </c:pt>
                <c:pt idx="1">
                  <c:v>Significant losses in your stock or retirement accounts</c:v>
                </c:pt>
                <c:pt idx="2">
                  <c:v>Facing the possibility of house foreclosure or loss</c:v>
                </c:pt>
                <c:pt idx="3">
                  <c:v>Delay in making a major purchase such as a home or car</c:v>
                </c:pt>
                <c:pt idx="4">
                  <c:v>Health care insurance is unavailable, too expensive or inadequate</c:v>
                </c:pt>
              </c:strCache>
            </c:strRef>
          </c:cat>
          <c:val>
            <c:numRef>
              <c:f>Sheet1!$E$16:$E$20</c:f>
              <c:numCache>
                <c:formatCode>General</c:formatCode>
                <c:ptCount val="5"/>
                <c:pt idx="0">
                  <c:v>11</c:v>
                </c:pt>
                <c:pt idx="2">
                  <c:v>6</c:v>
                </c:pt>
                <c:pt idx="4">
                  <c:v>35</c:v>
                </c:pt>
              </c:numCache>
            </c:numRef>
          </c:val>
        </c:ser>
        <c:ser>
          <c:idx val="1"/>
          <c:order val="1"/>
          <c:tx>
            <c:strRef>
              <c:f>Sheet1!$F$15</c:f>
              <c:strCache>
                <c:ptCount val="1"/>
                <c:pt idx="0">
                  <c:v>F '08</c:v>
                </c:pt>
              </c:strCache>
            </c:strRef>
          </c:tx>
          <c:invertIfNegative val="0"/>
          <c:dLbls>
            <c:showLegendKey val="0"/>
            <c:showVal val="1"/>
            <c:showCatName val="0"/>
            <c:showSerName val="0"/>
            <c:showPercent val="0"/>
            <c:showBubbleSize val="0"/>
            <c:showLeaderLines val="0"/>
          </c:dLbls>
          <c:cat>
            <c:strRef>
              <c:f>Sheet1!$D$16:$D$20</c:f>
              <c:strCache>
                <c:ptCount val="5"/>
                <c:pt idx="0">
                  <c:v>Facing the possibility of unemployment</c:v>
                </c:pt>
                <c:pt idx="1">
                  <c:v>Significant losses in your stock or retirement accounts</c:v>
                </c:pt>
                <c:pt idx="2">
                  <c:v>Facing the possibility of house foreclosure or loss</c:v>
                </c:pt>
                <c:pt idx="3">
                  <c:v>Delay in making a major purchase such as a home or car</c:v>
                </c:pt>
                <c:pt idx="4">
                  <c:v>Health care insurance is unavailable, too expensive or inadequate</c:v>
                </c:pt>
              </c:strCache>
            </c:strRef>
          </c:cat>
          <c:val>
            <c:numRef>
              <c:f>Sheet1!$F$16:$F$20</c:f>
              <c:numCache>
                <c:formatCode>General</c:formatCode>
                <c:ptCount val="5"/>
                <c:pt idx="0">
                  <c:v>15</c:v>
                </c:pt>
                <c:pt idx="1">
                  <c:v>71</c:v>
                </c:pt>
                <c:pt idx="2">
                  <c:v>4</c:v>
                </c:pt>
                <c:pt idx="4">
                  <c:v>30</c:v>
                </c:pt>
              </c:numCache>
            </c:numRef>
          </c:val>
        </c:ser>
        <c:ser>
          <c:idx val="2"/>
          <c:order val="2"/>
          <c:tx>
            <c:strRef>
              <c:f>Sheet1!$G$15</c:f>
              <c:strCache>
                <c:ptCount val="1"/>
                <c:pt idx="0">
                  <c:v>S '09</c:v>
                </c:pt>
              </c:strCache>
            </c:strRef>
          </c:tx>
          <c:invertIfNegative val="0"/>
          <c:dLbls>
            <c:showLegendKey val="0"/>
            <c:showVal val="1"/>
            <c:showCatName val="0"/>
            <c:showSerName val="0"/>
            <c:showPercent val="0"/>
            <c:showBubbleSize val="0"/>
            <c:showLeaderLines val="0"/>
          </c:dLbls>
          <c:cat>
            <c:strRef>
              <c:f>Sheet1!$D$16:$D$20</c:f>
              <c:strCache>
                <c:ptCount val="5"/>
                <c:pt idx="0">
                  <c:v>Facing the possibility of unemployment</c:v>
                </c:pt>
                <c:pt idx="1">
                  <c:v>Significant losses in your stock or retirement accounts</c:v>
                </c:pt>
                <c:pt idx="2">
                  <c:v>Facing the possibility of house foreclosure or loss</c:v>
                </c:pt>
                <c:pt idx="3">
                  <c:v>Delay in making a major purchase such as a home or car</c:v>
                </c:pt>
                <c:pt idx="4">
                  <c:v>Health care insurance is unavailable, too expensive or inadequate</c:v>
                </c:pt>
              </c:strCache>
            </c:strRef>
          </c:cat>
          <c:val>
            <c:numRef>
              <c:f>Sheet1!$G$16:$G$20</c:f>
              <c:numCache>
                <c:formatCode>General</c:formatCode>
                <c:ptCount val="5"/>
                <c:pt idx="0">
                  <c:v>24</c:v>
                </c:pt>
                <c:pt idx="1">
                  <c:v>75</c:v>
                </c:pt>
                <c:pt idx="2">
                  <c:v>6</c:v>
                </c:pt>
                <c:pt idx="3">
                  <c:v>51</c:v>
                </c:pt>
                <c:pt idx="4">
                  <c:v>29</c:v>
                </c:pt>
              </c:numCache>
            </c:numRef>
          </c:val>
        </c:ser>
        <c:ser>
          <c:idx val="3"/>
          <c:order val="3"/>
          <c:tx>
            <c:strRef>
              <c:f>Sheet1!$H$15</c:f>
              <c:strCache>
                <c:ptCount val="1"/>
                <c:pt idx="0">
                  <c:v>F '09</c:v>
                </c:pt>
              </c:strCache>
            </c:strRef>
          </c:tx>
          <c:invertIfNegative val="0"/>
          <c:dLbls>
            <c:showLegendKey val="0"/>
            <c:showVal val="1"/>
            <c:showCatName val="0"/>
            <c:showSerName val="0"/>
            <c:showPercent val="0"/>
            <c:showBubbleSize val="0"/>
            <c:showLeaderLines val="0"/>
          </c:dLbls>
          <c:cat>
            <c:strRef>
              <c:f>Sheet1!$D$16:$D$20</c:f>
              <c:strCache>
                <c:ptCount val="5"/>
                <c:pt idx="0">
                  <c:v>Facing the possibility of unemployment</c:v>
                </c:pt>
                <c:pt idx="1">
                  <c:v>Significant losses in your stock or retirement accounts</c:v>
                </c:pt>
                <c:pt idx="2">
                  <c:v>Facing the possibility of house foreclosure or loss</c:v>
                </c:pt>
                <c:pt idx="3">
                  <c:v>Delay in making a major purchase such as a home or car</c:v>
                </c:pt>
                <c:pt idx="4">
                  <c:v>Health care insurance is unavailable, too expensive or inadequate</c:v>
                </c:pt>
              </c:strCache>
            </c:strRef>
          </c:cat>
          <c:val>
            <c:numRef>
              <c:f>Sheet1!$H$16:$H$20</c:f>
              <c:numCache>
                <c:formatCode>General</c:formatCode>
                <c:ptCount val="5"/>
                <c:pt idx="0">
                  <c:v>24</c:v>
                </c:pt>
                <c:pt idx="1">
                  <c:v>70</c:v>
                </c:pt>
                <c:pt idx="2">
                  <c:v>8</c:v>
                </c:pt>
                <c:pt idx="3">
                  <c:v>46</c:v>
                </c:pt>
                <c:pt idx="4">
                  <c:v>33</c:v>
                </c:pt>
              </c:numCache>
            </c:numRef>
          </c:val>
        </c:ser>
        <c:ser>
          <c:idx val="4"/>
          <c:order val="4"/>
          <c:tx>
            <c:strRef>
              <c:f>Sheet1!$I$15</c:f>
              <c:strCache>
                <c:ptCount val="1"/>
                <c:pt idx="0">
                  <c:v>S '10</c:v>
                </c:pt>
              </c:strCache>
            </c:strRef>
          </c:tx>
          <c:invertIfNegative val="0"/>
          <c:dLbls>
            <c:showLegendKey val="0"/>
            <c:showVal val="1"/>
            <c:showCatName val="0"/>
            <c:showSerName val="0"/>
            <c:showPercent val="0"/>
            <c:showBubbleSize val="0"/>
            <c:showLeaderLines val="0"/>
          </c:dLbls>
          <c:cat>
            <c:strRef>
              <c:f>Sheet1!$D$16:$D$20</c:f>
              <c:strCache>
                <c:ptCount val="5"/>
                <c:pt idx="0">
                  <c:v>Facing the possibility of unemployment</c:v>
                </c:pt>
                <c:pt idx="1">
                  <c:v>Significant losses in your stock or retirement accounts</c:v>
                </c:pt>
                <c:pt idx="2">
                  <c:v>Facing the possibility of house foreclosure or loss</c:v>
                </c:pt>
                <c:pt idx="3">
                  <c:v>Delay in making a major purchase such as a home or car</c:v>
                </c:pt>
                <c:pt idx="4">
                  <c:v>Health care insurance is unavailable, too expensive or inadequate</c:v>
                </c:pt>
              </c:strCache>
            </c:strRef>
          </c:cat>
          <c:val>
            <c:numRef>
              <c:f>Sheet1!$I$16:$I$20</c:f>
              <c:numCache>
                <c:formatCode>General</c:formatCode>
                <c:ptCount val="5"/>
                <c:pt idx="0">
                  <c:v>19</c:v>
                </c:pt>
                <c:pt idx="1">
                  <c:v>56</c:v>
                </c:pt>
                <c:pt idx="2">
                  <c:v>7</c:v>
                </c:pt>
                <c:pt idx="3">
                  <c:v>47</c:v>
                </c:pt>
                <c:pt idx="4">
                  <c:v>32</c:v>
                </c:pt>
              </c:numCache>
            </c:numRef>
          </c:val>
        </c:ser>
        <c:ser>
          <c:idx val="5"/>
          <c:order val="5"/>
          <c:tx>
            <c:strRef>
              <c:f>Sheet1!$J$15</c:f>
              <c:strCache>
                <c:ptCount val="1"/>
                <c:pt idx="0">
                  <c:v>F '10</c:v>
                </c:pt>
              </c:strCache>
            </c:strRef>
          </c:tx>
          <c:invertIfNegative val="0"/>
          <c:dLbls>
            <c:showLegendKey val="0"/>
            <c:showVal val="1"/>
            <c:showCatName val="0"/>
            <c:showSerName val="0"/>
            <c:showPercent val="0"/>
            <c:showBubbleSize val="0"/>
            <c:showLeaderLines val="0"/>
          </c:dLbls>
          <c:cat>
            <c:strRef>
              <c:f>Sheet1!$D$16:$D$20</c:f>
              <c:strCache>
                <c:ptCount val="5"/>
                <c:pt idx="0">
                  <c:v>Facing the possibility of unemployment</c:v>
                </c:pt>
                <c:pt idx="1">
                  <c:v>Significant losses in your stock or retirement accounts</c:v>
                </c:pt>
                <c:pt idx="2">
                  <c:v>Facing the possibility of house foreclosure or loss</c:v>
                </c:pt>
                <c:pt idx="3">
                  <c:v>Delay in making a major purchase such as a home or car</c:v>
                </c:pt>
                <c:pt idx="4">
                  <c:v>Health care insurance is unavailable, too expensive or inadequate</c:v>
                </c:pt>
              </c:strCache>
            </c:strRef>
          </c:cat>
          <c:val>
            <c:numRef>
              <c:f>Sheet1!$J$16:$J$20</c:f>
              <c:numCache>
                <c:formatCode>General</c:formatCode>
                <c:ptCount val="5"/>
                <c:pt idx="0">
                  <c:v>21</c:v>
                </c:pt>
                <c:pt idx="1">
                  <c:v>60</c:v>
                </c:pt>
                <c:pt idx="2">
                  <c:v>7</c:v>
                </c:pt>
                <c:pt idx="3">
                  <c:v>44</c:v>
                </c:pt>
                <c:pt idx="4">
                  <c:v>34</c:v>
                </c:pt>
              </c:numCache>
            </c:numRef>
          </c:val>
        </c:ser>
        <c:dLbls>
          <c:showLegendKey val="0"/>
          <c:showVal val="0"/>
          <c:showCatName val="0"/>
          <c:showSerName val="0"/>
          <c:showPercent val="0"/>
          <c:showBubbleSize val="0"/>
        </c:dLbls>
        <c:gapWidth val="75"/>
        <c:overlap val="-25"/>
        <c:axId val="304834048"/>
        <c:axId val="274044544"/>
      </c:barChart>
      <c:catAx>
        <c:axId val="304834048"/>
        <c:scaling>
          <c:orientation val="minMax"/>
        </c:scaling>
        <c:delete val="0"/>
        <c:axPos val="b"/>
        <c:majorTickMark val="none"/>
        <c:minorTickMark val="none"/>
        <c:tickLblPos val="nextTo"/>
        <c:crossAx val="274044544"/>
        <c:crosses val="autoZero"/>
        <c:auto val="1"/>
        <c:lblAlgn val="ctr"/>
        <c:lblOffset val="100"/>
        <c:noMultiLvlLbl val="0"/>
      </c:catAx>
      <c:valAx>
        <c:axId val="274044544"/>
        <c:scaling>
          <c:orientation val="minMax"/>
        </c:scaling>
        <c:delete val="0"/>
        <c:axPos val="l"/>
        <c:majorGridlines/>
        <c:numFmt formatCode="General" sourceLinked="1"/>
        <c:majorTickMark val="none"/>
        <c:minorTickMark val="none"/>
        <c:tickLblPos val="nextTo"/>
        <c:spPr>
          <a:ln w="9525">
            <a:noFill/>
          </a:ln>
        </c:spPr>
        <c:crossAx val="304834048"/>
        <c:crosses val="autoZero"/>
        <c:crossBetween val="between"/>
      </c:valAx>
    </c:plotArea>
    <c:legend>
      <c:legendPos val="b"/>
      <c:overlay val="0"/>
    </c:legend>
    <c:plotVisOnly val="1"/>
    <c:dispBlanksAs val="gap"/>
    <c:showDLblsOverMax val="0"/>
  </c:chart>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Dem 2006</c:v>
                </c:pt>
              </c:strCache>
            </c:strRef>
          </c:tx>
          <c:invertIfNegative val="0"/>
          <c:dLbls>
            <c:dLbl>
              <c:idx val="0"/>
              <c:layout>
                <c:manualLayout>
                  <c:x val="-1.7628205128205128E-2"/>
                  <c:y val="0"/>
                </c:manualLayout>
              </c:layout>
              <c:showLegendKey val="0"/>
              <c:showVal val="1"/>
              <c:showCatName val="0"/>
              <c:showSerName val="0"/>
              <c:showPercent val="0"/>
              <c:showBubbleSize val="0"/>
            </c:dLbl>
            <c:dLbl>
              <c:idx val="1"/>
              <c:layout>
                <c:manualLayout>
                  <c:x val="-3.2051282051282055E-3"/>
                  <c:y val="-5.9278350515463908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Govr</c:v>
                </c:pt>
                <c:pt idx="1">
                  <c:v>Comptroller</c:v>
                </c:pt>
                <c:pt idx="2">
                  <c:v>Atty Gen.</c:v>
                </c:pt>
                <c:pt idx="3">
                  <c:v>Senate</c:v>
                </c:pt>
              </c:strCache>
            </c:strRef>
          </c:cat>
          <c:val>
            <c:numRef>
              <c:f>Sheet1!$B$2:$B$5</c:f>
              <c:numCache>
                <c:formatCode>General</c:formatCode>
                <c:ptCount val="4"/>
                <c:pt idx="0">
                  <c:v>43.3</c:v>
                </c:pt>
                <c:pt idx="1">
                  <c:v>51</c:v>
                </c:pt>
                <c:pt idx="2">
                  <c:v>51.5</c:v>
                </c:pt>
                <c:pt idx="3">
                  <c:v>45.7</c:v>
                </c:pt>
              </c:numCache>
            </c:numRef>
          </c:val>
        </c:ser>
        <c:ser>
          <c:idx val="1"/>
          <c:order val="1"/>
          <c:tx>
            <c:strRef>
              <c:f>Sheet1!$C$1</c:f>
              <c:strCache>
                <c:ptCount val="1"/>
                <c:pt idx="0">
                  <c:v>Dem 2010</c:v>
                </c:pt>
              </c:strCache>
            </c:strRef>
          </c:tx>
          <c:spPr>
            <a:solidFill>
              <a:schemeClr val="tx2">
                <a:lumMod val="60000"/>
                <a:lumOff val="40000"/>
              </a:schemeClr>
            </a:solidFill>
          </c:spPr>
          <c:invertIfNegative val="0"/>
          <c:dLbls>
            <c:showLegendKey val="0"/>
            <c:showVal val="1"/>
            <c:showCatName val="0"/>
            <c:showSerName val="0"/>
            <c:showPercent val="0"/>
            <c:showBubbleSize val="0"/>
            <c:showLeaderLines val="0"/>
          </c:dLbls>
          <c:cat>
            <c:strRef>
              <c:f>Sheet1!$A$2:$A$5</c:f>
              <c:strCache>
                <c:ptCount val="4"/>
                <c:pt idx="0">
                  <c:v>Govr</c:v>
                </c:pt>
                <c:pt idx="1">
                  <c:v>Comptroller</c:v>
                </c:pt>
                <c:pt idx="2">
                  <c:v>Atty Gen.</c:v>
                </c:pt>
                <c:pt idx="3">
                  <c:v>Senate</c:v>
                </c:pt>
              </c:strCache>
            </c:strRef>
          </c:cat>
          <c:val>
            <c:numRef>
              <c:f>Sheet1!$C$2:$C$5</c:f>
              <c:numCache>
                <c:formatCode>General</c:formatCode>
                <c:ptCount val="4"/>
                <c:pt idx="0">
                  <c:v>43.4</c:v>
                </c:pt>
                <c:pt idx="1">
                  <c:v>50.4</c:v>
                </c:pt>
                <c:pt idx="2">
                  <c:v>100</c:v>
                </c:pt>
                <c:pt idx="3">
                  <c:v>52.3</c:v>
                </c:pt>
              </c:numCache>
            </c:numRef>
          </c:val>
        </c:ser>
        <c:ser>
          <c:idx val="2"/>
          <c:order val="2"/>
          <c:tx>
            <c:strRef>
              <c:f>Sheet1!$D$1</c:f>
              <c:strCache>
                <c:ptCount val="1"/>
                <c:pt idx="0">
                  <c:v>Rep 2006</c:v>
                </c:pt>
              </c:strCache>
            </c:strRef>
          </c:tx>
          <c:spPr>
            <a:solidFill>
              <a:srgbClr val="C00000"/>
            </a:solidFill>
          </c:spPr>
          <c:invertIfNegative val="0"/>
          <c:dLbls>
            <c:dLbl>
              <c:idx val="0"/>
              <c:layout>
                <c:manualLayout>
                  <c:x val="-3.2051282051282349E-3"/>
                  <c:y val="-2.5773195876288714E-2"/>
                </c:manualLayout>
              </c:layout>
              <c:showLegendKey val="0"/>
              <c:showVal val="1"/>
              <c:showCatName val="0"/>
              <c:showSerName val="0"/>
              <c:showPercent val="0"/>
              <c:showBubbleSize val="0"/>
            </c:dLbl>
            <c:dLbl>
              <c:idx val="1"/>
              <c:layout>
                <c:manualLayout>
                  <c:x val="0"/>
                  <c:y val="-4.3814432989690733E-2"/>
                </c:manualLayout>
              </c:layout>
              <c:showLegendKey val="0"/>
              <c:showVal val="1"/>
              <c:showCatName val="0"/>
              <c:showSerName val="0"/>
              <c:showPercent val="0"/>
              <c:showBubbleSize val="0"/>
            </c:dLbl>
            <c:dLbl>
              <c:idx val="3"/>
              <c:layout>
                <c:manualLayout>
                  <c:x val="4.8076923076923088E-3"/>
                  <c:y val="-4.6391752577319582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Govr</c:v>
                </c:pt>
                <c:pt idx="1">
                  <c:v>Comptroller</c:v>
                </c:pt>
                <c:pt idx="2">
                  <c:v>Atty Gen.</c:v>
                </c:pt>
                <c:pt idx="3">
                  <c:v>Senate</c:v>
                </c:pt>
              </c:strCache>
            </c:strRef>
          </c:cat>
          <c:val>
            <c:numRef>
              <c:f>Sheet1!$D$2:$D$5</c:f>
              <c:numCache>
                <c:formatCode>General</c:formatCode>
                <c:ptCount val="4"/>
                <c:pt idx="0">
                  <c:v>56.7</c:v>
                </c:pt>
                <c:pt idx="1">
                  <c:v>49</c:v>
                </c:pt>
                <c:pt idx="2">
                  <c:v>48.5</c:v>
                </c:pt>
                <c:pt idx="3">
                  <c:v>54.3</c:v>
                </c:pt>
              </c:numCache>
            </c:numRef>
          </c:val>
        </c:ser>
        <c:ser>
          <c:idx val="3"/>
          <c:order val="3"/>
          <c:tx>
            <c:strRef>
              <c:f>Sheet1!$E$1</c:f>
              <c:strCache>
                <c:ptCount val="1"/>
                <c:pt idx="0">
                  <c:v>Rep 20062</c:v>
                </c:pt>
              </c:strCache>
            </c:strRef>
          </c:tx>
          <c:spPr>
            <a:solidFill>
              <a:srgbClr val="FF0000"/>
            </a:solidFill>
          </c:spPr>
          <c:invertIfNegative val="0"/>
          <c:dLbls>
            <c:dLbl>
              <c:idx val="3"/>
              <c:layout>
                <c:manualLayout>
                  <c:x val="1.12179487179486E-2"/>
                  <c:y val="2.5773195876288659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Govr</c:v>
                </c:pt>
                <c:pt idx="1">
                  <c:v>Comptroller</c:v>
                </c:pt>
                <c:pt idx="2">
                  <c:v>Atty Gen.</c:v>
                </c:pt>
                <c:pt idx="3">
                  <c:v>Senate</c:v>
                </c:pt>
              </c:strCache>
            </c:strRef>
          </c:cat>
          <c:val>
            <c:numRef>
              <c:f>Sheet1!$E$2:$E$5</c:f>
              <c:numCache>
                <c:formatCode>General</c:formatCode>
                <c:ptCount val="4"/>
                <c:pt idx="0">
                  <c:v>54.4</c:v>
                </c:pt>
                <c:pt idx="1">
                  <c:v>49.6</c:v>
                </c:pt>
                <c:pt idx="2">
                  <c:v>0</c:v>
                </c:pt>
                <c:pt idx="3">
                  <c:v>47.7</c:v>
                </c:pt>
              </c:numCache>
            </c:numRef>
          </c:val>
        </c:ser>
        <c:dLbls>
          <c:showLegendKey val="0"/>
          <c:showVal val="0"/>
          <c:showCatName val="0"/>
          <c:showSerName val="0"/>
          <c:showPercent val="0"/>
          <c:showBubbleSize val="0"/>
        </c:dLbls>
        <c:gapWidth val="150"/>
        <c:axId val="304888320"/>
        <c:axId val="274045696"/>
      </c:barChart>
      <c:catAx>
        <c:axId val="304888320"/>
        <c:scaling>
          <c:orientation val="minMax"/>
        </c:scaling>
        <c:delete val="0"/>
        <c:axPos val="b"/>
        <c:majorTickMark val="out"/>
        <c:minorTickMark val="none"/>
        <c:tickLblPos val="nextTo"/>
        <c:crossAx val="274045696"/>
        <c:crosses val="autoZero"/>
        <c:auto val="1"/>
        <c:lblAlgn val="ctr"/>
        <c:lblOffset val="100"/>
        <c:noMultiLvlLbl val="0"/>
      </c:catAx>
      <c:valAx>
        <c:axId val="274045696"/>
        <c:scaling>
          <c:orientation val="minMax"/>
          <c:max val="100"/>
        </c:scaling>
        <c:delete val="0"/>
        <c:axPos val="l"/>
        <c:majorGridlines/>
        <c:numFmt formatCode="General" sourceLinked="1"/>
        <c:majorTickMark val="out"/>
        <c:minorTickMark val="none"/>
        <c:tickLblPos val="nextTo"/>
        <c:crossAx val="3048883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Dem – Rep Vote for Governor</a:t>
            </a:r>
            <a:endParaRPr lang="en-US" dirty="0"/>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Gap</c:v>
                </c:pt>
              </c:strCache>
            </c:strRef>
          </c:tx>
          <c:spPr>
            <a:solidFill>
              <a:srgbClr val="7030A0"/>
            </a:solidFill>
          </c:spPr>
          <c:invertIfNegative val="0"/>
          <c:dLbls>
            <c:dLbl>
              <c:idx val="2"/>
              <c:layout>
                <c:manualLayout>
                  <c:x val="-3.1152647975077885E-3"/>
                  <c:y val="0.26178010471204205"/>
                </c:manualLayout>
              </c:layout>
              <c:showLegendKey val="0"/>
              <c:showVal val="1"/>
              <c:showCatName val="0"/>
              <c:showSerName val="0"/>
              <c:showPercent val="0"/>
              <c:showBubbleSize val="0"/>
            </c:dLbl>
            <c:dLbl>
              <c:idx val="3"/>
              <c:layout>
                <c:manualLayout>
                  <c:x val="1.5576323987538372E-3"/>
                  <c:y val="0.25130890052356031"/>
                </c:manualLayout>
              </c:layout>
              <c:showLegendKey val="0"/>
              <c:showVal val="1"/>
              <c:showCatName val="0"/>
              <c:showSerName val="0"/>
              <c:showPercent val="0"/>
              <c:showBubbleSize val="0"/>
            </c:dLbl>
            <c:dLbl>
              <c:idx val="4"/>
              <c:layout>
                <c:manualLayout>
                  <c:x val="7.788161993769414E-3"/>
                  <c:y val="0.35863874345549746"/>
                </c:manualLayout>
              </c:layout>
              <c:showLegendKey val="0"/>
              <c:showVal val="1"/>
              <c:showCatName val="0"/>
              <c:showSerName val="0"/>
              <c:showPercent val="0"/>
              <c:showBubbleSize val="0"/>
            </c:dLbl>
            <c:dLbl>
              <c:idx val="5"/>
              <c:layout>
                <c:manualLayout>
                  <c:x val="6.2305295950155206E-3"/>
                  <c:y val="0.28795811518324627"/>
                </c:manualLayout>
              </c:layout>
              <c:showLegendKey val="0"/>
              <c:showVal val="1"/>
              <c:showCatName val="0"/>
              <c:showSerName val="0"/>
              <c:showPercent val="0"/>
              <c:showBubbleSize val="0"/>
            </c:dLbl>
            <c:dLbl>
              <c:idx val="6"/>
              <c:layout>
                <c:manualLayout>
                  <c:x val="1.2461059190031156E-2"/>
                  <c:y val="0.22774869109947657"/>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Sheet1!$A$2:$A$8</c:f>
              <c:numCache>
                <c:formatCode>General</c:formatCode>
                <c:ptCount val="7"/>
                <c:pt idx="0">
                  <c:v>1986</c:v>
                </c:pt>
                <c:pt idx="1">
                  <c:v>1990</c:v>
                </c:pt>
                <c:pt idx="2">
                  <c:v>1994</c:v>
                </c:pt>
                <c:pt idx="3">
                  <c:v>1998</c:v>
                </c:pt>
                <c:pt idx="4">
                  <c:v>2002</c:v>
                </c:pt>
                <c:pt idx="5">
                  <c:v>2006</c:v>
                </c:pt>
                <c:pt idx="6">
                  <c:v>2010</c:v>
                </c:pt>
              </c:numCache>
            </c:numRef>
          </c:cat>
          <c:val>
            <c:numRef>
              <c:f>Sheet1!$B$2:$B$8</c:f>
              <c:numCache>
                <c:formatCode>General</c:formatCode>
                <c:ptCount val="7"/>
                <c:pt idx="0">
                  <c:v>66972</c:v>
                </c:pt>
                <c:pt idx="1">
                  <c:v>-2254</c:v>
                </c:pt>
                <c:pt idx="2">
                  <c:v>-28743</c:v>
                </c:pt>
                <c:pt idx="3">
                  <c:v>-20788</c:v>
                </c:pt>
                <c:pt idx="4">
                  <c:v>-53215</c:v>
                </c:pt>
                <c:pt idx="5">
                  <c:v>-27581</c:v>
                </c:pt>
                <c:pt idx="6">
                  <c:v>-21963</c:v>
                </c:pt>
              </c:numCache>
            </c:numRef>
          </c:val>
        </c:ser>
        <c:dLbls>
          <c:showLegendKey val="0"/>
          <c:showVal val="0"/>
          <c:showCatName val="0"/>
          <c:showSerName val="0"/>
          <c:showPercent val="0"/>
          <c:showBubbleSize val="0"/>
        </c:dLbls>
        <c:gapWidth val="150"/>
        <c:shape val="cylinder"/>
        <c:axId val="304932352"/>
        <c:axId val="341730432"/>
        <c:axId val="0"/>
      </c:bar3DChart>
      <c:catAx>
        <c:axId val="304932352"/>
        <c:scaling>
          <c:orientation val="minMax"/>
        </c:scaling>
        <c:delete val="0"/>
        <c:axPos val="b"/>
        <c:numFmt formatCode="General" sourceLinked="1"/>
        <c:majorTickMark val="out"/>
        <c:minorTickMark val="none"/>
        <c:tickLblPos val="nextTo"/>
        <c:txPr>
          <a:bodyPr/>
          <a:lstStyle/>
          <a:p>
            <a:pPr>
              <a:defRPr b="1">
                <a:solidFill>
                  <a:schemeClr val="tx2"/>
                </a:solidFill>
              </a:defRPr>
            </a:pPr>
            <a:endParaRPr lang="en-US"/>
          </a:p>
        </c:txPr>
        <c:crossAx val="341730432"/>
        <c:crosses val="autoZero"/>
        <c:auto val="0"/>
        <c:lblAlgn val="ctr"/>
        <c:lblOffset val="800"/>
        <c:noMultiLvlLbl val="0"/>
      </c:catAx>
      <c:valAx>
        <c:axId val="341730432"/>
        <c:scaling>
          <c:orientation val="minMax"/>
        </c:scaling>
        <c:delete val="0"/>
        <c:axPos val="r"/>
        <c:majorGridlines/>
        <c:numFmt formatCode="General" sourceLinked="1"/>
        <c:majorTickMark val="out"/>
        <c:minorTickMark val="none"/>
        <c:tickLblPos val="nextTo"/>
        <c:crossAx val="304932352"/>
        <c:crosses val="max"/>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Sheet2!$Z$93:$Z$94</c:f>
              <c:strCache>
                <c:ptCount val="1"/>
                <c:pt idx="0">
                  <c:v>Dem 2006</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Sheet2!$Y$95:$Y$98</c:f>
              <c:strCache>
                <c:ptCount val="4"/>
                <c:pt idx="0">
                  <c:v>STATE SENATOR 30</c:v>
                </c:pt>
                <c:pt idx="1">
                  <c:v>STATE SENATOR 31</c:v>
                </c:pt>
                <c:pt idx="2">
                  <c:v>STATE SENATOR 32</c:v>
                </c:pt>
                <c:pt idx="3">
                  <c:v>STATE SENATOR 33</c:v>
                </c:pt>
              </c:strCache>
            </c:strRef>
          </c:cat>
          <c:val>
            <c:numRef>
              <c:f>Sheet2!$Z$95:$Z$98</c:f>
              <c:numCache>
                <c:formatCode>0%</c:formatCode>
                <c:ptCount val="4"/>
                <c:pt idx="0">
                  <c:v>0.53749224380697813</c:v>
                </c:pt>
                <c:pt idx="1">
                  <c:v>0.50326140053446744</c:v>
                </c:pt>
                <c:pt idx="2">
                  <c:v>0.62180728158371334</c:v>
                </c:pt>
                <c:pt idx="3">
                  <c:v>0.4477736510453616</c:v>
                </c:pt>
              </c:numCache>
            </c:numRef>
          </c:val>
        </c:ser>
        <c:ser>
          <c:idx val="1"/>
          <c:order val="1"/>
          <c:tx>
            <c:strRef>
              <c:f>Sheet2!$AA$93:$AA$94</c:f>
              <c:strCache>
                <c:ptCount val="1"/>
                <c:pt idx="0">
                  <c:v>Rep 2006</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Sheet2!$Y$95:$Y$98</c:f>
              <c:strCache>
                <c:ptCount val="4"/>
                <c:pt idx="0">
                  <c:v>STATE SENATOR 30</c:v>
                </c:pt>
                <c:pt idx="1">
                  <c:v>STATE SENATOR 31</c:v>
                </c:pt>
                <c:pt idx="2">
                  <c:v>STATE SENATOR 32</c:v>
                </c:pt>
                <c:pt idx="3">
                  <c:v>STATE SENATOR 33</c:v>
                </c:pt>
              </c:strCache>
            </c:strRef>
          </c:cat>
          <c:val>
            <c:numRef>
              <c:f>Sheet2!$AA$95:$AA$98</c:f>
              <c:numCache>
                <c:formatCode>0%</c:formatCode>
                <c:ptCount val="4"/>
                <c:pt idx="0">
                  <c:v>0.46250775619302176</c:v>
                </c:pt>
                <c:pt idx="1">
                  <c:v>0.49673859946553262</c:v>
                </c:pt>
                <c:pt idx="2">
                  <c:v>0.37819271841628677</c:v>
                </c:pt>
                <c:pt idx="3">
                  <c:v>0.55222634895463829</c:v>
                </c:pt>
              </c:numCache>
            </c:numRef>
          </c:val>
        </c:ser>
        <c:ser>
          <c:idx val="2"/>
          <c:order val="2"/>
          <c:tx>
            <c:strRef>
              <c:f>Sheet2!$AB$93:$AB$94</c:f>
              <c:strCache>
                <c:ptCount val="1"/>
                <c:pt idx="0">
                  <c:v>Dem 2010</c:v>
                </c:pt>
              </c:strCache>
            </c:strRef>
          </c:tx>
          <c:spPr>
            <a:solidFill>
              <a:srgbClr val="2F5897">
                <a:lumMod val="60000"/>
                <a:lumOff val="40000"/>
              </a:srgbClr>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Sheet2!$Y$95:$Y$98</c:f>
              <c:strCache>
                <c:ptCount val="4"/>
                <c:pt idx="0">
                  <c:v>STATE SENATOR 30</c:v>
                </c:pt>
                <c:pt idx="1">
                  <c:v>STATE SENATOR 31</c:v>
                </c:pt>
                <c:pt idx="2">
                  <c:v>STATE SENATOR 32</c:v>
                </c:pt>
                <c:pt idx="3">
                  <c:v>STATE SENATOR 33</c:v>
                </c:pt>
              </c:strCache>
            </c:strRef>
          </c:cat>
          <c:val>
            <c:numRef>
              <c:f>Sheet2!$AB$95:$AB$98</c:f>
              <c:numCache>
                <c:formatCode>0%</c:formatCode>
                <c:ptCount val="4"/>
                <c:pt idx="0">
                  <c:v>0.51108749412413901</c:v>
                </c:pt>
                <c:pt idx="1">
                  <c:v>0.377991479001826</c:v>
                </c:pt>
                <c:pt idx="2">
                  <c:v>0.60377451951654471</c:v>
                </c:pt>
                <c:pt idx="3">
                  <c:v>0</c:v>
                </c:pt>
              </c:numCache>
            </c:numRef>
          </c:val>
        </c:ser>
        <c:ser>
          <c:idx val="3"/>
          <c:order val="3"/>
          <c:tx>
            <c:strRef>
              <c:f>Sheet2!$AC$93:$AC$94</c:f>
              <c:strCache>
                <c:ptCount val="1"/>
                <c:pt idx="0">
                  <c:v>Rep 2010</c:v>
                </c:pt>
              </c:strCache>
            </c:strRef>
          </c:tx>
          <c:spPr>
            <a:solidFill>
              <a:srgbClr val="FF0000"/>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Sheet2!$Y$95:$Y$98</c:f>
              <c:strCache>
                <c:ptCount val="4"/>
                <c:pt idx="0">
                  <c:v>STATE SENATOR 30</c:v>
                </c:pt>
                <c:pt idx="1">
                  <c:v>STATE SENATOR 31</c:v>
                </c:pt>
                <c:pt idx="2">
                  <c:v>STATE SENATOR 32</c:v>
                </c:pt>
                <c:pt idx="3">
                  <c:v>STATE SENATOR 33</c:v>
                </c:pt>
              </c:strCache>
            </c:strRef>
          </c:cat>
          <c:val>
            <c:numRef>
              <c:f>Sheet2!$AC$95:$AC$98</c:f>
              <c:numCache>
                <c:formatCode>0%</c:formatCode>
                <c:ptCount val="4"/>
                <c:pt idx="0">
                  <c:v>0.4889125058758611</c:v>
                </c:pt>
                <c:pt idx="1">
                  <c:v>0.62200852099817416</c:v>
                </c:pt>
                <c:pt idx="2">
                  <c:v>0.39622548048345557</c:v>
                </c:pt>
                <c:pt idx="3">
                  <c:v>1</c:v>
                </c:pt>
              </c:numCache>
            </c:numRef>
          </c:val>
        </c:ser>
        <c:dLbls>
          <c:showLegendKey val="0"/>
          <c:showVal val="0"/>
          <c:showCatName val="0"/>
          <c:showSerName val="0"/>
          <c:showPercent val="0"/>
          <c:showBubbleSize val="0"/>
        </c:dLbls>
        <c:gapWidth val="150"/>
        <c:axId val="306224128"/>
        <c:axId val="341734464"/>
      </c:barChart>
      <c:catAx>
        <c:axId val="306224128"/>
        <c:scaling>
          <c:orientation val="minMax"/>
        </c:scaling>
        <c:delete val="0"/>
        <c:axPos val="b"/>
        <c:majorTickMark val="out"/>
        <c:minorTickMark val="none"/>
        <c:tickLblPos val="nextTo"/>
        <c:txPr>
          <a:bodyPr/>
          <a:lstStyle/>
          <a:p>
            <a:pPr>
              <a:defRPr sz="1400"/>
            </a:pPr>
            <a:endParaRPr lang="en-US"/>
          </a:p>
        </c:txPr>
        <c:crossAx val="341734464"/>
        <c:crosses val="autoZero"/>
        <c:auto val="1"/>
        <c:lblAlgn val="ctr"/>
        <c:lblOffset val="100"/>
        <c:noMultiLvlLbl val="0"/>
      </c:catAx>
      <c:valAx>
        <c:axId val="341734464"/>
        <c:scaling>
          <c:orientation val="minMax"/>
          <c:max val="1"/>
        </c:scaling>
        <c:delete val="0"/>
        <c:axPos val="l"/>
        <c:majorGridlines/>
        <c:numFmt formatCode="0%" sourceLinked="1"/>
        <c:majorTickMark val="out"/>
        <c:minorTickMark val="none"/>
        <c:tickLblPos val="nextTo"/>
        <c:txPr>
          <a:bodyPr/>
          <a:lstStyle/>
          <a:p>
            <a:pPr>
              <a:defRPr sz="1400"/>
            </a:pPr>
            <a:endParaRPr lang="en-US"/>
          </a:p>
        </c:txPr>
        <c:crossAx val="306224128"/>
        <c:crosses val="autoZero"/>
        <c:crossBetween val="between"/>
      </c:valAx>
    </c:plotArea>
    <c:legend>
      <c:legendPos val="r"/>
      <c:overlay val="0"/>
      <c:txPr>
        <a:bodyPr/>
        <a:lstStyle/>
        <a:p>
          <a:pPr>
            <a:defRPr sz="1200" b="1"/>
          </a:pPr>
          <a:endParaRPr lang="en-US"/>
        </a:p>
      </c:txPr>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5101584524156722E-2"/>
          <c:y val="4.518419615891691E-2"/>
          <c:w val="0.78619531933508324"/>
          <c:h val="0.93769193429111131"/>
        </c:manualLayout>
      </c:layout>
      <c:barChart>
        <c:barDir val="col"/>
        <c:grouping val="clustered"/>
        <c:varyColors val="0"/>
        <c:ser>
          <c:idx val="0"/>
          <c:order val="0"/>
          <c:tx>
            <c:strRef>
              <c:f>Sheet1!$C$11:$C$12</c:f>
              <c:strCache>
                <c:ptCount val="1"/>
                <c:pt idx="0">
                  <c:v>Dem-Rep 2006</c:v>
                </c:pt>
              </c:strCache>
            </c:strRef>
          </c:tx>
          <c:invertIfNegative val="0"/>
          <c:dLbls>
            <c:dLbl>
              <c:idx val="1"/>
              <c:layout>
                <c:manualLayout>
                  <c:x val="-1.5432098765432102E-3"/>
                  <c:y val="-3.6478424591628394E-2"/>
                </c:manualLayout>
              </c:layout>
              <c:showLegendKey val="0"/>
              <c:showVal val="1"/>
              <c:showCatName val="0"/>
              <c:showSerName val="0"/>
              <c:showPercent val="0"/>
              <c:showBubbleSize val="0"/>
            </c:dLbl>
            <c:dLbl>
              <c:idx val="4"/>
              <c:layout>
                <c:manualLayout>
                  <c:x val="1.543209876543097E-3"/>
                  <c:y val="-6.1732718539678641E-2"/>
                </c:manualLayout>
              </c:layout>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0"/>
          </c:dLbls>
          <c:cat>
            <c:strRef>
              <c:f>Sheet1!$B$13:$B$17</c:f>
              <c:strCache>
                <c:ptCount val="5"/>
                <c:pt idx="0">
                  <c:v>30</c:v>
                </c:pt>
                <c:pt idx="1">
                  <c:v>31</c:v>
                </c:pt>
                <c:pt idx="2">
                  <c:v>32</c:v>
                </c:pt>
                <c:pt idx="3">
                  <c:v>33a</c:v>
                </c:pt>
                <c:pt idx="4">
                  <c:v>33b</c:v>
                </c:pt>
              </c:strCache>
            </c:strRef>
          </c:cat>
          <c:val>
            <c:numRef>
              <c:f>Sheet1!$C$13:$C$17</c:f>
              <c:numCache>
                <c:formatCode>General</c:formatCode>
                <c:ptCount val="5"/>
                <c:pt idx="0">
                  <c:v>4982</c:v>
                </c:pt>
                <c:pt idx="1">
                  <c:v>-3341</c:v>
                </c:pt>
                <c:pt idx="2">
                  <c:v>10983</c:v>
                </c:pt>
                <c:pt idx="3">
                  <c:v>-5038</c:v>
                </c:pt>
                <c:pt idx="4">
                  <c:v>-2164</c:v>
                </c:pt>
              </c:numCache>
            </c:numRef>
          </c:val>
        </c:ser>
        <c:ser>
          <c:idx val="1"/>
          <c:order val="1"/>
          <c:tx>
            <c:strRef>
              <c:f>Sheet1!$D$11:$D$12</c:f>
              <c:strCache>
                <c:ptCount val="1"/>
                <c:pt idx="0">
                  <c:v>Dem-Rep 2010</c:v>
                </c:pt>
              </c:strCache>
            </c:strRef>
          </c:tx>
          <c:invertIfNegative val="0"/>
          <c:dLbls>
            <c:dLbl>
              <c:idx val="0"/>
              <c:layout>
                <c:manualLayout>
                  <c:x val="3.08641975308642E-3"/>
                  <c:y val="-1.6835533123006039E-2"/>
                </c:manualLayout>
              </c:layout>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0"/>
          </c:dLbls>
          <c:cat>
            <c:strRef>
              <c:f>Sheet1!$B$13:$B$17</c:f>
              <c:strCache>
                <c:ptCount val="5"/>
                <c:pt idx="0">
                  <c:v>30</c:v>
                </c:pt>
                <c:pt idx="1">
                  <c:v>31</c:v>
                </c:pt>
                <c:pt idx="2">
                  <c:v>32</c:v>
                </c:pt>
                <c:pt idx="3">
                  <c:v>33a</c:v>
                </c:pt>
                <c:pt idx="4">
                  <c:v>33b</c:v>
                </c:pt>
              </c:strCache>
            </c:strRef>
          </c:cat>
          <c:val>
            <c:numRef>
              <c:f>Sheet1!$D$13:$D$17</c:f>
              <c:numCache>
                <c:formatCode>General</c:formatCode>
                <c:ptCount val="5"/>
                <c:pt idx="0">
                  <c:v>-3567</c:v>
                </c:pt>
                <c:pt idx="1">
                  <c:v>-32511</c:v>
                </c:pt>
                <c:pt idx="2">
                  <c:v>8825</c:v>
                </c:pt>
                <c:pt idx="3">
                  <c:v>-27514</c:v>
                </c:pt>
                <c:pt idx="4">
                  <c:v>-14492</c:v>
                </c:pt>
              </c:numCache>
            </c:numRef>
          </c:val>
        </c:ser>
        <c:dLbls>
          <c:showLegendKey val="0"/>
          <c:showVal val="0"/>
          <c:showCatName val="0"/>
          <c:showSerName val="0"/>
          <c:showPercent val="0"/>
          <c:showBubbleSize val="0"/>
        </c:dLbls>
        <c:gapWidth val="150"/>
        <c:axId val="306374656"/>
        <c:axId val="341736768"/>
      </c:barChart>
      <c:catAx>
        <c:axId val="306374656"/>
        <c:scaling>
          <c:orientation val="minMax"/>
        </c:scaling>
        <c:delete val="0"/>
        <c:axPos val="b"/>
        <c:majorTickMark val="out"/>
        <c:minorTickMark val="none"/>
        <c:tickLblPos val="nextTo"/>
        <c:txPr>
          <a:bodyPr/>
          <a:lstStyle/>
          <a:p>
            <a:pPr>
              <a:defRPr sz="2000" b="1"/>
            </a:pPr>
            <a:endParaRPr lang="en-US"/>
          </a:p>
        </c:txPr>
        <c:crossAx val="341736768"/>
        <c:crosses val="autoZero"/>
        <c:auto val="1"/>
        <c:lblAlgn val="ctr"/>
        <c:lblOffset val="100"/>
        <c:noMultiLvlLbl val="0"/>
      </c:catAx>
      <c:valAx>
        <c:axId val="341736768"/>
        <c:scaling>
          <c:orientation val="minMax"/>
        </c:scaling>
        <c:delete val="0"/>
        <c:axPos val="l"/>
        <c:majorGridlines/>
        <c:numFmt formatCode="General" sourceLinked="1"/>
        <c:majorTickMark val="out"/>
        <c:minorTickMark val="none"/>
        <c:tickLblPos val="nextTo"/>
        <c:txPr>
          <a:bodyPr/>
          <a:lstStyle/>
          <a:p>
            <a:pPr>
              <a:defRPr sz="1400"/>
            </a:pPr>
            <a:endParaRPr lang="en-US"/>
          </a:p>
        </c:txPr>
        <c:crossAx val="306374656"/>
        <c:crosses val="autoZero"/>
        <c:crossBetween val="between"/>
      </c:valAx>
    </c:plotArea>
    <c:legend>
      <c:legendPos val="r"/>
      <c:layout>
        <c:manualLayout>
          <c:xMode val="edge"/>
          <c:yMode val="edge"/>
          <c:x val="0.76929753572470128"/>
          <c:y val="0.72306954343197249"/>
          <c:w val="0.21989999513949654"/>
          <c:h val="0.182412008228967"/>
        </c:manualLayout>
      </c:layout>
      <c:overlay val="0"/>
      <c:txPr>
        <a:bodyPr/>
        <a:lstStyle/>
        <a:p>
          <a:pPr>
            <a:defRPr sz="1400" b="1"/>
          </a:pPr>
          <a:endParaRPr lang="en-US"/>
        </a:p>
      </c:txPr>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drawing1.xml><?xml version="1.0" encoding="utf-8"?>
<c:userShapes xmlns:c="http://schemas.openxmlformats.org/drawingml/2006/chart">
  <cdr:relSizeAnchor xmlns:cdr="http://schemas.openxmlformats.org/drawingml/2006/chartDrawing">
    <cdr:from>
      <cdr:x>0.92146</cdr:x>
      <cdr:y>0.27666</cdr:y>
    </cdr:from>
    <cdr:to>
      <cdr:x>0.92353</cdr:x>
      <cdr:y>0.79104</cdr:y>
    </cdr:to>
    <cdr:sp macro="" textlink="">
      <cdr:nvSpPr>
        <cdr:cNvPr id="3" name="Straight Connector 2"/>
        <cdr:cNvSpPr/>
      </cdr:nvSpPr>
      <cdr:spPr>
        <a:xfrm xmlns:a="http://schemas.openxmlformats.org/drawingml/2006/main" rot="16200000" flipV="1">
          <a:off x="6516942" y="2931858"/>
          <a:ext cx="2833520" cy="1780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0.00207</cdr:x>
      <cdr:y>0.64479</cdr:y>
    </cdr:to>
    <cdr:sp macro="" textlink="">
      <cdr:nvSpPr>
        <cdr:cNvPr id="4" name="Straight Connector 3"/>
        <cdr:cNvSpPr/>
      </cdr:nvSpPr>
      <cdr:spPr>
        <a:xfrm xmlns:a="http://schemas.openxmlformats.org/drawingml/2006/main" rot="16200000" flipV="1">
          <a:off x="-2017058" y="2017058"/>
          <a:ext cx="4052048" cy="17931"/>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cdr:x>
      <cdr:y>0</cdr:y>
    </cdr:from>
    <cdr:to>
      <cdr:x>0.00207</cdr:x>
      <cdr:y>0.64479</cdr:y>
    </cdr:to>
    <cdr:sp macro="" textlink="">
      <cdr:nvSpPr>
        <cdr:cNvPr id="5" name="Straight Connector 4"/>
        <cdr:cNvSpPr/>
      </cdr:nvSpPr>
      <cdr:spPr>
        <a:xfrm xmlns:a="http://schemas.openxmlformats.org/drawingml/2006/main" rot="16200000" flipV="1">
          <a:off x="-2017058" y="2017058"/>
          <a:ext cx="4052048" cy="17931"/>
        </a:xfrm>
        <a:prstGeom xmlns:a="http://schemas.openxmlformats.org/drawingml/2006/main" prst="line">
          <a:avLst/>
        </a:prstGeom>
        <a:noFill xmlns:a="http://schemas.openxmlformats.org/drawingml/2006/main"/>
        <a:ln xmlns:a="http://schemas.openxmlformats.org/drawingml/2006/main" w="9525" cap="flat" cmpd="sng" algn="ctr">
          <a:solidFill>
            <a:srgbClr val="4F81BD">
              <a:shade val="95000"/>
              <a:satMod val="105000"/>
            </a:srgbClr>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0.75311</cdr:x>
      <cdr:y>0.27666</cdr:y>
    </cdr:from>
    <cdr:to>
      <cdr:x>0.75311</cdr:x>
      <cdr:y>0.78632</cdr:y>
    </cdr:to>
    <cdr:sp macro="" textlink="">
      <cdr:nvSpPr>
        <cdr:cNvPr id="7" name="Straight Connector 6"/>
        <cdr:cNvSpPr/>
      </cdr:nvSpPr>
      <cdr:spPr>
        <a:xfrm xmlns:a="http://schemas.openxmlformats.org/drawingml/2006/main" rot="5400000" flipH="1" flipV="1">
          <a:off x="5073255" y="2927745"/>
          <a:ext cx="2807491"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0.34865</cdr:x>
      <cdr:y>0.26427</cdr:y>
    </cdr:from>
    <cdr:to>
      <cdr:x>0.6018</cdr:x>
      <cdr:y>0.34491</cdr:y>
    </cdr:to>
    <cdr:sp macro="" textlink="">
      <cdr:nvSpPr>
        <cdr:cNvPr id="2" name="TextBox 1"/>
        <cdr:cNvSpPr txBox="1"/>
      </cdr:nvSpPr>
      <cdr:spPr>
        <a:xfrm xmlns:a="http://schemas.openxmlformats.org/drawingml/2006/main">
          <a:off x="3021454" y="1662971"/>
          <a:ext cx="2193873" cy="5074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a:t>CSLI</a:t>
          </a:r>
          <a:r>
            <a:rPr lang="en-US" sz="2400" baseline="0"/>
            <a:t>  - AA County</a:t>
          </a:r>
          <a:endParaRPr lang="en-US" sz="2400"/>
        </a:p>
      </cdr:txBody>
    </cdr:sp>
  </cdr:relSizeAnchor>
  <cdr:relSizeAnchor xmlns:cdr="http://schemas.openxmlformats.org/drawingml/2006/chartDrawing">
    <cdr:from>
      <cdr:x>0.36036</cdr:x>
      <cdr:y>0.76551</cdr:y>
    </cdr:from>
    <cdr:to>
      <cdr:x>0.63604</cdr:x>
      <cdr:y>0.91082</cdr:y>
    </cdr:to>
    <cdr:sp macro="" textlink="">
      <cdr:nvSpPr>
        <cdr:cNvPr id="4" name="TextBox 3"/>
        <cdr:cNvSpPr txBox="1"/>
      </cdr:nvSpPr>
      <cdr:spPr>
        <a:xfrm xmlns:a="http://schemas.openxmlformats.org/drawingml/2006/main">
          <a:off x="3122950" y="4817152"/>
          <a:ext cx="2389057"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a:t>Gallup - USA</a:t>
          </a:r>
        </a:p>
      </cdr:txBody>
    </cdr:sp>
  </cdr:relSizeAnchor>
</c:userShapes>
</file>

<file path=ppt/drawings/drawing3.xml><?xml version="1.0" encoding="utf-8"?>
<c:userShapes xmlns:c="http://schemas.openxmlformats.org/drawingml/2006/chart">
  <cdr:relSizeAnchor xmlns:cdr="http://schemas.openxmlformats.org/drawingml/2006/chartDrawing">
    <cdr:from>
      <cdr:x>0.04388</cdr:x>
      <cdr:y>0.10768</cdr:y>
    </cdr:from>
    <cdr:to>
      <cdr:x>0.22428</cdr:x>
      <cdr:y>0.32305</cdr:y>
    </cdr:to>
    <cdr:sp macro="" textlink="">
      <cdr:nvSpPr>
        <cdr:cNvPr id="2" name="TextBox 1"/>
        <cdr:cNvSpPr txBox="1"/>
      </cdr:nvSpPr>
      <cdr:spPr>
        <a:xfrm xmlns:a="http://schemas.openxmlformats.org/drawingml/2006/main">
          <a:off x="370694" y="609600"/>
          <a:ext cx="1524000" cy="1219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Unemployment rose sharply from March ‘08 to March ‘09 and hasn’t changed much since</a:t>
          </a:r>
          <a:endParaRPr lang="en-US" sz="1100" dirty="0"/>
        </a:p>
      </cdr:txBody>
    </cdr:sp>
  </cdr:relSizeAnchor>
  <cdr:relSizeAnchor xmlns:cdr="http://schemas.openxmlformats.org/drawingml/2006/chartDrawing">
    <cdr:from>
      <cdr:x>0.098</cdr:x>
      <cdr:y>0.28267</cdr:y>
    </cdr:from>
    <cdr:to>
      <cdr:x>0.12506</cdr:x>
      <cdr:y>0.49804</cdr:y>
    </cdr:to>
    <cdr:cxnSp macro="">
      <cdr:nvCxnSpPr>
        <cdr:cNvPr id="4" name="Straight Arrow Connector 3"/>
        <cdr:cNvCxnSpPr/>
      </cdr:nvCxnSpPr>
      <cdr:spPr>
        <a:xfrm xmlns:a="http://schemas.openxmlformats.org/drawingml/2006/main">
          <a:off x="827894" y="1600200"/>
          <a:ext cx="228600" cy="121920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0.42272</cdr:x>
      <cdr:y>0.05384</cdr:y>
    </cdr:from>
    <cdr:to>
      <cdr:x>0.62116</cdr:x>
      <cdr:y>0.17499</cdr:y>
    </cdr:to>
    <cdr:sp macro="" textlink="">
      <cdr:nvSpPr>
        <cdr:cNvPr id="5" name="TextBox 4"/>
        <cdr:cNvSpPr txBox="1"/>
      </cdr:nvSpPr>
      <cdr:spPr>
        <a:xfrm xmlns:a="http://schemas.openxmlformats.org/drawingml/2006/main">
          <a:off x="3571094" y="304800"/>
          <a:ext cx="1676400"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Stock market recovery lessened ‘losses’ percentage</a:t>
          </a:r>
          <a:endParaRPr lang="en-US" sz="1100" dirty="0"/>
        </a:p>
      </cdr:txBody>
    </cdr:sp>
  </cdr:relSizeAnchor>
  <cdr:relSizeAnchor xmlns:cdr="http://schemas.openxmlformats.org/drawingml/2006/chartDrawing">
    <cdr:from>
      <cdr:x>0.3686</cdr:x>
      <cdr:y>0.16153</cdr:y>
    </cdr:from>
    <cdr:to>
      <cdr:x>0.4588</cdr:x>
      <cdr:y>0.22883</cdr:y>
    </cdr:to>
    <cdr:cxnSp macro="">
      <cdr:nvCxnSpPr>
        <cdr:cNvPr id="7" name="Straight Arrow Connector 6"/>
        <cdr:cNvCxnSpPr/>
      </cdr:nvCxnSpPr>
      <cdr:spPr>
        <a:xfrm xmlns:a="http://schemas.openxmlformats.org/drawingml/2006/main" flipH="1">
          <a:off x="3113894" y="914400"/>
          <a:ext cx="762000" cy="38100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0.80156</cdr:x>
      <cdr:y>0.17499</cdr:y>
    </cdr:from>
    <cdr:to>
      <cdr:x>0.98196</cdr:x>
      <cdr:y>0.29613</cdr:y>
    </cdr:to>
    <cdr:sp macro="" textlink="">
      <cdr:nvSpPr>
        <cdr:cNvPr id="8" name="TextBox 7"/>
        <cdr:cNvSpPr txBox="1"/>
      </cdr:nvSpPr>
      <cdr:spPr>
        <a:xfrm xmlns:a="http://schemas.openxmlformats.org/drawingml/2006/main">
          <a:off x="6771494" y="990600"/>
          <a:ext cx="1524000"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Health care anxiety unchanged despite reform…</a:t>
          </a:r>
          <a:endParaRPr lang="en-US" sz="1100" dirty="0"/>
        </a:p>
      </cdr:txBody>
    </cdr:sp>
  </cdr:relSizeAnchor>
  <cdr:relSizeAnchor xmlns:cdr="http://schemas.openxmlformats.org/drawingml/2006/chartDrawing">
    <cdr:from>
      <cdr:x>0.85568</cdr:x>
      <cdr:y>0.28267</cdr:y>
    </cdr:from>
    <cdr:to>
      <cdr:x>0.90078</cdr:x>
      <cdr:y>0.41728</cdr:y>
    </cdr:to>
    <cdr:cxnSp macro="">
      <cdr:nvCxnSpPr>
        <cdr:cNvPr id="10" name="Straight Arrow Connector 9"/>
        <cdr:cNvCxnSpPr/>
      </cdr:nvCxnSpPr>
      <cdr:spPr>
        <a:xfrm xmlns:a="http://schemas.openxmlformats.org/drawingml/2006/main">
          <a:off x="7228694" y="1600200"/>
          <a:ext cx="381000" cy="76200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0.00935</cdr:x>
      <cdr:y>0.05759</cdr:y>
    </cdr:from>
    <cdr:to>
      <cdr:x>0.16822</cdr:x>
      <cdr:y>0.16754</cdr:y>
    </cdr:to>
    <cdr:sp macro="" textlink="">
      <cdr:nvSpPr>
        <cdr:cNvPr id="2" name="TextBox 1"/>
        <cdr:cNvSpPr txBox="1"/>
      </cdr:nvSpPr>
      <cdr:spPr>
        <a:xfrm xmlns:a="http://schemas.openxmlformats.org/drawingml/2006/main">
          <a:off x="76200" y="279400"/>
          <a:ext cx="12954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Schaeffer 83%</a:t>
          </a:r>
          <a:br>
            <a:rPr lang="en-US" sz="1100" dirty="0" smtClean="0"/>
          </a:br>
          <a:r>
            <a:rPr lang="en-US" sz="1100" dirty="0" smtClean="0"/>
            <a:t>Mooney   17%</a:t>
          </a:r>
          <a:endParaRPr lang="en-US" sz="1100" dirty="0"/>
        </a:p>
      </cdr:txBody>
    </cdr:sp>
  </cdr:relSizeAnchor>
  <cdr:relSizeAnchor xmlns:cdr="http://schemas.openxmlformats.org/drawingml/2006/chartDrawing">
    <cdr:from>
      <cdr:x>0.13084</cdr:x>
      <cdr:y>0.41885</cdr:y>
    </cdr:from>
    <cdr:to>
      <cdr:x>0.28037</cdr:x>
      <cdr:y>0.5288</cdr:y>
    </cdr:to>
    <cdr:sp macro="" textlink="">
      <cdr:nvSpPr>
        <cdr:cNvPr id="3" name="TextBox 2"/>
        <cdr:cNvSpPr txBox="1"/>
      </cdr:nvSpPr>
      <cdr:spPr>
        <a:xfrm xmlns:a="http://schemas.openxmlformats.org/drawingml/2006/main">
          <a:off x="1066800" y="2032000"/>
          <a:ext cx="12192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Schaeffer 49%</a:t>
          </a:r>
        </a:p>
        <a:p xmlns:a="http://schemas.openxmlformats.org/drawingml/2006/main">
          <a:r>
            <a:rPr lang="en-US" dirty="0" smtClean="0"/>
            <a:t>Shepard  51%</a:t>
          </a:r>
          <a:endParaRPr lang="en-US" sz="1100" dirty="0"/>
        </a:p>
      </cdr:txBody>
    </cdr:sp>
  </cdr:relSizeAnchor>
  <cdr:relSizeAnchor xmlns:cdr="http://schemas.openxmlformats.org/drawingml/2006/chartDrawing">
    <cdr:from>
      <cdr:x>0.26168</cdr:x>
      <cdr:y>0.29319</cdr:y>
    </cdr:from>
    <cdr:to>
      <cdr:x>0.42056</cdr:x>
      <cdr:y>0.40314</cdr:y>
    </cdr:to>
    <cdr:sp macro="" textlink="">
      <cdr:nvSpPr>
        <cdr:cNvPr id="4" name="TextBox 3"/>
        <cdr:cNvSpPr txBox="1"/>
      </cdr:nvSpPr>
      <cdr:spPr>
        <a:xfrm xmlns:a="http://schemas.openxmlformats.org/drawingml/2006/main">
          <a:off x="2133600" y="1422400"/>
          <a:ext cx="12954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err="1" smtClean="0"/>
            <a:t>Glendening</a:t>
          </a:r>
          <a:r>
            <a:rPr lang="en-US" sz="1100" dirty="0" smtClean="0"/>
            <a:t> 40%</a:t>
          </a:r>
        </a:p>
        <a:p xmlns:a="http://schemas.openxmlformats.org/drawingml/2006/main">
          <a:r>
            <a:rPr lang="en-US" dirty="0" err="1" smtClean="0"/>
            <a:t>Sauerbrey</a:t>
          </a:r>
          <a:r>
            <a:rPr lang="en-US" dirty="0" smtClean="0"/>
            <a:t>  60%</a:t>
          </a:r>
          <a:endParaRPr lang="en-US" sz="1100" dirty="0"/>
        </a:p>
      </cdr:txBody>
    </cdr:sp>
  </cdr:relSizeAnchor>
  <cdr:relSizeAnchor xmlns:cdr="http://schemas.openxmlformats.org/drawingml/2006/chartDrawing">
    <cdr:from>
      <cdr:x>0.35514</cdr:x>
      <cdr:y>0.38743</cdr:y>
    </cdr:from>
    <cdr:to>
      <cdr:x>0.51402</cdr:x>
      <cdr:y>0.49738</cdr:y>
    </cdr:to>
    <cdr:sp macro="" textlink="">
      <cdr:nvSpPr>
        <cdr:cNvPr id="5" name="TextBox 1"/>
        <cdr:cNvSpPr txBox="1"/>
      </cdr:nvSpPr>
      <cdr:spPr>
        <a:xfrm xmlns:a="http://schemas.openxmlformats.org/drawingml/2006/main">
          <a:off x="2895600" y="1879600"/>
          <a:ext cx="1295400" cy="533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err="1" smtClean="0"/>
            <a:t>Glendening</a:t>
          </a:r>
          <a:r>
            <a:rPr lang="en-US" sz="1100" dirty="0" smtClean="0"/>
            <a:t> 43%</a:t>
          </a:r>
        </a:p>
        <a:p xmlns:a="http://schemas.openxmlformats.org/drawingml/2006/main">
          <a:r>
            <a:rPr lang="en-US" dirty="0" err="1" smtClean="0"/>
            <a:t>Sauerbrey</a:t>
          </a:r>
          <a:r>
            <a:rPr lang="en-US" dirty="0" smtClean="0"/>
            <a:t>  57%</a:t>
          </a:r>
          <a:endParaRPr lang="en-US" sz="1100" dirty="0"/>
        </a:p>
      </cdr:txBody>
    </cdr:sp>
  </cdr:relSizeAnchor>
  <cdr:relSizeAnchor xmlns:cdr="http://schemas.openxmlformats.org/drawingml/2006/chartDrawing">
    <cdr:from>
      <cdr:x>0.47664</cdr:x>
      <cdr:y>0.45026</cdr:y>
    </cdr:from>
    <cdr:to>
      <cdr:x>0.65421</cdr:x>
      <cdr:y>0.56021</cdr:y>
    </cdr:to>
    <cdr:sp macro="" textlink="">
      <cdr:nvSpPr>
        <cdr:cNvPr id="6" name="TextBox 1"/>
        <cdr:cNvSpPr txBox="1"/>
      </cdr:nvSpPr>
      <cdr:spPr>
        <a:xfrm xmlns:a="http://schemas.openxmlformats.org/drawingml/2006/main">
          <a:off x="3886200" y="2184400"/>
          <a:ext cx="1447800" cy="533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smtClean="0"/>
            <a:t>KK Townsend 35</a:t>
          </a:r>
          <a:r>
            <a:rPr lang="en-US" sz="1100" dirty="0" smtClean="0"/>
            <a:t>%</a:t>
          </a:r>
        </a:p>
        <a:p xmlns:a="http://schemas.openxmlformats.org/drawingml/2006/main">
          <a:r>
            <a:rPr lang="en-US" dirty="0" smtClean="0"/>
            <a:t>Ehrlich  65%</a:t>
          </a:r>
          <a:endParaRPr lang="en-US" sz="1100" dirty="0"/>
        </a:p>
      </cdr:txBody>
    </cdr:sp>
  </cdr:relSizeAnchor>
  <cdr:relSizeAnchor xmlns:cdr="http://schemas.openxmlformats.org/drawingml/2006/chartDrawing">
    <cdr:from>
      <cdr:x>0.58879</cdr:x>
      <cdr:y>0.32461</cdr:y>
    </cdr:from>
    <cdr:to>
      <cdr:x>0.74766</cdr:x>
      <cdr:y>0.43455</cdr:y>
    </cdr:to>
    <cdr:sp macro="" textlink="">
      <cdr:nvSpPr>
        <cdr:cNvPr id="7" name="TextBox 1"/>
        <cdr:cNvSpPr txBox="1"/>
      </cdr:nvSpPr>
      <cdr:spPr>
        <a:xfrm xmlns:a="http://schemas.openxmlformats.org/drawingml/2006/main">
          <a:off x="4800600" y="1574800"/>
          <a:ext cx="1295400" cy="533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smtClean="0"/>
            <a:t>O’Malley 42%</a:t>
          </a:r>
        </a:p>
        <a:p xmlns:a="http://schemas.openxmlformats.org/drawingml/2006/main">
          <a:r>
            <a:rPr lang="en-US" dirty="0" smtClean="0"/>
            <a:t>Ehrlich    57%</a:t>
          </a:r>
          <a:endParaRPr lang="en-US" sz="1100" dirty="0"/>
        </a:p>
      </cdr:txBody>
    </cdr:sp>
  </cdr:relSizeAnchor>
  <cdr:relSizeAnchor xmlns:cdr="http://schemas.openxmlformats.org/drawingml/2006/chartDrawing">
    <cdr:from>
      <cdr:x>0.71028</cdr:x>
      <cdr:y>0.40314</cdr:y>
    </cdr:from>
    <cdr:to>
      <cdr:x>0.86916</cdr:x>
      <cdr:y>0.51309</cdr:y>
    </cdr:to>
    <cdr:sp macro="" textlink="">
      <cdr:nvSpPr>
        <cdr:cNvPr id="8" name="TextBox 1"/>
        <cdr:cNvSpPr txBox="1"/>
      </cdr:nvSpPr>
      <cdr:spPr>
        <a:xfrm xmlns:a="http://schemas.openxmlformats.org/drawingml/2006/main">
          <a:off x="5791200" y="1955800"/>
          <a:ext cx="1295400" cy="533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smtClean="0"/>
            <a:t>O’Malley 43%</a:t>
          </a:r>
        </a:p>
        <a:p xmlns:a="http://schemas.openxmlformats.org/drawingml/2006/main">
          <a:r>
            <a:rPr lang="en-US" dirty="0" smtClean="0"/>
            <a:t>Ehrlich    54%</a:t>
          </a:r>
          <a:endParaRPr lang="en-US"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0.21296</cdr:x>
      <cdr:y>0.3628</cdr:y>
    </cdr:from>
    <cdr:to>
      <cdr:x>0.36491</cdr:x>
      <cdr:y>0.48206</cdr:y>
    </cdr:to>
    <cdr:sp macro="" textlink="">
      <cdr:nvSpPr>
        <cdr:cNvPr id="2" name="TextBox 1"/>
        <cdr:cNvSpPr txBox="1"/>
      </cdr:nvSpPr>
      <cdr:spPr>
        <a:xfrm xmlns:a="http://schemas.openxmlformats.org/drawingml/2006/main">
          <a:off x="1752600" y="1752600"/>
          <a:ext cx="1250479" cy="5761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err="1"/>
            <a:t>Harundale</a:t>
          </a:r>
          <a:r>
            <a:rPr lang="en-US" sz="1400" dirty="0"/>
            <a:t> Lib</a:t>
          </a:r>
        </a:p>
      </cdr:txBody>
    </cdr:sp>
  </cdr:relSizeAnchor>
  <cdr:relSizeAnchor xmlns:cdr="http://schemas.openxmlformats.org/drawingml/2006/chartDrawing">
    <cdr:from>
      <cdr:x>0.41127</cdr:x>
      <cdr:y>0.47333</cdr:y>
    </cdr:from>
    <cdr:to>
      <cdr:x>0.53964</cdr:x>
      <cdr:y>0.52792</cdr:y>
    </cdr:to>
    <cdr:sp macro="" textlink="">
      <cdr:nvSpPr>
        <cdr:cNvPr id="3" name="TextBox 1"/>
        <cdr:cNvSpPr txBox="1"/>
      </cdr:nvSpPr>
      <cdr:spPr>
        <a:xfrm xmlns:a="http://schemas.openxmlformats.org/drawingml/2006/main">
          <a:off x="3564120" y="2978566"/>
          <a:ext cx="1112499" cy="3435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t>West County Lib</a:t>
          </a:r>
        </a:p>
      </cdr:txBody>
    </cdr:sp>
  </cdr:relSizeAnchor>
  <cdr:relSizeAnchor xmlns:cdr="http://schemas.openxmlformats.org/drawingml/2006/chartDrawing">
    <cdr:from>
      <cdr:x>0.5464</cdr:x>
      <cdr:y>0.31577</cdr:y>
    </cdr:from>
    <cdr:to>
      <cdr:x>0.67477</cdr:x>
      <cdr:y>0.37036</cdr:y>
    </cdr:to>
    <cdr:sp macro="" textlink="">
      <cdr:nvSpPr>
        <cdr:cNvPr id="4" name="TextBox 1"/>
        <cdr:cNvSpPr txBox="1"/>
      </cdr:nvSpPr>
      <cdr:spPr>
        <a:xfrm xmlns:a="http://schemas.openxmlformats.org/drawingml/2006/main">
          <a:off x="4735226" y="1987029"/>
          <a:ext cx="1112499" cy="3435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err="1"/>
            <a:t>SPark</a:t>
          </a:r>
          <a:r>
            <a:rPr lang="en-US" sz="1600" dirty="0"/>
            <a:t> Lib</a:t>
          </a:r>
        </a:p>
      </cdr:txBody>
    </cdr:sp>
  </cdr:relSizeAnchor>
  <cdr:relSizeAnchor xmlns:cdr="http://schemas.openxmlformats.org/drawingml/2006/chartDrawing">
    <cdr:from>
      <cdr:x>0.6482</cdr:x>
      <cdr:y>0.384</cdr:y>
    </cdr:from>
    <cdr:to>
      <cdr:x>0.78649</cdr:x>
      <cdr:y>0.43859</cdr:y>
    </cdr:to>
    <cdr:sp macro="" textlink="">
      <cdr:nvSpPr>
        <cdr:cNvPr id="5" name="TextBox 1"/>
        <cdr:cNvSpPr txBox="1"/>
      </cdr:nvSpPr>
      <cdr:spPr>
        <a:xfrm xmlns:a="http://schemas.openxmlformats.org/drawingml/2006/main">
          <a:off x="5617460" y="2416435"/>
          <a:ext cx="1198380" cy="3435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err="1"/>
            <a:t>Annap</a:t>
          </a:r>
          <a:r>
            <a:rPr lang="en-US" sz="1400" dirty="0"/>
            <a:t> Senior </a:t>
          </a:r>
          <a:r>
            <a:rPr lang="en-US" sz="1400" dirty="0" err="1"/>
            <a:t>Ctr</a:t>
          </a:r>
          <a:endParaRPr lang="en-US" sz="1400" dirty="0"/>
        </a:p>
      </cdr:txBody>
    </cdr:sp>
  </cdr:relSizeAnchor>
  <cdr:relSizeAnchor xmlns:cdr="http://schemas.openxmlformats.org/drawingml/2006/chartDrawing">
    <cdr:from>
      <cdr:x>0.77703</cdr:x>
      <cdr:y>0.33189</cdr:y>
    </cdr:from>
    <cdr:to>
      <cdr:x>0.90541</cdr:x>
      <cdr:y>0.44167</cdr:y>
    </cdr:to>
    <cdr:sp macro="" textlink="">
      <cdr:nvSpPr>
        <cdr:cNvPr id="6" name="TextBox 1"/>
        <cdr:cNvSpPr txBox="1"/>
      </cdr:nvSpPr>
      <cdr:spPr>
        <a:xfrm xmlns:a="http://schemas.openxmlformats.org/drawingml/2006/main">
          <a:off x="6394646" y="1603282"/>
          <a:ext cx="1056516" cy="53031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t>Edgewater Lib</a:t>
          </a:r>
        </a:p>
      </cdr:txBody>
    </cdr:sp>
  </cdr:relSizeAnchor>
  <cdr:relSizeAnchor xmlns:cdr="http://schemas.openxmlformats.org/drawingml/2006/chartDrawing">
    <cdr:from>
      <cdr:x>0.11441</cdr:x>
      <cdr:y>0.52605</cdr:y>
    </cdr:from>
    <cdr:to>
      <cdr:x>0.42162</cdr:x>
      <cdr:y>0.5273</cdr:y>
    </cdr:to>
    <cdr:cxnSp macro="">
      <cdr:nvCxnSpPr>
        <cdr:cNvPr id="8" name="Straight Arrow Connector 7"/>
        <cdr:cNvCxnSpPr/>
      </cdr:nvCxnSpPr>
      <cdr:spPr>
        <a:xfrm xmlns:a="http://schemas.openxmlformats.org/drawingml/2006/main">
          <a:off x="991537" y="3310328"/>
          <a:ext cx="2662315" cy="7807"/>
        </a:xfrm>
        <a:prstGeom xmlns:a="http://schemas.openxmlformats.org/drawingml/2006/main" prst="straightConnector1">
          <a:avLst/>
        </a:prstGeom>
        <a:ln xmlns:a="http://schemas.openxmlformats.org/drawingml/2006/main">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0.05114</cdr:x>
      <cdr:y>0.46027</cdr:y>
    </cdr:from>
    <cdr:to>
      <cdr:x>0.14799</cdr:x>
      <cdr:y>0.52924</cdr:y>
    </cdr:to>
    <cdr:sp macro="" textlink="">
      <cdr:nvSpPr>
        <cdr:cNvPr id="2" name="TextBox 1"/>
        <cdr:cNvSpPr txBox="1"/>
      </cdr:nvSpPr>
      <cdr:spPr>
        <a:xfrm xmlns:a="http://schemas.openxmlformats.org/drawingml/2006/main">
          <a:off x="443242" y="2895223"/>
          <a:ext cx="839331" cy="4338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t>Oct. 11-14</a:t>
          </a:r>
        </a:p>
        <a:p xmlns:a="http://schemas.openxmlformats.org/drawingml/2006/main">
          <a:endParaRPr lang="en-US" sz="1100" dirty="0"/>
        </a:p>
      </cdr:txBody>
    </cdr:sp>
  </cdr:relSizeAnchor>
  <cdr:relSizeAnchor xmlns:cdr="http://schemas.openxmlformats.org/drawingml/2006/chartDrawing">
    <cdr:from>
      <cdr:x>0.32686</cdr:x>
      <cdr:y>0.19698</cdr:y>
    </cdr:from>
    <cdr:to>
      <cdr:x>0.42764</cdr:x>
      <cdr:y>0.26595</cdr:y>
    </cdr:to>
    <cdr:sp macro="" textlink="">
      <cdr:nvSpPr>
        <cdr:cNvPr id="3" name="TextBox 1"/>
        <cdr:cNvSpPr txBox="1"/>
      </cdr:nvSpPr>
      <cdr:spPr>
        <a:xfrm xmlns:a="http://schemas.openxmlformats.org/drawingml/2006/main">
          <a:off x="2832854" y="1239067"/>
          <a:ext cx="873407" cy="43381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t>Oct. 11-14</a:t>
          </a:r>
        </a:p>
        <a:p xmlns:a="http://schemas.openxmlformats.org/drawingml/2006/main">
          <a:endParaRPr lang="en-US" sz="1100" dirty="0"/>
        </a:p>
      </cdr:txBody>
    </cdr:sp>
  </cdr:relSizeAnchor>
  <cdr:relSizeAnchor xmlns:cdr="http://schemas.openxmlformats.org/drawingml/2006/chartDrawing">
    <cdr:from>
      <cdr:x>0.60551</cdr:x>
      <cdr:y>0.07015</cdr:y>
    </cdr:from>
    <cdr:to>
      <cdr:x>0.70629</cdr:x>
      <cdr:y>0.13912</cdr:y>
    </cdr:to>
    <cdr:sp macro="" textlink="">
      <cdr:nvSpPr>
        <cdr:cNvPr id="4" name="TextBox 1"/>
        <cdr:cNvSpPr txBox="1"/>
      </cdr:nvSpPr>
      <cdr:spPr>
        <a:xfrm xmlns:a="http://schemas.openxmlformats.org/drawingml/2006/main">
          <a:off x="5247804" y="381000"/>
          <a:ext cx="873441" cy="37458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t>Oct. 11-14</a:t>
          </a:r>
        </a:p>
        <a:p xmlns:a="http://schemas.openxmlformats.org/drawingml/2006/main">
          <a:endParaRPr lang="en-US" sz="1100" dirty="0"/>
        </a:p>
      </cdr:txBody>
    </cdr:sp>
  </cdr:relSizeAnchor>
  <cdr:relSizeAnchor xmlns:cdr="http://schemas.openxmlformats.org/drawingml/2006/chartDrawing">
    <cdr:from>
      <cdr:x>0.20107</cdr:x>
      <cdr:y>0.33722</cdr:y>
    </cdr:from>
    <cdr:to>
      <cdr:x>0.32416</cdr:x>
      <cdr:y>0.40618</cdr:y>
    </cdr:to>
    <cdr:sp macro="" textlink="">
      <cdr:nvSpPr>
        <cdr:cNvPr id="5" name="TextBox 1"/>
        <cdr:cNvSpPr txBox="1"/>
      </cdr:nvSpPr>
      <cdr:spPr>
        <a:xfrm xmlns:a="http://schemas.openxmlformats.org/drawingml/2006/main">
          <a:off x="1742604" y="1600200"/>
          <a:ext cx="1066800" cy="3272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t>EXIT POLL</a:t>
          </a:r>
        </a:p>
      </cdr:txBody>
    </cdr:sp>
  </cdr:relSizeAnchor>
  <cdr:relSizeAnchor xmlns:cdr="http://schemas.openxmlformats.org/drawingml/2006/chartDrawing">
    <cdr:from>
      <cdr:x>0.48242</cdr:x>
      <cdr:y>0.14452</cdr:y>
    </cdr:from>
    <cdr:to>
      <cdr:x>0.60551</cdr:x>
      <cdr:y>0.21348</cdr:y>
    </cdr:to>
    <cdr:sp macro="" textlink="">
      <cdr:nvSpPr>
        <cdr:cNvPr id="6" name="TextBox 1"/>
        <cdr:cNvSpPr txBox="1"/>
      </cdr:nvSpPr>
      <cdr:spPr>
        <a:xfrm xmlns:a="http://schemas.openxmlformats.org/drawingml/2006/main">
          <a:off x="4181004" y="685800"/>
          <a:ext cx="1066800" cy="3272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t>EXIT POLL</a:t>
          </a:r>
        </a:p>
      </cdr:txBody>
    </cdr:sp>
  </cdr:relSizeAnchor>
  <cdr:relSizeAnchor xmlns:cdr="http://schemas.openxmlformats.org/drawingml/2006/chartDrawing">
    <cdr:from>
      <cdr:x>0.75994</cdr:x>
      <cdr:y>0.65725</cdr:y>
    </cdr:from>
    <cdr:to>
      <cdr:x>0.89565</cdr:x>
      <cdr:y>0.72622</cdr:y>
    </cdr:to>
    <cdr:sp macro="" textlink="">
      <cdr:nvSpPr>
        <cdr:cNvPr id="7" name="TextBox 1"/>
        <cdr:cNvSpPr txBox="1"/>
      </cdr:nvSpPr>
      <cdr:spPr>
        <a:xfrm xmlns:a="http://schemas.openxmlformats.org/drawingml/2006/main">
          <a:off x="6586252" y="3118872"/>
          <a:ext cx="1176151" cy="32728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t>EXIT POLL</a:t>
          </a:r>
        </a:p>
      </cdr:txBody>
    </cdr:sp>
  </cdr:relSizeAnchor>
  <cdr:relSizeAnchor xmlns:cdr="http://schemas.openxmlformats.org/drawingml/2006/chartDrawing">
    <cdr:from>
      <cdr:x>0.11425</cdr:x>
      <cdr:y>0.72264</cdr:y>
    </cdr:from>
    <cdr:to>
      <cdr:x>0.2568</cdr:x>
      <cdr:y>0.85107</cdr:y>
    </cdr:to>
    <cdr:sp macro="" textlink="">
      <cdr:nvSpPr>
        <cdr:cNvPr id="8" name="TextBox 7"/>
        <cdr:cNvSpPr txBox="1"/>
      </cdr:nvSpPr>
      <cdr:spPr>
        <a:xfrm xmlns:a="http://schemas.openxmlformats.org/drawingml/2006/main">
          <a:off x="990183" y="3429170"/>
          <a:ext cx="1235453" cy="60943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dirty="0"/>
            <a:t>   </a:t>
          </a:r>
          <a:r>
            <a:rPr lang="en-US" sz="1600" b="1" dirty="0"/>
            <a:t>VERY Informed</a:t>
          </a:r>
        </a:p>
      </cdr:txBody>
    </cdr:sp>
  </cdr:relSizeAnchor>
  <cdr:relSizeAnchor xmlns:cdr="http://schemas.openxmlformats.org/drawingml/2006/chartDrawing">
    <cdr:from>
      <cdr:x>0.37692</cdr:x>
      <cdr:y>0.73371</cdr:y>
    </cdr:from>
    <cdr:to>
      <cdr:x>0.57034</cdr:x>
      <cdr:y>0.84466</cdr:y>
    </cdr:to>
    <cdr:sp macro="" textlink="">
      <cdr:nvSpPr>
        <cdr:cNvPr id="9" name="TextBox 1"/>
        <cdr:cNvSpPr txBox="1"/>
      </cdr:nvSpPr>
      <cdr:spPr>
        <a:xfrm xmlns:a="http://schemas.openxmlformats.org/drawingml/2006/main">
          <a:off x="3266693" y="3481700"/>
          <a:ext cx="1676311" cy="52649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smtClean="0"/>
            <a:t>SOMEWHAT        </a:t>
          </a:r>
          <a:r>
            <a:rPr lang="en-US" sz="1600" b="1" dirty="0"/>
            <a:t>Informed</a:t>
          </a:r>
        </a:p>
      </cdr:txBody>
    </cdr:sp>
  </cdr:relSizeAnchor>
  <cdr:relSizeAnchor xmlns:cdr="http://schemas.openxmlformats.org/drawingml/2006/chartDrawing">
    <cdr:from>
      <cdr:x>0.70222</cdr:x>
      <cdr:y>0.27298</cdr:y>
    </cdr:from>
    <cdr:to>
      <cdr:x>0.86704</cdr:x>
      <cdr:y>0.38392</cdr:y>
    </cdr:to>
    <cdr:sp macro="" textlink="">
      <cdr:nvSpPr>
        <cdr:cNvPr id="10" name="TextBox 1"/>
        <cdr:cNvSpPr txBox="1"/>
      </cdr:nvSpPr>
      <cdr:spPr>
        <a:xfrm xmlns:a="http://schemas.openxmlformats.org/drawingml/2006/main">
          <a:off x="6086004" y="1295400"/>
          <a:ext cx="1428472" cy="5264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a:t>NOT</a:t>
          </a:r>
          <a:r>
            <a:rPr lang="en-US" sz="1600" b="1" baseline="0" dirty="0"/>
            <a:t> </a:t>
          </a:r>
          <a:r>
            <a:rPr lang="en-US" sz="1600" b="1" dirty="0"/>
            <a:t>VERY Informed</a:t>
          </a:r>
        </a:p>
      </cdr:txBody>
    </cdr:sp>
  </cdr:relSizeAnchor>
</c:userShapes>
</file>

<file path=ppt/drawings/drawing7.xml><?xml version="1.0" encoding="utf-8"?>
<c:userShapes xmlns:c="http://schemas.openxmlformats.org/drawingml/2006/chart">
  <cdr:relSizeAnchor xmlns:cdr="http://schemas.openxmlformats.org/drawingml/2006/chartDrawing">
    <cdr:from>
      <cdr:x>0.79135</cdr:x>
      <cdr:y>0.53425</cdr:y>
    </cdr:from>
    <cdr:to>
      <cdr:x>0.96721</cdr:x>
      <cdr:y>0.64384</cdr:y>
    </cdr:to>
    <cdr:sp macro="" textlink="">
      <cdr:nvSpPr>
        <cdr:cNvPr id="2" name="TextBox 1"/>
        <cdr:cNvSpPr txBox="1"/>
      </cdr:nvSpPr>
      <cdr:spPr>
        <a:xfrm xmlns:a="http://schemas.openxmlformats.org/drawingml/2006/main">
          <a:off x="6858000" y="2971800"/>
          <a:ext cx="1524000"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Benoit and </a:t>
          </a:r>
          <a:r>
            <a:rPr lang="en-US" sz="1100" dirty="0" err="1" smtClean="0"/>
            <a:t>Trumbauer</a:t>
          </a:r>
          <a:r>
            <a:rPr lang="en-US" sz="1100" dirty="0" smtClean="0"/>
            <a:t> exceed Dem registration</a:t>
          </a:r>
          <a:endParaRPr lang="en-US" sz="1100" dirty="0"/>
        </a:p>
      </cdr:txBody>
    </cdr:sp>
  </cdr:relSizeAnchor>
  <cdr:relSizeAnchor xmlns:cdr="http://schemas.openxmlformats.org/drawingml/2006/chartDrawing">
    <cdr:from>
      <cdr:x>0.68584</cdr:x>
      <cdr:y>0.19178</cdr:y>
    </cdr:from>
    <cdr:to>
      <cdr:x>0.83532</cdr:x>
      <cdr:y>0.57534</cdr:y>
    </cdr:to>
    <cdr:cxnSp macro="">
      <cdr:nvCxnSpPr>
        <cdr:cNvPr id="4" name="Straight Arrow Connector 3"/>
        <cdr:cNvCxnSpPr/>
      </cdr:nvCxnSpPr>
      <cdr:spPr>
        <a:xfrm xmlns:a="http://schemas.openxmlformats.org/drawingml/2006/main" flipH="1" flipV="1">
          <a:off x="5943600" y="1066800"/>
          <a:ext cx="1295400" cy="213360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0.74739</cdr:x>
      <cdr:y>0.47945</cdr:y>
    </cdr:from>
    <cdr:to>
      <cdr:x>0.80014</cdr:x>
      <cdr:y>0.54795</cdr:y>
    </cdr:to>
    <cdr:cxnSp macro="">
      <cdr:nvCxnSpPr>
        <cdr:cNvPr id="6" name="Straight Arrow Connector 5"/>
        <cdr:cNvCxnSpPr/>
      </cdr:nvCxnSpPr>
      <cdr:spPr>
        <a:xfrm xmlns:a="http://schemas.openxmlformats.org/drawingml/2006/main" flipH="1" flipV="1">
          <a:off x="6477000" y="2667000"/>
          <a:ext cx="457200" cy="38100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0.76497</cdr:x>
      <cdr:y>0.69863</cdr:y>
    </cdr:from>
    <cdr:to>
      <cdr:x>0.92324</cdr:x>
      <cdr:y>0.82192</cdr:y>
    </cdr:to>
    <cdr:sp macro="" textlink="">
      <cdr:nvSpPr>
        <cdr:cNvPr id="9" name="TextBox 8"/>
        <cdr:cNvSpPr txBox="1"/>
      </cdr:nvSpPr>
      <cdr:spPr>
        <a:xfrm xmlns:a="http://schemas.openxmlformats.org/drawingml/2006/main">
          <a:off x="6629400" y="3886200"/>
          <a:ext cx="1371600"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err="1" smtClean="0"/>
            <a:t>Klosterman</a:t>
          </a:r>
          <a:r>
            <a:rPr lang="en-US" sz="1100" dirty="0" smtClean="0"/>
            <a:t> underperforms in district 2</a:t>
          </a:r>
          <a:endParaRPr lang="en-US" sz="1100" dirty="0"/>
        </a:p>
      </cdr:txBody>
    </cdr:sp>
  </cdr:relSizeAnchor>
  <cdr:relSizeAnchor xmlns:cdr="http://schemas.openxmlformats.org/drawingml/2006/chartDrawing">
    <cdr:from>
      <cdr:x>0.65067</cdr:x>
      <cdr:y>0.71233</cdr:y>
    </cdr:from>
    <cdr:to>
      <cdr:x>0.75618</cdr:x>
      <cdr:y>0.72603</cdr:y>
    </cdr:to>
    <cdr:cxnSp macro="">
      <cdr:nvCxnSpPr>
        <cdr:cNvPr id="11" name="Straight Arrow Connector 10"/>
        <cdr:cNvCxnSpPr/>
      </cdr:nvCxnSpPr>
      <cdr:spPr>
        <a:xfrm xmlns:a="http://schemas.openxmlformats.org/drawingml/2006/main" flipH="1" flipV="1">
          <a:off x="5638800" y="3962400"/>
          <a:ext cx="914400" cy="76200"/>
        </a:xfrm>
        <a:prstGeom xmlns:a="http://schemas.openxmlformats.org/drawingml/2006/main" prst="straightConnector1">
          <a:avLst/>
        </a:prstGeom>
        <a:ln xmlns:a="http://schemas.openxmlformats.org/drawingml/2006/main">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0.7298</cdr:x>
      <cdr:y>0.0411</cdr:y>
    </cdr:from>
    <cdr:to>
      <cdr:x>0.91445</cdr:x>
      <cdr:y>0.13699</cdr:y>
    </cdr:to>
    <cdr:sp macro="" textlink="">
      <cdr:nvSpPr>
        <cdr:cNvPr id="14" name="TextBox 13"/>
        <cdr:cNvSpPr txBox="1"/>
      </cdr:nvSpPr>
      <cdr:spPr>
        <a:xfrm xmlns:a="http://schemas.openxmlformats.org/drawingml/2006/main">
          <a:off x="6324600" y="228600"/>
          <a:ext cx="16002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Conti underperforms in district 6</a:t>
          </a:r>
          <a:endParaRPr lang="en-US" sz="1100" dirty="0"/>
        </a:p>
      </cdr:txBody>
    </cdr:sp>
  </cdr:relSizeAnchor>
  <cdr:relSizeAnchor xmlns:cdr="http://schemas.openxmlformats.org/drawingml/2006/chartDrawing">
    <cdr:from>
      <cdr:x>0.66825</cdr:x>
      <cdr:y>0.09589</cdr:y>
    </cdr:from>
    <cdr:to>
      <cdr:x>0.7298</cdr:x>
      <cdr:y>0.17808</cdr:y>
    </cdr:to>
    <cdr:cxnSp macro="">
      <cdr:nvCxnSpPr>
        <cdr:cNvPr id="16" name="Straight Arrow Connector 15"/>
        <cdr:cNvCxnSpPr/>
      </cdr:nvCxnSpPr>
      <cdr:spPr>
        <a:xfrm xmlns:a="http://schemas.openxmlformats.org/drawingml/2006/main" flipH="1">
          <a:off x="5791200" y="533400"/>
          <a:ext cx="533400" cy="457200"/>
        </a:xfrm>
        <a:prstGeom xmlns:a="http://schemas.openxmlformats.org/drawingml/2006/main" prst="straightConnector1">
          <a:avLst/>
        </a:prstGeom>
        <a:ln xmlns:a="http://schemas.openxmlformats.org/drawingml/2006/main">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0.58032</cdr:x>
      <cdr:y>0.30137</cdr:y>
    </cdr:from>
    <cdr:to>
      <cdr:x>0.74739</cdr:x>
      <cdr:y>0.38356</cdr:y>
    </cdr:to>
    <cdr:sp macro="" textlink="">
      <cdr:nvSpPr>
        <cdr:cNvPr id="17" name="TextBox 16"/>
        <cdr:cNvSpPr txBox="1"/>
      </cdr:nvSpPr>
      <cdr:spPr>
        <a:xfrm xmlns:a="http://schemas.openxmlformats.org/drawingml/2006/main">
          <a:off x="5029200" y="1676400"/>
          <a:ext cx="14478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Rudolph about average in district 5</a:t>
          </a:r>
          <a:endParaRPr lang="en-US" sz="1100" dirty="0"/>
        </a:p>
      </cdr:txBody>
    </cdr:sp>
  </cdr:relSizeAnchor>
  <cdr:relSizeAnchor xmlns:cdr="http://schemas.openxmlformats.org/drawingml/2006/chartDrawing">
    <cdr:from>
      <cdr:x>0.53636</cdr:x>
      <cdr:y>0.31507</cdr:y>
    </cdr:from>
    <cdr:to>
      <cdr:x>0.58032</cdr:x>
      <cdr:y>0.31507</cdr:y>
    </cdr:to>
    <cdr:cxnSp macro="">
      <cdr:nvCxnSpPr>
        <cdr:cNvPr id="19" name="Straight Arrow Connector 18"/>
        <cdr:cNvCxnSpPr/>
      </cdr:nvCxnSpPr>
      <cdr:spPr>
        <a:xfrm xmlns:a="http://schemas.openxmlformats.org/drawingml/2006/main" flipH="1">
          <a:off x="4648200" y="1752600"/>
          <a:ext cx="381000" cy="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0.62429</cdr:x>
      <cdr:y>0.56164</cdr:y>
    </cdr:from>
    <cdr:to>
      <cdr:x>0.77377</cdr:x>
      <cdr:y>0.67123</cdr:y>
    </cdr:to>
    <cdr:sp macro="" textlink="">
      <cdr:nvSpPr>
        <cdr:cNvPr id="20" name="TextBox 19"/>
        <cdr:cNvSpPr txBox="1"/>
      </cdr:nvSpPr>
      <cdr:spPr>
        <a:xfrm xmlns:a="http://schemas.openxmlformats.org/drawingml/2006/main">
          <a:off x="5410200" y="3124200"/>
          <a:ext cx="1295400"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Meaningless party reg. in district 3</a:t>
          </a:r>
          <a:endParaRPr lang="en-US" sz="1100" dirty="0"/>
        </a:p>
      </cdr:txBody>
    </cdr:sp>
  </cdr:relSizeAnchor>
  <cdr:relSizeAnchor xmlns:cdr="http://schemas.openxmlformats.org/drawingml/2006/chartDrawing">
    <cdr:from>
      <cdr:x>0.53636</cdr:x>
      <cdr:y>0.61644</cdr:y>
    </cdr:from>
    <cdr:to>
      <cdr:x>0.62429</cdr:x>
      <cdr:y>0.64384</cdr:y>
    </cdr:to>
    <cdr:cxnSp macro="">
      <cdr:nvCxnSpPr>
        <cdr:cNvPr id="22" name="Straight Arrow Connector 21"/>
        <cdr:cNvCxnSpPr/>
      </cdr:nvCxnSpPr>
      <cdr:spPr>
        <a:xfrm xmlns:a="http://schemas.openxmlformats.org/drawingml/2006/main" flipH="1">
          <a:off x="4648200" y="3429000"/>
          <a:ext cx="762000" cy="152400"/>
        </a:xfrm>
        <a:prstGeom xmlns:a="http://schemas.openxmlformats.org/drawingml/2006/main" prst="straightConnector1">
          <a:avLst/>
        </a:prstGeom>
        <a:ln xmlns:a="http://schemas.openxmlformats.org/drawingml/2006/main">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0.59791</cdr:x>
      <cdr:y>0.57534</cdr:y>
    </cdr:from>
    <cdr:to>
      <cdr:x>0.62429</cdr:x>
      <cdr:y>0.58904</cdr:y>
    </cdr:to>
    <cdr:cxnSp macro="">
      <cdr:nvCxnSpPr>
        <cdr:cNvPr id="24" name="Straight Arrow Connector 23"/>
        <cdr:cNvCxnSpPr/>
      </cdr:nvCxnSpPr>
      <cdr:spPr>
        <a:xfrm xmlns:a="http://schemas.openxmlformats.org/drawingml/2006/main" flipH="1" flipV="1">
          <a:off x="5181600" y="3200400"/>
          <a:ext cx="228600" cy="7620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0.76497</cdr:x>
      <cdr:y>0.86301</cdr:y>
    </cdr:from>
    <cdr:to>
      <cdr:x>0.92324</cdr:x>
      <cdr:y>0.94521</cdr:y>
    </cdr:to>
    <cdr:sp macro="" textlink="">
      <cdr:nvSpPr>
        <cdr:cNvPr id="25" name="TextBox 24"/>
        <cdr:cNvSpPr txBox="1"/>
      </cdr:nvSpPr>
      <cdr:spPr>
        <a:xfrm xmlns:a="http://schemas.openxmlformats.org/drawingml/2006/main">
          <a:off x="6629400" y="4800600"/>
          <a:ext cx="13716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Majority Dem registration in D1</a:t>
          </a:r>
          <a:endParaRPr lang="en-US" sz="1100" dirty="0"/>
        </a:p>
      </cdr:txBody>
    </cdr:sp>
  </cdr:relSizeAnchor>
  <cdr:relSizeAnchor xmlns:cdr="http://schemas.openxmlformats.org/drawingml/2006/chartDrawing">
    <cdr:from>
      <cdr:x>0.72101</cdr:x>
      <cdr:y>0.83562</cdr:y>
    </cdr:from>
    <cdr:to>
      <cdr:x>0.76497</cdr:x>
      <cdr:y>0.87671</cdr:y>
    </cdr:to>
    <cdr:cxnSp macro="">
      <cdr:nvCxnSpPr>
        <cdr:cNvPr id="27" name="Straight Arrow Connector 26"/>
        <cdr:cNvCxnSpPr/>
      </cdr:nvCxnSpPr>
      <cdr:spPr>
        <a:xfrm xmlns:a="http://schemas.openxmlformats.org/drawingml/2006/main" flipH="1" flipV="1">
          <a:off x="6248400" y="4648200"/>
          <a:ext cx="381000" cy="22860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smtClean="0"/>
            </a:lvl1pPr>
          </a:lstStyle>
          <a:p>
            <a:pPr>
              <a:defRPr/>
            </a:pPr>
            <a:fld id="{13A60D57-1E98-4C10-A3CA-D5C02B52A174}" type="datetimeFigureOut">
              <a:rPr lang="en-US"/>
              <a:pPr>
                <a:defRPr/>
              </a:pPr>
              <a:t>1/19/2011</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smtClean="0"/>
            </a:lvl1pPr>
          </a:lstStyle>
          <a:p>
            <a:pPr>
              <a:defRPr/>
            </a:pPr>
            <a:fld id="{E8F092FC-2F61-4870-8A63-CEC71DBB7FF7}" type="slidenum">
              <a:rPr lang="en-US"/>
              <a:pPr>
                <a:defRPr/>
              </a:pPr>
              <a:t>‹#›</a:t>
            </a:fld>
            <a:endParaRPr lang="en-US"/>
          </a:p>
        </p:txBody>
      </p:sp>
    </p:spTree>
    <p:extLst>
      <p:ext uri="{BB962C8B-B14F-4D97-AF65-F5344CB8AC3E}">
        <p14:creationId xmlns:p14="http://schemas.microsoft.com/office/powerpoint/2010/main" val="533193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eaLnBrk="0" hangingPunct="0">
              <a:defRPr sz="1200">
                <a:cs typeface="+mn-cs"/>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eaLnBrk="0" hangingPunct="0">
              <a:defRPr sz="1200">
                <a:cs typeface="+mn-cs"/>
              </a:defRPr>
            </a:lvl1pPr>
          </a:lstStyle>
          <a:p>
            <a:pPr>
              <a:defRPr/>
            </a:pPr>
            <a:fld id="{8F20F1C7-CB26-474C-AF24-49470DA1E8A7}" type="datetimeFigureOut">
              <a:rPr lang="en-US"/>
              <a:pPr>
                <a:defRPr/>
              </a:pPr>
              <a:t>1/19/2011</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24363"/>
            <a:ext cx="5486400" cy="41910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7138"/>
            <a:ext cx="2971800" cy="465137"/>
          </a:xfrm>
          <a:prstGeom prst="rect">
            <a:avLst/>
          </a:prstGeom>
        </p:spPr>
        <p:txBody>
          <a:bodyPr vert="horz" lIns="91440" tIns="45720" rIns="91440" bIns="45720" rtlCol="0" anchor="b"/>
          <a:lstStyle>
            <a:lvl1pPr algn="l" eaLnBrk="0" hangingPunct="0">
              <a:defRPr sz="1200">
                <a:cs typeface="+mn-cs"/>
              </a:defRPr>
            </a:lvl1pPr>
          </a:lstStyle>
          <a:p>
            <a:pPr>
              <a:defRPr/>
            </a:pPr>
            <a:endParaRPr lang="en-US"/>
          </a:p>
        </p:txBody>
      </p:sp>
      <p:sp>
        <p:nvSpPr>
          <p:cNvPr id="7" name="Slide Number Placeholder 6"/>
          <p:cNvSpPr>
            <a:spLocks noGrp="1"/>
          </p:cNvSpPr>
          <p:nvPr>
            <p:ph type="sldNum" sz="quarter" idx="5"/>
          </p:nvPr>
        </p:nvSpPr>
        <p:spPr>
          <a:xfrm>
            <a:off x="3884613" y="8847138"/>
            <a:ext cx="2971800" cy="465137"/>
          </a:xfrm>
          <a:prstGeom prst="rect">
            <a:avLst/>
          </a:prstGeom>
        </p:spPr>
        <p:txBody>
          <a:bodyPr vert="horz" lIns="91440" tIns="45720" rIns="91440" bIns="45720" rtlCol="0" anchor="b"/>
          <a:lstStyle>
            <a:lvl1pPr algn="r" eaLnBrk="0" hangingPunct="0">
              <a:defRPr sz="1200">
                <a:cs typeface="+mn-cs"/>
              </a:defRPr>
            </a:lvl1pPr>
          </a:lstStyle>
          <a:p>
            <a:pPr>
              <a:defRPr/>
            </a:pPr>
            <a:fld id="{5D1409F3-E3D0-4F50-8EF1-CE47399200F8}" type="slidenum">
              <a:rPr lang="en-US"/>
              <a:pPr>
                <a:defRPr/>
              </a:pPr>
              <a:t>‹#›</a:t>
            </a:fld>
            <a:endParaRPr lang="en-US"/>
          </a:p>
        </p:txBody>
      </p:sp>
    </p:spTree>
    <p:extLst>
      <p:ext uri="{BB962C8B-B14F-4D97-AF65-F5344CB8AC3E}">
        <p14:creationId xmlns:p14="http://schemas.microsoft.com/office/powerpoint/2010/main" val="40556916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Slide Number Placeholder 7"/>
          <p:cNvSpPr>
            <a:spLocks noGrp="1"/>
          </p:cNvSpPr>
          <p:nvPr>
            <p:ph type="sldNum" sz="quarter" idx="11"/>
          </p:nvPr>
        </p:nvSpPr>
        <p:spPr/>
        <p:txBody>
          <a:bodyPr/>
          <a:lstStyle/>
          <a:p>
            <a:pPr>
              <a:defRPr/>
            </a:pPr>
            <a:fld id="{3A9FC3CD-1B5B-464C-867E-16D2A0DC40F5}" type="slidenum">
              <a:rPr lang="en-US" smtClean="0"/>
              <a:pPr>
                <a:defRPr/>
              </a:pPr>
              <a:t>‹#›</a:t>
            </a:fld>
            <a:endParaRPr lang="en-US"/>
          </a:p>
        </p:txBody>
      </p:sp>
      <p:sp>
        <p:nvSpPr>
          <p:cNvPr id="9" name="Footer Placeholder 8"/>
          <p:cNvSpPr>
            <a:spLocks noGrp="1"/>
          </p:cNvSpPr>
          <p:nvPr>
            <p:ph type="ftr" sz="quarter" idx="12"/>
          </p:nvPr>
        </p:nvSpPr>
        <p:spPr/>
        <p:txBody>
          <a:bodyPr/>
          <a:lstStyle/>
          <a:p>
            <a:pPr>
              <a:defRPr/>
            </a:pPr>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EDF6143-5C0E-47D4-B523-A43A66FE1688}" type="slidenum">
              <a:rPr lang="en-US" smtClean="0"/>
              <a:pPr>
                <a:defRPr/>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159995B-A2CF-4154-8AF1-5C796D712035}" type="slidenum">
              <a:rPr lang="en-US" smtClean="0"/>
              <a:pPr>
                <a:defRPr/>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C2A62D1-DBEC-4D93-8B64-996F9C86A632}" type="slidenum">
              <a:rPr lang="en-US" smtClean="0"/>
              <a:pPr>
                <a:defRPr/>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9889304-F8E7-4027-B6E7-9E4D87F259A5}" type="slidenum">
              <a:rPr lang="en-US" smtClean="0"/>
              <a:pPr>
                <a:defRPr/>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2B5BC29-2B0D-43BD-85FA-BC62133784BE}" type="slidenum">
              <a:rPr lang="en-US" smtClean="0"/>
              <a:pPr>
                <a:defRPr/>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90B93E7-FF5A-483F-A754-BA9FF031A020}" type="slidenum">
              <a:rPr lang="en-US" smtClean="0"/>
              <a:pPr>
                <a:defRPr/>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498FD2E-4695-4630-B39D-1724F0DDAB2B}" type="slidenum">
              <a:rPr lang="en-US" smtClean="0"/>
              <a:pPr>
                <a:defRPr/>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48D3476-B7EF-450B-A933-D4C6E76623E6}" type="slidenum">
              <a:rPr lang="en-US" smtClean="0"/>
              <a:pPr>
                <a:defRPr/>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5DE25F5-ADC3-4EF6-86C3-E715BFB347E2}" type="slidenum">
              <a:rPr lang="en-US" smtClean="0"/>
              <a:pPr>
                <a:defRPr/>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4A9182B-4F0F-4D12-98CA-18326BD8AABB}" type="slidenum">
              <a:rPr lang="en-US" smtClean="0"/>
              <a:pPr>
                <a:defRPr/>
              </a:pPr>
              <a:t>‹#›</a:t>
            </a:fld>
            <a:endParaRPr lang="en-US"/>
          </a:p>
        </p:txBody>
      </p:sp>
    </p:spTree>
  </p:cSld>
  <p:clrMapOvr>
    <a:masterClrMapping/>
  </p:clrMapOvr>
  <p:transition spd="med">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defRPr/>
            </a:pPr>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a:defRPr/>
            </a:pPr>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defRPr/>
            </a:pPr>
            <a:fld id="{E99E1B09-02B6-4056-923A-B2910102A079}" type="slidenum">
              <a:rPr lang="en-US" smtClean="0"/>
              <a:pPr>
                <a:defRPr/>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med">
    <p:fade thruBlk="1"/>
  </p:transition>
  <p:timing>
    <p:tnLst>
      <p:par>
        <p:cTn id="1" dur="indefinite" restart="never" nodeType="tmRoot"/>
      </p:par>
    </p:tnLst>
  </p:timing>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Microsoft_Excel_97-2003_Worksheet1.xls"/></Relationships>
</file>

<file path=ppt/slides/_rels/slide3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762000"/>
            <a:ext cx="7772400" cy="1371601"/>
          </a:xfrm>
        </p:spPr>
        <p:txBody>
          <a:bodyPr>
            <a:noAutofit/>
          </a:bodyPr>
          <a:lstStyle/>
          <a:p>
            <a:pPr algn="ctr" eaLnBrk="1" fontAlgn="auto" hangingPunct="1">
              <a:spcAft>
                <a:spcPts val="0"/>
              </a:spcAft>
              <a:defRPr/>
            </a:pPr>
            <a:r>
              <a:rPr lang="en-US" sz="3600" dirty="0" smtClean="0"/>
              <a:t>Overview of Recent Elections, 2010</a:t>
            </a:r>
          </a:p>
        </p:txBody>
      </p:sp>
      <p:sp>
        <p:nvSpPr>
          <p:cNvPr id="9219" name="Rectangle 3"/>
          <p:cNvSpPr>
            <a:spLocks noGrp="1" noChangeArrowheads="1"/>
          </p:cNvSpPr>
          <p:nvPr>
            <p:ph type="subTitle" idx="1"/>
          </p:nvPr>
        </p:nvSpPr>
        <p:spPr>
          <a:xfrm>
            <a:off x="685800" y="2590800"/>
            <a:ext cx="7772400" cy="2220913"/>
          </a:xfrm>
        </p:spPr>
        <p:txBody>
          <a:bodyPr>
            <a:normAutofit/>
          </a:bodyPr>
          <a:lstStyle/>
          <a:p>
            <a:pPr marR="0" algn="ctr" eaLnBrk="1" hangingPunct="1">
              <a:lnSpc>
                <a:spcPct val="80000"/>
              </a:lnSpc>
            </a:pPr>
            <a:r>
              <a:rPr lang="en-US" sz="2500" b="1" dirty="0" smtClean="0"/>
              <a:t>By Dan </a:t>
            </a:r>
            <a:r>
              <a:rPr lang="en-US" sz="2500" b="1" dirty="0" err="1" smtClean="0"/>
              <a:t>Nataf</a:t>
            </a:r>
            <a:r>
              <a:rPr lang="en-US" sz="2500" b="1" dirty="0" smtClean="0"/>
              <a:t>, Ph.D.</a:t>
            </a:r>
          </a:p>
          <a:p>
            <a:pPr marR="0" algn="ctr" eaLnBrk="1" hangingPunct="1">
              <a:lnSpc>
                <a:spcPct val="80000"/>
              </a:lnSpc>
            </a:pPr>
            <a:r>
              <a:rPr lang="en-US" sz="2500" dirty="0" smtClean="0"/>
              <a:t>Director, Center for the Study of Local Issues</a:t>
            </a:r>
          </a:p>
          <a:p>
            <a:pPr marR="0" algn="ctr" eaLnBrk="1" hangingPunct="1">
              <a:lnSpc>
                <a:spcPct val="80000"/>
              </a:lnSpc>
            </a:pPr>
            <a:r>
              <a:rPr lang="en-US" sz="2500" dirty="0" smtClean="0"/>
              <a:t>Anne Arundel Community College</a:t>
            </a:r>
          </a:p>
          <a:p>
            <a:pPr marR="0" algn="ctr" eaLnBrk="1" hangingPunct="1">
              <a:lnSpc>
                <a:spcPct val="80000"/>
              </a:lnSpc>
            </a:pPr>
            <a:r>
              <a:rPr lang="en-US" sz="2500" b="1" dirty="0" smtClean="0"/>
              <a:t>January 20, 2011</a:t>
            </a: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3600" dirty="0" smtClean="0"/>
              <a:t>National Politics: House Vote</a:t>
            </a:r>
            <a:endParaRPr lang="en-US" sz="3600" dirty="0"/>
          </a:p>
        </p:txBody>
      </p:sp>
      <p:pic>
        <p:nvPicPr>
          <p:cNvPr id="5" name="Picture 4"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5775"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75"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4975"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26504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26504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26504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5775" y="226504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75" y="226504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4975" y="22650450"/>
            <a:ext cx="95250" cy="1238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 name="Table 17"/>
          <p:cNvGraphicFramePr>
            <a:graphicFrameLocks noGrp="1"/>
          </p:cNvGraphicFramePr>
          <p:nvPr>
            <p:extLst>
              <p:ext uri="{D42A27DB-BD31-4B8C-83A1-F6EECF244321}">
                <p14:modId xmlns:p14="http://schemas.microsoft.com/office/powerpoint/2010/main" val="1709417227"/>
              </p:ext>
            </p:extLst>
          </p:nvPr>
        </p:nvGraphicFramePr>
        <p:xfrm>
          <a:off x="685800" y="1524000"/>
          <a:ext cx="6139180" cy="1691640"/>
        </p:xfrm>
        <a:graphic>
          <a:graphicData uri="http://schemas.openxmlformats.org/drawingml/2006/table">
            <a:tbl>
              <a:tblPr firstRow="1" bandRow="1">
                <a:tableStyleId>{5C22544A-7EE6-4342-B048-85BDC9FD1C3A}</a:tableStyleId>
              </a:tblPr>
              <a:tblGrid>
                <a:gridCol w="4157980"/>
                <a:gridCol w="1143000"/>
                <a:gridCol w="838200"/>
              </a:tblGrid>
              <a:tr h="370840">
                <a:tc>
                  <a:txBody>
                    <a:bodyPr/>
                    <a:lstStyle/>
                    <a:p>
                      <a:r>
                        <a:rPr lang="en-US" dirty="0" smtClean="0">
                          <a:effectLst/>
                        </a:rPr>
                        <a:t>Bush-Era Tax Cuts Should Be Continued For...</a:t>
                      </a:r>
                      <a:endParaRPr lang="en-US" dirty="0">
                        <a:effectLst/>
                      </a:endParaRPr>
                    </a:p>
                  </a:txBody>
                  <a:tcPr/>
                </a:tc>
                <a:tc>
                  <a:txBody>
                    <a:bodyPr/>
                    <a:lstStyle/>
                    <a:p>
                      <a:pPr algn="ctr"/>
                      <a:r>
                        <a:rPr lang="en-US" dirty="0" smtClean="0"/>
                        <a:t>Dem</a:t>
                      </a:r>
                      <a:endParaRPr lang="en-US" dirty="0"/>
                    </a:p>
                  </a:txBody>
                  <a:tcPr/>
                </a:tc>
                <a:tc>
                  <a:txBody>
                    <a:bodyPr/>
                    <a:lstStyle/>
                    <a:p>
                      <a:pPr algn="ctr"/>
                      <a:r>
                        <a:rPr lang="en-US" dirty="0" smtClean="0"/>
                        <a:t>Rep</a:t>
                      </a:r>
                      <a:endParaRPr lang="en-US" dirty="0"/>
                    </a:p>
                  </a:txBody>
                  <a:tcPr/>
                </a:tc>
              </a:tr>
              <a:tr h="314960">
                <a:tc>
                  <a:txBody>
                    <a:bodyPr/>
                    <a:lstStyle/>
                    <a:p>
                      <a:r>
                        <a:rPr lang="en-US" dirty="0" smtClean="0">
                          <a:effectLst/>
                        </a:rPr>
                        <a:t>All Americans (40%)</a:t>
                      </a:r>
                      <a:endParaRPr lang="en-US" dirty="0"/>
                    </a:p>
                  </a:txBody>
                  <a:tcPr marL="0" marR="0" marT="0" marB="0" anchor="ctr"/>
                </a:tc>
                <a:tc>
                  <a:txBody>
                    <a:bodyPr/>
                    <a:lstStyle/>
                    <a:p>
                      <a:pPr algn="ctr"/>
                      <a:r>
                        <a:rPr lang="en-US" dirty="0" smtClean="0"/>
                        <a:t>14</a:t>
                      </a:r>
                      <a:endParaRPr lang="en-US" dirty="0"/>
                    </a:p>
                  </a:txBody>
                  <a:tcPr marL="0" marR="0" marT="0" marB="0" anchor="ctr"/>
                </a:tc>
                <a:tc>
                  <a:txBody>
                    <a:bodyPr/>
                    <a:lstStyle/>
                    <a:p>
                      <a:pPr algn="ctr"/>
                      <a:r>
                        <a:rPr lang="en-US" dirty="0" smtClean="0"/>
                        <a:t>84</a:t>
                      </a:r>
                      <a:endParaRPr lang="en-US" dirty="0"/>
                    </a:p>
                  </a:txBody>
                  <a:tcPr marL="0" marR="0" marT="0" marB="0" anchor="ctr"/>
                </a:tc>
              </a:tr>
              <a:tr h="330200">
                <a:tc>
                  <a:txBody>
                    <a:bodyPr/>
                    <a:lstStyle/>
                    <a:p>
                      <a:r>
                        <a:rPr lang="en-US" dirty="0" smtClean="0">
                          <a:effectLst/>
                        </a:rPr>
                        <a:t>Families Under $250,000 (36%)</a:t>
                      </a:r>
                      <a:endParaRPr lang="en-US" dirty="0"/>
                    </a:p>
                  </a:txBody>
                  <a:tcPr anchor="ctr"/>
                </a:tc>
                <a:tc>
                  <a:txBody>
                    <a:bodyPr/>
                    <a:lstStyle/>
                    <a:p>
                      <a:pPr algn="ctr"/>
                      <a:r>
                        <a:rPr lang="en-US" dirty="0" smtClean="0"/>
                        <a:t>64</a:t>
                      </a:r>
                      <a:endParaRPr lang="en-US" dirty="0"/>
                    </a:p>
                  </a:txBody>
                  <a:tcPr marL="0" marR="0" marT="0" marB="0" anchor="ctr"/>
                </a:tc>
                <a:tc>
                  <a:txBody>
                    <a:bodyPr/>
                    <a:lstStyle/>
                    <a:p>
                      <a:pPr algn="ctr"/>
                      <a:r>
                        <a:rPr lang="en-US" dirty="0" smtClean="0"/>
                        <a:t>32</a:t>
                      </a:r>
                      <a:endParaRPr lang="en-US" dirty="0"/>
                    </a:p>
                  </a:txBody>
                  <a:tcPr marL="0" marR="0" marT="0" marB="0" anchor="ctr"/>
                </a:tc>
              </a:tr>
              <a:tr h="370840">
                <a:tc>
                  <a:txBody>
                    <a:bodyPr/>
                    <a:lstStyle/>
                    <a:p>
                      <a:r>
                        <a:rPr lang="en-US" dirty="0" smtClean="0">
                          <a:effectLst/>
                        </a:rPr>
                        <a:t>No One (15%)</a:t>
                      </a:r>
                      <a:endParaRPr lang="en-US" dirty="0"/>
                    </a:p>
                  </a:txBody>
                  <a:tcPr anchor="ctr"/>
                </a:tc>
                <a:tc>
                  <a:txBody>
                    <a:bodyPr/>
                    <a:lstStyle/>
                    <a:p>
                      <a:pPr algn="ctr"/>
                      <a:r>
                        <a:rPr lang="en-US" dirty="0" smtClean="0"/>
                        <a:t>75</a:t>
                      </a:r>
                      <a:endParaRPr lang="en-US" dirty="0"/>
                    </a:p>
                  </a:txBody>
                  <a:tcPr marL="0" marR="0" marT="0" marB="0" anchor="ctr"/>
                </a:tc>
                <a:tc>
                  <a:txBody>
                    <a:bodyPr/>
                    <a:lstStyle/>
                    <a:p>
                      <a:pPr algn="ctr"/>
                      <a:r>
                        <a:rPr lang="en-US" dirty="0" smtClean="0"/>
                        <a:t>22</a:t>
                      </a:r>
                      <a:endParaRPr lang="en-US" dirty="0"/>
                    </a:p>
                  </a:txBody>
                  <a:tcPr marL="0" marR="0" marT="0" marB="0" anchor="ct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1438650098"/>
              </p:ext>
            </p:extLst>
          </p:nvPr>
        </p:nvGraphicFramePr>
        <p:xfrm>
          <a:off x="762000" y="3505200"/>
          <a:ext cx="6139180" cy="1422400"/>
        </p:xfrm>
        <a:graphic>
          <a:graphicData uri="http://schemas.openxmlformats.org/drawingml/2006/table">
            <a:tbl>
              <a:tblPr firstRow="1" bandRow="1">
                <a:tableStyleId>{5C22544A-7EE6-4342-B048-85BDC9FD1C3A}</a:tableStyleId>
              </a:tblPr>
              <a:tblGrid>
                <a:gridCol w="4157980"/>
                <a:gridCol w="1143000"/>
                <a:gridCol w="838200"/>
              </a:tblGrid>
              <a:tr h="370840">
                <a:tc>
                  <a:txBody>
                    <a:bodyPr/>
                    <a:lstStyle/>
                    <a:p>
                      <a:r>
                        <a:rPr lang="en-US" dirty="0" smtClean="0">
                          <a:effectLst/>
                        </a:rPr>
                        <a:t>Highest Priority for Next Congress</a:t>
                      </a:r>
                      <a:endParaRPr lang="en-US" dirty="0">
                        <a:effectLst/>
                      </a:endParaRPr>
                    </a:p>
                  </a:txBody>
                  <a:tcPr/>
                </a:tc>
                <a:tc>
                  <a:txBody>
                    <a:bodyPr/>
                    <a:lstStyle/>
                    <a:p>
                      <a:pPr algn="ctr"/>
                      <a:r>
                        <a:rPr lang="en-US" dirty="0" smtClean="0"/>
                        <a:t>Dem</a:t>
                      </a:r>
                      <a:endParaRPr lang="en-US" dirty="0"/>
                    </a:p>
                  </a:txBody>
                  <a:tcPr/>
                </a:tc>
                <a:tc>
                  <a:txBody>
                    <a:bodyPr/>
                    <a:lstStyle/>
                    <a:p>
                      <a:pPr algn="ctr"/>
                      <a:r>
                        <a:rPr lang="en-US" dirty="0" smtClean="0"/>
                        <a:t>Rep</a:t>
                      </a:r>
                      <a:endParaRPr lang="en-US" dirty="0"/>
                    </a:p>
                  </a:txBody>
                  <a:tcPr/>
                </a:tc>
              </a:tr>
              <a:tr h="314960">
                <a:tc>
                  <a:txBody>
                    <a:bodyPr/>
                    <a:lstStyle/>
                    <a:p>
                      <a:r>
                        <a:rPr lang="en-US" dirty="0" smtClean="0">
                          <a:effectLst/>
                        </a:rPr>
                        <a:t>  Cutting Taxes (18%)</a:t>
                      </a:r>
                      <a:endParaRPr lang="en-US" dirty="0"/>
                    </a:p>
                  </a:txBody>
                  <a:tcPr marL="0" marR="0" marT="0" marB="0" anchor="ctr"/>
                </a:tc>
                <a:tc>
                  <a:txBody>
                    <a:bodyPr/>
                    <a:lstStyle/>
                    <a:p>
                      <a:pPr algn="ctr"/>
                      <a:r>
                        <a:rPr lang="en-US" dirty="0" smtClean="0"/>
                        <a:t>26</a:t>
                      </a:r>
                      <a:endParaRPr lang="en-US" dirty="0"/>
                    </a:p>
                  </a:txBody>
                  <a:tcPr marL="0" marR="0" marT="0" marB="0" anchor="ctr"/>
                </a:tc>
                <a:tc>
                  <a:txBody>
                    <a:bodyPr/>
                    <a:lstStyle/>
                    <a:p>
                      <a:pPr algn="ctr"/>
                      <a:r>
                        <a:rPr lang="en-US" dirty="0" smtClean="0"/>
                        <a:t>71</a:t>
                      </a:r>
                      <a:endParaRPr lang="en-US" dirty="0"/>
                    </a:p>
                  </a:txBody>
                  <a:tcPr marL="0" marR="0" marT="0" marB="0" anchor="ctr"/>
                </a:tc>
              </a:tr>
              <a:tr h="330200">
                <a:tc>
                  <a:txBody>
                    <a:bodyPr/>
                    <a:lstStyle/>
                    <a:p>
                      <a:r>
                        <a:rPr lang="en-US" dirty="0" smtClean="0">
                          <a:effectLst/>
                        </a:rPr>
                        <a:t>Reducing Deficit             (40%)</a:t>
                      </a:r>
                      <a:endParaRPr lang="en-US" dirty="0"/>
                    </a:p>
                  </a:txBody>
                  <a:tcPr anchor="ctr"/>
                </a:tc>
                <a:tc>
                  <a:txBody>
                    <a:bodyPr/>
                    <a:lstStyle/>
                    <a:p>
                      <a:pPr algn="ctr"/>
                      <a:r>
                        <a:rPr lang="en-US" dirty="0" smtClean="0"/>
                        <a:t>32</a:t>
                      </a:r>
                      <a:endParaRPr lang="en-US" dirty="0"/>
                    </a:p>
                  </a:txBody>
                  <a:tcPr marL="0" marR="0" marT="0" marB="0" anchor="ctr"/>
                </a:tc>
                <a:tc>
                  <a:txBody>
                    <a:bodyPr/>
                    <a:lstStyle/>
                    <a:p>
                      <a:pPr algn="ctr"/>
                      <a:r>
                        <a:rPr lang="en-US" dirty="0" smtClean="0"/>
                        <a:t>65</a:t>
                      </a:r>
                      <a:endParaRPr lang="en-US" dirty="0"/>
                    </a:p>
                  </a:txBody>
                  <a:tcPr marL="0" marR="0" marT="0" marB="0" anchor="ctr"/>
                </a:tc>
              </a:tr>
              <a:tr h="370840">
                <a:tc>
                  <a:txBody>
                    <a:bodyPr/>
                    <a:lstStyle/>
                    <a:p>
                      <a:r>
                        <a:rPr lang="en-US" dirty="0" smtClean="0">
                          <a:effectLst/>
                        </a:rPr>
                        <a:t>Spending to Create Jobs (37%)</a:t>
                      </a:r>
                      <a:endParaRPr lang="en-US" dirty="0"/>
                    </a:p>
                  </a:txBody>
                  <a:tcPr anchor="ctr"/>
                </a:tc>
                <a:tc>
                  <a:txBody>
                    <a:bodyPr/>
                    <a:lstStyle/>
                    <a:p>
                      <a:pPr algn="ctr"/>
                      <a:r>
                        <a:rPr lang="en-US" dirty="0" smtClean="0"/>
                        <a:t>68</a:t>
                      </a:r>
                      <a:endParaRPr lang="en-US" dirty="0"/>
                    </a:p>
                  </a:txBody>
                  <a:tcPr marL="0" marR="0" marT="0" marB="0" anchor="ctr"/>
                </a:tc>
                <a:tc>
                  <a:txBody>
                    <a:bodyPr/>
                    <a:lstStyle/>
                    <a:p>
                      <a:pPr algn="ctr"/>
                      <a:r>
                        <a:rPr lang="en-US" dirty="0" smtClean="0"/>
                        <a:t>30</a:t>
                      </a:r>
                      <a:endParaRPr lang="en-US" dirty="0"/>
                    </a:p>
                  </a:txBody>
                  <a:tcPr marL="0" marR="0" marT="0" marB="0" anchor="ctr"/>
                </a:tc>
              </a:tr>
            </a:tbl>
          </a:graphicData>
        </a:graphic>
      </p:graphicFrame>
      <p:sp>
        <p:nvSpPr>
          <p:cNvPr id="21" name="Oval 20"/>
          <p:cNvSpPr/>
          <p:nvPr/>
        </p:nvSpPr>
        <p:spPr>
          <a:xfrm>
            <a:off x="6019800" y="1981200"/>
            <a:ext cx="609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051424" y="2438400"/>
            <a:ext cx="739775"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200400" y="4097782"/>
            <a:ext cx="762000" cy="10076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022975" y="3713822"/>
            <a:ext cx="762000" cy="10076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371600" y="5257800"/>
            <a:ext cx="6172200" cy="646331"/>
          </a:xfrm>
          <a:prstGeom prst="rect">
            <a:avLst/>
          </a:prstGeom>
          <a:noFill/>
        </p:spPr>
        <p:txBody>
          <a:bodyPr wrap="square" rtlCol="0">
            <a:spAutoFit/>
          </a:bodyPr>
          <a:lstStyle/>
          <a:p>
            <a:r>
              <a:rPr lang="en-US" dirty="0" smtClean="0"/>
              <a:t>Republicans face contradictory pressures – reduce deficit vs. cutting taxes</a:t>
            </a:r>
            <a:endParaRPr lang="en-US" dirty="0"/>
          </a:p>
        </p:txBody>
      </p:sp>
      <p:cxnSp>
        <p:nvCxnSpPr>
          <p:cNvPr id="25" name="Straight Arrow Connector 24"/>
          <p:cNvCxnSpPr>
            <a:endCxn id="24" idx="3"/>
          </p:cNvCxnSpPr>
          <p:nvPr/>
        </p:nvCxnSpPr>
        <p:spPr>
          <a:xfrm flipV="1">
            <a:off x="5661025" y="4573878"/>
            <a:ext cx="473542" cy="6839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914400" y="990600"/>
            <a:ext cx="6248400" cy="369332"/>
          </a:xfrm>
          <a:prstGeom prst="rect">
            <a:avLst/>
          </a:prstGeom>
          <a:noFill/>
        </p:spPr>
        <p:txBody>
          <a:bodyPr wrap="square" rtlCol="0">
            <a:spAutoFit/>
          </a:bodyPr>
          <a:lstStyle/>
          <a:p>
            <a:r>
              <a:rPr lang="en-US" dirty="0" smtClean="0"/>
              <a:t>Now policy direction lacks consensus…and is polarizing</a:t>
            </a:r>
            <a:endParaRPr lang="en-US" dirty="0"/>
          </a:p>
        </p:txBody>
      </p:sp>
    </p:spTree>
    <p:extLst>
      <p:ext uri="{BB962C8B-B14F-4D97-AF65-F5344CB8AC3E}">
        <p14:creationId xmlns:p14="http://schemas.microsoft.com/office/powerpoint/2010/main" val="1392937127"/>
      </p:ext>
    </p:extLst>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3600" dirty="0" smtClean="0"/>
              <a:t>National Politics: House Vote</a:t>
            </a:r>
            <a:endParaRPr lang="en-US" sz="3600" dirty="0"/>
          </a:p>
        </p:txBody>
      </p:sp>
      <p:pic>
        <p:nvPicPr>
          <p:cNvPr id="5" name="Picture 4"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5775"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75"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4975"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26504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26504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26504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5775" y="226504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75" y="226504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4975" y="22650450"/>
            <a:ext cx="95250" cy="1238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 name="Table 18"/>
          <p:cNvGraphicFramePr>
            <a:graphicFrameLocks noGrp="1"/>
          </p:cNvGraphicFramePr>
          <p:nvPr>
            <p:extLst>
              <p:ext uri="{D42A27DB-BD31-4B8C-83A1-F6EECF244321}">
                <p14:modId xmlns:p14="http://schemas.microsoft.com/office/powerpoint/2010/main" val="958276813"/>
              </p:ext>
            </p:extLst>
          </p:nvPr>
        </p:nvGraphicFramePr>
        <p:xfrm>
          <a:off x="762000" y="1600200"/>
          <a:ext cx="6617371" cy="1051560"/>
        </p:xfrm>
        <a:graphic>
          <a:graphicData uri="http://schemas.openxmlformats.org/drawingml/2006/table">
            <a:tbl>
              <a:tblPr firstRow="1" bandRow="1">
                <a:tableStyleId>{5C22544A-7EE6-4342-B048-85BDC9FD1C3A}</a:tableStyleId>
              </a:tblPr>
              <a:tblGrid>
                <a:gridCol w="4269861"/>
                <a:gridCol w="1173755"/>
                <a:gridCol w="1173755"/>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U.S. War in Afghanistan</a:t>
                      </a:r>
                    </a:p>
                  </a:txBody>
                  <a:tcPr/>
                </a:tc>
                <a:tc>
                  <a:txBody>
                    <a:bodyPr/>
                    <a:lstStyle/>
                    <a:p>
                      <a:pPr algn="ctr"/>
                      <a:r>
                        <a:rPr lang="en-US" dirty="0" smtClean="0"/>
                        <a:t>Dem</a:t>
                      </a:r>
                      <a:endParaRPr lang="en-US" dirty="0"/>
                    </a:p>
                  </a:txBody>
                  <a:tcPr/>
                </a:tc>
                <a:tc>
                  <a:txBody>
                    <a:bodyPr/>
                    <a:lstStyle/>
                    <a:p>
                      <a:pPr algn="ctr"/>
                      <a:r>
                        <a:rPr lang="en-US" dirty="0" smtClean="0"/>
                        <a:t>Rep</a:t>
                      </a:r>
                      <a:endParaRPr lang="en-US" dirty="0"/>
                    </a:p>
                  </a:txBody>
                  <a:tcPr/>
                </a:tc>
              </a:tr>
              <a:tr h="314960">
                <a:tc>
                  <a:txBody>
                    <a:bodyPr/>
                    <a:lstStyle/>
                    <a:p>
                      <a:r>
                        <a:rPr lang="en-US" dirty="0" smtClean="0">
                          <a:effectLst/>
                        </a:rPr>
                        <a:t>  Approve (40%)</a:t>
                      </a:r>
                      <a:endParaRPr lang="en-US" dirty="0"/>
                    </a:p>
                  </a:txBody>
                  <a:tcPr marL="0" marR="0" marT="0" marB="0" anchor="ctr"/>
                </a:tc>
                <a:tc>
                  <a:txBody>
                    <a:bodyPr/>
                    <a:lstStyle/>
                    <a:p>
                      <a:pPr algn="ctr"/>
                      <a:r>
                        <a:rPr lang="en-US" dirty="0" smtClean="0"/>
                        <a:t>24</a:t>
                      </a:r>
                      <a:endParaRPr lang="en-US" dirty="0"/>
                    </a:p>
                  </a:txBody>
                  <a:tcPr marL="0" marR="0" marT="0" marB="0" anchor="ctr"/>
                </a:tc>
                <a:tc>
                  <a:txBody>
                    <a:bodyPr/>
                    <a:lstStyle/>
                    <a:p>
                      <a:pPr algn="ctr"/>
                      <a:r>
                        <a:rPr lang="en-US" dirty="0" smtClean="0"/>
                        <a:t>75</a:t>
                      </a:r>
                      <a:endParaRPr lang="en-US" dirty="0"/>
                    </a:p>
                  </a:txBody>
                  <a:tcPr marL="0" marR="0" marT="0" marB="0" anchor="ctr"/>
                </a:tc>
              </a:tr>
              <a:tr h="330200">
                <a:tc>
                  <a:txBody>
                    <a:bodyPr/>
                    <a:lstStyle/>
                    <a:p>
                      <a:r>
                        <a:rPr lang="en-US" dirty="0" smtClean="0">
                          <a:effectLst/>
                        </a:rPr>
                        <a:t>Disapprove (54%)</a:t>
                      </a:r>
                      <a:endParaRPr lang="en-US" dirty="0"/>
                    </a:p>
                  </a:txBody>
                  <a:tcPr anchor="ctr"/>
                </a:tc>
                <a:tc>
                  <a:txBody>
                    <a:bodyPr/>
                    <a:lstStyle/>
                    <a:p>
                      <a:pPr algn="ctr"/>
                      <a:r>
                        <a:rPr lang="en-US" dirty="0" smtClean="0"/>
                        <a:t>61</a:t>
                      </a:r>
                      <a:endParaRPr lang="en-US" dirty="0"/>
                    </a:p>
                  </a:txBody>
                  <a:tcPr marL="0" marR="0" marT="0" marB="0" anchor="ctr"/>
                </a:tc>
                <a:tc>
                  <a:txBody>
                    <a:bodyPr/>
                    <a:lstStyle/>
                    <a:p>
                      <a:pPr algn="ctr"/>
                      <a:r>
                        <a:rPr lang="en-US" dirty="0" smtClean="0"/>
                        <a:t>36</a:t>
                      </a:r>
                      <a:endParaRPr lang="en-US" dirty="0"/>
                    </a:p>
                  </a:txBody>
                  <a:tcPr marL="0" marR="0" marT="0" marB="0" anchor="ct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1098392879"/>
              </p:ext>
            </p:extLst>
          </p:nvPr>
        </p:nvGraphicFramePr>
        <p:xfrm>
          <a:off x="685800" y="3200400"/>
          <a:ext cx="6617371" cy="1320800"/>
        </p:xfrm>
        <a:graphic>
          <a:graphicData uri="http://schemas.openxmlformats.org/drawingml/2006/table">
            <a:tbl>
              <a:tblPr firstRow="1" bandRow="1">
                <a:tableStyleId>{5C22544A-7EE6-4342-B048-85BDC9FD1C3A}</a:tableStyleId>
              </a:tblPr>
              <a:tblGrid>
                <a:gridCol w="4269861"/>
                <a:gridCol w="1173755"/>
                <a:gridCol w="1173755"/>
              </a:tblGrid>
              <a:tr h="370840">
                <a:tc>
                  <a:txBody>
                    <a:bodyPr/>
                    <a:lstStyle/>
                    <a:p>
                      <a:r>
                        <a:rPr lang="en-US" dirty="0" smtClean="0">
                          <a:effectLst/>
                        </a:rPr>
                        <a:t>Should Same-Sex Marriages Be Legally Recognized?</a:t>
                      </a:r>
                      <a:endParaRPr lang="en-US" dirty="0">
                        <a:effectLst/>
                      </a:endParaRPr>
                    </a:p>
                  </a:txBody>
                  <a:tcPr/>
                </a:tc>
                <a:tc>
                  <a:txBody>
                    <a:bodyPr/>
                    <a:lstStyle/>
                    <a:p>
                      <a:pPr algn="ctr"/>
                      <a:r>
                        <a:rPr lang="en-US" dirty="0" smtClean="0"/>
                        <a:t>Dem</a:t>
                      </a:r>
                      <a:endParaRPr lang="en-US" dirty="0"/>
                    </a:p>
                  </a:txBody>
                  <a:tcPr/>
                </a:tc>
                <a:tc>
                  <a:txBody>
                    <a:bodyPr/>
                    <a:lstStyle/>
                    <a:p>
                      <a:pPr algn="ctr"/>
                      <a:r>
                        <a:rPr lang="en-US" dirty="0" smtClean="0"/>
                        <a:t>Rep</a:t>
                      </a:r>
                      <a:endParaRPr lang="en-US" dirty="0"/>
                    </a:p>
                  </a:txBody>
                  <a:tcPr/>
                </a:tc>
              </a:tr>
              <a:tr h="314960">
                <a:tc>
                  <a:txBody>
                    <a:bodyPr/>
                    <a:lstStyle/>
                    <a:p>
                      <a:r>
                        <a:rPr lang="en-US" dirty="0" smtClean="0">
                          <a:effectLst/>
                        </a:rPr>
                        <a:t>Yes  (41%)</a:t>
                      </a:r>
                      <a:endParaRPr lang="en-US" dirty="0"/>
                    </a:p>
                  </a:txBody>
                  <a:tcPr marL="0" marR="0" marT="0" marB="0" anchor="ctr"/>
                </a:tc>
                <a:tc>
                  <a:txBody>
                    <a:bodyPr/>
                    <a:lstStyle/>
                    <a:p>
                      <a:pPr algn="ctr"/>
                      <a:r>
                        <a:rPr lang="en-US" dirty="0" smtClean="0"/>
                        <a:t>67</a:t>
                      </a:r>
                      <a:endParaRPr lang="en-US" dirty="0"/>
                    </a:p>
                  </a:txBody>
                  <a:tcPr marL="0" marR="0" marT="0" marB="0" anchor="ctr"/>
                </a:tc>
                <a:tc>
                  <a:txBody>
                    <a:bodyPr/>
                    <a:lstStyle/>
                    <a:p>
                      <a:pPr algn="ctr"/>
                      <a:r>
                        <a:rPr lang="en-US" dirty="0" smtClean="0"/>
                        <a:t>30</a:t>
                      </a:r>
                      <a:endParaRPr lang="en-US" dirty="0"/>
                    </a:p>
                  </a:txBody>
                  <a:tcPr marL="0" marR="0" marT="0" marB="0" anchor="ctr"/>
                </a:tc>
              </a:tr>
              <a:tr h="330200">
                <a:tc>
                  <a:txBody>
                    <a:bodyPr/>
                    <a:lstStyle/>
                    <a:p>
                      <a:r>
                        <a:rPr lang="en-US" dirty="0" smtClean="0">
                          <a:effectLst/>
                        </a:rPr>
                        <a:t>No (53%)</a:t>
                      </a:r>
                      <a:endParaRPr lang="en-US" dirty="0"/>
                    </a:p>
                  </a:txBody>
                  <a:tcPr anchor="ctr"/>
                </a:tc>
                <a:tc>
                  <a:txBody>
                    <a:bodyPr/>
                    <a:lstStyle/>
                    <a:p>
                      <a:pPr algn="ctr"/>
                      <a:r>
                        <a:rPr lang="en-US" dirty="0" smtClean="0"/>
                        <a:t>27</a:t>
                      </a:r>
                      <a:endParaRPr lang="en-US" dirty="0"/>
                    </a:p>
                  </a:txBody>
                  <a:tcPr marL="0" marR="0" marT="0" marB="0" anchor="ctr"/>
                </a:tc>
                <a:tc>
                  <a:txBody>
                    <a:bodyPr/>
                    <a:lstStyle/>
                    <a:p>
                      <a:pPr algn="ctr"/>
                      <a:r>
                        <a:rPr lang="en-US" dirty="0" smtClean="0"/>
                        <a:t>70</a:t>
                      </a:r>
                      <a:endParaRPr lang="en-US" dirty="0"/>
                    </a:p>
                  </a:txBody>
                  <a:tcPr marL="0" marR="0" marT="0" marB="0" anchor="ctr"/>
                </a:tc>
              </a:tr>
            </a:tbl>
          </a:graphicData>
        </a:graphic>
      </p:graphicFrame>
      <p:sp>
        <p:nvSpPr>
          <p:cNvPr id="11" name="Oval 10"/>
          <p:cNvSpPr/>
          <p:nvPr/>
        </p:nvSpPr>
        <p:spPr>
          <a:xfrm>
            <a:off x="5260975" y="2209800"/>
            <a:ext cx="609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914400" y="1066800"/>
            <a:ext cx="6629400" cy="369332"/>
          </a:xfrm>
          <a:prstGeom prst="rect">
            <a:avLst/>
          </a:prstGeom>
          <a:noFill/>
        </p:spPr>
        <p:txBody>
          <a:bodyPr wrap="square" rtlCol="0">
            <a:spAutoFit/>
          </a:bodyPr>
          <a:lstStyle/>
          <a:p>
            <a:r>
              <a:rPr lang="en-US" dirty="0" smtClean="0"/>
              <a:t>Dems disapprove of war in Afghanistan – losing the base?</a:t>
            </a:r>
            <a:endParaRPr lang="en-US" dirty="0"/>
          </a:p>
        </p:txBody>
      </p:sp>
      <p:cxnSp>
        <p:nvCxnSpPr>
          <p:cNvPr id="24" name="Straight Arrow Connector 23"/>
          <p:cNvCxnSpPr/>
          <p:nvPr/>
        </p:nvCxnSpPr>
        <p:spPr>
          <a:xfrm>
            <a:off x="4343400" y="1436132"/>
            <a:ext cx="917575" cy="8498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14400" y="4876800"/>
            <a:ext cx="6477000" cy="369332"/>
          </a:xfrm>
          <a:prstGeom prst="rect">
            <a:avLst/>
          </a:prstGeom>
          <a:noFill/>
        </p:spPr>
        <p:txBody>
          <a:bodyPr wrap="square" rtlCol="0">
            <a:spAutoFit/>
          </a:bodyPr>
          <a:lstStyle/>
          <a:p>
            <a:r>
              <a:rPr lang="en-US" dirty="0" smtClean="0"/>
              <a:t>While same sex marriage still troubled waters for Dems</a:t>
            </a:r>
            <a:endParaRPr lang="en-US" dirty="0"/>
          </a:p>
        </p:txBody>
      </p:sp>
      <p:sp>
        <p:nvSpPr>
          <p:cNvPr id="26" name="Oval 25"/>
          <p:cNvSpPr/>
          <p:nvPr/>
        </p:nvSpPr>
        <p:spPr>
          <a:xfrm>
            <a:off x="5245932" y="3733800"/>
            <a:ext cx="609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066800" y="3733800"/>
            <a:ext cx="6096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p:nvPr/>
        </p:nvCxnSpPr>
        <p:spPr>
          <a:xfrm flipV="1">
            <a:off x="4572000" y="4114800"/>
            <a:ext cx="673932"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1676400" y="4114800"/>
            <a:ext cx="4572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091470"/>
      </p:ext>
    </p:extLst>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sz="4000" dirty="0" smtClean="0"/>
              <a:t>Polling Results for AA County</a:t>
            </a:r>
            <a:endParaRPr lang="en-US" sz="4000" dirty="0"/>
          </a:p>
        </p:txBody>
      </p:sp>
      <p:graphicFrame>
        <p:nvGraphicFramePr>
          <p:cNvPr id="4" name="Object 3"/>
          <p:cNvGraphicFramePr>
            <a:graphicFrameLocks noChangeAspect="1"/>
          </p:cNvGraphicFramePr>
          <p:nvPr>
            <p:extLst>
              <p:ext uri="{D42A27DB-BD31-4B8C-83A1-F6EECF244321}">
                <p14:modId xmlns:p14="http://schemas.microsoft.com/office/powerpoint/2010/main" val="2166677994"/>
              </p:ext>
            </p:extLst>
          </p:nvPr>
        </p:nvGraphicFramePr>
        <p:xfrm>
          <a:off x="23813" y="990600"/>
          <a:ext cx="9583737" cy="4922838"/>
        </p:xfrm>
        <a:graphic>
          <a:graphicData uri="http://schemas.openxmlformats.org/presentationml/2006/ole">
            <mc:AlternateContent xmlns:mc="http://schemas.openxmlformats.org/markup-compatibility/2006">
              <mc:Choice xmlns:v="urn:schemas-microsoft-com:vml" Requires="v">
                <p:oleObj spid="_x0000_s44048" name="Chart" r:id="rId3" imgW="6543700" imgH="3200310" progId="MSGraph.Chart.8">
                  <p:embed/>
                </p:oleObj>
              </mc:Choice>
              <mc:Fallback>
                <p:oleObj name="Chart" r:id="rId3" imgW="6543700" imgH="3200310" progId="MSGraph.Chart.8">
                  <p:embed/>
                  <p:pic>
                    <p:nvPicPr>
                      <p:cNvPr id="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3" y="990600"/>
                        <a:ext cx="9583737" cy="4922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914400" y="1143000"/>
            <a:ext cx="6858000" cy="369332"/>
          </a:xfrm>
          <a:prstGeom prst="rect">
            <a:avLst/>
          </a:prstGeom>
          <a:noFill/>
        </p:spPr>
        <p:txBody>
          <a:bodyPr wrap="square" rtlCol="0">
            <a:spAutoFit/>
          </a:bodyPr>
          <a:lstStyle/>
          <a:p>
            <a:r>
              <a:rPr lang="en-US" dirty="0" smtClean="0"/>
              <a:t>Remarkable stability in right/wrong direction…</a:t>
            </a:r>
            <a:endParaRPr lang="en-US" dirty="0"/>
          </a:p>
        </p:txBody>
      </p:sp>
      <p:cxnSp>
        <p:nvCxnSpPr>
          <p:cNvPr id="7" name="Straight Arrow Connector 6"/>
          <p:cNvCxnSpPr/>
          <p:nvPr/>
        </p:nvCxnSpPr>
        <p:spPr>
          <a:xfrm>
            <a:off x="5334000" y="1512332"/>
            <a:ext cx="1828800" cy="10784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0533052"/>
      </p:ext>
    </p:extLst>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305800" cy="792162"/>
          </a:xfrm>
        </p:spPr>
        <p:txBody>
          <a:bodyPr>
            <a:normAutofit fontScale="90000"/>
          </a:bodyPr>
          <a:lstStyle/>
          <a:p>
            <a:pPr>
              <a:lnSpc>
                <a:spcPct val="100000"/>
              </a:lnSpc>
              <a:defRPr/>
            </a:pPr>
            <a:r>
              <a:rPr lang="en-US" sz="2400" dirty="0" smtClean="0"/>
              <a:t>AA County Polling Results: Most Important Problem</a:t>
            </a:r>
            <a:br>
              <a:rPr lang="en-US" sz="2400" dirty="0" smtClean="0"/>
            </a:br>
            <a:r>
              <a:rPr lang="en-US" sz="2400" dirty="0" smtClean="0"/>
              <a:t>Fall </a:t>
            </a:r>
            <a:r>
              <a:rPr lang="en-US" sz="2400" dirty="0"/>
              <a:t>'04 to Fall '10</a:t>
            </a:r>
            <a:r>
              <a:rPr lang="en-US" sz="2400" dirty="0" smtClean="0"/>
              <a:t> </a:t>
            </a:r>
          </a:p>
        </p:txBody>
      </p:sp>
      <p:sp>
        <p:nvSpPr>
          <p:cNvPr id="15363" name="Rectangle 6"/>
          <p:cNvSpPr>
            <a:spLocks noChangeArrowheads="1"/>
          </p:cNvSpPr>
          <p:nvPr/>
        </p:nvSpPr>
        <p:spPr bwMode="auto">
          <a:xfrm>
            <a:off x="1543050" y="1481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endParaRPr lang="en-US"/>
          </a:p>
        </p:txBody>
      </p:sp>
      <p:sp>
        <p:nvSpPr>
          <p:cNvPr id="15364" name="Rectangle 8"/>
          <p:cNvSpPr>
            <a:spLocks noChangeArrowheads="1"/>
          </p:cNvSpPr>
          <p:nvPr/>
        </p:nvSpPr>
        <p:spPr bwMode="auto">
          <a:xfrm>
            <a:off x="1543050" y="1481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endParaRPr lang="en-US"/>
          </a:p>
        </p:txBody>
      </p:sp>
      <p:graphicFrame>
        <p:nvGraphicFramePr>
          <p:cNvPr id="6" name="Chart 5"/>
          <p:cNvGraphicFramePr>
            <a:graphicFrameLocks noGrp="1"/>
          </p:cNvGraphicFramePr>
          <p:nvPr>
            <p:extLst>
              <p:ext uri="{D42A27DB-BD31-4B8C-83A1-F6EECF244321}">
                <p14:modId xmlns:p14="http://schemas.microsoft.com/office/powerpoint/2010/main" val="1377559432"/>
              </p:ext>
            </p:extLst>
          </p:nvPr>
        </p:nvGraphicFramePr>
        <p:xfrm>
          <a:off x="228600" y="838200"/>
          <a:ext cx="8600295" cy="5508573"/>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Arrow Connector 2"/>
          <p:cNvCxnSpPr/>
          <p:nvPr/>
        </p:nvCxnSpPr>
        <p:spPr>
          <a:xfrm>
            <a:off x="4953000" y="1905000"/>
            <a:ext cx="19050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04800"/>
            <a:ext cx="8229600" cy="381000"/>
          </a:xfrm>
        </p:spPr>
        <p:txBody>
          <a:bodyPr/>
          <a:lstStyle/>
          <a:p>
            <a:pPr eaLnBrk="1" fontAlgn="auto" hangingPunct="1">
              <a:spcAft>
                <a:spcPts val="0"/>
              </a:spcAft>
              <a:defRPr/>
            </a:pPr>
            <a:r>
              <a:rPr lang="en-US" sz="3200" dirty="0" smtClean="0"/>
              <a:t>AA County Polling Results: </a:t>
            </a:r>
          </a:p>
        </p:txBody>
      </p:sp>
      <p:sp>
        <p:nvSpPr>
          <p:cNvPr id="16387" name="Rectangle 5"/>
          <p:cNvSpPr>
            <a:spLocks noChangeArrowheads="1"/>
          </p:cNvSpPr>
          <p:nvPr/>
        </p:nvSpPr>
        <p:spPr bwMode="auto">
          <a:xfrm>
            <a:off x="304800" y="914400"/>
            <a:ext cx="868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228600" algn="ctr" eaLnBrk="0" hangingPunct="0">
              <a:tabLst>
                <a:tab pos="228600" algn="l"/>
              </a:tabLst>
            </a:pPr>
            <a:r>
              <a:rPr lang="en-US" b="1" dirty="0" smtClean="0"/>
              <a:t>Percentage saying </a:t>
            </a:r>
            <a:r>
              <a:rPr lang="en-US" b="1" dirty="0"/>
              <a:t>“excellent” or “good</a:t>
            </a:r>
            <a:r>
              <a:rPr lang="en-US" b="1" dirty="0" smtClean="0"/>
              <a:t>” also stable since March 2009</a:t>
            </a:r>
            <a:endParaRPr lang="en-US" b="1" dirty="0"/>
          </a:p>
          <a:p>
            <a:pPr indent="228600" eaLnBrk="0" hangingPunct="0">
              <a:tabLst>
                <a:tab pos="228600" algn="l"/>
              </a:tabLst>
            </a:pPr>
            <a:endParaRPr lang="en-US" dirty="0"/>
          </a:p>
        </p:txBody>
      </p:sp>
      <p:graphicFrame>
        <p:nvGraphicFramePr>
          <p:cNvPr id="8" name="Chart 7"/>
          <p:cNvGraphicFramePr>
            <a:graphicFrameLocks noGrp="1"/>
          </p:cNvGraphicFramePr>
          <p:nvPr/>
        </p:nvGraphicFramePr>
        <p:xfrm>
          <a:off x="381000" y="1752600"/>
          <a:ext cx="8524403" cy="4343400"/>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Arrow Connector 2"/>
          <p:cNvCxnSpPr/>
          <p:nvPr/>
        </p:nvCxnSpPr>
        <p:spPr>
          <a:xfrm flipH="1">
            <a:off x="1981200" y="1371600"/>
            <a:ext cx="8382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419600" y="1560731"/>
            <a:ext cx="0" cy="19444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172200" y="1560731"/>
            <a:ext cx="914400" cy="31636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eaLnBrk="1" fontAlgn="auto" hangingPunct="1">
              <a:lnSpc>
                <a:spcPct val="100000"/>
              </a:lnSpc>
              <a:spcAft>
                <a:spcPts val="0"/>
              </a:spcAft>
              <a:defRPr/>
            </a:pPr>
            <a:r>
              <a:rPr lang="en-US" sz="2700" dirty="0" smtClean="0"/>
              <a:t>AA County compared to USA – County looks around 35% better</a:t>
            </a:r>
            <a:endParaRPr lang="en-US" dirty="0"/>
          </a:p>
        </p:txBody>
      </p:sp>
      <p:graphicFrame>
        <p:nvGraphicFramePr>
          <p:cNvPr id="5" name="Chart 4"/>
          <p:cNvGraphicFramePr>
            <a:graphicFrameLocks noGrp="1"/>
          </p:cNvGraphicFramePr>
          <p:nvPr/>
        </p:nvGraphicFramePr>
        <p:xfrm>
          <a:off x="304800" y="1142999"/>
          <a:ext cx="8382000" cy="525780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381000"/>
            <a:ext cx="8229600" cy="411162"/>
          </a:xfrm>
        </p:spPr>
        <p:txBody>
          <a:bodyPr>
            <a:noAutofit/>
          </a:bodyPr>
          <a:lstStyle/>
          <a:p>
            <a:pPr algn="ctr" eaLnBrk="1" fontAlgn="auto" hangingPunct="1">
              <a:lnSpc>
                <a:spcPct val="100000"/>
              </a:lnSpc>
              <a:spcAft>
                <a:spcPts val="0"/>
              </a:spcAft>
              <a:defRPr/>
            </a:pPr>
            <a:r>
              <a:rPr lang="en-US" sz="2400" dirty="0" smtClean="0"/>
              <a:t>AA County Polling Results: Mostly stable findings in % saying a condition ‘applies’ </a:t>
            </a:r>
          </a:p>
        </p:txBody>
      </p:sp>
      <p:graphicFrame>
        <p:nvGraphicFramePr>
          <p:cNvPr id="4" name="Chart 3"/>
          <p:cNvGraphicFramePr>
            <a:graphicFrameLocks noGrp="1"/>
          </p:cNvGraphicFramePr>
          <p:nvPr>
            <p:extLst>
              <p:ext uri="{D42A27DB-BD31-4B8C-83A1-F6EECF244321}">
                <p14:modId xmlns:p14="http://schemas.microsoft.com/office/powerpoint/2010/main" val="2901379506"/>
              </p:ext>
            </p:extLst>
          </p:nvPr>
        </p:nvGraphicFramePr>
        <p:xfrm>
          <a:off x="457200" y="1142999"/>
          <a:ext cx="8447894" cy="543237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4343400" y="990600"/>
            <a:ext cx="2057400" cy="584775"/>
          </a:xfrm>
          <a:prstGeom prst="rect">
            <a:avLst/>
          </a:prstGeom>
          <a:noFill/>
        </p:spPr>
        <p:txBody>
          <a:bodyPr wrap="square" rtlCol="0">
            <a:spAutoFit/>
          </a:bodyPr>
          <a:lstStyle/>
          <a:p>
            <a:r>
              <a:rPr lang="en-US" sz="1600" dirty="0" smtClean="0"/>
              <a:t>Some costs have gone down</a:t>
            </a:r>
            <a:endParaRPr lang="en-US" sz="1600" dirty="0"/>
          </a:p>
        </p:txBody>
      </p:sp>
      <p:cxnSp>
        <p:nvCxnSpPr>
          <p:cNvPr id="5" name="Straight Arrow Connector 4"/>
          <p:cNvCxnSpPr/>
          <p:nvPr/>
        </p:nvCxnSpPr>
        <p:spPr>
          <a:xfrm>
            <a:off x="5181600" y="1575375"/>
            <a:ext cx="0" cy="2234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019800" y="1282987"/>
            <a:ext cx="762000" cy="1307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411162"/>
          </a:xfrm>
        </p:spPr>
        <p:txBody>
          <a:bodyPr>
            <a:normAutofit fontScale="90000"/>
          </a:bodyPr>
          <a:lstStyle/>
          <a:p>
            <a:pPr algn="ctr" eaLnBrk="1" fontAlgn="auto" hangingPunct="1">
              <a:spcAft>
                <a:spcPts val="0"/>
              </a:spcAft>
              <a:defRPr/>
            </a:pPr>
            <a:r>
              <a:rPr lang="en-US" sz="3200" dirty="0" smtClean="0"/>
              <a:t>The economy: what else applies?</a:t>
            </a:r>
          </a:p>
        </p:txBody>
      </p:sp>
      <p:graphicFrame>
        <p:nvGraphicFramePr>
          <p:cNvPr id="5" name="Chart 4"/>
          <p:cNvGraphicFramePr>
            <a:graphicFrameLocks noGrp="1"/>
          </p:cNvGraphicFramePr>
          <p:nvPr>
            <p:extLst>
              <p:ext uri="{D42A27DB-BD31-4B8C-83A1-F6EECF244321}">
                <p14:modId xmlns:p14="http://schemas.microsoft.com/office/powerpoint/2010/main" val="1472001729"/>
              </p:ext>
            </p:extLst>
          </p:nvPr>
        </p:nvGraphicFramePr>
        <p:xfrm>
          <a:off x="696106" y="914400"/>
          <a:ext cx="8447894" cy="566097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4800600" y="3048000"/>
            <a:ext cx="1295400" cy="830997"/>
          </a:xfrm>
          <a:prstGeom prst="rect">
            <a:avLst/>
          </a:prstGeom>
          <a:noFill/>
        </p:spPr>
        <p:txBody>
          <a:bodyPr wrap="square" rtlCol="0">
            <a:spAutoFit/>
          </a:bodyPr>
          <a:lstStyle/>
          <a:p>
            <a:r>
              <a:rPr lang="en-US" sz="1200" dirty="0" smtClean="0"/>
              <a:t>Minor improvement in readiness to spend</a:t>
            </a:r>
            <a:endParaRPr lang="en-US" sz="1200" dirty="0"/>
          </a:p>
        </p:txBody>
      </p:sp>
      <p:cxnSp>
        <p:nvCxnSpPr>
          <p:cNvPr id="4" name="Straight Arrow Connector 3"/>
          <p:cNvCxnSpPr/>
          <p:nvPr/>
        </p:nvCxnSpPr>
        <p:spPr>
          <a:xfrm flipV="1">
            <a:off x="6019800" y="3048000"/>
            <a:ext cx="1143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066800"/>
          </a:xfrm>
        </p:spPr>
        <p:txBody>
          <a:bodyPr/>
          <a:lstStyle/>
          <a:p>
            <a:r>
              <a:rPr lang="en-US" sz="3600" dirty="0" smtClean="0"/>
              <a:t>Statewide Races – AAC Results ‘06/’10</a:t>
            </a:r>
            <a:endParaRPr lang="en-US" sz="3600" dirty="0"/>
          </a:p>
        </p:txBody>
      </p:sp>
      <p:graphicFrame>
        <p:nvGraphicFramePr>
          <p:cNvPr id="5" name="Chart 4"/>
          <p:cNvGraphicFramePr/>
          <p:nvPr>
            <p:extLst>
              <p:ext uri="{D42A27DB-BD31-4B8C-83A1-F6EECF244321}">
                <p14:modId xmlns:p14="http://schemas.microsoft.com/office/powerpoint/2010/main" val="1634668363"/>
              </p:ext>
            </p:extLst>
          </p:nvPr>
        </p:nvGraphicFramePr>
        <p:xfrm>
          <a:off x="457200" y="1066800"/>
          <a:ext cx="82296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143000" y="1676400"/>
            <a:ext cx="2895600" cy="523220"/>
          </a:xfrm>
          <a:prstGeom prst="rect">
            <a:avLst/>
          </a:prstGeom>
          <a:noFill/>
        </p:spPr>
        <p:txBody>
          <a:bodyPr wrap="square" rtlCol="0">
            <a:spAutoFit/>
          </a:bodyPr>
          <a:lstStyle/>
          <a:p>
            <a:r>
              <a:rPr lang="en-US" sz="1400" dirty="0" smtClean="0"/>
              <a:t>Very little change in Governor or Comptroller outcomes</a:t>
            </a:r>
            <a:endParaRPr lang="en-US" sz="1400" dirty="0"/>
          </a:p>
        </p:txBody>
      </p:sp>
      <p:cxnSp>
        <p:nvCxnSpPr>
          <p:cNvPr id="8" name="Straight Arrow Connector 7"/>
          <p:cNvCxnSpPr/>
          <p:nvPr/>
        </p:nvCxnSpPr>
        <p:spPr>
          <a:xfrm>
            <a:off x="1828800" y="2362200"/>
            <a:ext cx="1143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048000" y="2045732"/>
            <a:ext cx="609600" cy="10022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553200" y="1676400"/>
            <a:ext cx="1981200" cy="369332"/>
          </a:xfrm>
          <a:prstGeom prst="rect">
            <a:avLst/>
          </a:prstGeom>
          <a:noFill/>
        </p:spPr>
        <p:txBody>
          <a:bodyPr wrap="square" rtlCol="0">
            <a:spAutoFit/>
          </a:bodyPr>
          <a:lstStyle/>
          <a:p>
            <a:r>
              <a:rPr lang="en-US" dirty="0" smtClean="0"/>
              <a:t>Mikulski improves</a:t>
            </a:r>
            <a:endParaRPr lang="en-US" dirty="0"/>
          </a:p>
        </p:txBody>
      </p:sp>
      <p:cxnSp>
        <p:nvCxnSpPr>
          <p:cNvPr id="13" name="Straight Arrow Connector 12"/>
          <p:cNvCxnSpPr/>
          <p:nvPr/>
        </p:nvCxnSpPr>
        <p:spPr>
          <a:xfrm>
            <a:off x="7086600" y="2045732"/>
            <a:ext cx="228600" cy="10022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6006964"/>
      </p:ext>
    </p:extLst>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609600" y="304800"/>
            <a:ext cx="7772400" cy="533400"/>
          </a:xfrm>
          <a:prstGeom prst="rect">
            <a:avLst/>
          </a:prstGeom>
          <a:solidFill>
            <a:schemeClr val="bg1"/>
          </a:solidFill>
          <a:ln>
            <a:noFill/>
          </a:ln>
          <a:effectLst/>
        </p:spPr>
        <p:txBody>
          <a:bodyPr anchor="ctr"/>
          <a:lstStyle/>
          <a:p>
            <a:pPr algn="ctr"/>
            <a:r>
              <a:rPr lang="en-US" sz="2400" b="1" dirty="0" smtClean="0">
                <a:solidFill>
                  <a:schemeClr val="tx2"/>
                </a:solidFill>
              </a:rPr>
              <a:t>Gubernatorial Races – Anne Arundel County</a:t>
            </a:r>
            <a:endParaRPr lang="en-US" sz="2400" b="1" dirty="0">
              <a:solidFill>
                <a:schemeClr val="tx2"/>
              </a:solidFill>
            </a:endParaRPr>
          </a:p>
        </p:txBody>
      </p:sp>
      <p:sp>
        <p:nvSpPr>
          <p:cNvPr id="3078" name="Rectangle 6"/>
          <p:cNvSpPr>
            <a:spLocks noGrp="1" noChangeArrowheads="1"/>
          </p:cNvSpPr>
          <p:nvPr>
            <p:ph type="ctrTitle"/>
          </p:nvPr>
        </p:nvSpPr>
        <p:spPr>
          <a:xfrm>
            <a:off x="533400" y="838200"/>
            <a:ext cx="7772400" cy="457200"/>
          </a:xfrm>
        </p:spPr>
        <p:txBody>
          <a:bodyPr/>
          <a:lstStyle/>
          <a:p>
            <a:r>
              <a:rPr lang="en-US" sz="2000">
                <a:latin typeface="Times New Roman" pitchFamily="18" charset="0"/>
              </a:rPr>
              <a:t>Anne Arundel Consistently supports Rep. Gubernatorial Candidates</a:t>
            </a:r>
          </a:p>
        </p:txBody>
      </p:sp>
      <p:graphicFrame>
        <p:nvGraphicFramePr>
          <p:cNvPr id="3" name="Chart 2"/>
          <p:cNvGraphicFramePr/>
          <p:nvPr>
            <p:extLst>
              <p:ext uri="{D42A27DB-BD31-4B8C-83A1-F6EECF244321}">
                <p14:modId xmlns:p14="http://schemas.microsoft.com/office/powerpoint/2010/main" val="4107851291"/>
              </p:ext>
            </p:extLst>
          </p:nvPr>
        </p:nvGraphicFramePr>
        <p:xfrm>
          <a:off x="609600" y="1397000"/>
          <a:ext cx="8153400" cy="4851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4800600" y="2209800"/>
            <a:ext cx="2743200" cy="646331"/>
          </a:xfrm>
          <a:prstGeom prst="rect">
            <a:avLst/>
          </a:prstGeom>
          <a:noFill/>
        </p:spPr>
        <p:txBody>
          <a:bodyPr wrap="square" rtlCol="0">
            <a:spAutoFit/>
          </a:bodyPr>
          <a:lstStyle/>
          <a:p>
            <a:r>
              <a:rPr lang="en-US" dirty="0" smtClean="0"/>
              <a:t>O’Malley on low end of typical Dem vote deficit</a:t>
            </a:r>
            <a:endParaRPr lang="en-US" dirty="0"/>
          </a:p>
        </p:txBody>
      </p:sp>
      <p:cxnSp>
        <p:nvCxnSpPr>
          <p:cNvPr id="5" name="Straight Arrow Connector 4"/>
          <p:cNvCxnSpPr/>
          <p:nvPr/>
        </p:nvCxnSpPr>
        <p:spPr>
          <a:xfrm>
            <a:off x="6781800" y="2856131"/>
            <a:ext cx="304800" cy="11062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2224794"/>
      </p:ext>
    </p:extLst>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3200" dirty="0" smtClean="0"/>
              <a:t>National Politics: Exit Poll re: House Vote</a:t>
            </a:r>
            <a:endParaRPr lang="en-US" sz="3200" dirty="0"/>
          </a:p>
        </p:txBody>
      </p:sp>
      <p:sp>
        <p:nvSpPr>
          <p:cNvPr id="3" name="Content Placeholder 2"/>
          <p:cNvSpPr>
            <a:spLocks noGrp="1"/>
          </p:cNvSpPr>
          <p:nvPr>
            <p:ph idx="1"/>
          </p:nvPr>
        </p:nvSpPr>
        <p:spPr>
          <a:xfrm>
            <a:off x="228600" y="1600200"/>
            <a:ext cx="8839200" cy="4800600"/>
          </a:xfrm>
        </p:spPr>
        <p:txBody>
          <a:bodyPr/>
          <a:lstStyle/>
          <a:p>
            <a:endParaRPr lang="en-US" sz="1900" b="1" dirty="0" smtClean="0"/>
          </a:p>
          <a:p>
            <a:r>
              <a:rPr lang="en-US" sz="1900" b="1" dirty="0" smtClean="0"/>
              <a:t>Party identification in 2010</a:t>
            </a:r>
            <a:r>
              <a:rPr lang="en-US" sz="1900" dirty="0" smtClean="0"/>
              <a:t>: </a:t>
            </a:r>
            <a:r>
              <a:rPr lang="en-US" sz="1900" b="1" dirty="0">
                <a:solidFill>
                  <a:schemeClr val="accent1"/>
                </a:solidFill>
              </a:rPr>
              <a:t>Dem/</a:t>
            </a:r>
            <a:r>
              <a:rPr lang="en-US" sz="1900" b="1" dirty="0">
                <a:solidFill>
                  <a:srgbClr val="FF0000"/>
                </a:solidFill>
              </a:rPr>
              <a:t>Rep</a:t>
            </a:r>
            <a:r>
              <a:rPr lang="en-US" sz="1900" dirty="0" smtClean="0"/>
              <a:t> at </a:t>
            </a:r>
            <a:r>
              <a:rPr lang="en-US" sz="1900" b="1" dirty="0" smtClean="0"/>
              <a:t>35%, 29</a:t>
            </a:r>
            <a:r>
              <a:rPr lang="en-US" sz="1900" dirty="0" smtClean="0"/>
              <a:t>% </a:t>
            </a:r>
            <a:r>
              <a:rPr lang="en-US" sz="1900" b="1" dirty="0" smtClean="0"/>
              <a:t>Ind</a:t>
            </a:r>
            <a:r>
              <a:rPr lang="en-US" sz="1900" dirty="0" smtClean="0"/>
              <a:t>. </a:t>
            </a:r>
          </a:p>
          <a:p>
            <a:pPr marL="0" indent="0">
              <a:buNone/>
            </a:pPr>
            <a:r>
              <a:rPr lang="en-US" sz="1900" dirty="0"/>
              <a:t> </a:t>
            </a:r>
            <a:r>
              <a:rPr lang="en-US" sz="1900" dirty="0" smtClean="0"/>
              <a:t>                                                                  (vs. </a:t>
            </a:r>
            <a:r>
              <a:rPr lang="en-US" sz="1900" b="1" dirty="0" smtClean="0">
                <a:solidFill>
                  <a:schemeClr val="accent1"/>
                </a:solidFill>
              </a:rPr>
              <a:t>39</a:t>
            </a:r>
            <a:r>
              <a:rPr lang="en-US" sz="1900" b="1" dirty="0" smtClean="0"/>
              <a:t>/</a:t>
            </a:r>
            <a:r>
              <a:rPr lang="en-US" sz="1900" b="1" dirty="0" smtClean="0">
                <a:solidFill>
                  <a:srgbClr val="FF0000"/>
                </a:solidFill>
              </a:rPr>
              <a:t>32</a:t>
            </a:r>
            <a:r>
              <a:rPr lang="en-US" sz="1900" b="1" dirty="0" smtClean="0"/>
              <a:t>/29%</a:t>
            </a:r>
            <a:r>
              <a:rPr lang="en-US" sz="1900" dirty="0" smtClean="0"/>
              <a:t> in 2008)</a:t>
            </a:r>
            <a:br>
              <a:rPr lang="en-US" sz="1900" dirty="0" smtClean="0"/>
            </a:br>
            <a:endParaRPr lang="en-US" sz="1900" dirty="0" smtClean="0"/>
          </a:p>
          <a:p>
            <a:r>
              <a:rPr lang="en-US" sz="1900" b="1" dirty="0" smtClean="0"/>
              <a:t>Defection slightly higher among </a:t>
            </a:r>
            <a:r>
              <a:rPr lang="en-US" sz="1900" b="1" dirty="0">
                <a:solidFill>
                  <a:schemeClr val="accent1"/>
                </a:solidFill>
              </a:rPr>
              <a:t>Dems</a:t>
            </a:r>
            <a:r>
              <a:rPr lang="en-US" sz="1900" b="1" dirty="0" smtClean="0"/>
              <a:t> </a:t>
            </a:r>
            <a:r>
              <a:rPr lang="en-US" sz="1900" b="1" dirty="0">
                <a:solidFill>
                  <a:schemeClr val="accent1"/>
                </a:solidFill>
              </a:rPr>
              <a:t>7%</a:t>
            </a:r>
            <a:r>
              <a:rPr lang="en-US" sz="1900" dirty="0" smtClean="0"/>
              <a:t> </a:t>
            </a:r>
            <a:r>
              <a:rPr lang="en-US" sz="1900" dirty="0" err="1" smtClean="0"/>
              <a:t>vs</a:t>
            </a:r>
            <a:r>
              <a:rPr lang="en-US" sz="1900" dirty="0" smtClean="0"/>
              <a:t> </a:t>
            </a:r>
            <a:r>
              <a:rPr lang="en-US" sz="1900" b="1" dirty="0">
                <a:solidFill>
                  <a:srgbClr val="FF0000"/>
                </a:solidFill>
              </a:rPr>
              <a:t>5%</a:t>
            </a:r>
            <a:r>
              <a:rPr lang="en-US" sz="1900" dirty="0" smtClean="0"/>
              <a:t> </a:t>
            </a:r>
            <a:r>
              <a:rPr lang="en-US" sz="1900" b="1" dirty="0" smtClean="0">
                <a:solidFill>
                  <a:srgbClr val="FF0000"/>
                </a:solidFill>
              </a:rPr>
              <a:t>Reps</a:t>
            </a:r>
            <a:br>
              <a:rPr lang="en-US" sz="1900" b="1" dirty="0" smtClean="0">
                <a:solidFill>
                  <a:srgbClr val="FF0000"/>
                </a:solidFill>
              </a:rPr>
            </a:br>
            <a:endParaRPr lang="en-US" sz="1900" b="1" dirty="0">
              <a:solidFill>
                <a:srgbClr val="FF0000"/>
              </a:solidFill>
            </a:endParaRPr>
          </a:p>
          <a:p>
            <a:r>
              <a:rPr lang="en-US" sz="1900" b="1" dirty="0" err="1" smtClean="0"/>
              <a:t>Indep</a:t>
            </a:r>
            <a:r>
              <a:rPr lang="en-US" sz="1900" b="1" dirty="0" smtClean="0"/>
              <a:t>. vote sided strongly with Reps </a:t>
            </a:r>
            <a:r>
              <a:rPr lang="en-US" sz="1900" b="1" dirty="0">
                <a:solidFill>
                  <a:srgbClr val="FF0000"/>
                </a:solidFill>
              </a:rPr>
              <a:t>56%</a:t>
            </a:r>
            <a:r>
              <a:rPr lang="en-US" sz="1900" dirty="0" smtClean="0"/>
              <a:t> not </a:t>
            </a:r>
            <a:r>
              <a:rPr lang="en-US" sz="1900" b="1" dirty="0">
                <a:solidFill>
                  <a:schemeClr val="accent1"/>
                </a:solidFill>
              </a:rPr>
              <a:t>Dems</a:t>
            </a:r>
            <a:r>
              <a:rPr lang="en-US" sz="1900" dirty="0" smtClean="0"/>
              <a:t> </a:t>
            </a:r>
            <a:r>
              <a:rPr lang="en-US" sz="1900" b="1" dirty="0">
                <a:solidFill>
                  <a:schemeClr val="accent1"/>
                </a:solidFill>
              </a:rPr>
              <a:t>37</a:t>
            </a:r>
            <a:r>
              <a:rPr lang="en-US" sz="1900" b="1" dirty="0" smtClean="0">
                <a:solidFill>
                  <a:schemeClr val="accent1"/>
                </a:solidFill>
              </a:rPr>
              <a:t>% </a:t>
            </a:r>
            <a:br>
              <a:rPr lang="en-US" sz="1900" b="1" dirty="0" smtClean="0">
                <a:solidFill>
                  <a:schemeClr val="accent1"/>
                </a:solidFill>
              </a:rPr>
            </a:br>
            <a:r>
              <a:rPr lang="en-US" sz="1900" b="1" dirty="0" smtClean="0">
                <a:solidFill>
                  <a:schemeClr val="accent1"/>
                </a:solidFill>
              </a:rPr>
              <a:t>                                                         (vs. </a:t>
            </a:r>
            <a:r>
              <a:rPr lang="en-US" sz="1900" b="1" dirty="0" smtClean="0">
                <a:solidFill>
                  <a:srgbClr val="FF0000"/>
                </a:solidFill>
              </a:rPr>
              <a:t>41/</a:t>
            </a:r>
            <a:r>
              <a:rPr lang="en-US" sz="1900" b="1" dirty="0" smtClean="0">
                <a:solidFill>
                  <a:schemeClr val="accent1"/>
                </a:solidFill>
              </a:rPr>
              <a:t>52% in ‘08)</a:t>
            </a:r>
            <a:br>
              <a:rPr lang="en-US" sz="1900" b="1" dirty="0" smtClean="0">
                <a:solidFill>
                  <a:schemeClr val="accent1"/>
                </a:solidFill>
              </a:rPr>
            </a:br>
            <a:endParaRPr lang="en-US" sz="1900" b="1" dirty="0">
              <a:solidFill>
                <a:schemeClr val="accent1"/>
              </a:solidFill>
            </a:endParaRPr>
          </a:p>
          <a:p>
            <a:r>
              <a:rPr lang="en-US" sz="1900" b="1" dirty="0" smtClean="0"/>
              <a:t>Women equally split </a:t>
            </a:r>
            <a:r>
              <a:rPr lang="en-US" sz="1900" dirty="0" smtClean="0"/>
              <a:t>(</a:t>
            </a:r>
            <a:r>
              <a:rPr lang="en-US" sz="1900" b="1" dirty="0" smtClean="0">
                <a:solidFill>
                  <a:schemeClr val="accent1"/>
                </a:solidFill>
              </a:rPr>
              <a:t>48 </a:t>
            </a:r>
            <a:r>
              <a:rPr lang="en-US" sz="1900" b="1" dirty="0">
                <a:solidFill>
                  <a:schemeClr val="accent1"/>
                </a:solidFill>
              </a:rPr>
              <a:t>D</a:t>
            </a:r>
            <a:r>
              <a:rPr lang="en-US" sz="1900" dirty="0" smtClean="0"/>
              <a:t>; </a:t>
            </a:r>
            <a:r>
              <a:rPr lang="en-US" sz="1900" b="1" dirty="0">
                <a:solidFill>
                  <a:srgbClr val="FF0000"/>
                </a:solidFill>
              </a:rPr>
              <a:t>49% R</a:t>
            </a:r>
            <a:r>
              <a:rPr lang="en-US" sz="1900" dirty="0" smtClean="0"/>
              <a:t>) (vs. </a:t>
            </a:r>
            <a:r>
              <a:rPr lang="en-US" sz="1900" b="1" dirty="0">
                <a:solidFill>
                  <a:schemeClr val="accent1"/>
                </a:solidFill>
              </a:rPr>
              <a:t>56</a:t>
            </a:r>
            <a:r>
              <a:rPr lang="en-US" sz="1900" dirty="0" smtClean="0"/>
              <a:t>, </a:t>
            </a:r>
            <a:r>
              <a:rPr lang="en-US" sz="1900" b="1" dirty="0" smtClean="0">
                <a:solidFill>
                  <a:srgbClr val="FF0000"/>
                </a:solidFill>
              </a:rPr>
              <a:t>43%</a:t>
            </a:r>
            <a:r>
              <a:rPr lang="en-US" sz="1900" dirty="0" smtClean="0"/>
              <a:t> in </a:t>
            </a:r>
            <a:r>
              <a:rPr lang="en-US" sz="1900" b="1" dirty="0" smtClean="0"/>
              <a:t>2008</a:t>
            </a:r>
            <a:r>
              <a:rPr lang="en-US" sz="1900" dirty="0" smtClean="0"/>
              <a:t>)</a:t>
            </a:r>
            <a:br>
              <a:rPr lang="en-US" sz="1900" dirty="0" smtClean="0"/>
            </a:br>
            <a:endParaRPr lang="en-US" sz="1900" dirty="0" smtClean="0"/>
          </a:p>
          <a:p>
            <a:r>
              <a:rPr lang="en-US" sz="1900" b="1" dirty="0" smtClean="0"/>
              <a:t>Whites strongly Rep </a:t>
            </a:r>
            <a:r>
              <a:rPr lang="en-US" sz="1900" dirty="0" smtClean="0"/>
              <a:t>(</a:t>
            </a:r>
            <a:r>
              <a:rPr lang="en-US" sz="1900" b="1" dirty="0">
                <a:solidFill>
                  <a:srgbClr val="FF0000"/>
                </a:solidFill>
              </a:rPr>
              <a:t>60%</a:t>
            </a:r>
            <a:r>
              <a:rPr lang="en-US" sz="1900" dirty="0" smtClean="0"/>
              <a:t>) not </a:t>
            </a:r>
            <a:r>
              <a:rPr lang="en-US" sz="1900" b="1" dirty="0">
                <a:solidFill>
                  <a:schemeClr val="accent1"/>
                </a:solidFill>
              </a:rPr>
              <a:t>Dem (37</a:t>
            </a:r>
            <a:r>
              <a:rPr lang="en-US" sz="1900" b="1" dirty="0" smtClean="0">
                <a:solidFill>
                  <a:schemeClr val="accent1"/>
                </a:solidFill>
              </a:rPr>
              <a:t>%) (</a:t>
            </a:r>
            <a:r>
              <a:rPr lang="en-US" sz="1900" dirty="0" smtClean="0">
                <a:solidFill>
                  <a:schemeClr val="tx1"/>
                </a:solidFill>
              </a:rPr>
              <a:t>vs</a:t>
            </a:r>
            <a:r>
              <a:rPr lang="en-US" sz="1900" dirty="0" smtClean="0">
                <a:solidFill>
                  <a:schemeClr val="accent1"/>
                </a:solidFill>
              </a:rPr>
              <a:t>.</a:t>
            </a:r>
            <a:r>
              <a:rPr lang="en-US" sz="1900" b="1" dirty="0" smtClean="0">
                <a:solidFill>
                  <a:schemeClr val="accent1"/>
                </a:solidFill>
              </a:rPr>
              <a:t> </a:t>
            </a:r>
            <a:r>
              <a:rPr lang="en-US" sz="1900" b="1" dirty="0" smtClean="0">
                <a:solidFill>
                  <a:srgbClr val="FF0000"/>
                </a:solidFill>
              </a:rPr>
              <a:t>55</a:t>
            </a:r>
            <a:r>
              <a:rPr lang="en-US" sz="1900" b="1" dirty="0" smtClean="0">
                <a:solidFill>
                  <a:schemeClr val="accent1"/>
                </a:solidFill>
              </a:rPr>
              <a:t>, 43% </a:t>
            </a:r>
            <a:r>
              <a:rPr lang="en-US" sz="1900" dirty="0" smtClean="0">
                <a:solidFill>
                  <a:schemeClr val="tx1"/>
                </a:solidFill>
              </a:rPr>
              <a:t>in </a:t>
            </a:r>
            <a:r>
              <a:rPr lang="en-US" sz="1900" b="1" dirty="0" smtClean="0">
                <a:solidFill>
                  <a:schemeClr val="tx1"/>
                </a:solidFill>
              </a:rPr>
              <a:t>2008</a:t>
            </a:r>
            <a:r>
              <a:rPr lang="en-US" sz="1900" b="1" dirty="0" smtClean="0">
                <a:solidFill>
                  <a:schemeClr val="accent1"/>
                </a:solidFill>
              </a:rPr>
              <a:t>)</a:t>
            </a:r>
            <a:br>
              <a:rPr lang="en-US" sz="1900" b="1" dirty="0" smtClean="0">
                <a:solidFill>
                  <a:schemeClr val="accent1"/>
                </a:solidFill>
              </a:rPr>
            </a:br>
            <a:endParaRPr lang="en-US" sz="1900" b="1" dirty="0">
              <a:solidFill>
                <a:schemeClr val="accent1"/>
              </a:solidFill>
            </a:endParaRPr>
          </a:p>
          <a:p>
            <a:r>
              <a:rPr lang="en-US" sz="1900" b="1" dirty="0" smtClean="0"/>
              <a:t>Only those with little</a:t>
            </a:r>
            <a:r>
              <a:rPr lang="en-US" sz="1900" dirty="0" smtClean="0"/>
              <a:t> (</a:t>
            </a:r>
            <a:r>
              <a:rPr lang="en-US" sz="1900" b="1" dirty="0">
                <a:solidFill>
                  <a:schemeClr val="accent1"/>
                </a:solidFill>
              </a:rPr>
              <a:t>57%</a:t>
            </a:r>
            <a:r>
              <a:rPr lang="en-US" sz="1900" dirty="0" smtClean="0"/>
              <a:t>) or </a:t>
            </a:r>
            <a:r>
              <a:rPr lang="en-US" sz="1900" b="1" dirty="0" smtClean="0"/>
              <a:t>postgrad </a:t>
            </a:r>
            <a:r>
              <a:rPr lang="en-US" sz="1900" b="1" dirty="0" err="1" smtClean="0"/>
              <a:t>ed</a:t>
            </a:r>
            <a:r>
              <a:rPr lang="en-US" sz="1900" b="1" dirty="0" smtClean="0"/>
              <a:t> </a:t>
            </a:r>
            <a:r>
              <a:rPr lang="en-US" sz="1900" dirty="0" smtClean="0"/>
              <a:t>(</a:t>
            </a:r>
            <a:r>
              <a:rPr lang="en-US" sz="1900" b="1" dirty="0">
                <a:solidFill>
                  <a:schemeClr val="accent1"/>
                </a:solidFill>
              </a:rPr>
              <a:t>53%</a:t>
            </a:r>
            <a:r>
              <a:rPr lang="en-US" sz="1900" dirty="0" smtClean="0"/>
              <a:t>) </a:t>
            </a:r>
            <a:r>
              <a:rPr lang="en-US" sz="1900" b="1" dirty="0" smtClean="0"/>
              <a:t>favored Dems</a:t>
            </a:r>
          </a:p>
          <a:p>
            <a:pPr marL="0" indent="0">
              <a:buNone/>
            </a:pPr>
            <a:endParaRPr lang="en-US" dirty="0"/>
          </a:p>
        </p:txBody>
      </p:sp>
      <p:sp>
        <p:nvSpPr>
          <p:cNvPr id="4" name="TextBox 3"/>
          <p:cNvSpPr txBox="1"/>
          <p:nvPr/>
        </p:nvSpPr>
        <p:spPr>
          <a:xfrm>
            <a:off x="1340270" y="907409"/>
            <a:ext cx="7010400" cy="646331"/>
          </a:xfrm>
          <a:prstGeom prst="rect">
            <a:avLst/>
          </a:prstGeom>
          <a:noFill/>
        </p:spPr>
        <p:txBody>
          <a:bodyPr wrap="square" rtlCol="0">
            <a:spAutoFit/>
          </a:bodyPr>
          <a:lstStyle/>
          <a:p>
            <a:pPr algn="ctr"/>
            <a:r>
              <a:rPr lang="en-US" b="1" dirty="0" smtClean="0">
                <a:solidFill>
                  <a:schemeClr val="accent5"/>
                </a:solidFill>
              </a:rPr>
              <a:t>Demographics of National House of Representatives Vote (vs. ‘08 Obama – National Exit Polls</a:t>
            </a:r>
            <a:endParaRPr lang="en-US" b="1" dirty="0">
              <a:solidFill>
                <a:schemeClr val="accent5"/>
              </a:solidFill>
            </a:endParaRPr>
          </a:p>
        </p:txBody>
      </p:sp>
    </p:spTree>
    <p:extLst>
      <p:ext uri="{BB962C8B-B14F-4D97-AF65-F5344CB8AC3E}">
        <p14:creationId xmlns:p14="http://schemas.microsoft.com/office/powerpoint/2010/main" val="1775274164"/>
      </p:ext>
    </p:extLst>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840860" y="581709"/>
            <a:ext cx="6968574" cy="646331"/>
          </a:xfrm>
          <a:prstGeom prst="rect">
            <a:avLst/>
          </a:prstGeom>
          <a:noFill/>
          <a:ln w="9525">
            <a:noFill/>
            <a:miter lim="800000"/>
            <a:headEnd/>
            <a:tailEnd/>
          </a:ln>
          <a:effectLst/>
        </p:spPr>
        <p:txBody>
          <a:bodyPr wrap="none" anchor="ctr">
            <a:spAutoFit/>
          </a:bodyPr>
          <a:lstStyle/>
          <a:p>
            <a:pPr algn="ctr">
              <a:tabLst>
                <a:tab pos="228600" algn="l"/>
              </a:tabLst>
              <a:defRPr/>
            </a:pPr>
            <a:r>
              <a:rPr lang="en-US" b="1" dirty="0" smtClean="0">
                <a:latin typeface="Arial" pitchFamily="34" charset="0"/>
                <a:cs typeface="Arial" pitchFamily="34" charset="0"/>
              </a:rPr>
              <a:t>Statewide Races: </a:t>
            </a:r>
            <a:r>
              <a:rPr lang="en-US" b="1" dirty="0">
                <a:latin typeface="Arial" pitchFamily="34" charset="0"/>
                <a:cs typeface="Arial" pitchFamily="34" charset="0"/>
              </a:rPr>
              <a:t>O’Malley vs. Ehrlich for Governor </a:t>
            </a:r>
            <a:r>
              <a:rPr lang="en-US" b="1" dirty="0" smtClean="0">
                <a:latin typeface="Arial" pitchFamily="34" charset="0"/>
                <a:cs typeface="Arial" pitchFamily="34" charset="0"/>
              </a:rPr>
              <a:t>2006-2010</a:t>
            </a:r>
            <a:r>
              <a:rPr lang="en-US" b="1" dirty="0">
                <a:latin typeface="Arial" pitchFamily="34" charset="0"/>
                <a:cs typeface="Arial" pitchFamily="34" charset="0"/>
              </a:rPr>
              <a:t/>
            </a:r>
            <a:br>
              <a:rPr lang="en-US" b="1" dirty="0">
                <a:latin typeface="Arial" pitchFamily="34" charset="0"/>
                <a:cs typeface="Arial" pitchFamily="34" charset="0"/>
              </a:rPr>
            </a:br>
            <a:endParaRPr lang="en-US" dirty="0">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072878821"/>
              </p:ext>
            </p:extLst>
          </p:nvPr>
        </p:nvGraphicFramePr>
        <p:xfrm>
          <a:off x="609595" y="1397000"/>
          <a:ext cx="8153400" cy="4246880"/>
        </p:xfrm>
        <a:graphic>
          <a:graphicData uri="http://schemas.openxmlformats.org/drawingml/2006/table">
            <a:tbl>
              <a:tblPr firstRow="1" bandRow="1">
                <a:tableStyleId>{5C22544A-7EE6-4342-B048-85BDC9FD1C3A}</a:tableStyleId>
              </a:tblPr>
              <a:tblGrid>
                <a:gridCol w="1179767"/>
                <a:gridCol w="1179767"/>
                <a:gridCol w="888029"/>
                <a:gridCol w="767362"/>
                <a:gridCol w="827695"/>
                <a:gridCol w="827695"/>
                <a:gridCol w="827695"/>
                <a:gridCol w="827695"/>
                <a:gridCol w="827695"/>
              </a:tblGrid>
              <a:tr h="370840">
                <a:tc>
                  <a:txBody>
                    <a:bodyPr/>
                    <a:lstStyle/>
                    <a:p>
                      <a:endParaRPr lang="en-US" dirty="0"/>
                    </a:p>
                  </a:txBody>
                  <a:tcPr/>
                </a:tc>
                <a:tc>
                  <a:txBody>
                    <a:bodyPr/>
                    <a:lstStyle/>
                    <a:p>
                      <a:r>
                        <a:rPr lang="en-US" dirty="0" smtClean="0"/>
                        <a:t>Nov. 2006</a:t>
                      </a:r>
                      <a:endParaRPr lang="en-US" dirty="0"/>
                    </a:p>
                  </a:txBody>
                  <a:tcPr/>
                </a:tc>
                <a:tc gridSpan="2">
                  <a:txBody>
                    <a:bodyPr/>
                    <a:lstStyle/>
                    <a:p>
                      <a:pPr algn="ctr"/>
                      <a:r>
                        <a:rPr lang="en-US" sz="1800" dirty="0" smtClean="0"/>
                        <a:t>March 2010</a:t>
                      </a:r>
                      <a:endParaRPr lang="en-US" sz="1800" dirty="0"/>
                    </a:p>
                  </a:txBody>
                  <a:tcPr/>
                </a:tc>
                <a:tc hMerge="1">
                  <a:txBody>
                    <a:bodyPr/>
                    <a:lstStyle/>
                    <a:p>
                      <a:pPr algn="ctr"/>
                      <a:endParaRPr lang="en-US" sz="1200" dirty="0"/>
                    </a:p>
                  </a:txBody>
                  <a:tcPr/>
                </a:tc>
                <a:tc gridSpan="3">
                  <a:txBody>
                    <a:bodyPr/>
                    <a:lstStyle/>
                    <a:p>
                      <a:pPr algn="ctr"/>
                      <a:r>
                        <a:rPr lang="en-US" sz="1800" dirty="0" smtClean="0"/>
                        <a:t>October 11-14, 2010</a:t>
                      </a:r>
                      <a:endParaRPr lang="en-US" sz="1800" dirty="0"/>
                    </a:p>
                  </a:txBody>
                  <a:tcPr/>
                </a:tc>
                <a:tc hMerge="1">
                  <a:txBody>
                    <a:bodyPr/>
                    <a:lstStyle/>
                    <a:p>
                      <a:pPr algn="ctr"/>
                      <a:endParaRPr lang="en-US" sz="1200" dirty="0"/>
                    </a:p>
                  </a:txBody>
                  <a:tcPr/>
                </a:tc>
                <a:tc hMerge="1">
                  <a:txBody>
                    <a:bodyPr/>
                    <a:lstStyle/>
                    <a:p>
                      <a:pPr algn="ctr"/>
                      <a:endParaRPr lang="en-US" sz="1200" dirty="0"/>
                    </a:p>
                  </a:txBody>
                  <a:tcPr/>
                </a:tc>
                <a:tc>
                  <a:txBody>
                    <a:bodyPr/>
                    <a:lstStyle/>
                    <a:p>
                      <a:pPr algn="ctr"/>
                      <a:r>
                        <a:rPr lang="en-US" dirty="0" smtClean="0"/>
                        <a:t>Oct. 26-27</a:t>
                      </a:r>
                      <a:endParaRPr lang="en-US" dirty="0"/>
                    </a:p>
                  </a:txBody>
                  <a:tcPr/>
                </a:tc>
                <a:tc>
                  <a:txBody>
                    <a:bodyPr/>
                    <a:lstStyle/>
                    <a:p>
                      <a:pPr algn="ctr"/>
                      <a:r>
                        <a:rPr lang="en-US" dirty="0" smtClean="0"/>
                        <a:t>Nov. 2</a:t>
                      </a:r>
                      <a:endParaRPr lang="en-US" dirty="0"/>
                    </a:p>
                  </a:txBody>
                  <a:tcPr/>
                </a:tc>
              </a:tr>
              <a:tr h="370840">
                <a:tc>
                  <a:txBody>
                    <a:bodyPr/>
                    <a:lstStyle/>
                    <a:p>
                      <a:r>
                        <a:rPr lang="en-US" sz="1400" dirty="0" smtClean="0"/>
                        <a:t>Candidate</a:t>
                      </a:r>
                      <a:endParaRPr lang="en-US" sz="1400" dirty="0"/>
                    </a:p>
                  </a:txBody>
                  <a:tcPr/>
                </a:tc>
                <a:tc>
                  <a:txBody>
                    <a:bodyPr/>
                    <a:lstStyle/>
                    <a:p>
                      <a:r>
                        <a:rPr lang="en-US" dirty="0" smtClean="0"/>
                        <a:t>Actual</a:t>
                      </a:r>
                    </a:p>
                    <a:p>
                      <a:r>
                        <a:rPr lang="en-US" dirty="0" smtClean="0"/>
                        <a:t>Vote</a:t>
                      </a:r>
                      <a:endParaRPr lang="en-US" dirty="0"/>
                    </a:p>
                  </a:txBody>
                  <a:tcPr/>
                </a:tc>
                <a:tc>
                  <a:txBody>
                    <a:bodyPr/>
                    <a:lstStyle/>
                    <a:p>
                      <a:pPr algn="ctr"/>
                      <a:r>
                        <a:rPr lang="en-US" sz="1050" dirty="0" smtClean="0"/>
                        <a:t>All Categories</a:t>
                      </a:r>
                      <a:endParaRPr lang="en-US" sz="1050" dirty="0"/>
                    </a:p>
                  </a:txBody>
                  <a:tcPr/>
                </a:tc>
                <a:tc>
                  <a:txBody>
                    <a:bodyPr/>
                    <a:lstStyle/>
                    <a:p>
                      <a:pPr algn="ctr"/>
                      <a:r>
                        <a:rPr lang="en-US" sz="1200" dirty="0" smtClean="0"/>
                        <a:t>Exclude</a:t>
                      </a:r>
                      <a:r>
                        <a:rPr lang="en-US" sz="1200" baseline="0" dirty="0" smtClean="0"/>
                        <a:t> some</a:t>
                      </a:r>
                      <a:endParaRPr lang="en-US" sz="1200" dirty="0"/>
                    </a:p>
                  </a:txBody>
                  <a:tcPr/>
                </a:tc>
                <a:tc>
                  <a:txBody>
                    <a:bodyPr/>
                    <a:lstStyle/>
                    <a:p>
                      <a:pPr algn="ctr"/>
                      <a:r>
                        <a:rPr lang="en-US" sz="1000" dirty="0" smtClean="0"/>
                        <a:t>All</a:t>
                      </a:r>
                      <a:r>
                        <a:rPr lang="en-US" sz="1000" baseline="0" dirty="0" smtClean="0"/>
                        <a:t> categories</a:t>
                      </a:r>
                      <a:endParaRPr lang="en-US" sz="1000" dirty="0"/>
                    </a:p>
                  </a:txBody>
                  <a:tcPr/>
                </a:tc>
                <a:tc>
                  <a:txBody>
                    <a:bodyPr/>
                    <a:lstStyle/>
                    <a:p>
                      <a:pPr algn="ctr"/>
                      <a:r>
                        <a:rPr lang="en-US" sz="1200" dirty="0" smtClean="0"/>
                        <a:t>Exclude some</a:t>
                      </a:r>
                      <a:endParaRPr lang="en-US" sz="1200" dirty="0"/>
                    </a:p>
                  </a:txBody>
                  <a:tcPr/>
                </a:tc>
                <a:tc>
                  <a:txBody>
                    <a:bodyPr/>
                    <a:lstStyle/>
                    <a:p>
                      <a:pPr algn="ctr"/>
                      <a:r>
                        <a:rPr lang="en-US" sz="1200" dirty="0" smtClean="0"/>
                        <a:t>Exclude all except voters</a:t>
                      </a:r>
                      <a:endParaRPr lang="en-US" sz="1200" dirty="0"/>
                    </a:p>
                  </a:txBody>
                  <a:tcPr/>
                </a:tc>
                <a:tc>
                  <a:txBody>
                    <a:bodyPr/>
                    <a:lstStyle/>
                    <a:p>
                      <a:pPr algn="ctr"/>
                      <a:r>
                        <a:rPr lang="en-US" sz="1600" dirty="0" smtClean="0"/>
                        <a:t>Exit Poll</a:t>
                      </a:r>
                      <a:endParaRPr lang="en-US" sz="1600" dirty="0"/>
                    </a:p>
                  </a:txBody>
                  <a:tcPr/>
                </a:tc>
                <a:tc>
                  <a:txBody>
                    <a:bodyPr/>
                    <a:lstStyle/>
                    <a:p>
                      <a:pPr algn="ctr"/>
                      <a:r>
                        <a:rPr lang="en-US" sz="1600" dirty="0" smtClean="0"/>
                        <a:t>Actual</a:t>
                      </a:r>
                      <a:br>
                        <a:rPr lang="en-US" sz="1600" dirty="0" smtClean="0"/>
                      </a:br>
                      <a:r>
                        <a:rPr lang="en-US" sz="1600" dirty="0" smtClean="0"/>
                        <a:t>Vote</a:t>
                      </a:r>
                      <a:endParaRPr lang="en-US" sz="1600" dirty="0"/>
                    </a:p>
                  </a:txBody>
                  <a:tcPr/>
                </a:tc>
              </a:tr>
              <a:tr h="370840">
                <a:tc>
                  <a:txBody>
                    <a:bodyPr/>
                    <a:lstStyle/>
                    <a:p>
                      <a:r>
                        <a:rPr lang="en-US" sz="1400" dirty="0" smtClean="0"/>
                        <a:t>O’Malley</a:t>
                      </a:r>
                      <a:endParaRPr lang="en-US" sz="1400" dirty="0"/>
                    </a:p>
                  </a:txBody>
                  <a:tcPr/>
                </a:tc>
                <a:tc>
                  <a:txBody>
                    <a:bodyPr/>
                    <a:lstStyle/>
                    <a:p>
                      <a:pPr algn="ctr"/>
                      <a:r>
                        <a:rPr lang="en-US" dirty="0" smtClean="0"/>
                        <a:t>42</a:t>
                      </a:r>
                      <a:endParaRPr lang="en-US" dirty="0"/>
                    </a:p>
                  </a:txBody>
                  <a:tcPr/>
                </a:tc>
                <a:tc>
                  <a:txBody>
                    <a:bodyPr/>
                    <a:lstStyle/>
                    <a:p>
                      <a:pPr algn="ctr"/>
                      <a:r>
                        <a:rPr lang="en-US" dirty="0" smtClean="0"/>
                        <a:t>35</a:t>
                      </a:r>
                      <a:endParaRPr lang="en-US" dirty="0"/>
                    </a:p>
                  </a:txBody>
                  <a:tcPr/>
                </a:tc>
                <a:tc>
                  <a:txBody>
                    <a:bodyPr/>
                    <a:lstStyle/>
                    <a:p>
                      <a:pPr algn="ctr"/>
                      <a:r>
                        <a:rPr lang="en-US" dirty="0" smtClean="0"/>
                        <a:t>43</a:t>
                      </a:r>
                      <a:endParaRPr lang="en-US" dirty="0"/>
                    </a:p>
                  </a:txBody>
                  <a:tcPr/>
                </a:tc>
                <a:tc>
                  <a:txBody>
                    <a:bodyPr/>
                    <a:lstStyle/>
                    <a:p>
                      <a:pPr algn="ctr"/>
                      <a:r>
                        <a:rPr lang="en-US" dirty="0" smtClean="0"/>
                        <a:t>29</a:t>
                      </a:r>
                      <a:endParaRPr lang="en-US" dirty="0"/>
                    </a:p>
                  </a:txBody>
                  <a:tcPr/>
                </a:tc>
                <a:tc>
                  <a:txBody>
                    <a:bodyPr/>
                    <a:lstStyle/>
                    <a:p>
                      <a:pPr algn="ctr"/>
                      <a:r>
                        <a:rPr lang="en-US" dirty="0" smtClean="0"/>
                        <a:t>32</a:t>
                      </a:r>
                      <a:endParaRPr lang="en-US" dirty="0"/>
                    </a:p>
                  </a:txBody>
                  <a:tcPr/>
                </a:tc>
                <a:tc>
                  <a:txBody>
                    <a:bodyPr/>
                    <a:lstStyle/>
                    <a:p>
                      <a:pPr algn="ctr"/>
                      <a:r>
                        <a:rPr lang="en-US" dirty="0" smtClean="0"/>
                        <a:t>42</a:t>
                      </a:r>
                      <a:endParaRPr lang="en-US" dirty="0"/>
                    </a:p>
                  </a:txBody>
                  <a:tcPr/>
                </a:tc>
                <a:tc>
                  <a:txBody>
                    <a:bodyPr/>
                    <a:lstStyle/>
                    <a:p>
                      <a:pPr algn="ctr"/>
                      <a:r>
                        <a:rPr lang="en-US" dirty="0" smtClean="0"/>
                        <a:t>46</a:t>
                      </a:r>
                      <a:endParaRPr lang="en-US" dirty="0"/>
                    </a:p>
                  </a:txBody>
                  <a:tcPr/>
                </a:tc>
                <a:tc>
                  <a:txBody>
                    <a:bodyPr/>
                    <a:lstStyle/>
                    <a:p>
                      <a:pPr algn="ctr"/>
                      <a:r>
                        <a:rPr lang="en-US" dirty="0" smtClean="0"/>
                        <a:t>43</a:t>
                      </a:r>
                      <a:endParaRPr lang="en-US" dirty="0"/>
                    </a:p>
                  </a:txBody>
                  <a:tcPr/>
                </a:tc>
              </a:tr>
              <a:tr h="370840">
                <a:tc>
                  <a:txBody>
                    <a:bodyPr/>
                    <a:lstStyle/>
                    <a:p>
                      <a:r>
                        <a:rPr lang="en-US" sz="1400" dirty="0" smtClean="0"/>
                        <a:t>Ehrlich</a:t>
                      </a:r>
                      <a:endParaRPr lang="en-US" sz="1400" dirty="0"/>
                    </a:p>
                  </a:txBody>
                  <a:tcPr/>
                </a:tc>
                <a:tc>
                  <a:txBody>
                    <a:bodyPr/>
                    <a:lstStyle/>
                    <a:p>
                      <a:pPr algn="ctr"/>
                      <a:r>
                        <a:rPr lang="en-US" dirty="0" smtClean="0"/>
                        <a:t>56.9</a:t>
                      </a:r>
                      <a:endParaRPr lang="en-US" dirty="0"/>
                    </a:p>
                  </a:txBody>
                  <a:tcPr/>
                </a:tc>
                <a:tc>
                  <a:txBody>
                    <a:bodyPr/>
                    <a:lstStyle/>
                    <a:p>
                      <a:pPr algn="ctr"/>
                      <a:r>
                        <a:rPr lang="en-US" dirty="0" smtClean="0"/>
                        <a:t>47</a:t>
                      </a:r>
                      <a:endParaRPr lang="en-US" dirty="0"/>
                    </a:p>
                  </a:txBody>
                  <a:tcPr/>
                </a:tc>
                <a:tc>
                  <a:txBody>
                    <a:bodyPr/>
                    <a:lstStyle/>
                    <a:p>
                      <a:pPr algn="ctr"/>
                      <a:r>
                        <a:rPr lang="en-US" dirty="0" smtClean="0"/>
                        <a:t>57</a:t>
                      </a:r>
                      <a:endParaRPr lang="en-US" dirty="0"/>
                    </a:p>
                  </a:txBody>
                  <a:tcPr/>
                </a:tc>
                <a:tc>
                  <a:txBody>
                    <a:bodyPr/>
                    <a:lstStyle/>
                    <a:p>
                      <a:pPr algn="ctr"/>
                      <a:r>
                        <a:rPr lang="en-US" dirty="0" smtClean="0"/>
                        <a:t>40</a:t>
                      </a:r>
                      <a:endParaRPr lang="en-US" dirty="0"/>
                    </a:p>
                  </a:txBody>
                  <a:tcPr/>
                </a:tc>
                <a:tc>
                  <a:txBody>
                    <a:bodyPr/>
                    <a:lstStyle/>
                    <a:p>
                      <a:pPr algn="ctr"/>
                      <a:r>
                        <a:rPr lang="en-US" dirty="0" smtClean="0"/>
                        <a:t>45</a:t>
                      </a:r>
                      <a:endParaRPr lang="en-US" dirty="0"/>
                    </a:p>
                  </a:txBody>
                  <a:tcPr/>
                </a:tc>
                <a:tc>
                  <a:txBody>
                    <a:bodyPr/>
                    <a:lstStyle/>
                    <a:p>
                      <a:pPr algn="ctr"/>
                      <a:r>
                        <a:rPr lang="en-US" dirty="0" smtClean="0"/>
                        <a:t>59</a:t>
                      </a:r>
                      <a:endParaRPr lang="en-US" dirty="0"/>
                    </a:p>
                  </a:txBody>
                  <a:tcPr/>
                </a:tc>
                <a:tc>
                  <a:txBody>
                    <a:bodyPr/>
                    <a:lstStyle/>
                    <a:p>
                      <a:pPr algn="ctr"/>
                      <a:r>
                        <a:rPr lang="en-US" dirty="0" smtClean="0"/>
                        <a:t>51</a:t>
                      </a:r>
                      <a:endParaRPr lang="en-US" dirty="0"/>
                    </a:p>
                  </a:txBody>
                  <a:tcPr/>
                </a:tc>
                <a:tc>
                  <a:txBody>
                    <a:bodyPr/>
                    <a:lstStyle/>
                    <a:p>
                      <a:pPr algn="ctr"/>
                      <a:r>
                        <a:rPr lang="en-US" dirty="0" smtClean="0"/>
                        <a:t>54</a:t>
                      </a:r>
                      <a:endParaRPr lang="en-US" dirty="0"/>
                    </a:p>
                  </a:txBody>
                  <a:tcPr/>
                </a:tc>
              </a:tr>
              <a:tr h="370840">
                <a:tc>
                  <a:txBody>
                    <a:bodyPr/>
                    <a:lstStyle/>
                    <a:p>
                      <a:r>
                        <a:rPr lang="en-US" sz="1400" dirty="0" smtClean="0"/>
                        <a:t>Gap</a:t>
                      </a:r>
                      <a:endParaRPr lang="en-US" sz="1400" dirty="0"/>
                    </a:p>
                  </a:txBody>
                  <a:tcPr>
                    <a:solidFill>
                      <a:schemeClr val="accent5">
                        <a:lumMod val="20000"/>
                        <a:lumOff val="80000"/>
                      </a:schemeClr>
                    </a:solidFill>
                  </a:tcPr>
                </a:tc>
                <a:tc>
                  <a:txBody>
                    <a:bodyPr/>
                    <a:lstStyle/>
                    <a:p>
                      <a:pPr algn="ctr"/>
                      <a:r>
                        <a:rPr lang="en-US" dirty="0" smtClean="0"/>
                        <a:t>14.9</a:t>
                      </a:r>
                      <a:endParaRPr lang="en-US" dirty="0"/>
                    </a:p>
                  </a:txBody>
                  <a:tcPr>
                    <a:solidFill>
                      <a:schemeClr val="accent5">
                        <a:lumMod val="20000"/>
                        <a:lumOff val="80000"/>
                      </a:schemeClr>
                    </a:solidFill>
                  </a:tcPr>
                </a:tc>
                <a:tc>
                  <a:txBody>
                    <a:bodyPr/>
                    <a:lstStyle/>
                    <a:p>
                      <a:pPr algn="ctr"/>
                      <a:r>
                        <a:rPr lang="en-US" dirty="0" smtClean="0"/>
                        <a:t>12</a:t>
                      </a:r>
                      <a:endParaRPr lang="en-US" dirty="0"/>
                    </a:p>
                  </a:txBody>
                  <a:tcPr>
                    <a:solidFill>
                      <a:schemeClr val="accent5">
                        <a:lumMod val="20000"/>
                        <a:lumOff val="80000"/>
                      </a:schemeClr>
                    </a:solidFill>
                  </a:tcPr>
                </a:tc>
                <a:tc>
                  <a:txBody>
                    <a:bodyPr/>
                    <a:lstStyle/>
                    <a:p>
                      <a:pPr algn="ctr"/>
                      <a:r>
                        <a:rPr lang="en-US" dirty="0" smtClean="0"/>
                        <a:t>14</a:t>
                      </a:r>
                      <a:endParaRPr lang="en-US" dirty="0"/>
                    </a:p>
                  </a:txBody>
                  <a:tcPr>
                    <a:solidFill>
                      <a:schemeClr val="accent5">
                        <a:lumMod val="20000"/>
                        <a:lumOff val="80000"/>
                      </a:schemeClr>
                    </a:solidFill>
                  </a:tcPr>
                </a:tc>
                <a:tc>
                  <a:txBody>
                    <a:bodyPr/>
                    <a:lstStyle/>
                    <a:p>
                      <a:pPr algn="ctr"/>
                      <a:r>
                        <a:rPr lang="en-US" dirty="0" smtClean="0"/>
                        <a:t>11</a:t>
                      </a:r>
                      <a:endParaRPr lang="en-US" dirty="0"/>
                    </a:p>
                  </a:txBody>
                  <a:tcPr>
                    <a:solidFill>
                      <a:schemeClr val="accent5">
                        <a:lumMod val="20000"/>
                        <a:lumOff val="80000"/>
                      </a:schemeClr>
                    </a:solidFill>
                  </a:tcPr>
                </a:tc>
                <a:tc>
                  <a:txBody>
                    <a:bodyPr/>
                    <a:lstStyle/>
                    <a:p>
                      <a:pPr algn="ctr"/>
                      <a:r>
                        <a:rPr lang="en-US" dirty="0" smtClean="0"/>
                        <a:t>13</a:t>
                      </a:r>
                      <a:endParaRPr lang="en-US" dirty="0"/>
                    </a:p>
                  </a:txBody>
                  <a:tcPr>
                    <a:solidFill>
                      <a:schemeClr val="accent5">
                        <a:lumMod val="20000"/>
                        <a:lumOff val="80000"/>
                      </a:schemeClr>
                    </a:solidFill>
                  </a:tcPr>
                </a:tc>
                <a:tc>
                  <a:txBody>
                    <a:bodyPr/>
                    <a:lstStyle/>
                    <a:p>
                      <a:pPr algn="ctr"/>
                      <a:r>
                        <a:rPr lang="en-US" dirty="0" smtClean="0"/>
                        <a:t>19</a:t>
                      </a:r>
                      <a:endParaRPr lang="en-US" dirty="0"/>
                    </a:p>
                  </a:txBody>
                  <a:tcPr>
                    <a:solidFill>
                      <a:schemeClr val="accent5">
                        <a:lumMod val="20000"/>
                        <a:lumOff val="80000"/>
                      </a:schemeClr>
                    </a:solidFill>
                  </a:tcPr>
                </a:tc>
                <a:tc>
                  <a:txBody>
                    <a:bodyPr/>
                    <a:lstStyle/>
                    <a:p>
                      <a:pPr algn="ctr"/>
                      <a:r>
                        <a:rPr lang="en-US" dirty="0" smtClean="0"/>
                        <a:t>5</a:t>
                      </a:r>
                      <a:endParaRPr lang="en-US" dirty="0"/>
                    </a:p>
                  </a:txBody>
                  <a:tcPr>
                    <a:solidFill>
                      <a:schemeClr val="accent5">
                        <a:lumMod val="20000"/>
                        <a:lumOff val="80000"/>
                      </a:schemeClr>
                    </a:solidFill>
                  </a:tcPr>
                </a:tc>
                <a:tc>
                  <a:txBody>
                    <a:bodyPr/>
                    <a:lstStyle/>
                    <a:p>
                      <a:pPr algn="ctr"/>
                      <a:r>
                        <a:rPr lang="en-US" dirty="0" smtClean="0"/>
                        <a:t>11</a:t>
                      </a:r>
                      <a:endParaRPr lang="en-US" dirty="0"/>
                    </a:p>
                  </a:txBody>
                  <a:tcPr>
                    <a:solidFill>
                      <a:schemeClr val="accent5">
                        <a:lumMod val="20000"/>
                        <a:lumOff val="80000"/>
                      </a:schemeClr>
                    </a:solidFill>
                  </a:tcPr>
                </a:tc>
              </a:tr>
              <a:tr h="370840">
                <a:tc>
                  <a:txBody>
                    <a:bodyPr/>
                    <a:lstStyle/>
                    <a:p>
                      <a:r>
                        <a:rPr lang="en-US" sz="1400" dirty="0" smtClean="0"/>
                        <a:t>Other</a:t>
                      </a:r>
                      <a:endParaRPr lang="en-US" sz="1400" dirty="0"/>
                    </a:p>
                  </a:txBody>
                  <a:tcPr/>
                </a:tc>
                <a:tc>
                  <a:txBody>
                    <a:bodyPr/>
                    <a:lstStyle/>
                    <a:p>
                      <a:pPr algn="ctr"/>
                      <a:r>
                        <a:rPr lang="en-US" dirty="0" smtClean="0"/>
                        <a:t>--</a:t>
                      </a:r>
                      <a:endParaRPr lang="en-US" dirty="0"/>
                    </a:p>
                  </a:txBody>
                  <a:tcPr/>
                </a:tc>
                <a:tc>
                  <a:txBody>
                    <a:bodyPr/>
                    <a:lstStyle/>
                    <a:p>
                      <a:pPr algn="ctr"/>
                      <a:r>
                        <a:rPr lang="en-US" dirty="0" smtClean="0"/>
                        <a:t>3</a:t>
                      </a:r>
                      <a:endParaRPr lang="en-US" dirty="0"/>
                    </a:p>
                  </a:txBody>
                  <a:tcPr/>
                </a:tc>
                <a:tc>
                  <a:txBody>
                    <a:bodyPr/>
                    <a:lstStyle/>
                    <a:p>
                      <a:pPr algn="ctr"/>
                      <a:r>
                        <a:rPr lang="en-US" dirty="0" smtClean="0"/>
                        <a:t>--</a:t>
                      </a:r>
                      <a:endParaRPr lang="en-US" dirty="0"/>
                    </a:p>
                  </a:txBody>
                  <a:tcPr/>
                </a:tc>
                <a:tc>
                  <a:txBody>
                    <a:bodyPr/>
                    <a:lstStyle/>
                    <a:p>
                      <a:pPr algn="ctr"/>
                      <a:r>
                        <a:rPr lang="en-US" dirty="0" smtClean="0"/>
                        <a:t>2</a:t>
                      </a:r>
                      <a:endParaRPr lang="en-US" dirty="0"/>
                    </a:p>
                  </a:txBody>
                  <a:tcPr/>
                </a:tc>
                <a:tc>
                  <a:txBody>
                    <a:bodyPr/>
                    <a:lstStyle/>
                    <a:p>
                      <a:pPr algn="ctr"/>
                      <a:r>
                        <a:rPr lang="en-US" dirty="0" smtClean="0"/>
                        <a:t>--</a:t>
                      </a:r>
                      <a:endParaRPr lang="en-US" dirty="0"/>
                    </a:p>
                  </a:txBody>
                  <a:tcPr/>
                </a:tc>
                <a:tc>
                  <a:txBody>
                    <a:bodyPr/>
                    <a:lstStyle/>
                    <a:p>
                      <a:pPr algn="ctr"/>
                      <a:r>
                        <a:rPr lang="en-US" smtClean="0"/>
                        <a:t>--</a:t>
                      </a:r>
                      <a:endParaRPr lang="en-US" dirty="0"/>
                    </a:p>
                  </a:txBody>
                  <a:tcPr/>
                </a:tc>
                <a:tc>
                  <a:txBody>
                    <a:bodyPr/>
                    <a:lstStyle/>
                    <a:p>
                      <a:pPr algn="ctr"/>
                      <a:r>
                        <a:rPr lang="en-US" dirty="0" smtClean="0"/>
                        <a:t>3</a:t>
                      </a:r>
                      <a:endParaRPr lang="en-US" dirty="0"/>
                    </a:p>
                  </a:txBody>
                  <a:tcPr/>
                </a:tc>
                <a:tc>
                  <a:txBody>
                    <a:bodyPr/>
                    <a:lstStyle/>
                    <a:p>
                      <a:pPr algn="ctr"/>
                      <a:r>
                        <a:rPr lang="en-US" dirty="0" smtClean="0"/>
                        <a:t>--</a:t>
                      </a:r>
                      <a:endParaRPr lang="en-US" dirty="0"/>
                    </a:p>
                  </a:txBody>
                  <a:tcPr/>
                </a:tc>
              </a:tr>
              <a:tr h="370840">
                <a:tc>
                  <a:txBody>
                    <a:bodyPr/>
                    <a:lstStyle/>
                    <a:p>
                      <a:r>
                        <a:rPr lang="en-US" sz="1400" dirty="0" smtClean="0"/>
                        <a:t>Undecided</a:t>
                      </a:r>
                      <a:endParaRPr lang="en-US" sz="1400"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22</a:t>
                      </a:r>
                      <a:endParaRPr lang="en-US" dirty="0"/>
                    </a:p>
                  </a:txBody>
                  <a:tcPr/>
                </a:tc>
                <a:tc>
                  <a:txBody>
                    <a:bodyPr/>
                    <a:lstStyle/>
                    <a:p>
                      <a:pPr algn="ctr"/>
                      <a:r>
                        <a:rPr lang="en-US" dirty="0" smtClean="0"/>
                        <a:t>24</a:t>
                      </a:r>
                      <a:endParaRPr lang="en-US" dirty="0"/>
                    </a:p>
                  </a:txBody>
                  <a:tcPr/>
                </a:tc>
                <a:tc>
                  <a:txBody>
                    <a:bodyPr/>
                    <a:lstStyle/>
                    <a:p>
                      <a:pPr algn="ctr"/>
                      <a:r>
                        <a:rPr lang="en-US"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r h="370840">
                <a:tc>
                  <a:txBody>
                    <a:bodyPr/>
                    <a:lstStyle/>
                    <a:p>
                      <a:r>
                        <a:rPr lang="en-US" sz="1400" dirty="0" smtClean="0"/>
                        <a:t>Neither</a:t>
                      </a:r>
                      <a:endParaRPr lang="en-US" sz="1400" dirty="0"/>
                    </a:p>
                  </a:txBody>
                  <a:tcPr/>
                </a:tc>
                <a:tc>
                  <a:txBody>
                    <a:bodyPr/>
                    <a:lstStyle/>
                    <a:p>
                      <a:pPr algn="ctr"/>
                      <a:r>
                        <a:rPr lang="en-US" dirty="0" smtClean="0"/>
                        <a:t>--</a:t>
                      </a:r>
                      <a:endParaRPr lang="en-US" dirty="0"/>
                    </a:p>
                  </a:txBody>
                  <a:tcPr/>
                </a:tc>
                <a:tc>
                  <a:txBody>
                    <a:bodyPr/>
                    <a:lstStyle/>
                    <a:p>
                      <a:pPr algn="ctr"/>
                      <a:r>
                        <a:rPr lang="en-US" dirty="0" smtClean="0"/>
                        <a:t>5</a:t>
                      </a:r>
                      <a:endParaRPr lang="en-US" dirty="0"/>
                    </a:p>
                  </a:txBody>
                  <a:tcPr/>
                </a:tc>
                <a:tc>
                  <a:txBody>
                    <a:bodyPr/>
                    <a:lstStyle/>
                    <a:p>
                      <a:pPr algn="ctr"/>
                      <a:r>
                        <a:rPr lang="en-US" dirty="0" smtClean="0"/>
                        <a:t>--</a:t>
                      </a:r>
                      <a:endParaRPr lang="en-US" dirty="0"/>
                    </a:p>
                  </a:txBody>
                  <a:tcPr/>
                </a:tc>
                <a:tc>
                  <a:txBody>
                    <a:bodyPr/>
                    <a:lstStyle/>
                    <a:p>
                      <a:pPr algn="ctr"/>
                      <a:r>
                        <a:rPr lang="en-US" dirty="0" smtClean="0"/>
                        <a:t>1</a:t>
                      </a:r>
                      <a:endParaRPr lang="en-US" dirty="0"/>
                    </a:p>
                  </a:txBody>
                  <a:tcPr/>
                </a:tc>
                <a:tc>
                  <a:txBody>
                    <a:bodyPr/>
                    <a:lstStyle/>
                    <a:p>
                      <a:pPr algn="ctr"/>
                      <a:r>
                        <a:rPr lang="en-US" smtClean="0"/>
                        <a:t>--</a:t>
                      </a:r>
                      <a:endParaRPr lang="en-US" dirty="0"/>
                    </a:p>
                  </a:txBody>
                  <a:tcPr/>
                </a:tc>
                <a:tc>
                  <a:txBody>
                    <a:bodyPr/>
                    <a:lstStyle/>
                    <a:p>
                      <a:pPr algn="ctr"/>
                      <a:r>
                        <a:rPr lang="en-US"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r h="370840">
                <a:tc>
                  <a:txBody>
                    <a:bodyPr/>
                    <a:lstStyle/>
                    <a:p>
                      <a:r>
                        <a:rPr lang="en-US" sz="1400" dirty="0" smtClean="0"/>
                        <a:t>Unsure</a:t>
                      </a:r>
                      <a:endParaRPr lang="en-US" sz="1400" dirty="0"/>
                    </a:p>
                  </a:txBody>
                  <a:tcPr/>
                </a:tc>
                <a:tc>
                  <a:txBody>
                    <a:bodyPr/>
                    <a:lstStyle/>
                    <a:p>
                      <a:pPr algn="ctr"/>
                      <a:r>
                        <a:rPr lang="en-US" dirty="0" smtClean="0"/>
                        <a:t>--</a:t>
                      </a:r>
                      <a:endParaRPr lang="en-US" dirty="0"/>
                    </a:p>
                  </a:txBody>
                  <a:tcPr/>
                </a:tc>
                <a:tc>
                  <a:txBody>
                    <a:bodyPr/>
                    <a:lstStyle/>
                    <a:p>
                      <a:pPr algn="ctr"/>
                      <a:r>
                        <a:rPr lang="en-US" dirty="0" smtClean="0"/>
                        <a:t>10</a:t>
                      </a:r>
                      <a:endParaRPr lang="en-US" dirty="0"/>
                    </a:p>
                  </a:txBody>
                  <a:tcPr/>
                </a:tc>
                <a:tc>
                  <a:txBody>
                    <a:bodyPr/>
                    <a:lstStyle/>
                    <a:p>
                      <a:pPr algn="ctr"/>
                      <a:r>
                        <a:rPr lang="en-US" dirty="0" smtClean="0"/>
                        <a:t>--</a:t>
                      </a:r>
                      <a:endParaRPr lang="en-US" dirty="0"/>
                    </a:p>
                  </a:txBody>
                  <a:tcPr/>
                </a:tc>
                <a:tc>
                  <a:txBody>
                    <a:bodyPr/>
                    <a:lstStyle/>
                    <a:p>
                      <a:pPr algn="ctr"/>
                      <a:r>
                        <a:rPr lang="en-US" dirty="0" smtClean="0"/>
                        <a:t>5</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r h="370840">
                <a:tc>
                  <a:txBody>
                    <a:bodyPr/>
                    <a:lstStyle/>
                    <a:p>
                      <a:r>
                        <a:rPr lang="en-US" sz="1400" dirty="0" smtClean="0"/>
                        <a:t>Total</a:t>
                      </a:r>
                      <a:endParaRPr lang="en-US" sz="1400" dirty="0"/>
                    </a:p>
                  </a:txBody>
                  <a:tcPr/>
                </a:tc>
                <a:tc>
                  <a:txBody>
                    <a:bodyPr/>
                    <a:lstStyle/>
                    <a:p>
                      <a:endParaRPr lang="en-US" dirty="0"/>
                    </a:p>
                  </a:txBody>
                  <a:tcPr/>
                </a:tc>
                <a:tc>
                  <a:txBody>
                    <a:bodyPr/>
                    <a:lstStyle/>
                    <a:p>
                      <a:pPr algn="ctr"/>
                      <a:r>
                        <a:rPr lang="en-US" dirty="0" smtClean="0"/>
                        <a:t>100</a:t>
                      </a:r>
                      <a:endParaRPr lang="en-US" dirty="0"/>
                    </a:p>
                  </a:txBody>
                  <a:tcPr/>
                </a:tc>
                <a:tc>
                  <a:txBody>
                    <a:bodyPr/>
                    <a:lstStyle/>
                    <a:p>
                      <a:pPr algn="ctr"/>
                      <a:r>
                        <a:rPr lang="en-US" dirty="0" smtClean="0"/>
                        <a:t>100</a:t>
                      </a:r>
                      <a:endParaRPr lang="en-US" dirty="0"/>
                    </a:p>
                  </a:txBody>
                  <a:tcPr/>
                </a:tc>
                <a:tc>
                  <a:txBody>
                    <a:bodyPr/>
                    <a:lstStyle/>
                    <a:p>
                      <a:pPr algn="ctr"/>
                      <a:r>
                        <a:rPr lang="en-US" dirty="0" smtClean="0"/>
                        <a:t>99</a:t>
                      </a:r>
                      <a:endParaRPr lang="en-US" dirty="0"/>
                    </a:p>
                  </a:txBody>
                  <a:tcPr/>
                </a:tc>
                <a:tc>
                  <a:txBody>
                    <a:bodyPr/>
                    <a:lstStyle/>
                    <a:p>
                      <a:pPr algn="ctr"/>
                      <a:r>
                        <a:rPr lang="en-US" dirty="0" smtClean="0"/>
                        <a:t>101</a:t>
                      </a:r>
                      <a:endParaRPr lang="en-US" dirty="0"/>
                    </a:p>
                  </a:txBody>
                  <a:tcPr/>
                </a:tc>
                <a:tc>
                  <a:txBody>
                    <a:bodyPr/>
                    <a:lstStyle/>
                    <a:p>
                      <a:pPr algn="ctr"/>
                      <a:r>
                        <a:rPr lang="en-US" dirty="0" smtClean="0"/>
                        <a:t>101</a:t>
                      </a:r>
                      <a:endParaRPr lang="en-US" dirty="0"/>
                    </a:p>
                  </a:txBody>
                  <a:tcPr/>
                </a:tc>
                <a:tc>
                  <a:txBody>
                    <a:bodyPr/>
                    <a:lstStyle/>
                    <a:p>
                      <a:pPr algn="ctr"/>
                      <a:r>
                        <a:rPr lang="en-US" dirty="0" smtClean="0"/>
                        <a:t>100</a:t>
                      </a:r>
                      <a:endParaRPr lang="en-US" dirty="0"/>
                    </a:p>
                  </a:txBody>
                  <a:tcPr/>
                </a:tc>
                <a:tc>
                  <a:txBody>
                    <a:bodyPr/>
                    <a:lstStyle/>
                    <a:p>
                      <a:pPr algn="ctr"/>
                      <a:endParaRPr lang="en-US" dirty="0"/>
                    </a:p>
                  </a:txBody>
                  <a:tcPr/>
                </a:tc>
              </a:tr>
            </a:tbl>
          </a:graphicData>
        </a:graphic>
      </p:graphicFrame>
      <p:sp>
        <p:nvSpPr>
          <p:cNvPr id="2" name="TextBox 1"/>
          <p:cNvSpPr txBox="1"/>
          <p:nvPr/>
        </p:nvSpPr>
        <p:spPr>
          <a:xfrm>
            <a:off x="2971801" y="990600"/>
            <a:ext cx="5105400" cy="369332"/>
          </a:xfrm>
          <a:prstGeom prst="rect">
            <a:avLst/>
          </a:prstGeom>
          <a:noFill/>
        </p:spPr>
        <p:txBody>
          <a:bodyPr wrap="square" rtlCol="0">
            <a:spAutoFit/>
          </a:bodyPr>
          <a:lstStyle/>
          <a:p>
            <a:r>
              <a:rPr lang="en-US" dirty="0" smtClean="0"/>
              <a:t>Polls are in range, but with internal variation</a:t>
            </a:r>
            <a:endParaRPr lang="en-US" dirty="0"/>
          </a:p>
        </p:txBody>
      </p:sp>
      <p:cxnSp>
        <p:nvCxnSpPr>
          <p:cNvPr id="5" name="Straight Arrow Connector 4"/>
          <p:cNvCxnSpPr/>
          <p:nvPr/>
        </p:nvCxnSpPr>
        <p:spPr>
          <a:xfrm>
            <a:off x="4953000" y="1359932"/>
            <a:ext cx="76200" cy="20690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657600" y="1359932"/>
            <a:ext cx="1143000" cy="21452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2" idx="2"/>
          </p:cNvCxnSpPr>
          <p:nvPr/>
        </p:nvCxnSpPr>
        <p:spPr>
          <a:xfrm>
            <a:off x="5524501" y="1359932"/>
            <a:ext cx="1943099" cy="214526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8001000" y="3352800"/>
            <a:ext cx="609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9456213"/>
      </p:ext>
    </p:extLst>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63562"/>
          </a:xfrm>
        </p:spPr>
        <p:txBody>
          <a:bodyPr>
            <a:noAutofit/>
          </a:bodyPr>
          <a:lstStyle/>
          <a:p>
            <a:pPr algn="ctr" eaLnBrk="1" fontAlgn="auto" hangingPunct="1">
              <a:spcAft>
                <a:spcPts val="0"/>
              </a:spcAft>
              <a:defRPr/>
            </a:pPr>
            <a:r>
              <a:rPr lang="en-US" sz="2800" dirty="0" smtClean="0"/>
              <a:t>State Senate in AAC (Districts 30,31,32,33)</a:t>
            </a:r>
            <a:endParaRPr lang="en-US" sz="2800" dirty="0"/>
          </a:p>
        </p:txBody>
      </p:sp>
      <p:graphicFrame>
        <p:nvGraphicFramePr>
          <p:cNvPr id="6" name="Chart 5"/>
          <p:cNvGraphicFramePr>
            <a:graphicFrameLocks/>
          </p:cNvGraphicFramePr>
          <p:nvPr>
            <p:extLst>
              <p:ext uri="{D42A27DB-BD31-4B8C-83A1-F6EECF244321}">
                <p14:modId xmlns:p14="http://schemas.microsoft.com/office/powerpoint/2010/main" val="3145212169"/>
              </p:ext>
            </p:extLst>
          </p:nvPr>
        </p:nvGraphicFramePr>
        <p:xfrm>
          <a:off x="533400" y="1219200"/>
          <a:ext cx="80010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1444840" y="1561600"/>
            <a:ext cx="4879759" cy="646331"/>
          </a:xfrm>
          <a:prstGeom prst="rect">
            <a:avLst/>
          </a:prstGeom>
          <a:noFill/>
        </p:spPr>
        <p:txBody>
          <a:bodyPr wrap="square" rtlCol="0">
            <a:spAutoFit/>
          </a:bodyPr>
          <a:lstStyle/>
          <a:p>
            <a:r>
              <a:rPr lang="en-US" dirty="0" smtClean="0"/>
              <a:t>Dems experience lower percentages in all districts</a:t>
            </a:r>
            <a:endParaRPr lang="en-US" dirty="0"/>
          </a:p>
        </p:txBody>
      </p:sp>
      <p:cxnSp>
        <p:nvCxnSpPr>
          <p:cNvPr id="7" name="Straight Arrow Connector 6"/>
          <p:cNvCxnSpPr/>
          <p:nvPr/>
        </p:nvCxnSpPr>
        <p:spPr>
          <a:xfrm flipH="1">
            <a:off x="1600200" y="2207931"/>
            <a:ext cx="533400" cy="9924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133600" y="2207931"/>
            <a:ext cx="152400" cy="114486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048000" y="1884765"/>
            <a:ext cx="0" cy="14680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276600" y="1884765"/>
            <a:ext cx="381000" cy="215383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343400" y="2133600"/>
            <a:ext cx="2286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029200" y="2207931"/>
            <a:ext cx="152400" cy="75375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715000" y="1884765"/>
            <a:ext cx="1066800" cy="367783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86400" y="1884765"/>
            <a:ext cx="533400" cy="18389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613039"/>
      </p:ext>
    </p:extLst>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sz="2400" dirty="0" smtClean="0"/>
              <a:t>Delegate Races in Districts 30,31,32,33: Dem-Rep Gap</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8921314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371600" y="1746200"/>
            <a:ext cx="2098090" cy="369332"/>
          </a:xfrm>
          <a:prstGeom prst="rect">
            <a:avLst/>
          </a:prstGeom>
          <a:noFill/>
        </p:spPr>
        <p:txBody>
          <a:bodyPr wrap="square" rtlCol="0">
            <a:spAutoFit/>
          </a:bodyPr>
          <a:lstStyle/>
          <a:p>
            <a:r>
              <a:rPr lang="en-US" dirty="0" smtClean="0"/>
              <a:t>Big Dem loss in 31</a:t>
            </a:r>
            <a:endParaRPr lang="en-US" dirty="0"/>
          </a:p>
        </p:txBody>
      </p:sp>
      <p:cxnSp>
        <p:nvCxnSpPr>
          <p:cNvPr id="7" name="Straight Arrow Connector 6"/>
          <p:cNvCxnSpPr/>
          <p:nvPr/>
        </p:nvCxnSpPr>
        <p:spPr>
          <a:xfrm flipV="1">
            <a:off x="1828800" y="3733800"/>
            <a:ext cx="114300" cy="762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048000" y="2115532"/>
            <a:ext cx="228600" cy="85626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562600" y="2133600"/>
            <a:ext cx="2971800" cy="646331"/>
          </a:xfrm>
          <a:prstGeom prst="rect">
            <a:avLst/>
          </a:prstGeom>
          <a:noFill/>
        </p:spPr>
        <p:txBody>
          <a:bodyPr wrap="square" rtlCol="0">
            <a:spAutoFit/>
          </a:bodyPr>
          <a:lstStyle/>
          <a:p>
            <a:r>
              <a:rPr lang="en-US" dirty="0" smtClean="0"/>
              <a:t>33b uncontested</a:t>
            </a:r>
          </a:p>
          <a:p>
            <a:r>
              <a:rPr lang="en-US" dirty="0" smtClean="0"/>
              <a:t>33a only 1 Dem </a:t>
            </a:r>
            <a:r>
              <a:rPr lang="en-US" dirty="0" err="1" smtClean="0"/>
              <a:t>cand</a:t>
            </a:r>
            <a:r>
              <a:rPr lang="en-US" dirty="0" smtClean="0"/>
              <a:t>.</a:t>
            </a:r>
            <a:endParaRPr lang="en-US" dirty="0"/>
          </a:p>
        </p:txBody>
      </p:sp>
      <p:sp>
        <p:nvSpPr>
          <p:cNvPr id="11" name="TextBox 10"/>
          <p:cNvSpPr txBox="1"/>
          <p:nvPr/>
        </p:nvSpPr>
        <p:spPr>
          <a:xfrm>
            <a:off x="3962400" y="1276290"/>
            <a:ext cx="3505200" cy="523220"/>
          </a:xfrm>
          <a:prstGeom prst="rect">
            <a:avLst/>
          </a:prstGeom>
          <a:noFill/>
        </p:spPr>
        <p:txBody>
          <a:bodyPr wrap="square" rtlCol="0">
            <a:spAutoFit/>
          </a:bodyPr>
          <a:lstStyle/>
          <a:p>
            <a:r>
              <a:rPr lang="en-US" sz="1400" dirty="0" smtClean="0"/>
              <a:t>Loses in 32 – what’s the future for Dems there?</a:t>
            </a:r>
            <a:endParaRPr lang="en-US" sz="1400" dirty="0"/>
          </a:p>
        </p:txBody>
      </p:sp>
      <p:cxnSp>
        <p:nvCxnSpPr>
          <p:cNvPr id="13" name="Straight Arrow Connector 12"/>
          <p:cNvCxnSpPr/>
          <p:nvPr/>
        </p:nvCxnSpPr>
        <p:spPr>
          <a:xfrm flipH="1">
            <a:off x="4800600" y="1861066"/>
            <a:ext cx="457200" cy="27253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943600" y="2779931"/>
            <a:ext cx="228600" cy="1918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781800" y="2779931"/>
            <a:ext cx="152400" cy="1918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19200" y="4648200"/>
            <a:ext cx="1524000" cy="523220"/>
          </a:xfrm>
          <a:prstGeom prst="rect">
            <a:avLst/>
          </a:prstGeom>
          <a:noFill/>
        </p:spPr>
        <p:txBody>
          <a:bodyPr wrap="square" rtlCol="0">
            <a:spAutoFit/>
          </a:bodyPr>
          <a:lstStyle/>
          <a:p>
            <a:r>
              <a:rPr lang="en-US" sz="1400" dirty="0" smtClean="0"/>
              <a:t>Race gets very close in 30</a:t>
            </a:r>
            <a:endParaRPr lang="en-US" sz="1400" dirty="0"/>
          </a:p>
        </p:txBody>
      </p:sp>
    </p:spTree>
    <p:extLst>
      <p:ext uri="{BB962C8B-B14F-4D97-AF65-F5344CB8AC3E}">
        <p14:creationId xmlns:p14="http://schemas.microsoft.com/office/powerpoint/2010/main" val="1853384687"/>
      </p:ext>
    </p:extLst>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pPr>
              <a:lnSpc>
                <a:spcPct val="100000"/>
              </a:lnSpc>
            </a:pPr>
            <a:r>
              <a:rPr lang="en-US" sz="2400" dirty="0" smtClean="0"/>
              <a:t>Senate and Delegate Minimum Winning Totals in Districts 30,31,32,33</a:t>
            </a:r>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1661321541"/>
              </p:ext>
            </p:extLst>
          </p:nvPr>
        </p:nvGraphicFramePr>
        <p:xfrm>
          <a:off x="914400" y="1371600"/>
          <a:ext cx="7515225" cy="4759962"/>
        </p:xfrm>
        <a:graphic>
          <a:graphicData uri="http://schemas.openxmlformats.org/drawingml/2006/table">
            <a:tbl>
              <a:tblPr firstRow="1" bandRow="1">
                <a:tableStyleId>{5C22544A-7EE6-4342-B048-85BDC9FD1C3A}</a:tableStyleId>
              </a:tblPr>
              <a:tblGrid>
                <a:gridCol w="1402080"/>
                <a:gridCol w="1906905"/>
                <a:gridCol w="1402080"/>
                <a:gridCol w="1402080"/>
                <a:gridCol w="1402080"/>
              </a:tblGrid>
              <a:tr h="656167">
                <a:tc>
                  <a:txBody>
                    <a:bodyPr/>
                    <a:lstStyle/>
                    <a:p>
                      <a:endParaRPr lang="en-US" dirty="0"/>
                    </a:p>
                  </a:txBody>
                  <a:tcPr/>
                </a:tc>
                <a:tc gridSpan="2">
                  <a:txBody>
                    <a:bodyPr/>
                    <a:lstStyle/>
                    <a:p>
                      <a:pPr algn="ctr"/>
                      <a:r>
                        <a:rPr lang="en-US" dirty="0" smtClean="0"/>
                        <a:t>Minimum winning vote</a:t>
                      </a:r>
                      <a:endParaRPr lang="en-US" dirty="0"/>
                    </a:p>
                  </a:txBody>
                  <a:tcPr/>
                </a:tc>
                <a:tc hMerge="1">
                  <a:txBody>
                    <a:bodyPr/>
                    <a:lstStyle/>
                    <a:p>
                      <a:endParaRPr lang="en-US" dirty="0"/>
                    </a:p>
                  </a:txBody>
                  <a:tcPr/>
                </a:tc>
                <a:tc gridSpan="2">
                  <a:txBody>
                    <a:bodyPr/>
                    <a:lstStyle/>
                    <a:p>
                      <a:pPr algn="ctr"/>
                      <a:r>
                        <a:rPr lang="en-US" dirty="0" smtClean="0"/>
                        <a:t>Seats</a:t>
                      </a:r>
                      <a:endParaRPr lang="en-US" dirty="0"/>
                    </a:p>
                  </a:txBody>
                  <a:tcPr/>
                </a:tc>
                <a:tc hMerge="1">
                  <a:txBody>
                    <a:bodyPr/>
                    <a:lstStyle/>
                    <a:p>
                      <a:endParaRPr lang="en-US" dirty="0"/>
                    </a:p>
                  </a:txBody>
                  <a:tcPr/>
                </a:tc>
              </a:tr>
              <a:tr h="656167">
                <a:tc>
                  <a:txBody>
                    <a:bodyPr/>
                    <a:lstStyle/>
                    <a:p>
                      <a:r>
                        <a:rPr lang="en-US" dirty="0" smtClean="0"/>
                        <a:t>District</a:t>
                      </a:r>
                      <a:endParaRPr lang="en-US" dirty="0"/>
                    </a:p>
                  </a:txBody>
                  <a:tcPr/>
                </a:tc>
                <a:tc>
                  <a:txBody>
                    <a:bodyPr/>
                    <a:lstStyle/>
                    <a:p>
                      <a:pPr algn="ctr"/>
                      <a:r>
                        <a:rPr lang="en-US" sz="2000" b="1" dirty="0" smtClean="0"/>
                        <a:t>Senate</a:t>
                      </a:r>
                      <a:endParaRPr lang="en-US" sz="2000" b="1" dirty="0"/>
                    </a:p>
                  </a:txBody>
                  <a:tcPr/>
                </a:tc>
                <a:tc>
                  <a:txBody>
                    <a:bodyPr/>
                    <a:lstStyle/>
                    <a:p>
                      <a:pPr algn="ctr"/>
                      <a:r>
                        <a:rPr lang="en-US" sz="2000" b="1" dirty="0" smtClean="0"/>
                        <a:t>Delegates</a:t>
                      </a:r>
                      <a:endParaRPr lang="en-US" sz="2000" b="1" dirty="0"/>
                    </a:p>
                  </a:txBody>
                  <a:tcPr/>
                </a:tc>
                <a:tc>
                  <a:txBody>
                    <a:bodyPr/>
                    <a:lstStyle/>
                    <a:p>
                      <a:pPr algn="ctr"/>
                      <a:r>
                        <a:rPr lang="en-US" b="1" dirty="0" smtClean="0"/>
                        <a:t>Senate</a:t>
                      </a:r>
                      <a:endParaRPr lang="en-US" b="1" dirty="0"/>
                    </a:p>
                  </a:txBody>
                  <a:tcPr/>
                </a:tc>
                <a:tc>
                  <a:txBody>
                    <a:bodyPr/>
                    <a:lstStyle/>
                    <a:p>
                      <a:pPr algn="ctr"/>
                      <a:r>
                        <a:rPr lang="en-US" b="1" dirty="0" smtClean="0"/>
                        <a:t>Delegate</a:t>
                      </a:r>
                      <a:endParaRPr lang="en-US" b="1" dirty="0"/>
                    </a:p>
                  </a:txBody>
                  <a:tcPr/>
                </a:tc>
              </a:tr>
              <a:tr h="656167">
                <a:tc>
                  <a:txBody>
                    <a:bodyPr/>
                    <a:lstStyle/>
                    <a:p>
                      <a:r>
                        <a:rPr lang="en-US" sz="2400" dirty="0" smtClean="0"/>
                        <a:t>30</a:t>
                      </a:r>
                      <a:endParaRPr lang="en-US" sz="2400" dirty="0"/>
                    </a:p>
                  </a:txBody>
                  <a:tcPr/>
                </a:tc>
                <a:tc>
                  <a:txBody>
                    <a:bodyPr/>
                    <a:lstStyle/>
                    <a:p>
                      <a:pPr algn="ctr"/>
                      <a:r>
                        <a:rPr lang="en-US" sz="2400" dirty="0" smtClean="0"/>
                        <a:t>25253</a:t>
                      </a:r>
                      <a:endParaRPr lang="en-US" sz="2400" dirty="0"/>
                    </a:p>
                  </a:txBody>
                  <a:tcPr/>
                </a:tc>
                <a:tc>
                  <a:txBody>
                    <a:bodyPr/>
                    <a:lstStyle/>
                    <a:p>
                      <a:pPr algn="ctr"/>
                      <a:r>
                        <a:rPr lang="en-US" sz="2400" dirty="0" smtClean="0"/>
                        <a:t>22535</a:t>
                      </a:r>
                      <a:endParaRPr lang="en-US" sz="2400" dirty="0"/>
                    </a:p>
                  </a:txBody>
                  <a:tcPr/>
                </a:tc>
                <a:tc>
                  <a:txBody>
                    <a:bodyPr/>
                    <a:lstStyle/>
                    <a:p>
                      <a:pPr algn="ctr"/>
                      <a:r>
                        <a:rPr lang="en-US" sz="2400" dirty="0" smtClean="0"/>
                        <a:t>Dem</a:t>
                      </a:r>
                      <a:endParaRPr lang="en-US" sz="2400" dirty="0"/>
                    </a:p>
                  </a:txBody>
                  <a:tcPr/>
                </a:tc>
                <a:tc>
                  <a:txBody>
                    <a:bodyPr/>
                    <a:lstStyle/>
                    <a:p>
                      <a:pPr algn="ctr"/>
                      <a:r>
                        <a:rPr lang="en-US" sz="2400" dirty="0" smtClean="0"/>
                        <a:t>D=1/R=2</a:t>
                      </a:r>
                      <a:endParaRPr lang="en-US" sz="2400" dirty="0"/>
                    </a:p>
                  </a:txBody>
                  <a:tcPr/>
                </a:tc>
              </a:tr>
              <a:tr h="656167">
                <a:tc>
                  <a:txBody>
                    <a:bodyPr/>
                    <a:lstStyle/>
                    <a:p>
                      <a:r>
                        <a:rPr lang="en-US" sz="2400" dirty="0" smtClean="0"/>
                        <a:t>31</a:t>
                      </a:r>
                      <a:endParaRPr lang="en-US" sz="2400" dirty="0"/>
                    </a:p>
                  </a:txBody>
                  <a:tcPr/>
                </a:tc>
                <a:tc>
                  <a:txBody>
                    <a:bodyPr/>
                    <a:lstStyle/>
                    <a:p>
                      <a:pPr algn="ctr"/>
                      <a:r>
                        <a:rPr lang="en-US" sz="2400" dirty="0" smtClean="0"/>
                        <a:t>25723</a:t>
                      </a:r>
                      <a:endParaRPr lang="en-US" sz="2400" dirty="0"/>
                    </a:p>
                  </a:txBody>
                  <a:tcPr/>
                </a:tc>
                <a:tc>
                  <a:txBody>
                    <a:bodyPr/>
                    <a:lstStyle/>
                    <a:p>
                      <a:pPr algn="ctr"/>
                      <a:r>
                        <a:rPr lang="en-US" sz="2400" dirty="0" smtClean="0"/>
                        <a:t>22436</a:t>
                      </a:r>
                      <a:endParaRPr lang="en-US" sz="2400" dirty="0"/>
                    </a:p>
                  </a:txBody>
                  <a:tcPr/>
                </a:tc>
                <a:tc>
                  <a:txBody>
                    <a:bodyPr/>
                    <a:lstStyle/>
                    <a:p>
                      <a:pPr algn="ctr"/>
                      <a:r>
                        <a:rPr lang="en-US" sz="2400" dirty="0" smtClean="0"/>
                        <a:t>Rep</a:t>
                      </a:r>
                      <a:endParaRPr lang="en-US" sz="2400" dirty="0"/>
                    </a:p>
                  </a:txBody>
                  <a:tcPr/>
                </a:tc>
                <a:tc>
                  <a:txBody>
                    <a:bodyPr/>
                    <a:lstStyle/>
                    <a:p>
                      <a:pPr algn="ctr"/>
                      <a:r>
                        <a:rPr lang="en-US" sz="2400" dirty="0" smtClean="0"/>
                        <a:t>D=0/R=3</a:t>
                      </a:r>
                      <a:endParaRPr lang="en-US" sz="2400" dirty="0"/>
                    </a:p>
                  </a:txBody>
                  <a:tcPr/>
                </a:tc>
              </a:tr>
              <a:tr h="656167">
                <a:tc>
                  <a:txBody>
                    <a:bodyPr/>
                    <a:lstStyle/>
                    <a:p>
                      <a:r>
                        <a:rPr lang="en-US" sz="2400" dirty="0" smtClean="0"/>
                        <a:t>32</a:t>
                      </a:r>
                      <a:endParaRPr lang="en-US" sz="2400" dirty="0"/>
                    </a:p>
                  </a:txBody>
                  <a:tcPr/>
                </a:tc>
                <a:tc>
                  <a:txBody>
                    <a:bodyPr/>
                    <a:lstStyle/>
                    <a:p>
                      <a:pPr algn="ctr"/>
                      <a:r>
                        <a:rPr lang="en-US" sz="2400" dirty="0" smtClean="0"/>
                        <a:t>24762</a:t>
                      </a:r>
                      <a:endParaRPr lang="en-US" sz="2400" dirty="0"/>
                    </a:p>
                  </a:txBody>
                  <a:tcPr/>
                </a:tc>
                <a:tc>
                  <a:txBody>
                    <a:bodyPr/>
                    <a:lstStyle/>
                    <a:p>
                      <a:pPr algn="ctr"/>
                      <a:r>
                        <a:rPr lang="en-US" sz="2400" dirty="0" smtClean="0"/>
                        <a:t>18786</a:t>
                      </a:r>
                      <a:endParaRPr lang="en-US" sz="2400" dirty="0"/>
                    </a:p>
                  </a:txBody>
                  <a:tcPr/>
                </a:tc>
                <a:tc>
                  <a:txBody>
                    <a:bodyPr/>
                    <a:lstStyle/>
                    <a:p>
                      <a:pPr algn="ctr"/>
                      <a:r>
                        <a:rPr lang="en-US" sz="2400" dirty="0" smtClean="0"/>
                        <a:t>Dem</a:t>
                      </a:r>
                      <a:endParaRPr lang="en-US" sz="2400" dirty="0"/>
                    </a:p>
                  </a:txBody>
                  <a:tcPr/>
                </a:tc>
                <a:tc>
                  <a:txBody>
                    <a:bodyPr/>
                    <a:lstStyle/>
                    <a:p>
                      <a:pPr algn="ctr"/>
                      <a:r>
                        <a:rPr lang="en-US" sz="2400" dirty="0" smtClean="0"/>
                        <a:t>D=3/R=0</a:t>
                      </a:r>
                      <a:endParaRPr lang="en-US" sz="2400" dirty="0"/>
                    </a:p>
                  </a:txBody>
                  <a:tcPr/>
                </a:tc>
              </a:tr>
              <a:tr h="656167">
                <a:tc>
                  <a:txBody>
                    <a:bodyPr/>
                    <a:lstStyle/>
                    <a:p>
                      <a:r>
                        <a:rPr lang="en-US" sz="2400" dirty="0" smtClean="0"/>
                        <a:t>33(a)</a:t>
                      </a:r>
                      <a:endParaRPr lang="en-US" sz="2400" dirty="0"/>
                    </a:p>
                  </a:txBody>
                  <a:tcPr/>
                </a:tc>
                <a:tc>
                  <a:txBody>
                    <a:bodyPr/>
                    <a:lstStyle/>
                    <a:p>
                      <a:pPr algn="ctr"/>
                      <a:r>
                        <a:rPr lang="en-US" sz="2400" dirty="0" smtClean="0"/>
                        <a:t>43466</a:t>
                      </a:r>
                      <a:br>
                        <a:rPr lang="en-US" sz="2400" dirty="0" smtClean="0"/>
                      </a:br>
                      <a:r>
                        <a:rPr lang="en-US" sz="2400" dirty="0" smtClean="0"/>
                        <a:t>uncontested</a:t>
                      </a:r>
                      <a:endParaRPr lang="en-US" sz="2400" dirty="0"/>
                    </a:p>
                  </a:txBody>
                  <a:tcPr/>
                </a:tc>
                <a:tc>
                  <a:txBody>
                    <a:bodyPr/>
                    <a:lstStyle/>
                    <a:p>
                      <a:pPr algn="ctr"/>
                      <a:r>
                        <a:rPr lang="en-US" sz="2400" dirty="0" smtClean="0"/>
                        <a:t>18603</a:t>
                      </a:r>
                      <a:endParaRPr lang="en-US" sz="2400" dirty="0"/>
                    </a:p>
                  </a:txBody>
                  <a:tcPr/>
                </a:tc>
                <a:tc>
                  <a:txBody>
                    <a:bodyPr/>
                    <a:lstStyle/>
                    <a:p>
                      <a:pPr algn="ctr"/>
                      <a:r>
                        <a:rPr lang="en-US" sz="2400" dirty="0" smtClean="0"/>
                        <a:t>Rep</a:t>
                      </a:r>
                      <a:endParaRPr lang="en-US" sz="2400" dirty="0"/>
                    </a:p>
                  </a:txBody>
                  <a:tcPr/>
                </a:tc>
                <a:tc>
                  <a:txBody>
                    <a:bodyPr/>
                    <a:lstStyle/>
                    <a:p>
                      <a:pPr algn="ctr"/>
                      <a:r>
                        <a:rPr lang="en-US" sz="2400" dirty="0" smtClean="0"/>
                        <a:t>D=0/R=2</a:t>
                      </a:r>
                      <a:endParaRPr lang="en-US" sz="2400" dirty="0"/>
                    </a:p>
                  </a:txBody>
                  <a:tcPr/>
                </a:tc>
              </a:tr>
              <a:tr h="656167">
                <a:tc>
                  <a:txBody>
                    <a:bodyPr/>
                    <a:lstStyle/>
                    <a:p>
                      <a:r>
                        <a:rPr lang="en-US" sz="2400" dirty="0" smtClean="0"/>
                        <a:t>33b</a:t>
                      </a:r>
                      <a:endParaRPr lang="en-US" sz="2400" dirty="0"/>
                    </a:p>
                  </a:txBody>
                  <a:tcPr/>
                </a:tc>
                <a:tc>
                  <a:txBody>
                    <a:bodyPr/>
                    <a:lstStyle/>
                    <a:p>
                      <a:pPr algn="ctr"/>
                      <a:r>
                        <a:rPr lang="en-US" sz="2400" dirty="0" smtClean="0"/>
                        <a:t>uncontested</a:t>
                      </a:r>
                      <a:endParaRPr lang="en-US" sz="2400" dirty="0"/>
                    </a:p>
                  </a:txBody>
                  <a:tcPr/>
                </a:tc>
                <a:tc>
                  <a:txBody>
                    <a:bodyPr/>
                    <a:lstStyle/>
                    <a:p>
                      <a:pPr algn="ctr"/>
                      <a:r>
                        <a:rPr lang="en-US" sz="2400" dirty="0" smtClean="0"/>
                        <a:t>14623</a:t>
                      </a:r>
                      <a:endParaRPr lang="en-US" sz="2400" dirty="0"/>
                    </a:p>
                  </a:txBody>
                  <a:tcPr/>
                </a:tc>
                <a:tc>
                  <a:txBody>
                    <a:bodyPr/>
                    <a:lstStyle/>
                    <a:p>
                      <a:pPr algn="ctr"/>
                      <a:endParaRPr lang="en-US" sz="2400"/>
                    </a:p>
                  </a:txBody>
                  <a:tcPr/>
                </a:tc>
                <a:tc>
                  <a:txBody>
                    <a:bodyPr/>
                    <a:lstStyle/>
                    <a:p>
                      <a:pPr algn="ctr"/>
                      <a:r>
                        <a:rPr lang="en-US" sz="2400" dirty="0" smtClean="0"/>
                        <a:t>D=0/R=1</a:t>
                      </a:r>
                      <a:endParaRPr lang="en-US" sz="2400" dirty="0"/>
                    </a:p>
                  </a:txBody>
                  <a:tcPr/>
                </a:tc>
              </a:tr>
            </a:tbl>
          </a:graphicData>
        </a:graphic>
      </p:graphicFrame>
    </p:spTree>
    <p:extLst>
      <p:ext uri="{BB962C8B-B14F-4D97-AF65-F5344CB8AC3E}">
        <p14:creationId xmlns:p14="http://schemas.microsoft.com/office/powerpoint/2010/main" val="4277517039"/>
      </p:ext>
    </p:extLst>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p>
            <a:r>
              <a:rPr lang="en-US" sz="3200" dirty="0" smtClean="0"/>
              <a:t>District 33 – </a:t>
            </a:r>
            <a:r>
              <a:rPr lang="en-US" sz="3200" dirty="0" err="1" smtClean="0"/>
              <a:t>McConkey</a:t>
            </a:r>
            <a:r>
              <a:rPr lang="en-US" sz="3200" dirty="0" smtClean="0"/>
              <a:t> wins again!</a:t>
            </a:r>
            <a:endParaRPr lang="en-US" sz="3200" dirty="0"/>
          </a:p>
        </p:txBody>
      </p:sp>
      <p:sp>
        <p:nvSpPr>
          <p:cNvPr id="5" name="TextBox 4"/>
          <p:cNvSpPr txBox="1"/>
          <p:nvPr/>
        </p:nvSpPr>
        <p:spPr>
          <a:xfrm>
            <a:off x="2057400" y="4497149"/>
            <a:ext cx="4876800" cy="646331"/>
          </a:xfrm>
          <a:prstGeom prst="rect">
            <a:avLst/>
          </a:prstGeom>
          <a:noFill/>
        </p:spPr>
        <p:txBody>
          <a:bodyPr wrap="square" rtlCol="0">
            <a:spAutoFit/>
          </a:bodyPr>
          <a:lstStyle/>
          <a:p>
            <a:r>
              <a:rPr lang="en-US" dirty="0" smtClean="0"/>
              <a:t>Vitale sweeps up Severna Park; </a:t>
            </a:r>
            <a:r>
              <a:rPr lang="en-US" dirty="0" err="1" smtClean="0"/>
              <a:t>McConkey</a:t>
            </a:r>
            <a:r>
              <a:rPr lang="en-US" dirty="0" smtClean="0"/>
              <a:t> a solid second place. </a:t>
            </a: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304340928"/>
              </p:ext>
            </p:extLst>
          </p:nvPr>
        </p:nvGraphicFramePr>
        <p:xfrm>
          <a:off x="1447800" y="1143000"/>
          <a:ext cx="6629400" cy="2514598"/>
        </p:xfrm>
        <a:graphic>
          <a:graphicData uri="http://schemas.openxmlformats.org/drawingml/2006/table">
            <a:tbl>
              <a:tblPr firstRow="1" bandRow="1">
                <a:tableStyleId>{5C22544A-7EE6-4342-B048-85BDC9FD1C3A}</a:tableStyleId>
              </a:tblPr>
              <a:tblGrid>
                <a:gridCol w="2537236"/>
                <a:gridCol w="1099776"/>
                <a:gridCol w="1342198"/>
                <a:gridCol w="825095"/>
                <a:gridCol w="825095"/>
              </a:tblGrid>
              <a:tr h="421022">
                <a:tc>
                  <a:txBody>
                    <a:bodyPr/>
                    <a:lstStyle/>
                    <a:p>
                      <a:endParaRPr lang="en-US" dirty="0"/>
                    </a:p>
                  </a:txBody>
                  <a:tcPr/>
                </a:tc>
                <a:tc>
                  <a:txBody>
                    <a:bodyPr/>
                    <a:lstStyle/>
                    <a:p>
                      <a:r>
                        <a:rPr lang="en-US" sz="1600" b="1" dirty="0" smtClean="0"/>
                        <a:t>Brennan</a:t>
                      </a:r>
                      <a:endParaRPr lang="en-US" sz="1600" b="1" dirty="0"/>
                    </a:p>
                  </a:txBody>
                  <a:tcPr/>
                </a:tc>
                <a:tc>
                  <a:txBody>
                    <a:bodyPr/>
                    <a:lstStyle/>
                    <a:p>
                      <a:r>
                        <a:rPr lang="en-US" sz="1600" b="1" dirty="0" err="1" smtClean="0"/>
                        <a:t>McConkey</a:t>
                      </a:r>
                      <a:endParaRPr lang="en-US" sz="1600" b="1" dirty="0"/>
                    </a:p>
                  </a:txBody>
                  <a:tcPr/>
                </a:tc>
                <a:tc>
                  <a:txBody>
                    <a:bodyPr/>
                    <a:lstStyle/>
                    <a:p>
                      <a:r>
                        <a:rPr lang="en-US" sz="1600" b="1" dirty="0" err="1" smtClean="0"/>
                        <a:t>Mc</a:t>
                      </a:r>
                      <a:r>
                        <a:rPr lang="en-US" sz="1600" b="1" dirty="0" smtClean="0"/>
                        <a:t>-Br</a:t>
                      </a:r>
                      <a:endParaRPr lang="en-US" sz="1600" b="1" dirty="0"/>
                    </a:p>
                  </a:txBody>
                  <a:tcPr/>
                </a:tc>
                <a:tc>
                  <a:txBody>
                    <a:bodyPr/>
                    <a:lstStyle/>
                    <a:p>
                      <a:r>
                        <a:rPr lang="en-US" sz="1600" b="1" dirty="0" smtClean="0"/>
                        <a:t>Vitale</a:t>
                      </a:r>
                      <a:endParaRPr lang="en-US" sz="1600" b="1" dirty="0"/>
                    </a:p>
                  </a:txBody>
                  <a:tcPr/>
                </a:tc>
              </a:tr>
              <a:tr h="421022">
                <a:tc>
                  <a:txBody>
                    <a:bodyPr/>
                    <a:lstStyle/>
                    <a:p>
                      <a:r>
                        <a:rPr lang="en-US" dirty="0" smtClean="0"/>
                        <a:t>Odenton/Millersville</a:t>
                      </a:r>
                      <a:endParaRPr lang="en-US" dirty="0"/>
                    </a:p>
                  </a:txBody>
                  <a:tcPr/>
                </a:tc>
                <a:tc>
                  <a:txBody>
                    <a:bodyPr/>
                    <a:lstStyle/>
                    <a:p>
                      <a:pPr algn="ctr"/>
                      <a:r>
                        <a:rPr lang="en-US" sz="1600" dirty="0" smtClean="0"/>
                        <a:t>27.0</a:t>
                      </a:r>
                      <a:endParaRPr lang="en-US" sz="1600" dirty="0"/>
                    </a:p>
                  </a:txBody>
                  <a:tcPr/>
                </a:tc>
                <a:tc>
                  <a:txBody>
                    <a:bodyPr/>
                    <a:lstStyle/>
                    <a:p>
                      <a:pPr algn="ctr"/>
                      <a:r>
                        <a:rPr lang="en-US" sz="1600" dirty="0" smtClean="0"/>
                        <a:t>34.4</a:t>
                      </a:r>
                      <a:endParaRPr lang="en-US" sz="1600" dirty="0"/>
                    </a:p>
                  </a:txBody>
                  <a:tcPr/>
                </a:tc>
                <a:tc>
                  <a:txBody>
                    <a:bodyPr/>
                    <a:lstStyle/>
                    <a:p>
                      <a:pPr algn="ctr"/>
                      <a:r>
                        <a:rPr lang="en-US" sz="1600" dirty="0" smtClean="0"/>
                        <a:t>+7.4</a:t>
                      </a:r>
                      <a:endParaRPr lang="en-US" sz="1600" dirty="0"/>
                    </a:p>
                  </a:txBody>
                  <a:tcPr/>
                </a:tc>
                <a:tc>
                  <a:txBody>
                    <a:bodyPr/>
                    <a:lstStyle/>
                    <a:p>
                      <a:pPr algn="ctr"/>
                      <a:r>
                        <a:rPr lang="en-US" sz="1600" dirty="0" smtClean="0"/>
                        <a:t>38.3</a:t>
                      </a:r>
                      <a:endParaRPr lang="en-US" sz="1600" dirty="0"/>
                    </a:p>
                  </a:txBody>
                  <a:tcPr/>
                </a:tc>
              </a:tr>
              <a:tr h="415255">
                <a:tc>
                  <a:txBody>
                    <a:bodyPr/>
                    <a:lstStyle/>
                    <a:p>
                      <a:r>
                        <a:rPr lang="en-US" dirty="0" smtClean="0"/>
                        <a:t>Severna Park</a:t>
                      </a:r>
                      <a:endParaRPr lang="en-US" dirty="0"/>
                    </a:p>
                  </a:txBody>
                  <a:tcPr/>
                </a:tc>
                <a:tc>
                  <a:txBody>
                    <a:bodyPr/>
                    <a:lstStyle/>
                    <a:p>
                      <a:pPr algn="ctr"/>
                      <a:r>
                        <a:rPr lang="en-US" sz="1600" dirty="0" smtClean="0"/>
                        <a:t>23.7</a:t>
                      </a:r>
                      <a:endParaRPr lang="en-US" sz="1600" dirty="0"/>
                    </a:p>
                  </a:txBody>
                  <a:tcPr/>
                </a:tc>
                <a:tc>
                  <a:txBody>
                    <a:bodyPr/>
                    <a:lstStyle/>
                    <a:p>
                      <a:pPr algn="ctr"/>
                      <a:r>
                        <a:rPr lang="en-US" sz="1600" dirty="0" smtClean="0"/>
                        <a:t>29.7</a:t>
                      </a:r>
                      <a:endParaRPr lang="en-US" sz="1600" dirty="0"/>
                    </a:p>
                  </a:txBody>
                  <a:tcPr/>
                </a:tc>
                <a:tc>
                  <a:txBody>
                    <a:bodyPr/>
                    <a:lstStyle/>
                    <a:p>
                      <a:pPr algn="ctr"/>
                      <a:r>
                        <a:rPr lang="en-US" sz="1600" dirty="0" smtClean="0"/>
                        <a:t>+6</a:t>
                      </a:r>
                      <a:endParaRPr lang="en-US" sz="1600" dirty="0"/>
                    </a:p>
                  </a:txBody>
                  <a:tcPr/>
                </a:tc>
                <a:tc>
                  <a:txBody>
                    <a:bodyPr/>
                    <a:lstStyle/>
                    <a:p>
                      <a:pPr algn="ctr"/>
                      <a:r>
                        <a:rPr lang="en-US" sz="1600" dirty="0" smtClean="0"/>
                        <a:t>46.3</a:t>
                      </a:r>
                      <a:endParaRPr lang="en-US" sz="1600" dirty="0"/>
                    </a:p>
                  </a:txBody>
                  <a:tcPr/>
                </a:tc>
              </a:tr>
              <a:tr h="415255">
                <a:tc>
                  <a:txBody>
                    <a:bodyPr/>
                    <a:lstStyle/>
                    <a:p>
                      <a:r>
                        <a:rPr lang="en-US" dirty="0" smtClean="0"/>
                        <a:t>Crofton/Crownsville</a:t>
                      </a:r>
                      <a:endParaRPr lang="en-US" dirty="0"/>
                    </a:p>
                  </a:txBody>
                  <a:tcPr/>
                </a:tc>
                <a:tc>
                  <a:txBody>
                    <a:bodyPr/>
                    <a:lstStyle/>
                    <a:p>
                      <a:pPr algn="ctr"/>
                      <a:r>
                        <a:rPr lang="en-US" sz="1600" dirty="0" smtClean="0"/>
                        <a:t>27.9</a:t>
                      </a:r>
                      <a:endParaRPr lang="en-US" sz="1600" dirty="0"/>
                    </a:p>
                  </a:txBody>
                  <a:tcPr/>
                </a:tc>
                <a:tc>
                  <a:txBody>
                    <a:bodyPr/>
                    <a:lstStyle/>
                    <a:p>
                      <a:pPr algn="ctr"/>
                      <a:r>
                        <a:rPr lang="en-US" sz="1600" dirty="0" smtClean="0"/>
                        <a:t>33.2</a:t>
                      </a:r>
                      <a:endParaRPr lang="en-US" sz="1600" dirty="0"/>
                    </a:p>
                  </a:txBody>
                  <a:tcPr/>
                </a:tc>
                <a:tc>
                  <a:txBody>
                    <a:bodyPr/>
                    <a:lstStyle/>
                    <a:p>
                      <a:pPr algn="ctr"/>
                      <a:r>
                        <a:rPr lang="en-US" sz="1600" dirty="0" smtClean="0"/>
                        <a:t>+5.3</a:t>
                      </a:r>
                      <a:endParaRPr lang="en-US" sz="1600" dirty="0"/>
                    </a:p>
                  </a:txBody>
                  <a:tcPr/>
                </a:tc>
                <a:tc>
                  <a:txBody>
                    <a:bodyPr/>
                    <a:lstStyle/>
                    <a:p>
                      <a:pPr algn="ctr"/>
                      <a:r>
                        <a:rPr lang="en-US" sz="1600" dirty="0" smtClean="0"/>
                        <a:t>38.6</a:t>
                      </a:r>
                      <a:endParaRPr lang="en-US" sz="1600" dirty="0"/>
                    </a:p>
                  </a:txBody>
                  <a:tcPr/>
                </a:tc>
              </a:tr>
              <a:tr h="421022">
                <a:tc>
                  <a:txBody>
                    <a:bodyPr/>
                    <a:lstStyle/>
                    <a:p>
                      <a:r>
                        <a:rPr lang="en-US" dirty="0" smtClean="0"/>
                        <a:t>Overall %</a:t>
                      </a:r>
                      <a:endParaRPr lang="en-US" dirty="0"/>
                    </a:p>
                  </a:txBody>
                  <a:tcPr/>
                </a:tc>
                <a:tc>
                  <a:txBody>
                    <a:bodyPr/>
                    <a:lstStyle/>
                    <a:p>
                      <a:pPr algn="ctr"/>
                      <a:r>
                        <a:rPr lang="en-US" sz="1600" dirty="0" smtClean="0"/>
                        <a:t>25.7</a:t>
                      </a:r>
                      <a:endParaRPr lang="en-US" sz="1600" dirty="0"/>
                    </a:p>
                  </a:txBody>
                  <a:tcPr/>
                </a:tc>
                <a:tc>
                  <a:txBody>
                    <a:bodyPr/>
                    <a:lstStyle/>
                    <a:p>
                      <a:pPr algn="ctr"/>
                      <a:r>
                        <a:rPr lang="en-US" sz="1600" dirty="0" smtClean="0"/>
                        <a:t>32.3</a:t>
                      </a:r>
                      <a:endParaRPr lang="en-US" sz="1600" dirty="0"/>
                    </a:p>
                  </a:txBody>
                  <a:tcPr/>
                </a:tc>
                <a:tc>
                  <a:txBody>
                    <a:bodyPr/>
                    <a:lstStyle/>
                    <a:p>
                      <a:pPr algn="ctr"/>
                      <a:r>
                        <a:rPr lang="en-US" sz="1600" dirty="0" smtClean="0"/>
                        <a:t>+6.6</a:t>
                      </a:r>
                      <a:endParaRPr lang="en-US" sz="1600" dirty="0"/>
                    </a:p>
                  </a:txBody>
                  <a:tcPr/>
                </a:tc>
                <a:tc>
                  <a:txBody>
                    <a:bodyPr/>
                    <a:lstStyle/>
                    <a:p>
                      <a:pPr algn="ctr"/>
                      <a:r>
                        <a:rPr lang="en-US" sz="1600" dirty="0" smtClean="0"/>
                        <a:t>41.7</a:t>
                      </a:r>
                      <a:endParaRPr lang="en-US" sz="1600" dirty="0"/>
                    </a:p>
                  </a:txBody>
                  <a:tcPr/>
                </a:tc>
              </a:tr>
              <a:tr h="421022">
                <a:tc>
                  <a:txBody>
                    <a:bodyPr/>
                    <a:lstStyle/>
                    <a:p>
                      <a:r>
                        <a:rPr lang="en-US" dirty="0" smtClean="0"/>
                        <a:t>Raw vote</a:t>
                      </a:r>
                      <a:endParaRPr lang="en-US" dirty="0"/>
                    </a:p>
                  </a:txBody>
                  <a:tcPr/>
                </a:tc>
                <a:tc>
                  <a:txBody>
                    <a:bodyPr/>
                    <a:lstStyle/>
                    <a:p>
                      <a:pPr algn="ctr"/>
                      <a:r>
                        <a:rPr lang="en-US" sz="1800" b="0" i="0" u="none" strike="noStrike" kern="1200" baseline="0" dirty="0" smtClean="0">
                          <a:solidFill>
                            <a:schemeClr val="dk1"/>
                          </a:solidFill>
                          <a:latin typeface="+mn-lt"/>
                          <a:ea typeface="+mn-ea"/>
                          <a:cs typeface="+mn-cs"/>
                        </a:rPr>
                        <a:t>14792</a:t>
                      </a:r>
                      <a:endParaRPr lang="en-US" sz="1600" dirty="0"/>
                    </a:p>
                  </a:txBody>
                  <a:tcPr/>
                </a:tc>
                <a:tc>
                  <a:txBody>
                    <a:bodyPr/>
                    <a:lstStyle/>
                    <a:p>
                      <a:pPr algn="ctr"/>
                      <a:r>
                        <a:rPr lang="en-US" sz="1800" b="0" i="0" u="none" strike="noStrike" kern="1200" baseline="0" dirty="0" smtClean="0">
                          <a:solidFill>
                            <a:schemeClr val="dk1"/>
                          </a:solidFill>
                          <a:latin typeface="+mn-lt"/>
                          <a:ea typeface="+mn-ea"/>
                          <a:cs typeface="+mn-cs"/>
                        </a:rPr>
                        <a:t>18603</a:t>
                      </a:r>
                      <a:endParaRPr lang="en-US" sz="1600" dirty="0"/>
                    </a:p>
                  </a:txBody>
                  <a:tcPr/>
                </a:tc>
                <a:tc>
                  <a:txBody>
                    <a:bodyPr/>
                    <a:lstStyle/>
                    <a:p>
                      <a:pPr algn="ctr"/>
                      <a:r>
                        <a:rPr lang="en-US" sz="1600" dirty="0" smtClean="0"/>
                        <a:t>+3811</a:t>
                      </a:r>
                      <a:endParaRPr lang="en-US" sz="1600" dirty="0"/>
                    </a:p>
                  </a:txBody>
                  <a:tcPr/>
                </a:tc>
                <a:tc>
                  <a:txBody>
                    <a:bodyPr/>
                    <a:lstStyle/>
                    <a:p>
                      <a:pPr algn="ctr"/>
                      <a:r>
                        <a:rPr lang="en-US" sz="1600" kern="1200" dirty="0" smtClean="0">
                          <a:solidFill>
                            <a:schemeClr val="dk1"/>
                          </a:solidFill>
                          <a:latin typeface="+mn-lt"/>
                          <a:ea typeface="+mn-ea"/>
                          <a:cs typeface="+mn-cs"/>
                        </a:rPr>
                        <a:t>24033</a:t>
                      </a:r>
                      <a:endParaRPr lang="en-US" sz="1600" kern="1200" dirty="0">
                        <a:solidFill>
                          <a:schemeClr val="dk1"/>
                        </a:solidFill>
                        <a:latin typeface="+mn-lt"/>
                        <a:ea typeface="+mn-ea"/>
                        <a:cs typeface="+mn-cs"/>
                      </a:endParaRPr>
                    </a:p>
                  </a:txBody>
                  <a:tcPr/>
                </a:tc>
              </a:tr>
            </a:tbl>
          </a:graphicData>
        </a:graphic>
      </p:graphicFrame>
      <p:cxnSp>
        <p:nvCxnSpPr>
          <p:cNvPr id="11" name="Straight Arrow Connector 10"/>
          <p:cNvCxnSpPr/>
          <p:nvPr/>
        </p:nvCxnSpPr>
        <p:spPr>
          <a:xfrm flipV="1">
            <a:off x="4800600" y="2209800"/>
            <a:ext cx="2667000" cy="22873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172200" y="3581400"/>
            <a:ext cx="6096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0641836"/>
      </p:ext>
    </p:extLst>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p>
            <a:r>
              <a:rPr lang="en-US" sz="3200" dirty="0" smtClean="0"/>
              <a:t>District 30 – Dems lose a seat</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1358146361"/>
              </p:ext>
            </p:extLst>
          </p:nvPr>
        </p:nvGraphicFramePr>
        <p:xfrm>
          <a:off x="228600" y="1371600"/>
          <a:ext cx="8610600" cy="2423160"/>
        </p:xfrm>
        <a:graphic>
          <a:graphicData uri="http://schemas.openxmlformats.org/drawingml/2006/table">
            <a:tbl>
              <a:tblPr firstRow="1" bandRow="1">
                <a:tableStyleId>{5C22544A-7EE6-4342-B048-85BDC9FD1C3A}</a:tableStyleId>
              </a:tblPr>
              <a:tblGrid>
                <a:gridCol w="1640518"/>
                <a:gridCol w="754380"/>
                <a:gridCol w="754380"/>
                <a:gridCol w="948323"/>
                <a:gridCol w="754380"/>
                <a:gridCol w="646216"/>
                <a:gridCol w="978803"/>
                <a:gridCol w="762000"/>
                <a:gridCol w="685800"/>
                <a:gridCol w="685800"/>
              </a:tblGrid>
              <a:tr h="370840">
                <a:tc>
                  <a:txBody>
                    <a:bodyPr/>
                    <a:lstStyle/>
                    <a:p>
                      <a:endParaRPr lang="en-US" dirty="0"/>
                    </a:p>
                  </a:txBody>
                  <a:tcPr/>
                </a:tc>
                <a:tc gridSpan="3">
                  <a:txBody>
                    <a:bodyPr/>
                    <a:lstStyle/>
                    <a:p>
                      <a:pPr algn="ctr"/>
                      <a:r>
                        <a:rPr lang="en-US" dirty="0" smtClean="0"/>
                        <a:t>Busch</a:t>
                      </a:r>
                      <a:endParaRPr lang="en-US" dirty="0"/>
                    </a:p>
                  </a:txBody>
                  <a:tcPr/>
                </a:tc>
                <a:tc hMerge="1">
                  <a:txBody>
                    <a:bodyPr/>
                    <a:lstStyle/>
                    <a:p>
                      <a:endParaRPr lang="en-US" dirty="0"/>
                    </a:p>
                  </a:txBody>
                  <a:tcPr/>
                </a:tc>
                <a:tc hMerge="1">
                  <a:txBody>
                    <a:bodyPr/>
                    <a:lstStyle/>
                    <a:p>
                      <a:endParaRPr lang="en-US" dirty="0"/>
                    </a:p>
                  </a:txBody>
                  <a:tcPr/>
                </a:tc>
                <a:tc gridSpan="3">
                  <a:txBody>
                    <a:bodyPr/>
                    <a:lstStyle/>
                    <a:p>
                      <a:pPr algn="ctr"/>
                      <a:r>
                        <a:rPr lang="en-US" dirty="0" err="1" smtClean="0"/>
                        <a:t>Clagett</a:t>
                      </a:r>
                      <a:endParaRPr lang="en-US" dirty="0"/>
                    </a:p>
                  </a:txBody>
                  <a:tcPr/>
                </a:tc>
                <a:tc hMerge="1">
                  <a:txBody>
                    <a:bodyPr/>
                    <a:lstStyle/>
                    <a:p>
                      <a:endParaRPr lang="en-US" dirty="0"/>
                    </a:p>
                  </a:txBody>
                  <a:tcPr/>
                </a:tc>
                <a:tc hMerge="1">
                  <a:txBody>
                    <a:bodyPr/>
                    <a:lstStyle/>
                    <a:p>
                      <a:endParaRPr lang="en-US" dirty="0"/>
                    </a:p>
                  </a:txBody>
                  <a:tcPr/>
                </a:tc>
                <a:tc gridSpan="3">
                  <a:txBody>
                    <a:bodyPr/>
                    <a:lstStyle/>
                    <a:p>
                      <a:pPr algn="ctr"/>
                      <a:r>
                        <a:rPr lang="en-US" dirty="0" smtClean="0"/>
                        <a:t>George</a:t>
                      </a:r>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endParaRPr lang="en-US" dirty="0"/>
                    </a:p>
                  </a:txBody>
                  <a:tcPr/>
                </a:tc>
                <a:tc>
                  <a:txBody>
                    <a:bodyPr/>
                    <a:lstStyle/>
                    <a:p>
                      <a:r>
                        <a:rPr lang="en-US" sz="1600" b="1" dirty="0" smtClean="0"/>
                        <a:t>2006</a:t>
                      </a:r>
                      <a:endParaRPr lang="en-US" sz="1600" b="1" dirty="0"/>
                    </a:p>
                  </a:txBody>
                  <a:tcPr/>
                </a:tc>
                <a:tc>
                  <a:txBody>
                    <a:bodyPr/>
                    <a:lstStyle/>
                    <a:p>
                      <a:r>
                        <a:rPr lang="en-US" sz="1600" b="1" dirty="0" smtClean="0"/>
                        <a:t>2010</a:t>
                      </a:r>
                      <a:endParaRPr lang="en-US" sz="1600" b="1" dirty="0"/>
                    </a:p>
                  </a:txBody>
                  <a:tcPr/>
                </a:tc>
                <a:tc>
                  <a:txBody>
                    <a:bodyPr/>
                    <a:lstStyle/>
                    <a:p>
                      <a:r>
                        <a:rPr lang="en-US" sz="1600" b="1" dirty="0" smtClean="0"/>
                        <a:t>2010-2006</a:t>
                      </a:r>
                      <a:endParaRPr lang="en-US" sz="1600" b="1" dirty="0"/>
                    </a:p>
                  </a:txBody>
                  <a:tcPr/>
                </a:tc>
                <a:tc>
                  <a:txBody>
                    <a:bodyPr/>
                    <a:lstStyle/>
                    <a:p>
                      <a:r>
                        <a:rPr lang="en-US" sz="1600" b="1" dirty="0" smtClean="0"/>
                        <a:t>2006</a:t>
                      </a:r>
                      <a:endParaRPr lang="en-US" sz="1600" b="1" dirty="0"/>
                    </a:p>
                  </a:txBody>
                  <a:tcPr/>
                </a:tc>
                <a:tc>
                  <a:txBody>
                    <a:bodyPr/>
                    <a:lstStyle/>
                    <a:p>
                      <a:r>
                        <a:rPr lang="en-US" sz="1600" b="1" dirty="0" smtClean="0"/>
                        <a:t>2010</a:t>
                      </a:r>
                      <a:endParaRPr lang="en-US"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2010-2006</a:t>
                      </a:r>
                    </a:p>
                  </a:txBody>
                  <a:tcPr/>
                </a:tc>
                <a:tc>
                  <a:txBody>
                    <a:bodyPr/>
                    <a:lstStyle/>
                    <a:p>
                      <a:r>
                        <a:rPr lang="en-US" sz="1600" b="1" dirty="0" smtClean="0"/>
                        <a:t>2006</a:t>
                      </a:r>
                      <a:endParaRPr lang="en-US" sz="1600" b="1" dirty="0"/>
                    </a:p>
                  </a:txBody>
                  <a:tcPr/>
                </a:tc>
                <a:tc>
                  <a:txBody>
                    <a:bodyPr/>
                    <a:lstStyle/>
                    <a:p>
                      <a:r>
                        <a:rPr lang="en-US" sz="1600" b="1" dirty="0" smtClean="0"/>
                        <a:t>2010</a:t>
                      </a:r>
                      <a:endParaRPr lang="en-US"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2010-2006</a:t>
                      </a:r>
                    </a:p>
                  </a:txBody>
                  <a:tcPr/>
                </a:tc>
              </a:tr>
              <a:tr h="370840">
                <a:tc>
                  <a:txBody>
                    <a:bodyPr/>
                    <a:lstStyle/>
                    <a:p>
                      <a:r>
                        <a:rPr lang="en-US" dirty="0" err="1" smtClean="0"/>
                        <a:t>Broadneck</a:t>
                      </a:r>
                      <a:endParaRPr lang="en-US" dirty="0"/>
                    </a:p>
                  </a:txBody>
                  <a:tcPr/>
                </a:tc>
                <a:tc>
                  <a:txBody>
                    <a:bodyPr/>
                    <a:lstStyle/>
                    <a:p>
                      <a:r>
                        <a:rPr lang="en-US" sz="1600" dirty="0" smtClean="0"/>
                        <a:t>15.07</a:t>
                      </a:r>
                      <a:endParaRPr lang="en-US" sz="1600" dirty="0"/>
                    </a:p>
                  </a:txBody>
                  <a:tcPr/>
                </a:tc>
                <a:tc>
                  <a:txBody>
                    <a:bodyPr/>
                    <a:lstStyle/>
                    <a:p>
                      <a:r>
                        <a:rPr lang="en-US" sz="1600" dirty="0" smtClean="0"/>
                        <a:t>15.64</a:t>
                      </a:r>
                      <a:endParaRPr lang="en-US" sz="1600" dirty="0"/>
                    </a:p>
                  </a:txBody>
                  <a:tcPr/>
                </a:tc>
                <a:tc>
                  <a:txBody>
                    <a:bodyPr/>
                    <a:lstStyle/>
                    <a:p>
                      <a:pPr algn="ctr"/>
                      <a:r>
                        <a:rPr lang="en-US" sz="1600" dirty="0" smtClean="0"/>
                        <a:t>+.57</a:t>
                      </a:r>
                      <a:endParaRPr lang="en-US" sz="1600" dirty="0"/>
                    </a:p>
                  </a:txBody>
                  <a:tcPr/>
                </a:tc>
                <a:tc>
                  <a:txBody>
                    <a:bodyPr/>
                    <a:lstStyle/>
                    <a:p>
                      <a:r>
                        <a:rPr lang="en-US" sz="1600" dirty="0" smtClean="0"/>
                        <a:t>14.88</a:t>
                      </a:r>
                      <a:endParaRPr lang="en-US" sz="1600" dirty="0"/>
                    </a:p>
                  </a:txBody>
                  <a:tcPr/>
                </a:tc>
                <a:tc>
                  <a:txBody>
                    <a:bodyPr/>
                    <a:lstStyle/>
                    <a:p>
                      <a:r>
                        <a:rPr lang="en-US" sz="1600" dirty="0" smtClean="0"/>
                        <a:t>13.36</a:t>
                      </a:r>
                      <a:endParaRPr lang="en-US" sz="1600" dirty="0"/>
                    </a:p>
                  </a:txBody>
                  <a:tcPr/>
                </a:tc>
                <a:tc>
                  <a:txBody>
                    <a:bodyPr/>
                    <a:lstStyle/>
                    <a:p>
                      <a:pPr algn="ctr"/>
                      <a:r>
                        <a:rPr lang="en-US" sz="1600" dirty="0" smtClean="0"/>
                        <a:t>-1.52</a:t>
                      </a:r>
                      <a:endParaRPr lang="en-US" sz="1600" dirty="0"/>
                    </a:p>
                  </a:txBody>
                  <a:tcPr/>
                </a:tc>
                <a:tc>
                  <a:txBody>
                    <a:bodyPr/>
                    <a:lstStyle/>
                    <a:p>
                      <a:pPr algn="ctr" fontAlgn="b">
                        <a:spcBef>
                          <a:spcPts val="0"/>
                        </a:spcBef>
                        <a:spcAft>
                          <a:spcPts val="600"/>
                        </a:spcAft>
                      </a:pPr>
                      <a:r>
                        <a:rPr lang="en-US" sz="1600" kern="1200" dirty="0" smtClean="0">
                          <a:solidFill>
                            <a:schemeClr val="dk1"/>
                          </a:solidFill>
                          <a:latin typeface="+mn-lt"/>
                          <a:ea typeface="+mn-ea"/>
                          <a:cs typeface="+mn-cs"/>
                        </a:rPr>
                        <a:t>18.28</a:t>
                      </a:r>
                      <a:endParaRPr lang="en-US" sz="1600" kern="1200" dirty="0">
                        <a:solidFill>
                          <a:schemeClr val="dk1"/>
                        </a:solidFill>
                        <a:latin typeface="+mn-lt"/>
                        <a:ea typeface="+mn-ea"/>
                        <a:cs typeface="+mn-cs"/>
                      </a:endParaRPr>
                    </a:p>
                  </a:txBody>
                  <a:tcPr marL="9525" marR="9525" marT="9525" marB="0" anchor="b"/>
                </a:tc>
                <a:tc>
                  <a:txBody>
                    <a:bodyPr/>
                    <a:lstStyle/>
                    <a:p>
                      <a:pPr algn="ctr" fontAlgn="b">
                        <a:spcBef>
                          <a:spcPts val="0"/>
                        </a:spcBef>
                        <a:spcAft>
                          <a:spcPts val="600"/>
                        </a:spcAft>
                      </a:pPr>
                      <a:r>
                        <a:rPr lang="en-US" sz="1600" kern="1200" dirty="0" smtClean="0">
                          <a:solidFill>
                            <a:schemeClr val="dk1"/>
                          </a:solidFill>
                          <a:latin typeface="+mn-lt"/>
                          <a:ea typeface="+mn-ea"/>
                          <a:cs typeface="+mn-cs"/>
                        </a:rPr>
                        <a:t>22.14</a:t>
                      </a:r>
                      <a:endParaRPr lang="en-US" sz="1600" kern="1200" dirty="0">
                        <a:solidFill>
                          <a:schemeClr val="dk1"/>
                        </a:solidFill>
                        <a:latin typeface="+mn-lt"/>
                        <a:ea typeface="+mn-ea"/>
                        <a:cs typeface="+mn-cs"/>
                      </a:endParaRPr>
                    </a:p>
                  </a:txBody>
                  <a:tcPr marL="9525" marR="9525" marT="9525" marB="0" anchor="b"/>
                </a:tc>
                <a:tc>
                  <a:txBody>
                    <a:bodyPr/>
                    <a:lstStyle/>
                    <a:p>
                      <a:pPr algn="ctr">
                        <a:spcBef>
                          <a:spcPts val="600"/>
                        </a:spcBef>
                        <a:spcAft>
                          <a:spcPts val="600"/>
                        </a:spcAft>
                      </a:pPr>
                      <a:r>
                        <a:rPr lang="en-US" sz="1600" dirty="0" smtClean="0"/>
                        <a:t>+3.86</a:t>
                      </a:r>
                      <a:endParaRPr lang="en-US" sz="1600" dirty="0"/>
                    </a:p>
                  </a:txBody>
                  <a:tcPr/>
                </a:tc>
              </a:tr>
              <a:tr h="248920">
                <a:tc>
                  <a:txBody>
                    <a:bodyPr/>
                    <a:lstStyle/>
                    <a:p>
                      <a:r>
                        <a:rPr lang="en-US" dirty="0" smtClean="0"/>
                        <a:t>Annapolis</a:t>
                      </a:r>
                      <a:endParaRPr lang="en-US" dirty="0"/>
                    </a:p>
                  </a:txBody>
                  <a:tcPr/>
                </a:tc>
                <a:tc>
                  <a:txBody>
                    <a:bodyPr/>
                    <a:lstStyle/>
                    <a:p>
                      <a:r>
                        <a:rPr lang="en-US" sz="1600" dirty="0" smtClean="0"/>
                        <a:t>20.91</a:t>
                      </a:r>
                      <a:endParaRPr lang="en-US" sz="1600" dirty="0"/>
                    </a:p>
                  </a:txBody>
                  <a:tcPr/>
                </a:tc>
                <a:tc>
                  <a:txBody>
                    <a:bodyPr/>
                    <a:lstStyle/>
                    <a:p>
                      <a:r>
                        <a:rPr lang="en-US" sz="1600" dirty="0" smtClean="0"/>
                        <a:t>21.60</a:t>
                      </a:r>
                      <a:endParaRPr lang="en-US" sz="1600" dirty="0"/>
                    </a:p>
                  </a:txBody>
                  <a:tcPr/>
                </a:tc>
                <a:tc>
                  <a:txBody>
                    <a:bodyPr/>
                    <a:lstStyle/>
                    <a:p>
                      <a:pPr algn="ctr"/>
                      <a:r>
                        <a:rPr lang="en-US" sz="1600" dirty="0" smtClean="0"/>
                        <a:t>+.7</a:t>
                      </a:r>
                      <a:endParaRPr lang="en-US" sz="1600" dirty="0"/>
                    </a:p>
                  </a:txBody>
                  <a:tcPr/>
                </a:tc>
                <a:tc>
                  <a:txBody>
                    <a:bodyPr/>
                    <a:lstStyle/>
                    <a:p>
                      <a:r>
                        <a:rPr lang="en-US" sz="1600" dirty="0" smtClean="0"/>
                        <a:t>19.86</a:t>
                      </a:r>
                      <a:endParaRPr lang="en-US" sz="1600" dirty="0"/>
                    </a:p>
                  </a:txBody>
                  <a:tcPr/>
                </a:tc>
                <a:tc>
                  <a:txBody>
                    <a:bodyPr/>
                    <a:lstStyle/>
                    <a:p>
                      <a:r>
                        <a:rPr lang="en-US" sz="1600" dirty="0" smtClean="0"/>
                        <a:t>17.76</a:t>
                      </a:r>
                      <a:endParaRPr lang="en-US" sz="1600" dirty="0"/>
                    </a:p>
                  </a:txBody>
                  <a:tcPr/>
                </a:tc>
                <a:tc>
                  <a:txBody>
                    <a:bodyPr/>
                    <a:lstStyle/>
                    <a:p>
                      <a:pPr algn="ctr"/>
                      <a:r>
                        <a:rPr lang="en-US" sz="1600" dirty="0" smtClean="0"/>
                        <a:t>-2.1</a:t>
                      </a:r>
                      <a:endParaRPr lang="en-US" sz="1600" dirty="0"/>
                    </a:p>
                  </a:txBody>
                  <a:tcPr/>
                </a:tc>
                <a:tc>
                  <a:txBody>
                    <a:bodyPr/>
                    <a:lstStyle/>
                    <a:p>
                      <a:pPr algn="ctr" fontAlgn="b">
                        <a:spcBef>
                          <a:spcPts val="0"/>
                        </a:spcBef>
                        <a:spcAft>
                          <a:spcPts val="0"/>
                        </a:spcAft>
                      </a:pPr>
                      <a:r>
                        <a:rPr lang="en-US" sz="1600" kern="1200" dirty="0" smtClean="0">
                          <a:solidFill>
                            <a:schemeClr val="dk1"/>
                          </a:solidFill>
                          <a:latin typeface="+mn-lt"/>
                          <a:ea typeface="+mn-ea"/>
                          <a:cs typeface="+mn-cs"/>
                        </a:rPr>
                        <a:t>13.44</a:t>
                      </a:r>
                      <a:endParaRPr lang="en-US" sz="1600" kern="1200" dirty="0">
                        <a:solidFill>
                          <a:schemeClr val="dk1"/>
                        </a:solidFill>
                        <a:latin typeface="+mn-lt"/>
                        <a:ea typeface="+mn-ea"/>
                        <a:cs typeface="+mn-cs"/>
                      </a:endParaRPr>
                    </a:p>
                  </a:txBody>
                  <a:tcPr marL="9525" marR="9525" marT="9525" marB="0" anchor="b"/>
                </a:tc>
                <a:tc>
                  <a:txBody>
                    <a:bodyPr/>
                    <a:lstStyle/>
                    <a:p>
                      <a:pPr algn="ctr" fontAlgn="b">
                        <a:spcBef>
                          <a:spcPts val="0"/>
                        </a:spcBef>
                        <a:spcAft>
                          <a:spcPts val="0"/>
                        </a:spcAft>
                      </a:pPr>
                      <a:r>
                        <a:rPr lang="en-US" sz="1600" kern="1200" dirty="0" smtClean="0">
                          <a:solidFill>
                            <a:schemeClr val="dk1"/>
                          </a:solidFill>
                          <a:latin typeface="+mn-lt"/>
                          <a:ea typeface="+mn-ea"/>
                          <a:cs typeface="+mn-cs"/>
                        </a:rPr>
                        <a:t>16.43</a:t>
                      </a:r>
                      <a:endParaRPr lang="en-US" sz="1600" kern="1200" dirty="0">
                        <a:solidFill>
                          <a:schemeClr val="dk1"/>
                        </a:solidFill>
                        <a:latin typeface="+mn-lt"/>
                        <a:ea typeface="+mn-ea"/>
                        <a:cs typeface="+mn-cs"/>
                      </a:endParaRPr>
                    </a:p>
                  </a:txBody>
                  <a:tcPr marL="9525" marR="9525" marT="9525" marB="0" anchor="b"/>
                </a:tc>
                <a:tc>
                  <a:txBody>
                    <a:bodyPr/>
                    <a:lstStyle/>
                    <a:p>
                      <a:pPr algn="ctr">
                        <a:spcBef>
                          <a:spcPts val="600"/>
                        </a:spcBef>
                        <a:spcAft>
                          <a:spcPts val="600"/>
                        </a:spcAft>
                      </a:pPr>
                      <a:r>
                        <a:rPr lang="en-US" sz="1600" dirty="0" smtClean="0"/>
                        <a:t>+2.99</a:t>
                      </a:r>
                      <a:endParaRPr lang="en-US" sz="1600" dirty="0"/>
                    </a:p>
                  </a:txBody>
                  <a:tcPr/>
                </a:tc>
              </a:tr>
              <a:tr h="187960">
                <a:tc>
                  <a:txBody>
                    <a:bodyPr/>
                    <a:lstStyle/>
                    <a:p>
                      <a:r>
                        <a:rPr lang="en-US" dirty="0" smtClean="0"/>
                        <a:t>South County</a:t>
                      </a:r>
                      <a:endParaRPr lang="en-US" dirty="0"/>
                    </a:p>
                  </a:txBody>
                  <a:tcPr/>
                </a:tc>
                <a:tc>
                  <a:txBody>
                    <a:bodyPr/>
                    <a:lstStyle/>
                    <a:p>
                      <a:r>
                        <a:rPr lang="en-US" sz="1600" dirty="0" smtClean="0"/>
                        <a:t>15.06</a:t>
                      </a:r>
                      <a:endParaRPr lang="en-US" sz="1600" dirty="0"/>
                    </a:p>
                  </a:txBody>
                  <a:tcPr/>
                </a:tc>
                <a:tc>
                  <a:txBody>
                    <a:bodyPr/>
                    <a:lstStyle/>
                    <a:p>
                      <a:r>
                        <a:rPr lang="en-US" sz="1600" dirty="0" smtClean="0"/>
                        <a:t>14.65</a:t>
                      </a:r>
                      <a:endParaRPr lang="en-US" sz="1600" dirty="0"/>
                    </a:p>
                  </a:txBody>
                  <a:tcPr/>
                </a:tc>
                <a:tc>
                  <a:txBody>
                    <a:bodyPr/>
                    <a:lstStyle/>
                    <a:p>
                      <a:pPr algn="ctr"/>
                      <a:r>
                        <a:rPr lang="en-US" sz="1600" dirty="0" smtClean="0"/>
                        <a:t>-.41</a:t>
                      </a:r>
                      <a:endParaRPr lang="en-US" sz="1600" dirty="0"/>
                    </a:p>
                  </a:txBody>
                  <a:tcPr/>
                </a:tc>
                <a:tc>
                  <a:txBody>
                    <a:bodyPr/>
                    <a:lstStyle/>
                    <a:p>
                      <a:r>
                        <a:rPr lang="en-US" sz="1600" dirty="0" smtClean="0"/>
                        <a:t>17.27</a:t>
                      </a:r>
                      <a:endParaRPr lang="en-US" sz="1600" dirty="0"/>
                    </a:p>
                  </a:txBody>
                  <a:tcPr/>
                </a:tc>
                <a:tc>
                  <a:txBody>
                    <a:bodyPr/>
                    <a:lstStyle/>
                    <a:p>
                      <a:r>
                        <a:rPr lang="en-US" sz="1600" dirty="0" smtClean="0"/>
                        <a:t>14.91</a:t>
                      </a:r>
                      <a:endParaRPr lang="en-US" sz="1600" dirty="0"/>
                    </a:p>
                  </a:txBody>
                  <a:tcPr/>
                </a:tc>
                <a:tc>
                  <a:txBody>
                    <a:bodyPr/>
                    <a:lstStyle/>
                    <a:p>
                      <a:pPr algn="ctr"/>
                      <a:r>
                        <a:rPr lang="en-US" sz="1600" dirty="0" smtClean="0"/>
                        <a:t>-2.36</a:t>
                      </a:r>
                      <a:endParaRPr lang="en-US" sz="1600" dirty="0"/>
                    </a:p>
                  </a:txBody>
                  <a:tcPr/>
                </a:tc>
                <a:tc>
                  <a:txBody>
                    <a:bodyPr/>
                    <a:lstStyle/>
                    <a:p>
                      <a:pPr algn="ctr" fontAlgn="b">
                        <a:spcBef>
                          <a:spcPts val="0"/>
                        </a:spcBef>
                        <a:spcAft>
                          <a:spcPts val="0"/>
                        </a:spcAft>
                      </a:pPr>
                      <a:r>
                        <a:rPr lang="en-US" sz="1600" kern="1200" dirty="0" smtClean="0">
                          <a:solidFill>
                            <a:schemeClr val="dk1"/>
                          </a:solidFill>
                          <a:latin typeface="+mn-lt"/>
                          <a:ea typeface="+mn-ea"/>
                          <a:cs typeface="+mn-cs"/>
                        </a:rPr>
                        <a:t>17.50</a:t>
                      </a:r>
                      <a:endParaRPr lang="en-US" sz="1600" kern="1200" dirty="0">
                        <a:solidFill>
                          <a:schemeClr val="dk1"/>
                        </a:solidFill>
                        <a:latin typeface="+mn-lt"/>
                        <a:ea typeface="+mn-ea"/>
                        <a:cs typeface="+mn-cs"/>
                      </a:endParaRPr>
                    </a:p>
                  </a:txBody>
                  <a:tcPr marL="9525" marR="9525" marT="9525" marB="0" anchor="b"/>
                </a:tc>
                <a:tc>
                  <a:txBody>
                    <a:bodyPr/>
                    <a:lstStyle/>
                    <a:p>
                      <a:pPr algn="ctr" fontAlgn="b">
                        <a:spcBef>
                          <a:spcPts val="0"/>
                        </a:spcBef>
                        <a:spcAft>
                          <a:spcPts val="0"/>
                        </a:spcAft>
                      </a:pPr>
                      <a:r>
                        <a:rPr lang="en-US" sz="1600" kern="1200" dirty="0" smtClean="0">
                          <a:solidFill>
                            <a:schemeClr val="dk1"/>
                          </a:solidFill>
                          <a:latin typeface="+mn-lt"/>
                          <a:ea typeface="+mn-ea"/>
                          <a:cs typeface="+mn-cs"/>
                        </a:rPr>
                        <a:t>21.18</a:t>
                      </a:r>
                      <a:endParaRPr lang="en-US" sz="1600" kern="1200" dirty="0">
                        <a:solidFill>
                          <a:schemeClr val="dk1"/>
                        </a:solidFill>
                        <a:latin typeface="+mn-lt"/>
                        <a:ea typeface="+mn-ea"/>
                        <a:cs typeface="+mn-cs"/>
                      </a:endParaRPr>
                    </a:p>
                  </a:txBody>
                  <a:tcPr marL="9525" marR="9525" marT="9525" marB="0" anchor="b"/>
                </a:tc>
                <a:tc>
                  <a:txBody>
                    <a:bodyPr/>
                    <a:lstStyle/>
                    <a:p>
                      <a:pPr algn="ctr">
                        <a:spcBef>
                          <a:spcPts val="600"/>
                        </a:spcBef>
                        <a:spcAft>
                          <a:spcPts val="600"/>
                        </a:spcAft>
                      </a:pPr>
                      <a:r>
                        <a:rPr lang="en-US" sz="1600" dirty="0" smtClean="0"/>
                        <a:t>+3.68</a:t>
                      </a:r>
                      <a:endParaRPr lang="en-US" sz="1600" dirty="0"/>
                    </a:p>
                  </a:txBody>
                  <a:tcPr/>
                </a:tc>
              </a:tr>
              <a:tr h="370840">
                <a:tc>
                  <a:txBody>
                    <a:bodyPr/>
                    <a:lstStyle/>
                    <a:p>
                      <a:r>
                        <a:rPr lang="en-US" dirty="0" smtClean="0"/>
                        <a:t>Totals</a:t>
                      </a:r>
                      <a:endParaRPr lang="en-US" dirty="0"/>
                    </a:p>
                  </a:txBody>
                  <a:tcPr/>
                </a:tc>
                <a:tc>
                  <a:txBody>
                    <a:bodyPr/>
                    <a:lstStyle/>
                    <a:p>
                      <a:r>
                        <a:rPr lang="en-US" sz="1600" dirty="0" smtClean="0"/>
                        <a:t>17.06</a:t>
                      </a:r>
                      <a:endParaRPr lang="en-US" sz="1600" dirty="0"/>
                    </a:p>
                  </a:txBody>
                  <a:tcPr/>
                </a:tc>
                <a:tc>
                  <a:txBody>
                    <a:bodyPr/>
                    <a:lstStyle/>
                    <a:p>
                      <a:r>
                        <a:rPr lang="en-US" sz="1600" dirty="0" smtClean="0"/>
                        <a:t>18.01</a:t>
                      </a:r>
                      <a:endParaRPr lang="en-US" sz="1600" dirty="0"/>
                    </a:p>
                  </a:txBody>
                  <a:tcPr/>
                </a:tc>
                <a:tc>
                  <a:txBody>
                    <a:bodyPr/>
                    <a:lstStyle/>
                    <a:p>
                      <a:pPr algn="ctr"/>
                      <a:r>
                        <a:rPr lang="en-US" sz="1600" dirty="0" smtClean="0"/>
                        <a:t>+.95</a:t>
                      </a:r>
                      <a:endParaRPr lang="en-US" sz="1600" dirty="0"/>
                    </a:p>
                  </a:txBody>
                  <a:tcPr/>
                </a:tc>
                <a:tc>
                  <a:txBody>
                    <a:bodyPr/>
                    <a:lstStyle/>
                    <a:p>
                      <a:r>
                        <a:rPr lang="en-US" sz="1600" dirty="0" smtClean="0"/>
                        <a:t>16.97</a:t>
                      </a:r>
                      <a:endParaRPr lang="en-US" sz="1600" dirty="0"/>
                    </a:p>
                  </a:txBody>
                  <a:tcPr/>
                </a:tc>
                <a:tc>
                  <a:txBody>
                    <a:bodyPr/>
                    <a:lstStyle/>
                    <a:p>
                      <a:r>
                        <a:rPr lang="en-US" sz="1600" dirty="0" smtClean="0"/>
                        <a:t>15.87</a:t>
                      </a:r>
                      <a:endParaRPr lang="en-US" sz="1600" dirty="0"/>
                    </a:p>
                  </a:txBody>
                  <a:tcPr/>
                </a:tc>
                <a:tc>
                  <a:txBody>
                    <a:bodyPr/>
                    <a:lstStyle/>
                    <a:p>
                      <a:pPr algn="ctr"/>
                      <a:r>
                        <a:rPr lang="en-US" sz="1600" dirty="0" smtClean="0"/>
                        <a:t>-1.1</a:t>
                      </a:r>
                      <a:endParaRPr lang="en-US" sz="1600" dirty="0"/>
                    </a:p>
                  </a:txBody>
                  <a:tcPr/>
                </a:tc>
                <a:tc>
                  <a:txBody>
                    <a:bodyPr/>
                    <a:lstStyle/>
                    <a:p>
                      <a:r>
                        <a:rPr lang="en-US" sz="1600" dirty="0" smtClean="0"/>
                        <a:t>16.55</a:t>
                      </a:r>
                      <a:endParaRPr lang="en-US" sz="1600" dirty="0"/>
                    </a:p>
                  </a:txBody>
                  <a:tcPr/>
                </a:tc>
                <a:tc>
                  <a:txBody>
                    <a:bodyPr/>
                    <a:lstStyle/>
                    <a:p>
                      <a:r>
                        <a:rPr lang="en-US" sz="1600" dirty="0" smtClean="0"/>
                        <a:t>19.25</a:t>
                      </a:r>
                      <a:endParaRPr lang="en-US" sz="1600" dirty="0"/>
                    </a:p>
                  </a:txBody>
                  <a:tcPr/>
                </a:tc>
                <a:tc>
                  <a:txBody>
                    <a:bodyPr/>
                    <a:lstStyle/>
                    <a:p>
                      <a:r>
                        <a:rPr lang="en-US" sz="1600" dirty="0" smtClean="0"/>
                        <a:t>+2.65</a:t>
                      </a:r>
                      <a:endParaRPr lang="en-US" sz="1600" dirty="0"/>
                    </a:p>
                  </a:txBody>
                  <a:tcPr/>
                </a:tc>
              </a:tr>
            </a:tbl>
          </a:graphicData>
        </a:graphic>
      </p:graphicFrame>
      <p:sp>
        <p:nvSpPr>
          <p:cNvPr id="5" name="TextBox 4"/>
          <p:cNvSpPr txBox="1"/>
          <p:nvPr/>
        </p:nvSpPr>
        <p:spPr>
          <a:xfrm>
            <a:off x="609600" y="4191000"/>
            <a:ext cx="4876800" cy="646331"/>
          </a:xfrm>
          <a:prstGeom prst="rect">
            <a:avLst/>
          </a:prstGeom>
          <a:noFill/>
        </p:spPr>
        <p:txBody>
          <a:bodyPr wrap="square" rtlCol="0">
            <a:spAutoFit/>
          </a:bodyPr>
          <a:lstStyle/>
          <a:p>
            <a:r>
              <a:rPr lang="en-US" dirty="0" smtClean="0"/>
              <a:t>Busch improves over 2006; </a:t>
            </a:r>
            <a:r>
              <a:rPr lang="en-US" dirty="0" err="1" smtClean="0"/>
              <a:t>Clagett</a:t>
            </a:r>
            <a:r>
              <a:rPr lang="en-US" dirty="0" smtClean="0"/>
              <a:t> drops across the board; George romps</a:t>
            </a:r>
            <a:endParaRPr lang="en-US" dirty="0"/>
          </a:p>
        </p:txBody>
      </p:sp>
      <p:cxnSp>
        <p:nvCxnSpPr>
          <p:cNvPr id="7" name="Straight Arrow Connector 6"/>
          <p:cNvCxnSpPr/>
          <p:nvPr/>
        </p:nvCxnSpPr>
        <p:spPr>
          <a:xfrm flipV="1">
            <a:off x="2819400" y="3733800"/>
            <a:ext cx="7620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267200" y="3276600"/>
            <a:ext cx="8382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886200" y="3733800"/>
            <a:ext cx="4343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2431801204"/>
              </p:ext>
            </p:extLst>
          </p:nvPr>
        </p:nvGraphicFramePr>
        <p:xfrm>
          <a:off x="5257801" y="3962400"/>
          <a:ext cx="3657598" cy="2585720"/>
        </p:xfrm>
        <a:graphic>
          <a:graphicData uri="http://schemas.openxmlformats.org/drawingml/2006/table">
            <a:tbl>
              <a:tblPr firstRow="1" bandRow="1">
                <a:tableStyleId>{5C22544A-7EE6-4342-B048-85BDC9FD1C3A}</a:tableStyleId>
              </a:tblPr>
              <a:tblGrid>
                <a:gridCol w="1987642"/>
                <a:gridCol w="834978"/>
                <a:gridCol w="834978"/>
              </a:tblGrid>
              <a:tr h="370840">
                <a:tc>
                  <a:txBody>
                    <a:bodyPr/>
                    <a:lstStyle/>
                    <a:p>
                      <a:endParaRPr lang="en-US" dirty="0"/>
                    </a:p>
                  </a:txBody>
                  <a:tcPr/>
                </a:tc>
                <a:tc>
                  <a:txBody>
                    <a:bodyPr/>
                    <a:lstStyle/>
                    <a:p>
                      <a:pPr algn="ctr"/>
                      <a:r>
                        <a:rPr lang="en-US" sz="1600" b="1" dirty="0" smtClean="0"/>
                        <a:t>Totals</a:t>
                      </a:r>
                      <a:endParaRPr lang="en-US" sz="1600" b="1" dirty="0"/>
                    </a:p>
                  </a:txBody>
                  <a:tcPr/>
                </a:tc>
                <a:tc>
                  <a:txBody>
                    <a:bodyPr/>
                    <a:lstStyle/>
                    <a:p>
                      <a:pPr algn="ctr"/>
                      <a:r>
                        <a:rPr lang="en-US" sz="1600" b="1" dirty="0" smtClean="0"/>
                        <a:t>%</a:t>
                      </a:r>
                      <a:endParaRPr lang="en-US" sz="1600" b="1" dirty="0"/>
                    </a:p>
                  </a:txBody>
                  <a:tcPr/>
                </a:tc>
              </a:tr>
              <a:tr h="370840">
                <a:tc>
                  <a:txBody>
                    <a:bodyPr/>
                    <a:lstStyle/>
                    <a:p>
                      <a:r>
                        <a:rPr lang="en-US" dirty="0" smtClean="0"/>
                        <a:t>Ron George</a:t>
                      </a:r>
                      <a:endParaRPr lang="en-US" dirty="0"/>
                    </a:p>
                  </a:txBody>
                  <a:tcPr/>
                </a:tc>
                <a:tc>
                  <a:txBody>
                    <a:bodyPr/>
                    <a:lstStyle/>
                    <a:p>
                      <a:pPr algn="ctr"/>
                      <a:r>
                        <a:rPr lang="en-US" sz="1600" dirty="0" smtClean="0"/>
                        <a:t>25610</a:t>
                      </a:r>
                      <a:endParaRPr lang="en-US" sz="1600" dirty="0"/>
                    </a:p>
                  </a:txBody>
                  <a:tcPr/>
                </a:tc>
                <a:tc>
                  <a:txBody>
                    <a:bodyPr/>
                    <a:lstStyle/>
                    <a:p>
                      <a:pPr algn="ctr"/>
                      <a:r>
                        <a:rPr lang="en-US" sz="1600" dirty="0" smtClean="0"/>
                        <a:t>19.25</a:t>
                      </a:r>
                      <a:endParaRPr lang="en-US" sz="1600" dirty="0"/>
                    </a:p>
                  </a:txBody>
                  <a:tcPr/>
                </a:tc>
              </a:tr>
              <a:tr h="248920">
                <a:tc>
                  <a:txBody>
                    <a:bodyPr/>
                    <a:lstStyle/>
                    <a:p>
                      <a:r>
                        <a:rPr lang="en-US" dirty="0" smtClean="0"/>
                        <a:t>Mike Busch</a:t>
                      </a:r>
                      <a:endParaRPr lang="en-US" dirty="0"/>
                    </a:p>
                  </a:txBody>
                  <a:tcPr/>
                </a:tc>
                <a:tc>
                  <a:txBody>
                    <a:bodyPr/>
                    <a:lstStyle/>
                    <a:p>
                      <a:pPr algn="ctr"/>
                      <a:r>
                        <a:rPr lang="en-US" sz="1600" dirty="0" smtClean="0"/>
                        <a:t>23964</a:t>
                      </a:r>
                      <a:endParaRPr lang="en-US" sz="1600" dirty="0"/>
                    </a:p>
                  </a:txBody>
                  <a:tcPr/>
                </a:tc>
                <a:tc>
                  <a:txBody>
                    <a:bodyPr/>
                    <a:lstStyle/>
                    <a:p>
                      <a:pPr algn="ctr"/>
                      <a:r>
                        <a:rPr lang="en-US" sz="1600" dirty="0" smtClean="0"/>
                        <a:t>18.01</a:t>
                      </a:r>
                      <a:endParaRPr lang="en-US" sz="1600" dirty="0"/>
                    </a:p>
                  </a:txBody>
                  <a:tcPr/>
                </a:tc>
              </a:tr>
              <a:tr h="187960">
                <a:tc>
                  <a:txBody>
                    <a:bodyPr/>
                    <a:lstStyle/>
                    <a:p>
                      <a:r>
                        <a:rPr lang="en-US" dirty="0" smtClean="0"/>
                        <a:t>Herb McMillan</a:t>
                      </a:r>
                      <a:endParaRPr lang="en-US" dirty="0"/>
                    </a:p>
                  </a:txBody>
                  <a:tcPr/>
                </a:tc>
                <a:tc>
                  <a:txBody>
                    <a:bodyPr/>
                    <a:lstStyle/>
                    <a:p>
                      <a:pPr algn="ctr"/>
                      <a:r>
                        <a:rPr lang="en-US" sz="1600" dirty="0" smtClean="0"/>
                        <a:t>22535</a:t>
                      </a:r>
                      <a:endParaRPr lang="en-US" sz="1600" dirty="0"/>
                    </a:p>
                  </a:txBody>
                  <a:tcPr/>
                </a:tc>
                <a:tc>
                  <a:txBody>
                    <a:bodyPr/>
                    <a:lstStyle/>
                    <a:p>
                      <a:pPr algn="ctr"/>
                      <a:r>
                        <a:rPr lang="en-US" sz="1600" dirty="0" smtClean="0"/>
                        <a:t>16.94</a:t>
                      </a:r>
                      <a:endParaRPr lang="en-US" sz="1600" dirty="0"/>
                    </a:p>
                  </a:txBody>
                  <a:tcPr/>
                </a:tc>
              </a:tr>
              <a:tr h="370840">
                <a:tc>
                  <a:txBody>
                    <a:bodyPr/>
                    <a:lstStyle/>
                    <a:p>
                      <a:r>
                        <a:rPr lang="en-US" dirty="0" smtClean="0"/>
                        <a:t>V. </a:t>
                      </a:r>
                      <a:r>
                        <a:rPr lang="en-US" dirty="0" err="1" smtClean="0"/>
                        <a:t>Clagett</a:t>
                      </a:r>
                      <a:endParaRPr lang="en-US" dirty="0"/>
                    </a:p>
                  </a:txBody>
                  <a:tcPr/>
                </a:tc>
                <a:tc>
                  <a:txBody>
                    <a:bodyPr/>
                    <a:lstStyle/>
                    <a:p>
                      <a:pPr algn="ctr"/>
                      <a:r>
                        <a:rPr lang="en-US" sz="1600" dirty="0" smtClean="0"/>
                        <a:t>21118</a:t>
                      </a:r>
                      <a:endParaRPr lang="en-US" sz="1600" dirty="0"/>
                    </a:p>
                  </a:txBody>
                  <a:tcPr/>
                </a:tc>
                <a:tc>
                  <a:txBody>
                    <a:bodyPr/>
                    <a:lstStyle/>
                    <a:p>
                      <a:pPr algn="ctr"/>
                      <a:r>
                        <a:rPr lang="en-US" sz="1600" dirty="0" smtClean="0"/>
                        <a:t>15.87</a:t>
                      </a:r>
                      <a:endParaRPr lang="en-US" sz="1600" dirty="0"/>
                    </a:p>
                  </a:txBody>
                  <a:tcPr/>
                </a:tc>
              </a:tr>
              <a:tr h="370840">
                <a:tc>
                  <a:txBody>
                    <a:bodyPr/>
                    <a:lstStyle/>
                    <a:p>
                      <a:r>
                        <a:rPr lang="en-US" dirty="0" smtClean="0"/>
                        <a:t>Seth Howard</a:t>
                      </a:r>
                      <a:endParaRPr lang="en-US" dirty="0"/>
                    </a:p>
                  </a:txBody>
                  <a:tcPr/>
                </a:tc>
                <a:tc>
                  <a:txBody>
                    <a:bodyPr/>
                    <a:lstStyle/>
                    <a:p>
                      <a:pPr algn="ctr"/>
                      <a:r>
                        <a:rPr lang="en-US" sz="1600" dirty="0" smtClean="0"/>
                        <a:t>20064</a:t>
                      </a:r>
                      <a:endParaRPr lang="en-US" sz="1600" dirty="0"/>
                    </a:p>
                  </a:txBody>
                  <a:tcPr/>
                </a:tc>
                <a:tc>
                  <a:txBody>
                    <a:bodyPr/>
                    <a:lstStyle/>
                    <a:p>
                      <a:pPr algn="ctr"/>
                      <a:r>
                        <a:rPr lang="en-US" sz="1600" dirty="0" smtClean="0"/>
                        <a:t>15.08</a:t>
                      </a:r>
                      <a:endParaRPr lang="en-US" sz="1600" dirty="0"/>
                    </a:p>
                  </a:txBody>
                  <a:tcPr/>
                </a:tc>
              </a:tr>
              <a:tr h="370840">
                <a:tc>
                  <a:txBody>
                    <a:bodyPr/>
                    <a:lstStyle/>
                    <a:p>
                      <a:r>
                        <a:rPr lang="en-US" dirty="0" smtClean="0"/>
                        <a:t>Judd </a:t>
                      </a:r>
                      <a:r>
                        <a:rPr lang="en-US" dirty="0" err="1" smtClean="0"/>
                        <a:t>Legum</a:t>
                      </a:r>
                      <a:endParaRPr lang="en-US" dirty="0"/>
                    </a:p>
                  </a:txBody>
                  <a:tcPr/>
                </a:tc>
                <a:tc>
                  <a:txBody>
                    <a:bodyPr/>
                    <a:lstStyle/>
                    <a:p>
                      <a:pPr algn="ctr"/>
                      <a:r>
                        <a:rPr lang="en-US" sz="1600" dirty="0" smtClean="0"/>
                        <a:t>19647</a:t>
                      </a:r>
                      <a:endParaRPr lang="en-US" sz="1600" dirty="0"/>
                    </a:p>
                  </a:txBody>
                  <a:tcPr/>
                </a:tc>
                <a:tc>
                  <a:txBody>
                    <a:bodyPr/>
                    <a:lstStyle/>
                    <a:p>
                      <a:pPr algn="ctr"/>
                      <a:r>
                        <a:rPr lang="en-US" sz="1600" dirty="0" smtClean="0"/>
                        <a:t>14.77</a:t>
                      </a:r>
                      <a:endParaRPr lang="en-US" sz="1600" dirty="0"/>
                    </a:p>
                  </a:txBody>
                  <a:tcPr/>
                </a:tc>
              </a:tr>
            </a:tbl>
          </a:graphicData>
        </a:graphic>
      </p:graphicFrame>
    </p:spTree>
    <p:extLst>
      <p:ext uri="{BB962C8B-B14F-4D97-AF65-F5344CB8AC3E}">
        <p14:creationId xmlns:p14="http://schemas.microsoft.com/office/powerpoint/2010/main" val="3418215325"/>
      </p:ext>
    </p:extLst>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63562"/>
          </a:xfrm>
        </p:spPr>
        <p:txBody>
          <a:bodyPr>
            <a:noAutofit/>
          </a:bodyPr>
          <a:lstStyle/>
          <a:p>
            <a:pPr algn="ctr" eaLnBrk="1" fontAlgn="auto" hangingPunct="1">
              <a:spcAft>
                <a:spcPts val="0"/>
              </a:spcAft>
              <a:defRPr/>
            </a:pPr>
            <a:r>
              <a:rPr lang="en-US" sz="2800" dirty="0" smtClean="0"/>
              <a:t>County Elections: Slots at Arundel Mills</a:t>
            </a:r>
            <a:endParaRPr lang="en-US" sz="2800" dirty="0"/>
          </a:p>
        </p:txBody>
      </p:sp>
      <p:sp>
        <p:nvSpPr>
          <p:cNvPr id="24579" name="Rectangle 1"/>
          <p:cNvSpPr>
            <a:spLocks noChangeArrowheads="1"/>
          </p:cNvSpPr>
          <p:nvPr/>
        </p:nvSpPr>
        <p:spPr bwMode="auto">
          <a:xfrm>
            <a:off x="381000" y="838200"/>
            <a:ext cx="3048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1400" b="1">
                <a:solidFill>
                  <a:srgbClr val="000000"/>
                </a:solidFill>
                <a:latin typeface="Arial" charset="0"/>
                <a:cs typeface="Times New Roman" pitchFamily="18" charset="0"/>
              </a:rPr>
              <a:t>Opponents to the introduction of slot machines at Arundel Mills Mall are circulating a petition to put the county council’s decision to grant zoning needed for </a:t>
            </a:r>
            <a:r>
              <a:rPr lang="en-US" sz="1400" b="1">
                <a:solidFill>
                  <a:srgbClr val="292727"/>
                </a:solidFill>
                <a:latin typeface="Arial" charset="0"/>
                <a:cs typeface="Times New Roman" pitchFamily="18" charset="0"/>
              </a:rPr>
              <a:t>slots</a:t>
            </a:r>
            <a:r>
              <a:rPr lang="en-US" sz="1400" b="1">
                <a:solidFill>
                  <a:srgbClr val="000000"/>
                </a:solidFill>
                <a:latin typeface="Arial" charset="0"/>
                <a:cs typeface="Times New Roman" pitchFamily="18" charset="0"/>
              </a:rPr>
              <a:t> to referendum in November, potentially reversing the decision.  </a:t>
            </a:r>
            <a:r>
              <a:rPr lang="en-US" sz="1400" b="1">
                <a:solidFill>
                  <a:srgbClr val="C00000"/>
                </a:solidFill>
                <a:latin typeface="Arial" charset="0"/>
                <a:cs typeface="Times New Roman" pitchFamily="18" charset="0"/>
              </a:rPr>
              <a:t>Do you support or oppose this petition effort?</a:t>
            </a:r>
            <a:endParaRPr lang="en-US" sz="2000">
              <a:solidFill>
                <a:srgbClr val="C00000"/>
              </a:solidFill>
              <a:latin typeface="Arial"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217200845"/>
              </p:ext>
            </p:extLst>
          </p:nvPr>
        </p:nvGraphicFramePr>
        <p:xfrm>
          <a:off x="1905000" y="2667000"/>
          <a:ext cx="5867401" cy="3989438"/>
        </p:xfrm>
        <a:graphic>
          <a:graphicData uri="http://schemas.openxmlformats.org/drawingml/2006/table">
            <a:tbl>
              <a:tblPr/>
              <a:tblGrid>
                <a:gridCol w="1639870"/>
                <a:gridCol w="1211986"/>
                <a:gridCol w="1057891"/>
                <a:gridCol w="922565"/>
                <a:gridCol w="1035089"/>
              </a:tblGrid>
              <a:tr h="731588">
                <a:tc>
                  <a:txBody>
                    <a:bodyPr/>
                    <a:lstStyle/>
                    <a:p>
                      <a:pPr>
                        <a:tabLst>
                          <a:tab pos="228600" algn="l"/>
                        </a:tabLst>
                      </a:pPr>
                      <a:r>
                        <a:rPr lang="en-US" sz="2400" b="1" dirty="0" smtClean="0">
                          <a:latin typeface="Calibri"/>
                          <a:ea typeface="Times New Roman"/>
                          <a:cs typeface="Times New Roman"/>
                        </a:rPr>
                        <a:t>Position</a:t>
                      </a:r>
                      <a:endParaRPr lang="en-US" sz="2400" dirty="0">
                        <a:latin typeface="Calibri"/>
                        <a:ea typeface="Times New Roman"/>
                        <a:cs typeface="Times New Roman"/>
                      </a:endParaRPr>
                    </a:p>
                  </a:txBody>
                  <a:tcPr marL="38318" marR="38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tabLst>
                          <a:tab pos="228600" algn="l"/>
                        </a:tabLst>
                      </a:pPr>
                      <a:r>
                        <a:rPr lang="en-US" sz="2400" b="1" dirty="0" smtClean="0">
                          <a:latin typeface="Calibri"/>
                          <a:ea typeface="Times New Roman"/>
                          <a:cs typeface="Times New Roman"/>
                        </a:rPr>
                        <a:t>March</a:t>
                      </a:r>
                    </a:p>
                    <a:p>
                      <a:pPr algn="ctr">
                        <a:tabLst>
                          <a:tab pos="228600" algn="l"/>
                        </a:tabLst>
                      </a:pPr>
                      <a:r>
                        <a:rPr lang="en-US" sz="2400" b="1" dirty="0" smtClean="0">
                          <a:latin typeface="Calibri"/>
                          <a:ea typeface="Times New Roman"/>
                          <a:cs typeface="Times New Roman"/>
                        </a:rPr>
                        <a:t>’10</a:t>
                      </a:r>
                      <a:endParaRPr lang="en-US" sz="2400" dirty="0">
                        <a:latin typeface="Calibri"/>
                        <a:ea typeface="Times New Roman"/>
                        <a:cs typeface="Times New Roman"/>
                      </a:endParaRPr>
                    </a:p>
                  </a:txBody>
                  <a:tcPr marL="38318" marR="38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tabLst>
                          <a:tab pos="228600" algn="l"/>
                        </a:tabLst>
                      </a:pPr>
                      <a:r>
                        <a:rPr kumimoji="0" lang="en-US" sz="2400" b="1" kern="1200" dirty="0" smtClean="0">
                          <a:solidFill>
                            <a:schemeClr val="tx1"/>
                          </a:solidFill>
                          <a:latin typeface="Calibri"/>
                          <a:ea typeface="Times New Roman"/>
                          <a:cs typeface="Times New Roman"/>
                        </a:rPr>
                        <a:t>Oct.</a:t>
                      </a:r>
                    </a:p>
                    <a:p>
                      <a:pPr algn="ctr">
                        <a:tabLst>
                          <a:tab pos="228600" algn="l"/>
                        </a:tabLst>
                      </a:pPr>
                      <a:r>
                        <a:rPr kumimoji="0" lang="en-US" sz="2400" b="1" kern="1200" dirty="0" smtClean="0">
                          <a:solidFill>
                            <a:schemeClr val="tx1"/>
                          </a:solidFill>
                          <a:latin typeface="Calibri"/>
                          <a:ea typeface="Times New Roman"/>
                          <a:cs typeface="Times New Roman"/>
                        </a:rPr>
                        <a:t>‘10</a:t>
                      </a:r>
                      <a:endParaRPr kumimoji="0" lang="en-US" sz="2400" b="1" kern="1200" dirty="0">
                        <a:solidFill>
                          <a:schemeClr val="tx1"/>
                        </a:solidFill>
                        <a:latin typeface="Calibri"/>
                        <a:ea typeface="Times New Roman"/>
                        <a:cs typeface="Times New Roman"/>
                      </a:endParaRPr>
                    </a:p>
                  </a:txBody>
                  <a:tcPr marL="38318" marR="38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tabLst>
                          <a:tab pos="228600" algn="l"/>
                        </a:tabLst>
                      </a:pPr>
                      <a:r>
                        <a:rPr kumimoji="0" lang="en-US" sz="2400" b="1" kern="1200" dirty="0" smtClean="0">
                          <a:solidFill>
                            <a:schemeClr val="tx1"/>
                          </a:solidFill>
                          <a:latin typeface="Calibri"/>
                          <a:ea typeface="Times New Roman"/>
                          <a:cs typeface="Times New Roman"/>
                        </a:rPr>
                        <a:t>Exit Poll</a:t>
                      </a:r>
                      <a:endParaRPr kumimoji="0" lang="en-US" sz="2400" b="1" kern="1200" dirty="0">
                        <a:solidFill>
                          <a:schemeClr val="tx1"/>
                        </a:solidFill>
                        <a:latin typeface="Calibri"/>
                        <a:ea typeface="Times New Roman"/>
                        <a:cs typeface="Times New Roman"/>
                      </a:endParaRPr>
                    </a:p>
                  </a:txBody>
                  <a:tcPr marL="38318" marR="38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tabLst>
                          <a:tab pos="228600" algn="l"/>
                        </a:tabLst>
                      </a:pPr>
                      <a:r>
                        <a:rPr kumimoji="0" lang="en-US" sz="2400" b="1" kern="1200" dirty="0" smtClean="0">
                          <a:solidFill>
                            <a:schemeClr val="tx1"/>
                          </a:solidFill>
                          <a:latin typeface="Calibri"/>
                          <a:ea typeface="Times New Roman"/>
                          <a:cs typeface="Times New Roman"/>
                        </a:rPr>
                        <a:t>Actual Vote</a:t>
                      </a:r>
                      <a:endParaRPr kumimoji="0" lang="en-US" sz="2400" b="1" kern="1200" dirty="0">
                        <a:solidFill>
                          <a:schemeClr val="tx1"/>
                        </a:solidFill>
                        <a:latin typeface="Calibri"/>
                        <a:ea typeface="Times New Roman"/>
                        <a:cs typeface="Times New Roman"/>
                      </a:endParaRPr>
                    </a:p>
                  </a:txBody>
                  <a:tcPr marL="38318" marR="38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542975">
                <a:tc>
                  <a:txBody>
                    <a:bodyPr/>
                    <a:lstStyle/>
                    <a:p>
                      <a:pPr>
                        <a:tabLst>
                          <a:tab pos="228600" algn="l"/>
                        </a:tabLst>
                      </a:pPr>
                      <a:r>
                        <a:rPr lang="en-US" sz="2400" dirty="0" smtClean="0">
                          <a:latin typeface="Calibri"/>
                          <a:ea typeface="Times New Roman"/>
                          <a:cs typeface="Times New Roman"/>
                        </a:rPr>
                        <a:t>Support</a:t>
                      </a:r>
                      <a:endParaRPr lang="en-US" sz="2400" dirty="0">
                        <a:latin typeface="Calibri"/>
                        <a:ea typeface="Times New Roman"/>
                        <a:cs typeface="Times New Roman"/>
                      </a:endParaRPr>
                    </a:p>
                  </a:txBody>
                  <a:tcPr marL="38318" marR="38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Lst>
                      </a:pPr>
                      <a:r>
                        <a:rPr lang="en-US" sz="2400" dirty="0" smtClean="0">
                          <a:latin typeface="Calibri"/>
                          <a:ea typeface="Times New Roman"/>
                          <a:cs typeface="Times New Roman"/>
                        </a:rPr>
                        <a:t>45</a:t>
                      </a:r>
                      <a:endParaRPr lang="en-US" sz="2400" dirty="0">
                        <a:latin typeface="Calibri"/>
                        <a:ea typeface="Times New Roman"/>
                        <a:cs typeface="Times New Roman"/>
                      </a:endParaRPr>
                    </a:p>
                  </a:txBody>
                  <a:tcPr marL="38318" marR="38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Lst>
                      </a:pPr>
                      <a:r>
                        <a:rPr lang="en-US" sz="2800" b="1" dirty="0">
                          <a:effectLst/>
                          <a:latin typeface="Times New Roman"/>
                        </a:rPr>
                        <a:t>42</a:t>
                      </a:r>
                      <a:endParaRPr lang="en-US" sz="2800" dirty="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Lst>
                      </a:pPr>
                      <a:r>
                        <a:rPr lang="en-US" sz="2800" b="1" baseline="0" dirty="0" smtClean="0">
                          <a:solidFill>
                            <a:srgbClr val="FF0000"/>
                          </a:solidFill>
                          <a:effectLst/>
                          <a:latin typeface="Times New Roman"/>
                        </a:rPr>
                        <a:t>60</a:t>
                      </a:r>
                      <a:endParaRPr lang="en-US" sz="2800" b="1" baseline="0" dirty="0">
                        <a:solidFill>
                          <a:srgbClr val="FF0000"/>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Lst>
                      </a:pPr>
                      <a:r>
                        <a:rPr lang="en-US" sz="2800" b="1" baseline="0" dirty="0" smtClean="0">
                          <a:solidFill>
                            <a:srgbClr val="C00000"/>
                          </a:solidFill>
                          <a:effectLst/>
                          <a:latin typeface="Times New Roman"/>
                        </a:rPr>
                        <a:t>55.6</a:t>
                      </a:r>
                      <a:endParaRPr lang="en-US" sz="2800" b="1" baseline="0" dirty="0">
                        <a:solidFill>
                          <a:srgbClr val="C00000"/>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2975">
                <a:tc>
                  <a:txBody>
                    <a:bodyPr/>
                    <a:lstStyle/>
                    <a:p>
                      <a:pPr>
                        <a:tabLst>
                          <a:tab pos="228600" algn="l"/>
                        </a:tabLst>
                      </a:pPr>
                      <a:r>
                        <a:rPr lang="en-US" sz="2400" dirty="0" smtClean="0">
                          <a:latin typeface="Calibri"/>
                          <a:ea typeface="Times New Roman"/>
                          <a:cs typeface="Times New Roman"/>
                        </a:rPr>
                        <a:t>Oppose</a:t>
                      </a:r>
                      <a:endParaRPr lang="en-US" sz="2400" dirty="0">
                        <a:latin typeface="Calibri"/>
                        <a:ea typeface="Times New Roman"/>
                        <a:cs typeface="Times New Roman"/>
                      </a:endParaRPr>
                    </a:p>
                  </a:txBody>
                  <a:tcPr marL="38318" marR="38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tabLst>
                          <a:tab pos="228600" algn="l"/>
                        </a:tabLst>
                      </a:pPr>
                      <a:r>
                        <a:rPr lang="en-US" sz="2400" dirty="0" smtClean="0">
                          <a:latin typeface="Calibri"/>
                          <a:ea typeface="Times New Roman"/>
                          <a:cs typeface="Times New Roman"/>
                        </a:rPr>
                        <a:t>45</a:t>
                      </a:r>
                      <a:endParaRPr lang="en-US" sz="2400" dirty="0">
                        <a:latin typeface="Calibri"/>
                        <a:ea typeface="Times New Roman"/>
                        <a:cs typeface="Times New Roman"/>
                      </a:endParaRPr>
                    </a:p>
                  </a:txBody>
                  <a:tcPr marL="38318" marR="38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tabLst>
                          <a:tab pos="228600" algn="l"/>
                        </a:tabLst>
                      </a:pPr>
                      <a:r>
                        <a:rPr lang="en-US" sz="2800" b="1" dirty="0">
                          <a:effectLst/>
                          <a:latin typeface="Times New Roman"/>
                        </a:rPr>
                        <a:t>42</a:t>
                      </a:r>
                      <a:endParaRPr lang="en-US" sz="2800" dirty="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tabLst>
                          <a:tab pos="228600" algn="l"/>
                        </a:tabLst>
                      </a:pPr>
                      <a:r>
                        <a:rPr lang="en-US" sz="2800" b="1" baseline="0" dirty="0" smtClean="0">
                          <a:solidFill>
                            <a:srgbClr val="FF0000"/>
                          </a:solidFill>
                          <a:effectLst/>
                          <a:latin typeface="Times New Roman"/>
                        </a:rPr>
                        <a:t>39</a:t>
                      </a:r>
                      <a:endParaRPr lang="en-US" sz="2800" b="1" baseline="0" dirty="0">
                        <a:solidFill>
                          <a:srgbClr val="FF0000"/>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tabLst>
                          <a:tab pos="228600" algn="l"/>
                        </a:tabLst>
                      </a:pPr>
                      <a:r>
                        <a:rPr lang="en-US" sz="2800" b="1" baseline="0" dirty="0" smtClean="0">
                          <a:solidFill>
                            <a:srgbClr val="C00000"/>
                          </a:solidFill>
                          <a:effectLst/>
                          <a:latin typeface="Times New Roman"/>
                        </a:rPr>
                        <a:t>44.4</a:t>
                      </a:r>
                      <a:endParaRPr lang="en-US" sz="2800" b="1" baseline="0" dirty="0">
                        <a:solidFill>
                          <a:srgbClr val="C00000"/>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542975">
                <a:tc>
                  <a:txBody>
                    <a:bodyPr/>
                    <a:lstStyle/>
                    <a:p>
                      <a:pPr>
                        <a:tabLst>
                          <a:tab pos="228600" algn="l"/>
                        </a:tabLst>
                      </a:pPr>
                      <a:r>
                        <a:rPr lang="en-US" sz="2400" dirty="0" smtClean="0">
                          <a:latin typeface="Calibri"/>
                          <a:ea typeface="Times New Roman"/>
                          <a:cs typeface="Times New Roman"/>
                        </a:rPr>
                        <a:t>Gap</a:t>
                      </a:r>
                      <a:endParaRPr lang="en-US" sz="2400" dirty="0">
                        <a:latin typeface="Calibri"/>
                        <a:ea typeface="Times New Roman"/>
                        <a:cs typeface="Times New Roman"/>
                      </a:endParaRPr>
                    </a:p>
                  </a:txBody>
                  <a:tcPr marL="38318" marR="38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tabLst>
                          <a:tab pos="228600" algn="l"/>
                        </a:tabLst>
                      </a:pPr>
                      <a:r>
                        <a:rPr lang="en-US" sz="2400" dirty="0" smtClean="0">
                          <a:latin typeface="Calibri"/>
                          <a:ea typeface="Times New Roman"/>
                          <a:cs typeface="Times New Roman"/>
                        </a:rPr>
                        <a:t>0</a:t>
                      </a:r>
                      <a:endParaRPr lang="en-US" sz="2400" dirty="0">
                        <a:latin typeface="Calibri"/>
                        <a:ea typeface="Times New Roman"/>
                        <a:cs typeface="Times New Roman"/>
                      </a:endParaRPr>
                    </a:p>
                  </a:txBody>
                  <a:tcPr marL="38318" marR="38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tabLst>
                          <a:tab pos="228600" algn="l"/>
                        </a:tabLst>
                      </a:pPr>
                      <a:r>
                        <a:rPr lang="en-US" sz="2800" dirty="0" smtClean="0">
                          <a:effectLst/>
                          <a:latin typeface="Times New Roman"/>
                        </a:rPr>
                        <a:t>0</a:t>
                      </a:r>
                      <a:endParaRPr lang="en-US" sz="2800" dirty="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tabLst>
                          <a:tab pos="228600" algn="l"/>
                        </a:tabLst>
                      </a:pPr>
                      <a:r>
                        <a:rPr lang="en-US" sz="2800" b="1" baseline="0" dirty="0" smtClean="0">
                          <a:solidFill>
                            <a:srgbClr val="FF0000"/>
                          </a:solidFill>
                          <a:effectLst/>
                          <a:latin typeface="Times New Roman"/>
                        </a:rPr>
                        <a:t>21</a:t>
                      </a:r>
                      <a:endParaRPr lang="en-US" sz="2800" b="1" baseline="0" dirty="0">
                        <a:solidFill>
                          <a:srgbClr val="FF0000"/>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tabLst>
                          <a:tab pos="228600" algn="l"/>
                        </a:tabLst>
                      </a:pPr>
                      <a:r>
                        <a:rPr lang="en-US" sz="2800" b="1" baseline="0" dirty="0" smtClean="0">
                          <a:solidFill>
                            <a:srgbClr val="C00000"/>
                          </a:solidFill>
                          <a:effectLst/>
                          <a:latin typeface="Times New Roman"/>
                        </a:rPr>
                        <a:t>11.2</a:t>
                      </a:r>
                      <a:endParaRPr lang="en-US" sz="2800" b="1" baseline="0" dirty="0">
                        <a:solidFill>
                          <a:srgbClr val="C00000"/>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542975">
                <a:tc>
                  <a:txBody>
                    <a:bodyPr/>
                    <a:lstStyle/>
                    <a:p>
                      <a:pPr>
                        <a:tabLst>
                          <a:tab pos="228600" algn="l"/>
                        </a:tabLst>
                      </a:pPr>
                      <a:r>
                        <a:rPr lang="en-US" sz="2400" dirty="0" smtClean="0">
                          <a:latin typeface="Calibri"/>
                          <a:ea typeface="Times New Roman"/>
                          <a:cs typeface="Times New Roman"/>
                        </a:rPr>
                        <a:t>Unsure</a:t>
                      </a:r>
                      <a:endParaRPr lang="en-US" sz="2400" dirty="0">
                        <a:latin typeface="Calibri"/>
                        <a:ea typeface="Times New Roman"/>
                        <a:cs typeface="Times New Roman"/>
                      </a:endParaRPr>
                    </a:p>
                  </a:txBody>
                  <a:tcPr marL="38318" marR="38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Lst>
                      </a:pPr>
                      <a:r>
                        <a:rPr lang="en-US" sz="2400" dirty="0" smtClean="0">
                          <a:latin typeface="Calibri"/>
                          <a:ea typeface="Times New Roman"/>
                          <a:cs typeface="Times New Roman"/>
                        </a:rPr>
                        <a:t>7</a:t>
                      </a:r>
                      <a:endParaRPr lang="en-US" sz="2400" dirty="0">
                        <a:latin typeface="Calibri"/>
                        <a:ea typeface="Times New Roman"/>
                        <a:cs typeface="Times New Roman"/>
                      </a:endParaRPr>
                    </a:p>
                  </a:txBody>
                  <a:tcPr marL="38318" marR="38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Lst>
                      </a:pPr>
                      <a:r>
                        <a:rPr lang="en-US" sz="2800" b="1" dirty="0">
                          <a:effectLst/>
                          <a:latin typeface="Times New Roman"/>
                        </a:rPr>
                        <a:t>16</a:t>
                      </a:r>
                      <a:endParaRPr lang="en-US" sz="2800" dirty="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Lst>
                      </a:pPr>
                      <a:r>
                        <a:rPr lang="en-US" sz="2800" b="1" baseline="0" dirty="0" smtClean="0">
                          <a:solidFill>
                            <a:srgbClr val="FF0000"/>
                          </a:solidFill>
                          <a:effectLst/>
                          <a:latin typeface="Times New Roman"/>
                        </a:rPr>
                        <a:t>--</a:t>
                      </a:r>
                      <a:endParaRPr lang="en-US" sz="2800" b="1" baseline="0" dirty="0">
                        <a:solidFill>
                          <a:srgbClr val="FF0000"/>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Lst>
                      </a:pPr>
                      <a:r>
                        <a:rPr lang="en-US" sz="2800" dirty="0" smtClean="0">
                          <a:effectLst/>
                          <a:latin typeface="Times New Roman"/>
                        </a:rPr>
                        <a:t>--</a:t>
                      </a:r>
                      <a:endParaRPr lang="en-US" sz="2800" b="1" baseline="0" dirty="0">
                        <a:solidFill>
                          <a:srgbClr val="FF0000"/>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2975">
                <a:tc>
                  <a:txBody>
                    <a:bodyPr/>
                    <a:lstStyle/>
                    <a:p>
                      <a:pPr>
                        <a:tabLst>
                          <a:tab pos="228600" algn="l"/>
                        </a:tabLst>
                      </a:pPr>
                      <a:r>
                        <a:rPr lang="en-US" sz="2400" dirty="0" smtClean="0">
                          <a:latin typeface="Calibri"/>
                          <a:ea typeface="Times New Roman"/>
                          <a:cs typeface="Times New Roman"/>
                        </a:rPr>
                        <a:t>No answer</a:t>
                      </a:r>
                      <a:endParaRPr lang="en-US" sz="2400" dirty="0">
                        <a:latin typeface="Calibri"/>
                        <a:ea typeface="Times New Roman"/>
                        <a:cs typeface="Times New Roman"/>
                      </a:endParaRPr>
                    </a:p>
                  </a:txBody>
                  <a:tcPr marL="38318" marR="38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tabLst>
                          <a:tab pos="228600" algn="l"/>
                        </a:tabLst>
                      </a:pPr>
                      <a:r>
                        <a:rPr lang="en-US" sz="2400" dirty="0" smtClean="0">
                          <a:latin typeface="Calibri"/>
                          <a:ea typeface="Times New Roman"/>
                          <a:cs typeface="Times New Roman"/>
                        </a:rPr>
                        <a:t>2</a:t>
                      </a:r>
                      <a:endParaRPr lang="en-US" sz="2400" dirty="0">
                        <a:latin typeface="Calibri"/>
                        <a:ea typeface="Times New Roman"/>
                        <a:cs typeface="Times New Roman"/>
                      </a:endParaRPr>
                    </a:p>
                  </a:txBody>
                  <a:tcPr marL="38318" marR="38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tabLst>
                          <a:tab pos="228600" algn="l"/>
                        </a:tabLst>
                      </a:pPr>
                      <a:r>
                        <a:rPr lang="en-US" sz="2800" b="1" dirty="0" smtClean="0">
                          <a:effectLst/>
                          <a:latin typeface="Times New Roman"/>
                        </a:rPr>
                        <a:t>--</a:t>
                      </a:r>
                      <a:endParaRPr lang="en-US" sz="2800" dirty="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tabLst>
                          <a:tab pos="228600" algn="l"/>
                        </a:tabLst>
                      </a:pPr>
                      <a:r>
                        <a:rPr lang="en-US" sz="2800" b="1" kern="1200" baseline="0" dirty="0" smtClean="0">
                          <a:solidFill>
                            <a:srgbClr val="FF0000"/>
                          </a:solidFill>
                          <a:effectLst/>
                          <a:latin typeface="Times New Roman"/>
                          <a:ea typeface="+mn-ea"/>
                          <a:cs typeface="+mn-cs"/>
                        </a:rPr>
                        <a:t>1</a:t>
                      </a:r>
                      <a:endParaRPr lang="en-US" sz="2800" b="1" kern="1200" baseline="0" dirty="0">
                        <a:solidFill>
                          <a:srgbClr val="FF0000"/>
                        </a:solidFill>
                        <a:effectLst/>
                        <a:latin typeface="Times New Roman"/>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tabLst>
                          <a:tab pos="228600" algn="l"/>
                        </a:tabLst>
                      </a:pPr>
                      <a:r>
                        <a:rPr lang="en-US" sz="2800" dirty="0" smtClean="0">
                          <a:effectLst/>
                          <a:latin typeface="Times New Roman"/>
                        </a:rPr>
                        <a:t>--</a:t>
                      </a:r>
                      <a:endParaRPr lang="en-US" sz="2800" dirty="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542975">
                <a:tc>
                  <a:txBody>
                    <a:bodyPr/>
                    <a:lstStyle/>
                    <a:p>
                      <a:pPr>
                        <a:tabLst>
                          <a:tab pos="228600" algn="l"/>
                        </a:tabLst>
                      </a:pPr>
                      <a:r>
                        <a:rPr lang="en-US" sz="2400" dirty="0" smtClean="0">
                          <a:latin typeface="Calibri"/>
                          <a:ea typeface="Times New Roman"/>
                          <a:cs typeface="Times New Roman"/>
                        </a:rPr>
                        <a:t>Total</a:t>
                      </a:r>
                      <a:endParaRPr lang="en-US" sz="2400" dirty="0">
                        <a:latin typeface="Calibri"/>
                        <a:ea typeface="Times New Roman"/>
                        <a:cs typeface="Times New Roman"/>
                      </a:endParaRPr>
                    </a:p>
                  </a:txBody>
                  <a:tcPr marL="38318" marR="38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Lst>
                      </a:pPr>
                      <a:r>
                        <a:rPr lang="en-US" sz="2400" dirty="0" smtClean="0">
                          <a:latin typeface="Calibri"/>
                          <a:ea typeface="Times New Roman"/>
                          <a:cs typeface="Times New Roman"/>
                        </a:rPr>
                        <a:t>99</a:t>
                      </a:r>
                      <a:endParaRPr lang="en-US" sz="2400" dirty="0">
                        <a:latin typeface="Calibri"/>
                        <a:ea typeface="Times New Roman"/>
                        <a:cs typeface="Times New Roman"/>
                      </a:endParaRPr>
                    </a:p>
                  </a:txBody>
                  <a:tcPr marL="38318" marR="38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Lst>
                      </a:pPr>
                      <a:r>
                        <a:rPr lang="en-US" sz="2400" dirty="0" smtClean="0">
                          <a:latin typeface="Calibri"/>
                          <a:ea typeface="Times New Roman"/>
                          <a:cs typeface="Times New Roman"/>
                        </a:rPr>
                        <a:t>100</a:t>
                      </a:r>
                      <a:endParaRPr lang="en-US" sz="2400" dirty="0">
                        <a:latin typeface="Calibri"/>
                        <a:ea typeface="Times New Roman"/>
                        <a:cs typeface="Times New Roman"/>
                      </a:endParaRPr>
                    </a:p>
                  </a:txBody>
                  <a:tcPr marL="38318" marR="38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Lst>
                      </a:pPr>
                      <a:r>
                        <a:rPr lang="en-US" sz="2400" dirty="0" smtClean="0">
                          <a:latin typeface="Calibri"/>
                          <a:ea typeface="Times New Roman"/>
                          <a:cs typeface="Times New Roman"/>
                        </a:rPr>
                        <a:t>100</a:t>
                      </a:r>
                      <a:endParaRPr lang="en-US" sz="2400" dirty="0">
                        <a:latin typeface="Calibri"/>
                        <a:ea typeface="Times New Roman"/>
                        <a:cs typeface="Times New Roman"/>
                      </a:endParaRPr>
                    </a:p>
                  </a:txBody>
                  <a:tcPr marL="38318" marR="38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Lst>
                      </a:pPr>
                      <a:r>
                        <a:rPr lang="en-US" sz="2400" dirty="0" smtClean="0">
                          <a:latin typeface="Calibri"/>
                          <a:ea typeface="Times New Roman"/>
                          <a:cs typeface="Times New Roman"/>
                        </a:rPr>
                        <a:t>100</a:t>
                      </a:r>
                      <a:endParaRPr lang="en-US" sz="2400" dirty="0">
                        <a:latin typeface="Calibri"/>
                        <a:ea typeface="Times New Roman"/>
                        <a:cs typeface="Times New Roman"/>
                      </a:endParaRPr>
                    </a:p>
                  </a:txBody>
                  <a:tcPr marL="38318" marR="38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4610" name="TextBox 1"/>
          <p:cNvSpPr txBox="1">
            <a:spLocks noChangeArrowheads="1"/>
          </p:cNvSpPr>
          <p:nvPr/>
        </p:nvSpPr>
        <p:spPr bwMode="auto">
          <a:xfrm>
            <a:off x="3581400" y="990600"/>
            <a:ext cx="5410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sz="1600" b="1" dirty="0"/>
              <a:t>Will you be voting for or against Question A on the November ballot? A "for" vote would approve the County Council's zoning decision permitting slots in the county, including at Arundel Mills and Laurel.  An 'against' vote would leave the county without slots zoning at any location.</a:t>
            </a:r>
            <a:endParaRPr lang="en-US" sz="1600" dirty="0"/>
          </a:p>
        </p:txBody>
      </p:sp>
      <p:sp>
        <p:nvSpPr>
          <p:cNvPr id="2" name="TextBox 1"/>
          <p:cNvSpPr txBox="1"/>
          <p:nvPr/>
        </p:nvSpPr>
        <p:spPr>
          <a:xfrm>
            <a:off x="152400" y="3352800"/>
            <a:ext cx="1447800" cy="2031325"/>
          </a:xfrm>
          <a:prstGeom prst="rect">
            <a:avLst/>
          </a:prstGeom>
          <a:noFill/>
        </p:spPr>
        <p:txBody>
          <a:bodyPr wrap="square" rtlCol="0">
            <a:spAutoFit/>
          </a:bodyPr>
          <a:lstStyle/>
          <a:p>
            <a:r>
              <a:rPr lang="en-US" b="1" dirty="0" smtClean="0">
                <a:solidFill>
                  <a:srgbClr val="C00000"/>
                </a:solidFill>
              </a:rPr>
              <a:t>What happened to shift voter sentiment at last minute?</a:t>
            </a:r>
            <a:endParaRPr lang="en-US" b="1" dirty="0">
              <a:solidFill>
                <a:srgbClr val="C00000"/>
              </a:solidFill>
            </a:endParaRPr>
          </a:p>
        </p:txBody>
      </p:sp>
      <p:cxnSp>
        <p:nvCxnSpPr>
          <p:cNvPr id="6" name="Straight Arrow Connector 5"/>
          <p:cNvCxnSpPr/>
          <p:nvPr/>
        </p:nvCxnSpPr>
        <p:spPr>
          <a:xfrm>
            <a:off x="1295400" y="4419600"/>
            <a:ext cx="38100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447800" y="3581400"/>
            <a:ext cx="52578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894988" y="4343400"/>
            <a:ext cx="1877411" cy="7637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609600"/>
          </a:xfrm>
        </p:spPr>
        <p:txBody>
          <a:bodyPr/>
          <a:lstStyle/>
          <a:p>
            <a:pPr>
              <a:lnSpc>
                <a:spcPct val="100000"/>
              </a:lnSpc>
            </a:pPr>
            <a:r>
              <a:rPr lang="en-US" sz="2400" dirty="0" smtClean="0"/>
              <a:t>Question A: Election Day vs. Early Voting</a:t>
            </a:r>
            <a:br>
              <a:rPr lang="en-US" sz="2400" dirty="0" smtClean="0"/>
            </a:br>
            <a:r>
              <a:rPr lang="en-US" sz="2400" dirty="0" smtClean="0"/>
              <a:t>by Council District</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33319974"/>
              </p:ext>
            </p:extLst>
          </p:nvPr>
        </p:nvGraphicFramePr>
        <p:xfrm>
          <a:off x="457200" y="1295400"/>
          <a:ext cx="8229600" cy="483076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914400" y="3733800"/>
            <a:ext cx="990600" cy="954107"/>
          </a:xfrm>
          <a:prstGeom prst="rect">
            <a:avLst/>
          </a:prstGeom>
          <a:noFill/>
        </p:spPr>
        <p:txBody>
          <a:bodyPr wrap="square" rtlCol="0">
            <a:spAutoFit/>
          </a:bodyPr>
          <a:lstStyle/>
          <a:p>
            <a:r>
              <a:rPr lang="en-US" sz="1400" dirty="0" smtClean="0"/>
              <a:t>Early voted at West County</a:t>
            </a:r>
            <a:endParaRPr lang="en-US" sz="1400" dirty="0"/>
          </a:p>
        </p:txBody>
      </p:sp>
      <p:sp>
        <p:nvSpPr>
          <p:cNvPr id="5" name="TextBox 4"/>
          <p:cNvSpPr txBox="1"/>
          <p:nvPr/>
        </p:nvSpPr>
        <p:spPr>
          <a:xfrm>
            <a:off x="6400800" y="838200"/>
            <a:ext cx="2133600" cy="923330"/>
          </a:xfrm>
          <a:prstGeom prst="rect">
            <a:avLst/>
          </a:prstGeom>
          <a:noFill/>
        </p:spPr>
        <p:txBody>
          <a:bodyPr wrap="square" rtlCol="0">
            <a:spAutoFit/>
          </a:bodyPr>
          <a:lstStyle/>
          <a:p>
            <a:r>
              <a:rPr lang="en-US" dirty="0" smtClean="0"/>
              <a:t>Early voting a good predictor of election day votes</a:t>
            </a:r>
            <a:endParaRPr lang="en-US" dirty="0"/>
          </a:p>
        </p:txBody>
      </p:sp>
    </p:spTree>
    <p:extLst>
      <p:ext uri="{BB962C8B-B14F-4D97-AF65-F5344CB8AC3E}">
        <p14:creationId xmlns:p14="http://schemas.microsoft.com/office/powerpoint/2010/main" val="1498024279"/>
      </p:ext>
    </p:extLst>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457200" y="274638"/>
            <a:ext cx="7162800" cy="639762"/>
          </a:xfrm>
          <a:prstGeom prst="rect">
            <a:avLst/>
          </a:prstGeom>
        </p:spPr>
        <p:txBody>
          <a:bodyPr vert="horz" anchor="b">
            <a:noAutofit/>
            <a:scene3d>
              <a:camera prst="orthographicFront"/>
              <a:lightRig rig="soft" dir="t"/>
            </a:scene3d>
            <a:sp3d prstMaterial="softEdge">
              <a:bevelT w="25400" h="25400"/>
            </a:sp3d>
          </a:bodyPr>
          <a:lstStyle>
            <a:lvl1pPr algn="r" rtl="0" eaLnBrk="0" fontAlgn="base" hangingPunct="0">
              <a:spcBef>
                <a:spcPct val="0"/>
              </a:spcBef>
              <a:spcAft>
                <a:spcPct val="0"/>
              </a:spcAft>
              <a:defRPr sz="48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a:r>
              <a:rPr lang="en-US" sz="3200" dirty="0" smtClean="0"/>
              <a:t>County Executive Vote 1994-2010</a:t>
            </a:r>
            <a:endParaRPr lang="en-US" sz="3200" dirty="0"/>
          </a:p>
        </p:txBody>
      </p:sp>
      <p:graphicFrame>
        <p:nvGraphicFramePr>
          <p:cNvPr id="4" name="Chart 3"/>
          <p:cNvGraphicFramePr/>
          <p:nvPr>
            <p:extLst>
              <p:ext uri="{D42A27DB-BD31-4B8C-83A1-F6EECF244321}">
                <p14:modId xmlns:p14="http://schemas.microsoft.com/office/powerpoint/2010/main" val="2016461551"/>
              </p:ext>
            </p:extLst>
          </p:nvPr>
        </p:nvGraphicFramePr>
        <p:xfrm>
          <a:off x="685800" y="1143000"/>
          <a:ext cx="78486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828800" y="5619046"/>
            <a:ext cx="1066800" cy="369332"/>
          </a:xfrm>
          <a:prstGeom prst="rect">
            <a:avLst/>
          </a:prstGeom>
          <a:noFill/>
        </p:spPr>
        <p:txBody>
          <a:bodyPr wrap="square" rtlCol="0">
            <a:spAutoFit/>
          </a:bodyPr>
          <a:lstStyle/>
          <a:p>
            <a:r>
              <a:rPr lang="en-US" dirty="0" smtClean="0">
                <a:solidFill>
                  <a:srgbClr val="C00000"/>
                </a:solidFill>
              </a:rPr>
              <a:t>2716</a:t>
            </a:r>
            <a:endParaRPr lang="en-US" dirty="0">
              <a:solidFill>
                <a:srgbClr val="C00000"/>
              </a:solidFill>
            </a:endParaRPr>
          </a:p>
        </p:txBody>
      </p:sp>
      <p:sp>
        <p:nvSpPr>
          <p:cNvPr id="10" name="TextBox 9"/>
          <p:cNvSpPr txBox="1"/>
          <p:nvPr/>
        </p:nvSpPr>
        <p:spPr>
          <a:xfrm>
            <a:off x="2895600" y="5638800"/>
            <a:ext cx="1066800" cy="369332"/>
          </a:xfrm>
          <a:prstGeom prst="rect">
            <a:avLst/>
          </a:prstGeom>
          <a:noFill/>
        </p:spPr>
        <p:txBody>
          <a:bodyPr wrap="square" rtlCol="0">
            <a:spAutoFit/>
          </a:bodyPr>
          <a:lstStyle/>
          <a:p>
            <a:r>
              <a:rPr lang="en-US" dirty="0" smtClean="0">
                <a:solidFill>
                  <a:srgbClr val="C00000"/>
                </a:solidFill>
              </a:rPr>
              <a:t>23987</a:t>
            </a:r>
            <a:endParaRPr lang="en-US" dirty="0">
              <a:solidFill>
                <a:srgbClr val="C00000"/>
              </a:solidFill>
            </a:endParaRPr>
          </a:p>
        </p:txBody>
      </p:sp>
      <p:sp>
        <p:nvSpPr>
          <p:cNvPr id="11" name="TextBox 10"/>
          <p:cNvSpPr txBox="1"/>
          <p:nvPr/>
        </p:nvSpPr>
        <p:spPr>
          <a:xfrm>
            <a:off x="4038600" y="5651260"/>
            <a:ext cx="1066800" cy="369332"/>
          </a:xfrm>
          <a:prstGeom prst="rect">
            <a:avLst/>
          </a:prstGeom>
          <a:noFill/>
        </p:spPr>
        <p:txBody>
          <a:bodyPr wrap="square" rtlCol="0">
            <a:spAutoFit/>
          </a:bodyPr>
          <a:lstStyle/>
          <a:p>
            <a:r>
              <a:rPr lang="en-US" dirty="0" smtClean="0">
                <a:solidFill>
                  <a:srgbClr val="C00000"/>
                </a:solidFill>
              </a:rPr>
              <a:t>6151</a:t>
            </a:r>
            <a:endParaRPr lang="en-US" dirty="0">
              <a:solidFill>
                <a:srgbClr val="C00000"/>
              </a:solidFill>
            </a:endParaRPr>
          </a:p>
        </p:txBody>
      </p:sp>
      <p:sp>
        <p:nvSpPr>
          <p:cNvPr id="12" name="TextBox 11"/>
          <p:cNvSpPr txBox="1"/>
          <p:nvPr/>
        </p:nvSpPr>
        <p:spPr>
          <a:xfrm>
            <a:off x="5181600" y="5638800"/>
            <a:ext cx="1066800" cy="369332"/>
          </a:xfrm>
          <a:prstGeom prst="rect">
            <a:avLst/>
          </a:prstGeom>
          <a:noFill/>
        </p:spPr>
        <p:txBody>
          <a:bodyPr wrap="square" rtlCol="0">
            <a:spAutoFit/>
          </a:bodyPr>
          <a:lstStyle/>
          <a:p>
            <a:r>
              <a:rPr lang="en-US" dirty="0" smtClean="0">
                <a:solidFill>
                  <a:srgbClr val="C00000"/>
                </a:solidFill>
              </a:rPr>
              <a:t>3920</a:t>
            </a:r>
            <a:endParaRPr lang="en-US" dirty="0">
              <a:solidFill>
                <a:srgbClr val="C00000"/>
              </a:solidFill>
            </a:endParaRPr>
          </a:p>
        </p:txBody>
      </p:sp>
      <p:sp>
        <p:nvSpPr>
          <p:cNvPr id="13" name="TextBox 12"/>
          <p:cNvSpPr txBox="1"/>
          <p:nvPr/>
        </p:nvSpPr>
        <p:spPr>
          <a:xfrm>
            <a:off x="5943600" y="5410200"/>
            <a:ext cx="2307454" cy="923330"/>
          </a:xfrm>
          <a:prstGeom prst="rect">
            <a:avLst/>
          </a:prstGeom>
          <a:noFill/>
        </p:spPr>
        <p:txBody>
          <a:bodyPr wrap="square" rtlCol="0">
            <a:spAutoFit/>
          </a:bodyPr>
          <a:lstStyle/>
          <a:p>
            <a:pPr algn="ctr"/>
            <a:r>
              <a:rPr lang="en-US" b="1" dirty="0" smtClean="0">
                <a:solidFill>
                  <a:srgbClr val="C00000"/>
                </a:solidFill>
              </a:rPr>
              <a:t>12425</a:t>
            </a:r>
          </a:p>
          <a:p>
            <a:pPr algn="ctr"/>
            <a:r>
              <a:rPr lang="en-US" b="1" dirty="0" smtClean="0">
                <a:solidFill>
                  <a:srgbClr val="C00000"/>
                </a:solidFill>
              </a:rPr>
              <a:t>Including Shay -1930</a:t>
            </a:r>
            <a:endParaRPr lang="en-US" b="1" dirty="0">
              <a:solidFill>
                <a:srgbClr val="C00000"/>
              </a:solidFill>
            </a:endParaRPr>
          </a:p>
        </p:txBody>
      </p:sp>
      <p:sp>
        <p:nvSpPr>
          <p:cNvPr id="7" name="TextBox 6"/>
          <p:cNvSpPr txBox="1"/>
          <p:nvPr/>
        </p:nvSpPr>
        <p:spPr>
          <a:xfrm>
            <a:off x="457200" y="5619046"/>
            <a:ext cx="1219200" cy="369332"/>
          </a:xfrm>
          <a:prstGeom prst="rect">
            <a:avLst/>
          </a:prstGeom>
          <a:noFill/>
        </p:spPr>
        <p:txBody>
          <a:bodyPr wrap="square" rtlCol="0">
            <a:spAutoFit/>
          </a:bodyPr>
          <a:lstStyle/>
          <a:p>
            <a:r>
              <a:rPr lang="en-US" b="1" dirty="0" smtClean="0">
                <a:solidFill>
                  <a:srgbClr val="C00000"/>
                </a:solidFill>
              </a:rPr>
              <a:t>GAP</a:t>
            </a:r>
            <a:endParaRPr lang="en-US" b="1" dirty="0">
              <a:solidFill>
                <a:srgbClr val="C00000"/>
              </a:solidFill>
            </a:endParaRPr>
          </a:p>
        </p:txBody>
      </p:sp>
      <p:sp>
        <p:nvSpPr>
          <p:cNvPr id="2" name="TextBox 1"/>
          <p:cNvSpPr txBox="1"/>
          <p:nvPr/>
        </p:nvSpPr>
        <p:spPr>
          <a:xfrm>
            <a:off x="687649" y="6020592"/>
            <a:ext cx="6409678" cy="369332"/>
          </a:xfrm>
          <a:prstGeom prst="rect">
            <a:avLst/>
          </a:prstGeom>
          <a:noFill/>
        </p:spPr>
        <p:txBody>
          <a:bodyPr wrap="square" rtlCol="0">
            <a:spAutoFit/>
          </a:bodyPr>
          <a:lstStyle/>
          <a:p>
            <a:r>
              <a:rPr lang="en-US" dirty="0" smtClean="0"/>
              <a:t>Only a few thousand votes separate Dem/Rep candidates</a:t>
            </a:r>
            <a:endParaRPr lang="en-US" dirty="0"/>
          </a:p>
        </p:txBody>
      </p:sp>
    </p:spTree>
    <p:extLst>
      <p:ext uri="{BB962C8B-B14F-4D97-AF65-F5344CB8AC3E}">
        <p14:creationId xmlns:p14="http://schemas.microsoft.com/office/powerpoint/2010/main" val="1034699016"/>
      </p:ext>
    </p:extLst>
  </p:cSld>
  <p:clrMapOvr>
    <a:masterClrMapping/>
  </p:clrMapOvr>
  <p:transition spd="med">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838200"/>
          </a:xfrm>
        </p:spPr>
        <p:txBody>
          <a:bodyPr/>
          <a:lstStyle/>
          <a:p>
            <a:r>
              <a:rPr lang="en-US" sz="3600" dirty="0" smtClean="0"/>
              <a:t>2010 County Exec Race Over Time</a:t>
            </a:r>
            <a:endParaRPr lang="en-US" sz="3600" dirty="0"/>
          </a:p>
        </p:txBody>
      </p:sp>
      <p:graphicFrame>
        <p:nvGraphicFramePr>
          <p:cNvPr id="5" name="Table 4"/>
          <p:cNvGraphicFramePr>
            <a:graphicFrameLocks noGrp="1"/>
          </p:cNvGraphicFramePr>
          <p:nvPr>
            <p:extLst>
              <p:ext uri="{D42A27DB-BD31-4B8C-83A1-F6EECF244321}">
                <p14:modId xmlns:p14="http://schemas.microsoft.com/office/powerpoint/2010/main" val="416551473"/>
              </p:ext>
            </p:extLst>
          </p:nvPr>
        </p:nvGraphicFramePr>
        <p:xfrm>
          <a:off x="609600" y="1219200"/>
          <a:ext cx="7924800" cy="5125720"/>
        </p:xfrm>
        <a:graphic>
          <a:graphicData uri="http://schemas.openxmlformats.org/drawingml/2006/table">
            <a:tbl>
              <a:tblPr firstRow="1" bandRow="1">
                <a:tableStyleId>{5C22544A-7EE6-4342-B048-85BDC9FD1C3A}</a:tableStyleId>
              </a:tblPr>
              <a:tblGrid>
                <a:gridCol w="1061674"/>
                <a:gridCol w="1061674"/>
                <a:gridCol w="962419"/>
                <a:gridCol w="962419"/>
                <a:gridCol w="744844"/>
                <a:gridCol w="744844"/>
                <a:gridCol w="744844"/>
                <a:gridCol w="744844"/>
                <a:gridCol w="897238"/>
              </a:tblGrid>
              <a:tr h="370840">
                <a:tc>
                  <a:txBody>
                    <a:bodyPr/>
                    <a:lstStyle/>
                    <a:p>
                      <a:endParaRPr lang="en-US" dirty="0"/>
                    </a:p>
                  </a:txBody>
                  <a:tcPr/>
                </a:tc>
                <a:tc>
                  <a:txBody>
                    <a:bodyPr/>
                    <a:lstStyle/>
                    <a:p>
                      <a:r>
                        <a:rPr lang="en-US" dirty="0" smtClean="0"/>
                        <a:t>Nov. 2006</a:t>
                      </a:r>
                      <a:endParaRPr lang="en-US" dirty="0"/>
                    </a:p>
                  </a:txBody>
                  <a:tcPr/>
                </a:tc>
                <a:tc>
                  <a:txBody>
                    <a:bodyPr/>
                    <a:lstStyle/>
                    <a:p>
                      <a:pPr algn="ctr"/>
                      <a:r>
                        <a:rPr lang="en-US" sz="1800" dirty="0" smtClean="0"/>
                        <a:t>June 2010</a:t>
                      </a:r>
                    </a:p>
                    <a:p>
                      <a:pPr algn="ctr"/>
                      <a:r>
                        <a:rPr lang="en-US" sz="1800" dirty="0" smtClean="0"/>
                        <a:t>Online Poll</a:t>
                      </a:r>
                      <a:endParaRPr lang="en-US" sz="1800" dirty="0"/>
                    </a:p>
                  </a:txBody>
                  <a:tcPr/>
                </a:tc>
                <a:tc>
                  <a:txBody>
                    <a:bodyPr/>
                    <a:lstStyle/>
                    <a:p>
                      <a:pPr algn="ctr"/>
                      <a:r>
                        <a:rPr lang="en-US" sz="1800" dirty="0" smtClean="0"/>
                        <a:t>Sept.</a:t>
                      </a:r>
                    </a:p>
                    <a:p>
                      <a:pPr algn="ctr"/>
                      <a:r>
                        <a:rPr lang="en-US" sz="1800" dirty="0" smtClean="0"/>
                        <a:t>2010</a:t>
                      </a:r>
                    </a:p>
                    <a:p>
                      <a:pPr algn="ctr"/>
                      <a:r>
                        <a:rPr lang="en-US" sz="1800" dirty="0" smtClean="0"/>
                        <a:t>Online</a:t>
                      </a:r>
                    </a:p>
                    <a:p>
                      <a:pPr algn="ctr"/>
                      <a:r>
                        <a:rPr lang="en-US" sz="1800" dirty="0" smtClean="0"/>
                        <a:t>Poll</a:t>
                      </a:r>
                      <a:endParaRPr lang="en-US" sz="1800" dirty="0"/>
                    </a:p>
                  </a:txBody>
                  <a:tcPr/>
                </a:tc>
                <a:tc gridSpan="3">
                  <a:txBody>
                    <a:bodyPr/>
                    <a:lstStyle/>
                    <a:p>
                      <a:pPr algn="ctr"/>
                      <a:r>
                        <a:rPr lang="en-US" sz="1800" dirty="0" smtClean="0"/>
                        <a:t>October 11-14, 2010</a:t>
                      </a:r>
                      <a:endParaRPr lang="en-US" sz="1800" dirty="0"/>
                    </a:p>
                  </a:txBody>
                  <a:tcPr/>
                </a:tc>
                <a:tc hMerge="1">
                  <a:txBody>
                    <a:bodyPr/>
                    <a:lstStyle/>
                    <a:p>
                      <a:pPr algn="ctr"/>
                      <a:endParaRPr lang="en-US" sz="1200" dirty="0"/>
                    </a:p>
                  </a:txBody>
                  <a:tcPr/>
                </a:tc>
                <a:tc hMerge="1">
                  <a:txBody>
                    <a:bodyPr/>
                    <a:lstStyle/>
                    <a:p>
                      <a:pPr algn="ctr"/>
                      <a:endParaRPr lang="en-US" sz="1200" dirty="0"/>
                    </a:p>
                  </a:txBody>
                  <a:tcPr/>
                </a:tc>
                <a:tc>
                  <a:txBody>
                    <a:bodyPr/>
                    <a:lstStyle/>
                    <a:p>
                      <a:pPr algn="ctr"/>
                      <a:r>
                        <a:rPr lang="en-US" dirty="0" smtClean="0"/>
                        <a:t>Oct. 26-27</a:t>
                      </a:r>
                      <a:endParaRPr lang="en-US" dirty="0"/>
                    </a:p>
                  </a:txBody>
                  <a:tcPr/>
                </a:tc>
                <a:tc>
                  <a:txBody>
                    <a:bodyPr/>
                    <a:lstStyle/>
                    <a:p>
                      <a:pPr algn="ctr"/>
                      <a:r>
                        <a:rPr lang="en-US" dirty="0" smtClean="0"/>
                        <a:t>Nov. 2</a:t>
                      </a:r>
                      <a:endParaRPr lang="en-US" dirty="0"/>
                    </a:p>
                  </a:txBody>
                  <a:tcPr/>
                </a:tc>
              </a:tr>
              <a:tr h="370840">
                <a:tc>
                  <a:txBody>
                    <a:bodyPr/>
                    <a:lstStyle/>
                    <a:p>
                      <a:r>
                        <a:rPr lang="en-US" sz="1400" dirty="0" smtClean="0"/>
                        <a:t>Candidate</a:t>
                      </a:r>
                      <a:endParaRPr lang="en-US" sz="1400" dirty="0"/>
                    </a:p>
                  </a:txBody>
                  <a:tcPr/>
                </a:tc>
                <a:tc>
                  <a:txBody>
                    <a:bodyPr/>
                    <a:lstStyle/>
                    <a:p>
                      <a:r>
                        <a:rPr lang="en-US" dirty="0" smtClean="0"/>
                        <a:t>Actual</a:t>
                      </a:r>
                    </a:p>
                    <a:p>
                      <a:r>
                        <a:rPr lang="en-US" dirty="0" smtClean="0"/>
                        <a:t>Vote</a:t>
                      </a:r>
                      <a:endParaRPr lang="en-US" dirty="0"/>
                    </a:p>
                  </a:txBody>
                  <a:tcPr/>
                </a:tc>
                <a:tc>
                  <a:txBody>
                    <a:bodyPr/>
                    <a:lstStyle/>
                    <a:p>
                      <a:pPr algn="ctr"/>
                      <a:r>
                        <a:rPr lang="en-US" sz="1050" dirty="0" smtClean="0"/>
                        <a:t>All Categories</a:t>
                      </a:r>
                      <a:endParaRPr lang="en-US" sz="105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All Categories</a:t>
                      </a:r>
                    </a:p>
                    <a:p>
                      <a:pPr algn="ctr"/>
                      <a:endParaRPr lang="en-US" sz="1050" dirty="0"/>
                    </a:p>
                  </a:txBody>
                  <a:tcPr/>
                </a:tc>
                <a:tc>
                  <a:txBody>
                    <a:bodyPr/>
                    <a:lstStyle/>
                    <a:p>
                      <a:pPr algn="ctr"/>
                      <a:r>
                        <a:rPr lang="en-US" sz="800" dirty="0" smtClean="0"/>
                        <a:t>All</a:t>
                      </a:r>
                      <a:r>
                        <a:rPr lang="en-US" sz="800" baseline="0" dirty="0" smtClean="0"/>
                        <a:t> categories</a:t>
                      </a:r>
                      <a:endParaRPr lang="en-US" sz="800" dirty="0"/>
                    </a:p>
                  </a:txBody>
                  <a:tcPr/>
                </a:tc>
                <a:tc>
                  <a:txBody>
                    <a:bodyPr/>
                    <a:lstStyle/>
                    <a:p>
                      <a:pPr algn="ctr"/>
                      <a:r>
                        <a:rPr lang="en-US" sz="1100" dirty="0" smtClean="0"/>
                        <a:t>Exclude some</a:t>
                      </a:r>
                      <a:endParaRPr lang="en-US" sz="1100" dirty="0"/>
                    </a:p>
                  </a:txBody>
                  <a:tcPr/>
                </a:tc>
                <a:tc>
                  <a:txBody>
                    <a:bodyPr/>
                    <a:lstStyle/>
                    <a:p>
                      <a:pPr algn="ctr"/>
                      <a:r>
                        <a:rPr lang="en-US" sz="1100" dirty="0" smtClean="0"/>
                        <a:t>Exclude all except voters</a:t>
                      </a:r>
                      <a:endParaRPr lang="en-US" sz="1100" dirty="0"/>
                    </a:p>
                  </a:txBody>
                  <a:tcPr/>
                </a:tc>
                <a:tc>
                  <a:txBody>
                    <a:bodyPr/>
                    <a:lstStyle/>
                    <a:p>
                      <a:pPr algn="ctr"/>
                      <a:r>
                        <a:rPr lang="en-US" sz="1600" dirty="0" smtClean="0"/>
                        <a:t>Exit Poll</a:t>
                      </a:r>
                      <a:endParaRPr lang="en-US" sz="1600" dirty="0"/>
                    </a:p>
                  </a:txBody>
                  <a:tcPr/>
                </a:tc>
                <a:tc>
                  <a:txBody>
                    <a:bodyPr/>
                    <a:lstStyle/>
                    <a:p>
                      <a:pPr algn="ctr"/>
                      <a:r>
                        <a:rPr lang="en-US" sz="1600" dirty="0" smtClean="0"/>
                        <a:t>Actual</a:t>
                      </a:r>
                      <a:br>
                        <a:rPr lang="en-US" sz="1600" dirty="0" smtClean="0"/>
                      </a:br>
                      <a:r>
                        <a:rPr lang="en-US" sz="1600" dirty="0" smtClean="0"/>
                        <a:t>Vote</a:t>
                      </a:r>
                      <a:endParaRPr lang="en-US" sz="1600" dirty="0"/>
                    </a:p>
                  </a:txBody>
                  <a:tcPr/>
                </a:tc>
              </a:tr>
              <a:tr h="370840">
                <a:tc>
                  <a:txBody>
                    <a:bodyPr/>
                    <a:lstStyle/>
                    <a:p>
                      <a:r>
                        <a:rPr lang="en-US" sz="1400" dirty="0" smtClean="0"/>
                        <a:t>Johnson/</a:t>
                      </a:r>
                    </a:p>
                    <a:p>
                      <a:r>
                        <a:rPr lang="en-US" sz="1400" dirty="0" smtClean="0"/>
                        <a:t>Conti</a:t>
                      </a:r>
                      <a:endParaRPr lang="en-US" sz="1400" dirty="0"/>
                    </a:p>
                  </a:txBody>
                  <a:tcPr/>
                </a:tc>
                <a:tc>
                  <a:txBody>
                    <a:bodyPr/>
                    <a:lstStyle/>
                    <a:p>
                      <a:pPr algn="ctr"/>
                      <a:r>
                        <a:rPr lang="en-US" dirty="0" smtClean="0"/>
                        <a:t>49</a:t>
                      </a:r>
                      <a:endParaRPr lang="en-US" dirty="0"/>
                    </a:p>
                  </a:txBody>
                  <a:tcPr/>
                </a:tc>
                <a:tc>
                  <a:txBody>
                    <a:bodyPr/>
                    <a:lstStyle/>
                    <a:p>
                      <a:pPr algn="ctr"/>
                      <a:r>
                        <a:rPr lang="en-US" sz="1400" dirty="0" smtClean="0"/>
                        <a:t>30</a:t>
                      </a:r>
                      <a:r>
                        <a:rPr lang="en-US" dirty="0" smtClean="0"/>
                        <a:t> </a:t>
                      </a:r>
                      <a:r>
                        <a:rPr lang="en-US" sz="1100" dirty="0" smtClean="0"/>
                        <a:t>(Owens)</a:t>
                      </a:r>
                    </a:p>
                    <a:p>
                      <a:pPr algn="ctr"/>
                      <a:r>
                        <a:rPr lang="en-US" sz="1400" dirty="0" smtClean="0"/>
                        <a:t>23</a:t>
                      </a:r>
                      <a:r>
                        <a:rPr lang="en-US" sz="1100" dirty="0" smtClean="0"/>
                        <a:t> (Conti)</a:t>
                      </a:r>
                      <a:endParaRPr lang="en-US" sz="1100" dirty="0"/>
                    </a:p>
                  </a:txBody>
                  <a:tcPr/>
                </a:tc>
                <a:tc>
                  <a:txBody>
                    <a:bodyPr/>
                    <a:lstStyle/>
                    <a:p>
                      <a:pPr algn="ctr"/>
                      <a:r>
                        <a:rPr lang="en-US" dirty="0" smtClean="0"/>
                        <a:t>28</a:t>
                      </a:r>
                      <a:endParaRPr lang="en-US" dirty="0"/>
                    </a:p>
                  </a:txBody>
                  <a:tcPr/>
                </a:tc>
                <a:tc>
                  <a:txBody>
                    <a:bodyPr/>
                    <a:lstStyle/>
                    <a:p>
                      <a:pPr algn="ctr"/>
                      <a:r>
                        <a:rPr lang="en-US" dirty="0" smtClean="0"/>
                        <a:t>21</a:t>
                      </a:r>
                      <a:endParaRPr lang="en-US" dirty="0"/>
                    </a:p>
                  </a:txBody>
                  <a:tcPr/>
                </a:tc>
                <a:tc>
                  <a:txBody>
                    <a:bodyPr/>
                    <a:lstStyle/>
                    <a:p>
                      <a:pPr algn="ctr"/>
                      <a:r>
                        <a:rPr lang="en-US" dirty="0" smtClean="0"/>
                        <a:t>24</a:t>
                      </a:r>
                      <a:endParaRPr lang="en-US" dirty="0"/>
                    </a:p>
                  </a:txBody>
                  <a:tcPr/>
                </a:tc>
                <a:tc>
                  <a:txBody>
                    <a:bodyPr/>
                    <a:lstStyle/>
                    <a:p>
                      <a:pPr algn="ctr"/>
                      <a:r>
                        <a:rPr lang="en-US" dirty="0" smtClean="0"/>
                        <a:t>37</a:t>
                      </a:r>
                      <a:endParaRPr lang="en-US" dirty="0"/>
                    </a:p>
                  </a:txBody>
                  <a:tcPr/>
                </a:tc>
                <a:tc>
                  <a:txBody>
                    <a:bodyPr/>
                    <a:lstStyle/>
                    <a:p>
                      <a:pPr algn="ctr"/>
                      <a:r>
                        <a:rPr lang="en-US" dirty="0" smtClean="0"/>
                        <a:t>39</a:t>
                      </a:r>
                      <a:endParaRPr lang="en-US" dirty="0"/>
                    </a:p>
                  </a:txBody>
                  <a:tcPr/>
                </a:tc>
                <a:tc>
                  <a:txBody>
                    <a:bodyPr/>
                    <a:lstStyle/>
                    <a:p>
                      <a:pPr algn="ctr"/>
                      <a:r>
                        <a:rPr lang="en-US" dirty="0" smtClean="0"/>
                        <a:t>44.0</a:t>
                      </a:r>
                      <a:endParaRPr lang="en-US" dirty="0"/>
                    </a:p>
                  </a:txBody>
                  <a:tcPr/>
                </a:tc>
              </a:tr>
              <a:tr h="370840">
                <a:tc>
                  <a:txBody>
                    <a:bodyPr/>
                    <a:lstStyle/>
                    <a:p>
                      <a:r>
                        <a:rPr lang="en-US" sz="1400" dirty="0" smtClean="0"/>
                        <a:t>Leopold</a:t>
                      </a:r>
                      <a:endParaRPr lang="en-US" sz="1400" dirty="0"/>
                    </a:p>
                  </a:txBody>
                  <a:tcPr/>
                </a:tc>
                <a:tc>
                  <a:txBody>
                    <a:bodyPr/>
                    <a:lstStyle/>
                    <a:p>
                      <a:pPr algn="ctr"/>
                      <a:r>
                        <a:rPr lang="en-US" dirty="0" smtClean="0"/>
                        <a:t>51</a:t>
                      </a:r>
                      <a:endParaRPr lang="en-US" dirty="0"/>
                    </a:p>
                  </a:txBody>
                  <a:tcPr/>
                </a:tc>
                <a:tc>
                  <a:txBody>
                    <a:bodyPr/>
                    <a:lstStyle/>
                    <a:p>
                      <a:pPr algn="ctr"/>
                      <a:r>
                        <a:rPr lang="en-US" dirty="0" smtClean="0"/>
                        <a:t>52/54</a:t>
                      </a:r>
                      <a:endParaRPr lang="en-US" dirty="0"/>
                    </a:p>
                  </a:txBody>
                  <a:tcPr/>
                </a:tc>
                <a:tc>
                  <a:txBody>
                    <a:bodyPr/>
                    <a:lstStyle/>
                    <a:p>
                      <a:pPr algn="ctr"/>
                      <a:r>
                        <a:rPr lang="en-US" dirty="0" smtClean="0"/>
                        <a:t>54</a:t>
                      </a:r>
                      <a:endParaRPr lang="en-US" dirty="0"/>
                    </a:p>
                  </a:txBody>
                  <a:tcPr/>
                </a:tc>
                <a:tc>
                  <a:txBody>
                    <a:bodyPr/>
                    <a:lstStyle/>
                    <a:p>
                      <a:pPr algn="ctr"/>
                      <a:r>
                        <a:rPr lang="en-US" dirty="0" smtClean="0"/>
                        <a:t>34</a:t>
                      </a:r>
                      <a:endParaRPr lang="en-US" dirty="0"/>
                    </a:p>
                  </a:txBody>
                  <a:tcPr/>
                </a:tc>
                <a:tc>
                  <a:txBody>
                    <a:bodyPr/>
                    <a:lstStyle/>
                    <a:p>
                      <a:pPr algn="ctr"/>
                      <a:r>
                        <a:rPr lang="en-US" dirty="0" smtClean="0"/>
                        <a:t>38</a:t>
                      </a:r>
                      <a:endParaRPr lang="en-US" dirty="0"/>
                    </a:p>
                  </a:txBody>
                  <a:tcPr/>
                </a:tc>
                <a:tc>
                  <a:txBody>
                    <a:bodyPr/>
                    <a:lstStyle/>
                    <a:p>
                      <a:pPr algn="ctr"/>
                      <a:r>
                        <a:rPr lang="en-US" dirty="0" smtClean="0"/>
                        <a:t>59</a:t>
                      </a:r>
                      <a:endParaRPr lang="en-US" dirty="0"/>
                    </a:p>
                  </a:txBody>
                  <a:tcPr/>
                </a:tc>
                <a:tc>
                  <a:txBody>
                    <a:bodyPr/>
                    <a:lstStyle/>
                    <a:p>
                      <a:pPr algn="ctr"/>
                      <a:r>
                        <a:rPr lang="en-US" dirty="0" smtClean="0"/>
                        <a:t>50</a:t>
                      </a:r>
                      <a:endParaRPr lang="en-US" dirty="0"/>
                    </a:p>
                  </a:txBody>
                  <a:tcPr/>
                </a:tc>
                <a:tc>
                  <a:txBody>
                    <a:bodyPr/>
                    <a:lstStyle/>
                    <a:p>
                      <a:pPr algn="ctr"/>
                      <a:r>
                        <a:rPr lang="en-US" dirty="0" smtClean="0"/>
                        <a:t>50.5</a:t>
                      </a:r>
                      <a:endParaRPr lang="en-US" dirty="0"/>
                    </a:p>
                  </a:txBody>
                  <a:tcPr/>
                </a:tc>
              </a:tr>
              <a:tr h="370840">
                <a:tc>
                  <a:txBody>
                    <a:bodyPr/>
                    <a:lstStyle/>
                    <a:p>
                      <a:r>
                        <a:rPr lang="en-US" sz="1400" dirty="0" smtClean="0"/>
                        <a:t>Gap</a:t>
                      </a:r>
                      <a:endParaRPr lang="en-US" sz="1400" dirty="0"/>
                    </a:p>
                  </a:txBody>
                  <a:tcPr>
                    <a:solidFill>
                      <a:schemeClr val="accent5">
                        <a:lumMod val="20000"/>
                        <a:lumOff val="80000"/>
                      </a:schemeClr>
                    </a:solidFill>
                  </a:tcPr>
                </a:tc>
                <a:tc>
                  <a:txBody>
                    <a:bodyPr/>
                    <a:lstStyle/>
                    <a:p>
                      <a:pPr algn="ctr"/>
                      <a:r>
                        <a:rPr lang="en-US" dirty="0" smtClean="0"/>
                        <a:t>2</a:t>
                      </a:r>
                      <a:endParaRPr lang="en-US" dirty="0"/>
                    </a:p>
                  </a:txBody>
                  <a:tcPr>
                    <a:solidFill>
                      <a:schemeClr val="accent5">
                        <a:lumMod val="20000"/>
                        <a:lumOff val="80000"/>
                      </a:schemeClr>
                    </a:solidFill>
                  </a:tcPr>
                </a:tc>
                <a:tc>
                  <a:txBody>
                    <a:bodyPr/>
                    <a:lstStyle/>
                    <a:p>
                      <a:pPr algn="ctr"/>
                      <a:r>
                        <a:rPr lang="en-US" dirty="0" smtClean="0"/>
                        <a:t>22/31</a:t>
                      </a:r>
                      <a:endParaRPr lang="en-US" dirty="0"/>
                    </a:p>
                  </a:txBody>
                  <a:tcPr>
                    <a:solidFill>
                      <a:schemeClr val="accent5">
                        <a:lumMod val="20000"/>
                        <a:lumOff val="80000"/>
                      </a:schemeClr>
                    </a:solidFill>
                  </a:tcPr>
                </a:tc>
                <a:tc>
                  <a:txBody>
                    <a:bodyPr/>
                    <a:lstStyle/>
                    <a:p>
                      <a:pPr algn="ctr"/>
                      <a:r>
                        <a:rPr lang="en-US" dirty="0" smtClean="0"/>
                        <a:t>26</a:t>
                      </a:r>
                      <a:endParaRPr lang="en-US" dirty="0"/>
                    </a:p>
                  </a:txBody>
                  <a:tcPr>
                    <a:solidFill>
                      <a:schemeClr val="accent5">
                        <a:lumMod val="20000"/>
                        <a:lumOff val="80000"/>
                      </a:schemeClr>
                    </a:solidFill>
                  </a:tcPr>
                </a:tc>
                <a:tc>
                  <a:txBody>
                    <a:bodyPr/>
                    <a:lstStyle/>
                    <a:p>
                      <a:pPr algn="ctr"/>
                      <a:r>
                        <a:rPr lang="en-US" dirty="0" smtClean="0"/>
                        <a:t>13</a:t>
                      </a:r>
                      <a:endParaRPr lang="en-US" dirty="0"/>
                    </a:p>
                  </a:txBody>
                  <a:tcPr>
                    <a:solidFill>
                      <a:schemeClr val="accent5">
                        <a:lumMod val="20000"/>
                        <a:lumOff val="80000"/>
                      </a:schemeClr>
                    </a:solidFill>
                  </a:tcPr>
                </a:tc>
                <a:tc>
                  <a:txBody>
                    <a:bodyPr/>
                    <a:lstStyle/>
                    <a:p>
                      <a:pPr algn="ctr"/>
                      <a:r>
                        <a:rPr lang="en-US" dirty="0" smtClean="0"/>
                        <a:t>14</a:t>
                      </a:r>
                      <a:endParaRPr lang="en-US" dirty="0"/>
                    </a:p>
                  </a:txBody>
                  <a:tcPr>
                    <a:solidFill>
                      <a:schemeClr val="accent5">
                        <a:lumMod val="20000"/>
                        <a:lumOff val="80000"/>
                      </a:schemeClr>
                    </a:solidFill>
                  </a:tcPr>
                </a:tc>
                <a:tc>
                  <a:txBody>
                    <a:bodyPr/>
                    <a:lstStyle/>
                    <a:p>
                      <a:pPr algn="ctr"/>
                      <a:r>
                        <a:rPr lang="en-US" dirty="0" smtClean="0"/>
                        <a:t>22</a:t>
                      </a:r>
                      <a:endParaRPr lang="en-US" dirty="0"/>
                    </a:p>
                  </a:txBody>
                  <a:tcPr>
                    <a:solidFill>
                      <a:schemeClr val="accent5">
                        <a:lumMod val="20000"/>
                        <a:lumOff val="80000"/>
                      </a:schemeClr>
                    </a:solidFill>
                  </a:tcPr>
                </a:tc>
                <a:tc>
                  <a:txBody>
                    <a:bodyPr/>
                    <a:lstStyle/>
                    <a:p>
                      <a:pPr algn="ctr"/>
                      <a:r>
                        <a:rPr lang="en-US" dirty="0" smtClean="0"/>
                        <a:t>11</a:t>
                      </a:r>
                      <a:endParaRPr lang="en-US" dirty="0"/>
                    </a:p>
                  </a:txBody>
                  <a:tcPr>
                    <a:solidFill>
                      <a:schemeClr val="accent5">
                        <a:lumMod val="20000"/>
                        <a:lumOff val="80000"/>
                      </a:schemeClr>
                    </a:solidFill>
                  </a:tcPr>
                </a:tc>
                <a:tc>
                  <a:txBody>
                    <a:bodyPr/>
                    <a:lstStyle/>
                    <a:p>
                      <a:pPr algn="ctr"/>
                      <a:r>
                        <a:rPr lang="en-US" dirty="0" smtClean="0"/>
                        <a:t>6.5</a:t>
                      </a:r>
                      <a:endParaRPr lang="en-US" dirty="0"/>
                    </a:p>
                  </a:txBody>
                  <a:tcPr>
                    <a:solidFill>
                      <a:schemeClr val="accent5">
                        <a:lumMod val="20000"/>
                        <a:lumOff val="80000"/>
                      </a:schemeClr>
                    </a:solidFill>
                  </a:tcPr>
                </a:tc>
              </a:tr>
              <a:tr h="370840">
                <a:tc>
                  <a:txBody>
                    <a:bodyPr/>
                    <a:lstStyle/>
                    <a:p>
                      <a:r>
                        <a:rPr lang="en-US" sz="1400" dirty="0" smtClean="0"/>
                        <a:t>Other</a:t>
                      </a:r>
                      <a:endParaRPr lang="en-US" sz="1400" dirty="0"/>
                    </a:p>
                  </a:txBody>
                  <a:tcPr/>
                </a:tc>
                <a:tc>
                  <a:txBody>
                    <a:bodyPr/>
                    <a:lstStyle/>
                    <a:p>
                      <a:pPr algn="ctr"/>
                      <a:r>
                        <a:rPr lang="en-US" dirty="0" smtClean="0"/>
                        <a:t>--</a:t>
                      </a:r>
                      <a:endParaRPr lang="en-US" dirty="0"/>
                    </a:p>
                  </a:txBody>
                  <a:tcPr/>
                </a:tc>
                <a:tc>
                  <a:txBody>
                    <a:bodyPr/>
                    <a:lstStyle/>
                    <a:p>
                      <a:pPr algn="ctr"/>
                      <a:r>
                        <a:rPr lang="en-US" dirty="0" smtClean="0"/>
                        <a:t>15/16</a:t>
                      </a:r>
                      <a:endParaRPr lang="en-US" dirty="0"/>
                    </a:p>
                  </a:txBody>
                  <a:tcPr/>
                </a:tc>
                <a:tc>
                  <a:txBody>
                    <a:bodyPr/>
                    <a:lstStyle/>
                    <a:p>
                      <a:pPr algn="ctr"/>
                      <a:r>
                        <a:rPr lang="en-US" dirty="0" smtClean="0"/>
                        <a:t>10</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5.4</a:t>
                      </a:r>
                    </a:p>
                  </a:txBody>
                  <a:tcPr/>
                </a:tc>
              </a:tr>
              <a:tr h="370840">
                <a:tc>
                  <a:txBody>
                    <a:bodyPr/>
                    <a:lstStyle/>
                    <a:p>
                      <a:r>
                        <a:rPr lang="en-US" sz="1200" b="1" dirty="0" smtClean="0"/>
                        <a:t>Undecided</a:t>
                      </a:r>
                      <a:endParaRPr lang="en-US" sz="1200" b="1"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pPr algn="ctr"/>
                      <a:r>
                        <a:rPr lang="en-US" dirty="0" smtClean="0"/>
                        <a:t>32</a:t>
                      </a:r>
                      <a:endParaRPr lang="en-US" dirty="0"/>
                    </a:p>
                  </a:txBody>
                  <a:tcPr/>
                </a:tc>
                <a:tc>
                  <a:txBody>
                    <a:bodyPr/>
                    <a:lstStyle/>
                    <a:p>
                      <a:pPr algn="ctr"/>
                      <a:r>
                        <a:rPr lang="en-US" dirty="0" smtClean="0"/>
                        <a:t>35</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smtClean="0"/>
                        <a:t>--</a:t>
                      </a:r>
                      <a:endParaRPr lang="en-US" dirty="0"/>
                    </a:p>
                  </a:txBody>
                  <a:tcPr/>
                </a:tc>
              </a:tr>
              <a:tr h="370840">
                <a:tc>
                  <a:txBody>
                    <a:bodyPr/>
                    <a:lstStyle/>
                    <a:p>
                      <a:r>
                        <a:rPr lang="en-US" sz="1400" dirty="0" smtClean="0"/>
                        <a:t>Neither</a:t>
                      </a:r>
                      <a:endParaRPr lang="en-US" sz="1400" dirty="0"/>
                    </a:p>
                  </a:txBody>
                  <a:tcPr/>
                </a:tc>
                <a:tc>
                  <a:txBody>
                    <a:bodyPr/>
                    <a:lstStyle/>
                    <a:p>
                      <a:pPr algn="ctr"/>
                      <a:r>
                        <a:rPr lang="en-US" dirty="0" smtClean="0"/>
                        <a:t>--</a:t>
                      </a:r>
                      <a:endParaRPr lang="en-US" dirty="0"/>
                    </a:p>
                  </a:txBody>
                  <a:tcPr/>
                </a:tc>
                <a:tc>
                  <a:txBody>
                    <a:bodyPr/>
                    <a:lstStyle/>
                    <a:p>
                      <a:pPr algn="ctr"/>
                      <a:r>
                        <a:rPr lang="en-US" dirty="0" smtClean="0"/>
                        <a:t>4/7</a:t>
                      </a:r>
                      <a:endParaRPr lang="en-US" dirty="0"/>
                    </a:p>
                  </a:txBody>
                  <a:tcPr/>
                </a:tc>
                <a:tc>
                  <a:txBody>
                    <a:bodyPr/>
                    <a:lstStyle/>
                    <a:p>
                      <a:pPr algn="ctr"/>
                      <a:r>
                        <a:rPr lang="en-US" dirty="0" smtClean="0"/>
                        <a:t>9</a:t>
                      </a:r>
                      <a:endParaRPr lang="en-US" dirty="0"/>
                    </a:p>
                  </a:txBody>
                  <a:tcPr/>
                </a:tc>
                <a:tc>
                  <a:txBody>
                    <a:bodyPr/>
                    <a:lstStyle/>
                    <a:p>
                      <a:pPr algn="ctr"/>
                      <a:r>
                        <a:rPr lang="en-US" dirty="0" smtClean="0"/>
                        <a:t>2</a:t>
                      </a:r>
                      <a:endParaRPr lang="en-US" dirty="0"/>
                    </a:p>
                  </a:txBody>
                  <a:tcPr/>
                </a:tc>
                <a:tc>
                  <a:txBody>
                    <a:bodyPr/>
                    <a:lstStyle/>
                    <a:p>
                      <a:pPr algn="ctr"/>
                      <a:r>
                        <a:rPr lang="en-US" smtClean="0"/>
                        <a:t>--</a:t>
                      </a:r>
                      <a:endParaRPr lang="en-US" dirty="0"/>
                    </a:p>
                  </a:txBody>
                  <a:tcPr/>
                </a:tc>
                <a:tc>
                  <a:txBody>
                    <a:bodyPr/>
                    <a:lstStyle/>
                    <a:p>
                      <a:pPr algn="ctr"/>
                      <a:r>
                        <a:rPr lang="en-US" smtClean="0"/>
                        <a:t>--</a:t>
                      </a:r>
                      <a:endParaRPr lang="en-US" dirty="0"/>
                    </a:p>
                  </a:txBody>
                  <a:tcPr/>
                </a:tc>
                <a:tc>
                  <a:txBody>
                    <a:bodyPr/>
                    <a:lstStyle/>
                    <a:p>
                      <a:pPr algn="ctr"/>
                      <a:r>
                        <a:rPr lang="en-US" dirty="0" smtClean="0"/>
                        <a:t>3</a:t>
                      </a:r>
                      <a:endParaRPr lang="en-US" dirty="0"/>
                    </a:p>
                  </a:txBody>
                  <a:tcPr/>
                </a:tc>
                <a:tc>
                  <a:txBody>
                    <a:bodyPr/>
                    <a:lstStyle/>
                    <a:p>
                      <a:pPr algn="ctr"/>
                      <a:r>
                        <a:rPr lang="en-US" smtClean="0"/>
                        <a:t>--</a:t>
                      </a:r>
                      <a:endParaRPr lang="en-US" dirty="0"/>
                    </a:p>
                  </a:txBody>
                  <a:tcPr/>
                </a:tc>
              </a:tr>
              <a:tr h="370840">
                <a:tc>
                  <a:txBody>
                    <a:bodyPr/>
                    <a:lstStyle/>
                    <a:p>
                      <a:r>
                        <a:rPr lang="en-US" sz="1400" dirty="0" smtClean="0"/>
                        <a:t>Unsure</a:t>
                      </a:r>
                      <a:endParaRPr lang="en-US" sz="1400"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pPr algn="ctr"/>
                      <a:r>
                        <a:rPr lang="en-US" dirty="0" smtClean="0"/>
                        <a:t>10</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r h="370840">
                <a:tc>
                  <a:txBody>
                    <a:bodyPr/>
                    <a:lstStyle/>
                    <a:p>
                      <a:r>
                        <a:rPr lang="en-US" sz="1400" dirty="0" smtClean="0"/>
                        <a:t>Total</a:t>
                      </a:r>
                      <a:endParaRPr lang="en-US" sz="1400" dirty="0"/>
                    </a:p>
                  </a:txBody>
                  <a:tcPr/>
                </a:tc>
                <a:tc>
                  <a:txBody>
                    <a:bodyPr/>
                    <a:lstStyle/>
                    <a:p>
                      <a:endParaRPr lang="en-US" dirty="0"/>
                    </a:p>
                  </a:txBody>
                  <a:tcPr/>
                </a:tc>
                <a:tc>
                  <a:txBody>
                    <a:bodyPr/>
                    <a:lstStyle/>
                    <a:p>
                      <a:pPr algn="ctr"/>
                      <a:r>
                        <a:rPr lang="en-US" sz="1400" dirty="0" smtClean="0"/>
                        <a:t>101/100</a:t>
                      </a:r>
                      <a:endParaRPr lang="en-US" sz="1400" dirty="0"/>
                    </a:p>
                  </a:txBody>
                  <a:tcPr/>
                </a:tc>
                <a:tc>
                  <a:txBody>
                    <a:bodyPr/>
                    <a:lstStyle/>
                    <a:p>
                      <a:pPr algn="ctr"/>
                      <a:endParaRPr lang="en-US" sz="1400" dirty="0"/>
                    </a:p>
                  </a:txBody>
                  <a:tcPr/>
                </a:tc>
                <a:tc>
                  <a:txBody>
                    <a:bodyPr/>
                    <a:lstStyle/>
                    <a:p>
                      <a:pPr algn="ctr"/>
                      <a:r>
                        <a:rPr lang="en-US" sz="1400" dirty="0" smtClean="0"/>
                        <a:t>101</a:t>
                      </a:r>
                      <a:endParaRPr lang="en-US" sz="1400" dirty="0"/>
                    </a:p>
                  </a:txBody>
                  <a:tcPr/>
                </a:tc>
                <a:tc>
                  <a:txBody>
                    <a:bodyPr/>
                    <a:lstStyle/>
                    <a:p>
                      <a:pPr algn="ctr"/>
                      <a:r>
                        <a:rPr lang="en-US" sz="1400" dirty="0" smtClean="0"/>
                        <a:t>100</a:t>
                      </a:r>
                      <a:endParaRPr lang="en-US" sz="1400" dirty="0"/>
                    </a:p>
                  </a:txBody>
                  <a:tcPr/>
                </a:tc>
                <a:tc>
                  <a:txBody>
                    <a:bodyPr/>
                    <a:lstStyle/>
                    <a:p>
                      <a:pPr algn="ctr"/>
                      <a:r>
                        <a:rPr lang="en-US" sz="1400" dirty="0" smtClean="0"/>
                        <a:t>101</a:t>
                      </a:r>
                      <a:endParaRPr lang="en-US" sz="1400" dirty="0"/>
                    </a:p>
                  </a:txBody>
                  <a:tcPr/>
                </a:tc>
                <a:tc>
                  <a:txBody>
                    <a:bodyPr/>
                    <a:lstStyle/>
                    <a:p>
                      <a:pPr algn="ctr"/>
                      <a:r>
                        <a:rPr lang="en-US" sz="1400" dirty="0" smtClean="0"/>
                        <a:t>100</a:t>
                      </a:r>
                      <a:endParaRPr lang="en-US" sz="1400" dirty="0"/>
                    </a:p>
                  </a:txBody>
                  <a:tcPr/>
                </a:tc>
                <a:tc>
                  <a:txBody>
                    <a:bodyPr/>
                    <a:lstStyle/>
                    <a:p>
                      <a:pPr algn="ctr"/>
                      <a:r>
                        <a:rPr lang="en-US" dirty="0" smtClean="0"/>
                        <a:t>100</a:t>
                      </a:r>
                      <a:endParaRPr lang="en-US" dirty="0"/>
                    </a:p>
                  </a:txBody>
                  <a:tcPr/>
                </a:tc>
              </a:tr>
            </a:tbl>
          </a:graphicData>
        </a:graphic>
      </p:graphicFrame>
      <p:sp>
        <p:nvSpPr>
          <p:cNvPr id="2" name="TextBox 1"/>
          <p:cNvSpPr txBox="1"/>
          <p:nvPr/>
        </p:nvSpPr>
        <p:spPr>
          <a:xfrm>
            <a:off x="685800" y="6236732"/>
            <a:ext cx="7696200" cy="646331"/>
          </a:xfrm>
          <a:prstGeom prst="rect">
            <a:avLst/>
          </a:prstGeom>
          <a:noFill/>
        </p:spPr>
        <p:txBody>
          <a:bodyPr wrap="square" rtlCol="0">
            <a:spAutoFit/>
          </a:bodyPr>
          <a:lstStyle/>
          <a:p>
            <a:r>
              <a:rPr lang="en-US" dirty="0" smtClean="0"/>
              <a:t>Unlike Governor’s race, CE race much harder to predict –much tightening at the end…</a:t>
            </a:r>
            <a:endParaRPr lang="en-US" dirty="0"/>
          </a:p>
        </p:txBody>
      </p:sp>
      <p:cxnSp>
        <p:nvCxnSpPr>
          <p:cNvPr id="6" name="Straight Arrow Connector 5"/>
          <p:cNvCxnSpPr/>
          <p:nvPr/>
        </p:nvCxnSpPr>
        <p:spPr>
          <a:xfrm flipH="1" flipV="1">
            <a:off x="5181600" y="4419600"/>
            <a:ext cx="228600" cy="1905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172200" y="4419600"/>
            <a:ext cx="914400" cy="1905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324600" y="4419600"/>
            <a:ext cx="1524000" cy="1905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6626524"/>
      </p:ext>
    </p:extLst>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3200" dirty="0" smtClean="0"/>
              <a:t>National Politics: Exit Poll re: House Vote</a:t>
            </a:r>
            <a:endParaRPr lang="en-US" sz="3200" dirty="0"/>
          </a:p>
        </p:txBody>
      </p:sp>
      <p:sp>
        <p:nvSpPr>
          <p:cNvPr id="4" name="TextBox 3"/>
          <p:cNvSpPr txBox="1"/>
          <p:nvPr/>
        </p:nvSpPr>
        <p:spPr>
          <a:xfrm>
            <a:off x="1340270" y="907409"/>
            <a:ext cx="7010400" cy="646331"/>
          </a:xfrm>
          <a:prstGeom prst="rect">
            <a:avLst/>
          </a:prstGeom>
          <a:noFill/>
        </p:spPr>
        <p:txBody>
          <a:bodyPr wrap="square" rtlCol="0">
            <a:spAutoFit/>
          </a:bodyPr>
          <a:lstStyle/>
          <a:p>
            <a:pPr algn="ctr"/>
            <a:r>
              <a:rPr lang="en-US" b="1" dirty="0" smtClean="0">
                <a:solidFill>
                  <a:schemeClr val="accent5"/>
                </a:solidFill>
              </a:rPr>
              <a:t>Demographics of National House of Representatives Vote (vs. ‘08 Obama – National Exit Polls</a:t>
            </a:r>
            <a:endParaRPr lang="en-US" b="1" dirty="0">
              <a:solidFill>
                <a:schemeClr val="accent5"/>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8622661"/>
              </p:ext>
            </p:extLst>
          </p:nvPr>
        </p:nvGraphicFramePr>
        <p:xfrm>
          <a:off x="1774969" y="1949650"/>
          <a:ext cx="5441662" cy="1926390"/>
        </p:xfrm>
        <a:graphic>
          <a:graphicData uri="http://schemas.openxmlformats.org/drawingml/2006/table">
            <a:tbl>
              <a:tblPr firstRow="1" bandRow="1">
                <a:tableStyleId>{5C22544A-7EE6-4342-B048-85BDC9FD1C3A}</a:tableStyleId>
              </a:tblPr>
              <a:tblGrid>
                <a:gridCol w="2487930"/>
                <a:gridCol w="1068371"/>
                <a:gridCol w="1068371"/>
                <a:gridCol w="81699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Vote by Age   (08/10)           </a:t>
                      </a:r>
                    </a:p>
                  </a:txBody>
                  <a:tcPr/>
                </a:tc>
                <a:tc>
                  <a:txBody>
                    <a:bodyPr/>
                    <a:lstStyle/>
                    <a:p>
                      <a:pPr algn="ctr"/>
                      <a:r>
                        <a:rPr lang="en-US" dirty="0" smtClean="0"/>
                        <a:t>Dem ’08</a:t>
                      </a:r>
                      <a:endParaRPr lang="en-US" dirty="0"/>
                    </a:p>
                  </a:txBody>
                  <a:tcPr/>
                </a:tc>
                <a:tc>
                  <a:txBody>
                    <a:bodyPr/>
                    <a:lstStyle/>
                    <a:p>
                      <a:pPr algn="ctr"/>
                      <a:r>
                        <a:rPr lang="en-US" dirty="0" smtClean="0"/>
                        <a:t>Dem ‘10</a:t>
                      </a:r>
                      <a:endParaRPr lang="en-US" dirty="0"/>
                    </a:p>
                  </a:txBody>
                  <a:tcPr/>
                </a:tc>
                <a:tc>
                  <a:txBody>
                    <a:bodyPr/>
                    <a:lstStyle/>
                    <a:p>
                      <a:pPr algn="ctr"/>
                      <a:r>
                        <a:rPr lang="en-US" dirty="0" smtClean="0"/>
                        <a:t>Rep</a:t>
                      </a:r>
                      <a:endParaRPr lang="en-US" dirty="0"/>
                    </a:p>
                  </a:txBody>
                  <a:tcPr/>
                </a:tc>
              </a:tr>
              <a:tr h="370840">
                <a:tc>
                  <a:txBody>
                    <a:bodyPr/>
                    <a:lstStyle/>
                    <a:p>
                      <a:r>
                        <a:rPr lang="en-US" dirty="0" smtClean="0">
                          <a:effectLst/>
                        </a:rPr>
                        <a:t>18-29      18/12</a:t>
                      </a:r>
                      <a:endParaRPr lang="en-US" dirty="0"/>
                    </a:p>
                  </a:txBody>
                  <a:tcPr/>
                </a:tc>
                <a:tc>
                  <a:txBody>
                    <a:bodyPr/>
                    <a:lstStyle/>
                    <a:p>
                      <a:pPr algn="ctr"/>
                      <a:r>
                        <a:rPr lang="en-US" dirty="0" smtClean="0"/>
                        <a:t>66</a:t>
                      </a:r>
                      <a:endParaRPr lang="en-US" dirty="0"/>
                    </a:p>
                  </a:txBody>
                  <a:tcPr marL="0" marR="0" marT="0" marB="0" anchor="ctr"/>
                </a:tc>
                <a:tc>
                  <a:txBody>
                    <a:bodyPr/>
                    <a:lstStyle/>
                    <a:p>
                      <a:pPr algn="ctr"/>
                      <a:r>
                        <a:rPr lang="en-US" dirty="0" smtClean="0"/>
                        <a:t>55</a:t>
                      </a:r>
                      <a:endParaRPr lang="en-US" dirty="0"/>
                    </a:p>
                  </a:txBody>
                  <a:tcPr marL="0" marR="0" marT="0" marB="0" anchor="ctr"/>
                </a:tc>
                <a:tc>
                  <a:txBody>
                    <a:bodyPr/>
                    <a:lstStyle/>
                    <a:p>
                      <a:pPr algn="ctr"/>
                      <a:r>
                        <a:rPr lang="en-US" dirty="0" smtClean="0"/>
                        <a:t>42</a:t>
                      </a:r>
                      <a:endParaRPr lang="en-US" dirty="0"/>
                    </a:p>
                  </a:txBody>
                  <a:tcPr marL="0" marR="0" marT="0" marB="0" anchor="ctr"/>
                </a:tc>
              </a:tr>
              <a:tr h="370840">
                <a:tc>
                  <a:txBody>
                    <a:bodyPr/>
                    <a:lstStyle/>
                    <a:p>
                      <a:r>
                        <a:rPr lang="en-US" dirty="0" smtClean="0">
                          <a:effectLst/>
                        </a:rPr>
                        <a:t>30-44      29/24</a:t>
                      </a:r>
                      <a:endParaRPr lang="en-US" dirty="0"/>
                    </a:p>
                  </a:txBody>
                  <a:tcPr/>
                </a:tc>
                <a:tc>
                  <a:txBody>
                    <a:bodyPr/>
                    <a:lstStyle/>
                    <a:p>
                      <a:pPr algn="ctr"/>
                      <a:r>
                        <a:rPr lang="en-US" dirty="0" smtClean="0"/>
                        <a:t>52</a:t>
                      </a:r>
                      <a:endParaRPr lang="en-US" dirty="0"/>
                    </a:p>
                  </a:txBody>
                  <a:tcPr marL="0" marR="0" marT="0" marB="0" anchor="ctr"/>
                </a:tc>
                <a:tc>
                  <a:txBody>
                    <a:bodyPr/>
                    <a:lstStyle/>
                    <a:p>
                      <a:pPr algn="ctr"/>
                      <a:r>
                        <a:rPr lang="en-US" dirty="0" smtClean="0"/>
                        <a:t>46</a:t>
                      </a:r>
                      <a:endParaRPr lang="en-US" dirty="0"/>
                    </a:p>
                  </a:txBody>
                  <a:tcPr marL="0" marR="0" marT="0" marB="0" anchor="ctr"/>
                </a:tc>
                <a:tc>
                  <a:txBody>
                    <a:bodyPr/>
                    <a:lstStyle/>
                    <a:p>
                      <a:pPr algn="ctr"/>
                      <a:r>
                        <a:rPr lang="en-US" dirty="0" smtClean="0"/>
                        <a:t>50</a:t>
                      </a:r>
                      <a:endParaRPr lang="en-US" dirty="0"/>
                    </a:p>
                  </a:txBody>
                  <a:tcPr marL="0" marR="0" marT="0" marB="0" anchor="ctr"/>
                </a:tc>
              </a:tr>
              <a:tr h="443030">
                <a:tc>
                  <a:txBody>
                    <a:bodyPr/>
                    <a:lstStyle/>
                    <a:p>
                      <a:r>
                        <a:rPr lang="en-US" dirty="0" smtClean="0">
                          <a:effectLst/>
                        </a:rPr>
                        <a:t>45-64      37/43</a:t>
                      </a:r>
                      <a:endParaRPr lang="en-US" dirty="0"/>
                    </a:p>
                  </a:txBody>
                  <a:tcPr/>
                </a:tc>
                <a:tc>
                  <a:txBody>
                    <a:bodyPr/>
                    <a:lstStyle/>
                    <a:p>
                      <a:pPr algn="ctr"/>
                      <a:r>
                        <a:rPr lang="en-US" dirty="0" smtClean="0"/>
                        <a:t>50</a:t>
                      </a:r>
                      <a:endParaRPr lang="en-US" dirty="0"/>
                    </a:p>
                  </a:txBody>
                  <a:tcPr marL="0" marR="0" marT="0" marB="0" anchor="ctr"/>
                </a:tc>
                <a:tc>
                  <a:txBody>
                    <a:bodyPr/>
                    <a:lstStyle/>
                    <a:p>
                      <a:pPr algn="ctr"/>
                      <a:r>
                        <a:rPr lang="en-US" dirty="0" smtClean="0"/>
                        <a:t>45</a:t>
                      </a:r>
                      <a:endParaRPr lang="en-US" dirty="0"/>
                    </a:p>
                  </a:txBody>
                  <a:tcPr marL="0" marR="0" marT="0" marB="0" anchor="ctr"/>
                </a:tc>
                <a:tc>
                  <a:txBody>
                    <a:bodyPr/>
                    <a:lstStyle/>
                    <a:p>
                      <a:pPr algn="ctr"/>
                      <a:r>
                        <a:rPr lang="en-US" dirty="0" smtClean="0"/>
                        <a:t>53</a:t>
                      </a:r>
                      <a:endParaRPr lang="en-US" dirty="0"/>
                    </a:p>
                  </a:txBody>
                  <a:tcPr marL="0" marR="0" marT="0" marB="0" anchor="ctr"/>
                </a:tc>
              </a:tr>
              <a:tr h="370840">
                <a:tc>
                  <a:txBody>
                    <a:bodyPr/>
                    <a:lstStyle/>
                    <a:p>
                      <a:r>
                        <a:rPr lang="en-US" dirty="0" smtClean="0">
                          <a:effectLst/>
                        </a:rPr>
                        <a:t>65 and Older 16/21</a:t>
                      </a:r>
                      <a:endParaRPr lang="en-US" dirty="0"/>
                    </a:p>
                  </a:txBody>
                  <a:tcPr/>
                </a:tc>
                <a:tc>
                  <a:txBody>
                    <a:bodyPr/>
                    <a:lstStyle/>
                    <a:p>
                      <a:pPr algn="ctr"/>
                      <a:r>
                        <a:rPr lang="en-US" dirty="0" smtClean="0"/>
                        <a:t>45</a:t>
                      </a:r>
                      <a:endParaRPr lang="en-US" dirty="0"/>
                    </a:p>
                  </a:txBody>
                  <a:tcPr marL="0" marR="0" marT="0" marB="0" anchor="ctr"/>
                </a:tc>
                <a:tc>
                  <a:txBody>
                    <a:bodyPr/>
                    <a:lstStyle/>
                    <a:p>
                      <a:pPr algn="ctr"/>
                      <a:r>
                        <a:rPr lang="en-US" dirty="0" smtClean="0"/>
                        <a:t>38</a:t>
                      </a:r>
                      <a:endParaRPr lang="en-US" dirty="0"/>
                    </a:p>
                  </a:txBody>
                  <a:tcPr marL="0" marR="0" marT="0" marB="0" anchor="ctr"/>
                </a:tc>
                <a:tc>
                  <a:txBody>
                    <a:bodyPr/>
                    <a:lstStyle/>
                    <a:p>
                      <a:pPr algn="ctr"/>
                      <a:r>
                        <a:rPr lang="en-US" dirty="0" smtClean="0"/>
                        <a:t>59</a:t>
                      </a:r>
                      <a:endParaRPr lang="en-US" dirty="0"/>
                    </a:p>
                  </a:txBody>
                  <a:tcPr marL="0" marR="0" marT="0" marB="0" anchor="ctr"/>
                </a:tc>
              </a:tr>
            </a:tbl>
          </a:graphicData>
        </a:graphic>
      </p:graphicFrame>
      <p:sp>
        <p:nvSpPr>
          <p:cNvPr id="6" name="TextBox 5"/>
          <p:cNvSpPr txBox="1"/>
          <p:nvPr/>
        </p:nvSpPr>
        <p:spPr>
          <a:xfrm>
            <a:off x="1366421" y="4114800"/>
            <a:ext cx="6477000" cy="369332"/>
          </a:xfrm>
          <a:prstGeom prst="rect">
            <a:avLst/>
          </a:prstGeom>
          <a:noFill/>
        </p:spPr>
        <p:txBody>
          <a:bodyPr wrap="square" rtlCol="0">
            <a:spAutoFit/>
          </a:bodyPr>
          <a:lstStyle/>
          <a:p>
            <a:r>
              <a:rPr lang="en-US" dirty="0" smtClean="0"/>
              <a:t>Older voters worried about Medicare/Health care reform?</a:t>
            </a:r>
            <a:endParaRPr lang="en-US" dirty="0"/>
          </a:p>
        </p:txBody>
      </p:sp>
      <p:cxnSp>
        <p:nvCxnSpPr>
          <p:cNvPr id="8" name="Straight Arrow Connector 7"/>
          <p:cNvCxnSpPr/>
          <p:nvPr/>
        </p:nvCxnSpPr>
        <p:spPr>
          <a:xfrm flipV="1">
            <a:off x="4038600" y="3803850"/>
            <a:ext cx="457200" cy="387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4267200" y="3393347"/>
            <a:ext cx="1881326"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451869"/>
      </p:ext>
    </p:extLst>
  </p:cSld>
  <p:clrMapOvr>
    <a:masterClrMapping/>
  </p:clrMapOvr>
  <p:transition spd="med">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914400"/>
          </a:xfrm>
        </p:spPr>
        <p:txBody>
          <a:bodyPr/>
          <a:lstStyle/>
          <a:p>
            <a:pPr eaLnBrk="1" hangingPunct="1">
              <a:defRPr/>
            </a:pPr>
            <a:r>
              <a:rPr lang="en-US" sz="2400" b="1" dirty="0" smtClean="0"/>
              <a:t>County Executive Vote – Composition of Vote by Party</a:t>
            </a:r>
            <a:endParaRPr lang="en-US" sz="2400" b="1" dirty="0"/>
          </a:p>
        </p:txBody>
      </p:sp>
      <p:graphicFrame>
        <p:nvGraphicFramePr>
          <p:cNvPr id="29699" name="Content Placeholder 3"/>
          <p:cNvGraphicFramePr>
            <a:graphicFrameLocks noGrp="1"/>
          </p:cNvGraphicFramePr>
          <p:nvPr>
            <p:ph idx="1"/>
            <p:extLst>
              <p:ext uri="{D42A27DB-BD31-4B8C-83A1-F6EECF244321}">
                <p14:modId xmlns:p14="http://schemas.microsoft.com/office/powerpoint/2010/main" val="1275607720"/>
              </p:ext>
            </p:extLst>
          </p:nvPr>
        </p:nvGraphicFramePr>
        <p:xfrm>
          <a:off x="914400" y="1219200"/>
          <a:ext cx="7242175" cy="4906963"/>
        </p:xfrm>
        <a:graphic>
          <a:graphicData uri="http://schemas.openxmlformats.org/presentationml/2006/ole">
            <mc:AlternateContent xmlns:mc="http://schemas.openxmlformats.org/markup-compatibility/2006">
              <mc:Choice xmlns:v="urn:schemas-microsoft-com:vml" Requires="v">
                <p:oleObj spid="_x0000_s29738" name="Worksheet" r:id="rId4" imgW="8458132" imgH="5286330" progId="Excel.Sheet.8">
                  <p:embed/>
                </p:oleObj>
              </mc:Choice>
              <mc:Fallback>
                <p:oleObj name="Worksheet" r:id="rId4" imgW="8458132" imgH="5286330" progId="Excel.Sheet.8">
                  <p:embed/>
                  <p:pic>
                    <p:nvPicPr>
                      <p:cNvPr id="0" name="Picture 41"/>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219200"/>
                        <a:ext cx="7242175" cy="4906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2743200" y="762000"/>
            <a:ext cx="5715000" cy="369332"/>
          </a:xfrm>
          <a:prstGeom prst="rect">
            <a:avLst/>
          </a:prstGeom>
          <a:noFill/>
        </p:spPr>
        <p:txBody>
          <a:bodyPr wrap="square" rtlCol="0">
            <a:spAutoFit/>
          </a:bodyPr>
          <a:lstStyle/>
          <a:p>
            <a:r>
              <a:rPr lang="en-US" dirty="0" smtClean="0"/>
              <a:t>Oct. 11-14 telephone survey 1</a:t>
            </a:r>
            <a:r>
              <a:rPr lang="en-US" baseline="30000" dirty="0" smtClean="0"/>
              <a:t>st</a:t>
            </a:r>
            <a:r>
              <a:rPr lang="en-US" dirty="0" smtClean="0"/>
              <a:t>) vs. </a:t>
            </a:r>
            <a:r>
              <a:rPr lang="en-US" dirty="0"/>
              <a:t>e</a:t>
            </a:r>
            <a:r>
              <a:rPr lang="en-US" dirty="0" smtClean="0"/>
              <a:t>xit poll (2</a:t>
            </a:r>
            <a:r>
              <a:rPr lang="en-US" baseline="30000" dirty="0" smtClean="0"/>
              <a:t>nd</a:t>
            </a:r>
            <a:r>
              <a:rPr lang="en-US" dirty="0" smtClean="0"/>
              <a:t>)</a:t>
            </a:r>
            <a:endParaRPr lang="en-US" dirty="0"/>
          </a:p>
        </p:txBody>
      </p:sp>
      <p:sp>
        <p:nvSpPr>
          <p:cNvPr id="2" name="TextBox 1"/>
          <p:cNvSpPr txBox="1"/>
          <p:nvPr/>
        </p:nvSpPr>
        <p:spPr>
          <a:xfrm>
            <a:off x="990600" y="6172200"/>
            <a:ext cx="3352800" cy="646331"/>
          </a:xfrm>
          <a:prstGeom prst="rect">
            <a:avLst/>
          </a:prstGeom>
          <a:noFill/>
        </p:spPr>
        <p:txBody>
          <a:bodyPr wrap="square" rtlCol="0">
            <a:spAutoFit/>
          </a:bodyPr>
          <a:lstStyle/>
          <a:p>
            <a:r>
              <a:rPr lang="en-US" dirty="0" smtClean="0"/>
              <a:t>Conti gains among unaffiliated and Dem voters</a:t>
            </a:r>
            <a:endParaRPr lang="en-US" dirty="0"/>
          </a:p>
        </p:txBody>
      </p:sp>
      <p:cxnSp>
        <p:nvCxnSpPr>
          <p:cNvPr id="6" name="Straight Arrow Connector 5"/>
          <p:cNvCxnSpPr/>
          <p:nvPr/>
        </p:nvCxnSpPr>
        <p:spPr>
          <a:xfrm flipV="1">
            <a:off x="1371600" y="3962400"/>
            <a:ext cx="1143000" cy="2209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676400" y="2362200"/>
            <a:ext cx="838200" cy="3810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219700" y="6248400"/>
            <a:ext cx="3543300" cy="646331"/>
          </a:xfrm>
          <a:prstGeom prst="rect">
            <a:avLst/>
          </a:prstGeom>
          <a:noFill/>
        </p:spPr>
        <p:txBody>
          <a:bodyPr wrap="square" rtlCol="0">
            <a:spAutoFit/>
          </a:bodyPr>
          <a:lstStyle/>
          <a:p>
            <a:r>
              <a:rPr lang="en-US" dirty="0" smtClean="0"/>
              <a:t>Leopold taps Reps and crossover Dems</a:t>
            </a:r>
            <a:endParaRPr lang="en-US" dirty="0"/>
          </a:p>
        </p:txBody>
      </p:sp>
      <p:cxnSp>
        <p:nvCxnSpPr>
          <p:cNvPr id="11" name="Straight Arrow Connector 10"/>
          <p:cNvCxnSpPr/>
          <p:nvPr/>
        </p:nvCxnSpPr>
        <p:spPr>
          <a:xfrm flipH="1" flipV="1">
            <a:off x="4155489" y="4486183"/>
            <a:ext cx="1447800" cy="16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4191000" y="3505200"/>
            <a:ext cx="1828800" cy="2743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28600" y="838200"/>
            <a:ext cx="2362200" cy="646331"/>
          </a:xfrm>
          <a:prstGeom prst="rect">
            <a:avLst/>
          </a:prstGeom>
          <a:noFill/>
        </p:spPr>
        <p:txBody>
          <a:bodyPr wrap="square" rtlCol="0">
            <a:spAutoFit/>
          </a:bodyPr>
          <a:lstStyle/>
          <a:p>
            <a:r>
              <a:rPr lang="en-US" dirty="0" smtClean="0"/>
              <a:t>Unaffiliated split votes</a:t>
            </a:r>
            <a:endParaRPr lang="en-US" dirty="0"/>
          </a:p>
        </p:txBody>
      </p:sp>
      <p:cxnSp>
        <p:nvCxnSpPr>
          <p:cNvPr id="16" name="Straight Arrow Connector 15"/>
          <p:cNvCxnSpPr/>
          <p:nvPr/>
        </p:nvCxnSpPr>
        <p:spPr>
          <a:xfrm>
            <a:off x="1447800" y="1219200"/>
            <a:ext cx="1066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095500" y="1066800"/>
            <a:ext cx="18669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715000" y="1230868"/>
            <a:ext cx="1981200" cy="369332"/>
          </a:xfrm>
          <a:prstGeom prst="rect">
            <a:avLst/>
          </a:prstGeom>
          <a:noFill/>
        </p:spPr>
        <p:txBody>
          <a:bodyPr wrap="square" rtlCol="0">
            <a:spAutoFit/>
          </a:bodyPr>
          <a:lstStyle/>
          <a:p>
            <a:r>
              <a:rPr lang="en-US" dirty="0" smtClean="0"/>
              <a:t>Telephone Poll</a:t>
            </a:r>
            <a:endParaRPr lang="en-US" dirty="0"/>
          </a:p>
        </p:txBody>
      </p:sp>
    </p:spTree>
  </p:cSld>
  <p:clrMapOvr>
    <a:masterClrMapping/>
  </p:clrMapOvr>
  <p:transition spd="med">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838200"/>
          </a:xfrm>
        </p:spPr>
        <p:txBody>
          <a:bodyPr/>
          <a:lstStyle/>
          <a:p>
            <a:r>
              <a:rPr lang="en-US" sz="4000" dirty="0" smtClean="0"/>
              <a:t>Vote Composition: Exit Poll</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1016429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914400" y="1066800"/>
            <a:ext cx="5410200" cy="646331"/>
          </a:xfrm>
          <a:prstGeom prst="rect">
            <a:avLst/>
          </a:prstGeom>
          <a:noFill/>
        </p:spPr>
        <p:txBody>
          <a:bodyPr wrap="square" rtlCol="0">
            <a:spAutoFit/>
          </a:bodyPr>
          <a:lstStyle/>
          <a:p>
            <a:r>
              <a:rPr lang="en-US" dirty="0" smtClean="0"/>
              <a:t>Conti lags among Dem voters but gains a bit among unaffiliated</a:t>
            </a:r>
            <a:endParaRPr lang="en-US" dirty="0"/>
          </a:p>
        </p:txBody>
      </p:sp>
      <p:cxnSp>
        <p:nvCxnSpPr>
          <p:cNvPr id="6" name="Straight Arrow Connector 5"/>
          <p:cNvCxnSpPr/>
          <p:nvPr/>
        </p:nvCxnSpPr>
        <p:spPr>
          <a:xfrm>
            <a:off x="3048000" y="1389965"/>
            <a:ext cx="0" cy="10484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133600" y="1600200"/>
            <a:ext cx="3886200" cy="1905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8891336"/>
      </p:ext>
    </p:extLst>
  </p:cSld>
  <p:clrMapOvr>
    <a:masterClrMapping/>
  </p:clrMapOvr>
  <p:transition spd="med">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914400"/>
          </a:xfrm>
        </p:spPr>
        <p:txBody>
          <a:bodyPr/>
          <a:lstStyle/>
          <a:p>
            <a:r>
              <a:rPr lang="en-US" sz="2800" dirty="0" smtClean="0"/>
              <a:t>Voter Composition continued: Exit Poll</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5711772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2514600" y="1066800"/>
            <a:ext cx="3505200" cy="646331"/>
          </a:xfrm>
          <a:prstGeom prst="rect">
            <a:avLst/>
          </a:prstGeom>
          <a:noFill/>
        </p:spPr>
        <p:txBody>
          <a:bodyPr wrap="square" rtlCol="0">
            <a:spAutoFit/>
          </a:bodyPr>
          <a:lstStyle/>
          <a:p>
            <a:r>
              <a:rPr lang="en-US" dirty="0" smtClean="0"/>
              <a:t>Conti lags among Dems, but gains among Reps</a:t>
            </a:r>
            <a:endParaRPr lang="en-US" dirty="0"/>
          </a:p>
        </p:txBody>
      </p:sp>
      <p:cxnSp>
        <p:nvCxnSpPr>
          <p:cNvPr id="6" name="Straight Arrow Connector 5"/>
          <p:cNvCxnSpPr/>
          <p:nvPr/>
        </p:nvCxnSpPr>
        <p:spPr>
          <a:xfrm>
            <a:off x="4038600" y="1713131"/>
            <a:ext cx="533400" cy="29350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2" idx="2"/>
          </p:cNvCxnSpPr>
          <p:nvPr/>
        </p:nvCxnSpPr>
        <p:spPr>
          <a:xfrm>
            <a:off x="4267200" y="1713131"/>
            <a:ext cx="2057400" cy="36970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rot="5400000">
            <a:off x="2409483" y="2180882"/>
            <a:ext cx="2801035" cy="12192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rot="10800000" flipV="1">
            <a:off x="1828800" y="1389964"/>
            <a:ext cx="2667000" cy="120083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209800" y="2590800"/>
            <a:ext cx="0" cy="5898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830252"/>
      </p:ext>
    </p:extLst>
  </p:cSld>
  <p:clrMapOvr>
    <a:masterClrMapping/>
  </p:clrMapOvr>
  <p:transition spd="med">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28600"/>
            <a:ext cx="8229600" cy="914400"/>
          </a:xfrm>
        </p:spPr>
        <p:txBody>
          <a:bodyPr/>
          <a:lstStyle/>
          <a:p>
            <a:pPr algn="ctr" eaLnBrk="1" hangingPunct="1">
              <a:defRPr/>
            </a:pPr>
            <a:r>
              <a:rPr lang="en-US" dirty="0" smtClean="0"/>
              <a:t>Vote by Ideology</a:t>
            </a:r>
            <a:endParaRPr lang="en-US" dirty="0"/>
          </a:p>
        </p:txBody>
      </p:sp>
      <p:graphicFrame>
        <p:nvGraphicFramePr>
          <p:cNvPr id="2" name="Chart 1"/>
          <p:cNvGraphicFramePr/>
          <p:nvPr>
            <p:extLst>
              <p:ext uri="{D42A27DB-BD31-4B8C-83A1-F6EECF244321}">
                <p14:modId xmlns:p14="http://schemas.microsoft.com/office/powerpoint/2010/main" val="809718350"/>
              </p:ext>
            </p:extLst>
          </p:nvPr>
        </p:nvGraphicFramePr>
        <p:xfrm>
          <a:off x="381000" y="1397000"/>
          <a:ext cx="8458200" cy="49276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838200" y="1066800"/>
            <a:ext cx="4343400" cy="646331"/>
          </a:xfrm>
          <a:prstGeom prst="rect">
            <a:avLst/>
          </a:prstGeom>
          <a:noFill/>
        </p:spPr>
        <p:txBody>
          <a:bodyPr wrap="square" rtlCol="0">
            <a:spAutoFit/>
          </a:bodyPr>
          <a:lstStyle/>
          <a:p>
            <a:r>
              <a:rPr lang="en-US" dirty="0" smtClean="0"/>
              <a:t>Conti lags among liberals but does a bit better with conservatives</a:t>
            </a:r>
            <a:endParaRPr lang="en-US" dirty="0"/>
          </a:p>
        </p:txBody>
      </p:sp>
      <p:cxnSp>
        <p:nvCxnSpPr>
          <p:cNvPr id="6" name="Straight Arrow Connector 5"/>
          <p:cNvCxnSpPr/>
          <p:nvPr/>
        </p:nvCxnSpPr>
        <p:spPr>
          <a:xfrm flipH="1">
            <a:off x="1371600" y="1389965"/>
            <a:ext cx="1371600" cy="7436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429000" y="1713131"/>
            <a:ext cx="1752600" cy="33160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377"/>
            <a:ext cx="8686800" cy="914400"/>
          </a:xfrm>
        </p:spPr>
        <p:txBody>
          <a:bodyPr/>
          <a:lstStyle/>
          <a:p>
            <a:r>
              <a:rPr lang="en-US" sz="3200" dirty="0" smtClean="0"/>
              <a:t>County Exec.: How informed were voters?</a:t>
            </a:r>
            <a:endParaRPr lang="en-US" sz="3200" dirty="0"/>
          </a:p>
        </p:txBody>
      </p:sp>
      <p:graphicFrame>
        <p:nvGraphicFramePr>
          <p:cNvPr id="4" name="Chart 3"/>
          <p:cNvGraphicFramePr>
            <a:graphicFrameLocks noGrp="1"/>
          </p:cNvGraphicFramePr>
          <p:nvPr>
            <p:extLst>
              <p:ext uri="{D42A27DB-BD31-4B8C-83A1-F6EECF244321}">
                <p14:modId xmlns:p14="http://schemas.microsoft.com/office/powerpoint/2010/main" val="3157733384"/>
              </p:ext>
            </p:extLst>
          </p:nvPr>
        </p:nvGraphicFramePr>
        <p:xfrm>
          <a:off x="238596" y="1143000"/>
          <a:ext cx="8666807" cy="543113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6934200" y="1752600"/>
            <a:ext cx="1447800" cy="830997"/>
          </a:xfrm>
          <a:prstGeom prst="rect">
            <a:avLst/>
          </a:prstGeom>
          <a:noFill/>
        </p:spPr>
        <p:txBody>
          <a:bodyPr wrap="square" rtlCol="0">
            <a:spAutoFit/>
          </a:bodyPr>
          <a:lstStyle/>
          <a:p>
            <a:r>
              <a:rPr lang="en-US" sz="1600" dirty="0" smtClean="0"/>
              <a:t>Voters seem informed by election</a:t>
            </a:r>
            <a:endParaRPr lang="en-US" sz="1600" dirty="0"/>
          </a:p>
        </p:txBody>
      </p:sp>
      <p:cxnSp>
        <p:nvCxnSpPr>
          <p:cNvPr id="6" name="Straight Arrow Connector 5"/>
          <p:cNvCxnSpPr/>
          <p:nvPr/>
        </p:nvCxnSpPr>
        <p:spPr>
          <a:xfrm flipH="1">
            <a:off x="7315200" y="2675930"/>
            <a:ext cx="533400" cy="25818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6629400" y="1752600"/>
            <a:ext cx="5334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09600" y="1524000"/>
            <a:ext cx="2209800" cy="830997"/>
          </a:xfrm>
          <a:prstGeom prst="rect">
            <a:avLst/>
          </a:prstGeom>
          <a:noFill/>
        </p:spPr>
        <p:txBody>
          <a:bodyPr wrap="square" rtlCol="0">
            <a:spAutoFit/>
          </a:bodyPr>
          <a:lstStyle/>
          <a:p>
            <a:r>
              <a:rPr lang="en-US" sz="1600" dirty="0" smtClean="0"/>
              <a:t>Leopold voters started and remained more informed</a:t>
            </a:r>
            <a:endParaRPr lang="en-US" sz="1600" dirty="0"/>
          </a:p>
        </p:txBody>
      </p:sp>
      <p:cxnSp>
        <p:nvCxnSpPr>
          <p:cNvPr id="11" name="Elbow Connector 10"/>
          <p:cNvCxnSpPr/>
          <p:nvPr/>
        </p:nvCxnSpPr>
        <p:spPr>
          <a:xfrm rot="5400000">
            <a:off x="419100" y="3238500"/>
            <a:ext cx="1600200" cy="152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828800" y="2286000"/>
            <a:ext cx="4572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326576"/>
      </p:ext>
    </p:extLst>
  </p:cSld>
  <p:clrMapOvr>
    <a:masterClrMapping/>
  </p:clrMapOvr>
  <p:transition spd="med">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838200"/>
          </a:xfrm>
        </p:spPr>
        <p:txBody>
          <a:bodyPr/>
          <a:lstStyle/>
          <a:p>
            <a:pPr eaLnBrk="1" hangingPunct="1">
              <a:lnSpc>
                <a:spcPct val="100000"/>
              </a:lnSpc>
              <a:defRPr/>
            </a:pPr>
            <a:r>
              <a:rPr lang="en-US" sz="1800" dirty="0" smtClean="0"/>
              <a:t>County executive choice: Whose stands do you favor? </a:t>
            </a:r>
            <a:br>
              <a:rPr lang="en-US" sz="1800" dirty="0" smtClean="0"/>
            </a:br>
            <a:r>
              <a:rPr lang="en-US" sz="1800" dirty="0" smtClean="0"/>
              <a:t>Sorted by Undecided/Don’t know (Oct. 11-14)</a:t>
            </a:r>
            <a:endParaRPr lang="en-US" sz="1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53645020"/>
              </p:ext>
            </p:extLst>
          </p:nvPr>
        </p:nvGraphicFramePr>
        <p:xfrm>
          <a:off x="457200" y="990600"/>
          <a:ext cx="8466392" cy="4991117"/>
        </p:xfrm>
        <a:graphic>
          <a:graphicData uri="http://schemas.openxmlformats.org/drawingml/2006/table">
            <a:tbl>
              <a:tblPr>
                <a:tableStyleId>{69CF1AB2-1976-4502-BF36-3FF5EA218861}</a:tableStyleId>
              </a:tblPr>
              <a:tblGrid>
                <a:gridCol w="3733800"/>
                <a:gridCol w="533400"/>
                <a:gridCol w="718038"/>
                <a:gridCol w="367928"/>
                <a:gridCol w="488425"/>
                <a:gridCol w="856746"/>
                <a:gridCol w="627213"/>
                <a:gridCol w="1140842"/>
              </a:tblGrid>
              <a:tr h="319342">
                <a:tc>
                  <a:txBody>
                    <a:bodyPr/>
                    <a:lstStyle/>
                    <a:p>
                      <a:pPr marL="0" marR="0" algn="ctr">
                        <a:spcBef>
                          <a:spcPts val="0"/>
                        </a:spcBef>
                        <a:spcAft>
                          <a:spcPts val="0"/>
                        </a:spcAft>
                      </a:pPr>
                      <a:r>
                        <a:rPr lang="en-US" sz="1100" dirty="0">
                          <a:effectLst/>
                        </a:rPr>
                        <a:t> </a:t>
                      </a:r>
                      <a:endParaRPr lang="en-US" sz="1100" dirty="0">
                        <a:effectLst/>
                        <a:latin typeface="Times New Roman"/>
                        <a:ea typeface="Times New Roman"/>
                      </a:endParaRPr>
                    </a:p>
                  </a:txBody>
                  <a:tcPr marL="33945" marR="33945" marT="0" marB="0"/>
                </a:tc>
                <a:tc gridSpan="7">
                  <a:txBody>
                    <a:bodyPr/>
                    <a:lstStyle/>
                    <a:p>
                      <a:pPr marL="0" marR="0" algn="ctr">
                        <a:spcBef>
                          <a:spcPts val="0"/>
                        </a:spcBef>
                        <a:spcAft>
                          <a:spcPts val="0"/>
                        </a:spcAft>
                      </a:pPr>
                      <a:r>
                        <a:rPr lang="en-US" sz="1200" b="1" dirty="0">
                          <a:effectLst/>
                        </a:rPr>
                        <a:t>On this issue are you more favorable to </a:t>
                      </a:r>
                      <a:r>
                        <a:rPr lang="en-US" sz="1200" b="1" dirty="0" smtClean="0">
                          <a:effectLst/>
                        </a:rPr>
                        <a:t>Conti,</a:t>
                      </a:r>
                      <a:r>
                        <a:rPr lang="en-US" sz="1200" b="1" baseline="0" dirty="0" smtClean="0">
                          <a:effectLst/>
                        </a:rPr>
                        <a:t> </a:t>
                      </a:r>
                      <a:r>
                        <a:rPr lang="en-US" sz="1200" b="1" dirty="0" smtClean="0">
                          <a:effectLst/>
                        </a:rPr>
                        <a:t>Leopold </a:t>
                      </a:r>
                      <a:r>
                        <a:rPr lang="en-US" sz="1200" b="1" dirty="0">
                          <a:effectLst/>
                        </a:rPr>
                        <a:t>or Shay?</a:t>
                      </a:r>
                      <a:endParaRPr lang="en-US" sz="1200" b="1" dirty="0">
                        <a:effectLst/>
                        <a:latin typeface="Times New Roman"/>
                        <a:ea typeface="Times New Roman"/>
                      </a:endParaRPr>
                    </a:p>
                  </a:txBody>
                  <a:tcPr marL="33945" marR="3394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02995">
                <a:tc>
                  <a:txBody>
                    <a:bodyPr/>
                    <a:lstStyle/>
                    <a:p>
                      <a:pPr marL="0" marR="0">
                        <a:spcBef>
                          <a:spcPts val="0"/>
                        </a:spcBef>
                        <a:spcAft>
                          <a:spcPts val="0"/>
                        </a:spcAft>
                      </a:pPr>
                      <a:r>
                        <a:rPr lang="en-US" sz="1100" dirty="0">
                          <a:effectLst/>
                        </a:rPr>
                        <a:t> </a:t>
                      </a:r>
                      <a:r>
                        <a:rPr lang="en-US" sz="2800" dirty="0" smtClean="0">
                          <a:effectLst/>
                        </a:rPr>
                        <a:t>Issue</a:t>
                      </a:r>
                      <a:endParaRPr lang="en-US" sz="1100" dirty="0">
                        <a:effectLst/>
                        <a:latin typeface="Times New Roman"/>
                        <a:ea typeface="Times New Roman"/>
                      </a:endParaRPr>
                    </a:p>
                  </a:txBody>
                  <a:tcPr marL="33945" marR="33945" marT="0" marB="0"/>
                </a:tc>
                <a:tc>
                  <a:txBody>
                    <a:bodyPr/>
                    <a:lstStyle/>
                    <a:p>
                      <a:pPr marL="0" marR="0" algn="ctr">
                        <a:spcBef>
                          <a:spcPts val="0"/>
                        </a:spcBef>
                        <a:spcAft>
                          <a:spcPts val="0"/>
                        </a:spcAft>
                      </a:pPr>
                      <a:r>
                        <a:rPr lang="en-US" sz="1200" b="1" dirty="0">
                          <a:effectLst/>
                        </a:rPr>
                        <a:t>Conti</a:t>
                      </a:r>
                      <a:endParaRPr lang="en-US" sz="1200" b="1" dirty="0">
                        <a:effectLst/>
                        <a:latin typeface="Times New Roman"/>
                        <a:ea typeface="Times New Roman"/>
                      </a:endParaRPr>
                    </a:p>
                  </a:txBody>
                  <a:tcPr marL="33945" marR="33945" marT="0" marB="0"/>
                </a:tc>
                <a:tc>
                  <a:txBody>
                    <a:bodyPr/>
                    <a:lstStyle/>
                    <a:p>
                      <a:pPr marL="0" marR="0" algn="ctr">
                        <a:spcBef>
                          <a:spcPts val="0"/>
                        </a:spcBef>
                        <a:spcAft>
                          <a:spcPts val="0"/>
                        </a:spcAft>
                      </a:pPr>
                      <a:r>
                        <a:rPr lang="en-US" sz="1200" b="1" dirty="0">
                          <a:effectLst/>
                        </a:rPr>
                        <a:t>Leopold</a:t>
                      </a:r>
                      <a:endParaRPr lang="en-US" sz="1200" b="1" dirty="0">
                        <a:effectLst/>
                        <a:latin typeface="Times New Roman"/>
                        <a:ea typeface="Times New Roman"/>
                      </a:endParaRPr>
                    </a:p>
                  </a:txBody>
                  <a:tcPr marL="33945" marR="33945" marT="0" marB="0">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200" b="1" dirty="0" smtClean="0">
                          <a:effectLst/>
                          <a:latin typeface="Times New Roman"/>
                          <a:ea typeface="Times New Roman"/>
                        </a:rPr>
                        <a:t>L-C</a:t>
                      </a:r>
                      <a:endParaRPr lang="en-US" sz="1200" b="1" dirty="0">
                        <a:effectLst/>
                        <a:latin typeface="Times New Roman"/>
                        <a:ea typeface="Times New Roman"/>
                      </a:endParaRPr>
                    </a:p>
                  </a:txBody>
                  <a:tcPr marL="33945" marR="33945" marT="0" marB="0">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200" b="1" dirty="0">
                          <a:effectLst/>
                        </a:rPr>
                        <a:t>Shay</a:t>
                      </a:r>
                      <a:endParaRPr lang="en-US" sz="1200" b="1" dirty="0">
                        <a:effectLst/>
                        <a:latin typeface="Times New Roman"/>
                        <a:ea typeface="Times New Roman"/>
                      </a:endParaRPr>
                    </a:p>
                  </a:txBody>
                  <a:tcPr marL="33945" marR="33945" marT="0" marB="0"/>
                </a:tc>
                <a:tc>
                  <a:txBody>
                    <a:bodyPr/>
                    <a:lstStyle/>
                    <a:p>
                      <a:pPr marL="0" marR="0" algn="ctr">
                        <a:spcBef>
                          <a:spcPts val="0"/>
                        </a:spcBef>
                        <a:spcAft>
                          <a:spcPts val="0"/>
                        </a:spcAft>
                      </a:pPr>
                      <a:r>
                        <a:rPr lang="en-US" sz="1100">
                          <a:effectLst/>
                        </a:rPr>
                        <a:t>Undecided</a:t>
                      </a:r>
                      <a:endParaRPr lang="en-US" sz="1100">
                        <a:effectLst/>
                        <a:latin typeface="Times New Roman"/>
                        <a:ea typeface="Times New Roman"/>
                      </a:endParaRPr>
                    </a:p>
                  </a:txBody>
                  <a:tcPr marL="33945" marR="33945" marT="0" marB="0"/>
                </a:tc>
                <a:tc>
                  <a:txBody>
                    <a:bodyPr/>
                    <a:lstStyle/>
                    <a:p>
                      <a:pPr marL="0" marR="0" algn="ctr">
                        <a:spcBef>
                          <a:spcPts val="0"/>
                        </a:spcBef>
                        <a:spcAft>
                          <a:spcPts val="0"/>
                        </a:spcAft>
                      </a:pPr>
                      <a:r>
                        <a:rPr lang="en-US" sz="1100">
                          <a:effectLst/>
                        </a:rPr>
                        <a:t>Don’t know enough</a:t>
                      </a:r>
                      <a:endParaRPr lang="en-US" sz="1100">
                        <a:effectLst/>
                        <a:latin typeface="Times New Roman"/>
                        <a:ea typeface="Times New Roman"/>
                      </a:endParaRPr>
                    </a:p>
                  </a:txBody>
                  <a:tcPr marL="33945" marR="33945" marT="0" marB="0"/>
                </a:tc>
                <a:tc>
                  <a:txBody>
                    <a:bodyPr/>
                    <a:lstStyle/>
                    <a:p>
                      <a:pPr marL="0" marR="0" algn="ctr">
                        <a:spcBef>
                          <a:spcPts val="0"/>
                        </a:spcBef>
                        <a:spcAft>
                          <a:spcPts val="0"/>
                        </a:spcAft>
                      </a:pPr>
                      <a:r>
                        <a:rPr lang="en-US" sz="1100" dirty="0" err="1">
                          <a:effectLst/>
                        </a:rPr>
                        <a:t>Undec</a:t>
                      </a:r>
                      <a:r>
                        <a:rPr lang="en-US" sz="1100" dirty="0" smtClean="0">
                          <a:effectLst/>
                        </a:rPr>
                        <a:t>.+ don’t </a:t>
                      </a:r>
                      <a:br>
                        <a:rPr lang="en-US" sz="1100" dirty="0" smtClean="0">
                          <a:effectLst/>
                        </a:rPr>
                      </a:br>
                      <a:r>
                        <a:rPr lang="en-US" sz="1100" dirty="0" smtClean="0">
                          <a:effectLst/>
                        </a:rPr>
                        <a:t>know </a:t>
                      </a:r>
                      <a:r>
                        <a:rPr lang="en-US" sz="1100" dirty="0">
                          <a:effectLst/>
                        </a:rPr>
                        <a:t>enough</a:t>
                      </a:r>
                      <a:endParaRPr lang="en-US" sz="1100" dirty="0">
                        <a:effectLst/>
                        <a:latin typeface="Times New Roman"/>
                        <a:ea typeface="Times New Roman"/>
                      </a:endParaRPr>
                    </a:p>
                  </a:txBody>
                  <a:tcPr marL="33945" marR="33945" marT="0" marB="0"/>
                </a:tc>
              </a:tr>
              <a:tr h="319342">
                <a:tc>
                  <a:txBody>
                    <a:bodyPr/>
                    <a:lstStyle/>
                    <a:p>
                      <a:pPr marL="0" marR="0">
                        <a:spcBef>
                          <a:spcPts val="1200"/>
                        </a:spcBef>
                        <a:spcAft>
                          <a:spcPts val="0"/>
                        </a:spcAft>
                      </a:pPr>
                      <a:r>
                        <a:rPr lang="en-US" sz="1600" b="1" i="0" u="none" strike="noStrike" kern="1200" dirty="0" smtClean="0">
                          <a:solidFill>
                            <a:schemeClr val="accent5">
                              <a:lumMod val="75000"/>
                            </a:schemeClr>
                          </a:solidFill>
                          <a:effectLst/>
                          <a:latin typeface="Palatino Linotype"/>
                          <a:ea typeface="+mn-ea"/>
                          <a:cs typeface="+mn-cs"/>
                        </a:rPr>
                        <a:t>Allowing </a:t>
                      </a:r>
                      <a:r>
                        <a:rPr lang="en-US" sz="1600" b="1" i="0" u="none" strike="noStrike" kern="1200" dirty="0">
                          <a:solidFill>
                            <a:schemeClr val="accent5">
                              <a:lumMod val="75000"/>
                            </a:schemeClr>
                          </a:solidFill>
                          <a:effectLst/>
                          <a:latin typeface="Palatino Linotype"/>
                          <a:ea typeface="+mn-ea"/>
                          <a:cs typeface="+mn-cs"/>
                        </a:rPr>
                        <a:t>slots at Arundel Mills mall</a:t>
                      </a:r>
                    </a:p>
                  </a:txBody>
                  <a:tcPr marL="33945" marR="33945" marT="0" marB="0"/>
                </a:tc>
                <a:tc>
                  <a:txBody>
                    <a:bodyPr/>
                    <a:lstStyle/>
                    <a:p>
                      <a:pPr marL="0" marR="0" algn="ctr">
                        <a:spcBef>
                          <a:spcPts val="1200"/>
                        </a:spcBef>
                        <a:spcAft>
                          <a:spcPts val="0"/>
                        </a:spcAft>
                      </a:pPr>
                      <a:r>
                        <a:rPr lang="en-US" sz="1400" dirty="0">
                          <a:effectLst/>
                        </a:rPr>
                        <a:t>10</a:t>
                      </a:r>
                      <a:endParaRPr lang="en-US" sz="1400" dirty="0">
                        <a:effectLst/>
                        <a:latin typeface="Times New Roman"/>
                        <a:ea typeface="Times New Roman"/>
                      </a:endParaRPr>
                    </a:p>
                  </a:txBody>
                  <a:tcPr marL="33945" marR="33945" marT="0" marB="0"/>
                </a:tc>
                <a:tc>
                  <a:txBody>
                    <a:bodyPr/>
                    <a:lstStyle/>
                    <a:p>
                      <a:pPr marL="0" marR="0" algn="ctr">
                        <a:spcBef>
                          <a:spcPts val="1200"/>
                        </a:spcBef>
                        <a:spcAft>
                          <a:spcPts val="0"/>
                        </a:spcAft>
                      </a:pPr>
                      <a:r>
                        <a:rPr lang="en-US" sz="1400" dirty="0">
                          <a:effectLst/>
                        </a:rPr>
                        <a:t>17</a:t>
                      </a:r>
                      <a:endParaRPr lang="en-US" sz="1400" dirty="0">
                        <a:effectLst/>
                        <a:latin typeface="Times New Roman"/>
                        <a:ea typeface="Times New Roman"/>
                      </a:endParaRPr>
                    </a:p>
                  </a:txBody>
                  <a:tcPr marL="33945" marR="33945" marT="0" marB="0">
                    <a:lnR w="12700" cap="flat" cmpd="sng" algn="ctr">
                      <a:solidFill>
                        <a:schemeClr val="tx1"/>
                      </a:solidFill>
                      <a:prstDash val="solid"/>
                      <a:round/>
                      <a:headEnd type="none" w="med" len="med"/>
                      <a:tailEnd type="none" w="med" len="med"/>
                    </a:lnR>
                  </a:tcPr>
                </a:tc>
                <a:tc>
                  <a:txBody>
                    <a:bodyPr/>
                    <a:lstStyle/>
                    <a:p>
                      <a:pPr marL="0" marR="0" algn="ctr">
                        <a:spcBef>
                          <a:spcPts val="1200"/>
                        </a:spcBef>
                        <a:spcAft>
                          <a:spcPts val="0"/>
                        </a:spcAft>
                      </a:pPr>
                      <a:r>
                        <a:rPr lang="en-US" sz="1400" b="1" dirty="0" smtClean="0">
                          <a:effectLst/>
                          <a:latin typeface="Times New Roman"/>
                          <a:ea typeface="Times New Roman"/>
                        </a:rPr>
                        <a:t>7</a:t>
                      </a:r>
                      <a:endParaRPr lang="en-US" sz="1400" b="1" dirty="0">
                        <a:effectLst/>
                        <a:latin typeface="Times New Roman"/>
                        <a:ea typeface="Times New Roman"/>
                      </a:endParaRPr>
                    </a:p>
                  </a:txBody>
                  <a:tcPr marL="33945" marR="33945" marT="0" marB="0">
                    <a:lnL w="12700" cap="flat" cmpd="sng" algn="ctr">
                      <a:solidFill>
                        <a:schemeClr val="tx1"/>
                      </a:solidFill>
                      <a:prstDash val="solid"/>
                      <a:round/>
                      <a:headEnd type="none" w="med" len="med"/>
                      <a:tailEnd type="none" w="med" len="med"/>
                    </a:lnL>
                  </a:tcPr>
                </a:tc>
                <a:tc>
                  <a:txBody>
                    <a:bodyPr/>
                    <a:lstStyle/>
                    <a:p>
                      <a:pPr marL="0" marR="0" algn="ctr">
                        <a:spcBef>
                          <a:spcPts val="1200"/>
                        </a:spcBef>
                        <a:spcAft>
                          <a:spcPts val="0"/>
                        </a:spcAft>
                      </a:pPr>
                      <a:r>
                        <a:rPr lang="en-US" sz="1400" dirty="0">
                          <a:effectLst/>
                        </a:rPr>
                        <a:t>1</a:t>
                      </a:r>
                      <a:endParaRPr lang="en-US" sz="1400" dirty="0">
                        <a:effectLst/>
                        <a:latin typeface="Times New Roman"/>
                        <a:ea typeface="Times New Roman"/>
                      </a:endParaRPr>
                    </a:p>
                  </a:txBody>
                  <a:tcPr marL="33945" marR="33945" marT="0" marB="0"/>
                </a:tc>
                <a:tc>
                  <a:txBody>
                    <a:bodyPr/>
                    <a:lstStyle/>
                    <a:p>
                      <a:pPr marL="0" marR="0" algn="ctr">
                        <a:spcBef>
                          <a:spcPts val="1200"/>
                        </a:spcBef>
                        <a:spcAft>
                          <a:spcPts val="0"/>
                        </a:spcAft>
                      </a:pPr>
                      <a:r>
                        <a:rPr lang="en-US" sz="1400">
                          <a:effectLst/>
                        </a:rPr>
                        <a:t>27</a:t>
                      </a:r>
                      <a:endParaRPr lang="en-US" sz="1400">
                        <a:effectLst/>
                        <a:latin typeface="Times New Roman"/>
                        <a:ea typeface="Times New Roman"/>
                      </a:endParaRPr>
                    </a:p>
                  </a:txBody>
                  <a:tcPr marL="33945" marR="33945" marT="0" marB="0"/>
                </a:tc>
                <a:tc>
                  <a:txBody>
                    <a:bodyPr/>
                    <a:lstStyle/>
                    <a:p>
                      <a:pPr marL="0" marR="0" algn="ctr">
                        <a:spcBef>
                          <a:spcPts val="1200"/>
                        </a:spcBef>
                        <a:spcAft>
                          <a:spcPts val="0"/>
                        </a:spcAft>
                      </a:pPr>
                      <a:r>
                        <a:rPr lang="en-US" sz="1400">
                          <a:effectLst/>
                        </a:rPr>
                        <a:t>46</a:t>
                      </a:r>
                      <a:endParaRPr lang="en-US" sz="1400">
                        <a:effectLst/>
                        <a:latin typeface="Times New Roman"/>
                        <a:ea typeface="Times New Roman"/>
                      </a:endParaRPr>
                    </a:p>
                  </a:txBody>
                  <a:tcPr marL="33945" marR="33945" marT="0" marB="0"/>
                </a:tc>
                <a:tc>
                  <a:txBody>
                    <a:bodyPr/>
                    <a:lstStyle/>
                    <a:p>
                      <a:pPr marL="0" marR="0" algn="ctr">
                        <a:spcBef>
                          <a:spcPts val="0"/>
                        </a:spcBef>
                        <a:spcAft>
                          <a:spcPts val="0"/>
                        </a:spcAft>
                      </a:pPr>
                      <a:r>
                        <a:rPr lang="en-US" sz="1400" b="1" dirty="0">
                          <a:effectLst/>
                        </a:rPr>
                        <a:t>73</a:t>
                      </a:r>
                      <a:endParaRPr lang="en-US" sz="1400" b="1" dirty="0">
                        <a:effectLst/>
                        <a:latin typeface="Times New Roman"/>
                        <a:ea typeface="Times New Roman"/>
                      </a:endParaRPr>
                    </a:p>
                  </a:txBody>
                  <a:tcPr marL="33945" marR="33945" marT="0" marB="0" anchor="ctr"/>
                </a:tc>
              </a:tr>
              <a:tr h="319342">
                <a:tc>
                  <a:txBody>
                    <a:bodyPr/>
                    <a:lstStyle/>
                    <a:p>
                      <a:pPr marL="0" marR="0">
                        <a:spcBef>
                          <a:spcPts val="1200"/>
                        </a:spcBef>
                        <a:spcAft>
                          <a:spcPts val="0"/>
                        </a:spcAft>
                      </a:pPr>
                      <a:r>
                        <a:rPr lang="en-US" sz="1600" b="1" i="0" u="none" strike="noStrike" kern="1200" dirty="0">
                          <a:solidFill>
                            <a:schemeClr val="accent5">
                              <a:lumMod val="75000"/>
                            </a:schemeClr>
                          </a:solidFill>
                          <a:effectLst/>
                          <a:latin typeface="Palatino Linotype"/>
                          <a:ea typeface="+mn-ea"/>
                          <a:cs typeface="+mn-cs"/>
                        </a:rPr>
                        <a:t>Improving transportation </a:t>
                      </a:r>
                    </a:p>
                  </a:txBody>
                  <a:tcPr marL="33945" marR="33945" marT="0" marB="0"/>
                </a:tc>
                <a:tc>
                  <a:txBody>
                    <a:bodyPr/>
                    <a:lstStyle/>
                    <a:p>
                      <a:pPr marL="0" marR="0" algn="ctr">
                        <a:spcBef>
                          <a:spcPts val="1200"/>
                        </a:spcBef>
                        <a:spcAft>
                          <a:spcPts val="0"/>
                        </a:spcAft>
                      </a:pPr>
                      <a:r>
                        <a:rPr lang="en-US" sz="1400">
                          <a:effectLst/>
                        </a:rPr>
                        <a:t>13</a:t>
                      </a:r>
                      <a:endParaRPr lang="en-US" sz="1400">
                        <a:effectLst/>
                        <a:latin typeface="Times New Roman"/>
                        <a:ea typeface="Times New Roman"/>
                      </a:endParaRPr>
                    </a:p>
                  </a:txBody>
                  <a:tcPr marL="33945" marR="33945" marT="0" marB="0"/>
                </a:tc>
                <a:tc>
                  <a:txBody>
                    <a:bodyPr/>
                    <a:lstStyle/>
                    <a:p>
                      <a:pPr marL="0" marR="0" algn="ctr">
                        <a:spcBef>
                          <a:spcPts val="1200"/>
                        </a:spcBef>
                        <a:spcAft>
                          <a:spcPts val="0"/>
                        </a:spcAft>
                      </a:pPr>
                      <a:r>
                        <a:rPr lang="en-US" sz="1400" dirty="0">
                          <a:effectLst/>
                        </a:rPr>
                        <a:t>20</a:t>
                      </a:r>
                      <a:endParaRPr lang="en-US" sz="1400" dirty="0">
                        <a:effectLst/>
                        <a:latin typeface="Times New Roman"/>
                        <a:ea typeface="Times New Roman"/>
                      </a:endParaRPr>
                    </a:p>
                  </a:txBody>
                  <a:tcPr marL="33945" marR="33945" marT="0" marB="0">
                    <a:lnR w="12700" cap="flat" cmpd="sng" algn="ctr">
                      <a:solidFill>
                        <a:schemeClr val="tx1"/>
                      </a:solidFill>
                      <a:prstDash val="solid"/>
                      <a:round/>
                      <a:headEnd type="none" w="med" len="med"/>
                      <a:tailEnd type="none" w="med" len="med"/>
                    </a:lnR>
                  </a:tcPr>
                </a:tc>
                <a:tc>
                  <a:txBody>
                    <a:bodyPr/>
                    <a:lstStyle/>
                    <a:p>
                      <a:pPr marL="0" marR="0" algn="ctr">
                        <a:spcBef>
                          <a:spcPts val="1200"/>
                        </a:spcBef>
                        <a:spcAft>
                          <a:spcPts val="0"/>
                        </a:spcAft>
                      </a:pPr>
                      <a:r>
                        <a:rPr lang="en-US" sz="1400" b="1" dirty="0" smtClean="0">
                          <a:effectLst/>
                          <a:latin typeface="Times New Roman"/>
                          <a:ea typeface="Times New Roman"/>
                        </a:rPr>
                        <a:t>7</a:t>
                      </a:r>
                      <a:endParaRPr lang="en-US" sz="1400" b="1" dirty="0">
                        <a:effectLst/>
                        <a:latin typeface="Times New Roman"/>
                        <a:ea typeface="Times New Roman"/>
                      </a:endParaRPr>
                    </a:p>
                  </a:txBody>
                  <a:tcPr marL="33945" marR="33945" marT="0" marB="0">
                    <a:lnL w="12700" cap="flat" cmpd="sng" algn="ctr">
                      <a:solidFill>
                        <a:schemeClr val="tx1"/>
                      </a:solidFill>
                      <a:prstDash val="solid"/>
                      <a:round/>
                      <a:headEnd type="none" w="med" len="med"/>
                      <a:tailEnd type="none" w="med" len="med"/>
                    </a:lnL>
                  </a:tcPr>
                </a:tc>
                <a:tc>
                  <a:txBody>
                    <a:bodyPr/>
                    <a:lstStyle/>
                    <a:p>
                      <a:pPr marL="0" marR="0" algn="ctr">
                        <a:spcBef>
                          <a:spcPts val="1200"/>
                        </a:spcBef>
                        <a:spcAft>
                          <a:spcPts val="0"/>
                        </a:spcAft>
                      </a:pPr>
                      <a:r>
                        <a:rPr lang="en-US" sz="1400" dirty="0">
                          <a:effectLst/>
                        </a:rPr>
                        <a:t>1</a:t>
                      </a:r>
                      <a:endParaRPr lang="en-US" sz="1400" dirty="0">
                        <a:effectLst/>
                        <a:latin typeface="Times New Roman"/>
                        <a:ea typeface="Times New Roman"/>
                      </a:endParaRPr>
                    </a:p>
                  </a:txBody>
                  <a:tcPr marL="33945" marR="33945" marT="0" marB="0"/>
                </a:tc>
                <a:tc>
                  <a:txBody>
                    <a:bodyPr/>
                    <a:lstStyle/>
                    <a:p>
                      <a:pPr marL="0" marR="0" algn="ctr">
                        <a:spcBef>
                          <a:spcPts val="1200"/>
                        </a:spcBef>
                        <a:spcAft>
                          <a:spcPts val="0"/>
                        </a:spcAft>
                      </a:pPr>
                      <a:r>
                        <a:rPr lang="en-US" sz="1400" dirty="0">
                          <a:effectLst/>
                        </a:rPr>
                        <a:t>21</a:t>
                      </a:r>
                      <a:endParaRPr lang="en-US" sz="1400" dirty="0">
                        <a:effectLst/>
                        <a:latin typeface="Times New Roman"/>
                        <a:ea typeface="Times New Roman"/>
                      </a:endParaRPr>
                    </a:p>
                  </a:txBody>
                  <a:tcPr marL="33945" marR="33945" marT="0" marB="0"/>
                </a:tc>
                <a:tc>
                  <a:txBody>
                    <a:bodyPr/>
                    <a:lstStyle/>
                    <a:p>
                      <a:pPr marL="0" marR="0" algn="ctr">
                        <a:spcBef>
                          <a:spcPts val="1200"/>
                        </a:spcBef>
                        <a:spcAft>
                          <a:spcPts val="0"/>
                        </a:spcAft>
                      </a:pPr>
                      <a:r>
                        <a:rPr lang="en-US" sz="1400" dirty="0">
                          <a:effectLst/>
                        </a:rPr>
                        <a:t>45</a:t>
                      </a:r>
                      <a:endParaRPr lang="en-US" sz="1400" dirty="0">
                        <a:effectLst/>
                        <a:latin typeface="Times New Roman"/>
                        <a:ea typeface="Times New Roman"/>
                      </a:endParaRPr>
                    </a:p>
                  </a:txBody>
                  <a:tcPr marL="33945" marR="33945" marT="0" marB="0"/>
                </a:tc>
                <a:tc>
                  <a:txBody>
                    <a:bodyPr/>
                    <a:lstStyle/>
                    <a:p>
                      <a:pPr marL="0" marR="0" algn="ctr">
                        <a:spcBef>
                          <a:spcPts val="0"/>
                        </a:spcBef>
                        <a:spcAft>
                          <a:spcPts val="0"/>
                        </a:spcAft>
                      </a:pPr>
                      <a:r>
                        <a:rPr lang="en-US" sz="1400" b="1" dirty="0">
                          <a:effectLst/>
                        </a:rPr>
                        <a:t>66</a:t>
                      </a:r>
                      <a:endParaRPr lang="en-US" sz="1400" b="1" dirty="0">
                        <a:effectLst/>
                        <a:latin typeface="Times New Roman"/>
                        <a:ea typeface="Times New Roman"/>
                      </a:endParaRPr>
                    </a:p>
                  </a:txBody>
                  <a:tcPr marL="33945" marR="33945" marT="0" marB="0" anchor="ctr"/>
                </a:tc>
              </a:tr>
              <a:tr h="335330">
                <a:tc>
                  <a:txBody>
                    <a:bodyPr/>
                    <a:lstStyle/>
                    <a:p>
                      <a:pPr marL="0" marR="0">
                        <a:spcBef>
                          <a:spcPts val="1200"/>
                        </a:spcBef>
                        <a:spcAft>
                          <a:spcPts val="0"/>
                        </a:spcAft>
                      </a:pPr>
                      <a:r>
                        <a:rPr lang="en-US" sz="1600" b="1" i="0" u="none" strike="noStrike" kern="1200" dirty="0">
                          <a:solidFill>
                            <a:schemeClr val="accent5">
                              <a:lumMod val="75000"/>
                            </a:schemeClr>
                          </a:solidFill>
                          <a:effectLst/>
                          <a:latin typeface="Palatino Linotype"/>
                          <a:ea typeface="+mn-ea"/>
                          <a:cs typeface="+mn-cs"/>
                        </a:rPr>
                        <a:t>Protecting the needs of vulnerable </a:t>
                      </a:r>
                      <a:r>
                        <a:rPr lang="en-US" sz="1600" b="1" i="0" u="none" strike="noStrike" kern="1200" dirty="0" smtClean="0">
                          <a:solidFill>
                            <a:schemeClr val="accent5">
                              <a:lumMod val="75000"/>
                            </a:schemeClr>
                          </a:solidFill>
                          <a:effectLst/>
                          <a:latin typeface="Palatino Linotype"/>
                          <a:ea typeface="+mn-ea"/>
                          <a:cs typeface="+mn-cs"/>
                        </a:rPr>
                        <a:t>populations in </a:t>
                      </a:r>
                      <a:r>
                        <a:rPr lang="en-US" sz="1600" b="1" i="0" u="none" strike="noStrike" kern="1200" dirty="0">
                          <a:solidFill>
                            <a:schemeClr val="accent5">
                              <a:lumMod val="75000"/>
                            </a:schemeClr>
                          </a:solidFill>
                          <a:effectLst/>
                          <a:latin typeface="Palatino Linotype"/>
                          <a:ea typeface="+mn-ea"/>
                          <a:cs typeface="+mn-cs"/>
                        </a:rPr>
                        <a:t>the county budget</a:t>
                      </a:r>
                    </a:p>
                  </a:txBody>
                  <a:tcPr marL="33945" marR="33945" marT="0" marB="0"/>
                </a:tc>
                <a:tc>
                  <a:txBody>
                    <a:bodyPr/>
                    <a:lstStyle/>
                    <a:p>
                      <a:pPr marL="0" marR="0" algn="ctr">
                        <a:spcBef>
                          <a:spcPts val="1200"/>
                        </a:spcBef>
                        <a:spcAft>
                          <a:spcPts val="0"/>
                        </a:spcAft>
                      </a:pPr>
                      <a:r>
                        <a:rPr lang="en-US" sz="1800" b="1" dirty="0">
                          <a:solidFill>
                            <a:schemeClr val="tx2"/>
                          </a:solidFill>
                          <a:effectLst/>
                        </a:rPr>
                        <a:t>16</a:t>
                      </a:r>
                      <a:endParaRPr lang="en-US" sz="1800" b="1" dirty="0">
                        <a:solidFill>
                          <a:schemeClr val="tx2"/>
                        </a:solidFill>
                        <a:effectLst/>
                        <a:latin typeface="Times New Roman"/>
                        <a:ea typeface="Times New Roman"/>
                      </a:endParaRPr>
                    </a:p>
                  </a:txBody>
                  <a:tcPr marL="33945" marR="33945" marT="0" marB="0"/>
                </a:tc>
                <a:tc>
                  <a:txBody>
                    <a:bodyPr/>
                    <a:lstStyle/>
                    <a:p>
                      <a:pPr marL="0" marR="0" algn="ctr">
                        <a:spcBef>
                          <a:spcPts val="1200"/>
                        </a:spcBef>
                        <a:spcAft>
                          <a:spcPts val="0"/>
                        </a:spcAft>
                      </a:pPr>
                      <a:r>
                        <a:rPr lang="en-US" sz="1800" b="1" dirty="0">
                          <a:solidFill>
                            <a:schemeClr val="tx2"/>
                          </a:solidFill>
                          <a:effectLst/>
                        </a:rPr>
                        <a:t>18</a:t>
                      </a:r>
                      <a:endParaRPr lang="en-US" sz="1800" b="1" dirty="0">
                        <a:solidFill>
                          <a:schemeClr val="tx2"/>
                        </a:solidFill>
                        <a:effectLst/>
                        <a:latin typeface="Times New Roman"/>
                        <a:ea typeface="Times New Roman"/>
                      </a:endParaRPr>
                    </a:p>
                  </a:txBody>
                  <a:tcPr marL="33945" marR="33945" marT="0" marB="0">
                    <a:lnR w="12700" cap="flat" cmpd="sng" algn="ctr">
                      <a:solidFill>
                        <a:schemeClr val="tx1"/>
                      </a:solidFill>
                      <a:prstDash val="solid"/>
                      <a:round/>
                      <a:headEnd type="none" w="med" len="med"/>
                      <a:tailEnd type="none" w="med" len="med"/>
                    </a:lnR>
                  </a:tcPr>
                </a:tc>
                <a:tc>
                  <a:txBody>
                    <a:bodyPr/>
                    <a:lstStyle/>
                    <a:p>
                      <a:pPr marL="0" marR="0" algn="ctr">
                        <a:spcBef>
                          <a:spcPts val="1200"/>
                        </a:spcBef>
                        <a:spcAft>
                          <a:spcPts val="0"/>
                        </a:spcAft>
                      </a:pPr>
                      <a:r>
                        <a:rPr lang="en-US" sz="1800" b="1" dirty="0" smtClean="0">
                          <a:solidFill>
                            <a:schemeClr val="tx2"/>
                          </a:solidFill>
                          <a:effectLst/>
                          <a:latin typeface="Times New Roman"/>
                          <a:ea typeface="Times New Roman"/>
                        </a:rPr>
                        <a:t>2</a:t>
                      </a:r>
                      <a:endParaRPr lang="en-US" sz="1800" b="1" dirty="0">
                        <a:solidFill>
                          <a:schemeClr val="tx2"/>
                        </a:solidFill>
                        <a:effectLst/>
                        <a:latin typeface="Times New Roman"/>
                        <a:ea typeface="Times New Roman"/>
                      </a:endParaRPr>
                    </a:p>
                  </a:txBody>
                  <a:tcPr marL="33945" marR="33945" marT="0" marB="0">
                    <a:lnL w="12700" cap="flat" cmpd="sng" algn="ctr">
                      <a:solidFill>
                        <a:schemeClr val="tx1"/>
                      </a:solidFill>
                      <a:prstDash val="solid"/>
                      <a:round/>
                      <a:headEnd type="none" w="med" len="med"/>
                      <a:tailEnd type="none" w="med" len="med"/>
                    </a:lnL>
                  </a:tcPr>
                </a:tc>
                <a:tc>
                  <a:txBody>
                    <a:bodyPr/>
                    <a:lstStyle/>
                    <a:p>
                      <a:pPr marL="0" marR="0" algn="ctr">
                        <a:spcBef>
                          <a:spcPts val="1200"/>
                        </a:spcBef>
                        <a:spcAft>
                          <a:spcPts val="0"/>
                        </a:spcAft>
                      </a:pPr>
                      <a:r>
                        <a:rPr lang="en-US" sz="1400" dirty="0">
                          <a:effectLst/>
                        </a:rPr>
                        <a:t>1</a:t>
                      </a:r>
                      <a:endParaRPr lang="en-US" sz="1400" dirty="0">
                        <a:effectLst/>
                        <a:latin typeface="Times New Roman"/>
                        <a:ea typeface="Times New Roman"/>
                      </a:endParaRPr>
                    </a:p>
                  </a:txBody>
                  <a:tcPr marL="33945" marR="33945" marT="0" marB="0"/>
                </a:tc>
                <a:tc>
                  <a:txBody>
                    <a:bodyPr/>
                    <a:lstStyle/>
                    <a:p>
                      <a:pPr marL="0" marR="0" algn="ctr">
                        <a:spcBef>
                          <a:spcPts val="1200"/>
                        </a:spcBef>
                        <a:spcAft>
                          <a:spcPts val="0"/>
                        </a:spcAft>
                      </a:pPr>
                      <a:r>
                        <a:rPr lang="en-US" sz="1400" dirty="0">
                          <a:effectLst/>
                        </a:rPr>
                        <a:t>21</a:t>
                      </a:r>
                      <a:endParaRPr lang="en-US" sz="1400" dirty="0">
                        <a:effectLst/>
                        <a:latin typeface="Times New Roman"/>
                        <a:ea typeface="Times New Roman"/>
                      </a:endParaRPr>
                    </a:p>
                  </a:txBody>
                  <a:tcPr marL="33945" marR="33945" marT="0" marB="0"/>
                </a:tc>
                <a:tc>
                  <a:txBody>
                    <a:bodyPr/>
                    <a:lstStyle/>
                    <a:p>
                      <a:pPr marL="0" marR="0" algn="ctr">
                        <a:spcBef>
                          <a:spcPts val="1200"/>
                        </a:spcBef>
                        <a:spcAft>
                          <a:spcPts val="0"/>
                        </a:spcAft>
                      </a:pPr>
                      <a:r>
                        <a:rPr lang="en-US" sz="1400" dirty="0">
                          <a:effectLst/>
                        </a:rPr>
                        <a:t>44</a:t>
                      </a:r>
                      <a:endParaRPr lang="en-US" sz="1400" dirty="0">
                        <a:effectLst/>
                        <a:latin typeface="Times New Roman"/>
                        <a:ea typeface="Times New Roman"/>
                      </a:endParaRPr>
                    </a:p>
                  </a:txBody>
                  <a:tcPr marL="33945" marR="33945" marT="0" marB="0"/>
                </a:tc>
                <a:tc>
                  <a:txBody>
                    <a:bodyPr/>
                    <a:lstStyle/>
                    <a:p>
                      <a:pPr marL="0" marR="0" algn="ctr">
                        <a:spcBef>
                          <a:spcPts val="0"/>
                        </a:spcBef>
                        <a:spcAft>
                          <a:spcPts val="1200"/>
                        </a:spcAft>
                      </a:pPr>
                      <a:r>
                        <a:rPr lang="en-US" sz="1400" b="1" dirty="0">
                          <a:effectLst/>
                        </a:rPr>
                        <a:t>65</a:t>
                      </a:r>
                      <a:endParaRPr lang="en-US" sz="1400" b="1" dirty="0">
                        <a:effectLst/>
                        <a:latin typeface="Times New Roman"/>
                        <a:ea typeface="Times New Roman"/>
                      </a:endParaRPr>
                    </a:p>
                  </a:txBody>
                  <a:tcPr marL="33945" marR="33945" marT="0" marB="0" anchor="ctr"/>
                </a:tc>
              </a:tr>
              <a:tr h="319342">
                <a:tc>
                  <a:txBody>
                    <a:bodyPr/>
                    <a:lstStyle/>
                    <a:p>
                      <a:pPr marL="0" marR="0" algn="l" defTabSz="914400" rtl="0" eaLnBrk="1" latinLnBrk="0" hangingPunct="1">
                        <a:spcBef>
                          <a:spcPts val="1200"/>
                        </a:spcBef>
                        <a:spcAft>
                          <a:spcPts val="0"/>
                        </a:spcAft>
                      </a:pPr>
                      <a:r>
                        <a:rPr lang="en-US" sz="1600" b="1" i="0" u="none" strike="noStrike" kern="1200" dirty="0">
                          <a:solidFill>
                            <a:srgbClr val="C00000"/>
                          </a:solidFill>
                          <a:effectLst/>
                          <a:latin typeface="Palatino Linotype"/>
                          <a:ea typeface="+mn-ea"/>
                          <a:cs typeface="+mn-cs"/>
                        </a:rPr>
                        <a:t>Maintaining high ethical standards </a:t>
                      </a:r>
                    </a:p>
                  </a:txBody>
                  <a:tcPr marL="33945" marR="33945" marT="0" marB="0"/>
                </a:tc>
                <a:tc>
                  <a:txBody>
                    <a:bodyPr/>
                    <a:lstStyle/>
                    <a:p>
                      <a:pPr marL="0" marR="0" algn="ctr">
                        <a:spcBef>
                          <a:spcPts val="1200"/>
                        </a:spcBef>
                        <a:spcAft>
                          <a:spcPts val="0"/>
                        </a:spcAft>
                      </a:pPr>
                      <a:r>
                        <a:rPr lang="en-US" sz="1800" b="1" dirty="0">
                          <a:solidFill>
                            <a:schemeClr val="tx2"/>
                          </a:solidFill>
                          <a:effectLst/>
                        </a:rPr>
                        <a:t>17</a:t>
                      </a:r>
                      <a:endParaRPr lang="en-US" sz="1800" b="1" dirty="0">
                        <a:solidFill>
                          <a:schemeClr val="tx2"/>
                        </a:solidFill>
                        <a:effectLst/>
                        <a:latin typeface="Times New Roman"/>
                        <a:ea typeface="Times New Roman"/>
                      </a:endParaRPr>
                    </a:p>
                  </a:txBody>
                  <a:tcPr marL="33945" marR="33945" marT="0" marB="0"/>
                </a:tc>
                <a:tc>
                  <a:txBody>
                    <a:bodyPr/>
                    <a:lstStyle/>
                    <a:p>
                      <a:pPr marL="0" marR="0" algn="ctr">
                        <a:spcBef>
                          <a:spcPts val="1200"/>
                        </a:spcBef>
                        <a:spcAft>
                          <a:spcPts val="0"/>
                        </a:spcAft>
                      </a:pPr>
                      <a:r>
                        <a:rPr lang="en-US" sz="1800" b="1" dirty="0">
                          <a:solidFill>
                            <a:schemeClr val="tx2"/>
                          </a:solidFill>
                          <a:effectLst/>
                        </a:rPr>
                        <a:t>17</a:t>
                      </a:r>
                      <a:endParaRPr lang="en-US" sz="1800" b="1" dirty="0">
                        <a:solidFill>
                          <a:schemeClr val="tx2"/>
                        </a:solidFill>
                        <a:effectLst/>
                        <a:latin typeface="Times New Roman"/>
                        <a:ea typeface="Times New Roman"/>
                      </a:endParaRPr>
                    </a:p>
                  </a:txBody>
                  <a:tcPr marL="33945" marR="33945" marT="0" marB="0">
                    <a:lnR w="12700" cap="flat" cmpd="sng" algn="ctr">
                      <a:solidFill>
                        <a:schemeClr val="tx1"/>
                      </a:solidFill>
                      <a:prstDash val="solid"/>
                      <a:round/>
                      <a:headEnd type="none" w="med" len="med"/>
                      <a:tailEnd type="none" w="med" len="med"/>
                    </a:lnR>
                  </a:tcPr>
                </a:tc>
                <a:tc>
                  <a:txBody>
                    <a:bodyPr/>
                    <a:lstStyle/>
                    <a:p>
                      <a:pPr marL="0" marR="0" algn="ctr">
                        <a:spcBef>
                          <a:spcPts val="1200"/>
                        </a:spcBef>
                        <a:spcAft>
                          <a:spcPts val="0"/>
                        </a:spcAft>
                      </a:pPr>
                      <a:r>
                        <a:rPr lang="en-US" sz="1800" b="1" dirty="0" smtClean="0">
                          <a:solidFill>
                            <a:schemeClr val="tx2"/>
                          </a:solidFill>
                          <a:effectLst/>
                          <a:latin typeface="Times New Roman"/>
                          <a:ea typeface="Times New Roman"/>
                        </a:rPr>
                        <a:t>0</a:t>
                      </a:r>
                      <a:endParaRPr lang="en-US" sz="1800" b="1" dirty="0">
                        <a:solidFill>
                          <a:schemeClr val="tx2"/>
                        </a:solidFill>
                        <a:effectLst/>
                        <a:latin typeface="Times New Roman"/>
                        <a:ea typeface="Times New Roman"/>
                      </a:endParaRPr>
                    </a:p>
                  </a:txBody>
                  <a:tcPr marL="33945" marR="33945" marT="0" marB="0">
                    <a:lnL w="12700" cap="flat" cmpd="sng" algn="ctr">
                      <a:solidFill>
                        <a:schemeClr val="tx1"/>
                      </a:solidFill>
                      <a:prstDash val="solid"/>
                      <a:round/>
                      <a:headEnd type="none" w="med" len="med"/>
                      <a:tailEnd type="none" w="med" len="med"/>
                    </a:lnL>
                  </a:tcPr>
                </a:tc>
                <a:tc>
                  <a:txBody>
                    <a:bodyPr/>
                    <a:lstStyle/>
                    <a:p>
                      <a:pPr marL="0" marR="0" algn="ctr">
                        <a:spcBef>
                          <a:spcPts val="1200"/>
                        </a:spcBef>
                        <a:spcAft>
                          <a:spcPts val="0"/>
                        </a:spcAft>
                      </a:pPr>
                      <a:r>
                        <a:rPr lang="en-US" sz="1400">
                          <a:effectLst/>
                        </a:rPr>
                        <a:t>3</a:t>
                      </a:r>
                      <a:endParaRPr lang="en-US" sz="1400">
                        <a:effectLst/>
                        <a:latin typeface="Times New Roman"/>
                        <a:ea typeface="Times New Roman"/>
                      </a:endParaRPr>
                    </a:p>
                  </a:txBody>
                  <a:tcPr marL="33945" marR="33945" marT="0" marB="0"/>
                </a:tc>
                <a:tc>
                  <a:txBody>
                    <a:bodyPr/>
                    <a:lstStyle/>
                    <a:p>
                      <a:pPr marL="0" marR="0" algn="ctr">
                        <a:spcBef>
                          <a:spcPts val="1200"/>
                        </a:spcBef>
                        <a:spcAft>
                          <a:spcPts val="0"/>
                        </a:spcAft>
                      </a:pPr>
                      <a:r>
                        <a:rPr lang="en-US" sz="1400" dirty="0">
                          <a:effectLst/>
                        </a:rPr>
                        <a:t>24</a:t>
                      </a:r>
                      <a:endParaRPr lang="en-US" sz="1400" dirty="0">
                        <a:effectLst/>
                        <a:latin typeface="Times New Roman"/>
                        <a:ea typeface="Times New Roman"/>
                      </a:endParaRPr>
                    </a:p>
                  </a:txBody>
                  <a:tcPr marL="33945" marR="33945" marT="0" marB="0"/>
                </a:tc>
                <a:tc>
                  <a:txBody>
                    <a:bodyPr/>
                    <a:lstStyle/>
                    <a:p>
                      <a:pPr marL="0" marR="0" algn="ctr">
                        <a:spcBef>
                          <a:spcPts val="1200"/>
                        </a:spcBef>
                        <a:spcAft>
                          <a:spcPts val="0"/>
                        </a:spcAft>
                      </a:pPr>
                      <a:r>
                        <a:rPr lang="en-US" sz="1400" dirty="0">
                          <a:effectLst/>
                        </a:rPr>
                        <a:t>39</a:t>
                      </a:r>
                      <a:endParaRPr lang="en-US" sz="1400" dirty="0">
                        <a:effectLst/>
                        <a:latin typeface="Times New Roman"/>
                        <a:ea typeface="Times New Roman"/>
                      </a:endParaRPr>
                    </a:p>
                  </a:txBody>
                  <a:tcPr marL="33945" marR="33945" marT="0" marB="0"/>
                </a:tc>
                <a:tc>
                  <a:txBody>
                    <a:bodyPr/>
                    <a:lstStyle/>
                    <a:p>
                      <a:pPr marL="0" marR="0" algn="ctr">
                        <a:spcBef>
                          <a:spcPts val="0"/>
                        </a:spcBef>
                        <a:spcAft>
                          <a:spcPts val="0"/>
                        </a:spcAft>
                      </a:pPr>
                      <a:r>
                        <a:rPr lang="en-US" sz="1400" b="1" dirty="0">
                          <a:effectLst/>
                        </a:rPr>
                        <a:t>63</a:t>
                      </a:r>
                      <a:endParaRPr lang="en-US" sz="1400" b="1" dirty="0">
                        <a:effectLst/>
                        <a:latin typeface="Times New Roman"/>
                        <a:ea typeface="Times New Roman"/>
                      </a:endParaRPr>
                    </a:p>
                  </a:txBody>
                  <a:tcPr marL="33945" marR="33945" marT="0" marB="0" anchor="ctr"/>
                </a:tc>
              </a:tr>
              <a:tr h="319342">
                <a:tc>
                  <a:txBody>
                    <a:bodyPr/>
                    <a:lstStyle/>
                    <a:p>
                      <a:pPr marL="0" marR="0" algn="l" defTabSz="914400" rtl="0" eaLnBrk="1" latinLnBrk="0" hangingPunct="1">
                        <a:spcBef>
                          <a:spcPts val="1200"/>
                        </a:spcBef>
                        <a:spcAft>
                          <a:spcPts val="0"/>
                        </a:spcAft>
                      </a:pPr>
                      <a:r>
                        <a:rPr lang="en-US" sz="1600" b="1" i="0" u="none" strike="noStrike" kern="1200" dirty="0">
                          <a:solidFill>
                            <a:schemeClr val="accent5">
                              <a:lumMod val="75000"/>
                            </a:schemeClr>
                          </a:solidFill>
                          <a:effectLst/>
                          <a:latin typeface="Palatino Linotype"/>
                          <a:ea typeface="+mn-ea"/>
                          <a:cs typeface="+mn-cs"/>
                        </a:rPr>
                        <a:t>Improving public schools</a:t>
                      </a:r>
                    </a:p>
                  </a:txBody>
                  <a:tcPr marL="33945" marR="33945" marT="0" marB="0"/>
                </a:tc>
                <a:tc>
                  <a:txBody>
                    <a:bodyPr/>
                    <a:lstStyle/>
                    <a:p>
                      <a:pPr marL="0" marR="0" algn="ctr">
                        <a:spcBef>
                          <a:spcPts val="1200"/>
                        </a:spcBef>
                        <a:spcAft>
                          <a:spcPts val="0"/>
                        </a:spcAft>
                      </a:pPr>
                      <a:r>
                        <a:rPr lang="en-US" sz="1400" dirty="0">
                          <a:effectLst/>
                        </a:rPr>
                        <a:t>13</a:t>
                      </a:r>
                      <a:endParaRPr lang="en-US" sz="1400" dirty="0">
                        <a:effectLst/>
                        <a:latin typeface="Times New Roman"/>
                        <a:ea typeface="Times New Roman"/>
                      </a:endParaRPr>
                    </a:p>
                  </a:txBody>
                  <a:tcPr marL="33945" marR="33945" marT="0" marB="0"/>
                </a:tc>
                <a:tc>
                  <a:txBody>
                    <a:bodyPr/>
                    <a:lstStyle/>
                    <a:p>
                      <a:pPr marL="0" marR="0" algn="ctr">
                        <a:spcBef>
                          <a:spcPts val="1200"/>
                        </a:spcBef>
                        <a:spcAft>
                          <a:spcPts val="0"/>
                        </a:spcAft>
                      </a:pPr>
                      <a:r>
                        <a:rPr lang="en-US" sz="1400">
                          <a:effectLst/>
                        </a:rPr>
                        <a:t>24</a:t>
                      </a:r>
                      <a:endParaRPr lang="en-US" sz="1400">
                        <a:effectLst/>
                        <a:latin typeface="Times New Roman"/>
                        <a:ea typeface="Times New Roman"/>
                      </a:endParaRPr>
                    </a:p>
                  </a:txBody>
                  <a:tcPr marL="33945" marR="33945" marT="0" marB="0">
                    <a:lnR w="12700" cap="flat" cmpd="sng" algn="ctr">
                      <a:solidFill>
                        <a:schemeClr val="tx1"/>
                      </a:solidFill>
                      <a:prstDash val="solid"/>
                      <a:round/>
                      <a:headEnd type="none" w="med" len="med"/>
                      <a:tailEnd type="none" w="med" len="med"/>
                    </a:lnR>
                  </a:tcPr>
                </a:tc>
                <a:tc>
                  <a:txBody>
                    <a:bodyPr/>
                    <a:lstStyle/>
                    <a:p>
                      <a:pPr marL="0" marR="0" algn="ctr">
                        <a:spcBef>
                          <a:spcPts val="1200"/>
                        </a:spcBef>
                        <a:spcAft>
                          <a:spcPts val="0"/>
                        </a:spcAft>
                      </a:pPr>
                      <a:r>
                        <a:rPr lang="en-US" sz="1400" b="1" dirty="0" smtClean="0">
                          <a:effectLst/>
                          <a:latin typeface="Times New Roman"/>
                          <a:ea typeface="Times New Roman"/>
                        </a:rPr>
                        <a:t>11</a:t>
                      </a:r>
                      <a:endParaRPr lang="en-US" sz="1400" b="1" dirty="0">
                        <a:effectLst/>
                        <a:latin typeface="Times New Roman"/>
                        <a:ea typeface="Times New Roman"/>
                      </a:endParaRPr>
                    </a:p>
                  </a:txBody>
                  <a:tcPr marL="33945" marR="33945" marT="0" marB="0">
                    <a:lnL w="12700" cap="flat" cmpd="sng" algn="ctr">
                      <a:solidFill>
                        <a:schemeClr val="tx1"/>
                      </a:solidFill>
                      <a:prstDash val="solid"/>
                      <a:round/>
                      <a:headEnd type="none" w="med" len="med"/>
                      <a:tailEnd type="none" w="med" len="med"/>
                    </a:lnL>
                  </a:tcPr>
                </a:tc>
                <a:tc>
                  <a:txBody>
                    <a:bodyPr/>
                    <a:lstStyle/>
                    <a:p>
                      <a:pPr marL="0" marR="0" algn="ctr">
                        <a:spcBef>
                          <a:spcPts val="1200"/>
                        </a:spcBef>
                        <a:spcAft>
                          <a:spcPts val="0"/>
                        </a:spcAft>
                      </a:pPr>
                      <a:r>
                        <a:rPr lang="en-US" sz="1400">
                          <a:effectLst/>
                        </a:rPr>
                        <a:t>1</a:t>
                      </a:r>
                      <a:endParaRPr lang="en-US" sz="1400">
                        <a:effectLst/>
                        <a:latin typeface="Times New Roman"/>
                        <a:ea typeface="Times New Roman"/>
                      </a:endParaRPr>
                    </a:p>
                  </a:txBody>
                  <a:tcPr marL="33945" marR="33945" marT="0" marB="0"/>
                </a:tc>
                <a:tc>
                  <a:txBody>
                    <a:bodyPr/>
                    <a:lstStyle/>
                    <a:p>
                      <a:pPr marL="0" marR="0" algn="ctr">
                        <a:spcBef>
                          <a:spcPts val="1200"/>
                        </a:spcBef>
                        <a:spcAft>
                          <a:spcPts val="0"/>
                        </a:spcAft>
                      </a:pPr>
                      <a:r>
                        <a:rPr lang="en-US" sz="1400" dirty="0">
                          <a:effectLst/>
                        </a:rPr>
                        <a:t>19</a:t>
                      </a:r>
                      <a:endParaRPr lang="en-US" sz="1400" dirty="0">
                        <a:effectLst/>
                        <a:latin typeface="Times New Roman"/>
                        <a:ea typeface="Times New Roman"/>
                      </a:endParaRPr>
                    </a:p>
                  </a:txBody>
                  <a:tcPr marL="33945" marR="33945" marT="0" marB="0"/>
                </a:tc>
                <a:tc>
                  <a:txBody>
                    <a:bodyPr/>
                    <a:lstStyle/>
                    <a:p>
                      <a:pPr marL="0" marR="0" algn="ctr">
                        <a:spcBef>
                          <a:spcPts val="1200"/>
                        </a:spcBef>
                        <a:spcAft>
                          <a:spcPts val="0"/>
                        </a:spcAft>
                      </a:pPr>
                      <a:r>
                        <a:rPr lang="en-US" sz="1400" dirty="0">
                          <a:effectLst/>
                        </a:rPr>
                        <a:t>43</a:t>
                      </a:r>
                      <a:endParaRPr lang="en-US" sz="1400" dirty="0">
                        <a:effectLst/>
                        <a:latin typeface="Times New Roman"/>
                        <a:ea typeface="Times New Roman"/>
                      </a:endParaRPr>
                    </a:p>
                  </a:txBody>
                  <a:tcPr marL="33945" marR="33945" marT="0" marB="0"/>
                </a:tc>
                <a:tc>
                  <a:txBody>
                    <a:bodyPr/>
                    <a:lstStyle/>
                    <a:p>
                      <a:pPr marL="0" marR="0" algn="ctr">
                        <a:spcBef>
                          <a:spcPts val="0"/>
                        </a:spcBef>
                        <a:spcAft>
                          <a:spcPts val="0"/>
                        </a:spcAft>
                      </a:pPr>
                      <a:r>
                        <a:rPr lang="en-US" sz="1400" b="1" dirty="0">
                          <a:effectLst/>
                        </a:rPr>
                        <a:t>62</a:t>
                      </a:r>
                      <a:endParaRPr lang="en-US" sz="1400" b="1" dirty="0">
                        <a:effectLst/>
                        <a:latin typeface="Times New Roman"/>
                        <a:ea typeface="Times New Roman"/>
                      </a:endParaRPr>
                    </a:p>
                  </a:txBody>
                  <a:tcPr marL="33945" marR="33945" marT="0" marB="0" anchor="ctr"/>
                </a:tc>
              </a:tr>
              <a:tr h="319342">
                <a:tc>
                  <a:txBody>
                    <a:bodyPr/>
                    <a:lstStyle/>
                    <a:p>
                      <a:pPr marL="0" marR="0" algn="l" defTabSz="914400" rtl="0" eaLnBrk="1" latinLnBrk="0" hangingPunct="1">
                        <a:spcBef>
                          <a:spcPts val="1200"/>
                        </a:spcBef>
                        <a:spcAft>
                          <a:spcPts val="0"/>
                        </a:spcAft>
                      </a:pPr>
                      <a:r>
                        <a:rPr lang="en-US" sz="1600" b="1" i="0" u="none" strike="noStrike" kern="1200" dirty="0">
                          <a:solidFill>
                            <a:schemeClr val="accent5">
                              <a:lumMod val="75000"/>
                            </a:schemeClr>
                          </a:solidFill>
                          <a:effectLst/>
                          <a:latin typeface="Palatino Linotype"/>
                          <a:ea typeface="+mn-ea"/>
                          <a:cs typeface="+mn-cs"/>
                        </a:rPr>
                        <a:t>Keeping neighborhoods safe</a:t>
                      </a:r>
                    </a:p>
                  </a:txBody>
                  <a:tcPr marL="33945" marR="33945" marT="0" marB="0"/>
                </a:tc>
                <a:tc>
                  <a:txBody>
                    <a:bodyPr/>
                    <a:lstStyle/>
                    <a:p>
                      <a:pPr marL="0" marR="0" algn="ctr">
                        <a:spcBef>
                          <a:spcPts val="1200"/>
                        </a:spcBef>
                        <a:spcAft>
                          <a:spcPts val="0"/>
                        </a:spcAft>
                      </a:pPr>
                      <a:r>
                        <a:rPr lang="en-US" sz="1400">
                          <a:effectLst/>
                        </a:rPr>
                        <a:t>13</a:t>
                      </a:r>
                      <a:endParaRPr lang="en-US" sz="1400">
                        <a:effectLst/>
                        <a:latin typeface="Times New Roman"/>
                        <a:ea typeface="Times New Roman"/>
                      </a:endParaRPr>
                    </a:p>
                  </a:txBody>
                  <a:tcPr marL="33945" marR="33945" marT="0" marB="0"/>
                </a:tc>
                <a:tc>
                  <a:txBody>
                    <a:bodyPr/>
                    <a:lstStyle/>
                    <a:p>
                      <a:pPr marL="0" marR="0" algn="ctr">
                        <a:spcBef>
                          <a:spcPts val="1200"/>
                        </a:spcBef>
                        <a:spcAft>
                          <a:spcPts val="0"/>
                        </a:spcAft>
                      </a:pPr>
                      <a:r>
                        <a:rPr lang="en-US" sz="1400" dirty="0">
                          <a:effectLst/>
                        </a:rPr>
                        <a:t>24</a:t>
                      </a:r>
                      <a:endParaRPr lang="en-US" sz="1400" dirty="0">
                        <a:effectLst/>
                        <a:latin typeface="Times New Roman"/>
                        <a:ea typeface="Times New Roman"/>
                      </a:endParaRPr>
                    </a:p>
                  </a:txBody>
                  <a:tcPr marL="33945" marR="33945" marT="0" marB="0">
                    <a:lnR w="12700" cap="flat" cmpd="sng" algn="ctr">
                      <a:solidFill>
                        <a:schemeClr val="tx1"/>
                      </a:solidFill>
                      <a:prstDash val="solid"/>
                      <a:round/>
                      <a:headEnd type="none" w="med" len="med"/>
                      <a:tailEnd type="none" w="med" len="med"/>
                    </a:lnR>
                  </a:tcPr>
                </a:tc>
                <a:tc>
                  <a:txBody>
                    <a:bodyPr/>
                    <a:lstStyle/>
                    <a:p>
                      <a:pPr marL="0" marR="0" algn="ctr">
                        <a:spcBef>
                          <a:spcPts val="1200"/>
                        </a:spcBef>
                        <a:spcAft>
                          <a:spcPts val="0"/>
                        </a:spcAft>
                      </a:pPr>
                      <a:r>
                        <a:rPr lang="en-US" sz="1400" b="1" dirty="0" smtClean="0">
                          <a:effectLst/>
                          <a:latin typeface="Times New Roman"/>
                          <a:ea typeface="Times New Roman"/>
                        </a:rPr>
                        <a:t>11</a:t>
                      </a:r>
                      <a:endParaRPr lang="en-US" sz="1400" b="1" dirty="0">
                        <a:effectLst/>
                        <a:latin typeface="Times New Roman"/>
                        <a:ea typeface="Times New Roman"/>
                      </a:endParaRPr>
                    </a:p>
                  </a:txBody>
                  <a:tcPr marL="33945" marR="33945" marT="0" marB="0">
                    <a:lnL w="12700" cap="flat" cmpd="sng" algn="ctr">
                      <a:solidFill>
                        <a:schemeClr val="tx1"/>
                      </a:solidFill>
                      <a:prstDash val="solid"/>
                      <a:round/>
                      <a:headEnd type="none" w="med" len="med"/>
                      <a:tailEnd type="none" w="med" len="med"/>
                    </a:lnL>
                  </a:tcPr>
                </a:tc>
                <a:tc>
                  <a:txBody>
                    <a:bodyPr/>
                    <a:lstStyle/>
                    <a:p>
                      <a:pPr marL="0" marR="0" algn="ctr">
                        <a:spcBef>
                          <a:spcPts val="1200"/>
                        </a:spcBef>
                        <a:spcAft>
                          <a:spcPts val="0"/>
                        </a:spcAft>
                      </a:pPr>
                      <a:r>
                        <a:rPr lang="en-US" sz="1400">
                          <a:effectLst/>
                        </a:rPr>
                        <a:t>1</a:t>
                      </a:r>
                      <a:endParaRPr lang="en-US" sz="1400">
                        <a:effectLst/>
                        <a:latin typeface="Times New Roman"/>
                        <a:ea typeface="Times New Roman"/>
                      </a:endParaRPr>
                    </a:p>
                  </a:txBody>
                  <a:tcPr marL="33945" marR="33945" marT="0" marB="0"/>
                </a:tc>
                <a:tc>
                  <a:txBody>
                    <a:bodyPr/>
                    <a:lstStyle/>
                    <a:p>
                      <a:pPr marL="0" marR="0" algn="ctr">
                        <a:spcBef>
                          <a:spcPts val="1200"/>
                        </a:spcBef>
                        <a:spcAft>
                          <a:spcPts val="0"/>
                        </a:spcAft>
                      </a:pPr>
                      <a:r>
                        <a:rPr lang="en-US" sz="1400">
                          <a:effectLst/>
                        </a:rPr>
                        <a:t>21</a:t>
                      </a:r>
                      <a:endParaRPr lang="en-US" sz="1400">
                        <a:effectLst/>
                        <a:latin typeface="Times New Roman"/>
                        <a:ea typeface="Times New Roman"/>
                      </a:endParaRPr>
                    </a:p>
                  </a:txBody>
                  <a:tcPr marL="33945" marR="33945" marT="0" marB="0"/>
                </a:tc>
                <a:tc>
                  <a:txBody>
                    <a:bodyPr/>
                    <a:lstStyle/>
                    <a:p>
                      <a:pPr marL="0" marR="0" algn="ctr">
                        <a:spcBef>
                          <a:spcPts val="1200"/>
                        </a:spcBef>
                        <a:spcAft>
                          <a:spcPts val="0"/>
                        </a:spcAft>
                      </a:pPr>
                      <a:r>
                        <a:rPr lang="en-US" sz="1400" dirty="0">
                          <a:effectLst/>
                        </a:rPr>
                        <a:t>41</a:t>
                      </a:r>
                      <a:endParaRPr lang="en-US" sz="1400" dirty="0">
                        <a:effectLst/>
                        <a:latin typeface="Times New Roman"/>
                        <a:ea typeface="Times New Roman"/>
                      </a:endParaRPr>
                    </a:p>
                  </a:txBody>
                  <a:tcPr marL="33945" marR="33945" marT="0" marB="0"/>
                </a:tc>
                <a:tc>
                  <a:txBody>
                    <a:bodyPr/>
                    <a:lstStyle/>
                    <a:p>
                      <a:pPr marL="0" marR="0" algn="ctr">
                        <a:spcBef>
                          <a:spcPts val="0"/>
                        </a:spcBef>
                        <a:spcAft>
                          <a:spcPts val="0"/>
                        </a:spcAft>
                      </a:pPr>
                      <a:r>
                        <a:rPr lang="en-US" sz="1400" b="1" dirty="0">
                          <a:effectLst/>
                        </a:rPr>
                        <a:t>62</a:t>
                      </a:r>
                      <a:endParaRPr lang="en-US" sz="1400" b="1" dirty="0">
                        <a:effectLst/>
                        <a:latin typeface="Times New Roman"/>
                        <a:ea typeface="Times New Roman"/>
                      </a:endParaRPr>
                    </a:p>
                  </a:txBody>
                  <a:tcPr marL="33945" marR="33945" marT="0" marB="0" anchor="ctr"/>
                </a:tc>
              </a:tr>
              <a:tr h="319342">
                <a:tc>
                  <a:txBody>
                    <a:bodyPr/>
                    <a:lstStyle/>
                    <a:p>
                      <a:pPr marL="0" marR="0" algn="l" defTabSz="914400" rtl="0" eaLnBrk="1" latinLnBrk="0" hangingPunct="1">
                        <a:spcBef>
                          <a:spcPts val="1200"/>
                        </a:spcBef>
                        <a:spcAft>
                          <a:spcPts val="0"/>
                        </a:spcAft>
                      </a:pPr>
                      <a:r>
                        <a:rPr lang="en-US" sz="1600" b="1" i="0" u="none" strike="noStrike" kern="1200" dirty="0">
                          <a:solidFill>
                            <a:schemeClr val="accent5">
                              <a:lumMod val="75000"/>
                            </a:schemeClr>
                          </a:solidFill>
                          <a:effectLst/>
                          <a:latin typeface="Palatino Linotype"/>
                          <a:ea typeface="+mn-ea"/>
                          <a:cs typeface="+mn-cs"/>
                        </a:rPr>
                        <a:t>Making County government more efficient</a:t>
                      </a:r>
                    </a:p>
                  </a:txBody>
                  <a:tcPr marL="33945" marR="33945" marT="0" marB="0"/>
                </a:tc>
                <a:tc>
                  <a:txBody>
                    <a:bodyPr/>
                    <a:lstStyle/>
                    <a:p>
                      <a:pPr marL="0" marR="0" algn="ctr" defTabSz="914400" rtl="0" eaLnBrk="1" latinLnBrk="0" hangingPunct="1">
                        <a:spcBef>
                          <a:spcPts val="1200"/>
                        </a:spcBef>
                        <a:spcAft>
                          <a:spcPts val="0"/>
                        </a:spcAft>
                      </a:pPr>
                      <a:r>
                        <a:rPr lang="en-US" sz="1600" b="1" kern="1200" dirty="0">
                          <a:solidFill>
                            <a:srgbClr val="FF0000"/>
                          </a:solidFill>
                          <a:effectLst/>
                          <a:latin typeface="Times New Roman"/>
                          <a:ea typeface="Times New Roman"/>
                          <a:cs typeface="+mn-cs"/>
                        </a:rPr>
                        <a:t>12</a:t>
                      </a:r>
                    </a:p>
                  </a:txBody>
                  <a:tcPr marL="33945" marR="33945" marT="0" marB="0"/>
                </a:tc>
                <a:tc>
                  <a:txBody>
                    <a:bodyPr/>
                    <a:lstStyle/>
                    <a:p>
                      <a:pPr marL="0" marR="0" algn="ctr" defTabSz="914400" rtl="0" eaLnBrk="1" latinLnBrk="0" hangingPunct="1">
                        <a:spcBef>
                          <a:spcPts val="1200"/>
                        </a:spcBef>
                        <a:spcAft>
                          <a:spcPts val="0"/>
                        </a:spcAft>
                      </a:pPr>
                      <a:r>
                        <a:rPr lang="en-US" sz="1600" b="1" kern="1200" dirty="0">
                          <a:solidFill>
                            <a:srgbClr val="FF0000"/>
                          </a:solidFill>
                          <a:effectLst/>
                          <a:latin typeface="Times New Roman"/>
                          <a:ea typeface="Times New Roman"/>
                          <a:cs typeface="+mn-cs"/>
                        </a:rPr>
                        <a:t>29</a:t>
                      </a:r>
                    </a:p>
                  </a:txBody>
                  <a:tcPr marL="33945" marR="33945" marT="0" marB="0">
                    <a:lnR w="12700" cap="flat" cmpd="sng" algn="ctr">
                      <a:solidFill>
                        <a:schemeClr val="tx1"/>
                      </a:solidFill>
                      <a:prstDash val="solid"/>
                      <a:round/>
                      <a:headEnd type="none" w="med" len="med"/>
                      <a:tailEnd type="none" w="med" len="med"/>
                    </a:lnR>
                  </a:tcPr>
                </a:tc>
                <a:tc>
                  <a:txBody>
                    <a:bodyPr/>
                    <a:lstStyle/>
                    <a:p>
                      <a:pPr marL="0" marR="0" algn="ctr" defTabSz="914400" rtl="0" eaLnBrk="1" latinLnBrk="0" hangingPunct="1">
                        <a:spcBef>
                          <a:spcPts val="1200"/>
                        </a:spcBef>
                        <a:spcAft>
                          <a:spcPts val="0"/>
                        </a:spcAft>
                      </a:pPr>
                      <a:r>
                        <a:rPr lang="en-US" sz="1600" b="1" kern="1200" dirty="0" smtClean="0">
                          <a:solidFill>
                            <a:srgbClr val="FF0000"/>
                          </a:solidFill>
                          <a:effectLst/>
                          <a:latin typeface="Times New Roman"/>
                          <a:ea typeface="Times New Roman"/>
                          <a:cs typeface="+mn-cs"/>
                        </a:rPr>
                        <a:t>17</a:t>
                      </a:r>
                      <a:endParaRPr lang="en-US" sz="1600" b="1" kern="1200" dirty="0">
                        <a:solidFill>
                          <a:srgbClr val="FF0000"/>
                        </a:solidFill>
                        <a:effectLst/>
                        <a:latin typeface="Times New Roman"/>
                        <a:ea typeface="Times New Roman"/>
                        <a:cs typeface="+mn-cs"/>
                      </a:endParaRPr>
                    </a:p>
                  </a:txBody>
                  <a:tcPr marL="33945" marR="33945" marT="0" marB="0">
                    <a:lnL w="12700" cap="flat" cmpd="sng" algn="ctr">
                      <a:solidFill>
                        <a:schemeClr val="tx1"/>
                      </a:solidFill>
                      <a:prstDash val="solid"/>
                      <a:round/>
                      <a:headEnd type="none" w="med" len="med"/>
                      <a:tailEnd type="none" w="med" len="med"/>
                    </a:lnL>
                  </a:tcPr>
                </a:tc>
                <a:tc>
                  <a:txBody>
                    <a:bodyPr/>
                    <a:lstStyle/>
                    <a:p>
                      <a:pPr marL="0" marR="0" algn="ctr">
                        <a:spcBef>
                          <a:spcPts val="1200"/>
                        </a:spcBef>
                        <a:spcAft>
                          <a:spcPts val="0"/>
                        </a:spcAft>
                      </a:pPr>
                      <a:r>
                        <a:rPr lang="en-US" sz="1400" dirty="0">
                          <a:effectLst/>
                        </a:rPr>
                        <a:t>2</a:t>
                      </a:r>
                      <a:endParaRPr lang="en-US" sz="1400" dirty="0">
                        <a:effectLst/>
                        <a:latin typeface="Times New Roman"/>
                        <a:ea typeface="Times New Roman"/>
                      </a:endParaRPr>
                    </a:p>
                  </a:txBody>
                  <a:tcPr marL="33945" marR="33945" marT="0" marB="0"/>
                </a:tc>
                <a:tc>
                  <a:txBody>
                    <a:bodyPr/>
                    <a:lstStyle/>
                    <a:p>
                      <a:pPr marL="0" marR="0" algn="ctr">
                        <a:spcBef>
                          <a:spcPts val="1200"/>
                        </a:spcBef>
                        <a:spcAft>
                          <a:spcPts val="0"/>
                        </a:spcAft>
                      </a:pPr>
                      <a:r>
                        <a:rPr lang="en-US" sz="1400" dirty="0">
                          <a:effectLst/>
                        </a:rPr>
                        <a:t>21</a:t>
                      </a:r>
                      <a:endParaRPr lang="en-US" sz="1400" dirty="0">
                        <a:effectLst/>
                        <a:latin typeface="Times New Roman"/>
                        <a:ea typeface="Times New Roman"/>
                      </a:endParaRPr>
                    </a:p>
                  </a:txBody>
                  <a:tcPr marL="33945" marR="33945" marT="0" marB="0"/>
                </a:tc>
                <a:tc>
                  <a:txBody>
                    <a:bodyPr/>
                    <a:lstStyle/>
                    <a:p>
                      <a:pPr marL="0" marR="0" algn="ctr">
                        <a:spcBef>
                          <a:spcPts val="1200"/>
                        </a:spcBef>
                        <a:spcAft>
                          <a:spcPts val="0"/>
                        </a:spcAft>
                      </a:pPr>
                      <a:r>
                        <a:rPr lang="en-US" sz="1400" dirty="0">
                          <a:effectLst/>
                        </a:rPr>
                        <a:t>37</a:t>
                      </a:r>
                      <a:endParaRPr lang="en-US" sz="1400" dirty="0">
                        <a:effectLst/>
                        <a:latin typeface="Times New Roman"/>
                        <a:ea typeface="Times New Roman"/>
                      </a:endParaRPr>
                    </a:p>
                  </a:txBody>
                  <a:tcPr marL="33945" marR="33945" marT="0" marB="0"/>
                </a:tc>
                <a:tc>
                  <a:txBody>
                    <a:bodyPr/>
                    <a:lstStyle/>
                    <a:p>
                      <a:pPr marL="0" marR="0" algn="ctr">
                        <a:spcBef>
                          <a:spcPts val="0"/>
                        </a:spcBef>
                        <a:spcAft>
                          <a:spcPts val="1200"/>
                        </a:spcAft>
                      </a:pPr>
                      <a:r>
                        <a:rPr lang="en-US" sz="1400" b="1" dirty="0">
                          <a:effectLst/>
                        </a:rPr>
                        <a:t>58</a:t>
                      </a:r>
                      <a:endParaRPr lang="en-US" sz="1400" b="1" dirty="0">
                        <a:effectLst/>
                        <a:latin typeface="Times New Roman"/>
                        <a:ea typeface="Times New Roman"/>
                      </a:endParaRPr>
                    </a:p>
                  </a:txBody>
                  <a:tcPr marL="33945" marR="33945" marT="0" marB="0" anchor="ctr"/>
                </a:tc>
              </a:tr>
              <a:tr h="319342">
                <a:tc>
                  <a:txBody>
                    <a:bodyPr/>
                    <a:lstStyle/>
                    <a:p>
                      <a:pPr marL="0" marR="0" algn="l" defTabSz="914400" rtl="0" eaLnBrk="1" latinLnBrk="0" hangingPunct="1">
                        <a:spcBef>
                          <a:spcPts val="1200"/>
                        </a:spcBef>
                        <a:spcAft>
                          <a:spcPts val="0"/>
                        </a:spcAft>
                      </a:pPr>
                      <a:r>
                        <a:rPr lang="en-US" sz="1600" b="1" i="0" u="none" strike="noStrike" kern="1200" dirty="0">
                          <a:solidFill>
                            <a:schemeClr val="accent5">
                              <a:lumMod val="75000"/>
                            </a:schemeClr>
                          </a:solidFill>
                          <a:effectLst/>
                          <a:latin typeface="Palatino Linotype"/>
                          <a:ea typeface="+mn-ea"/>
                          <a:cs typeface="+mn-cs"/>
                        </a:rPr>
                        <a:t>Preserving the environment</a:t>
                      </a:r>
                    </a:p>
                  </a:txBody>
                  <a:tcPr marL="33945" marR="33945" marT="0" marB="0"/>
                </a:tc>
                <a:tc>
                  <a:txBody>
                    <a:bodyPr/>
                    <a:lstStyle/>
                    <a:p>
                      <a:pPr marL="0" marR="0" algn="ctr">
                        <a:spcBef>
                          <a:spcPts val="1200"/>
                        </a:spcBef>
                        <a:spcAft>
                          <a:spcPts val="0"/>
                        </a:spcAft>
                      </a:pPr>
                      <a:r>
                        <a:rPr lang="en-US" sz="1800" b="1" kern="1200" dirty="0">
                          <a:solidFill>
                            <a:schemeClr val="tx2"/>
                          </a:solidFill>
                          <a:effectLst/>
                          <a:latin typeface="+mn-lt"/>
                          <a:ea typeface="+mn-ea"/>
                          <a:cs typeface="+mn-cs"/>
                        </a:rPr>
                        <a:t>15</a:t>
                      </a:r>
                    </a:p>
                  </a:txBody>
                  <a:tcPr marL="33945" marR="33945" marT="0" marB="0"/>
                </a:tc>
                <a:tc>
                  <a:txBody>
                    <a:bodyPr/>
                    <a:lstStyle/>
                    <a:p>
                      <a:pPr marL="0" marR="0" algn="ctr">
                        <a:spcBef>
                          <a:spcPts val="1200"/>
                        </a:spcBef>
                        <a:spcAft>
                          <a:spcPts val="0"/>
                        </a:spcAft>
                      </a:pPr>
                      <a:r>
                        <a:rPr lang="en-US" sz="1800" b="1" kern="1200" dirty="0">
                          <a:solidFill>
                            <a:schemeClr val="tx2"/>
                          </a:solidFill>
                          <a:effectLst/>
                          <a:latin typeface="+mn-lt"/>
                          <a:ea typeface="+mn-ea"/>
                          <a:cs typeface="+mn-cs"/>
                        </a:rPr>
                        <a:t>21</a:t>
                      </a:r>
                    </a:p>
                  </a:txBody>
                  <a:tcPr marL="33945" marR="33945" marT="0" marB="0">
                    <a:lnR w="12700" cap="flat" cmpd="sng" algn="ctr">
                      <a:solidFill>
                        <a:schemeClr val="tx1"/>
                      </a:solidFill>
                      <a:prstDash val="solid"/>
                      <a:round/>
                      <a:headEnd type="none" w="med" len="med"/>
                      <a:tailEnd type="none" w="med" len="med"/>
                    </a:lnR>
                  </a:tcPr>
                </a:tc>
                <a:tc>
                  <a:txBody>
                    <a:bodyPr/>
                    <a:lstStyle/>
                    <a:p>
                      <a:pPr marL="0" marR="0" algn="ctr">
                        <a:spcBef>
                          <a:spcPts val="1200"/>
                        </a:spcBef>
                        <a:spcAft>
                          <a:spcPts val="0"/>
                        </a:spcAft>
                      </a:pPr>
                      <a:r>
                        <a:rPr lang="en-US" sz="1800" b="1" kern="1200" dirty="0" smtClean="0">
                          <a:solidFill>
                            <a:schemeClr val="tx2"/>
                          </a:solidFill>
                          <a:effectLst/>
                          <a:latin typeface="+mn-lt"/>
                          <a:ea typeface="+mn-ea"/>
                          <a:cs typeface="+mn-cs"/>
                        </a:rPr>
                        <a:t>6</a:t>
                      </a:r>
                      <a:endParaRPr lang="en-US" sz="1800" b="1" kern="1200" dirty="0">
                        <a:solidFill>
                          <a:schemeClr val="tx2"/>
                        </a:solidFill>
                        <a:effectLst/>
                        <a:latin typeface="+mn-lt"/>
                        <a:ea typeface="+mn-ea"/>
                        <a:cs typeface="+mn-cs"/>
                      </a:endParaRPr>
                    </a:p>
                  </a:txBody>
                  <a:tcPr marL="33945" marR="33945" marT="0" marB="0">
                    <a:lnL w="12700" cap="flat" cmpd="sng" algn="ctr">
                      <a:solidFill>
                        <a:schemeClr val="tx1"/>
                      </a:solidFill>
                      <a:prstDash val="solid"/>
                      <a:round/>
                      <a:headEnd type="none" w="med" len="med"/>
                      <a:tailEnd type="none" w="med" len="med"/>
                    </a:lnL>
                  </a:tcPr>
                </a:tc>
                <a:tc>
                  <a:txBody>
                    <a:bodyPr/>
                    <a:lstStyle/>
                    <a:p>
                      <a:pPr marL="0" marR="0" algn="ctr">
                        <a:spcBef>
                          <a:spcPts val="1200"/>
                        </a:spcBef>
                        <a:spcAft>
                          <a:spcPts val="0"/>
                        </a:spcAft>
                      </a:pPr>
                      <a:r>
                        <a:rPr lang="en-US" sz="1400">
                          <a:effectLst/>
                        </a:rPr>
                        <a:t>7</a:t>
                      </a:r>
                      <a:endParaRPr lang="en-US" sz="1400">
                        <a:effectLst/>
                        <a:latin typeface="Times New Roman"/>
                        <a:ea typeface="Times New Roman"/>
                      </a:endParaRPr>
                    </a:p>
                  </a:txBody>
                  <a:tcPr marL="33945" marR="33945" marT="0" marB="0"/>
                </a:tc>
                <a:tc>
                  <a:txBody>
                    <a:bodyPr/>
                    <a:lstStyle/>
                    <a:p>
                      <a:pPr marL="0" marR="0" algn="ctr">
                        <a:spcBef>
                          <a:spcPts val="1200"/>
                        </a:spcBef>
                        <a:spcAft>
                          <a:spcPts val="0"/>
                        </a:spcAft>
                      </a:pPr>
                      <a:r>
                        <a:rPr lang="en-US" sz="1400" dirty="0">
                          <a:effectLst/>
                        </a:rPr>
                        <a:t>18</a:t>
                      </a:r>
                      <a:endParaRPr lang="en-US" sz="1400" dirty="0">
                        <a:effectLst/>
                        <a:latin typeface="Times New Roman"/>
                        <a:ea typeface="Times New Roman"/>
                      </a:endParaRPr>
                    </a:p>
                  </a:txBody>
                  <a:tcPr marL="33945" marR="33945" marT="0" marB="0"/>
                </a:tc>
                <a:tc>
                  <a:txBody>
                    <a:bodyPr/>
                    <a:lstStyle/>
                    <a:p>
                      <a:pPr marL="0" marR="0" algn="ctr">
                        <a:spcBef>
                          <a:spcPts val="1200"/>
                        </a:spcBef>
                        <a:spcAft>
                          <a:spcPts val="0"/>
                        </a:spcAft>
                      </a:pPr>
                      <a:r>
                        <a:rPr lang="en-US" sz="1400" dirty="0">
                          <a:effectLst/>
                        </a:rPr>
                        <a:t>39</a:t>
                      </a:r>
                      <a:endParaRPr lang="en-US" sz="1400" dirty="0">
                        <a:effectLst/>
                        <a:latin typeface="Times New Roman"/>
                        <a:ea typeface="Times New Roman"/>
                      </a:endParaRPr>
                    </a:p>
                  </a:txBody>
                  <a:tcPr marL="33945" marR="33945" marT="0" marB="0"/>
                </a:tc>
                <a:tc>
                  <a:txBody>
                    <a:bodyPr/>
                    <a:lstStyle/>
                    <a:p>
                      <a:pPr marL="0" marR="0" algn="ctr">
                        <a:spcBef>
                          <a:spcPts val="0"/>
                        </a:spcBef>
                        <a:spcAft>
                          <a:spcPts val="0"/>
                        </a:spcAft>
                      </a:pPr>
                      <a:r>
                        <a:rPr lang="en-US" sz="1400" b="1" dirty="0">
                          <a:effectLst/>
                        </a:rPr>
                        <a:t>57</a:t>
                      </a:r>
                      <a:endParaRPr lang="en-US" sz="1400" b="1" dirty="0">
                        <a:effectLst/>
                        <a:latin typeface="Times New Roman"/>
                        <a:ea typeface="Times New Roman"/>
                      </a:endParaRPr>
                    </a:p>
                  </a:txBody>
                  <a:tcPr marL="33945" marR="33945" marT="0" marB="0" anchor="ctr"/>
                </a:tc>
              </a:tr>
              <a:tr h="319342">
                <a:tc>
                  <a:txBody>
                    <a:bodyPr/>
                    <a:lstStyle/>
                    <a:p>
                      <a:pPr marL="0" marR="0" algn="l" defTabSz="914400" rtl="0" eaLnBrk="1" latinLnBrk="0" hangingPunct="1">
                        <a:spcBef>
                          <a:spcPts val="1200"/>
                        </a:spcBef>
                        <a:spcAft>
                          <a:spcPts val="0"/>
                        </a:spcAft>
                      </a:pPr>
                      <a:r>
                        <a:rPr lang="en-US" sz="1600" b="1" i="0" u="none" strike="noStrike" kern="1200" dirty="0">
                          <a:solidFill>
                            <a:schemeClr val="accent5">
                              <a:lumMod val="75000"/>
                            </a:schemeClr>
                          </a:solidFill>
                          <a:effectLst/>
                          <a:latin typeface="Palatino Linotype"/>
                          <a:ea typeface="+mn-ea"/>
                          <a:cs typeface="+mn-cs"/>
                        </a:rPr>
                        <a:t>Managing growth </a:t>
                      </a:r>
                    </a:p>
                  </a:txBody>
                  <a:tcPr marL="33945" marR="33945" marT="0" marB="0"/>
                </a:tc>
                <a:tc>
                  <a:txBody>
                    <a:bodyPr/>
                    <a:lstStyle/>
                    <a:p>
                      <a:pPr marL="0" marR="0" algn="ctr">
                        <a:spcBef>
                          <a:spcPts val="1200"/>
                        </a:spcBef>
                        <a:spcAft>
                          <a:spcPts val="0"/>
                        </a:spcAft>
                      </a:pPr>
                      <a:r>
                        <a:rPr lang="en-US" sz="1600" b="1" kern="1200" dirty="0">
                          <a:solidFill>
                            <a:srgbClr val="FF0000"/>
                          </a:solidFill>
                          <a:effectLst/>
                          <a:latin typeface="Times New Roman"/>
                          <a:ea typeface="Times New Roman"/>
                          <a:cs typeface="+mn-cs"/>
                        </a:rPr>
                        <a:t>13</a:t>
                      </a:r>
                    </a:p>
                  </a:txBody>
                  <a:tcPr marL="33945" marR="33945" marT="0" marB="0"/>
                </a:tc>
                <a:tc>
                  <a:txBody>
                    <a:bodyPr/>
                    <a:lstStyle/>
                    <a:p>
                      <a:pPr marL="0" marR="0" algn="ctr">
                        <a:spcBef>
                          <a:spcPts val="1200"/>
                        </a:spcBef>
                        <a:spcAft>
                          <a:spcPts val="0"/>
                        </a:spcAft>
                      </a:pPr>
                      <a:r>
                        <a:rPr lang="en-US" sz="1600" b="1" kern="1200" dirty="0">
                          <a:solidFill>
                            <a:srgbClr val="FF0000"/>
                          </a:solidFill>
                          <a:effectLst/>
                          <a:latin typeface="Times New Roman"/>
                          <a:ea typeface="Times New Roman"/>
                          <a:cs typeface="+mn-cs"/>
                        </a:rPr>
                        <a:t>29</a:t>
                      </a:r>
                    </a:p>
                  </a:txBody>
                  <a:tcPr marL="33945" marR="33945" marT="0" marB="0">
                    <a:lnR w="12700" cap="flat" cmpd="sng" algn="ctr">
                      <a:solidFill>
                        <a:schemeClr val="tx1"/>
                      </a:solidFill>
                      <a:prstDash val="solid"/>
                      <a:round/>
                      <a:headEnd type="none" w="med" len="med"/>
                      <a:tailEnd type="none" w="med" len="med"/>
                    </a:lnR>
                  </a:tcPr>
                </a:tc>
                <a:tc>
                  <a:txBody>
                    <a:bodyPr/>
                    <a:lstStyle/>
                    <a:p>
                      <a:pPr marL="0" marR="0" algn="ctr">
                        <a:spcBef>
                          <a:spcPts val="1200"/>
                        </a:spcBef>
                        <a:spcAft>
                          <a:spcPts val="0"/>
                        </a:spcAft>
                      </a:pPr>
                      <a:r>
                        <a:rPr lang="en-US" sz="1600" b="1" kern="1200" dirty="0" smtClean="0">
                          <a:solidFill>
                            <a:srgbClr val="FF0000"/>
                          </a:solidFill>
                          <a:effectLst/>
                          <a:latin typeface="Times New Roman"/>
                          <a:ea typeface="Times New Roman"/>
                          <a:cs typeface="+mn-cs"/>
                        </a:rPr>
                        <a:t>16</a:t>
                      </a:r>
                      <a:endParaRPr lang="en-US" sz="1600" b="1" kern="1200" dirty="0">
                        <a:solidFill>
                          <a:srgbClr val="FF0000"/>
                        </a:solidFill>
                        <a:effectLst/>
                        <a:latin typeface="Times New Roman"/>
                        <a:ea typeface="Times New Roman"/>
                        <a:cs typeface="+mn-cs"/>
                      </a:endParaRPr>
                    </a:p>
                  </a:txBody>
                  <a:tcPr marL="33945" marR="33945" marT="0" marB="0">
                    <a:lnL w="12700" cap="flat" cmpd="sng" algn="ctr">
                      <a:solidFill>
                        <a:schemeClr val="tx1"/>
                      </a:solidFill>
                      <a:prstDash val="solid"/>
                      <a:round/>
                      <a:headEnd type="none" w="med" len="med"/>
                      <a:tailEnd type="none" w="med" len="med"/>
                    </a:lnL>
                  </a:tcPr>
                </a:tc>
                <a:tc>
                  <a:txBody>
                    <a:bodyPr/>
                    <a:lstStyle/>
                    <a:p>
                      <a:pPr marL="0" marR="0" algn="ctr">
                        <a:spcBef>
                          <a:spcPts val="1200"/>
                        </a:spcBef>
                        <a:spcAft>
                          <a:spcPts val="0"/>
                        </a:spcAft>
                      </a:pPr>
                      <a:r>
                        <a:rPr lang="en-US" sz="1400">
                          <a:effectLst/>
                        </a:rPr>
                        <a:t>2</a:t>
                      </a:r>
                      <a:endParaRPr lang="en-US" sz="1400">
                        <a:effectLst/>
                        <a:latin typeface="Times New Roman"/>
                        <a:ea typeface="Times New Roman"/>
                      </a:endParaRPr>
                    </a:p>
                  </a:txBody>
                  <a:tcPr marL="33945" marR="33945" marT="0" marB="0"/>
                </a:tc>
                <a:tc>
                  <a:txBody>
                    <a:bodyPr/>
                    <a:lstStyle/>
                    <a:p>
                      <a:pPr marL="0" marR="0" algn="ctr">
                        <a:spcBef>
                          <a:spcPts val="1200"/>
                        </a:spcBef>
                        <a:spcAft>
                          <a:spcPts val="0"/>
                        </a:spcAft>
                      </a:pPr>
                      <a:r>
                        <a:rPr lang="en-US" sz="1400" dirty="0">
                          <a:effectLst/>
                        </a:rPr>
                        <a:t>18</a:t>
                      </a:r>
                      <a:endParaRPr lang="en-US" sz="1400" dirty="0">
                        <a:effectLst/>
                        <a:latin typeface="Times New Roman"/>
                        <a:ea typeface="Times New Roman"/>
                      </a:endParaRPr>
                    </a:p>
                  </a:txBody>
                  <a:tcPr marL="33945" marR="33945" marT="0" marB="0"/>
                </a:tc>
                <a:tc>
                  <a:txBody>
                    <a:bodyPr/>
                    <a:lstStyle/>
                    <a:p>
                      <a:pPr marL="0" marR="0" algn="ctr">
                        <a:spcBef>
                          <a:spcPts val="1200"/>
                        </a:spcBef>
                        <a:spcAft>
                          <a:spcPts val="0"/>
                        </a:spcAft>
                      </a:pPr>
                      <a:r>
                        <a:rPr lang="en-US" sz="1400" dirty="0">
                          <a:effectLst/>
                        </a:rPr>
                        <a:t>38</a:t>
                      </a:r>
                      <a:endParaRPr lang="en-US" sz="1400" dirty="0">
                        <a:effectLst/>
                        <a:latin typeface="Times New Roman"/>
                        <a:ea typeface="Times New Roman"/>
                      </a:endParaRPr>
                    </a:p>
                  </a:txBody>
                  <a:tcPr marL="33945" marR="33945" marT="0" marB="0"/>
                </a:tc>
                <a:tc>
                  <a:txBody>
                    <a:bodyPr/>
                    <a:lstStyle/>
                    <a:p>
                      <a:pPr marL="0" marR="0" algn="ctr">
                        <a:spcBef>
                          <a:spcPts val="0"/>
                        </a:spcBef>
                        <a:spcAft>
                          <a:spcPts val="0"/>
                        </a:spcAft>
                      </a:pPr>
                      <a:r>
                        <a:rPr lang="en-US" sz="1400" b="1" dirty="0">
                          <a:effectLst/>
                        </a:rPr>
                        <a:t>56</a:t>
                      </a:r>
                      <a:endParaRPr lang="en-US" sz="1400" b="1" dirty="0">
                        <a:effectLst/>
                        <a:latin typeface="Times New Roman"/>
                        <a:ea typeface="Times New Roman"/>
                      </a:endParaRPr>
                    </a:p>
                  </a:txBody>
                  <a:tcPr marL="33945" marR="33945" marT="0" marB="0" anchor="ctr"/>
                </a:tc>
              </a:tr>
              <a:tr h="319342">
                <a:tc>
                  <a:txBody>
                    <a:bodyPr/>
                    <a:lstStyle/>
                    <a:p>
                      <a:pPr marL="0" marR="0">
                        <a:spcBef>
                          <a:spcPts val="1200"/>
                        </a:spcBef>
                        <a:spcAft>
                          <a:spcPts val="0"/>
                        </a:spcAft>
                      </a:pPr>
                      <a:r>
                        <a:rPr lang="en-US" sz="1600" b="1" i="0" u="none" strike="noStrike" kern="1200" dirty="0">
                          <a:solidFill>
                            <a:srgbClr val="C00000"/>
                          </a:solidFill>
                          <a:effectLst/>
                          <a:latin typeface="Palatino Linotype"/>
                          <a:ea typeface="+mn-ea"/>
                          <a:cs typeface="+mn-cs"/>
                        </a:rPr>
                        <a:t>Having the right experience for the job </a:t>
                      </a:r>
                    </a:p>
                  </a:txBody>
                  <a:tcPr marL="33945" marR="33945" marT="0" marB="0"/>
                </a:tc>
                <a:tc>
                  <a:txBody>
                    <a:bodyPr/>
                    <a:lstStyle/>
                    <a:p>
                      <a:pPr marL="0" marR="0" algn="ctr">
                        <a:spcBef>
                          <a:spcPts val="1200"/>
                        </a:spcBef>
                        <a:spcAft>
                          <a:spcPts val="0"/>
                        </a:spcAft>
                      </a:pPr>
                      <a:r>
                        <a:rPr lang="en-US" sz="1600" b="1" kern="1200" dirty="0">
                          <a:solidFill>
                            <a:srgbClr val="FF0000"/>
                          </a:solidFill>
                          <a:effectLst/>
                          <a:latin typeface="Times New Roman"/>
                          <a:ea typeface="Times New Roman"/>
                          <a:cs typeface="+mn-cs"/>
                        </a:rPr>
                        <a:t>11</a:t>
                      </a:r>
                    </a:p>
                  </a:txBody>
                  <a:tcPr marL="33945" marR="33945" marT="0" marB="0"/>
                </a:tc>
                <a:tc>
                  <a:txBody>
                    <a:bodyPr/>
                    <a:lstStyle/>
                    <a:p>
                      <a:pPr marL="0" marR="0" algn="ctr">
                        <a:spcBef>
                          <a:spcPts val="1200"/>
                        </a:spcBef>
                        <a:spcAft>
                          <a:spcPts val="0"/>
                        </a:spcAft>
                      </a:pPr>
                      <a:r>
                        <a:rPr lang="en-US" sz="1600" b="1" kern="1200" dirty="0">
                          <a:solidFill>
                            <a:srgbClr val="FF0000"/>
                          </a:solidFill>
                          <a:effectLst/>
                          <a:latin typeface="Times New Roman"/>
                          <a:ea typeface="Times New Roman"/>
                          <a:cs typeface="+mn-cs"/>
                        </a:rPr>
                        <a:t>32</a:t>
                      </a:r>
                    </a:p>
                  </a:txBody>
                  <a:tcPr marL="33945" marR="33945" marT="0" marB="0">
                    <a:lnR w="12700" cap="flat" cmpd="sng" algn="ctr">
                      <a:solidFill>
                        <a:schemeClr val="tx1"/>
                      </a:solidFill>
                      <a:prstDash val="solid"/>
                      <a:round/>
                      <a:headEnd type="none" w="med" len="med"/>
                      <a:tailEnd type="none" w="med" len="med"/>
                    </a:lnR>
                  </a:tcPr>
                </a:tc>
                <a:tc>
                  <a:txBody>
                    <a:bodyPr/>
                    <a:lstStyle/>
                    <a:p>
                      <a:pPr marL="0" marR="0" algn="ctr">
                        <a:spcBef>
                          <a:spcPts val="1200"/>
                        </a:spcBef>
                        <a:spcAft>
                          <a:spcPts val="0"/>
                        </a:spcAft>
                      </a:pPr>
                      <a:r>
                        <a:rPr lang="en-US" sz="1600" b="1" kern="1200" dirty="0" smtClean="0">
                          <a:solidFill>
                            <a:srgbClr val="FF0000"/>
                          </a:solidFill>
                          <a:effectLst/>
                          <a:latin typeface="Times New Roman"/>
                          <a:ea typeface="Times New Roman"/>
                          <a:cs typeface="+mn-cs"/>
                        </a:rPr>
                        <a:t>21</a:t>
                      </a:r>
                      <a:endParaRPr lang="en-US" sz="1600" b="1" kern="1200" dirty="0">
                        <a:solidFill>
                          <a:srgbClr val="FF0000"/>
                        </a:solidFill>
                        <a:effectLst/>
                        <a:latin typeface="Times New Roman"/>
                        <a:ea typeface="Times New Roman"/>
                        <a:cs typeface="+mn-cs"/>
                      </a:endParaRPr>
                    </a:p>
                  </a:txBody>
                  <a:tcPr marL="33945" marR="33945" marT="0" marB="0">
                    <a:lnL w="12700" cap="flat" cmpd="sng" algn="ctr">
                      <a:solidFill>
                        <a:schemeClr val="tx1"/>
                      </a:solidFill>
                      <a:prstDash val="solid"/>
                      <a:round/>
                      <a:headEnd type="none" w="med" len="med"/>
                      <a:tailEnd type="none" w="med" len="med"/>
                    </a:lnL>
                  </a:tcPr>
                </a:tc>
                <a:tc>
                  <a:txBody>
                    <a:bodyPr/>
                    <a:lstStyle/>
                    <a:p>
                      <a:pPr marL="0" marR="0" algn="ctr">
                        <a:spcBef>
                          <a:spcPts val="1200"/>
                        </a:spcBef>
                        <a:spcAft>
                          <a:spcPts val="0"/>
                        </a:spcAft>
                      </a:pPr>
                      <a:r>
                        <a:rPr lang="en-US" sz="1400" dirty="0">
                          <a:effectLst/>
                        </a:rPr>
                        <a:t>1</a:t>
                      </a:r>
                      <a:endParaRPr lang="en-US" sz="1400" dirty="0">
                        <a:effectLst/>
                        <a:latin typeface="Times New Roman"/>
                        <a:ea typeface="Times New Roman"/>
                      </a:endParaRPr>
                    </a:p>
                  </a:txBody>
                  <a:tcPr marL="33945" marR="33945" marT="0" marB="0"/>
                </a:tc>
                <a:tc>
                  <a:txBody>
                    <a:bodyPr/>
                    <a:lstStyle/>
                    <a:p>
                      <a:pPr marL="0" marR="0" algn="ctr">
                        <a:spcBef>
                          <a:spcPts val="1200"/>
                        </a:spcBef>
                        <a:spcAft>
                          <a:spcPts val="0"/>
                        </a:spcAft>
                      </a:pPr>
                      <a:r>
                        <a:rPr lang="en-US" sz="1400" dirty="0">
                          <a:effectLst/>
                        </a:rPr>
                        <a:t>21</a:t>
                      </a:r>
                      <a:endParaRPr lang="en-US" sz="1400" dirty="0">
                        <a:effectLst/>
                        <a:latin typeface="Times New Roman"/>
                        <a:ea typeface="Times New Roman"/>
                      </a:endParaRPr>
                    </a:p>
                  </a:txBody>
                  <a:tcPr marL="33945" marR="33945" marT="0" marB="0"/>
                </a:tc>
                <a:tc>
                  <a:txBody>
                    <a:bodyPr/>
                    <a:lstStyle/>
                    <a:p>
                      <a:pPr marL="0" marR="0" algn="ctr">
                        <a:spcBef>
                          <a:spcPts val="1200"/>
                        </a:spcBef>
                        <a:spcAft>
                          <a:spcPts val="0"/>
                        </a:spcAft>
                      </a:pPr>
                      <a:r>
                        <a:rPr lang="en-US" sz="1400" dirty="0">
                          <a:effectLst/>
                        </a:rPr>
                        <a:t>35</a:t>
                      </a:r>
                      <a:endParaRPr lang="en-US" sz="1400" dirty="0">
                        <a:effectLst/>
                        <a:latin typeface="Times New Roman"/>
                        <a:ea typeface="Times New Roman"/>
                      </a:endParaRPr>
                    </a:p>
                  </a:txBody>
                  <a:tcPr marL="33945" marR="33945" marT="0" marB="0"/>
                </a:tc>
                <a:tc>
                  <a:txBody>
                    <a:bodyPr/>
                    <a:lstStyle/>
                    <a:p>
                      <a:pPr marL="0" marR="0" algn="ctr">
                        <a:spcBef>
                          <a:spcPts val="0"/>
                        </a:spcBef>
                        <a:spcAft>
                          <a:spcPts val="0"/>
                        </a:spcAft>
                      </a:pPr>
                      <a:r>
                        <a:rPr lang="en-US" sz="1400" b="1" dirty="0">
                          <a:effectLst/>
                        </a:rPr>
                        <a:t>56</a:t>
                      </a:r>
                      <a:endParaRPr lang="en-US" sz="1400" b="1" dirty="0">
                        <a:effectLst/>
                        <a:latin typeface="Times New Roman"/>
                        <a:ea typeface="Times New Roman"/>
                      </a:endParaRPr>
                    </a:p>
                  </a:txBody>
                  <a:tcPr marL="33945" marR="33945" marT="0" marB="0" anchor="ctr"/>
                </a:tc>
              </a:tr>
              <a:tr h="319342">
                <a:tc>
                  <a:txBody>
                    <a:bodyPr/>
                    <a:lstStyle/>
                    <a:p>
                      <a:pPr marL="0" marR="0" algn="l" defTabSz="914400" rtl="0" eaLnBrk="1" latinLnBrk="0" hangingPunct="1">
                        <a:spcBef>
                          <a:spcPts val="1200"/>
                        </a:spcBef>
                        <a:spcAft>
                          <a:spcPts val="0"/>
                        </a:spcAft>
                      </a:pPr>
                      <a:r>
                        <a:rPr lang="en-US" sz="1600" b="1" i="0" u="none" strike="noStrike" kern="1200" dirty="0">
                          <a:solidFill>
                            <a:schemeClr val="accent5">
                              <a:lumMod val="75000"/>
                            </a:schemeClr>
                          </a:solidFill>
                          <a:effectLst/>
                          <a:latin typeface="Palatino Linotype"/>
                          <a:ea typeface="+mn-ea"/>
                          <a:cs typeface="+mn-cs"/>
                        </a:rPr>
                        <a:t>Keeping taxes low</a:t>
                      </a:r>
                    </a:p>
                  </a:txBody>
                  <a:tcPr marL="33945" marR="33945" marT="0" marB="0"/>
                </a:tc>
                <a:tc>
                  <a:txBody>
                    <a:bodyPr/>
                    <a:lstStyle/>
                    <a:p>
                      <a:pPr marL="0" marR="0" algn="ctr">
                        <a:spcBef>
                          <a:spcPts val="1200"/>
                        </a:spcBef>
                        <a:spcAft>
                          <a:spcPts val="0"/>
                        </a:spcAft>
                      </a:pPr>
                      <a:r>
                        <a:rPr lang="en-US" sz="1600" b="1" kern="1200" dirty="0">
                          <a:solidFill>
                            <a:srgbClr val="FF0000"/>
                          </a:solidFill>
                          <a:effectLst/>
                          <a:latin typeface="Times New Roman"/>
                          <a:ea typeface="Times New Roman"/>
                          <a:cs typeface="+mn-cs"/>
                        </a:rPr>
                        <a:t>14</a:t>
                      </a:r>
                    </a:p>
                  </a:txBody>
                  <a:tcPr marL="33945" marR="33945" marT="0" marB="0"/>
                </a:tc>
                <a:tc>
                  <a:txBody>
                    <a:bodyPr/>
                    <a:lstStyle/>
                    <a:p>
                      <a:pPr marL="0" marR="0" algn="ctr">
                        <a:spcBef>
                          <a:spcPts val="1200"/>
                        </a:spcBef>
                        <a:spcAft>
                          <a:spcPts val="0"/>
                        </a:spcAft>
                      </a:pPr>
                      <a:r>
                        <a:rPr lang="en-US" sz="1600" b="1" kern="1200" dirty="0">
                          <a:solidFill>
                            <a:srgbClr val="FF0000"/>
                          </a:solidFill>
                          <a:effectLst/>
                          <a:latin typeface="Times New Roman"/>
                          <a:ea typeface="Times New Roman"/>
                          <a:cs typeface="+mn-cs"/>
                        </a:rPr>
                        <a:t>30</a:t>
                      </a:r>
                    </a:p>
                  </a:txBody>
                  <a:tcPr marL="33945" marR="33945" marT="0" marB="0">
                    <a:lnR w="12700" cap="flat" cmpd="sng" algn="ctr">
                      <a:solidFill>
                        <a:schemeClr val="tx1"/>
                      </a:solidFill>
                      <a:prstDash val="solid"/>
                      <a:round/>
                      <a:headEnd type="none" w="med" len="med"/>
                      <a:tailEnd type="none" w="med" len="med"/>
                    </a:lnR>
                  </a:tcPr>
                </a:tc>
                <a:tc>
                  <a:txBody>
                    <a:bodyPr/>
                    <a:lstStyle/>
                    <a:p>
                      <a:pPr marL="0" marR="0" algn="ctr">
                        <a:spcBef>
                          <a:spcPts val="1200"/>
                        </a:spcBef>
                        <a:spcAft>
                          <a:spcPts val="0"/>
                        </a:spcAft>
                      </a:pPr>
                      <a:r>
                        <a:rPr lang="en-US" sz="1600" b="1" kern="1200" dirty="0" smtClean="0">
                          <a:solidFill>
                            <a:srgbClr val="FF0000"/>
                          </a:solidFill>
                          <a:effectLst/>
                          <a:latin typeface="Times New Roman"/>
                          <a:ea typeface="Times New Roman"/>
                          <a:cs typeface="+mn-cs"/>
                        </a:rPr>
                        <a:t>16</a:t>
                      </a:r>
                      <a:endParaRPr lang="en-US" sz="1600" b="1" kern="1200" dirty="0">
                        <a:solidFill>
                          <a:srgbClr val="FF0000"/>
                        </a:solidFill>
                        <a:effectLst/>
                        <a:latin typeface="Times New Roman"/>
                        <a:ea typeface="Times New Roman"/>
                        <a:cs typeface="+mn-cs"/>
                      </a:endParaRPr>
                    </a:p>
                  </a:txBody>
                  <a:tcPr marL="33945" marR="33945" marT="0" marB="0">
                    <a:lnL w="12700" cap="flat" cmpd="sng" algn="ctr">
                      <a:solidFill>
                        <a:schemeClr val="tx1"/>
                      </a:solidFill>
                      <a:prstDash val="solid"/>
                      <a:round/>
                      <a:headEnd type="none" w="med" len="med"/>
                      <a:tailEnd type="none" w="med" len="med"/>
                    </a:lnL>
                  </a:tcPr>
                </a:tc>
                <a:tc>
                  <a:txBody>
                    <a:bodyPr/>
                    <a:lstStyle/>
                    <a:p>
                      <a:pPr marL="0" marR="0" algn="ctr">
                        <a:spcBef>
                          <a:spcPts val="1200"/>
                        </a:spcBef>
                        <a:spcAft>
                          <a:spcPts val="0"/>
                        </a:spcAft>
                      </a:pPr>
                      <a:r>
                        <a:rPr lang="en-US" sz="1400">
                          <a:effectLst/>
                        </a:rPr>
                        <a:t>1</a:t>
                      </a:r>
                      <a:endParaRPr lang="en-US" sz="1400">
                        <a:effectLst/>
                        <a:latin typeface="Times New Roman"/>
                        <a:ea typeface="Times New Roman"/>
                      </a:endParaRPr>
                    </a:p>
                  </a:txBody>
                  <a:tcPr marL="33945" marR="33945" marT="0" marB="0"/>
                </a:tc>
                <a:tc>
                  <a:txBody>
                    <a:bodyPr/>
                    <a:lstStyle/>
                    <a:p>
                      <a:pPr marL="0" marR="0" algn="ctr">
                        <a:spcBef>
                          <a:spcPts val="1200"/>
                        </a:spcBef>
                        <a:spcAft>
                          <a:spcPts val="0"/>
                        </a:spcAft>
                      </a:pPr>
                      <a:r>
                        <a:rPr lang="en-US" sz="1400" dirty="0">
                          <a:effectLst/>
                        </a:rPr>
                        <a:t>19</a:t>
                      </a:r>
                      <a:endParaRPr lang="en-US" sz="1400" dirty="0">
                        <a:effectLst/>
                        <a:latin typeface="Times New Roman"/>
                        <a:ea typeface="Times New Roman"/>
                      </a:endParaRPr>
                    </a:p>
                  </a:txBody>
                  <a:tcPr marL="33945" marR="33945" marT="0" marB="0"/>
                </a:tc>
                <a:tc>
                  <a:txBody>
                    <a:bodyPr/>
                    <a:lstStyle/>
                    <a:p>
                      <a:pPr marL="0" marR="0" algn="ctr">
                        <a:spcBef>
                          <a:spcPts val="1200"/>
                        </a:spcBef>
                        <a:spcAft>
                          <a:spcPts val="0"/>
                        </a:spcAft>
                      </a:pPr>
                      <a:r>
                        <a:rPr lang="en-US" sz="1400" dirty="0">
                          <a:effectLst/>
                        </a:rPr>
                        <a:t>36</a:t>
                      </a:r>
                      <a:endParaRPr lang="en-US" sz="1400" dirty="0">
                        <a:effectLst/>
                        <a:latin typeface="Times New Roman"/>
                        <a:ea typeface="Times New Roman"/>
                      </a:endParaRPr>
                    </a:p>
                  </a:txBody>
                  <a:tcPr marL="33945" marR="33945" marT="0" marB="0"/>
                </a:tc>
                <a:tc>
                  <a:txBody>
                    <a:bodyPr/>
                    <a:lstStyle/>
                    <a:p>
                      <a:pPr marL="0" marR="0" algn="ctr">
                        <a:spcBef>
                          <a:spcPts val="0"/>
                        </a:spcBef>
                        <a:spcAft>
                          <a:spcPts val="0"/>
                        </a:spcAft>
                      </a:pPr>
                      <a:r>
                        <a:rPr lang="en-US" sz="1400" b="1" dirty="0">
                          <a:effectLst/>
                        </a:rPr>
                        <a:t>55</a:t>
                      </a:r>
                      <a:endParaRPr lang="en-US" sz="1400" b="1" dirty="0">
                        <a:effectLst/>
                        <a:latin typeface="Times New Roman"/>
                        <a:ea typeface="Times New Roman"/>
                      </a:endParaRPr>
                    </a:p>
                  </a:txBody>
                  <a:tcPr marL="33945" marR="33945" marT="0" marB="0" anchor="ctr"/>
                </a:tc>
              </a:tr>
              <a:tr h="319342">
                <a:tc>
                  <a:txBody>
                    <a:bodyPr/>
                    <a:lstStyle/>
                    <a:p>
                      <a:pPr marL="0" marR="0" algn="l" defTabSz="914400" rtl="0" eaLnBrk="1" latinLnBrk="0" hangingPunct="1">
                        <a:spcBef>
                          <a:spcPts val="1200"/>
                        </a:spcBef>
                        <a:spcAft>
                          <a:spcPts val="0"/>
                        </a:spcAft>
                      </a:pPr>
                      <a:r>
                        <a:rPr lang="en-US" sz="1600" b="1" i="0" u="none" strike="noStrike" kern="1200" dirty="0">
                          <a:solidFill>
                            <a:schemeClr val="accent5">
                              <a:lumMod val="75000"/>
                            </a:schemeClr>
                          </a:solidFill>
                          <a:effectLst/>
                          <a:latin typeface="Palatino Linotype"/>
                          <a:ea typeface="+mn-ea"/>
                          <a:cs typeface="+mn-cs"/>
                        </a:rPr>
                        <a:t>Encouraging economic development</a:t>
                      </a:r>
                    </a:p>
                  </a:txBody>
                  <a:tcPr marL="33945" marR="33945" marT="0" marB="0"/>
                </a:tc>
                <a:tc>
                  <a:txBody>
                    <a:bodyPr/>
                    <a:lstStyle/>
                    <a:p>
                      <a:pPr marL="0" marR="0" algn="ctr">
                        <a:spcBef>
                          <a:spcPts val="1200"/>
                        </a:spcBef>
                        <a:spcAft>
                          <a:spcPts val="0"/>
                        </a:spcAft>
                      </a:pPr>
                      <a:r>
                        <a:rPr lang="en-US" sz="1600" b="1" kern="1200">
                          <a:solidFill>
                            <a:srgbClr val="FF0000"/>
                          </a:solidFill>
                          <a:effectLst/>
                          <a:latin typeface="Times New Roman"/>
                          <a:ea typeface="Times New Roman"/>
                          <a:cs typeface="+mn-cs"/>
                        </a:rPr>
                        <a:t>13</a:t>
                      </a:r>
                    </a:p>
                  </a:txBody>
                  <a:tcPr marL="33945" marR="33945" marT="0" marB="0"/>
                </a:tc>
                <a:tc>
                  <a:txBody>
                    <a:bodyPr/>
                    <a:lstStyle/>
                    <a:p>
                      <a:pPr marL="0" marR="0" algn="ctr">
                        <a:spcBef>
                          <a:spcPts val="1200"/>
                        </a:spcBef>
                        <a:spcAft>
                          <a:spcPts val="0"/>
                        </a:spcAft>
                      </a:pPr>
                      <a:r>
                        <a:rPr lang="en-US" sz="1600" b="1" kern="1200" dirty="0">
                          <a:solidFill>
                            <a:srgbClr val="FF0000"/>
                          </a:solidFill>
                          <a:effectLst/>
                          <a:latin typeface="Times New Roman"/>
                          <a:ea typeface="Times New Roman"/>
                          <a:cs typeface="+mn-cs"/>
                        </a:rPr>
                        <a:t>31</a:t>
                      </a:r>
                    </a:p>
                  </a:txBody>
                  <a:tcPr marL="33945" marR="33945" marT="0" marB="0">
                    <a:lnR w="12700" cap="flat" cmpd="sng" algn="ctr">
                      <a:solidFill>
                        <a:schemeClr val="tx1"/>
                      </a:solidFill>
                      <a:prstDash val="solid"/>
                      <a:round/>
                      <a:headEnd type="none" w="med" len="med"/>
                      <a:tailEnd type="none" w="med" len="med"/>
                    </a:lnR>
                  </a:tcPr>
                </a:tc>
                <a:tc>
                  <a:txBody>
                    <a:bodyPr/>
                    <a:lstStyle/>
                    <a:p>
                      <a:pPr marL="0" marR="0" algn="ctr">
                        <a:spcBef>
                          <a:spcPts val="1200"/>
                        </a:spcBef>
                        <a:spcAft>
                          <a:spcPts val="0"/>
                        </a:spcAft>
                      </a:pPr>
                      <a:r>
                        <a:rPr lang="en-US" sz="1600" b="1" kern="1200" dirty="0" smtClean="0">
                          <a:solidFill>
                            <a:srgbClr val="FF0000"/>
                          </a:solidFill>
                          <a:effectLst/>
                          <a:latin typeface="Times New Roman"/>
                          <a:ea typeface="Times New Roman"/>
                          <a:cs typeface="+mn-cs"/>
                        </a:rPr>
                        <a:t>18</a:t>
                      </a:r>
                      <a:endParaRPr lang="en-US" sz="1600" b="1" kern="1200" dirty="0">
                        <a:solidFill>
                          <a:srgbClr val="FF0000"/>
                        </a:solidFill>
                        <a:effectLst/>
                        <a:latin typeface="Times New Roman"/>
                        <a:ea typeface="Times New Roman"/>
                        <a:cs typeface="+mn-cs"/>
                      </a:endParaRPr>
                    </a:p>
                  </a:txBody>
                  <a:tcPr marL="33945" marR="33945" marT="0" marB="0">
                    <a:lnL w="12700" cap="flat" cmpd="sng" algn="ctr">
                      <a:solidFill>
                        <a:schemeClr val="tx1"/>
                      </a:solidFill>
                      <a:prstDash val="solid"/>
                      <a:round/>
                      <a:headEnd type="none" w="med" len="med"/>
                      <a:tailEnd type="none" w="med" len="med"/>
                    </a:lnL>
                  </a:tcPr>
                </a:tc>
                <a:tc>
                  <a:txBody>
                    <a:bodyPr/>
                    <a:lstStyle/>
                    <a:p>
                      <a:pPr marL="0" marR="0" algn="ctr">
                        <a:spcBef>
                          <a:spcPts val="1200"/>
                        </a:spcBef>
                        <a:spcAft>
                          <a:spcPts val="0"/>
                        </a:spcAft>
                      </a:pPr>
                      <a:r>
                        <a:rPr lang="en-US" sz="1400">
                          <a:effectLst/>
                        </a:rPr>
                        <a:t>1</a:t>
                      </a:r>
                      <a:endParaRPr lang="en-US" sz="1400">
                        <a:effectLst/>
                        <a:latin typeface="Times New Roman"/>
                        <a:ea typeface="Times New Roman"/>
                      </a:endParaRPr>
                    </a:p>
                  </a:txBody>
                  <a:tcPr marL="33945" marR="33945" marT="0" marB="0"/>
                </a:tc>
                <a:tc>
                  <a:txBody>
                    <a:bodyPr/>
                    <a:lstStyle/>
                    <a:p>
                      <a:pPr marL="0" marR="0" algn="ctr">
                        <a:spcBef>
                          <a:spcPts val="1200"/>
                        </a:spcBef>
                        <a:spcAft>
                          <a:spcPts val="0"/>
                        </a:spcAft>
                      </a:pPr>
                      <a:r>
                        <a:rPr lang="en-US" sz="1400">
                          <a:effectLst/>
                        </a:rPr>
                        <a:t>18</a:t>
                      </a:r>
                      <a:endParaRPr lang="en-US" sz="1400">
                        <a:effectLst/>
                        <a:latin typeface="Times New Roman"/>
                        <a:ea typeface="Times New Roman"/>
                      </a:endParaRPr>
                    </a:p>
                  </a:txBody>
                  <a:tcPr marL="33945" marR="33945" marT="0" marB="0"/>
                </a:tc>
                <a:tc>
                  <a:txBody>
                    <a:bodyPr/>
                    <a:lstStyle/>
                    <a:p>
                      <a:pPr marL="0" marR="0" algn="ctr">
                        <a:spcBef>
                          <a:spcPts val="1200"/>
                        </a:spcBef>
                        <a:spcAft>
                          <a:spcPts val="0"/>
                        </a:spcAft>
                      </a:pPr>
                      <a:r>
                        <a:rPr lang="en-US" sz="1400" dirty="0">
                          <a:effectLst/>
                        </a:rPr>
                        <a:t>37</a:t>
                      </a:r>
                      <a:endParaRPr lang="en-US" sz="1400" dirty="0">
                        <a:effectLst/>
                        <a:latin typeface="Times New Roman"/>
                        <a:ea typeface="Times New Roman"/>
                      </a:endParaRPr>
                    </a:p>
                  </a:txBody>
                  <a:tcPr marL="33945" marR="33945" marT="0" marB="0"/>
                </a:tc>
                <a:tc>
                  <a:txBody>
                    <a:bodyPr/>
                    <a:lstStyle/>
                    <a:p>
                      <a:pPr marL="0" marR="0" algn="ctr">
                        <a:spcBef>
                          <a:spcPts val="0"/>
                        </a:spcBef>
                        <a:spcAft>
                          <a:spcPts val="0"/>
                        </a:spcAft>
                      </a:pPr>
                      <a:r>
                        <a:rPr lang="en-US" sz="1400" b="1" dirty="0">
                          <a:effectLst/>
                        </a:rPr>
                        <a:t>55</a:t>
                      </a:r>
                      <a:endParaRPr lang="en-US" sz="1400" b="1" dirty="0">
                        <a:effectLst/>
                        <a:latin typeface="Times New Roman"/>
                        <a:ea typeface="Times New Roman"/>
                      </a:endParaRPr>
                    </a:p>
                  </a:txBody>
                  <a:tcPr marL="33945" marR="33945" marT="0" marB="0" anchor="ctr"/>
                </a:tc>
              </a:tr>
            </a:tbl>
          </a:graphicData>
        </a:graphic>
      </p:graphicFrame>
    </p:spTree>
  </p:cSld>
  <p:clrMapOvr>
    <a:masterClrMapping/>
  </p:clrMapOvr>
  <p:transition spd="med">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75414552"/>
              </p:ext>
            </p:extLst>
          </p:nvPr>
        </p:nvGraphicFramePr>
        <p:xfrm>
          <a:off x="838200" y="1143000"/>
          <a:ext cx="7905644" cy="4597429"/>
        </p:xfrm>
        <a:graphic>
          <a:graphicData uri="http://schemas.openxmlformats.org/drawingml/2006/table">
            <a:tbl>
              <a:tblPr firstRow="1" bandRow="1">
                <a:tableStyleId>{3B4B98B0-60AC-42C2-AFA5-B58CD77FA1E5}</a:tableStyleId>
              </a:tblPr>
              <a:tblGrid>
                <a:gridCol w="2895600"/>
                <a:gridCol w="311891"/>
                <a:gridCol w="895350"/>
                <a:gridCol w="392959"/>
                <a:gridCol w="723794"/>
                <a:gridCol w="895350"/>
                <a:gridCol w="895350"/>
                <a:gridCol w="895350"/>
              </a:tblGrid>
              <a:tr h="93859">
                <a:tc rowSpan="2">
                  <a:txBody>
                    <a:bodyPr/>
                    <a:lstStyle/>
                    <a:p>
                      <a:pPr algn="l" rtl="0" fontAlgn="ctr"/>
                      <a:r>
                        <a:rPr lang="en-US" sz="900" u="none" strike="noStrike" dirty="0">
                          <a:effectLst/>
                        </a:rPr>
                        <a:t> </a:t>
                      </a:r>
                      <a:endParaRPr lang="en-US" sz="900" b="0" i="0" u="none" strike="noStrike" dirty="0">
                        <a:solidFill>
                          <a:srgbClr val="000000"/>
                        </a:solidFill>
                        <a:effectLst/>
                        <a:latin typeface="Palatino Linotype"/>
                      </a:endParaRPr>
                    </a:p>
                  </a:txBody>
                  <a:tcPr marL="1958" marR="1958" marT="1958" marB="0" anchor="ctr"/>
                </a:tc>
                <a:tc rowSpan="2">
                  <a:txBody>
                    <a:bodyPr/>
                    <a:lstStyle/>
                    <a:p>
                      <a:pPr algn="ctr" rtl="0" fontAlgn="ctr"/>
                      <a:r>
                        <a:rPr lang="en-US" sz="900" u="none" strike="noStrike">
                          <a:effectLst/>
                        </a:rPr>
                        <a:t>Conti</a:t>
                      </a:r>
                      <a:endParaRPr lang="en-US" sz="900" b="1" i="0" u="none" strike="noStrike">
                        <a:solidFill>
                          <a:srgbClr val="000000"/>
                        </a:solidFill>
                        <a:effectLst/>
                        <a:latin typeface="Palatino Linotype"/>
                      </a:endParaRPr>
                    </a:p>
                  </a:txBody>
                  <a:tcPr marL="1958" marR="1958" marT="1958" marB="0" anchor="ctr"/>
                </a:tc>
                <a:tc rowSpan="2">
                  <a:txBody>
                    <a:bodyPr/>
                    <a:lstStyle/>
                    <a:p>
                      <a:pPr algn="ctr" rtl="0" fontAlgn="ctr"/>
                      <a:r>
                        <a:rPr lang="en-US" sz="900" u="none" strike="noStrike" dirty="0">
                          <a:effectLst/>
                        </a:rPr>
                        <a:t>Leopold</a:t>
                      </a:r>
                      <a:endParaRPr lang="en-US" sz="900" b="1" i="0" u="none" strike="noStrike" dirty="0">
                        <a:solidFill>
                          <a:srgbClr val="000000"/>
                        </a:solidFill>
                        <a:effectLst/>
                        <a:latin typeface="Palatino Linotype"/>
                      </a:endParaRPr>
                    </a:p>
                  </a:txBody>
                  <a:tcPr marL="1958" marR="1958" marT="1958" marB="0" anchor="ctr"/>
                </a:tc>
                <a:tc rowSpan="2">
                  <a:txBody>
                    <a:bodyPr/>
                    <a:lstStyle/>
                    <a:p>
                      <a:pPr algn="ctr" rtl="0" fontAlgn="ctr"/>
                      <a:r>
                        <a:rPr lang="en-US" sz="900" u="none" strike="noStrike">
                          <a:effectLst/>
                        </a:rPr>
                        <a:t>L-C</a:t>
                      </a:r>
                      <a:endParaRPr lang="en-US" sz="900" b="1" i="0" u="none" strike="noStrike">
                        <a:solidFill>
                          <a:srgbClr val="000000"/>
                        </a:solidFill>
                        <a:effectLst/>
                        <a:latin typeface="Times New Roman"/>
                      </a:endParaRPr>
                    </a:p>
                  </a:txBody>
                  <a:tcPr marL="1958" marR="1958" marT="1958" marB="0" anchor="ctr"/>
                </a:tc>
                <a:tc rowSpan="2">
                  <a:txBody>
                    <a:bodyPr/>
                    <a:lstStyle/>
                    <a:p>
                      <a:pPr algn="ctr" rtl="0" fontAlgn="ctr"/>
                      <a:r>
                        <a:rPr lang="en-US" sz="900" u="none" strike="noStrike">
                          <a:effectLst/>
                        </a:rPr>
                        <a:t>Shay</a:t>
                      </a:r>
                      <a:endParaRPr lang="en-US" sz="900" b="1" i="0" u="none" strike="noStrike">
                        <a:solidFill>
                          <a:srgbClr val="000000"/>
                        </a:solidFill>
                        <a:effectLst/>
                        <a:latin typeface="Palatino Linotype"/>
                      </a:endParaRPr>
                    </a:p>
                  </a:txBody>
                  <a:tcPr marL="1958" marR="1958" marT="1958" marB="0" anchor="ctr"/>
                </a:tc>
                <a:tc rowSpan="2">
                  <a:txBody>
                    <a:bodyPr/>
                    <a:lstStyle/>
                    <a:p>
                      <a:pPr algn="ctr" rtl="0" fontAlgn="ctr"/>
                      <a:r>
                        <a:rPr lang="en-US" sz="900" u="none" strike="noStrike">
                          <a:effectLst/>
                        </a:rPr>
                        <a:t>Undecided</a:t>
                      </a:r>
                      <a:endParaRPr lang="en-US" sz="900" b="0" i="0" u="none" strike="noStrike">
                        <a:solidFill>
                          <a:srgbClr val="000000"/>
                        </a:solidFill>
                        <a:effectLst/>
                        <a:latin typeface="Palatino Linotype"/>
                      </a:endParaRPr>
                    </a:p>
                  </a:txBody>
                  <a:tcPr marL="1958" marR="1958" marT="1958" marB="0" anchor="ctr"/>
                </a:tc>
                <a:tc rowSpan="2">
                  <a:txBody>
                    <a:bodyPr/>
                    <a:lstStyle/>
                    <a:p>
                      <a:pPr algn="ctr" rtl="0" fontAlgn="ctr"/>
                      <a:r>
                        <a:rPr lang="en-US" sz="900" u="none" strike="noStrike" dirty="0">
                          <a:effectLst/>
                        </a:rPr>
                        <a:t>Don’t know enough</a:t>
                      </a:r>
                      <a:endParaRPr lang="en-US" sz="900" b="0" i="0" u="none" strike="noStrike" dirty="0">
                        <a:solidFill>
                          <a:srgbClr val="000000"/>
                        </a:solidFill>
                        <a:effectLst/>
                        <a:latin typeface="Palatino Linotype"/>
                      </a:endParaRPr>
                    </a:p>
                  </a:txBody>
                  <a:tcPr marL="1958" marR="1958" marT="1958" marB="0" anchor="ctr"/>
                </a:tc>
                <a:tc>
                  <a:txBody>
                    <a:bodyPr/>
                    <a:lstStyle/>
                    <a:p>
                      <a:pPr algn="ctr" rtl="0" fontAlgn="ctr"/>
                      <a:r>
                        <a:rPr lang="en-US" sz="200" u="none" strike="noStrike" dirty="0" smtClean="0">
                          <a:effectLst/>
                        </a:rPr>
                        <a:t>U</a:t>
                      </a:r>
                      <a:endParaRPr lang="en-US" sz="200" b="0" i="0" u="none" strike="noStrike" dirty="0">
                        <a:solidFill>
                          <a:srgbClr val="000000"/>
                        </a:solidFill>
                        <a:effectLst/>
                        <a:latin typeface="Palatino Linotype"/>
                      </a:endParaRPr>
                    </a:p>
                  </a:txBody>
                  <a:tcPr marL="1958" marR="1958" marT="1958" marB="0" anchor="ctr"/>
                </a:tc>
              </a:tr>
              <a:tr h="27200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ctr"/>
                      <a:r>
                        <a:rPr lang="en-US" sz="900" u="none" strike="noStrike" dirty="0" smtClean="0">
                          <a:effectLst/>
                        </a:rPr>
                        <a:t>Undecided/</a:t>
                      </a:r>
                      <a:r>
                        <a:rPr lang="en-US" sz="900" u="none" strike="noStrike" dirty="0" err="1" smtClean="0">
                          <a:effectLst/>
                        </a:rPr>
                        <a:t>Don’tknow</a:t>
                      </a:r>
                      <a:r>
                        <a:rPr lang="en-US" sz="900" u="none" strike="noStrike" dirty="0" smtClean="0">
                          <a:effectLst/>
                        </a:rPr>
                        <a:t> </a:t>
                      </a:r>
                      <a:r>
                        <a:rPr lang="en-US" sz="900" u="none" strike="noStrike" dirty="0">
                          <a:effectLst/>
                        </a:rPr>
                        <a:t>enough</a:t>
                      </a:r>
                      <a:endParaRPr lang="en-US" sz="900" b="0" i="0" u="none" strike="noStrike" dirty="0">
                        <a:solidFill>
                          <a:srgbClr val="000000"/>
                        </a:solidFill>
                        <a:effectLst/>
                        <a:latin typeface="Palatino Linotype"/>
                      </a:endParaRPr>
                    </a:p>
                  </a:txBody>
                  <a:tcPr marL="1958" marR="1958" marT="1958" marB="0" anchor="ctr"/>
                </a:tc>
              </a:tr>
              <a:tr h="239587">
                <a:tc>
                  <a:txBody>
                    <a:bodyPr/>
                    <a:lstStyle/>
                    <a:p>
                      <a:pPr algn="l" rtl="0" fontAlgn="ctr"/>
                      <a:r>
                        <a:rPr lang="en-US" sz="1400" u="none" strike="noStrike" dirty="0">
                          <a:effectLst/>
                        </a:rPr>
                        <a:t>Having the right experience for the job </a:t>
                      </a:r>
                      <a:endParaRPr lang="en-US" sz="1400" b="1" i="0" u="none" strike="noStrike" dirty="0">
                        <a:solidFill>
                          <a:srgbClr val="C00000"/>
                        </a:solidFill>
                        <a:effectLst/>
                        <a:latin typeface="Palatino Linotype"/>
                      </a:endParaRPr>
                    </a:p>
                  </a:txBody>
                  <a:tcPr marL="1958" marR="1958" marT="1958" marB="0" anchor="ctr"/>
                </a:tc>
                <a:tc>
                  <a:txBody>
                    <a:bodyPr/>
                    <a:lstStyle/>
                    <a:p>
                      <a:pPr algn="ctr" rtl="0" fontAlgn="ctr"/>
                      <a:r>
                        <a:rPr lang="en-US" sz="1400" u="none" strike="noStrike" dirty="0">
                          <a:effectLst/>
                        </a:rPr>
                        <a:t>11</a:t>
                      </a:r>
                      <a:endParaRPr lang="en-US" sz="1400" b="0" i="0" u="none" strike="noStrike" dirty="0">
                        <a:solidFill>
                          <a:srgbClr val="000000"/>
                        </a:solidFill>
                        <a:effectLst/>
                        <a:latin typeface="Palatino Linotype"/>
                      </a:endParaRPr>
                    </a:p>
                  </a:txBody>
                  <a:tcPr marL="1958" marR="1958" marT="1958" marB="0" anchor="ctr"/>
                </a:tc>
                <a:tc>
                  <a:txBody>
                    <a:bodyPr/>
                    <a:lstStyle/>
                    <a:p>
                      <a:pPr algn="ctr" rtl="0" fontAlgn="ctr"/>
                      <a:r>
                        <a:rPr lang="en-US" sz="1400" u="none" strike="noStrike">
                          <a:effectLst/>
                        </a:rPr>
                        <a:t>32</a:t>
                      </a:r>
                      <a:endParaRPr lang="en-US" sz="1400" b="0" i="0" u="none" strike="noStrike">
                        <a:solidFill>
                          <a:srgbClr val="000000"/>
                        </a:solidFill>
                        <a:effectLst/>
                        <a:latin typeface="Palatino Linotype"/>
                      </a:endParaRPr>
                    </a:p>
                  </a:txBody>
                  <a:tcPr marL="1958" marR="1958" marT="1958" marB="0" anchor="ctr"/>
                </a:tc>
                <a:tc>
                  <a:txBody>
                    <a:bodyPr/>
                    <a:lstStyle/>
                    <a:p>
                      <a:pPr algn="ctr" rtl="0" fontAlgn="ctr"/>
                      <a:r>
                        <a:rPr lang="en-US" sz="1400" b="1" u="none" strike="noStrike" dirty="0">
                          <a:solidFill>
                            <a:srgbClr val="C00000"/>
                          </a:solidFill>
                          <a:effectLst/>
                        </a:rPr>
                        <a:t>21</a:t>
                      </a:r>
                      <a:endParaRPr lang="en-US" sz="1400" b="1" i="0" u="none" strike="noStrike" dirty="0">
                        <a:solidFill>
                          <a:srgbClr val="C00000"/>
                        </a:solidFill>
                        <a:effectLst/>
                        <a:latin typeface="Times New Roman"/>
                      </a:endParaRPr>
                    </a:p>
                  </a:txBody>
                  <a:tcPr marL="1958" marR="1958" marT="1958" marB="0" anchor="ctr"/>
                </a:tc>
                <a:tc>
                  <a:txBody>
                    <a:bodyPr/>
                    <a:lstStyle/>
                    <a:p>
                      <a:pPr algn="ctr" rtl="0" fontAlgn="ctr"/>
                      <a:r>
                        <a:rPr lang="en-US" sz="1400" u="none" strike="noStrike">
                          <a:effectLst/>
                        </a:rPr>
                        <a:t>1</a:t>
                      </a:r>
                      <a:endParaRPr lang="en-US" sz="1400" b="0" i="0" u="none" strike="noStrike">
                        <a:solidFill>
                          <a:srgbClr val="000000"/>
                        </a:solidFill>
                        <a:effectLst/>
                        <a:latin typeface="Palatino Linotype"/>
                      </a:endParaRPr>
                    </a:p>
                  </a:txBody>
                  <a:tcPr marL="1958" marR="1958" marT="1958" marB="0" anchor="ctr"/>
                </a:tc>
                <a:tc>
                  <a:txBody>
                    <a:bodyPr/>
                    <a:lstStyle/>
                    <a:p>
                      <a:pPr algn="ctr" rtl="0" fontAlgn="ctr"/>
                      <a:r>
                        <a:rPr lang="en-US" sz="1400" u="none" strike="noStrike">
                          <a:effectLst/>
                        </a:rPr>
                        <a:t>21</a:t>
                      </a:r>
                      <a:endParaRPr lang="en-US" sz="1400" b="0" i="0" u="none" strike="noStrike">
                        <a:solidFill>
                          <a:srgbClr val="000000"/>
                        </a:solidFill>
                        <a:effectLst/>
                        <a:latin typeface="Palatino Linotype"/>
                      </a:endParaRPr>
                    </a:p>
                  </a:txBody>
                  <a:tcPr marL="1958" marR="1958" marT="1958" marB="0" anchor="ctr"/>
                </a:tc>
                <a:tc>
                  <a:txBody>
                    <a:bodyPr/>
                    <a:lstStyle/>
                    <a:p>
                      <a:pPr algn="ctr" rtl="0" fontAlgn="ctr"/>
                      <a:r>
                        <a:rPr lang="en-US" sz="1400" u="none" strike="noStrike">
                          <a:effectLst/>
                        </a:rPr>
                        <a:t>35</a:t>
                      </a:r>
                      <a:endParaRPr lang="en-US" sz="1400" b="0" i="0" u="none" strike="noStrike">
                        <a:solidFill>
                          <a:srgbClr val="000000"/>
                        </a:solidFill>
                        <a:effectLst/>
                        <a:latin typeface="Palatino Linotype"/>
                      </a:endParaRPr>
                    </a:p>
                  </a:txBody>
                  <a:tcPr marL="1958" marR="1958" marT="1958" marB="0" anchor="ctr"/>
                </a:tc>
                <a:tc>
                  <a:txBody>
                    <a:bodyPr/>
                    <a:lstStyle/>
                    <a:p>
                      <a:pPr algn="ctr" rtl="0" fontAlgn="ctr"/>
                      <a:r>
                        <a:rPr lang="en-US" sz="1400" u="none" strike="noStrike" dirty="0">
                          <a:effectLst/>
                        </a:rPr>
                        <a:t>56</a:t>
                      </a:r>
                      <a:endParaRPr lang="en-US" sz="1400" b="1" i="0" u="none" strike="noStrike" dirty="0">
                        <a:solidFill>
                          <a:srgbClr val="000000"/>
                        </a:solidFill>
                        <a:effectLst/>
                        <a:latin typeface="Palatino Linotype"/>
                      </a:endParaRPr>
                    </a:p>
                  </a:txBody>
                  <a:tcPr marL="1958" marR="1958" marT="1958" marB="0" anchor="ctr"/>
                </a:tc>
              </a:tr>
              <a:tr h="302724">
                <a:tc>
                  <a:txBody>
                    <a:bodyPr/>
                    <a:lstStyle/>
                    <a:p>
                      <a:pPr algn="l" rtl="0" fontAlgn="ctr"/>
                      <a:r>
                        <a:rPr lang="en-US" sz="1400" u="none" strike="noStrike" dirty="0">
                          <a:effectLst/>
                        </a:rPr>
                        <a:t>Encouraging economic development</a:t>
                      </a:r>
                      <a:endParaRPr lang="en-US" sz="1400" b="1" i="0" u="none" strike="noStrike" dirty="0">
                        <a:solidFill>
                          <a:srgbClr val="4A6717"/>
                        </a:solidFill>
                        <a:effectLst/>
                        <a:latin typeface="Palatino Linotype"/>
                      </a:endParaRPr>
                    </a:p>
                  </a:txBody>
                  <a:tcPr marL="1958" marR="1958" marT="1958" marB="0" anchor="ctr"/>
                </a:tc>
                <a:tc>
                  <a:txBody>
                    <a:bodyPr/>
                    <a:lstStyle/>
                    <a:p>
                      <a:pPr algn="ctr" rtl="0" fontAlgn="ctr"/>
                      <a:r>
                        <a:rPr lang="en-US" sz="1400" u="none" strike="noStrike" dirty="0">
                          <a:effectLst/>
                        </a:rPr>
                        <a:t>13</a:t>
                      </a:r>
                      <a:endParaRPr lang="en-US" sz="1400" b="0" i="0" u="none" strike="noStrike" dirty="0">
                        <a:solidFill>
                          <a:srgbClr val="000000"/>
                        </a:solidFill>
                        <a:effectLst/>
                        <a:latin typeface="Palatino Linotype"/>
                      </a:endParaRPr>
                    </a:p>
                  </a:txBody>
                  <a:tcPr marL="1958" marR="1958" marT="1958" marB="0" anchor="ctr"/>
                </a:tc>
                <a:tc>
                  <a:txBody>
                    <a:bodyPr/>
                    <a:lstStyle/>
                    <a:p>
                      <a:pPr algn="ctr" rtl="0" fontAlgn="ctr"/>
                      <a:r>
                        <a:rPr lang="en-US" sz="1400" u="none" strike="noStrike">
                          <a:effectLst/>
                        </a:rPr>
                        <a:t>31</a:t>
                      </a:r>
                      <a:endParaRPr lang="en-US" sz="1400" b="0" i="0" u="none" strike="noStrike">
                        <a:solidFill>
                          <a:srgbClr val="000000"/>
                        </a:solidFill>
                        <a:effectLst/>
                        <a:latin typeface="Palatino Linotype"/>
                      </a:endParaRPr>
                    </a:p>
                  </a:txBody>
                  <a:tcPr marL="1958" marR="1958" marT="1958" marB="0" anchor="ctr"/>
                </a:tc>
                <a:tc>
                  <a:txBody>
                    <a:bodyPr/>
                    <a:lstStyle/>
                    <a:p>
                      <a:pPr algn="ctr" rtl="0" fontAlgn="ctr"/>
                      <a:r>
                        <a:rPr lang="en-US" sz="1400" b="1" u="none" strike="noStrike" dirty="0">
                          <a:solidFill>
                            <a:srgbClr val="C00000"/>
                          </a:solidFill>
                          <a:effectLst/>
                        </a:rPr>
                        <a:t>18</a:t>
                      </a:r>
                      <a:endParaRPr lang="en-US" sz="1400" b="1" i="0" u="none" strike="noStrike" dirty="0">
                        <a:solidFill>
                          <a:srgbClr val="C00000"/>
                        </a:solidFill>
                        <a:effectLst/>
                        <a:latin typeface="Times New Roman"/>
                      </a:endParaRPr>
                    </a:p>
                  </a:txBody>
                  <a:tcPr marL="1958" marR="1958" marT="1958" marB="0" anchor="ctr"/>
                </a:tc>
                <a:tc>
                  <a:txBody>
                    <a:bodyPr/>
                    <a:lstStyle/>
                    <a:p>
                      <a:pPr algn="ctr" rtl="0" fontAlgn="ctr"/>
                      <a:r>
                        <a:rPr lang="en-US" sz="1400" u="none" strike="noStrike">
                          <a:effectLst/>
                        </a:rPr>
                        <a:t>1</a:t>
                      </a:r>
                      <a:endParaRPr lang="en-US" sz="1400" b="0" i="0" u="none" strike="noStrike">
                        <a:solidFill>
                          <a:srgbClr val="000000"/>
                        </a:solidFill>
                        <a:effectLst/>
                        <a:latin typeface="Palatino Linotype"/>
                      </a:endParaRPr>
                    </a:p>
                  </a:txBody>
                  <a:tcPr marL="1958" marR="1958" marT="1958" marB="0" anchor="ctr"/>
                </a:tc>
                <a:tc>
                  <a:txBody>
                    <a:bodyPr/>
                    <a:lstStyle/>
                    <a:p>
                      <a:pPr algn="ctr" rtl="0" fontAlgn="ctr"/>
                      <a:r>
                        <a:rPr lang="en-US" sz="1400" u="none" strike="noStrike">
                          <a:effectLst/>
                        </a:rPr>
                        <a:t>18</a:t>
                      </a:r>
                      <a:endParaRPr lang="en-US" sz="1400" b="0" i="0" u="none" strike="noStrike">
                        <a:solidFill>
                          <a:srgbClr val="000000"/>
                        </a:solidFill>
                        <a:effectLst/>
                        <a:latin typeface="Palatino Linotype"/>
                      </a:endParaRPr>
                    </a:p>
                  </a:txBody>
                  <a:tcPr marL="1958" marR="1958" marT="1958" marB="0" anchor="ctr"/>
                </a:tc>
                <a:tc>
                  <a:txBody>
                    <a:bodyPr/>
                    <a:lstStyle/>
                    <a:p>
                      <a:pPr algn="ctr" rtl="0" fontAlgn="ctr"/>
                      <a:r>
                        <a:rPr lang="en-US" sz="1400" u="none" strike="noStrike">
                          <a:effectLst/>
                        </a:rPr>
                        <a:t>37</a:t>
                      </a:r>
                      <a:endParaRPr lang="en-US" sz="1400" b="0" i="0" u="none" strike="noStrike">
                        <a:solidFill>
                          <a:srgbClr val="000000"/>
                        </a:solidFill>
                        <a:effectLst/>
                        <a:latin typeface="Palatino Linotype"/>
                      </a:endParaRPr>
                    </a:p>
                  </a:txBody>
                  <a:tcPr marL="1958" marR="1958" marT="1958" marB="0" anchor="ctr"/>
                </a:tc>
                <a:tc>
                  <a:txBody>
                    <a:bodyPr/>
                    <a:lstStyle/>
                    <a:p>
                      <a:pPr algn="ctr" rtl="0" fontAlgn="ctr"/>
                      <a:r>
                        <a:rPr lang="en-US" sz="1400" u="none" strike="noStrike" dirty="0">
                          <a:effectLst/>
                        </a:rPr>
                        <a:t>55</a:t>
                      </a:r>
                      <a:endParaRPr lang="en-US" sz="1400" b="1" i="0" u="none" strike="noStrike" dirty="0">
                        <a:solidFill>
                          <a:srgbClr val="000000"/>
                        </a:solidFill>
                        <a:effectLst/>
                        <a:latin typeface="Palatino Linotype"/>
                      </a:endParaRPr>
                    </a:p>
                  </a:txBody>
                  <a:tcPr marL="1958" marR="1958" marT="1958" marB="0" anchor="ctr"/>
                </a:tc>
              </a:tr>
              <a:tr h="302724">
                <a:tc>
                  <a:txBody>
                    <a:bodyPr/>
                    <a:lstStyle/>
                    <a:p>
                      <a:pPr algn="l" rtl="0" fontAlgn="ctr"/>
                      <a:r>
                        <a:rPr lang="en-US" sz="1400" u="none" strike="noStrike" dirty="0">
                          <a:effectLst/>
                        </a:rPr>
                        <a:t>Making County government more efficient</a:t>
                      </a:r>
                      <a:endParaRPr lang="en-US" sz="1400" b="1" i="0" u="none" strike="noStrike" dirty="0">
                        <a:solidFill>
                          <a:srgbClr val="4A6717"/>
                        </a:solidFill>
                        <a:effectLst/>
                        <a:latin typeface="Palatino Linotype"/>
                      </a:endParaRPr>
                    </a:p>
                  </a:txBody>
                  <a:tcPr marL="1958" marR="1958" marT="1958" marB="0" anchor="ctr"/>
                </a:tc>
                <a:tc>
                  <a:txBody>
                    <a:bodyPr/>
                    <a:lstStyle/>
                    <a:p>
                      <a:pPr algn="ctr" rtl="0" fontAlgn="ctr"/>
                      <a:r>
                        <a:rPr lang="en-US" sz="1400" u="none" strike="noStrike" dirty="0">
                          <a:effectLst/>
                        </a:rPr>
                        <a:t>12</a:t>
                      </a:r>
                      <a:endParaRPr lang="en-US" sz="1400" b="0" i="0" u="none" strike="noStrike" dirty="0">
                        <a:solidFill>
                          <a:srgbClr val="000000"/>
                        </a:solidFill>
                        <a:effectLst/>
                        <a:latin typeface="Palatino Linotype"/>
                      </a:endParaRPr>
                    </a:p>
                  </a:txBody>
                  <a:tcPr marL="1958" marR="1958" marT="1958" marB="0" anchor="ctr"/>
                </a:tc>
                <a:tc>
                  <a:txBody>
                    <a:bodyPr/>
                    <a:lstStyle/>
                    <a:p>
                      <a:pPr algn="ctr" rtl="0" fontAlgn="ctr"/>
                      <a:r>
                        <a:rPr lang="en-US" sz="1400" u="none" strike="noStrike" dirty="0">
                          <a:effectLst/>
                        </a:rPr>
                        <a:t>29</a:t>
                      </a:r>
                      <a:endParaRPr lang="en-US" sz="1400" b="0" i="0" u="none" strike="noStrike" dirty="0">
                        <a:solidFill>
                          <a:srgbClr val="000000"/>
                        </a:solidFill>
                        <a:effectLst/>
                        <a:latin typeface="Palatino Linotype"/>
                      </a:endParaRPr>
                    </a:p>
                  </a:txBody>
                  <a:tcPr marL="1958" marR="1958" marT="1958" marB="0" anchor="ctr"/>
                </a:tc>
                <a:tc>
                  <a:txBody>
                    <a:bodyPr/>
                    <a:lstStyle/>
                    <a:p>
                      <a:pPr algn="ctr" rtl="0" fontAlgn="ctr"/>
                      <a:r>
                        <a:rPr lang="en-US" sz="1400" b="1" u="none" strike="noStrike" dirty="0">
                          <a:solidFill>
                            <a:srgbClr val="C00000"/>
                          </a:solidFill>
                          <a:effectLst/>
                        </a:rPr>
                        <a:t>17</a:t>
                      </a:r>
                      <a:endParaRPr lang="en-US" sz="1400" b="1" i="0" u="none" strike="noStrike" dirty="0">
                        <a:solidFill>
                          <a:srgbClr val="C00000"/>
                        </a:solidFill>
                        <a:effectLst/>
                        <a:latin typeface="Times New Roman"/>
                      </a:endParaRPr>
                    </a:p>
                  </a:txBody>
                  <a:tcPr marL="1958" marR="1958" marT="1958" marB="0" anchor="ctr"/>
                </a:tc>
                <a:tc>
                  <a:txBody>
                    <a:bodyPr/>
                    <a:lstStyle/>
                    <a:p>
                      <a:pPr algn="ctr" rtl="0" fontAlgn="ctr"/>
                      <a:r>
                        <a:rPr lang="en-US" sz="1400" u="none" strike="noStrike">
                          <a:effectLst/>
                        </a:rPr>
                        <a:t>2</a:t>
                      </a:r>
                      <a:endParaRPr lang="en-US" sz="1400" b="0" i="0" u="none" strike="noStrike">
                        <a:solidFill>
                          <a:srgbClr val="000000"/>
                        </a:solidFill>
                        <a:effectLst/>
                        <a:latin typeface="Palatino Linotype"/>
                      </a:endParaRPr>
                    </a:p>
                  </a:txBody>
                  <a:tcPr marL="1958" marR="1958" marT="1958" marB="0" anchor="ctr"/>
                </a:tc>
                <a:tc>
                  <a:txBody>
                    <a:bodyPr/>
                    <a:lstStyle/>
                    <a:p>
                      <a:pPr algn="ctr" rtl="0" fontAlgn="ctr"/>
                      <a:r>
                        <a:rPr lang="en-US" sz="1400" u="none" strike="noStrike">
                          <a:effectLst/>
                        </a:rPr>
                        <a:t>21</a:t>
                      </a:r>
                      <a:endParaRPr lang="en-US" sz="1400" b="0" i="0" u="none" strike="noStrike">
                        <a:solidFill>
                          <a:srgbClr val="000000"/>
                        </a:solidFill>
                        <a:effectLst/>
                        <a:latin typeface="Palatino Linotype"/>
                      </a:endParaRPr>
                    </a:p>
                  </a:txBody>
                  <a:tcPr marL="1958" marR="1958" marT="1958" marB="0" anchor="ctr"/>
                </a:tc>
                <a:tc>
                  <a:txBody>
                    <a:bodyPr/>
                    <a:lstStyle/>
                    <a:p>
                      <a:pPr algn="ctr" rtl="0" fontAlgn="ctr"/>
                      <a:r>
                        <a:rPr lang="en-US" sz="1400" u="none" strike="noStrike">
                          <a:effectLst/>
                        </a:rPr>
                        <a:t>37</a:t>
                      </a:r>
                      <a:endParaRPr lang="en-US" sz="1400" b="0" i="0" u="none" strike="noStrike">
                        <a:solidFill>
                          <a:srgbClr val="000000"/>
                        </a:solidFill>
                        <a:effectLst/>
                        <a:latin typeface="Palatino Linotype"/>
                      </a:endParaRPr>
                    </a:p>
                  </a:txBody>
                  <a:tcPr marL="1958" marR="1958" marT="1958" marB="0" anchor="ctr"/>
                </a:tc>
                <a:tc>
                  <a:txBody>
                    <a:bodyPr/>
                    <a:lstStyle/>
                    <a:p>
                      <a:pPr algn="ctr" rtl="0" fontAlgn="ctr"/>
                      <a:r>
                        <a:rPr lang="en-US" sz="1400" u="none" strike="noStrike" dirty="0">
                          <a:effectLst/>
                        </a:rPr>
                        <a:t>58</a:t>
                      </a:r>
                      <a:endParaRPr lang="en-US" sz="1400" b="1" i="0" u="none" strike="noStrike" dirty="0">
                        <a:solidFill>
                          <a:srgbClr val="000000"/>
                        </a:solidFill>
                        <a:effectLst/>
                        <a:latin typeface="Palatino Linotype"/>
                      </a:endParaRPr>
                    </a:p>
                  </a:txBody>
                  <a:tcPr marL="1958" marR="1958" marT="1958" marB="0" anchor="ctr"/>
                </a:tc>
              </a:tr>
              <a:tr h="268095">
                <a:tc>
                  <a:txBody>
                    <a:bodyPr/>
                    <a:lstStyle/>
                    <a:p>
                      <a:pPr algn="l" rtl="0" fontAlgn="ctr"/>
                      <a:r>
                        <a:rPr lang="en-US" sz="1400" u="none" strike="noStrike" dirty="0">
                          <a:effectLst/>
                        </a:rPr>
                        <a:t>Managing growth </a:t>
                      </a:r>
                      <a:endParaRPr lang="en-US" sz="1400" b="1" i="0" u="none" strike="noStrike" dirty="0">
                        <a:solidFill>
                          <a:srgbClr val="4A6717"/>
                        </a:solidFill>
                        <a:effectLst/>
                        <a:latin typeface="Palatino Linotype"/>
                      </a:endParaRPr>
                    </a:p>
                  </a:txBody>
                  <a:tcPr marL="1958" marR="1958" marT="1958" marB="0" anchor="ctr"/>
                </a:tc>
                <a:tc>
                  <a:txBody>
                    <a:bodyPr/>
                    <a:lstStyle/>
                    <a:p>
                      <a:pPr algn="ctr" rtl="0" fontAlgn="ctr"/>
                      <a:r>
                        <a:rPr lang="en-US" sz="1400" u="none" strike="noStrike" dirty="0">
                          <a:effectLst/>
                        </a:rPr>
                        <a:t>13</a:t>
                      </a:r>
                      <a:endParaRPr lang="en-US" sz="1400" b="0" i="0" u="none" strike="noStrike" dirty="0">
                        <a:solidFill>
                          <a:srgbClr val="000000"/>
                        </a:solidFill>
                        <a:effectLst/>
                        <a:latin typeface="Palatino Linotype"/>
                      </a:endParaRPr>
                    </a:p>
                  </a:txBody>
                  <a:tcPr marL="1958" marR="1958" marT="1958" marB="0" anchor="ctr"/>
                </a:tc>
                <a:tc>
                  <a:txBody>
                    <a:bodyPr/>
                    <a:lstStyle/>
                    <a:p>
                      <a:pPr algn="ctr" rtl="0" fontAlgn="ctr"/>
                      <a:r>
                        <a:rPr lang="en-US" sz="1400" u="none" strike="noStrike" dirty="0">
                          <a:effectLst/>
                        </a:rPr>
                        <a:t>29</a:t>
                      </a:r>
                      <a:endParaRPr lang="en-US" sz="1400" b="0" i="0" u="none" strike="noStrike" dirty="0">
                        <a:solidFill>
                          <a:srgbClr val="000000"/>
                        </a:solidFill>
                        <a:effectLst/>
                        <a:latin typeface="Palatino Linotype"/>
                      </a:endParaRPr>
                    </a:p>
                  </a:txBody>
                  <a:tcPr marL="1958" marR="1958" marT="1958" marB="0" anchor="ctr"/>
                </a:tc>
                <a:tc>
                  <a:txBody>
                    <a:bodyPr/>
                    <a:lstStyle/>
                    <a:p>
                      <a:pPr algn="ctr" rtl="0" fontAlgn="ctr"/>
                      <a:r>
                        <a:rPr lang="en-US" sz="1400" b="1" u="none" strike="noStrike" dirty="0">
                          <a:solidFill>
                            <a:srgbClr val="C00000"/>
                          </a:solidFill>
                          <a:effectLst/>
                        </a:rPr>
                        <a:t>16</a:t>
                      </a:r>
                      <a:endParaRPr lang="en-US" sz="1400" b="1" i="0" u="none" strike="noStrike" dirty="0">
                        <a:solidFill>
                          <a:srgbClr val="C00000"/>
                        </a:solidFill>
                        <a:effectLst/>
                        <a:latin typeface="Times New Roman"/>
                      </a:endParaRPr>
                    </a:p>
                  </a:txBody>
                  <a:tcPr marL="1958" marR="1958" marT="1958" marB="0" anchor="ctr"/>
                </a:tc>
                <a:tc>
                  <a:txBody>
                    <a:bodyPr/>
                    <a:lstStyle/>
                    <a:p>
                      <a:pPr algn="ctr" rtl="0" fontAlgn="ctr"/>
                      <a:r>
                        <a:rPr lang="en-US" sz="1400" u="none" strike="noStrike">
                          <a:effectLst/>
                        </a:rPr>
                        <a:t>2</a:t>
                      </a:r>
                      <a:endParaRPr lang="en-US" sz="1400" b="0" i="0" u="none" strike="noStrike">
                        <a:solidFill>
                          <a:srgbClr val="000000"/>
                        </a:solidFill>
                        <a:effectLst/>
                        <a:latin typeface="Palatino Linotype"/>
                      </a:endParaRPr>
                    </a:p>
                  </a:txBody>
                  <a:tcPr marL="1958" marR="1958" marT="1958" marB="0" anchor="ctr"/>
                </a:tc>
                <a:tc>
                  <a:txBody>
                    <a:bodyPr/>
                    <a:lstStyle/>
                    <a:p>
                      <a:pPr algn="ctr" rtl="0" fontAlgn="ctr"/>
                      <a:r>
                        <a:rPr lang="en-US" sz="1400" u="none" strike="noStrike">
                          <a:effectLst/>
                        </a:rPr>
                        <a:t>18</a:t>
                      </a:r>
                      <a:endParaRPr lang="en-US" sz="1400" b="0" i="0" u="none" strike="noStrike">
                        <a:solidFill>
                          <a:srgbClr val="000000"/>
                        </a:solidFill>
                        <a:effectLst/>
                        <a:latin typeface="Palatino Linotype"/>
                      </a:endParaRPr>
                    </a:p>
                  </a:txBody>
                  <a:tcPr marL="1958" marR="1958" marT="1958" marB="0" anchor="ctr"/>
                </a:tc>
                <a:tc>
                  <a:txBody>
                    <a:bodyPr/>
                    <a:lstStyle/>
                    <a:p>
                      <a:pPr algn="ctr" rtl="0" fontAlgn="ctr"/>
                      <a:r>
                        <a:rPr lang="en-US" sz="1400" u="none" strike="noStrike">
                          <a:effectLst/>
                        </a:rPr>
                        <a:t>38</a:t>
                      </a:r>
                      <a:endParaRPr lang="en-US" sz="1400" b="0" i="0" u="none" strike="noStrike">
                        <a:solidFill>
                          <a:srgbClr val="000000"/>
                        </a:solidFill>
                        <a:effectLst/>
                        <a:latin typeface="Palatino Linotype"/>
                      </a:endParaRPr>
                    </a:p>
                  </a:txBody>
                  <a:tcPr marL="1958" marR="1958" marT="1958" marB="0" anchor="ctr"/>
                </a:tc>
                <a:tc>
                  <a:txBody>
                    <a:bodyPr/>
                    <a:lstStyle/>
                    <a:p>
                      <a:pPr algn="ctr" rtl="0" fontAlgn="ctr"/>
                      <a:r>
                        <a:rPr lang="en-US" sz="1400" u="none" strike="noStrike">
                          <a:effectLst/>
                        </a:rPr>
                        <a:t>56</a:t>
                      </a:r>
                      <a:endParaRPr lang="en-US" sz="1400" b="1" i="0" u="none" strike="noStrike">
                        <a:solidFill>
                          <a:srgbClr val="000000"/>
                        </a:solidFill>
                        <a:effectLst/>
                        <a:latin typeface="Palatino Linotype"/>
                      </a:endParaRPr>
                    </a:p>
                  </a:txBody>
                  <a:tcPr marL="1958" marR="1958" marT="1958" marB="0" anchor="ctr"/>
                </a:tc>
              </a:tr>
              <a:tr h="268095">
                <a:tc>
                  <a:txBody>
                    <a:bodyPr/>
                    <a:lstStyle/>
                    <a:p>
                      <a:pPr algn="l" rtl="0" fontAlgn="ctr"/>
                      <a:r>
                        <a:rPr lang="en-US" sz="1400" u="none" strike="noStrike" dirty="0">
                          <a:effectLst/>
                        </a:rPr>
                        <a:t>Keeping taxes low</a:t>
                      </a:r>
                      <a:endParaRPr lang="en-US" sz="1400" b="1" i="0" u="none" strike="noStrike" dirty="0">
                        <a:solidFill>
                          <a:srgbClr val="4A6717"/>
                        </a:solidFill>
                        <a:effectLst/>
                        <a:latin typeface="Palatino Linotype"/>
                      </a:endParaRPr>
                    </a:p>
                  </a:txBody>
                  <a:tcPr marL="1958" marR="1958" marT="1958" marB="0" anchor="ctr"/>
                </a:tc>
                <a:tc>
                  <a:txBody>
                    <a:bodyPr/>
                    <a:lstStyle/>
                    <a:p>
                      <a:pPr algn="ctr" rtl="0" fontAlgn="ctr"/>
                      <a:r>
                        <a:rPr lang="en-US" sz="1400" u="none" strike="noStrike" dirty="0">
                          <a:effectLst/>
                        </a:rPr>
                        <a:t>14</a:t>
                      </a:r>
                      <a:endParaRPr lang="en-US" sz="1400" b="0" i="0" u="none" strike="noStrike" dirty="0">
                        <a:solidFill>
                          <a:srgbClr val="000000"/>
                        </a:solidFill>
                        <a:effectLst/>
                        <a:latin typeface="Palatino Linotype"/>
                      </a:endParaRPr>
                    </a:p>
                  </a:txBody>
                  <a:tcPr marL="1958" marR="1958" marT="1958" marB="0" anchor="ctr"/>
                </a:tc>
                <a:tc>
                  <a:txBody>
                    <a:bodyPr/>
                    <a:lstStyle/>
                    <a:p>
                      <a:pPr algn="ctr" rtl="0" fontAlgn="ctr"/>
                      <a:r>
                        <a:rPr lang="en-US" sz="1400" u="none" strike="noStrike" dirty="0">
                          <a:effectLst/>
                        </a:rPr>
                        <a:t>30</a:t>
                      </a:r>
                      <a:endParaRPr lang="en-US" sz="1400" b="0" i="0" u="none" strike="noStrike" dirty="0">
                        <a:solidFill>
                          <a:srgbClr val="000000"/>
                        </a:solidFill>
                        <a:effectLst/>
                        <a:latin typeface="Palatino Linotype"/>
                      </a:endParaRPr>
                    </a:p>
                  </a:txBody>
                  <a:tcPr marL="1958" marR="1958" marT="1958" marB="0" anchor="ctr"/>
                </a:tc>
                <a:tc>
                  <a:txBody>
                    <a:bodyPr/>
                    <a:lstStyle/>
                    <a:p>
                      <a:pPr algn="ctr" rtl="0" fontAlgn="ctr"/>
                      <a:r>
                        <a:rPr lang="en-US" sz="1400" b="1" u="none" strike="noStrike" dirty="0">
                          <a:solidFill>
                            <a:srgbClr val="C00000"/>
                          </a:solidFill>
                          <a:effectLst/>
                        </a:rPr>
                        <a:t>16</a:t>
                      </a:r>
                      <a:endParaRPr lang="en-US" sz="1400" b="1" i="0" u="none" strike="noStrike" dirty="0">
                        <a:solidFill>
                          <a:srgbClr val="C00000"/>
                        </a:solidFill>
                        <a:effectLst/>
                        <a:latin typeface="Times New Roman"/>
                      </a:endParaRPr>
                    </a:p>
                  </a:txBody>
                  <a:tcPr marL="1958" marR="1958" marT="1958" marB="0" anchor="ctr"/>
                </a:tc>
                <a:tc>
                  <a:txBody>
                    <a:bodyPr/>
                    <a:lstStyle/>
                    <a:p>
                      <a:pPr algn="ctr" rtl="0" fontAlgn="ctr"/>
                      <a:r>
                        <a:rPr lang="en-US" sz="1400" u="none" strike="noStrike" dirty="0">
                          <a:effectLst/>
                        </a:rPr>
                        <a:t>1</a:t>
                      </a:r>
                      <a:endParaRPr lang="en-US" sz="1400" b="0" i="0" u="none" strike="noStrike" dirty="0">
                        <a:solidFill>
                          <a:srgbClr val="000000"/>
                        </a:solidFill>
                        <a:effectLst/>
                        <a:latin typeface="Palatino Linotype"/>
                      </a:endParaRPr>
                    </a:p>
                  </a:txBody>
                  <a:tcPr marL="1958" marR="1958" marT="1958" marB="0" anchor="ctr"/>
                </a:tc>
                <a:tc>
                  <a:txBody>
                    <a:bodyPr/>
                    <a:lstStyle/>
                    <a:p>
                      <a:pPr algn="ctr" rtl="0" fontAlgn="ctr"/>
                      <a:r>
                        <a:rPr lang="en-US" sz="1400" u="none" strike="noStrike">
                          <a:effectLst/>
                        </a:rPr>
                        <a:t>19</a:t>
                      </a:r>
                      <a:endParaRPr lang="en-US" sz="1400" b="0" i="0" u="none" strike="noStrike">
                        <a:solidFill>
                          <a:srgbClr val="000000"/>
                        </a:solidFill>
                        <a:effectLst/>
                        <a:latin typeface="Palatino Linotype"/>
                      </a:endParaRPr>
                    </a:p>
                  </a:txBody>
                  <a:tcPr marL="1958" marR="1958" marT="1958" marB="0" anchor="ctr"/>
                </a:tc>
                <a:tc>
                  <a:txBody>
                    <a:bodyPr/>
                    <a:lstStyle/>
                    <a:p>
                      <a:pPr algn="ctr" rtl="0" fontAlgn="ctr"/>
                      <a:r>
                        <a:rPr lang="en-US" sz="1400" u="none" strike="noStrike">
                          <a:effectLst/>
                        </a:rPr>
                        <a:t>36</a:t>
                      </a:r>
                      <a:endParaRPr lang="en-US" sz="1400" b="0" i="0" u="none" strike="noStrike">
                        <a:solidFill>
                          <a:srgbClr val="000000"/>
                        </a:solidFill>
                        <a:effectLst/>
                        <a:latin typeface="Palatino Linotype"/>
                      </a:endParaRPr>
                    </a:p>
                  </a:txBody>
                  <a:tcPr marL="1958" marR="1958" marT="1958" marB="0" anchor="ctr"/>
                </a:tc>
                <a:tc>
                  <a:txBody>
                    <a:bodyPr/>
                    <a:lstStyle/>
                    <a:p>
                      <a:pPr algn="ctr" rtl="0" fontAlgn="ctr"/>
                      <a:r>
                        <a:rPr lang="en-US" sz="1400" u="none" strike="noStrike" dirty="0">
                          <a:effectLst/>
                        </a:rPr>
                        <a:t>55</a:t>
                      </a:r>
                      <a:endParaRPr lang="en-US" sz="1400" b="1" i="0" u="none" strike="noStrike" dirty="0">
                        <a:solidFill>
                          <a:srgbClr val="000000"/>
                        </a:solidFill>
                        <a:effectLst/>
                        <a:latin typeface="Palatino Linotype"/>
                      </a:endParaRPr>
                    </a:p>
                  </a:txBody>
                  <a:tcPr marL="1958" marR="1958" marT="1958" marB="0" anchor="ctr"/>
                </a:tc>
              </a:tr>
              <a:tr h="271075">
                <a:tc>
                  <a:txBody>
                    <a:bodyPr/>
                    <a:lstStyle/>
                    <a:p>
                      <a:pPr algn="l" rtl="0" fontAlgn="ctr"/>
                      <a:r>
                        <a:rPr lang="en-US" sz="1400" u="none" strike="noStrike" dirty="0">
                          <a:effectLst/>
                        </a:rPr>
                        <a:t>Improving public schools</a:t>
                      </a:r>
                      <a:endParaRPr lang="en-US" sz="1400" b="1" i="0" u="none" strike="noStrike" dirty="0">
                        <a:solidFill>
                          <a:srgbClr val="4A6717"/>
                        </a:solidFill>
                        <a:effectLst/>
                        <a:latin typeface="Palatino Linotype"/>
                      </a:endParaRPr>
                    </a:p>
                  </a:txBody>
                  <a:tcPr marL="1958" marR="1958" marT="1958" marB="0" anchor="ctr"/>
                </a:tc>
                <a:tc>
                  <a:txBody>
                    <a:bodyPr/>
                    <a:lstStyle/>
                    <a:p>
                      <a:pPr algn="ctr" rtl="0" fontAlgn="ctr"/>
                      <a:r>
                        <a:rPr lang="en-US" sz="1400" u="none" strike="noStrike" dirty="0">
                          <a:effectLst/>
                        </a:rPr>
                        <a:t>13</a:t>
                      </a:r>
                      <a:endParaRPr lang="en-US" sz="1400" b="0" i="0" u="none" strike="noStrike" dirty="0">
                        <a:solidFill>
                          <a:srgbClr val="000000"/>
                        </a:solidFill>
                        <a:effectLst/>
                        <a:latin typeface="Palatino Linotype"/>
                      </a:endParaRPr>
                    </a:p>
                  </a:txBody>
                  <a:tcPr marL="1958" marR="1958" marT="1958" marB="0" anchor="ctr"/>
                </a:tc>
                <a:tc>
                  <a:txBody>
                    <a:bodyPr/>
                    <a:lstStyle/>
                    <a:p>
                      <a:pPr algn="ctr" rtl="0" fontAlgn="ctr"/>
                      <a:r>
                        <a:rPr lang="en-US" sz="1400" u="none" strike="noStrike" dirty="0">
                          <a:effectLst/>
                        </a:rPr>
                        <a:t>24</a:t>
                      </a:r>
                      <a:endParaRPr lang="en-US" sz="1400" b="0" i="0" u="none" strike="noStrike" dirty="0">
                        <a:solidFill>
                          <a:srgbClr val="000000"/>
                        </a:solidFill>
                        <a:effectLst/>
                        <a:latin typeface="Palatino Linotype"/>
                      </a:endParaRPr>
                    </a:p>
                  </a:txBody>
                  <a:tcPr marL="1958" marR="1958" marT="1958" marB="0" anchor="ctr"/>
                </a:tc>
                <a:tc>
                  <a:txBody>
                    <a:bodyPr/>
                    <a:lstStyle/>
                    <a:p>
                      <a:pPr algn="ctr" rtl="0" fontAlgn="ctr"/>
                      <a:r>
                        <a:rPr lang="en-US" sz="1400" b="1" u="none" strike="noStrike" dirty="0">
                          <a:solidFill>
                            <a:srgbClr val="C00000"/>
                          </a:solidFill>
                          <a:effectLst/>
                        </a:rPr>
                        <a:t>11</a:t>
                      </a:r>
                      <a:endParaRPr lang="en-US" sz="1400" b="1" i="0" u="none" strike="noStrike" dirty="0">
                        <a:solidFill>
                          <a:srgbClr val="C00000"/>
                        </a:solidFill>
                        <a:effectLst/>
                        <a:latin typeface="Times New Roman"/>
                      </a:endParaRPr>
                    </a:p>
                  </a:txBody>
                  <a:tcPr marL="1958" marR="1958" marT="1958" marB="0" anchor="ctr"/>
                </a:tc>
                <a:tc>
                  <a:txBody>
                    <a:bodyPr/>
                    <a:lstStyle/>
                    <a:p>
                      <a:pPr algn="ctr" rtl="0" fontAlgn="ctr"/>
                      <a:r>
                        <a:rPr lang="en-US" sz="1400" u="none" strike="noStrike" dirty="0">
                          <a:effectLst/>
                        </a:rPr>
                        <a:t>1</a:t>
                      </a:r>
                      <a:endParaRPr lang="en-US" sz="1400" b="0" i="0" u="none" strike="noStrike" dirty="0">
                        <a:solidFill>
                          <a:srgbClr val="000000"/>
                        </a:solidFill>
                        <a:effectLst/>
                        <a:latin typeface="Palatino Linotype"/>
                      </a:endParaRPr>
                    </a:p>
                  </a:txBody>
                  <a:tcPr marL="1958" marR="1958" marT="1958" marB="0" anchor="ctr"/>
                </a:tc>
                <a:tc>
                  <a:txBody>
                    <a:bodyPr/>
                    <a:lstStyle/>
                    <a:p>
                      <a:pPr algn="ctr" rtl="0" fontAlgn="ctr"/>
                      <a:r>
                        <a:rPr lang="en-US" sz="1400" u="none" strike="noStrike">
                          <a:effectLst/>
                        </a:rPr>
                        <a:t>19</a:t>
                      </a:r>
                      <a:endParaRPr lang="en-US" sz="1400" b="0" i="0" u="none" strike="noStrike">
                        <a:solidFill>
                          <a:srgbClr val="000000"/>
                        </a:solidFill>
                        <a:effectLst/>
                        <a:latin typeface="Palatino Linotype"/>
                      </a:endParaRPr>
                    </a:p>
                  </a:txBody>
                  <a:tcPr marL="1958" marR="1958" marT="1958" marB="0" anchor="ctr"/>
                </a:tc>
                <a:tc>
                  <a:txBody>
                    <a:bodyPr/>
                    <a:lstStyle/>
                    <a:p>
                      <a:pPr algn="ctr" rtl="0" fontAlgn="ctr"/>
                      <a:r>
                        <a:rPr lang="en-US" sz="1400" u="none" strike="noStrike">
                          <a:effectLst/>
                        </a:rPr>
                        <a:t>43</a:t>
                      </a:r>
                      <a:endParaRPr lang="en-US" sz="1400" b="0" i="0" u="none" strike="noStrike">
                        <a:solidFill>
                          <a:srgbClr val="000000"/>
                        </a:solidFill>
                        <a:effectLst/>
                        <a:latin typeface="Palatino Linotype"/>
                      </a:endParaRPr>
                    </a:p>
                  </a:txBody>
                  <a:tcPr marL="1958" marR="1958" marT="1958" marB="0" anchor="ctr"/>
                </a:tc>
                <a:tc>
                  <a:txBody>
                    <a:bodyPr/>
                    <a:lstStyle/>
                    <a:p>
                      <a:pPr algn="ctr" rtl="0" fontAlgn="ctr"/>
                      <a:r>
                        <a:rPr lang="en-US" sz="1400" u="none" strike="noStrike" dirty="0">
                          <a:effectLst/>
                        </a:rPr>
                        <a:t>62</a:t>
                      </a:r>
                      <a:endParaRPr lang="en-US" sz="1400" b="1" i="0" u="none" strike="noStrike" dirty="0">
                        <a:solidFill>
                          <a:srgbClr val="000000"/>
                        </a:solidFill>
                        <a:effectLst/>
                        <a:latin typeface="Palatino Linotype"/>
                      </a:endParaRPr>
                    </a:p>
                  </a:txBody>
                  <a:tcPr marL="1958" marR="1958" marT="1958" marB="0" anchor="ctr"/>
                </a:tc>
              </a:tr>
              <a:tr h="302724">
                <a:tc>
                  <a:txBody>
                    <a:bodyPr/>
                    <a:lstStyle/>
                    <a:p>
                      <a:pPr algn="l" rtl="0" fontAlgn="ctr"/>
                      <a:r>
                        <a:rPr lang="en-US" sz="1400" u="none" strike="noStrike" dirty="0">
                          <a:effectLst/>
                        </a:rPr>
                        <a:t>Keeping neighborhoods safe</a:t>
                      </a:r>
                      <a:endParaRPr lang="en-US" sz="1400" b="1" i="0" u="none" strike="noStrike" dirty="0">
                        <a:solidFill>
                          <a:srgbClr val="4A6717"/>
                        </a:solidFill>
                        <a:effectLst/>
                        <a:latin typeface="Palatino Linotype"/>
                      </a:endParaRPr>
                    </a:p>
                  </a:txBody>
                  <a:tcPr marL="1958" marR="1958" marT="1958" marB="0" anchor="ctr"/>
                </a:tc>
                <a:tc>
                  <a:txBody>
                    <a:bodyPr/>
                    <a:lstStyle/>
                    <a:p>
                      <a:pPr algn="ctr" rtl="0" fontAlgn="ctr"/>
                      <a:r>
                        <a:rPr lang="en-US" sz="1400" u="none" strike="noStrike">
                          <a:effectLst/>
                        </a:rPr>
                        <a:t>13</a:t>
                      </a:r>
                      <a:endParaRPr lang="en-US" sz="1400" b="0" i="0" u="none" strike="noStrike">
                        <a:solidFill>
                          <a:srgbClr val="000000"/>
                        </a:solidFill>
                        <a:effectLst/>
                        <a:latin typeface="Palatino Linotype"/>
                      </a:endParaRPr>
                    </a:p>
                  </a:txBody>
                  <a:tcPr marL="1958" marR="1958" marT="1958" marB="0" anchor="ctr"/>
                </a:tc>
                <a:tc>
                  <a:txBody>
                    <a:bodyPr/>
                    <a:lstStyle/>
                    <a:p>
                      <a:pPr algn="ctr" rtl="0" fontAlgn="ctr"/>
                      <a:r>
                        <a:rPr lang="en-US" sz="1400" u="none" strike="noStrike" dirty="0">
                          <a:effectLst/>
                        </a:rPr>
                        <a:t>24</a:t>
                      </a:r>
                      <a:endParaRPr lang="en-US" sz="1400" b="0" i="0" u="none" strike="noStrike" dirty="0">
                        <a:solidFill>
                          <a:srgbClr val="000000"/>
                        </a:solidFill>
                        <a:effectLst/>
                        <a:latin typeface="Palatino Linotype"/>
                      </a:endParaRPr>
                    </a:p>
                  </a:txBody>
                  <a:tcPr marL="1958" marR="1958" marT="1958" marB="0" anchor="ctr"/>
                </a:tc>
                <a:tc>
                  <a:txBody>
                    <a:bodyPr/>
                    <a:lstStyle/>
                    <a:p>
                      <a:pPr algn="ctr" rtl="0" fontAlgn="ctr"/>
                      <a:r>
                        <a:rPr lang="en-US" sz="1400" b="1" u="none" strike="noStrike" dirty="0">
                          <a:solidFill>
                            <a:srgbClr val="C00000"/>
                          </a:solidFill>
                          <a:effectLst/>
                        </a:rPr>
                        <a:t>11</a:t>
                      </a:r>
                      <a:endParaRPr lang="en-US" sz="1400" b="1" i="0" u="none" strike="noStrike" dirty="0">
                        <a:solidFill>
                          <a:srgbClr val="C00000"/>
                        </a:solidFill>
                        <a:effectLst/>
                        <a:latin typeface="Times New Roman"/>
                      </a:endParaRPr>
                    </a:p>
                  </a:txBody>
                  <a:tcPr marL="1958" marR="1958" marT="1958" marB="0" anchor="ctr"/>
                </a:tc>
                <a:tc>
                  <a:txBody>
                    <a:bodyPr/>
                    <a:lstStyle/>
                    <a:p>
                      <a:pPr algn="ctr" rtl="0" fontAlgn="ctr"/>
                      <a:r>
                        <a:rPr lang="en-US" sz="1400" u="none" strike="noStrike" dirty="0">
                          <a:effectLst/>
                        </a:rPr>
                        <a:t>1</a:t>
                      </a:r>
                      <a:endParaRPr lang="en-US" sz="1400" b="0" i="0" u="none" strike="noStrike" dirty="0">
                        <a:solidFill>
                          <a:srgbClr val="000000"/>
                        </a:solidFill>
                        <a:effectLst/>
                        <a:latin typeface="Palatino Linotype"/>
                      </a:endParaRPr>
                    </a:p>
                  </a:txBody>
                  <a:tcPr marL="1958" marR="1958" marT="1958" marB="0" anchor="ctr"/>
                </a:tc>
                <a:tc>
                  <a:txBody>
                    <a:bodyPr/>
                    <a:lstStyle/>
                    <a:p>
                      <a:pPr algn="ctr" rtl="0" fontAlgn="ctr"/>
                      <a:r>
                        <a:rPr lang="en-US" sz="1400" u="none" strike="noStrike">
                          <a:effectLst/>
                        </a:rPr>
                        <a:t>21</a:t>
                      </a:r>
                      <a:endParaRPr lang="en-US" sz="1400" b="0" i="0" u="none" strike="noStrike">
                        <a:solidFill>
                          <a:srgbClr val="000000"/>
                        </a:solidFill>
                        <a:effectLst/>
                        <a:latin typeface="Palatino Linotype"/>
                      </a:endParaRPr>
                    </a:p>
                  </a:txBody>
                  <a:tcPr marL="1958" marR="1958" marT="1958" marB="0" anchor="ctr"/>
                </a:tc>
                <a:tc>
                  <a:txBody>
                    <a:bodyPr/>
                    <a:lstStyle/>
                    <a:p>
                      <a:pPr algn="ctr" rtl="0" fontAlgn="ctr"/>
                      <a:r>
                        <a:rPr lang="en-US" sz="1400" u="none" strike="noStrike">
                          <a:effectLst/>
                        </a:rPr>
                        <a:t>41</a:t>
                      </a:r>
                      <a:endParaRPr lang="en-US" sz="1400" b="0" i="0" u="none" strike="noStrike">
                        <a:solidFill>
                          <a:srgbClr val="000000"/>
                        </a:solidFill>
                        <a:effectLst/>
                        <a:latin typeface="Palatino Linotype"/>
                      </a:endParaRPr>
                    </a:p>
                  </a:txBody>
                  <a:tcPr marL="1958" marR="1958" marT="1958" marB="0" anchor="ctr"/>
                </a:tc>
                <a:tc>
                  <a:txBody>
                    <a:bodyPr/>
                    <a:lstStyle/>
                    <a:p>
                      <a:pPr algn="ctr" rtl="0" fontAlgn="ctr"/>
                      <a:r>
                        <a:rPr lang="en-US" sz="1400" u="none" strike="noStrike" dirty="0">
                          <a:effectLst/>
                        </a:rPr>
                        <a:t>62</a:t>
                      </a:r>
                      <a:endParaRPr lang="en-US" sz="1400" b="1" i="0" u="none" strike="noStrike" dirty="0">
                        <a:solidFill>
                          <a:srgbClr val="000000"/>
                        </a:solidFill>
                        <a:effectLst/>
                        <a:latin typeface="Palatino Linotype"/>
                      </a:endParaRPr>
                    </a:p>
                  </a:txBody>
                  <a:tcPr marL="1958" marR="1958" marT="1958" marB="0" anchor="ctr"/>
                </a:tc>
              </a:tr>
              <a:tr h="403633">
                <a:tc>
                  <a:txBody>
                    <a:bodyPr/>
                    <a:lstStyle/>
                    <a:p>
                      <a:pPr algn="l" rtl="0" fontAlgn="ctr"/>
                      <a:r>
                        <a:rPr lang="en-US" sz="1400" u="none" strike="noStrike" dirty="0">
                          <a:effectLst/>
                        </a:rPr>
                        <a:t>Allowing slots at Arundel Mills mall</a:t>
                      </a:r>
                      <a:endParaRPr lang="en-US" sz="1400" b="1" i="0" u="none" strike="noStrike" dirty="0">
                        <a:solidFill>
                          <a:srgbClr val="4A6717"/>
                        </a:solidFill>
                        <a:effectLst/>
                        <a:latin typeface="Palatino Linotype"/>
                      </a:endParaRPr>
                    </a:p>
                  </a:txBody>
                  <a:tcPr marL="1958" marR="1958" marT="1958" marB="0" anchor="ctr"/>
                </a:tc>
                <a:tc>
                  <a:txBody>
                    <a:bodyPr/>
                    <a:lstStyle/>
                    <a:p>
                      <a:pPr algn="ctr" rtl="0" fontAlgn="ctr"/>
                      <a:r>
                        <a:rPr lang="en-US" sz="1400" u="none" strike="noStrike">
                          <a:effectLst/>
                        </a:rPr>
                        <a:t>10</a:t>
                      </a:r>
                      <a:endParaRPr lang="en-US" sz="1400" b="0" i="0" u="none" strike="noStrike">
                        <a:solidFill>
                          <a:srgbClr val="000000"/>
                        </a:solidFill>
                        <a:effectLst/>
                        <a:latin typeface="Palatino Linotype"/>
                      </a:endParaRPr>
                    </a:p>
                  </a:txBody>
                  <a:tcPr marL="1958" marR="1958" marT="1958" marB="0" anchor="ctr"/>
                </a:tc>
                <a:tc>
                  <a:txBody>
                    <a:bodyPr/>
                    <a:lstStyle/>
                    <a:p>
                      <a:pPr algn="ctr" rtl="0" fontAlgn="ctr"/>
                      <a:r>
                        <a:rPr lang="en-US" sz="1400" u="none" strike="noStrike" dirty="0">
                          <a:effectLst/>
                        </a:rPr>
                        <a:t>17</a:t>
                      </a:r>
                      <a:endParaRPr lang="en-US" sz="1400" b="0" i="0" u="none" strike="noStrike" dirty="0">
                        <a:solidFill>
                          <a:srgbClr val="000000"/>
                        </a:solidFill>
                        <a:effectLst/>
                        <a:latin typeface="Palatino Linotype"/>
                      </a:endParaRPr>
                    </a:p>
                  </a:txBody>
                  <a:tcPr marL="1958" marR="1958" marT="1958" marB="0" anchor="ctr"/>
                </a:tc>
                <a:tc>
                  <a:txBody>
                    <a:bodyPr/>
                    <a:lstStyle/>
                    <a:p>
                      <a:pPr algn="ctr" rtl="0" fontAlgn="ctr"/>
                      <a:r>
                        <a:rPr lang="en-US" sz="1400" b="1" u="none" strike="noStrike" dirty="0">
                          <a:solidFill>
                            <a:srgbClr val="C00000"/>
                          </a:solidFill>
                          <a:effectLst/>
                        </a:rPr>
                        <a:t>7</a:t>
                      </a:r>
                      <a:endParaRPr lang="en-US" sz="1400" b="1" i="0" u="none" strike="noStrike" dirty="0">
                        <a:solidFill>
                          <a:srgbClr val="C00000"/>
                        </a:solidFill>
                        <a:effectLst/>
                        <a:latin typeface="Times New Roman"/>
                      </a:endParaRPr>
                    </a:p>
                  </a:txBody>
                  <a:tcPr marL="1958" marR="1958" marT="1958" marB="0" anchor="ctr"/>
                </a:tc>
                <a:tc>
                  <a:txBody>
                    <a:bodyPr/>
                    <a:lstStyle/>
                    <a:p>
                      <a:pPr algn="ctr" rtl="0" fontAlgn="ctr"/>
                      <a:r>
                        <a:rPr lang="en-US" sz="1400" u="none" strike="noStrike" dirty="0">
                          <a:effectLst/>
                        </a:rPr>
                        <a:t>1</a:t>
                      </a:r>
                      <a:endParaRPr lang="en-US" sz="1400" b="0" i="0" u="none" strike="noStrike" dirty="0">
                        <a:solidFill>
                          <a:srgbClr val="000000"/>
                        </a:solidFill>
                        <a:effectLst/>
                        <a:latin typeface="Palatino Linotype"/>
                      </a:endParaRPr>
                    </a:p>
                  </a:txBody>
                  <a:tcPr marL="1958" marR="1958" marT="1958" marB="0" anchor="ctr"/>
                </a:tc>
                <a:tc>
                  <a:txBody>
                    <a:bodyPr/>
                    <a:lstStyle/>
                    <a:p>
                      <a:pPr algn="ctr" rtl="0" fontAlgn="ctr"/>
                      <a:r>
                        <a:rPr lang="en-US" sz="1400" u="none" strike="noStrike" dirty="0">
                          <a:effectLst/>
                        </a:rPr>
                        <a:t>27</a:t>
                      </a:r>
                      <a:endParaRPr lang="en-US" sz="1400" b="0" i="0" u="none" strike="noStrike" dirty="0">
                        <a:solidFill>
                          <a:srgbClr val="000000"/>
                        </a:solidFill>
                        <a:effectLst/>
                        <a:latin typeface="Palatino Linotype"/>
                      </a:endParaRPr>
                    </a:p>
                  </a:txBody>
                  <a:tcPr marL="1958" marR="1958" marT="1958" marB="0" anchor="ctr"/>
                </a:tc>
                <a:tc>
                  <a:txBody>
                    <a:bodyPr/>
                    <a:lstStyle/>
                    <a:p>
                      <a:pPr algn="ctr" rtl="0" fontAlgn="ctr"/>
                      <a:r>
                        <a:rPr lang="en-US" sz="1400" u="none" strike="noStrike">
                          <a:effectLst/>
                        </a:rPr>
                        <a:t>46</a:t>
                      </a:r>
                      <a:endParaRPr lang="en-US" sz="1400" b="0" i="0" u="none" strike="noStrike">
                        <a:solidFill>
                          <a:srgbClr val="000000"/>
                        </a:solidFill>
                        <a:effectLst/>
                        <a:latin typeface="Palatino Linotype"/>
                      </a:endParaRPr>
                    </a:p>
                  </a:txBody>
                  <a:tcPr marL="1958" marR="1958" marT="1958" marB="0" anchor="ctr"/>
                </a:tc>
                <a:tc>
                  <a:txBody>
                    <a:bodyPr/>
                    <a:lstStyle/>
                    <a:p>
                      <a:pPr algn="ctr" rtl="0" fontAlgn="ctr"/>
                      <a:r>
                        <a:rPr lang="en-US" sz="1400" u="none" strike="noStrike" dirty="0">
                          <a:effectLst/>
                        </a:rPr>
                        <a:t>73</a:t>
                      </a:r>
                      <a:endParaRPr lang="en-US" sz="1400" b="1" i="0" u="none" strike="noStrike" dirty="0">
                        <a:solidFill>
                          <a:srgbClr val="000000"/>
                        </a:solidFill>
                        <a:effectLst/>
                        <a:latin typeface="Palatino Linotype"/>
                      </a:endParaRPr>
                    </a:p>
                  </a:txBody>
                  <a:tcPr marL="1958" marR="1958" marT="1958" marB="0" anchor="ctr"/>
                </a:tc>
              </a:tr>
              <a:tr h="204409">
                <a:tc>
                  <a:txBody>
                    <a:bodyPr/>
                    <a:lstStyle/>
                    <a:p>
                      <a:pPr algn="l" rtl="0" fontAlgn="ctr"/>
                      <a:r>
                        <a:rPr lang="en-US" sz="1400" u="none" strike="noStrike">
                          <a:effectLst/>
                        </a:rPr>
                        <a:t>Improving transportation </a:t>
                      </a:r>
                      <a:endParaRPr lang="en-US" sz="1400" b="1" i="0" u="none" strike="noStrike">
                        <a:solidFill>
                          <a:srgbClr val="4A6717"/>
                        </a:solidFill>
                        <a:effectLst/>
                        <a:latin typeface="Palatino Linotype"/>
                      </a:endParaRPr>
                    </a:p>
                  </a:txBody>
                  <a:tcPr marL="1958" marR="1958" marT="1958" marB="0" anchor="ctr"/>
                </a:tc>
                <a:tc>
                  <a:txBody>
                    <a:bodyPr/>
                    <a:lstStyle/>
                    <a:p>
                      <a:pPr algn="ctr" rtl="0" fontAlgn="ctr"/>
                      <a:r>
                        <a:rPr lang="en-US" sz="1400" u="none" strike="noStrike">
                          <a:effectLst/>
                        </a:rPr>
                        <a:t>13</a:t>
                      </a:r>
                      <a:endParaRPr lang="en-US" sz="1400" b="0" i="0" u="none" strike="noStrike">
                        <a:solidFill>
                          <a:srgbClr val="000000"/>
                        </a:solidFill>
                        <a:effectLst/>
                        <a:latin typeface="Palatino Linotype"/>
                      </a:endParaRPr>
                    </a:p>
                  </a:txBody>
                  <a:tcPr marL="1958" marR="1958" marT="1958" marB="0" anchor="ctr"/>
                </a:tc>
                <a:tc>
                  <a:txBody>
                    <a:bodyPr/>
                    <a:lstStyle/>
                    <a:p>
                      <a:pPr algn="ctr" rtl="0" fontAlgn="ctr"/>
                      <a:r>
                        <a:rPr lang="en-US" sz="1400" u="none" strike="noStrike">
                          <a:effectLst/>
                        </a:rPr>
                        <a:t>20</a:t>
                      </a:r>
                      <a:endParaRPr lang="en-US" sz="1400" b="0" i="0" u="none" strike="noStrike">
                        <a:solidFill>
                          <a:srgbClr val="000000"/>
                        </a:solidFill>
                        <a:effectLst/>
                        <a:latin typeface="Palatino Linotype"/>
                      </a:endParaRPr>
                    </a:p>
                  </a:txBody>
                  <a:tcPr marL="1958" marR="1958" marT="1958" marB="0" anchor="ctr"/>
                </a:tc>
                <a:tc>
                  <a:txBody>
                    <a:bodyPr/>
                    <a:lstStyle/>
                    <a:p>
                      <a:pPr algn="ctr" rtl="0" fontAlgn="ctr"/>
                      <a:r>
                        <a:rPr lang="en-US" sz="1400" b="1" u="none" strike="noStrike" dirty="0">
                          <a:solidFill>
                            <a:srgbClr val="C00000"/>
                          </a:solidFill>
                          <a:effectLst/>
                        </a:rPr>
                        <a:t>7</a:t>
                      </a:r>
                      <a:endParaRPr lang="en-US" sz="1400" b="1" i="0" u="none" strike="noStrike" dirty="0">
                        <a:solidFill>
                          <a:srgbClr val="C00000"/>
                        </a:solidFill>
                        <a:effectLst/>
                        <a:latin typeface="Times New Roman"/>
                      </a:endParaRPr>
                    </a:p>
                  </a:txBody>
                  <a:tcPr marL="1958" marR="1958" marT="1958" marB="0" anchor="ctr"/>
                </a:tc>
                <a:tc>
                  <a:txBody>
                    <a:bodyPr/>
                    <a:lstStyle/>
                    <a:p>
                      <a:pPr algn="ctr" rtl="0" fontAlgn="ctr"/>
                      <a:r>
                        <a:rPr lang="en-US" sz="1400" u="none" strike="noStrike">
                          <a:effectLst/>
                        </a:rPr>
                        <a:t>1</a:t>
                      </a:r>
                      <a:endParaRPr lang="en-US" sz="1400" b="0" i="0" u="none" strike="noStrike">
                        <a:solidFill>
                          <a:srgbClr val="000000"/>
                        </a:solidFill>
                        <a:effectLst/>
                        <a:latin typeface="Palatino Linotype"/>
                      </a:endParaRPr>
                    </a:p>
                  </a:txBody>
                  <a:tcPr marL="1958" marR="1958" marT="1958" marB="0" anchor="ctr"/>
                </a:tc>
                <a:tc>
                  <a:txBody>
                    <a:bodyPr/>
                    <a:lstStyle/>
                    <a:p>
                      <a:pPr algn="ctr" rtl="0" fontAlgn="ctr"/>
                      <a:r>
                        <a:rPr lang="en-US" sz="1400" u="none" strike="noStrike" dirty="0">
                          <a:effectLst/>
                        </a:rPr>
                        <a:t>21</a:t>
                      </a:r>
                      <a:endParaRPr lang="en-US" sz="1400" b="0" i="0" u="none" strike="noStrike" dirty="0">
                        <a:solidFill>
                          <a:srgbClr val="000000"/>
                        </a:solidFill>
                        <a:effectLst/>
                        <a:latin typeface="Palatino Linotype"/>
                      </a:endParaRPr>
                    </a:p>
                  </a:txBody>
                  <a:tcPr marL="1958" marR="1958" marT="1958" marB="0" anchor="ctr"/>
                </a:tc>
                <a:tc>
                  <a:txBody>
                    <a:bodyPr/>
                    <a:lstStyle/>
                    <a:p>
                      <a:pPr algn="ctr" rtl="0" fontAlgn="ctr"/>
                      <a:r>
                        <a:rPr lang="en-US" sz="1400" u="none" strike="noStrike">
                          <a:effectLst/>
                        </a:rPr>
                        <a:t>45</a:t>
                      </a:r>
                      <a:endParaRPr lang="en-US" sz="1400" b="0" i="0" u="none" strike="noStrike">
                        <a:solidFill>
                          <a:srgbClr val="000000"/>
                        </a:solidFill>
                        <a:effectLst/>
                        <a:latin typeface="Palatino Linotype"/>
                      </a:endParaRPr>
                    </a:p>
                  </a:txBody>
                  <a:tcPr marL="1958" marR="1958" marT="1958" marB="0" anchor="ctr"/>
                </a:tc>
                <a:tc>
                  <a:txBody>
                    <a:bodyPr/>
                    <a:lstStyle/>
                    <a:p>
                      <a:pPr algn="ctr" rtl="0" fontAlgn="ctr"/>
                      <a:r>
                        <a:rPr lang="en-US" sz="1400" u="none" strike="noStrike" dirty="0">
                          <a:effectLst/>
                        </a:rPr>
                        <a:t>66</a:t>
                      </a:r>
                      <a:endParaRPr lang="en-US" sz="1400" b="1" i="0" u="none" strike="noStrike" dirty="0">
                        <a:solidFill>
                          <a:srgbClr val="000000"/>
                        </a:solidFill>
                        <a:effectLst/>
                        <a:latin typeface="Palatino Linotype"/>
                      </a:endParaRPr>
                    </a:p>
                  </a:txBody>
                  <a:tcPr marL="1958" marR="1958" marT="1958" marB="0" anchor="ctr"/>
                </a:tc>
              </a:tr>
              <a:tr h="300132">
                <a:tc>
                  <a:txBody>
                    <a:bodyPr/>
                    <a:lstStyle/>
                    <a:p>
                      <a:pPr algn="l" rtl="0" fontAlgn="ctr"/>
                      <a:r>
                        <a:rPr lang="en-US" sz="1400" u="none" strike="noStrike">
                          <a:effectLst/>
                        </a:rPr>
                        <a:t>Preserving the environment</a:t>
                      </a:r>
                      <a:endParaRPr lang="en-US" sz="1400" b="1" i="0" u="none" strike="noStrike">
                        <a:solidFill>
                          <a:srgbClr val="4A6717"/>
                        </a:solidFill>
                        <a:effectLst/>
                        <a:latin typeface="Palatino Linotype"/>
                      </a:endParaRPr>
                    </a:p>
                  </a:txBody>
                  <a:tcPr marL="1958" marR="1958" marT="1958" marB="0" anchor="ctr"/>
                </a:tc>
                <a:tc>
                  <a:txBody>
                    <a:bodyPr/>
                    <a:lstStyle/>
                    <a:p>
                      <a:pPr algn="ctr" rtl="0" fontAlgn="ctr"/>
                      <a:r>
                        <a:rPr lang="en-US" sz="1400" u="none" strike="noStrike">
                          <a:effectLst/>
                        </a:rPr>
                        <a:t>15</a:t>
                      </a:r>
                      <a:endParaRPr lang="en-US" sz="1400" b="0" i="0" u="none" strike="noStrike">
                        <a:solidFill>
                          <a:srgbClr val="000000"/>
                        </a:solidFill>
                        <a:effectLst/>
                        <a:latin typeface="Palatino Linotype"/>
                      </a:endParaRPr>
                    </a:p>
                  </a:txBody>
                  <a:tcPr marL="1958" marR="1958" marT="1958" marB="0" anchor="ctr"/>
                </a:tc>
                <a:tc>
                  <a:txBody>
                    <a:bodyPr/>
                    <a:lstStyle/>
                    <a:p>
                      <a:pPr algn="ctr" rtl="0" fontAlgn="ctr"/>
                      <a:r>
                        <a:rPr lang="en-US" sz="1400" u="none" strike="noStrike">
                          <a:effectLst/>
                        </a:rPr>
                        <a:t>21</a:t>
                      </a:r>
                      <a:endParaRPr lang="en-US" sz="1400" b="0" i="0" u="none" strike="noStrike">
                        <a:solidFill>
                          <a:srgbClr val="000000"/>
                        </a:solidFill>
                        <a:effectLst/>
                        <a:latin typeface="Palatino Linotype"/>
                      </a:endParaRPr>
                    </a:p>
                  </a:txBody>
                  <a:tcPr marL="1958" marR="1958" marT="1958" marB="0" anchor="ctr"/>
                </a:tc>
                <a:tc>
                  <a:txBody>
                    <a:bodyPr/>
                    <a:lstStyle/>
                    <a:p>
                      <a:pPr algn="ctr" rtl="0" fontAlgn="ctr"/>
                      <a:r>
                        <a:rPr lang="en-US" sz="1600" b="1" u="none" strike="noStrike" dirty="0">
                          <a:solidFill>
                            <a:schemeClr val="accent1"/>
                          </a:solidFill>
                          <a:effectLst/>
                        </a:rPr>
                        <a:t>6</a:t>
                      </a:r>
                      <a:endParaRPr lang="en-US" sz="1600" b="1" i="0" u="none" strike="noStrike" dirty="0">
                        <a:solidFill>
                          <a:schemeClr val="accent1"/>
                        </a:solidFill>
                        <a:effectLst/>
                        <a:latin typeface="Times New Roman"/>
                      </a:endParaRPr>
                    </a:p>
                  </a:txBody>
                  <a:tcPr marL="1958" marR="1958" marT="1958" marB="0" anchor="ctr"/>
                </a:tc>
                <a:tc>
                  <a:txBody>
                    <a:bodyPr/>
                    <a:lstStyle/>
                    <a:p>
                      <a:pPr algn="ctr" rtl="0" fontAlgn="ctr"/>
                      <a:r>
                        <a:rPr lang="en-US" sz="1400" u="none" strike="noStrike" dirty="0">
                          <a:effectLst/>
                        </a:rPr>
                        <a:t>7</a:t>
                      </a:r>
                      <a:endParaRPr lang="en-US" sz="1400" b="0" i="0" u="none" strike="noStrike" dirty="0">
                        <a:solidFill>
                          <a:srgbClr val="000000"/>
                        </a:solidFill>
                        <a:effectLst/>
                        <a:latin typeface="Palatino Linotype"/>
                      </a:endParaRPr>
                    </a:p>
                  </a:txBody>
                  <a:tcPr marL="1958" marR="1958" marT="1958" marB="0" anchor="ctr"/>
                </a:tc>
                <a:tc>
                  <a:txBody>
                    <a:bodyPr/>
                    <a:lstStyle/>
                    <a:p>
                      <a:pPr algn="ctr" rtl="0" fontAlgn="ctr"/>
                      <a:r>
                        <a:rPr lang="en-US" sz="1400" u="none" strike="noStrike">
                          <a:effectLst/>
                        </a:rPr>
                        <a:t>18</a:t>
                      </a:r>
                      <a:endParaRPr lang="en-US" sz="1400" b="0" i="0" u="none" strike="noStrike">
                        <a:solidFill>
                          <a:srgbClr val="000000"/>
                        </a:solidFill>
                        <a:effectLst/>
                        <a:latin typeface="Palatino Linotype"/>
                      </a:endParaRPr>
                    </a:p>
                  </a:txBody>
                  <a:tcPr marL="1958" marR="1958" marT="1958" marB="0" anchor="ctr"/>
                </a:tc>
                <a:tc>
                  <a:txBody>
                    <a:bodyPr/>
                    <a:lstStyle/>
                    <a:p>
                      <a:pPr algn="ctr" rtl="0" fontAlgn="ctr"/>
                      <a:r>
                        <a:rPr lang="en-US" sz="1400" u="none" strike="noStrike" dirty="0">
                          <a:effectLst/>
                        </a:rPr>
                        <a:t>39</a:t>
                      </a:r>
                      <a:endParaRPr lang="en-US" sz="1400" b="0" i="0" u="none" strike="noStrike" dirty="0">
                        <a:solidFill>
                          <a:srgbClr val="000000"/>
                        </a:solidFill>
                        <a:effectLst/>
                        <a:latin typeface="Palatino Linotype"/>
                      </a:endParaRPr>
                    </a:p>
                  </a:txBody>
                  <a:tcPr marL="1958" marR="1958" marT="1958" marB="0" anchor="ctr"/>
                </a:tc>
                <a:tc>
                  <a:txBody>
                    <a:bodyPr/>
                    <a:lstStyle/>
                    <a:p>
                      <a:pPr algn="ctr" rtl="0" fontAlgn="ctr"/>
                      <a:r>
                        <a:rPr lang="en-US" sz="1400" u="none" strike="noStrike" dirty="0">
                          <a:effectLst/>
                        </a:rPr>
                        <a:t>57</a:t>
                      </a:r>
                      <a:endParaRPr lang="en-US" sz="1400" b="1" i="0" u="none" strike="noStrike" dirty="0">
                        <a:solidFill>
                          <a:srgbClr val="000000"/>
                        </a:solidFill>
                        <a:effectLst/>
                        <a:latin typeface="Palatino Linotype"/>
                      </a:endParaRPr>
                    </a:p>
                  </a:txBody>
                  <a:tcPr marL="1958" marR="1958" marT="1958" marB="0" anchor="ctr"/>
                </a:tc>
              </a:tr>
              <a:tr h="504541">
                <a:tc>
                  <a:txBody>
                    <a:bodyPr/>
                    <a:lstStyle/>
                    <a:p>
                      <a:pPr algn="l" rtl="0" fontAlgn="ctr"/>
                      <a:r>
                        <a:rPr lang="en-US" sz="1400" u="none" strike="noStrike">
                          <a:effectLst/>
                        </a:rPr>
                        <a:t>Protecting the needs of vulnerable populations in the county budget</a:t>
                      </a:r>
                      <a:endParaRPr lang="en-US" sz="1400" b="1" i="0" u="none" strike="noStrike">
                        <a:solidFill>
                          <a:srgbClr val="4A6717"/>
                        </a:solidFill>
                        <a:effectLst/>
                        <a:latin typeface="Palatino Linotype"/>
                      </a:endParaRPr>
                    </a:p>
                  </a:txBody>
                  <a:tcPr marL="1958" marR="1958" marT="1958" marB="0" anchor="ctr"/>
                </a:tc>
                <a:tc>
                  <a:txBody>
                    <a:bodyPr/>
                    <a:lstStyle/>
                    <a:p>
                      <a:pPr algn="ctr" rtl="0" fontAlgn="ctr"/>
                      <a:r>
                        <a:rPr lang="en-US" sz="1400" u="none" strike="noStrike" dirty="0">
                          <a:effectLst/>
                        </a:rPr>
                        <a:t>16</a:t>
                      </a:r>
                      <a:endParaRPr lang="en-US" sz="1400" b="0" i="0" u="none" strike="noStrike" dirty="0">
                        <a:solidFill>
                          <a:srgbClr val="000000"/>
                        </a:solidFill>
                        <a:effectLst/>
                        <a:latin typeface="Palatino Linotype"/>
                      </a:endParaRPr>
                    </a:p>
                  </a:txBody>
                  <a:tcPr marL="1958" marR="1958" marT="1958" marB="0" anchor="ctr"/>
                </a:tc>
                <a:tc>
                  <a:txBody>
                    <a:bodyPr/>
                    <a:lstStyle/>
                    <a:p>
                      <a:pPr algn="ctr" rtl="0" fontAlgn="ctr"/>
                      <a:r>
                        <a:rPr lang="en-US" sz="1400" u="none" strike="noStrike" dirty="0">
                          <a:effectLst/>
                        </a:rPr>
                        <a:t>18</a:t>
                      </a:r>
                      <a:endParaRPr lang="en-US" sz="1400" b="0" i="0" u="none" strike="noStrike" dirty="0">
                        <a:solidFill>
                          <a:srgbClr val="000000"/>
                        </a:solidFill>
                        <a:effectLst/>
                        <a:latin typeface="Palatino Linotype"/>
                      </a:endParaRPr>
                    </a:p>
                  </a:txBody>
                  <a:tcPr marL="1958" marR="1958" marT="1958" marB="0" anchor="ctr"/>
                </a:tc>
                <a:tc>
                  <a:txBody>
                    <a:bodyPr/>
                    <a:lstStyle/>
                    <a:p>
                      <a:pPr algn="ctr" rtl="0" fontAlgn="ctr"/>
                      <a:r>
                        <a:rPr lang="en-US" sz="1600" b="1" u="none" strike="noStrike" dirty="0">
                          <a:solidFill>
                            <a:schemeClr val="accent1"/>
                          </a:solidFill>
                          <a:effectLst/>
                        </a:rPr>
                        <a:t>2</a:t>
                      </a:r>
                      <a:endParaRPr lang="en-US" sz="1600" b="1" i="0" u="none" strike="noStrike" dirty="0">
                        <a:solidFill>
                          <a:schemeClr val="accent1"/>
                        </a:solidFill>
                        <a:effectLst/>
                        <a:latin typeface="Times New Roman"/>
                      </a:endParaRPr>
                    </a:p>
                  </a:txBody>
                  <a:tcPr marL="1958" marR="1958" marT="1958" marB="0" anchor="ctr"/>
                </a:tc>
                <a:tc>
                  <a:txBody>
                    <a:bodyPr/>
                    <a:lstStyle/>
                    <a:p>
                      <a:pPr algn="ctr" rtl="0" fontAlgn="ctr"/>
                      <a:r>
                        <a:rPr lang="en-US" sz="1400" u="none" strike="noStrike" dirty="0">
                          <a:effectLst/>
                        </a:rPr>
                        <a:t>1</a:t>
                      </a:r>
                      <a:endParaRPr lang="en-US" sz="1400" b="0" i="0" u="none" strike="noStrike" dirty="0">
                        <a:solidFill>
                          <a:srgbClr val="000000"/>
                        </a:solidFill>
                        <a:effectLst/>
                        <a:latin typeface="Palatino Linotype"/>
                      </a:endParaRPr>
                    </a:p>
                  </a:txBody>
                  <a:tcPr marL="1958" marR="1958" marT="1958" marB="0" anchor="ctr"/>
                </a:tc>
                <a:tc>
                  <a:txBody>
                    <a:bodyPr/>
                    <a:lstStyle/>
                    <a:p>
                      <a:pPr algn="ctr" rtl="0" fontAlgn="ctr"/>
                      <a:r>
                        <a:rPr lang="en-US" sz="1400" u="none" strike="noStrike" dirty="0">
                          <a:effectLst/>
                        </a:rPr>
                        <a:t>21</a:t>
                      </a:r>
                      <a:endParaRPr lang="en-US" sz="1400" b="0" i="0" u="none" strike="noStrike" dirty="0">
                        <a:solidFill>
                          <a:srgbClr val="000000"/>
                        </a:solidFill>
                        <a:effectLst/>
                        <a:latin typeface="Palatino Linotype"/>
                      </a:endParaRPr>
                    </a:p>
                  </a:txBody>
                  <a:tcPr marL="1958" marR="1958" marT="1958" marB="0" anchor="ctr"/>
                </a:tc>
                <a:tc>
                  <a:txBody>
                    <a:bodyPr/>
                    <a:lstStyle/>
                    <a:p>
                      <a:pPr algn="ctr" rtl="0" fontAlgn="ctr"/>
                      <a:r>
                        <a:rPr lang="en-US" sz="1400" u="none" strike="noStrike" dirty="0">
                          <a:effectLst/>
                        </a:rPr>
                        <a:t>44</a:t>
                      </a:r>
                      <a:endParaRPr lang="en-US" sz="1400" b="0" i="0" u="none" strike="noStrike" dirty="0">
                        <a:solidFill>
                          <a:srgbClr val="000000"/>
                        </a:solidFill>
                        <a:effectLst/>
                        <a:latin typeface="Palatino Linotype"/>
                      </a:endParaRPr>
                    </a:p>
                  </a:txBody>
                  <a:tcPr marL="1958" marR="1958" marT="1958" marB="0" anchor="ctr"/>
                </a:tc>
                <a:tc>
                  <a:txBody>
                    <a:bodyPr/>
                    <a:lstStyle/>
                    <a:p>
                      <a:pPr algn="ctr" rtl="0" fontAlgn="ctr"/>
                      <a:r>
                        <a:rPr lang="en-US" sz="1400" u="none" strike="noStrike" dirty="0">
                          <a:effectLst/>
                        </a:rPr>
                        <a:t>65</a:t>
                      </a:r>
                      <a:endParaRPr lang="en-US" sz="1400" b="1" i="0" u="none" strike="noStrike" dirty="0">
                        <a:solidFill>
                          <a:srgbClr val="000000"/>
                        </a:solidFill>
                        <a:effectLst/>
                        <a:latin typeface="Palatino Linotype"/>
                      </a:endParaRPr>
                    </a:p>
                  </a:txBody>
                  <a:tcPr marL="1958" marR="1958" marT="1958" marB="0" anchor="ctr"/>
                </a:tc>
              </a:tr>
              <a:tr h="533599">
                <a:tc>
                  <a:txBody>
                    <a:bodyPr/>
                    <a:lstStyle/>
                    <a:p>
                      <a:pPr algn="l" rtl="0" fontAlgn="ctr"/>
                      <a:r>
                        <a:rPr lang="en-US" sz="1400" u="none" strike="noStrike">
                          <a:effectLst/>
                        </a:rPr>
                        <a:t>Maintaining high ethical standards </a:t>
                      </a:r>
                      <a:endParaRPr lang="en-US" sz="1400" b="1" i="0" u="none" strike="noStrike">
                        <a:solidFill>
                          <a:srgbClr val="C00000"/>
                        </a:solidFill>
                        <a:effectLst/>
                        <a:latin typeface="Palatino Linotype"/>
                      </a:endParaRPr>
                    </a:p>
                  </a:txBody>
                  <a:tcPr marL="1958" marR="1958" marT="1958" marB="0" anchor="ctr"/>
                </a:tc>
                <a:tc>
                  <a:txBody>
                    <a:bodyPr/>
                    <a:lstStyle/>
                    <a:p>
                      <a:pPr algn="ctr" rtl="0" fontAlgn="ctr"/>
                      <a:r>
                        <a:rPr lang="en-US" sz="1400" u="none" strike="noStrike">
                          <a:effectLst/>
                        </a:rPr>
                        <a:t>17</a:t>
                      </a:r>
                      <a:endParaRPr lang="en-US" sz="1400" b="0" i="0" u="none" strike="noStrike">
                        <a:solidFill>
                          <a:srgbClr val="000000"/>
                        </a:solidFill>
                        <a:effectLst/>
                        <a:latin typeface="Palatino Linotype"/>
                      </a:endParaRPr>
                    </a:p>
                  </a:txBody>
                  <a:tcPr marL="1958" marR="1958" marT="1958" marB="0" anchor="ctr"/>
                </a:tc>
                <a:tc>
                  <a:txBody>
                    <a:bodyPr/>
                    <a:lstStyle/>
                    <a:p>
                      <a:pPr algn="ctr" rtl="0" fontAlgn="ctr"/>
                      <a:r>
                        <a:rPr lang="en-US" sz="1400" u="none" strike="noStrike" dirty="0">
                          <a:effectLst/>
                        </a:rPr>
                        <a:t>17</a:t>
                      </a:r>
                      <a:endParaRPr lang="en-US" sz="1400" b="0" i="0" u="none" strike="noStrike" dirty="0">
                        <a:solidFill>
                          <a:srgbClr val="000000"/>
                        </a:solidFill>
                        <a:effectLst/>
                        <a:latin typeface="Palatino Linotype"/>
                      </a:endParaRPr>
                    </a:p>
                  </a:txBody>
                  <a:tcPr marL="1958" marR="1958" marT="1958" marB="0" anchor="ctr"/>
                </a:tc>
                <a:tc>
                  <a:txBody>
                    <a:bodyPr/>
                    <a:lstStyle/>
                    <a:p>
                      <a:pPr algn="ctr" rtl="0" fontAlgn="ctr"/>
                      <a:r>
                        <a:rPr lang="en-US" sz="1600" b="1" u="none" strike="noStrike" dirty="0">
                          <a:solidFill>
                            <a:schemeClr val="accent1"/>
                          </a:solidFill>
                          <a:effectLst/>
                        </a:rPr>
                        <a:t>0</a:t>
                      </a:r>
                      <a:endParaRPr lang="en-US" sz="1600" b="1" i="0" u="none" strike="noStrike" dirty="0">
                        <a:solidFill>
                          <a:schemeClr val="accent1"/>
                        </a:solidFill>
                        <a:effectLst/>
                        <a:latin typeface="Times New Roman"/>
                      </a:endParaRPr>
                    </a:p>
                  </a:txBody>
                  <a:tcPr marL="1958" marR="1958" marT="1958" marB="0" anchor="ctr"/>
                </a:tc>
                <a:tc>
                  <a:txBody>
                    <a:bodyPr/>
                    <a:lstStyle/>
                    <a:p>
                      <a:pPr algn="ctr" rtl="0" fontAlgn="ctr"/>
                      <a:r>
                        <a:rPr lang="en-US" sz="1400" u="none" strike="noStrike" dirty="0">
                          <a:effectLst/>
                        </a:rPr>
                        <a:t>3</a:t>
                      </a:r>
                      <a:endParaRPr lang="en-US" sz="1400" b="0" i="0" u="none" strike="noStrike" dirty="0">
                        <a:solidFill>
                          <a:srgbClr val="000000"/>
                        </a:solidFill>
                        <a:effectLst/>
                        <a:latin typeface="Palatino Linotype"/>
                      </a:endParaRPr>
                    </a:p>
                  </a:txBody>
                  <a:tcPr marL="1958" marR="1958" marT="1958" marB="0" anchor="ctr"/>
                </a:tc>
                <a:tc>
                  <a:txBody>
                    <a:bodyPr/>
                    <a:lstStyle/>
                    <a:p>
                      <a:pPr algn="ctr" rtl="0" fontAlgn="ctr"/>
                      <a:r>
                        <a:rPr lang="en-US" sz="1400" u="none" strike="noStrike" dirty="0">
                          <a:effectLst/>
                        </a:rPr>
                        <a:t>24</a:t>
                      </a:r>
                      <a:endParaRPr lang="en-US" sz="1400" b="0" i="0" u="none" strike="noStrike" dirty="0">
                        <a:solidFill>
                          <a:srgbClr val="000000"/>
                        </a:solidFill>
                        <a:effectLst/>
                        <a:latin typeface="Palatino Linotype"/>
                      </a:endParaRPr>
                    </a:p>
                  </a:txBody>
                  <a:tcPr marL="1958" marR="1958" marT="1958" marB="0" anchor="ctr"/>
                </a:tc>
                <a:tc>
                  <a:txBody>
                    <a:bodyPr/>
                    <a:lstStyle/>
                    <a:p>
                      <a:pPr algn="ctr" rtl="0" fontAlgn="ctr"/>
                      <a:r>
                        <a:rPr lang="en-US" sz="1400" u="none" strike="noStrike" dirty="0">
                          <a:effectLst/>
                        </a:rPr>
                        <a:t>39</a:t>
                      </a:r>
                      <a:endParaRPr lang="en-US" sz="1400" b="0" i="0" u="none" strike="noStrike" dirty="0">
                        <a:solidFill>
                          <a:srgbClr val="000000"/>
                        </a:solidFill>
                        <a:effectLst/>
                        <a:latin typeface="Palatino Linotype"/>
                      </a:endParaRPr>
                    </a:p>
                  </a:txBody>
                  <a:tcPr marL="1958" marR="1958" marT="1958" marB="0" anchor="ctr"/>
                </a:tc>
                <a:tc>
                  <a:txBody>
                    <a:bodyPr/>
                    <a:lstStyle/>
                    <a:p>
                      <a:pPr algn="ctr" rtl="0" fontAlgn="ctr"/>
                      <a:r>
                        <a:rPr lang="en-US" sz="1400" u="none" strike="noStrike" dirty="0">
                          <a:effectLst/>
                        </a:rPr>
                        <a:t>63</a:t>
                      </a:r>
                      <a:endParaRPr lang="en-US" sz="1400" b="1" i="0" u="none" strike="noStrike" dirty="0">
                        <a:solidFill>
                          <a:srgbClr val="000000"/>
                        </a:solidFill>
                        <a:effectLst/>
                        <a:latin typeface="Palatino Linotype"/>
                      </a:endParaRPr>
                    </a:p>
                  </a:txBody>
                  <a:tcPr marL="1958" marR="1958" marT="1958" marB="0" anchor="ctr"/>
                </a:tc>
              </a:tr>
            </a:tbl>
          </a:graphicData>
        </a:graphic>
      </p:graphicFrame>
      <p:sp>
        <p:nvSpPr>
          <p:cNvPr id="5" name="Title 2"/>
          <p:cNvSpPr>
            <a:spLocks noGrp="1"/>
          </p:cNvSpPr>
          <p:nvPr>
            <p:ph type="title"/>
          </p:nvPr>
        </p:nvSpPr>
        <p:spPr>
          <a:xfrm>
            <a:off x="457200" y="228600"/>
            <a:ext cx="8229600" cy="838200"/>
          </a:xfrm>
        </p:spPr>
        <p:txBody>
          <a:bodyPr/>
          <a:lstStyle/>
          <a:p>
            <a:pPr eaLnBrk="1" hangingPunct="1">
              <a:lnSpc>
                <a:spcPct val="100000"/>
              </a:lnSpc>
              <a:defRPr/>
            </a:pPr>
            <a:r>
              <a:rPr lang="en-US" sz="1800" dirty="0" smtClean="0"/>
              <a:t>County executive choice: Whose stands do you favor?  </a:t>
            </a:r>
            <a:br>
              <a:rPr lang="en-US" sz="1800" dirty="0" smtClean="0"/>
            </a:br>
            <a:r>
              <a:rPr lang="en-US" sz="1800" dirty="0" smtClean="0"/>
              <a:t>Sorted by those favoring Leopold over Conti (Oct. 11-14)</a:t>
            </a:r>
            <a:endParaRPr lang="en-US" sz="1800" dirty="0"/>
          </a:p>
        </p:txBody>
      </p:sp>
    </p:spTree>
    <p:extLst>
      <p:ext uri="{BB962C8B-B14F-4D97-AF65-F5344CB8AC3E}">
        <p14:creationId xmlns:p14="http://schemas.microsoft.com/office/powerpoint/2010/main" val="2257927102"/>
      </p:ext>
    </p:extLst>
  </p:cSld>
  <p:clrMapOvr>
    <a:masterClrMapping/>
  </p:clrMapOvr>
  <p:transition spd="med">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lstStyle/>
          <a:p>
            <a:pPr>
              <a:lnSpc>
                <a:spcPct val="100000"/>
              </a:lnSpc>
            </a:pPr>
            <a:r>
              <a:rPr lang="en-US" sz="2100" dirty="0" smtClean="0"/>
              <a:t>Issue Stands/Traits Most Shaping Choice for County Exec</a:t>
            </a:r>
            <a:r>
              <a:rPr lang="en-US" sz="1800" dirty="0" smtClean="0"/>
              <a:t>. (Exit Poll)</a:t>
            </a:r>
            <a:endParaRPr lang="en-US" sz="1800" dirty="0"/>
          </a:p>
        </p:txBody>
      </p:sp>
      <p:graphicFrame>
        <p:nvGraphicFramePr>
          <p:cNvPr id="5" name="Table 4"/>
          <p:cNvGraphicFramePr>
            <a:graphicFrameLocks noGrp="1"/>
          </p:cNvGraphicFramePr>
          <p:nvPr>
            <p:extLst>
              <p:ext uri="{D42A27DB-BD31-4B8C-83A1-F6EECF244321}">
                <p14:modId xmlns:p14="http://schemas.microsoft.com/office/powerpoint/2010/main" val="1938853521"/>
              </p:ext>
            </p:extLst>
          </p:nvPr>
        </p:nvGraphicFramePr>
        <p:xfrm>
          <a:off x="1219201" y="762000"/>
          <a:ext cx="7083743" cy="5765808"/>
        </p:xfrm>
        <a:graphic>
          <a:graphicData uri="http://schemas.openxmlformats.org/drawingml/2006/table">
            <a:tbl>
              <a:tblPr firstRow="1" bandRow="1">
                <a:tableStyleId>{5C22544A-7EE6-4342-B048-85BDC9FD1C3A}</a:tableStyleId>
              </a:tblPr>
              <a:tblGrid>
                <a:gridCol w="2127583"/>
                <a:gridCol w="1239040"/>
                <a:gridCol w="1239040"/>
                <a:gridCol w="1239040"/>
                <a:gridCol w="1239040"/>
              </a:tblGrid>
              <a:tr h="337503">
                <a:tc>
                  <a:txBody>
                    <a:bodyPr/>
                    <a:lstStyle/>
                    <a:p>
                      <a:r>
                        <a:rPr lang="en-US" dirty="0" smtClean="0"/>
                        <a:t>Issue/trait</a:t>
                      </a:r>
                      <a:endParaRPr lang="en-US" dirty="0"/>
                    </a:p>
                  </a:txBody>
                  <a:tcPr/>
                </a:tc>
                <a:tc>
                  <a:txBody>
                    <a:bodyPr/>
                    <a:lstStyle/>
                    <a:p>
                      <a:pPr algn="ctr"/>
                      <a:r>
                        <a:rPr lang="en-US" dirty="0" smtClean="0"/>
                        <a:t>Overall</a:t>
                      </a:r>
                      <a:endParaRPr lang="en-US" dirty="0"/>
                    </a:p>
                  </a:txBody>
                  <a:tcPr/>
                </a:tc>
                <a:tc>
                  <a:txBody>
                    <a:bodyPr/>
                    <a:lstStyle/>
                    <a:p>
                      <a:pPr algn="ctr"/>
                      <a:r>
                        <a:rPr lang="en-US" dirty="0" smtClean="0"/>
                        <a:t>Conti</a:t>
                      </a:r>
                      <a:endParaRPr lang="en-US" dirty="0"/>
                    </a:p>
                  </a:txBody>
                  <a:tcPr/>
                </a:tc>
                <a:tc>
                  <a:txBody>
                    <a:bodyPr/>
                    <a:lstStyle/>
                    <a:p>
                      <a:pPr algn="ctr"/>
                      <a:r>
                        <a:rPr lang="en-US" dirty="0" smtClean="0"/>
                        <a:t>Leopold</a:t>
                      </a:r>
                      <a:endParaRPr lang="en-US" dirty="0"/>
                    </a:p>
                  </a:txBody>
                  <a:tcPr/>
                </a:tc>
                <a:tc>
                  <a:txBody>
                    <a:bodyPr/>
                    <a:lstStyle/>
                    <a:p>
                      <a:pPr algn="ctr"/>
                      <a:r>
                        <a:rPr lang="en-US" dirty="0" smtClean="0"/>
                        <a:t>L-C </a:t>
                      </a:r>
                      <a:endParaRPr lang="en-US" dirty="0"/>
                    </a:p>
                  </a:txBody>
                  <a:tcPr/>
                </a:tc>
              </a:tr>
              <a:tr h="337503">
                <a:tc>
                  <a:txBody>
                    <a:bodyPr/>
                    <a:lstStyle/>
                    <a:p>
                      <a:pPr algn="l" rtl="0" fontAlgn="ctr"/>
                      <a:r>
                        <a:rPr lang="en-US" sz="1600" b="1" i="0" u="none" strike="noStrike" kern="1200" dirty="0">
                          <a:solidFill>
                            <a:schemeClr val="accent5">
                              <a:lumMod val="75000"/>
                            </a:schemeClr>
                          </a:solidFill>
                          <a:effectLst/>
                          <a:latin typeface="Palatino Linotype"/>
                          <a:ea typeface="+mn-ea"/>
                          <a:cs typeface="+mn-cs"/>
                        </a:rPr>
                        <a:t>Balance budget</a:t>
                      </a:r>
                    </a:p>
                  </a:txBody>
                  <a:tcPr marL="9525" marR="9525" marT="9525" marB="0" anchor="ctr"/>
                </a:tc>
                <a:tc>
                  <a:txBody>
                    <a:bodyPr/>
                    <a:lstStyle/>
                    <a:p>
                      <a:pPr algn="ctr" rtl="0" fontAlgn="ctr"/>
                      <a:r>
                        <a:rPr lang="en-US" sz="1600" b="0" i="0" u="none" strike="noStrike" kern="1200" dirty="0">
                          <a:solidFill>
                            <a:srgbClr val="000000"/>
                          </a:solidFill>
                          <a:effectLst/>
                          <a:latin typeface="Palatino Linotype"/>
                          <a:ea typeface="+mn-ea"/>
                          <a:cs typeface="+mn-cs"/>
                        </a:rPr>
                        <a:t>30</a:t>
                      </a:r>
                    </a:p>
                  </a:txBody>
                  <a:tcPr marL="9525" marR="9525" marT="9525" marB="0" anchor="ctr"/>
                </a:tc>
                <a:tc>
                  <a:txBody>
                    <a:bodyPr/>
                    <a:lstStyle/>
                    <a:p>
                      <a:pPr algn="ctr" rtl="0" fontAlgn="ctr"/>
                      <a:r>
                        <a:rPr lang="en-US" sz="1600" b="0" i="0" u="none" strike="noStrike" kern="1200" dirty="0">
                          <a:solidFill>
                            <a:srgbClr val="000000"/>
                          </a:solidFill>
                          <a:effectLst/>
                          <a:latin typeface="Palatino Linotype"/>
                          <a:ea typeface="+mn-ea"/>
                          <a:cs typeface="+mn-cs"/>
                        </a:rPr>
                        <a:t>21</a:t>
                      </a:r>
                    </a:p>
                  </a:txBody>
                  <a:tcPr marL="9525" marR="9525" marT="9525" marB="0" anchor="ctr"/>
                </a:tc>
                <a:tc>
                  <a:txBody>
                    <a:bodyPr/>
                    <a:lstStyle/>
                    <a:p>
                      <a:pPr algn="ctr" rtl="0" fontAlgn="ctr"/>
                      <a:r>
                        <a:rPr lang="en-US" sz="1600" b="0" i="0" u="none" strike="noStrike" kern="1200" dirty="0">
                          <a:solidFill>
                            <a:srgbClr val="000000"/>
                          </a:solidFill>
                          <a:effectLst/>
                          <a:latin typeface="Palatino Linotype"/>
                          <a:ea typeface="+mn-ea"/>
                          <a:cs typeface="+mn-cs"/>
                        </a:rPr>
                        <a:t>44</a:t>
                      </a:r>
                    </a:p>
                  </a:txBody>
                  <a:tcPr marL="9525" marR="9525" marT="9525" marB="0" anchor="ctr"/>
                </a:tc>
                <a:tc>
                  <a:txBody>
                    <a:bodyPr/>
                    <a:lstStyle/>
                    <a:p>
                      <a:pPr algn="ctr" fontAlgn="b"/>
                      <a:r>
                        <a:rPr lang="en-US" sz="1600" b="0" i="0" u="none" strike="noStrike" kern="1200" dirty="0">
                          <a:solidFill>
                            <a:srgbClr val="000000"/>
                          </a:solidFill>
                          <a:effectLst/>
                          <a:latin typeface="Palatino Linotype"/>
                          <a:ea typeface="+mn-ea"/>
                          <a:cs typeface="+mn-cs"/>
                        </a:rPr>
                        <a:t>23</a:t>
                      </a:r>
                    </a:p>
                  </a:txBody>
                  <a:tcPr marL="9525" marR="9525" marT="9525" marB="0" anchor="b"/>
                </a:tc>
              </a:tr>
              <a:tr h="337503">
                <a:tc>
                  <a:txBody>
                    <a:bodyPr/>
                    <a:lstStyle/>
                    <a:p>
                      <a:pPr algn="l" rtl="0" fontAlgn="ctr"/>
                      <a:r>
                        <a:rPr lang="en-US" sz="1600" b="1" i="0" u="none" strike="noStrike" dirty="0">
                          <a:solidFill>
                            <a:schemeClr val="accent5">
                              <a:lumMod val="75000"/>
                            </a:schemeClr>
                          </a:solidFill>
                          <a:effectLst/>
                          <a:latin typeface="Palatino Linotype"/>
                        </a:rPr>
                        <a:t>Taxes</a:t>
                      </a:r>
                    </a:p>
                  </a:txBody>
                  <a:tcPr marL="9525" marR="9525" marT="9525" marB="0" anchor="ctr"/>
                </a:tc>
                <a:tc>
                  <a:txBody>
                    <a:bodyPr/>
                    <a:lstStyle/>
                    <a:p>
                      <a:pPr algn="ctr" rtl="0" fontAlgn="ctr"/>
                      <a:r>
                        <a:rPr lang="en-US" sz="1600" b="0" i="0" u="none" strike="noStrike" dirty="0">
                          <a:solidFill>
                            <a:srgbClr val="000000"/>
                          </a:solidFill>
                          <a:effectLst/>
                          <a:latin typeface="Palatino Linotype"/>
                        </a:rPr>
                        <a:t>21</a:t>
                      </a:r>
                    </a:p>
                  </a:txBody>
                  <a:tcPr marL="9525" marR="9525" marT="9525" marB="0" anchor="ctr"/>
                </a:tc>
                <a:tc>
                  <a:txBody>
                    <a:bodyPr/>
                    <a:lstStyle/>
                    <a:p>
                      <a:pPr algn="ctr" rtl="0" fontAlgn="ctr"/>
                      <a:r>
                        <a:rPr lang="en-US" sz="1600" b="0" i="0" u="none" strike="noStrike" dirty="0">
                          <a:solidFill>
                            <a:srgbClr val="000000"/>
                          </a:solidFill>
                          <a:effectLst/>
                          <a:latin typeface="Palatino Linotype"/>
                        </a:rPr>
                        <a:t>10</a:t>
                      </a:r>
                    </a:p>
                  </a:txBody>
                  <a:tcPr marL="9525" marR="9525" marT="9525" marB="0" anchor="ctr"/>
                </a:tc>
                <a:tc>
                  <a:txBody>
                    <a:bodyPr/>
                    <a:lstStyle/>
                    <a:p>
                      <a:pPr algn="ctr" rtl="0" fontAlgn="ctr"/>
                      <a:r>
                        <a:rPr lang="en-US" sz="1600" b="0" i="0" u="none" strike="noStrike" dirty="0">
                          <a:solidFill>
                            <a:srgbClr val="000000"/>
                          </a:solidFill>
                          <a:effectLst/>
                          <a:latin typeface="Palatino Linotype"/>
                        </a:rPr>
                        <a:t>34</a:t>
                      </a:r>
                    </a:p>
                  </a:txBody>
                  <a:tcPr marL="9525" marR="9525" marT="9525" marB="0" anchor="ctr"/>
                </a:tc>
                <a:tc>
                  <a:txBody>
                    <a:bodyPr/>
                    <a:lstStyle/>
                    <a:p>
                      <a:pPr algn="ctr" fontAlgn="b"/>
                      <a:r>
                        <a:rPr lang="en-US" sz="1600" b="0" i="0" u="none" strike="noStrike" kern="1200" dirty="0">
                          <a:solidFill>
                            <a:srgbClr val="000000"/>
                          </a:solidFill>
                          <a:effectLst/>
                          <a:latin typeface="Palatino Linotype"/>
                          <a:ea typeface="+mn-ea"/>
                          <a:cs typeface="+mn-cs"/>
                        </a:rPr>
                        <a:t>24</a:t>
                      </a:r>
                    </a:p>
                  </a:txBody>
                  <a:tcPr marL="9525" marR="9525" marT="9525" marB="0" anchor="b"/>
                </a:tc>
              </a:tr>
              <a:tr h="337503">
                <a:tc>
                  <a:txBody>
                    <a:bodyPr/>
                    <a:lstStyle/>
                    <a:p>
                      <a:pPr algn="l" rtl="0" fontAlgn="ctr"/>
                      <a:r>
                        <a:rPr lang="en-US" sz="1600" b="1" i="0" u="none" strike="noStrike" dirty="0">
                          <a:solidFill>
                            <a:srgbClr val="C00000"/>
                          </a:solidFill>
                          <a:effectLst/>
                          <a:latin typeface="Palatino Linotype"/>
                        </a:rPr>
                        <a:t>Right experience</a:t>
                      </a:r>
                    </a:p>
                  </a:txBody>
                  <a:tcPr marL="9525" marR="9525" marT="9525" marB="0" anchor="ctr"/>
                </a:tc>
                <a:tc>
                  <a:txBody>
                    <a:bodyPr/>
                    <a:lstStyle/>
                    <a:p>
                      <a:pPr algn="ctr" rtl="0" fontAlgn="ctr"/>
                      <a:r>
                        <a:rPr lang="en-US" sz="1600" b="0" i="0" u="none" strike="noStrike">
                          <a:solidFill>
                            <a:srgbClr val="000000"/>
                          </a:solidFill>
                          <a:effectLst/>
                          <a:latin typeface="Palatino Linotype"/>
                        </a:rPr>
                        <a:t>22</a:t>
                      </a:r>
                    </a:p>
                  </a:txBody>
                  <a:tcPr marL="9525" marR="9525" marT="9525" marB="0" anchor="ctr"/>
                </a:tc>
                <a:tc>
                  <a:txBody>
                    <a:bodyPr/>
                    <a:lstStyle/>
                    <a:p>
                      <a:pPr algn="ctr" rtl="0" fontAlgn="ctr"/>
                      <a:r>
                        <a:rPr lang="en-US" sz="1600" b="0" i="0" u="none" strike="noStrike">
                          <a:solidFill>
                            <a:srgbClr val="000000"/>
                          </a:solidFill>
                          <a:effectLst/>
                          <a:latin typeface="Palatino Linotype"/>
                        </a:rPr>
                        <a:t>15</a:t>
                      </a:r>
                    </a:p>
                  </a:txBody>
                  <a:tcPr marL="9525" marR="9525" marT="9525" marB="0" anchor="ctr"/>
                </a:tc>
                <a:tc>
                  <a:txBody>
                    <a:bodyPr/>
                    <a:lstStyle/>
                    <a:p>
                      <a:pPr algn="ctr" rtl="0" fontAlgn="ctr"/>
                      <a:r>
                        <a:rPr lang="en-US" sz="1600" b="0" i="0" u="none" strike="noStrike">
                          <a:solidFill>
                            <a:srgbClr val="000000"/>
                          </a:solidFill>
                          <a:effectLst/>
                          <a:latin typeface="Palatino Linotype"/>
                        </a:rPr>
                        <a:t>32</a:t>
                      </a:r>
                    </a:p>
                  </a:txBody>
                  <a:tcPr marL="9525" marR="9525" marT="9525" marB="0" anchor="ctr"/>
                </a:tc>
                <a:tc>
                  <a:txBody>
                    <a:bodyPr/>
                    <a:lstStyle/>
                    <a:p>
                      <a:pPr algn="ctr" fontAlgn="b"/>
                      <a:r>
                        <a:rPr lang="en-US" sz="1600" b="0" i="0" u="none" strike="noStrike" kern="1200" dirty="0">
                          <a:solidFill>
                            <a:srgbClr val="000000"/>
                          </a:solidFill>
                          <a:effectLst/>
                          <a:latin typeface="Palatino Linotype"/>
                          <a:ea typeface="+mn-ea"/>
                          <a:cs typeface="+mn-cs"/>
                        </a:rPr>
                        <a:t>17</a:t>
                      </a:r>
                    </a:p>
                  </a:txBody>
                  <a:tcPr marL="9525" marR="9525" marT="9525" marB="0" anchor="b"/>
                </a:tc>
              </a:tr>
              <a:tr h="337503">
                <a:tc>
                  <a:txBody>
                    <a:bodyPr/>
                    <a:lstStyle/>
                    <a:p>
                      <a:pPr marL="0" algn="l" defTabSz="914400" rtl="0" eaLnBrk="1" fontAlgn="ctr" latinLnBrk="0" hangingPunct="1"/>
                      <a:r>
                        <a:rPr lang="en-US" sz="1600" b="1" i="0" u="none" strike="noStrike" kern="1200" dirty="0">
                          <a:solidFill>
                            <a:schemeClr val="accent5">
                              <a:lumMod val="75000"/>
                            </a:schemeClr>
                          </a:solidFill>
                          <a:effectLst/>
                          <a:latin typeface="Palatino Linotype"/>
                          <a:ea typeface="+mn-ea"/>
                          <a:cs typeface="+mn-cs"/>
                        </a:rPr>
                        <a:t>Cost of living</a:t>
                      </a:r>
                    </a:p>
                  </a:txBody>
                  <a:tcPr marL="9525" marR="9525" marT="9525" marB="0" anchor="ctr"/>
                </a:tc>
                <a:tc>
                  <a:txBody>
                    <a:bodyPr/>
                    <a:lstStyle/>
                    <a:p>
                      <a:pPr algn="ctr" rtl="0" fontAlgn="ctr"/>
                      <a:r>
                        <a:rPr lang="en-US" sz="1600" b="0" i="0" u="none" strike="noStrike">
                          <a:solidFill>
                            <a:srgbClr val="000000"/>
                          </a:solidFill>
                          <a:effectLst/>
                          <a:latin typeface="Palatino Linotype"/>
                        </a:rPr>
                        <a:t>14</a:t>
                      </a:r>
                    </a:p>
                  </a:txBody>
                  <a:tcPr marL="9525" marR="9525" marT="9525" marB="0" anchor="ctr"/>
                </a:tc>
                <a:tc>
                  <a:txBody>
                    <a:bodyPr/>
                    <a:lstStyle/>
                    <a:p>
                      <a:pPr algn="ctr" rtl="0" fontAlgn="ctr"/>
                      <a:r>
                        <a:rPr lang="en-US" sz="1600" b="0" i="0" u="none" strike="noStrike">
                          <a:solidFill>
                            <a:srgbClr val="000000"/>
                          </a:solidFill>
                          <a:effectLst/>
                          <a:latin typeface="Palatino Linotype"/>
                        </a:rPr>
                        <a:t>7</a:t>
                      </a:r>
                    </a:p>
                  </a:txBody>
                  <a:tcPr marL="9525" marR="9525" marT="9525" marB="0" anchor="ctr"/>
                </a:tc>
                <a:tc>
                  <a:txBody>
                    <a:bodyPr/>
                    <a:lstStyle/>
                    <a:p>
                      <a:pPr algn="ctr" rtl="0" fontAlgn="ctr"/>
                      <a:r>
                        <a:rPr lang="en-US" sz="1600" b="0" i="0" u="none" strike="noStrike">
                          <a:solidFill>
                            <a:srgbClr val="000000"/>
                          </a:solidFill>
                          <a:effectLst/>
                          <a:latin typeface="Palatino Linotype"/>
                        </a:rPr>
                        <a:t>23</a:t>
                      </a:r>
                    </a:p>
                  </a:txBody>
                  <a:tcPr marL="9525" marR="9525" marT="9525" marB="0" anchor="ctr"/>
                </a:tc>
                <a:tc>
                  <a:txBody>
                    <a:bodyPr/>
                    <a:lstStyle/>
                    <a:p>
                      <a:pPr algn="ctr" fontAlgn="b"/>
                      <a:r>
                        <a:rPr lang="en-US" sz="1600" b="0" i="0" u="none" strike="noStrike" kern="1200" dirty="0">
                          <a:solidFill>
                            <a:srgbClr val="000000"/>
                          </a:solidFill>
                          <a:effectLst/>
                          <a:latin typeface="Palatino Linotype"/>
                          <a:ea typeface="+mn-ea"/>
                          <a:cs typeface="+mn-cs"/>
                        </a:rPr>
                        <a:t>16</a:t>
                      </a:r>
                    </a:p>
                  </a:txBody>
                  <a:tcPr marL="9525" marR="9525" marT="9525" marB="0" anchor="b"/>
                </a:tc>
              </a:tr>
              <a:tr h="337503">
                <a:tc>
                  <a:txBody>
                    <a:bodyPr/>
                    <a:lstStyle/>
                    <a:p>
                      <a:pPr marL="0" algn="l" defTabSz="914400" rtl="0" eaLnBrk="1" fontAlgn="ctr" latinLnBrk="0" hangingPunct="1"/>
                      <a:r>
                        <a:rPr lang="en-US" sz="1600" b="1" i="0" u="none" strike="noStrike" kern="1200" dirty="0">
                          <a:solidFill>
                            <a:srgbClr val="C00000"/>
                          </a:solidFill>
                          <a:effectLst/>
                          <a:latin typeface="Palatino Linotype"/>
                          <a:ea typeface="+mn-ea"/>
                          <a:cs typeface="+mn-cs"/>
                        </a:rPr>
                        <a:t>Strong leader</a:t>
                      </a:r>
                    </a:p>
                  </a:txBody>
                  <a:tcPr marL="9525" marR="9525" marT="9525" marB="0" anchor="ctr"/>
                </a:tc>
                <a:tc>
                  <a:txBody>
                    <a:bodyPr/>
                    <a:lstStyle/>
                    <a:p>
                      <a:pPr algn="ctr" rtl="0" fontAlgn="ctr"/>
                      <a:r>
                        <a:rPr lang="en-US" sz="1600" b="0" i="0" u="none" strike="noStrike">
                          <a:solidFill>
                            <a:srgbClr val="000000"/>
                          </a:solidFill>
                          <a:effectLst/>
                          <a:latin typeface="Palatino Linotype"/>
                        </a:rPr>
                        <a:t>16</a:t>
                      </a:r>
                    </a:p>
                  </a:txBody>
                  <a:tcPr marL="9525" marR="9525" marT="9525" marB="0" anchor="ctr"/>
                </a:tc>
                <a:tc>
                  <a:txBody>
                    <a:bodyPr/>
                    <a:lstStyle/>
                    <a:p>
                      <a:pPr algn="ctr" rtl="0" fontAlgn="ctr"/>
                      <a:r>
                        <a:rPr lang="en-US" sz="1600" b="0" i="0" u="none" strike="noStrike">
                          <a:solidFill>
                            <a:srgbClr val="000000"/>
                          </a:solidFill>
                          <a:effectLst/>
                          <a:latin typeface="Palatino Linotype"/>
                        </a:rPr>
                        <a:t>11</a:t>
                      </a:r>
                    </a:p>
                  </a:txBody>
                  <a:tcPr marL="9525" marR="9525" marT="9525" marB="0" anchor="ctr"/>
                </a:tc>
                <a:tc>
                  <a:txBody>
                    <a:bodyPr/>
                    <a:lstStyle/>
                    <a:p>
                      <a:pPr algn="ctr" rtl="0" fontAlgn="ctr"/>
                      <a:r>
                        <a:rPr lang="en-US" sz="1600" b="0" i="0" u="none" strike="noStrike">
                          <a:solidFill>
                            <a:srgbClr val="000000"/>
                          </a:solidFill>
                          <a:effectLst/>
                          <a:latin typeface="Palatino Linotype"/>
                        </a:rPr>
                        <a:t>24</a:t>
                      </a:r>
                    </a:p>
                  </a:txBody>
                  <a:tcPr marL="9525" marR="9525" marT="9525" marB="0" anchor="ctr"/>
                </a:tc>
                <a:tc>
                  <a:txBody>
                    <a:bodyPr/>
                    <a:lstStyle/>
                    <a:p>
                      <a:pPr algn="ctr" fontAlgn="b"/>
                      <a:r>
                        <a:rPr lang="en-US" sz="1600" b="0" i="0" u="none" strike="noStrike" kern="1200" dirty="0">
                          <a:solidFill>
                            <a:srgbClr val="000000"/>
                          </a:solidFill>
                          <a:effectLst/>
                          <a:latin typeface="Palatino Linotype"/>
                          <a:ea typeface="+mn-ea"/>
                          <a:cs typeface="+mn-cs"/>
                        </a:rPr>
                        <a:t>13</a:t>
                      </a:r>
                    </a:p>
                  </a:txBody>
                  <a:tcPr marL="9525" marR="9525" marT="9525" marB="0" anchor="b"/>
                </a:tc>
              </a:tr>
              <a:tr h="337503">
                <a:tc>
                  <a:txBody>
                    <a:bodyPr/>
                    <a:lstStyle/>
                    <a:p>
                      <a:pPr marL="0" algn="l" defTabSz="914400" rtl="0" eaLnBrk="1" fontAlgn="ctr" latinLnBrk="0" hangingPunct="1"/>
                      <a:r>
                        <a:rPr lang="en-US" sz="1600" b="1" i="0" u="none" strike="noStrike" kern="1200" dirty="0">
                          <a:solidFill>
                            <a:schemeClr val="accent5">
                              <a:lumMod val="75000"/>
                            </a:schemeClr>
                          </a:solidFill>
                          <a:effectLst/>
                          <a:latin typeface="Palatino Linotype"/>
                          <a:ea typeface="+mn-ea"/>
                          <a:cs typeface="+mn-cs"/>
                        </a:rPr>
                        <a:t>Economy</a:t>
                      </a:r>
                    </a:p>
                  </a:txBody>
                  <a:tcPr marL="9525" marR="9525" marT="9525" marB="0" anchor="ctr"/>
                </a:tc>
                <a:tc>
                  <a:txBody>
                    <a:bodyPr/>
                    <a:lstStyle/>
                    <a:p>
                      <a:pPr algn="ctr" rtl="0" fontAlgn="ctr"/>
                      <a:r>
                        <a:rPr lang="en-US" sz="1600" b="0" i="0" u="none" strike="noStrike">
                          <a:solidFill>
                            <a:srgbClr val="000000"/>
                          </a:solidFill>
                          <a:effectLst/>
                          <a:latin typeface="Palatino Linotype"/>
                        </a:rPr>
                        <a:t>33</a:t>
                      </a:r>
                    </a:p>
                  </a:txBody>
                  <a:tcPr marL="9525" marR="9525" marT="9525" marB="0" anchor="ctr"/>
                </a:tc>
                <a:tc>
                  <a:txBody>
                    <a:bodyPr/>
                    <a:lstStyle/>
                    <a:p>
                      <a:pPr algn="ctr" rtl="0" fontAlgn="ctr"/>
                      <a:r>
                        <a:rPr lang="en-US" sz="1600" b="0" i="0" u="none" strike="noStrike">
                          <a:solidFill>
                            <a:srgbClr val="000000"/>
                          </a:solidFill>
                          <a:effectLst/>
                          <a:latin typeface="Palatino Linotype"/>
                        </a:rPr>
                        <a:t>31</a:t>
                      </a:r>
                    </a:p>
                  </a:txBody>
                  <a:tcPr marL="9525" marR="9525" marT="9525" marB="0" anchor="ctr"/>
                </a:tc>
                <a:tc>
                  <a:txBody>
                    <a:bodyPr/>
                    <a:lstStyle/>
                    <a:p>
                      <a:pPr algn="ctr" rtl="0" fontAlgn="ctr"/>
                      <a:r>
                        <a:rPr lang="en-US" sz="1600" b="0" i="0" u="none" strike="noStrike">
                          <a:solidFill>
                            <a:srgbClr val="000000"/>
                          </a:solidFill>
                          <a:effectLst/>
                          <a:latin typeface="Palatino Linotype"/>
                        </a:rPr>
                        <a:t>43</a:t>
                      </a:r>
                    </a:p>
                  </a:txBody>
                  <a:tcPr marL="9525" marR="9525" marT="9525" marB="0" anchor="ctr"/>
                </a:tc>
                <a:tc>
                  <a:txBody>
                    <a:bodyPr/>
                    <a:lstStyle/>
                    <a:p>
                      <a:pPr algn="ctr" fontAlgn="b"/>
                      <a:r>
                        <a:rPr lang="en-US" sz="1600" b="0" i="0" u="none" strike="noStrike" kern="1200" dirty="0">
                          <a:solidFill>
                            <a:srgbClr val="000000"/>
                          </a:solidFill>
                          <a:effectLst/>
                          <a:latin typeface="Palatino Linotype"/>
                          <a:ea typeface="+mn-ea"/>
                          <a:cs typeface="+mn-cs"/>
                        </a:rPr>
                        <a:t>12</a:t>
                      </a:r>
                    </a:p>
                  </a:txBody>
                  <a:tcPr marL="9525" marR="9525" marT="9525" marB="0" anchor="b"/>
                </a:tc>
              </a:tr>
              <a:tr h="337503">
                <a:tc>
                  <a:txBody>
                    <a:bodyPr/>
                    <a:lstStyle/>
                    <a:p>
                      <a:pPr marL="0" algn="l" defTabSz="914400" rtl="0" eaLnBrk="1" fontAlgn="ctr" latinLnBrk="0" hangingPunct="1"/>
                      <a:r>
                        <a:rPr lang="en-US" sz="1600" b="1" i="0" u="none" strike="noStrike" kern="1200" dirty="0">
                          <a:solidFill>
                            <a:schemeClr val="accent5">
                              <a:lumMod val="75000"/>
                            </a:schemeClr>
                          </a:solidFill>
                          <a:effectLst/>
                          <a:latin typeface="Palatino Linotype"/>
                          <a:ea typeface="+mn-ea"/>
                          <a:cs typeface="+mn-cs"/>
                        </a:rPr>
                        <a:t>Crime</a:t>
                      </a:r>
                    </a:p>
                  </a:txBody>
                  <a:tcPr marL="9525" marR="9525" marT="9525" marB="0" anchor="ctr"/>
                </a:tc>
                <a:tc>
                  <a:txBody>
                    <a:bodyPr/>
                    <a:lstStyle/>
                    <a:p>
                      <a:pPr algn="ctr" rtl="0" fontAlgn="ctr"/>
                      <a:r>
                        <a:rPr lang="en-US" sz="1600" b="0" i="0" u="none" strike="noStrike">
                          <a:solidFill>
                            <a:srgbClr val="000000"/>
                          </a:solidFill>
                          <a:effectLst/>
                          <a:latin typeface="Palatino Linotype"/>
                        </a:rPr>
                        <a:t>14</a:t>
                      </a:r>
                    </a:p>
                  </a:txBody>
                  <a:tcPr marL="9525" marR="9525" marT="9525" marB="0" anchor="ctr"/>
                </a:tc>
                <a:tc>
                  <a:txBody>
                    <a:bodyPr/>
                    <a:lstStyle/>
                    <a:p>
                      <a:pPr algn="ctr" rtl="0" fontAlgn="ctr"/>
                      <a:r>
                        <a:rPr lang="en-US" sz="1600" b="0" i="0" u="none" strike="noStrike">
                          <a:solidFill>
                            <a:srgbClr val="000000"/>
                          </a:solidFill>
                          <a:effectLst/>
                          <a:latin typeface="Palatino Linotype"/>
                        </a:rPr>
                        <a:t>9</a:t>
                      </a:r>
                    </a:p>
                  </a:txBody>
                  <a:tcPr marL="9525" marR="9525" marT="9525" marB="0" anchor="ctr"/>
                </a:tc>
                <a:tc>
                  <a:txBody>
                    <a:bodyPr/>
                    <a:lstStyle/>
                    <a:p>
                      <a:pPr algn="ctr" rtl="0" fontAlgn="ctr"/>
                      <a:r>
                        <a:rPr lang="en-US" sz="1600" b="0" i="0" u="none" strike="noStrike">
                          <a:solidFill>
                            <a:srgbClr val="000000"/>
                          </a:solidFill>
                          <a:effectLst/>
                          <a:latin typeface="Palatino Linotype"/>
                        </a:rPr>
                        <a:t>20</a:t>
                      </a:r>
                    </a:p>
                  </a:txBody>
                  <a:tcPr marL="9525" marR="9525" marT="9525" marB="0" anchor="ctr"/>
                </a:tc>
                <a:tc>
                  <a:txBody>
                    <a:bodyPr/>
                    <a:lstStyle/>
                    <a:p>
                      <a:pPr algn="ctr" fontAlgn="b"/>
                      <a:r>
                        <a:rPr lang="en-US" sz="1600" b="0" i="0" u="none" strike="noStrike" kern="1200" dirty="0">
                          <a:solidFill>
                            <a:srgbClr val="000000"/>
                          </a:solidFill>
                          <a:effectLst/>
                          <a:latin typeface="Palatino Linotype"/>
                          <a:ea typeface="+mn-ea"/>
                          <a:cs typeface="+mn-cs"/>
                        </a:rPr>
                        <a:t>11</a:t>
                      </a:r>
                    </a:p>
                  </a:txBody>
                  <a:tcPr marL="9525" marR="9525" marT="9525" marB="0" anchor="b"/>
                </a:tc>
              </a:tr>
              <a:tr h="337503">
                <a:tc>
                  <a:txBody>
                    <a:bodyPr/>
                    <a:lstStyle/>
                    <a:p>
                      <a:pPr marL="0" algn="l" defTabSz="914400" rtl="0" eaLnBrk="1" fontAlgn="ctr" latinLnBrk="0" hangingPunct="1"/>
                      <a:r>
                        <a:rPr lang="en-US" sz="1600" b="1" i="0" u="none" strike="noStrike" kern="1200" dirty="0">
                          <a:solidFill>
                            <a:schemeClr val="accent5">
                              <a:lumMod val="75000"/>
                            </a:schemeClr>
                          </a:solidFill>
                          <a:effectLst/>
                          <a:latin typeface="Palatino Linotype"/>
                          <a:ea typeface="+mn-ea"/>
                          <a:cs typeface="+mn-cs"/>
                        </a:rPr>
                        <a:t>Growth/</a:t>
                      </a:r>
                      <a:r>
                        <a:rPr lang="en-US" sz="1600" b="1" i="0" u="none" strike="noStrike" kern="1200" dirty="0" err="1">
                          <a:solidFill>
                            <a:schemeClr val="accent5">
                              <a:lumMod val="75000"/>
                            </a:schemeClr>
                          </a:solidFill>
                          <a:effectLst/>
                          <a:latin typeface="Palatino Linotype"/>
                          <a:ea typeface="+mn-ea"/>
                          <a:cs typeface="+mn-cs"/>
                        </a:rPr>
                        <a:t>devel</a:t>
                      </a:r>
                      <a:r>
                        <a:rPr lang="en-US" sz="1600" b="1" i="0" u="none" strike="noStrike" kern="1200" dirty="0">
                          <a:solidFill>
                            <a:schemeClr val="accent5">
                              <a:lumMod val="75000"/>
                            </a:schemeClr>
                          </a:solidFill>
                          <a:effectLst/>
                          <a:latin typeface="Palatino Linotype"/>
                          <a:ea typeface="+mn-ea"/>
                          <a:cs typeface="+mn-cs"/>
                        </a:rPr>
                        <a:t>.</a:t>
                      </a:r>
                    </a:p>
                  </a:txBody>
                  <a:tcPr marL="9525" marR="9525" marT="9525" marB="0" anchor="ctr"/>
                </a:tc>
                <a:tc>
                  <a:txBody>
                    <a:bodyPr/>
                    <a:lstStyle/>
                    <a:p>
                      <a:pPr algn="ctr" rtl="0" fontAlgn="ctr"/>
                      <a:r>
                        <a:rPr lang="en-US" sz="1600" b="0" i="0" u="none" strike="noStrike">
                          <a:solidFill>
                            <a:srgbClr val="000000"/>
                          </a:solidFill>
                          <a:effectLst/>
                          <a:latin typeface="Palatino Linotype"/>
                        </a:rPr>
                        <a:t>15</a:t>
                      </a:r>
                    </a:p>
                  </a:txBody>
                  <a:tcPr marL="9525" marR="9525" marT="9525" marB="0" anchor="ctr"/>
                </a:tc>
                <a:tc>
                  <a:txBody>
                    <a:bodyPr/>
                    <a:lstStyle/>
                    <a:p>
                      <a:pPr algn="ctr" rtl="0" fontAlgn="ctr"/>
                      <a:r>
                        <a:rPr lang="en-US" sz="1600" b="0" i="0" u="none" strike="noStrike">
                          <a:solidFill>
                            <a:srgbClr val="000000"/>
                          </a:solidFill>
                          <a:effectLst/>
                          <a:latin typeface="Palatino Linotype"/>
                        </a:rPr>
                        <a:t>12</a:t>
                      </a:r>
                    </a:p>
                  </a:txBody>
                  <a:tcPr marL="9525" marR="9525" marT="9525" marB="0" anchor="ctr"/>
                </a:tc>
                <a:tc>
                  <a:txBody>
                    <a:bodyPr/>
                    <a:lstStyle/>
                    <a:p>
                      <a:pPr algn="ctr" rtl="0" fontAlgn="ctr"/>
                      <a:r>
                        <a:rPr lang="en-US" sz="1600" b="0" i="0" u="none" strike="noStrike">
                          <a:solidFill>
                            <a:srgbClr val="000000"/>
                          </a:solidFill>
                          <a:effectLst/>
                          <a:latin typeface="Palatino Linotype"/>
                        </a:rPr>
                        <a:t>18</a:t>
                      </a:r>
                    </a:p>
                  </a:txBody>
                  <a:tcPr marL="9525" marR="9525" marT="9525" marB="0" anchor="ctr"/>
                </a:tc>
                <a:tc>
                  <a:txBody>
                    <a:bodyPr/>
                    <a:lstStyle/>
                    <a:p>
                      <a:pPr algn="ctr" fontAlgn="b"/>
                      <a:r>
                        <a:rPr lang="en-US" sz="1600" b="0" i="0" u="none" strike="noStrike" kern="1200" dirty="0">
                          <a:solidFill>
                            <a:srgbClr val="000000"/>
                          </a:solidFill>
                          <a:effectLst/>
                          <a:latin typeface="Palatino Linotype"/>
                          <a:ea typeface="+mn-ea"/>
                          <a:cs typeface="+mn-cs"/>
                        </a:rPr>
                        <a:t>6</a:t>
                      </a:r>
                    </a:p>
                  </a:txBody>
                  <a:tcPr marL="9525" marR="9525" marT="9525" marB="0" anchor="b"/>
                </a:tc>
              </a:tr>
              <a:tr h="337503">
                <a:tc>
                  <a:txBody>
                    <a:bodyPr/>
                    <a:lstStyle/>
                    <a:p>
                      <a:pPr marL="0" algn="l" defTabSz="914400" rtl="0" eaLnBrk="1" fontAlgn="ctr" latinLnBrk="0" hangingPunct="1"/>
                      <a:r>
                        <a:rPr lang="en-US" sz="1600" b="1" i="0" u="none" strike="noStrike" kern="1200" dirty="0">
                          <a:solidFill>
                            <a:srgbClr val="C00000"/>
                          </a:solidFill>
                          <a:effectLst/>
                          <a:latin typeface="Palatino Linotype"/>
                          <a:ea typeface="+mn-ea"/>
                          <a:cs typeface="+mn-cs"/>
                        </a:rPr>
                        <a:t>Familiar name</a:t>
                      </a:r>
                    </a:p>
                  </a:txBody>
                  <a:tcPr marL="9525" marR="9525" marT="9525" marB="0" anchor="ctr"/>
                </a:tc>
                <a:tc>
                  <a:txBody>
                    <a:bodyPr/>
                    <a:lstStyle/>
                    <a:p>
                      <a:pPr algn="ctr" rtl="0" fontAlgn="ctr"/>
                      <a:r>
                        <a:rPr lang="en-US" sz="1600" b="0" i="0" u="none" strike="noStrike">
                          <a:solidFill>
                            <a:srgbClr val="000000"/>
                          </a:solidFill>
                          <a:effectLst/>
                          <a:latin typeface="Palatino Linotype"/>
                        </a:rPr>
                        <a:t>4</a:t>
                      </a:r>
                    </a:p>
                  </a:txBody>
                  <a:tcPr marL="9525" marR="9525" marT="9525" marB="0" anchor="ctr"/>
                </a:tc>
                <a:tc>
                  <a:txBody>
                    <a:bodyPr/>
                    <a:lstStyle/>
                    <a:p>
                      <a:pPr algn="ctr" rtl="0" fontAlgn="ctr"/>
                      <a:r>
                        <a:rPr lang="en-US" sz="1600" b="0" i="0" u="none" strike="noStrike">
                          <a:solidFill>
                            <a:srgbClr val="000000"/>
                          </a:solidFill>
                          <a:effectLst/>
                          <a:latin typeface="Palatino Linotype"/>
                        </a:rPr>
                        <a:t>1</a:t>
                      </a:r>
                    </a:p>
                  </a:txBody>
                  <a:tcPr marL="9525" marR="9525" marT="9525" marB="0" anchor="ctr"/>
                </a:tc>
                <a:tc>
                  <a:txBody>
                    <a:bodyPr/>
                    <a:lstStyle/>
                    <a:p>
                      <a:pPr algn="ctr" rtl="0" fontAlgn="ctr"/>
                      <a:r>
                        <a:rPr lang="en-US" sz="1600" b="0" i="0" u="none" strike="noStrike">
                          <a:solidFill>
                            <a:srgbClr val="000000"/>
                          </a:solidFill>
                          <a:effectLst/>
                          <a:latin typeface="Palatino Linotype"/>
                        </a:rPr>
                        <a:t>7</a:t>
                      </a:r>
                    </a:p>
                  </a:txBody>
                  <a:tcPr marL="9525" marR="9525" marT="9525" marB="0" anchor="ctr"/>
                </a:tc>
                <a:tc>
                  <a:txBody>
                    <a:bodyPr/>
                    <a:lstStyle/>
                    <a:p>
                      <a:pPr algn="ctr" fontAlgn="b"/>
                      <a:r>
                        <a:rPr lang="en-US" sz="1600" b="0" i="0" u="none" strike="noStrike" kern="1200">
                          <a:solidFill>
                            <a:srgbClr val="000000"/>
                          </a:solidFill>
                          <a:effectLst/>
                          <a:latin typeface="Palatino Linotype"/>
                          <a:ea typeface="+mn-ea"/>
                          <a:cs typeface="+mn-cs"/>
                        </a:rPr>
                        <a:t>6</a:t>
                      </a:r>
                    </a:p>
                  </a:txBody>
                  <a:tcPr marL="9525" marR="9525" marT="9525" marB="0" anchor="b"/>
                </a:tc>
              </a:tr>
              <a:tr h="337503">
                <a:tc>
                  <a:txBody>
                    <a:bodyPr/>
                    <a:lstStyle/>
                    <a:p>
                      <a:pPr marL="0" algn="l" defTabSz="914400" rtl="0" eaLnBrk="1" fontAlgn="ctr" latinLnBrk="0" hangingPunct="1"/>
                      <a:r>
                        <a:rPr lang="en-US" sz="1600" b="1" i="0" u="none" strike="noStrike" kern="1200" dirty="0">
                          <a:solidFill>
                            <a:schemeClr val="accent5">
                              <a:lumMod val="75000"/>
                            </a:schemeClr>
                          </a:solidFill>
                          <a:effectLst/>
                          <a:latin typeface="Palatino Linotype"/>
                          <a:ea typeface="+mn-ea"/>
                          <a:cs typeface="+mn-cs"/>
                        </a:rPr>
                        <a:t>Slots</a:t>
                      </a:r>
                    </a:p>
                  </a:txBody>
                  <a:tcPr marL="9525" marR="9525" marT="9525" marB="0" anchor="ctr"/>
                </a:tc>
                <a:tc>
                  <a:txBody>
                    <a:bodyPr/>
                    <a:lstStyle/>
                    <a:p>
                      <a:pPr algn="ctr" rtl="0" fontAlgn="ctr"/>
                      <a:r>
                        <a:rPr lang="en-US" sz="1600" b="0" i="0" u="none" strike="noStrike">
                          <a:solidFill>
                            <a:srgbClr val="000000"/>
                          </a:solidFill>
                          <a:effectLst/>
                          <a:latin typeface="Palatino Linotype"/>
                        </a:rPr>
                        <a:t>10</a:t>
                      </a:r>
                    </a:p>
                  </a:txBody>
                  <a:tcPr marL="9525" marR="9525" marT="9525" marB="0" anchor="ctr"/>
                </a:tc>
                <a:tc>
                  <a:txBody>
                    <a:bodyPr/>
                    <a:lstStyle/>
                    <a:p>
                      <a:pPr algn="ctr" rtl="0" fontAlgn="ctr"/>
                      <a:r>
                        <a:rPr lang="en-US" sz="1600" b="0" i="0" u="none" strike="noStrike">
                          <a:solidFill>
                            <a:srgbClr val="000000"/>
                          </a:solidFill>
                          <a:effectLst/>
                          <a:latin typeface="Palatino Linotype"/>
                        </a:rPr>
                        <a:t>8</a:t>
                      </a:r>
                    </a:p>
                  </a:txBody>
                  <a:tcPr marL="9525" marR="9525" marT="9525" marB="0" anchor="ctr"/>
                </a:tc>
                <a:tc>
                  <a:txBody>
                    <a:bodyPr/>
                    <a:lstStyle/>
                    <a:p>
                      <a:pPr algn="ctr" rtl="0" fontAlgn="ctr"/>
                      <a:r>
                        <a:rPr lang="en-US" sz="1600" b="0" i="0" u="none" strike="noStrike">
                          <a:solidFill>
                            <a:srgbClr val="000000"/>
                          </a:solidFill>
                          <a:effectLst/>
                          <a:latin typeface="Palatino Linotype"/>
                        </a:rPr>
                        <a:t>12</a:t>
                      </a:r>
                    </a:p>
                  </a:txBody>
                  <a:tcPr marL="9525" marR="9525" marT="9525" marB="0" anchor="ctr"/>
                </a:tc>
                <a:tc>
                  <a:txBody>
                    <a:bodyPr/>
                    <a:lstStyle/>
                    <a:p>
                      <a:pPr algn="ctr" fontAlgn="b"/>
                      <a:r>
                        <a:rPr lang="en-US" sz="1600" b="0" i="0" u="none" strike="noStrike" kern="1200" dirty="0">
                          <a:solidFill>
                            <a:srgbClr val="000000"/>
                          </a:solidFill>
                          <a:effectLst/>
                          <a:latin typeface="Palatino Linotype"/>
                          <a:ea typeface="+mn-ea"/>
                          <a:cs typeface="+mn-cs"/>
                        </a:rPr>
                        <a:t>4</a:t>
                      </a:r>
                    </a:p>
                  </a:txBody>
                  <a:tcPr marL="9525" marR="9525" marT="9525" marB="0" anchor="b"/>
                </a:tc>
              </a:tr>
              <a:tr h="337503">
                <a:tc>
                  <a:txBody>
                    <a:bodyPr/>
                    <a:lstStyle/>
                    <a:p>
                      <a:pPr marL="0" algn="l" defTabSz="914400" rtl="0" eaLnBrk="1" fontAlgn="ctr" latinLnBrk="0" hangingPunct="1"/>
                      <a:r>
                        <a:rPr lang="en-US" sz="1600" b="1" i="0" u="none" strike="noStrike" kern="1200" dirty="0">
                          <a:solidFill>
                            <a:schemeClr val="accent5">
                              <a:lumMod val="75000"/>
                            </a:schemeClr>
                          </a:solidFill>
                          <a:effectLst/>
                          <a:latin typeface="Palatino Linotype"/>
                          <a:ea typeface="+mn-ea"/>
                          <a:cs typeface="+mn-cs"/>
                        </a:rPr>
                        <a:t>Constituent serv.</a:t>
                      </a:r>
                    </a:p>
                  </a:txBody>
                  <a:tcPr marL="9525" marR="9525" marT="9525" marB="0" anchor="ctr"/>
                </a:tc>
                <a:tc>
                  <a:txBody>
                    <a:bodyPr/>
                    <a:lstStyle/>
                    <a:p>
                      <a:pPr algn="ctr" rtl="0" fontAlgn="ctr"/>
                      <a:r>
                        <a:rPr lang="en-US" sz="1600" b="0" i="0" u="none" strike="noStrike">
                          <a:solidFill>
                            <a:srgbClr val="000000"/>
                          </a:solidFill>
                          <a:effectLst/>
                          <a:latin typeface="Palatino Linotype"/>
                        </a:rPr>
                        <a:t>9</a:t>
                      </a:r>
                    </a:p>
                  </a:txBody>
                  <a:tcPr marL="9525" marR="9525" marT="9525" marB="0" anchor="ctr"/>
                </a:tc>
                <a:tc>
                  <a:txBody>
                    <a:bodyPr/>
                    <a:lstStyle/>
                    <a:p>
                      <a:pPr algn="ctr" rtl="0" fontAlgn="ctr"/>
                      <a:r>
                        <a:rPr lang="en-US" sz="1600" b="0" i="0" u="none" strike="noStrike">
                          <a:solidFill>
                            <a:srgbClr val="000000"/>
                          </a:solidFill>
                          <a:effectLst/>
                          <a:latin typeface="Palatino Linotype"/>
                        </a:rPr>
                        <a:t>8</a:t>
                      </a:r>
                    </a:p>
                  </a:txBody>
                  <a:tcPr marL="9525" marR="9525" marT="9525" marB="0" anchor="ctr"/>
                </a:tc>
                <a:tc>
                  <a:txBody>
                    <a:bodyPr/>
                    <a:lstStyle/>
                    <a:p>
                      <a:pPr algn="ctr" rtl="0" fontAlgn="ctr"/>
                      <a:r>
                        <a:rPr lang="en-US" sz="1600" b="0" i="0" u="none" strike="noStrike">
                          <a:solidFill>
                            <a:srgbClr val="000000"/>
                          </a:solidFill>
                          <a:effectLst/>
                          <a:latin typeface="Palatino Linotype"/>
                        </a:rPr>
                        <a:t>11</a:t>
                      </a:r>
                    </a:p>
                  </a:txBody>
                  <a:tcPr marL="9525" marR="9525" marT="9525" marB="0" anchor="ctr"/>
                </a:tc>
                <a:tc>
                  <a:txBody>
                    <a:bodyPr/>
                    <a:lstStyle/>
                    <a:p>
                      <a:pPr algn="ctr" fontAlgn="b"/>
                      <a:r>
                        <a:rPr lang="en-US" sz="1600" b="0" i="0" u="none" strike="noStrike" kern="1200" dirty="0">
                          <a:solidFill>
                            <a:srgbClr val="000000"/>
                          </a:solidFill>
                          <a:effectLst/>
                          <a:latin typeface="Palatino Linotype"/>
                          <a:ea typeface="+mn-ea"/>
                          <a:cs typeface="+mn-cs"/>
                        </a:rPr>
                        <a:t>3</a:t>
                      </a:r>
                    </a:p>
                  </a:txBody>
                  <a:tcPr marL="9525" marR="9525" marT="9525" marB="0" anchor="b"/>
                </a:tc>
              </a:tr>
              <a:tr h="337503">
                <a:tc>
                  <a:txBody>
                    <a:bodyPr/>
                    <a:lstStyle/>
                    <a:p>
                      <a:pPr marL="0" algn="l" defTabSz="914400" rtl="0" eaLnBrk="1" fontAlgn="ctr" latinLnBrk="0" hangingPunct="1"/>
                      <a:r>
                        <a:rPr lang="en-US" sz="1600" b="1" i="0" u="none" strike="noStrike" kern="1200" dirty="0">
                          <a:solidFill>
                            <a:schemeClr val="accent5">
                              <a:lumMod val="75000"/>
                            </a:schemeClr>
                          </a:solidFill>
                          <a:effectLst/>
                          <a:latin typeface="Palatino Linotype"/>
                          <a:ea typeface="+mn-ea"/>
                          <a:cs typeface="+mn-cs"/>
                        </a:rPr>
                        <a:t>Environment</a:t>
                      </a:r>
                    </a:p>
                  </a:txBody>
                  <a:tcPr marL="9525" marR="9525" marT="9525" marB="0" anchor="ctr"/>
                </a:tc>
                <a:tc>
                  <a:txBody>
                    <a:bodyPr/>
                    <a:lstStyle/>
                    <a:p>
                      <a:pPr algn="ctr" rtl="0" fontAlgn="ctr"/>
                      <a:r>
                        <a:rPr lang="en-US" sz="1600" b="0" i="0" u="none" strike="noStrike">
                          <a:solidFill>
                            <a:srgbClr val="000000"/>
                          </a:solidFill>
                          <a:effectLst/>
                          <a:latin typeface="Palatino Linotype"/>
                        </a:rPr>
                        <a:t>15</a:t>
                      </a:r>
                    </a:p>
                  </a:txBody>
                  <a:tcPr marL="9525" marR="9525" marT="9525" marB="0" anchor="ctr"/>
                </a:tc>
                <a:tc>
                  <a:txBody>
                    <a:bodyPr/>
                    <a:lstStyle/>
                    <a:p>
                      <a:pPr algn="ctr" rtl="0" fontAlgn="ctr"/>
                      <a:r>
                        <a:rPr lang="en-US" sz="1600" b="0" i="0" u="none" strike="noStrike">
                          <a:solidFill>
                            <a:srgbClr val="000000"/>
                          </a:solidFill>
                          <a:effectLst/>
                          <a:latin typeface="Palatino Linotype"/>
                        </a:rPr>
                        <a:t>17</a:t>
                      </a:r>
                    </a:p>
                  </a:txBody>
                  <a:tcPr marL="9525" marR="9525" marT="9525" marB="0" anchor="ctr"/>
                </a:tc>
                <a:tc>
                  <a:txBody>
                    <a:bodyPr/>
                    <a:lstStyle/>
                    <a:p>
                      <a:pPr algn="ctr" rtl="0" fontAlgn="ctr"/>
                      <a:r>
                        <a:rPr lang="en-US" sz="1600" b="0" i="0" u="none" strike="noStrike">
                          <a:solidFill>
                            <a:srgbClr val="000000"/>
                          </a:solidFill>
                          <a:effectLst/>
                          <a:latin typeface="Palatino Linotype"/>
                        </a:rPr>
                        <a:t>11</a:t>
                      </a:r>
                    </a:p>
                  </a:txBody>
                  <a:tcPr marL="9525" marR="9525" marT="9525" marB="0" anchor="ctr"/>
                </a:tc>
                <a:tc>
                  <a:txBody>
                    <a:bodyPr/>
                    <a:lstStyle/>
                    <a:p>
                      <a:pPr algn="ctr" fontAlgn="b"/>
                      <a:r>
                        <a:rPr lang="en-US" sz="1600" b="0" i="0" u="none" strike="noStrike" kern="1200" dirty="0">
                          <a:solidFill>
                            <a:srgbClr val="000000"/>
                          </a:solidFill>
                          <a:effectLst/>
                          <a:latin typeface="Palatino Linotype"/>
                          <a:ea typeface="+mn-ea"/>
                          <a:cs typeface="+mn-cs"/>
                        </a:rPr>
                        <a:t>-6</a:t>
                      </a:r>
                    </a:p>
                  </a:txBody>
                  <a:tcPr marL="9525" marR="9525" marT="9525" marB="0" anchor="b"/>
                </a:tc>
              </a:tr>
              <a:tr h="337503">
                <a:tc>
                  <a:txBody>
                    <a:bodyPr/>
                    <a:lstStyle/>
                    <a:p>
                      <a:pPr marL="0" algn="l" defTabSz="914400" rtl="0" eaLnBrk="1" fontAlgn="ctr" latinLnBrk="0" hangingPunct="1"/>
                      <a:r>
                        <a:rPr lang="en-US" sz="1600" b="1" i="0" u="none" strike="noStrike" kern="1200" dirty="0">
                          <a:solidFill>
                            <a:schemeClr val="accent5">
                              <a:lumMod val="75000"/>
                            </a:schemeClr>
                          </a:solidFill>
                          <a:effectLst/>
                          <a:latin typeface="Palatino Linotype"/>
                          <a:ea typeface="+mn-ea"/>
                          <a:cs typeface="+mn-cs"/>
                        </a:rPr>
                        <a:t>Schools</a:t>
                      </a:r>
                    </a:p>
                  </a:txBody>
                  <a:tcPr marL="9525" marR="9525" marT="9525" marB="0" anchor="ctr"/>
                </a:tc>
                <a:tc>
                  <a:txBody>
                    <a:bodyPr/>
                    <a:lstStyle/>
                    <a:p>
                      <a:pPr algn="ctr" rtl="0" fontAlgn="ctr"/>
                      <a:r>
                        <a:rPr lang="en-US" sz="1600" b="0" i="0" u="none" strike="noStrike">
                          <a:solidFill>
                            <a:srgbClr val="000000"/>
                          </a:solidFill>
                          <a:effectLst/>
                          <a:latin typeface="Palatino Linotype"/>
                        </a:rPr>
                        <a:t>21</a:t>
                      </a:r>
                    </a:p>
                  </a:txBody>
                  <a:tcPr marL="9525" marR="9525" marT="9525" marB="0" anchor="ctr"/>
                </a:tc>
                <a:tc>
                  <a:txBody>
                    <a:bodyPr/>
                    <a:lstStyle/>
                    <a:p>
                      <a:pPr algn="ctr" rtl="0" fontAlgn="ctr"/>
                      <a:r>
                        <a:rPr lang="en-US" sz="1600" b="0" i="0" u="none" strike="noStrike">
                          <a:solidFill>
                            <a:srgbClr val="000000"/>
                          </a:solidFill>
                          <a:effectLst/>
                          <a:latin typeface="Palatino Linotype"/>
                        </a:rPr>
                        <a:t>26</a:t>
                      </a:r>
                    </a:p>
                  </a:txBody>
                  <a:tcPr marL="9525" marR="9525" marT="9525" marB="0" anchor="ctr"/>
                </a:tc>
                <a:tc>
                  <a:txBody>
                    <a:bodyPr/>
                    <a:lstStyle/>
                    <a:p>
                      <a:pPr algn="ctr" rtl="0" fontAlgn="ctr"/>
                      <a:r>
                        <a:rPr lang="en-US" sz="1600" b="0" i="0" u="none" strike="noStrike">
                          <a:solidFill>
                            <a:srgbClr val="000000"/>
                          </a:solidFill>
                          <a:effectLst/>
                          <a:latin typeface="Palatino Linotype"/>
                        </a:rPr>
                        <a:t>19</a:t>
                      </a:r>
                    </a:p>
                  </a:txBody>
                  <a:tcPr marL="9525" marR="9525" marT="9525" marB="0" anchor="ctr"/>
                </a:tc>
                <a:tc>
                  <a:txBody>
                    <a:bodyPr/>
                    <a:lstStyle/>
                    <a:p>
                      <a:pPr algn="ctr" fontAlgn="b"/>
                      <a:r>
                        <a:rPr lang="en-US" sz="1600" b="0" i="0" u="none" strike="noStrike" kern="1200" dirty="0">
                          <a:solidFill>
                            <a:srgbClr val="000000"/>
                          </a:solidFill>
                          <a:effectLst/>
                          <a:latin typeface="Palatino Linotype"/>
                          <a:ea typeface="+mn-ea"/>
                          <a:cs typeface="+mn-cs"/>
                        </a:rPr>
                        <a:t>-7</a:t>
                      </a:r>
                    </a:p>
                  </a:txBody>
                  <a:tcPr marL="9525" marR="9525" marT="9525" marB="0" anchor="b"/>
                </a:tc>
              </a:tr>
              <a:tr h="337503">
                <a:tc>
                  <a:txBody>
                    <a:bodyPr/>
                    <a:lstStyle/>
                    <a:p>
                      <a:pPr marL="0" algn="l" defTabSz="914400" rtl="0" eaLnBrk="1" fontAlgn="ctr" latinLnBrk="0" hangingPunct="1"/>
                      <a:r>
                        <a:rPr lang="en-US" sz="1600" b="1" i="0" u="none" strike="noStrike" kern="1200" dirty="0">
                          <a:solidFill>
                            <a:srgbClr val="C00000"/>
                          </a:solidFill>
                          <a:effectLst/>
                          <a:latin typeface="Palatino Linotype"/>
                          <a:ea typeface="+mn-ea"/>
                          <a:cs typeface="+mn-cs"/>
                        </a:rPr>
                        <a:t>Honesty</a:t>
                      </a:r>
                    </a:p>
                  </a:txBody>
                  <a:tcPr marL="9525" marR="9525" marT="9525" marB="0" anchor="ctr"/>
                </a:tc>
                <a:tc>
                  <a:txBody>
                    <a:bodyPr/>
                    <a:lstStyle/>
                    <a:p>
                      <a:pPr algn="ctr" rtl="0" fontAlgn="ctr"/>
                      <a:r>
                        <a:rPr lang="en-US" sz="1600" b="0" i="0" u="none" strike="noStrike">
                          <a:solidFill>
                            <a:srgbClr val="000000"/>
                          </a:solidFill>
                          <a:effectLst/>
                          <a:latin typeface="Palatino Linotype"/>
                        </a:rPr>
                        <a:t>13</a:t>
                      </a:r>
                    </a:p>
                  </a:txBody>
                  <a:tcPr marL="9525" marR="9525" marT="9525" marB="0" anchor="ctr"/>
                </a:tc>
                <a:tc>
                  <a:txBody>
                    <a:bodyPr/>
                    <a:lstStyle/>
                    <a:p>
                      <a:pPr algn="ctr" rtl="0" fontAlgn="ctr"/>
                      <a:r>
                        <a:rPr lang="en-US" sz="1600" b="0" i="0" u="none" strike="noStrike">
                          <a:solidFill>
                            <a:srgbClr val="000000"/>
                          </a:solidFill>
                          <a:effectLst/>
                          <a:latin typeface="Palatino Linotype"/>
                        </a:rPr>
                        <a:t>21</a:t>
                      </a:r>
                    </a:p>
                  </a:txBody>
                  <a:tcPr marL="9525" marR="9525" marT="9525" marB="0" anchor="ctr"/>
                </a:tc>
                <a:tc>
                  <a:txBody>
                    <a:bodyPr/>
                    <a:lstStyle/>
                    <a:p>
                      <a:pPr algn="ctr" rtl="0" fontAlgn="ctr"/>
                      <a:r>
                        <a:rPr lang="en-US" sz="1600" b="0" i="0" u="none" strike="noStrike">
                          <a:solidFill>
                            <a:srgbClr val="000000"/>
                          </a:solidFill>
                          <a:effectLst/>
                          <a:latin typeface="Palatino Linotype"/>
                        </a:rPr>
                        <a:t>8</a:t>
                      </a:r>
                    </a:p>
                  </a:txBody>
                  <a:tcPr marL="9525" marR="9525" marT="9525" marB="0" anchor="ctr"/>
                </a:tc>
                <a:tc>
                  <a:txBody>
                    <a:bodyPr/>
                    <a:lstStyle/>
                    <a:p>
                      <a:pPr algn="ctr" fontAlgn="b"/>
                      <a:r>
                        <a:rPr lang="en-US" sz="1600" b="0" i="0" u="none" strike="noStrike" kern="1200" dirty="0">
                          <a:solidFill>
                            <a:srgbClr val="000000"/>
                          </a:solidFill>
                          <a:effectLst/>
                          <a:latin typeface="Palatino Linotype"/>
                          <a:ea typeface="+mn-ea"/>
                          <a:cs typeface="+mn-cs"/>
                        </a:rPr>
                        <a:t>-13</a:t>
                      </a:r>
                    </a:p>
                  </a:txBody>
                  <a:tcPr marL="9525" marR="9525" marT="9525" marB="0" anchor="b"/>
                </a:tc>
              </a:tr>
              <a:tr h="337503">
                <a:tc>
                  <a:txBody>
                    <a:bodyPr/>
                    <a:lstStyle/>
                    <a:p>
                      <a:pPr marL="0" algn="l" defTabSz="914400" rtl="0" eaLnBrk="1" fontAlgn="ctr" latinLnBrk="0" hangingPunct="1"/>
                      <a:r>
                        <a:rPr lang="en-US" sz="1600" b="1" i="0" u="none" strike="noStrike" kern="1200" dirty="0">
                          <a:solidFill>
                            <a:srgbClr val="C00000"/>
                          </a:solidFill>
                          <a:effectLst/>
                          <a:latin typeface="Palatino Linotype"/>
                          <a:ea typeface="+mn-ea"/>
                          <a:cs typeface="+mn-cs"/>
                        </a:rPr>
                        <a:t>Right moral outlook</a:t>
                      </a:r>
                    </a:p>
                  </a:txBody>
                  <a:tcPr marL="9525" marR="9525" marT="9525" marB="0" anchor="ctr"/>
                </a:tc>
                <a:tc>
                  <a:txBody>
                    <a:bodyPr/>
                    <a:lstStyle/>
                    <a:p>
                      <a:pPr algn="ctr" rtl="0" fontAlgn="ctr"/>
                      <a:r>
                        <a:rPr lang="en-US" sz="1600" b="0" i="0" u="none" strike="noStrike">
                          <a:solidFill>
                            <a:srgbClr val="000000"/>
                          </a:solidFill>
                          <a:effectLst/>
                          <a:latin typeface="Palatino Linotype"/>
                        </a:rPr>
                        <a:t>16</a:t>
                      </a:r>
                    </a:p>
                  </a:txBody>
                  <a:tcPr marL="9525" marR="9525" marT="9525" marB="0" anchor="ctr"/>
                </a:tc>
                <a:tc>
                  <a:txBody>
                    <a:bodyPr/>
                    <a:lstStyle/>
                    <a:p>
                      <a:pPr algn="ctr" rtl="0" fontAlgn="ctr"/>
                      <a:r>
                        <a:rPr lang="en-US" sz="1600" b="0" i="0" u="none" strike="noStrike">
                          <a:solidFill>
                            <a:srgbClr val="000000"/>
                          </a:solidFill>
                          <a:effectLst/>
                          <a:latin typeface="Palatino Linotype"/>
                        </a:rPr>
                        <a:t>24</a:t>
                      </a:r>
                    </a:p>
                  </a:txBody>
                  <a:tcPr marL="9525" marR="9525" marT="9525" marB="0" anchor="ctr"/>
                </a:tc>
                <a:tc>
                  <a:txBody>
                    <a:bodyPr/>
                    <a:lstStyle/>
                    <a:p>
                      <a:pPr algn="ctr" rtl="0" fontAlgn="ctr"/>
                      <a:r>
                        <a:rPr lang="en-US" sz="1600" b="0" i="0" u="none" strike="noStrike">
                          <a:solidFill>
                            <a:srgbClr val="000000"/>
                          </a:solidFill>
                          <a:effectLst/>
                          <a:latin typeface="Palatino Linotype"/>
                        </a:rPr>
                        <a:t>9</a:t>
                      </a:r>
                    </a:p>
                  </a:txBody>
                  <a:tcPr marL="9525" marR="9525" marT="9525" marB="0" anchor="ctr"/>
                </a:tc>
                <a:tc>
                  <a:txBody>
                    <a:bodyPr/>
                    <a:lstStyle/>
                    <a:p>
                      <a:pPr algn="ctr" fontAlgn="b"/>
                      <a:r>
                        <a:rPr lang="en-US" sz="1600" b="0" i="0" u="none" strike="noStrike" kern="1200" dirty="0">
                          <a:solidFill>
                            <a:srgbClr val="000000"/>
                          </a:solidFill>
                          <a:effectLst/>
                          <a:latin typeface="Palatino Linotype"/>
                          <a:ea typeface="+mn-ea"/>
                          <a:cs typeface="+mn-cs"/>
                        </a:rPr>
                        <a:t>-15</a:t>
                      </a:r>
                    </a:p>
                  </a:txBody>
                  <a:tcPr marL="9525" marR="9525" marT="9525" marB="0" anchor="b"/>
                </a:tc>
              </a:tr>
              <a:tr h="337503">
                <a:tc>
                  <a:txBody>
                    <a:bodyPr/>
                    <a:lstStyle/>
                    <a:p>
                      <a:pPr marL="0" algn="l" defTabSz="914400" rtl="0" eaLnBrk="1" fontAlgn="b" latinLnBrk="0" hangingPunct="1"/>
                      <a:r>
                        <a:rPr lang="en-US" sz="1600" b="1" i="0" u="none" strike="noStrike" kern="1200" dirty="0">
                          <a:solidFill>
                            <a:srgbClr val="C00000"/>
                          </a:solidFill>
                          <a:effectLst/>
                          <a:latin typeface="Palatino Linotype"/>
                          <a:ea typeface="+mn-ea"/>
                          <a:cs typeface="+mn-cs"/>
                        </a:rPr>
                        <a:t>Party affiliation</a:t>
                      </a:r>
                    </a:p>
                  </a:txBody>
                  <a:tcPr marL="9525" marR="9525" marT="9525" marB="0" anchor="ctr"/>
                </a:tc>
                <a:tc>
                  <a:txBody>
                    <a:bodyPr/>
                    <a:lstStyle/>
                    <a:p>
                      <a:pPr algn="ctr" rtl="0" fontAlgn="ctr"/>
                      <a:r>
                        <a:rPr lang="en-US" sz="1600" b="0" i="0" u="none" strike="noStrike">
                          <a:solidFill>
                            <a:srgbClr val="000000"/>
                          </a:solidFill>
                          <a:effectLst/>
                          <a:latin typeface="Palatino Linotype"/>
                        </a:rPr>
                        <a:t>28</a:t>
                      </a:r>
                    </a:p>
                  </a:txBody>
                  <a:tcPr marL="9525" marR="9525" marT="9525" marB="0" anchor="ctr"/>
                </a:tc>
                <a:tc>
                  <a:txBody>
                    <a:bodyPr/>
                    <a:lstStyle/>
                    <a:p>
                      <a:pPr algn="ctr" rtl="0" fontAlgn="ctr"/>
                      <a:r>
                        <a:rPr lang="en-US" sz="1600" b="0" i="0" u="none" strike="noStrike">
                          <a:solidFill>
                            <a:srgbClr val="000000"/>
                          </a:solidFill>
                          <a:effectLst/>
                          <a:latin typeface="Palatino Linotype"/>
                        </a:rPr>
                        <a:t>38</a:t>
                      </a:r>
                    </a:p>
                  </a:txBody>
                  <a:tcPr marL="9525" marR="9525" marT="9525" marB="0" anchor="ctr"/>
                </a:tc>
                <a:tc>
                  <a:txBody>
                    <a:bodyPr/>
                    <a:lstStyle/>
                    <a:p>
                      <a:pPr algn="ctr" rtl="0" fontAlgn="ctr"/>
                      <a:r>
                        <a:rPr lang="en-US" sz="1600" b="0" i="0" u="none" strike="noStrike" dirty="0">
                          <a:solidFill>
                            <a:srgbClr val="000000"/>
                          </a:solidFill>
                          <a:effectLst/>
                          <a:latin typeface="Palatino Linotype"/>
                        </a:rPr>
                        <a:t>22</a:t>
                      </a:r>
                    </a:p>
                  </a:txBody>
                  <a:tcPr marL="9525" marR="9525" marT="9525" marB="0" anchor="ctr"/>
                </a:tc>
                <a:tc>
                  <a:txBody>
                    <a:bodyPr/>
                    <a:lstStyle/>
                    <a:p>
                      <a:pPr algn="ctr" fontAlgn="b"/>
                      <a:r>
                        <a:rPr lang="en-US" sz="1600" b="0" i="0" u="none" strike="noStrike" kern="1200" dirty="0">
                          <a:solidFill>
                            <a:srgbClr val="000000"/>
                          </a:solidFill>
                          <a:effectLst/>
                          <a:latin typeface="Palatino Linotype"/>
                          <a:ea typeface="+mn-ea"/>
                          <a:cs typeface="+mn-cs"/>
                        </a:rPr>
                        <a:t>-16</a:t>
                      </a:r>
                    </a:p>
                  </a:txBody>
                  <a:tcPr marL="9525" marR="9525" marT="9525" marB="0" anchor="b"/>
                </a:tc>
              </a:tr>
            </a:tbl>
          </a:graphicData>
        </a:graphic>
      </p:graphicFrame>
      <p:sp>
        <p:nvSpPr>
          <p:cNvPr id="6" name="Oval 5"/>
          <p:cNvSpPr/>
          <p:nvPr/>
        </p:nvSpPr>
        <p:spPr>
          <a:xfrm>
            <a:off x="5638800" y="990600"/>
            <a:ext cx="2743200" cy="2819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 y="5257800"/>
            <a:ext cx="1219200" cy="1200329"/>
          </a:xfrm>
          <a:prstGeom prst="rect">
            <a:avLst/>
          </a:prstGeom>
          <a:noFill/>
        </p:spPr>
        <p:txBody>
          <a:bodyPr wrap="square" rtlCol="0">
            <a:spAutoFit/>
          </a:bodyPr>
          <a:lstStyle/>
          <a:p>
            <a:r>
              <a:rPr lang="en-US" dirty="0" smtClean="0"/>
              <a:t>Conti bets on character and party</a:t>
            </a:r>
            <a:endParaRPr lang="en-US" dirty="0"/>
          </a:p>
        </p:txBody>
      </p:sp>
      <p:sp>
        <p:nvSpPr>
          <p:cNvPr id="7" name="TextBox 6"/>
          <p:cNvSpPr txBox="1"/>
          <p:nvPr/>
        </p:nvSpPr>
        <p:spPr>
          <a:xfrm>
            <a:off x="0" y="1976735"/>
            <a:ext cx="1371600" cy="1200329"/>
          </a:xfrm>
          <a:prstGeom prst="rect">
            <a:avLst/>
          </a:prstGeom>
          <a:noFill/>
        </p:spPr>
        <p:txBody>
          <a:bodyPr wrap="square" rtlCol="0">
            <a:spAutoFit/>
          </a:bodyPr>
          <a:lstStyle/>
          <a:p>
            <a:r>
              <a:rPr lang="en-US" dirty="0" smtClean="0"/>
              <a:t>Leopold bets on experience and issues</a:t>
            </a:r>
            <a:endParaRPr lang="en-US" dirty="0"/>
          </a:p>
        </p:txBody>
      </p:sp>
    </p:spTree>
    <p:extLst>
      <p:ext uri="{BB962C8B-B14F-4D97-AF65-F5344CB8AC3E}">
        <p14:creationId xmlns:p14="http://schemas.microsoft.com/office/powerpoint/2010/main" val="2900790143"/>
      </p:ext>
    </p:extLst>
  </p:cSld>
  <p:clrMapOvr>
    <a:masterClrMapping/>
  </p:clrMapOvr>
  <p:transition spd="med">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Weathersbee</a:t>
            </a:r>
            <a:r>
              <a:rPr lang="en-US" dirty="0" smtClean="0"/>
              <a:t> vs. Bateman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68628930"/>
              </p:ext>
            </p:extLst>
          </p:nvPr>
        </p:nvGraphicFramePr>
        <p:xfrm>
          <a:off x="457200" y="1600200"/>
          <a:ext cx="8229601" cy="3794125"/>
        </p:xfrm>
        <a:graphic>
          <a:graphicData uri="http://schemas.openxmlformats.org/drawingml/2006/table">
            <a:tbl>
              <a:tblPr firstRow="1" bandRow="1">
                <a:tableStyleId>{5C22544A-7EE6-4342-B048-85BDC9FD1C3A}</a:tableStyleId>
              </a:tblPr>
              <a:tblGrid>
                <a:gridCol w="1863306"/>
                <a:gridCol w="1293962"/>
                <a:gridCol w="1293962"/>
                <a:gridCol w="1345721"/>
                <a:gridCol w="1345721"/>
                <a:gridCol w="1086929"/>
              </a:tblGrid>
              <a:tr h="370840">
                <a:tc>
                  <a:txBody>
                    <a:bodyPr/>
                    <a:lstStyle/>
                    <a:p>
                      <a:r>
                        <a:rPr lang="en-US" dirty="0" smtClean="0"/>
                        <a:t>Council District</a:t>
                      </a:r>
                      <a:endParaRPr lang="en-US" dirty="0"/>
                    </a:p>
                  </a:txBody>
                  <a:tcPr/>
                </a:tc>
                <a:tc>
                  <a:txBody>
                    <a:bodyPr/>
                    <a:lstStyle/>
                    <a:p>
                      <a:pPr algn="ctr"/>
                      <a:r>
                        <a:rPr lang="en-US" sz="1400" dirty="0" err="1" smtClean="0"/>
                        <a:t>Weathersbee</a:t>
                      </a:r>
                      <a:r>
                        <a:rPr lang="en-US" sz="1400" baseline="0" dirty="0" smtClean="0"/>
                        <a:t> </a:t>
                      </a:r>
                      <a:r>
                        <a:rPr lang="en-US" baseline="0" dirty="0" smtClean="0"/>
                        <a:t>‘06</a:t>
                      </a:r>
                      <a:endParaRPr lang="en-US" dirty="0"/>
                    </a:p>
                  </a:txBody>
                  <a:tcPr/>
                </a:tc>
                <a:tc>
                  <a:txBody>
                    <a:bodyPr/>
                    <a:lstStyle/>
                    <a:p>
                      <a:pPr algn="ctr"/>
                      <a:r>
                        <a:rPr lang="en-US" sz="1400" dirty="0" err="1" smtClean="0"/>
                        <a:t>Weathersbee</a:t>
                      </a:r>
                      <a:endParaRPr lang="en-US" sz="1400" dirty="0" smtClean="0"/>
                    </a:p>
                    <a:p>
                      <a:pPr algn="ctr"/>
                      <a:r>
                        <a:rPr lang="en-US" dirty="0" smtClean="0"/>
                        <a:t>‘10</a:t>
                      </a:r>
                      <a:endParaRPr lang="en-US" dirty="0"/>
                    </a:p>
                  </a:txBody>
                  <a:tcPr/>
                </a:tc>
                <a:tc>
                  <a:txBody>
                    <a:bodyPr/>
                    <a:lstStyle/>
                    <a:p>
                      <a:pPr algn="ctr"/>
                      <a:r>
                        <a:rPr lang="en-US" sz="1400" dirty="0" err="1" smtClean="0"/>
                        <a:t>Weathersbee</a:t>
                      </a:r>
                      <a:r>
                        <a:rPr lang="en-US" sz="1400" dirty="0" smtClean="0"/>
                        <a:t> </a:t>
                      </a:r>
                      <a:r>
                        <a:rPr lang="en-US" sz="2400" dirty="0" smtClean="0"/>
                        <a:t>‘10-’06</a:t>
                      </a:r>
                      <a:endParaRPr lang="en-US" sz="1400" dirty="0"/>
                    </a:p>
                  </a:txBody>
                  <a:tcPr/>
                </a:tc>
                <a:tc>
                  <a:txBody>
                    <a:bodyPr/>
                    <a:lstStyle/>
                    <a:p>
                      <a:pPr algn="ctr"/>
                      <a:r>
                        <a:rPr lang="en-US" dirty="0" smtClean="0"/>
                        <a:t>Bateman</a:t>
                      </a:r>
                    </a:p>
                    <a:p>
                      <a:pPr algn="ctr"/>
                      <a:r>
                        <a:rPr lang="en-US" dirty="0" smtClean="0"/>
                        <a:t>‘10</a:t>
                      </a:r>
                      <a:endParaRPr lang="en-US" dirty="0"/>
                    </a:p>
                  </a:txBody>
                  <a:tcPr>
                    <a:lnR w="12700" cap="flat" cmpd="sng" algn="ctr">
                      <a:solidFill>
                        <a:schemeClr val="tx1"/>
                      </a:solidFill>
                      <a:prstDash val="solid"/>
                      <a:round/>
                      <a:headEnd type="none" w="med" len="med"/>
                      <a:tailEnd type="none" w="med" len="med"/>
                    </a:lnR>
                  </a:tcPr>
                </a:tc>
                <a:tc>
                  <a:txBody>
                    <a:bodyPr/>
                    <a:lstStyle/>
                    <a:p>
                      <a:pPr algn="ctr"/>
                      <a:r>
                        <a:rPr lang="en-US" dirty="0" smtClean="0"/>
                        <a:t>W-B</a:t>
                      </a:r>
                      <a:endParaRPr lang="en-US" dirty="0"/>
                    </a:p>
                  </a:txBody>
                  <a:tcPr>
                    <a:lnL w="12700" cap="flat" cmpd="sng" algn="ctr">
                      <a:solidFill>
                        <a:schemeClr val="tx1"/>
                      </a:solidFill>
                      <a:prstDash val="solid"/>
                      <a:round/>
                      <a:headEnd type="none" w="med" len="med"/>
                      <a:tailEnd type="none" w="med" len="med"/>
                    </a:lnL>
                  </a:tcPr>
                </a:tc>
              </a:tr>
              <a:tr h="370840">
                <a:tc>
                  <a:txBody>
                    <a:bodyPr/>
                    <a:lstStyle/>
                    <a:p>
                      <a:pPr algn="ctr"/>
                      <a:r>
                        <a:rPr lang="en-US" dirty="0" smtClean="0"/>
                        <a:t>1</a:t>
                      </a:r>
                      <a:endParaRPr lang="en-US" dirty="0"/>
                    </a:p>
                  </a:txBody>
                  <a:tcPr/>
                </a:tc>
                <a:tc>
                  <a:txBody>
                    <a:bodyPr/>
                    <a:lstStyle/>
                    <a:p>
                      <a:pPr algn="ctr" fontAlgn="b"/>
                      <a:r>
                        <a:rPr lang="en-US" sz="2000" b="0" i="0" u="none" strike="noStrike" dirty="0" smtClean="0">
                          <a:solidFill>
                            <a:srgbClr val="000000"/>
                          </a:solidFill>
                          <a:effectLst/>
                          <a:latin typeface="Calibri"/>
                        </a:rPr>
                        <a:t>57.3</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b="0" i="0" u="none" strike="noStrike" dirty="0" smtClean="0">
                          <a:solidFill>
                            <a:srgbClr val="000000"/>
                          </a:solidFill>
                          <a:effectLst/>
                          <a:latin typeface="Calibri"/>
                        </a:rPr>
                        <a:t>54.3</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b="0" i="0" u="none" strike="noStrike" dirty="0">
                          <a:solidFill>
                            <a:srgbClr val="000000"/>
                          </a:solidFill>
                          <a:effectLst/>
                          <a:latin typeface="Calibri"/>
                        </a:rPr>
                        <a:t>-3</a:t>
                      </a:r>
                    </a:p>
                  </a:txBody>
                  <a:tcPr marL="9525" marR="9525" marT="9525" marB="0" anchor="b"/>
                </a:tc>
                <a:tc>
                  <a:txBody>
                    <a:bodyPr/>
                    <a:lstStyle/>
                    <a:p>
                      <a:pPr algn="ctr" fontAlgn="b"/>
                      <a:r>
                        <a:rPr lang="en-US" sz="2000" b="0" i="0" u="none" strike="noStrike" dirty="0" smtClean="0">
                          <a:solidFill>
                            <a:srgbClr val="000000"/>
                          </a:solidFill>
                          <a:effectLst/>
                          <a:latin typeface="Calibri"/>
                        </a:rPr>
                        <a:t>60.4</a:t>
                      </a:r>
                      <a:endParaRPr lang="en-US" sz="2000" b="0"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000" b="0" i="0" u="none" strike="noStrike" dirty="0" smtClean="0">
                          <a:solidFill>
                            <a:srgbClr val="000000"/>
                          </a:solidFill>
                          <a:effectLst/>
                          <a:latin typeface="Calibri"/>
                        </a:rPr>
                        <a:t>-6.1</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tr>
              <a:tr h="370840">
                <a:tc>
                  <a:txBody>
                    <a:bodyPr/>
                    <a:lstStyle/>
                    <a:p>
                      <a:pPr algn="ctr"/>
                      <a:r>
                        <a:rPr lang="en-US" dirty="0" smtClean="0"/>
                        <a:t>2</a:t>
                      </a:r>
                      <a:endParaRPr lang="en-US" dirty="0"/>
                    </a:p>
                  </a:txBody>
                  <a:tcPr/>
                </a:tc>
                <a:tc>
                  <a:txBody>
                    <a:bodyPr/>
                    <a:lstStyle/>
                    <a:p>
                      <a:pPr algn="ctr" fontAlgn="b"/>
                      <a:r>
                        <a:rPr lang="en-US" sz="2000" b="0" i="0" u="none" strike="noStrike" dirty="0" smtClean="0">
                          <a:solidFill>
                            <a:srgbClr val="000000"/>
                          </a:solidFill>
                          <a:effectLst/>
                          <a:latin typeface="Calibri"/>
                        </a:rPr>
                        <a:t>55.3</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b="0" i="0" u="none" strike="noStrike" dirty="0" smtClean="0">
                          <a:solidFill>
                            <a:srgbClr val="000000"/>
                          </a:solidFill>
                          <a:effectLst/>
                          <a:latin typeface="Calibri"/>
                        </a:rPr>
                        <a:t>52.8</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b="0" i="0" u="none" strike="noStrike">
                          <a:solidFill>
                            <a:srgbClr val="000000"/>
                          </a:solidFill>
                          <a:effectLst/>
                          <a:latin typeface="Calibri"/>
                        </a:rPr>
                        <a:t>-2.5</a:t>
                      </a:r>
                    </a:p>
                  </a:txBody>
                  <a:tcPr marL="9525" marR="9525" marT="9525" marB="0" anchor="b"/>
                </a:tc>
                <a:tc>
                  <a:txBody>
                    <a:bodyPr/>
                    <a:lstStyle/>
                    <a:p>
                      <a:pPr algn="ctr" fontAlgn="b"/>
                      <a:r>
                        <a:rPr lang="en-US" sz="2000" b="0" i="0" u="none" strike="noStrike" dirty="0" smtClean="0">
                          <a:solidFill>
                            <a:srgbClr val="000000"/>
                          </a:solidFill>
                          <a:effectLst/>
                          <a:latin typeface="Calibri"/>
                        </a:rPr>
                        <a:t>59.8</a:t>
                      </a:r>
                      <a:endParaRPr lang="en-US" sz="2000" b="0"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800" b="0" i="0" u="none" strike="noStrike" dirty="0">
                          <a:solidFill>
                            <a:srgbClr val="000000"/>
                          </a:solidFill>
                          <a:effectLst/>
                          <a:latin typeface="Calibri"/>
                        </a:rPr>
                        <a:t>-</a:t>
                      </a:r>
                      <a:r>
                        <a:rPr lang="en-US" sz="1800" b="0" i="0" u="none" strike="noStrike" dirty="0" smtClean="0">
                          <a:solidFill>
                            <a:srgbClr val="000000"/>
                          </a:solidFill>
                          <a:effectLst/>
                          <a:latin typeface="Calibri"/>
                        </a:rPr>
                        <a:t>7.0</a:t>
                      </a:r>
                      <a:endParaRPr lang="en-US" sz="18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tr>
              <a:tr h="370840">
                <a:tc>
                  <a:txBody>
                    <a:bodyPr/>
                    <a:lstStyle/>
                    <a:p>
                      <a:pPr algn="ctr"/>
                      <a:r>
                        <a:rPr lang="en-US" dirty="0" smtClean="0"/>
                        <a:t>3</a:t>
                      </a:r>
                      <a:endParaRPr lang="en-US" dirty="0"/>
                    </a:p>
                  </a:txBody>
                  <a:tcPr/>
                </a:tc>
                <a:tc>
                  <a:txBody>
                    <a:bodyPr/>
                    <a:lstStyle/>
                    <a:p>
                      <a:pPr algn="ctr" fontAlgn="b"/>
                      <a:r>
                        <a:rPr lang="en-US" sz="2000" b="0" i="0" u="none" strike="noStrike" dirty="0" smtClean="0">
                          <a:solidFill>
                            <a:srgbClr val="000000"/>
                          </a:solidFill>
                          <a:effectLst/>
                          <a:latin typeface="Calibri"/>
                        </a:rPr>
                        <a:t>48.8</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b="0" i="0" u="none" strike="noStrike" dirty="0" smtClean="0">
                          <a:solidFill>
                            <a:srgbClr val="000000"/>
                          </a:solidFill>
                          <a:effectLst/>
                          <a:latin typeface="Calibri"/>
                        </a:rPr>
                        <a:t>43.6</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b="0" i="0" u="none" strike="noStrike">
                          <a:solidFill>
                            <a:srgbClr val="000000"/>
                          </a:solidFill>
                          <a:effectLst/>
                          <a:latin typeface="Calibri"/>
                        </a:rPr>
                        <a:t>-5.2</a:t>
                      </a:r>
                    </a:p>
                  </a:txBody>
                  <a:tcPr marL="9525" marR="9525" marT="9525" marB="0" anchor="b"/>
                </a:tc>
                <a:tc>
                  <a:txBody>
                    <a:bodyPr/>
                    <a:lstStyle/>
                    <a:p>
                      <a:pPr algn="ctr" fontAlgn="b"/>
                      <a:r>
                        <a:rPr lang="en-US" sz="2000" b="0" i="0" u="none" strike="noStrike" dirty="0" smtClean="0">
                          <a:solidFill>
                            <a:srgbClr val="000000"/>
                          </a:solidFill>
                          <a:effectLst/>
                          <a:latin typeface="Calibri"/>
                        </a:rPr>
                        <a:t>55.5</a:t>
                      </a:r>
                      <a:endParaRPr lang="en-US" sz="2000" b="0"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800" b="0" i="0" u="none" strike="noStrike" dirty="0">
                          <a:solidFill>
                            <a:srgbClr val="000000"/>
                          </a:solidFill>
                          <a:effectLst/>
                          <a:latin typeface="Calibri"/>
                        </a:rPr>
                        <a:t>-</a:t>
                      </a:r>
                      <a:r>
                        <a:rPr lang="en-US" sz="1800" b="0" i="0" u="none" strike="noStrike" dirty="0" smtClean="0">
                          <a:solidFill>
                            <a:srgbClr val="000000"/>
                          </a:solidFill>
                          <a:effectLst/>
                          <a:latin typeface="Calibri"/>
                        </a:rPr>
                        <a:t>11.9</a:t>
                      </a:r>
                      <a:endParaRPr lang="en-US" sz="18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tr>
              <a:tr h="370840">
                <a:tc>
                  <a:txBody>
                    <a:bodyPr/>
                    <a:lstStyle/>
                    <a:p>
                      <a:pPr algn="ctr"/>
                      <a:r>
                        <a:rPr lang="en-US" dirty="0" smtClean="0"/>
                        <a:t>4</a:t>
                      </a:r>
                      <a:endParaRPr lang="en-US" dirty="0"/>
                    </a:p>
                  </a:txBody>
                  <a:tcPr/>
                </a:tc>
                <a:tc>
                  <a:txBody>
                    <a:bodyPr/>
                    <a:lstStyle/>
                    <a:p>
                      <a:pPr algn="ctr" fontAlgn="b"/>
                      <a:r>
                        <a:rPr lang="en-US" sz="2000" b="0" i="0" u="none" strike="noStrike" dirty="0" smtClean="0">
                          <a:solidFill>
                            <a:srgbClr val="000000"/>
                          </a:solidFill>
                          <a:effectLst/>
                          <a:latin typeface="Calibri"/>
                        </a:rPr>
                        <a:t>58.2</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b="0" i="0" u="none" strike="noStrike" dirty="0" smtClean="0">
                          <a:solidFill>
                            <a:srgbClr val="000000"/>
                          </a:solidFill>
                          <a:effectLst/>
                          <a:latin typeface="Calibri"/>
                        </a:rPr>
                        <a:t>56.4</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b="0" i="0" u="none" strike="noStrike" dirty="0">
                          <a:solidFill>
                            <a:srgbClr val="000000"/>
                          </a:solidFill>
                          <a:effectLst/>
                          <a:latin typeface="Calibri"/>
                        </a:rPr>
                        <a:t>-1.8</a:t>
                      </a:r>
                    </a:p>
                  </a:txBody>
                  <a:tcPr marL="9525" marR="9525" marT="9525" marB="0" anchor="b"/>
                </a:tc>
                <a:tc>
                  <a:txBody>
                    <a:bodyPr/>
                    <a:lstStyle/>
                    <a:p>
                      <a:pPr algn="ctr" fontAlgn="b"/>
                      <a:r>
                        <a:rPr lang="en-US" sz="2000" b="0" i="0" u="none" strike="noStrike" dirty="0" smtClean="0">
                          <a:solidFill>
                            <a:srgbClr val="000000"/>
                          </a:solidFill>
                          <a:effectLst/>
                          <a:latin typeface="Calibri"/>
                        </a:rPr>
                        <a:t>61.9</a:t>
                      </a:r>
                      <a:endParaRPr lang="en-US" sz="2000" b="0"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800" b="0" i="0" u="none" strike="noStrike" dirty="0">
                          <a:solidFill>
                            <a:srgbClr val="000000"/>
                          </a:solidFill>
                          <a:effectLst/>
                          <a:latin typeface="Calibri"/>
                        </a:rPr>
                        <a:t>-</a:t>
                      </a:r>
                      <a:r>
                        <a:rPr lang="en-US" sz="1800" b="0" i="0" u="none" strike="noStrike" dirty="0" smtClean="0">
                          <a:solidFill>
                            <a:srgbClr val="000000"/>
                          </a:solidFill>
                          <a:effectLst/>
                          <a:latin typeface="Calibri"/>
                        </a:rPr>
                        <a:t>5.5</a:t>
                      </a:r>
                      <a:endParaRPr lang="en-US" sz="18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tr>
              <a:tr h="370840">
                <a:tc>
                  <a:txBody>
                    <a:bodyPr/>
                    <a:lstStyle/>
                    <a:p>
                      <a:pPr algn="ctr"/>
                      <a:r>
                        <a:rPr lang="en-US" dirty="0" smtClean="0"/>
                        <a:t>5</a:t>
                      </a:r>
                      <a:endParaRPr lang="en-US" dirty="0"/>
                    </a:p>
                  </a:txBody>
                  <a:tcPr/>
                </a:tc>
                <a:tc>
                  <a:txBody>
                    <a:bodyPr/>
                    <a:lstStyle/>
                    <a:p>
                      <a:pPr algn="ctr" fontAlgn="b"/>
                      <a:r>
                        <a:rPr lang="en-US" sz="2000" b="0" i="0" u="none" strike="noStrike" dirty="0" smtClean="0">
                          <a:solidFill>
                            <a:srgbClr val="000000"/>
                          </a:solidFill>
                          <a:effectLst/>
                          <a:latin typeface="Calibri"/>
                        </a:rPr>
                        <a:t>49.2</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b="0" i="0" u="none" strike="noStrike" dirty="0" smtClean="0">
                          <a:solidFill>
                            <a:srgbClr val="000000"/>
                          </a:solidFill>
                          <a:effectLst/>
                          <a:latin typeface="Calibri"/>
                        </a:rPr>
                        <a:t>46.7</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b="0" i="0" u="none" strike="noStrike" dirty="0">
                          <a:solidFill>
                            <a:srgbClr val="000000"/>
                          </a:solidFill>
                          <a:effectLst/>
                          <a:latin typeface="Calibri"/>
                        </a:rPr>
                        <a:t>-2.5</a:t>
                      </a:r>
                    </a:p>
                  </a:txBody>
                  <a:tcPr marL="9525" marR="9525" marT="9525" marB="0" anchor="b"/>
                </a:tc>
                <a:tc>
                  <a:txBody>
                    <a:bodyPr/>
                    <a:lstStyle/>
                    <a:p>
                      <a:pPr algn="ctr" fontAlgn="b"/>
                      <a:r>
                        <a:rPr lang="en-US" sz="2000" b="0" i="0" u="none" strike="noStrike" dirty="0" smtClean="0">
                          <a:solidFill>
                            <a:srgbClr val="000000"/>
                          </a:solidFill>
                          <a:effectLst/>
                          <a:latin typeface="Calibri"/>
                        </a:rPr>
                        <a:t>55.1</a:t>
                      </a:r>
                      <a:endParaRPr lang="en-US" sz="2000" b="0"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800" b="0" i="0" u="none" strike="noStrike" dirty="0">
                          <a:solidFill>
                            <a:srgbClr val="000000"/>
                          </a:solidFill>
                          <a:effectLst/>
                          <a:latin typeface="Calibri"/>
                        </a:rPr>
                        <a:t>-</a:t>
                      </a:r>
                      <a:r>
                        <a:rPr lang="en-US" sz="1800" b="0" i="0" u="none" strike="noStrike" dirty="0" smtClean="0">
                          <a:solidFill>
                            <a:srgbClr val="000000"/>
                          </a:solidFill>
                          <a:effectLst/>
                          <a:latin typeface="Calibri"/>
                        </a:rPr>
                        <a:t>8.4</a:t>
                      </a:r>
                      <a:endParaRPr lang="en-US" sz="18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tr>
              <a:tr h="370840">
                <a:tc>
                  <a:txBody>
                    <a:bodyPr/>
                    <a:lstStyle/>
                    <a:p>
                      <a:pPr algn="ctr"/>
                      <a:r>
                        <a:rPr lang="en-US" dirty="0" smtClean="0"/>
                        <a:t>6</a:t>
                      </a:r>
                      <a:endParaRPr lang="en-US" dirty="0"/>
                    </a:p>
                  </a:txBody>
                  <a:tcPr/>
                </a:tc>
                <a:tc>
                  <a:txBody>
                    <a:bodyPr/>
                    <a:lstStyle/>
                    <a:p>
                      <a:pPr algn="ctr" fontAlgn="b"/>
                      <a:r>
                        <a:rPr lang="en-US" sz="2000" b="0" i="0" u="none" strike="noStrike" dirty="0" smtClean="0">
                          <a:solidFill>
                            <a:srgbClr val="000000"/>
                          </a:solidFill>
                          <a:effectLst/>
                          <a:latin typeface="Calibri"/>
                        </a:rPr>
                        <a:t>62.0</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b="0" i="0" u="none" strike="noStrike" dirty="0" smtClean="0">
                          <a:solidFill>
                            <a:srgbClr val="000000"/>
                          </a:solidFill>
                          <a:effectLst/>
                          <a:latin typeface="Calibri"/>
                        </a:rPr>
                        <a:t>58.6</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b="0" i="0" u="none" strike="noStrike" dirty="0">
                          <a:solidFill>
                            <a:srgbClr val="000000"/>
                          </a:solidFill>
                          <a:effectLst/>
                          <a:latin typeface="Calibri"/>
                        </a:rPr>
                        <a:t>-3.4</a:t>
                      </a:r>
                    </a:p>
                  </a:txBody>
                  <a:tcPr marL="9525" marR="9525" marT="9525" marB="0" anchor="b"/>
                </a:tc>
                <a:tc>
                  <a:txBody>
                    <a:bodyPr/>
                    <a:lstStyle/>
                    <a:p>
                      <a:pPr algn="ctr" fontAlgn="b"/>
                      <a:r>
                        <a:rPr lang="en-US" sz="2000" b="0" i="0" u="none" strike="noStrike" dirty="0" smtClean="0">
                          <a:solidFill>
                            <a:srgbClr val="000000"/>
                          </a:solidFill>
                          <a:effectLst/>
                          <a:latin typeface="Calibri"/>
                        </a:rPr>
                        <a:t>61.5</a:t>
                      </a:r>
                      <a:endParaRPr lang="en-US" sz="2000" b="0"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800" b="0" i="0" u="none" strike="noStrike" dirty="0">
                          <a:solidFill>
                            <a:srgbClr val="000000"/>
                          </a:solidFill>
                          <a:effectLst/>
                          <a:latin typeface="Calibri"/>
                        </a:rPr>
                        <a:t>-</a:t>
                      </a:r>
                      <a:r>
                        <a:rPr lang="en-US" sz="1800" b="0" i="0" u="none" strike="noStrike" dirty="0" smtClean="0">
                          <a:solidFill>
                            <a:srgbClr val="000000"/>
                          </a:solidFill>
                          <a:effectLst/>
                          <a:latin typeface="Calibri"/>
                        </a:rPr>
                        <a:t>2.9</a:t>
                      </a:r>
                      <a:endParaRPr lang="en-US" sz="18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tr>
              <a:tr h="370840">
                <a:tc>
                  <a:txBody>
                    <a:bodyPr/>
                    <a:lstStyle/>
                    <a:p>
                      <a:pPr algn="ctr"/>
                      <a:r>
                        <a:rPr lang="en-US" dirty="0" smtClean="0"/>
                        <a:t>7</a:t>
                      </a:r>
                      <a:endParaRPr lang="en-US" dirty="0"/>
                    </a:p>
                  </a:txBody>
                  <a:tcPr/>
                </a:tc>
                <a:tc>
                  <a:txBody>
                    <a:bodyPr/>
                    <a:lstStyle/>
                    <a:p>
                      <a:pPr algn="ctr" fontAlgn="b"/>
                      <a:r>
                        <a:rPr lang="en-US" sz="2000" b="0" i="0" u="none" strike="noStrike" dirty="0" smtClean="0">
                          <a:solidFill>
                            <a:srgbClr val="000000"/>
                          </a:solidFill>
                          <a:effectLst/>
                          <a:latin typeface="Calibri"/>
                        </a:rPr>
                        <a:t>51.8</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b="0" i="0" u="none" strike="noStrike" dirty="0" smtClean="0">
                          <a:solidFill>
                            <a:srgbClr val="000000"/>
                          </a:solidFill>
                          <a:effectLst/>
                          <a:latin typeface="Calibri"/>
                        </a:rPr>
                        <a:t>45.7</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b="0" i="0" u="none" strike="noStrike" dirty="0">
                          <a:solidFill>
                            <a:srgbClr val="000000"/>
                          </a:solidFill>
                          <a:effectLst/>
                          <a:latin typeface="Calibri"/>
                        </a:rPr>
                        <a:t>-6.1</a:t>
                      </a:r>
                    </a:p>
                  </a:txBody>
                  <a:tcPr marL="9525" marR="9525" marT="9525" marB="0" anchor="b"/>
                </a:tc>
                <a:tc>
                  <a:txBody>
                    <a:bodyPr/>
                    <a:lstStyle/>
                    <a:p>
                      <a:pPr algn="ctr" fontAlgn="b"/>
                      <a:r>
                        <a:rPr lang="en-US" sz="2000" b="0" i="0" u="none" strike="noStrike" dirty="0" smtClean="0">
                          <a:solidFill>
                            <a:srgbClr val="000000"/>
                          </a:solidFill>
                          <a:effectLst/>
                          <a:latin typeface="Calibri"/>
                        </a:rPr>
                        <a:t>50.7</a:t>
                      </a:r>
                      <a:endParaRPr lang="en-US" sz="2000" b="0"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800" b="0" i="0" u="none" strike="noStrike" dirty="0">
                          <a:solidFill>
                            <a:srgbClr val="000000"/>
                          </a:solidFill>
                          <a:effectLst/>
                          <a:latin typeface="Calibri"/>
                        </a:rPr>
                        <a:t>-</a:t>
                      </a:r>
                      <a:r>
                        <a:rPr lang="en-US" sz="1800" b="0" i="0" u="none" strike="noStrike" dirty="0" smtClean="0">
                          <a:solidFill>
                            <a:srgbClr val="000000"/>
                          </a:solidFill>
                          <a:effectLst/>
                          <a:latin typeface="Calibri"/>
                        </a:rPr>
                        <a:t>5.0</a:t>
                      </a:r>
                      <a:endParaRPr lang="en-US" sz="18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tr>
              <a:tr h="370840">
                <a:tc>
                  <a:txBody>
                    <a:bodyPr/>
                    <a:lstStyle/>
                    <a:p>
                      <a:pPr algn="ctr"/>
                      <a:r>
                        <a:rPr lang="en-US" dirty="0" smtClean="0"/>
                        <a:t>Total</a:t>
                      </a:r>
                      <a:endParaRPr lang="en-US" dirty="0"/>
                    </a:p>
                  </a:txBody>
                  <a:tcPr/>
                </a:tc>
                <a:tc>
                  <a:txBody>
                    <a:bodyPr/>
                    <a:lstStyle/>
                    <a:p>
                      <a:pPr algn="ctr" fontAlgn="b"/>
                      <a:r>
                        <a:rPr lang="en-US" sz="1800" b="0" i="0" u="none" strike="noStrike" dirty="0">
                          <a:effectLst/>
                          <a:latin typeface="Arial"/>
                        </a:rPr>
                        <a:t>54.7</a:t>
                      </a:r>
                    </a:p>
                  </a:txBody>
                  <a:tcPr marL="9525" marR="9525" marT="9525" marB="0" anchor="b"/>
                </a:tc>
                <a:tc>
                  <a:txBody>
                    <a:bodyPr/>
                    <a:lstStyle/>
                    <a:p>
                      <a:pPr algn="ctr" fontAlgn="b"/>
                      <a:r>
                        <a:rPr lang="en-US" sz="1800" b="0" i="0" u="none" strike="noStrike">
                          <a:effectLst/>
                          <a:latin typeface="Arial"/>
                        </a:rPr>
                        <a:t>51.2</a:t>
                      </a:r>
                    </a:p>
                  </a:txBody>
                  <a:tcPr marL="9525" marR="9525" marT="9525" marB="0" anchor="b"/>
                </a:tc>
                <a:tc>
                  <a:txBody>
                    <a:bodyPr/>
                    <a:lstStyle/>
                    <a:p>
                      <a:pPr algn="ctr" fontAlgn="b"/>
                      <a:r>
                        <a:rPr lang="en-US" sz="1800" b="0" i="0" u="none" strike="noStrike">
                          <a:effectLst/>
                          <a:latin typeface="Arial"/>
                        </a:rPr>
                        <a:t>-3.5</a:t>
                      </a:r>
                    </a:p>
                  </a:txBody>
                  <a:tcPr marL="9525" marR="9525" marT="9525" marB="0" anchor="b"/>
                </a:tc>
                <a:tc>
                  <a:txBody>
                    <a:bodyPr/>
                    <a:lstStyle/>
                    <a:p>
                      <a:pPr algn="ctr" fontAlgn="b"/>
                      <a:r>
                        <a:rPr lang="en-US" sz="1800" b="0" i="0" u="none" strike="noStrike" dirty="0" smtClean="0">
                          <a:effectLst/>
                          <a:latin typeface="Arial"/>
                        </a:rPr>
                        <a:t>57.8 </a:t>
                      </a:r>
                      <a:r>
                        <a:rPr lang="en-US" sz="1600" b="0" i="0" u="none" strike="noStrike" dirty="0" smtClean="0">
                          <a:effectLst/>
                          <a:latin typeface="Arial"/>
                        </a:rPr>
                        <a:t>(up from 54% in</a:t>
                      </a:r>
                      <a:r>
                        <a:rPr lang="en-US" sz="1600" b="0" i="0" u="none" strike="noStrike" baseline="0" dirty="0" smtClean="0">
                          <a:effectLst/>
                          <a:latin typeface="Arial"/>
                        </a:rPr>
                        <a:t> ‘06)</a:t>
                      </a:r>
                      <a:endParaRPr lang="en-US" sz="1600" b="0" i="0" u="none" strike="noStrike" dirty="0">
                        <a:effectLst/>
                        <a:latin typeface="Arial"/>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800" b="0" i="0" u="none" strike="noStrike" dirty="0">
                          <a:effectLst/>
                          <a:latin typeface="Arial"/>
                        </a:rPr>
                        <a:t>-6.7</a:t>
                      </a:r>
                    </a:p>
                  </a:txBody>
                  <a:tcPr marL="9525" marR="9525" marT="9525" marB="0" anchor="b">
                    <a:lnL w="12700" cap="flat" cmpd="sng" algn="ctr">
                      <a:solidFill>
                        <a:schemeClr val="tx1"/>
                      </a:solidFill>
                      <a:prstDash val="solid"/>
                      <a:round/>
                      <a:headEnd type="none" w="med" len="med"/>
                      <a:tailEnd type="none" w="med" len="med"/>
                    </a:lnL>
                  </a:tcPr>
                </a:tc>
              </a:tr>
            </a:tbl>
          </a:graphicData>
        </a:graphic>
      </p:graphicFrame>
      <p:sp>
        <p:nvSpPr>
          <p:cNvPr id="6" name="TextBox 5"/>
          <p:cNvSpPr txBox="1"/>
          <p:nvPr/>
        </p:nvSpPr>
        <p:spPr>
          <a:xfrm>
            <a:off x="1524000" y="5486400"/>
            <a:ext cx="3276600" cy="923330"/>
          </a:xfrm>
          <a:prstGeom prst="rect">
            <a:avLst/>
          </a:prstGeom>
          <a:noFill/>
        </p:spPr>
        <p:txBody>
          <a:bodyPr wrap="square" rtlCol="0">
            <a:spAutoFit/>
          </a:bodyPr>
          <a:lstStyle/>
          <a:p>
            <a:r>
              <a:rPr lang="en-US" dirty="0" err="1" smtClean="0"/>
              <a:t>Weathersbee</a:t>
            </a:r>
            <a:r>
              <a:rPr lang="en-US" dirty="0" smtClean="0"/>
              <a:t> has large losses in districts 3 and 7 in 2010 and no gains in any district</a:t>
            </a:r>
            <a:endParaRPr lang="en-US" dirty="0"/>
          </a:p>
        </p:txBody>
      </p:sp>
      <p:cxnSp>
        <p:nvCxnSpPr>
          <p:cNvPr id="8" name="Straight Arrow Connector 7"/>
          <p:cNvCxnSpPr/>
          <p:nvPr/>
        </p:nvCxnSpPr>
        <p:spPr>
          <a:xfrm flipV="1">
            <a:off x="4114800" y="3276600"/>
            <a:ext cx="1219200" cy="2209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267200" y="4724400"/>
            <a:ext cx="1066800" cy="762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38800" y="5638800"/>
            <a:ext cx="3048000" cy="923330"/>
          </a:xfrm>
          <a:prstGeom prst="rect">
            <a:avLst/>
          </a:prstGeom>
          <a:noFill/>
        </p:spPr>
        <p:txBody>
          <a:bodyPr wrap="square" rtlCol="0">
            <a:spAutoFit/>
          </a:bodyPr>
          <a:lstStyle/>
          <a:p>
            <a:r>
              <a:rPr lang="en-US" dirty="0" smtClean="0"/>
              <a:t>Bateman increases votes from ‘06 and wins majority in all districts in 2010</a:t>
            </a:r>
            <a:endParaRPr lang="en-US" dirty="0"/>
          </a:p>
        </p:txBody>
      </p:sp>
      <p:cxnSp>
        <p:nvCxnSpPr>
          <p:cNvPr id="13" name="Straight Arrow Connector 12"/>
          <p:cNvCxnSpPr/>
          <p:nvPr/>
        </p:nvCxnSpPr>
        <p:spPr>
          <a:xfrm flipV="1">
            <a:off x="6324600" y="5410200"/>
            <a:ext cx="228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3962832"/>
      </p:ext>
    </p:extLst>
  </p:cSld>
  <p:clrMapOvr>
    <a:masterClrMapping/>
  </p:clrMapOvr>
  <p:transition spd="med">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15962"/>
          </a:xfrm>
        </p:spPr>
        <p:txBody>
          <a:bodyPr>
            <a:normAutofit fontScale="90000"/>
          </a:bodyPr>
          <a:lstStyle/>
          <a:p>
            <a:r>
              <a:rPr lang="en-US" dirty="0" smtClean="0"/>
              <a:t>Council Districts Party Registration</a:t>
            </a:r>
            <a:endParaRPr lang="en-US" dirty="0"/>
          </a:p>
        </p:txBody>
      </p:sp>
      <p:pic>
        <p:nvPicPr>
          <p:cNvPr id="60418" name="Picture 2" descr="C:\Dan\CSLI\Other\Election Stuff\2010\Precinct MAP AA County 20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9516" y="990600"/>
            <a:ext cx="4384684" cy="5791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81400" y="4800600"/>
            <a:ext cx="2743200" cy="369332"/>
          </a:xfrm>
          <a:prstGeom prst="rect">
            <a:avLst/>
          </a:prstGeom>
          <a:noFill/>
        </p:spPr>
        <p:txBody>
          <a:bodyPr wrap="square" rtlCol="0">
            <a:spAutoFit/>
          </a:bodyPr>
          <a:lstStyle/>
          <a:p>
            <a:r>
              <a:rPr lang="en-US" dirty="0" smtClean="0"/>
              <a:t>36% D, 41%R, 19%U </a:t>
            </a:r>
            <a:endParaRPr lang="en-US" dirty="0"/>
          </a:p>
        </p:txBody>
      </p:sp>
      <p:sp>
        <p:nvSpPr>
          <p:cNvPr id="5" name="TextBox 4"/>
          <p:cNvSpPr txBox="1"/>
          <p:nvPr/>
        </p:nvSpPr>
        <p:spPr>
          <a:xfrm>
            <a:off x="1005016" y="2942286"/>
            <a:ext cx="2514600" cy="369332"/>
          </a:xfrm>
          <a:prstGeom prst="rect">
            <a:avLst/>
          </a:prstGeom>
          <a:noFill/>
        </p:spPr>
        <p:txBody>
          <a:bodyPr wrap="square" rtlCol="0">
            <a:spAutoFit/>
          </a:bodyPr>
          <a:lstStyle/>
          <a:p>
            <a:r>
              <a:rPr lang="en-US" dirty="0" smtClean="0"/>
              <a:t>48%D, 31%R, 18%U</a:t>
            </a:r>
            <a:endParaRPr lang="en-US" dirty="0"/>
          </a:p>
        </p:txBody>
      </p:sp>
      <p:sp>
        <p:nvSpPr>
          <p:cNvPr id="6" name="TextBox 5"/>
          <p:cNvSpPr txBox="1"/>
          <p:nvPr/>
        </p:nvSpPr>
        <p:spPr>
          <a:xfrm>
            <a:off x="1524000" y="1447800"/>
            <a:ext cx="2438400" cy="381000"/>
          </a:xfrm>
          <a:prstGeom prst="rect">
            <a:avLst/>
          </a:prstGeom>
          <a:noFill/>
        </p:spPr>
        <p:txBody>
          <a:bodyPr wrap="square" rtlCol="0">
            <a:spAutoFit/>
          </a:bodyPr>
          <a:lstStyle/>
          <a:p>
            <a:r>
              <a:rPr lang="en-US" dirty="0" smtClean="0"/>
              <a:t>53%D, 29%R, 18%U</a:t>
            </a:r>
            <a:endParaRPr lang="en-US" dirty="0"/>
          </a:p>
        </p:txBody>
      </p:sp>
      <p:sp>
        <p:nvSpPr>
          <p:cNvPr id="7" name="TextBox 6"/>
          <p:cNvSpPr txBox="1"/>
          <p:nvPr/>
        </p:nvSpPr>
        <p:spPr>
          <a:xfrm>
            <a:off x="2286000" y="2057400"/>
            <a:ext cx="2590800" cy="369332"/>
          </a:xfrm>
          <a:prstGeom prst="rect">
            <a:avLst/>
          </a:prstGeom>
          <a:noFill/>
        </p:spPr>
        <p:txBody>
          <a:bodyPr wrap="square" rtlCol="0">
            <a:spAutoFit/>
          </a:bodyPr>
          <a:lstStyle/>
          <a:p>
            <a:r>
              <a:rPr lang="en-US" dirty="0" smtClean="0">
                <a:solidFill>
                  <a:schemeClr val="accent4"/>
                </a:solidFill>
              </a:rPr>
              <a:t>49%D, 32%R</a:t>
            </a:r>
            <a:r>
              <a:rPr lang="en-US" dirty="0" smtClean="0">
                <a:solidFill>
                  <a:srgbClr val="FFC000"/>
                </a:solidFill>
              </a:rPr>
              <a:t>, 18%U</a:t>
            </a:r>
            <a:endParaRPr lang="en-US" dirty="0">
              <a:solidFill>
                <a:srgbClr val="FFC000"/>
              </a:solidFill>
            </a:endParaRPr>
          </a:p>
        </p:txBody>
      </p:sp>
      <p:sp>
        <p:nvSpPr>
          <p:cNvPr id="8" name="TextBox 7"/>
          <p:cNvSpPr txBox="1"/>
          <p:nvPr/>
        </p:nvSpPr>
        <p:spPr>
          <a:xfrm>
            <a:off x="6096000" y="1828800"/>
            <a:ext cx="2590800" cy="369332"/>
          </a:xfrm>
          <a:prstGeom prst="rect">
            <a:avLst/>
          </a:prstGeom>
          <a:noFill/>
        </p:spPr>
        <p:txBody>
          <a:bodyPr wrap="square" rtlCol="0">
            <a:spAutoFit/>
          </a:bodyPr>
          <a:lstStyle/>
          <a:p>
            <a:r>
              <a:rPr lang="en-US" dirty="0" smtClean="0"/>
              <a:t>42%D, 39%R, 19%U</a:t>
            </a:r>
            <a:endParaRPr lang="en-US" dirty="0"/>
          </a:p>
        </p:txBody>
      </p:sp>
      <p:sp>
        <p:nvSpPr>
          <p:cNvPr id="9" name="TextBox 8"/>
          <p:cNvSpPr txBox="1"/>
          <p:nvPr/>
        </p:nvSpPr>
        <p:spPr>
          <a:xfrm>
            <a:off x="6172200" y="2960132"/>
            <a:ext cx="2438400" cy="369332"/>
          </a:xfrm>
          <a:prstGeom prst="rect">
            <a:avLst/>
          </a:prstGeom>
          <a:noFill/>
        </p:spPr>
        <p:txBody>
          <a:bodyPr wrap="square" rtlCol="0">
            <a:spAutoFit/>
          </a:bodyPr>
          <a:lstStyle/>
          <a:p>
            <a:r>
              <a:rPr lang="en-US" dirty="0" smtClean="0"/>
              <a:t>37%D, 44%R, 20%U</a:t>
            </a:r>
            <a:endParaRPr lang="en-US" dirty="0"/>
          </a:p>
        </p:txBody>
      </p:sp>
      <p:sp>
        <p:nvSpPr>
          <p:cNvPr id="10" name="TextBox 9"/>
          <p:cNvSpPr txBox="1"/>
          <p:nvPr/>
        </p:nvSpPr>
        <p:spPr>
          <a:xfrm>
            <a:off x="6010183" y="4038600"/>
            <a:ext cx="2590800" cy="369332"/>
          </a:xfrm>
          <a:prstGeom prst="rect">
            <a:avLst/>
          </a:prstGeom>
          <a:noFill/>
        </p:spPr>
        <p:txBody>
          <a:bodyPr wrap="square" rtlCol="0">
            <a:spAutoFit/>
          </a:bodyPr>
          <a:lstStyle/>
          <a:p>
            <a:r>
              <a:rPr lang="en-US" dirty="0" smtClean="0"/>
              <a:t>47%D, 31%R, 18%U</a:t>
            </a:r>
            <a:endParaRPr lang="en-US" dirty="0"/>
          </a:p>
        </p:txBody>
      </p:sp>
    </p:spTree>
    <p:extLst>
      <p:ext uri="{BB962C8B-B14F-4D97-AF65-F5344CB8AC3E}">
        <p14:creationId xmlns:p14="http://schemas.microsoft.com/office/powerpoint/2010/main" val="3063365840"/>
      </p:ext>
    </p:extLst>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3600" dirty="0" smtClean="0"/>
              <a:t>National Politics: House Vote</a:t>
            </a:r>
            <a:endParaRPr lang="en-US" sz="3600" dirty="0"/>
          </a:p>
        </p:txBody>
      </p:sp>
      <p:sp>
        <p:nvSpPr>
          <p:cNvPr id="3" name="Content Placeholder 2"/>
          <p:cNvSpPr>
            <a:spLocks noGrp="1"/>
          </p:cNvSpPr>
          <p:nvPr>
            <p:ph idx="1"/>
          </p:nvPr>
        </p:nvSpPr>
        <p:spPr>
          <a:xfrm>
            <a:off x="304800" y="1295400"/>
            <a:ext cx="8534400" cy="4525963"/>
          </a:xfrm>
        </p:spPr>
        <p:txBody>
          <a:bodyPr>
            <a:normAutofit fontScale="85000" lnSpcReduction="20000"/>
          </a:bodyPr>
          <a:lstStyle/>
          <a:p>
            <a:r>
              <a:rPr lang="en-US" b="1" dirty="0" smtClean="0"/>
              <a:t>Libs and Moderates favored Dems </a:t>
            </a:r>
            <a:r>
              <a:rPr lang="en-US" dirty="0" smtClean="0"/>
              <a:t>(</a:t>
            </a:r>
            <a:r>
              <a:rPr lang="en-US" b="1" dirty="0" smtClean="0">
                <a:solidFill>
                  <a:schemeClr val="accent1"/>
                </a:solidFill>
              </a:rPr>
              <a:t>90, </a:t>
            </a:r>
            <a:r>
              <a:rPr lang="en-US" b="1" dirty="0">
                <a:solidFill>
                  <a:schemeClr val="accent1"/>
                </a:solidFill>
              </a:rPr>
              <a:t>55%) </a:t>
            </a:r>
            <a:r>
              <a:rPr lang="en-US" dirty="0" smtClean="0"/>
              <a:t>but were </a:t>
            </a:r>
            <a:r>
              <a:rPr lang="en-US" b="1" dirty="0" smtClean="0"/>
              <a:t>too small </a:t>
            </a:r>
            <a:r>
              <a:rPr lang="en-US" dirty="0" smtClean="0"/>
              <a:t>(</a:t>
            </a:r>
            <a:r>
              <a:rPr lang="en-US" b="1" dirty="0" smtClean="0"/>
              <a:t>20, 38%</a:t>
            </a:r>
            <a:r>
              <a:rPr lang="en-US" dirty="0" smtClean="0"/>
              <a:t>) a part of electorate </a:t>
            </a:r>
            <a:r>
              <a:rPr lang="en-US" dirty="0" err="1" smtClean="0"/>
              <a:t>vs</a:t>
            </a:r>
            <a:r>
              <a:rPr lang="en-US" dirty="0" smtClean="0"/>
              <a:t> </a:t>
            </a:r>
            <a:r>
              <a:rPr lang="en-US" b="1" dirty="0" smtClean="0"/>
              <a:t>Cons. (42%) </a:t>
            </a:r>
            <a:r>
              <a:rPr lang="en-US" dirty="0" smtClean="0"/>
              <a:t>who massively favored Reps (</a:t>
            </a:r>
            <a:r>
              <a:rPr lang="en-US" b="1" dirty="0" smtClean="0">
                <a:solidFill>
                  <a:srgbClr val="FF0000"/>
                </a:solidFill>
              </a:rPr>
              <a:t>84</a:t>
            </a:r>
            <a:r>
              <a:rPr lang="en-US" dirty="0" smtClean="0"/>
              <a:t>)</a:t>
            </a:r>
          </a:p>
          <a:p>
            <a:pPr marL="0" indent="0" algn="ctr">
              <a:buNone/>
            </a:pPr>
            <a:r>
              <a:rPr lang="en-US" dirty="0"/>
              <a:t> </a:t>
            </a:r>
            <a:r>
              <a:rPr lang="en-US" dirty="0" smtClean="0"/>
              <a:t>    (</a:t>
            </a:r>
            <a:r>
              <a:rPr lang="en-US" b="1" dirty="0" smtClean="0"/>
              <a:t>2008: Lib 22; Moderate 44; Cons. 34%)</a:t>
            </a:r>
            <a:br>
              <a:rPr lang="en-US" b="1" dirty="0" smtClean="0"/>
            </a:br>
            <a:endParaRPr lang="en-US" b="1" dirty="0" smtClean="0"/>
          </a:p>
          <a:p>
            <a:r>
              <a:rPr lang="en-US" b="1" dirty="0" smtClean="0"/>
              <a:t>Lost job – no effect</a:t>
            </a:r>
            <a:r>
              <a:rPr lang="en-US" dirty="0" smtClean="0"/>
              <a:t>(30%)? Yes (</a:t>
            </a:r>
            <a:r>
              <a:rPr lang="en-US" b="1" dirty="0" smtClean="0">
                <a:solidFill>
                  <a:schemeClr val="accent1"/>
                </a:solidFill>
              </a:rPr>
              <a:t>50 </a:t>
            </a:r>
            <a:r>
              <a:rPr lang="en-US" b="1" dirty="0">
                <a:solidFill>
                  <a:schemeClr val="accent1"/>
                </a:solidFill>
              </a:rPr>
              <a:t>Dem</a:t>
            </a:r>
            <a:r>
              <a:rPr lang="en-US" dirty="0" smtClean="0"/>
              <a:t>; </a:t>
            </a:r>
            <a:r>
              <a:rPr lang="en-US" b="1" dirty="0">
                <a:solidFill>
                  <a:srgbClr val="FF0000"/>
                </a:solidFill>
              </a:rPr>
              <a:t>46% Rep</a:t>
            </a:r>
            <a:r>
              <a:rPr lang="en-US" dirty="0" smtClean="0"/>
              <a:t>) No (</a:t>
            </a:r>
            <a:r>
              <a:rPr lang="en-US" b="1" dirty="0" smtClean="0">
                <a:solidFill>
                  <a:schemeClr val="accent1"/>
                </a:solidFill>
              </a:rPr>
              <a:t>45</a:t>
            </a:r>
            <a:r>
              <a:rPr lang="en-US" dirty="0" smtClean="0"/>
              <a:t>, </a:t>
            </a:r>
            <a:r>
              <a:rPr lang="en-US" b="1" dirty="0">
                <a:solidFill>
                  <a:srgbClr val="FF0000"/>
                </a:solidFill>
              </a:rPr>
              <a:t>54</a:t>
            </a:r>
            <a:r>
              <a:rPr lang="en-US" b="1" dirty="0" smtClean="0">
                <a:solidFill>
                  <a:srgbClr val="FF0000"/>
                </a:solidFill>
              </a:rPr>
              <a:t>%</a:t>
            </a:r>
            <a:r>
              <a:rPr lang="en-US" dirty="0" smtClean="0"/>
              <a:t>)</a:t>
            </a:r>
            <a:br>
              <a:rPr lang="en-US" dirty="0" smtClean="0"/>
            </a:br>
            <a:endParaRPr lang="en-US" dirty="0" smtClean="0"/>
          </a:p>
          <a:p>
            <a:r>
              <a:rPr lang="en-US" b="1" dirty="0" smtClean="0"/>
              <a:t>Union member </a:t>
            </a:r>
            <a:r>
              <a:rPr lang="en-US" dirty="0" smtClean="0"/>
              <a:t>(17%): </a:t>
            </a:r>
            <a:r>
              <a:rPr lang="en-US" b="1" dirty="0"/>
              <a:t>Yes</a:t>
            </a:r>
            <a:r>
              <a:rPr lang="en-US" dirty="0"/>
              <a:t> </a:t>
            </a:r>
            <a:r>
              <a:rPr lang="en-US" dirty="0" smtClean="0"/>
              <a:t>(</a:t>
            </a:r>
            <a:r>
              <a:rPr lang="en-US" b="1" dirty="0" smtClean="0">
                <a:solidFill>
                  <a:schemeClr val="accent1"/>
                </a:solidFill>
              </a:rPr>
              <a:t>61</a:t>
            </a:r>
            <a:r>
              <a:rPr lang="en-US" dirty="0" smtClean="0"/>
              <a:t> </a:t>
            </a:r>
            <a:r>
              <a:rPr lang="en-US" dirty="0"/>
              <a:t>Dem; </a:t>
            </a:r>
            <a:r>
              <a:rPr lang="en-US" b="1" dirty="0">
                <a:solidFill>
                  <a:srgbClr val="FF0000"/>
                </a:solidFill>
              </a:rPr>
              <a:t>37% </a:t>
            </a:r>
            <a:r>
              <a:rPr lang="en-US" dirty="0"/>
              <a:t>Rep) </a:t>
            </a:r>
            <a:r>
              <a:rPr lang="en-US" b="1" dirty="0"/>
              <a:t>No</a:t>
            </a:r>
            <a:r>
              <a:rPr lang="en-US" dirty="0"/>
              <a:t> (</a:t>
            </a:r>
            <a:r>
              <a:rPr lang="en-US" b="1" dirty="0" smtClean="0">
                <a:solidFill>
                  <a:schemeClr val="accent1"/>
                </a:solidFill>
              </a:rPr>
              <a:t>43</a:t>
            </a:r>
            <a:r>
              <a:rPr lang="en-US" dirty="0" smtClean="0"/>
              <a:t>, </a:t>
            </a:r>
            <a:r>
              <a:rPr lang="en-US" b="1" dirty="0">
                <a:solidFill>
                  <a:srgbClr val="FF0000"/>
                </a:solidFill>
              </a:rPr>
              <a:t>54</a:t>
            </a:r>
            <a:r>
              <a:rPr lang="en-US" b="1" dirty="0" smtClean="0">
                <a:solidFill>
                  <a:srgbClr val="FF0000"/>
                </a:solidFill>
              </a:rPr>
              <a:t>%</a:t>
            </a:r>
            <a:r>
              <a:rPr lang="en-US" dirty="0" smtClean="0"/>
              <a:t>)</a:t>
            </a:r>
            <a:br>
              <a:rPr lang="en-US" dirty="0" smtClean="0"/>
            </a:br>
            <a:endParaRPr lang="en-US" dirty="0" smtClean="0"/>
          </a:p>
          <a:p>
            <a:r>
              <a:rPr lang="en-US" b="1" dirty="0" smtClean="0"/>
              <a:t>2008 Presidential Vote</a:t>
            </a:r>
            <a:r>
              <a:rPr lang="en-US" dirty="0" smtClean="0"/>
              <a:t>: </a:t>
            </a:r>
            <a:r>
              <a:rPr lang="en-US" b="1" dirty="0" smtClean="0">
                <a:solidFill>
                  <a:schemeClr val="accent1"/>
                </a:solidFill>
              </a:rPr>
              <a:t>Obama </a:t>
            </a:r>
            <a:r>
              <a:rPr lang="en-US" dirty="0" smtClean="0">
                <a:solidFill>
                  <a:schemeClr val="accent1"/>
                </a:solidFill>
              </a:rPr>
              <a:t> </a:t>
            </a:r>
            <a:r>
              <a:rPr lang="en-US" dirty="0" smtClean="0"/>
              <a:t>(</a:t>
            </a:r>
            <a:r>
              <a:rPr lang="en-US" b="1" dirty="0" smtClean="0"/>
              <a:t>45%</a:t>
            </a:r>
            <a:r>
              <a:rPr lang="en-US" dirty="0" smtClean="0"/>
              <a:t>) </a:t>
            </a:r>
            <a:r>
              <a:rPr lang="en-US" b="1" dirty="0">
                <a:solidFill>
                  <a:schemeClr val="accent1"/>
                </a:solidFill>
              </a:rPr>
              <a:t>84,</a:t>
            </a:r>
            <a:r>
              <a:rPr lang="en-US" b="1" dirty="0">
                <a:solidFill>
                  <a:srgbClr val="FF0000"/>
                </a:solidFill>
              </a:rPr>
              <a:t>14%; </a:t>
            </a:r>
            <a:r>
              <a:rPr lang="en-US" b="1" dirty="0" smtClean="0">
                <a:solidFill>
                  <a:srgbClr val="FF0000"/>
                </a:solidFill>
              </a:rPr>
              <a:t/>
            </a:r>
            <a:br>
              <a:rPr lang="en-US" b="1" dirty="0" smtClean="0">
                <a:solidFill>
                  <a:srgbClr val="FF0000"/>
                </a:solidFill>
              </a:rPr>
            </a:br>
            <a:r>
              <a:rPr lang="en-US" b="1" dirty="0" smtClean="0">
                <a:solidFill>
                  <a:srgbClr val="FF0000"/>
                </a:solidFill>
              </a:rPr>
              <a:t>                                        McCain</a:t>
            </a:r>
            <a:r>
              <a:rPr lang="en-US" dirty="0" smtClean="0"/>
              <a:t> (</a:t>
            </a:r>
            <a:r>
              <a:rPr lang="en-US" b="1" dirty="0" smtClean="0"/>
              <a:t>45%</a:t>
            </a:r>
            <a:r>
              <a:rPr lang="en-US" dirty="0" smtClean="0"/>
              <a:t>)   </a:t>
            </a:r>
            <a:r>
              <a:rPr lang="en-US" b="1" dirty="0" smtClean="0">
                <a:solidFill>
                  <a:schemeClr val="accent1"/>
                </a:solidFill>
              </a:rPr>
              <a:t>7,</a:t>
            </a:r>
            <a:r>
              <a:rPr lang="en-US" b="1" dirty="0" smtClean="0">
                <a:solidFill>
                  <a:srgbClr val="FF0000"/>
                </a:solidFill>
              </a:rPr>
              <a:t>91</a:t>
            </a:r>
            <a:r>
              <a:rPr lang="en-US" b="1" dirty="0">
                <a:solidFill>
                  <a:srgbClr val="FF0000"/>
                </a:solidFill>
              </a:rPr>
              <a:t>%, </a:t>
            </a:r>
            <a:r>
              <a:rPr lang="en-US" b="1" dirty="0" smtClean="0">
                <a:solidFill>
                  <a:srgbClr val="FF0000"/>
                </a:solidFill>
              </a:rPr>
              <a:t/>
            </a:r>
            <a:br>
              <a:rPr lang="en-US" b="1" dirty="0" smtClean="0">
                <a:solidFill>
                  <a:srgbClr val="FF0000"/>
                </a:solidFill>
              </a:rPr>
            </a:br>
            <a:r>
              <a:rPr lang="en-US" b="1" dirty="0" smtClean="0">
                <a:solidFill>
                  <a:srgbClr val="FF0000"/>
                </a:solidFill>
              </a:rPr>
              <a:t>                                          </a:t>
            </a:r>
            <a:r>
              <a:rPr lang="en-US" dirty="0" smtClean="0"/>
              <a:t>Other     (4%) </a:t>
            </a:r>
            <a:r>
              <a:rPr lang="en-US" b="1" dirty="0">
                <a:solidFill>
                  <a:schemeClr val="accent1"/>
                </a:solidFill>
              </a:rPr>
              <a:t>33,</a:t>
            </a:r>
            <a:r>
              <a:rPr lang="en-US" dirty="0" smtClean="0"/>
              <a:t> </a:t>
            </a:r>
            <a:r>
              <a:rPr lang="en-US" b="1" dirty="0">
                <a:solidFill>
                  <a:srgbClr val="FF0000"/>
                </a:solidFill>
              </a:rPr>
              <a:t>58</a:t>
            </a:r>
            <a:r>
              <a:rPr lang="en-US" b="1" dirty="0" smtClean="0">
                <a:solidFill>
                  <a:srgbClr val="FF0000"/>
                </a:solidFill>
              </a:rPr>
              <a:t>%</a:t>
            </a:r>
            <a:br>
              <a:rPr lang="en-US" b="1" dirty="0" smtClean="0">
                <a:solidFill>
                  <a:srgbClr val="FF0000"/>
                </a:solidFill>
              </a:rPr>
            </a:br>
            <a:endParaRPr lang="en-US" b="1" dirty="0">
              <a:solidFill>
                <a:srgbClr val="FF0000"/>
              </a:solidFill>
            </a:endParaRPr>
          </a:p>
          <a:p>
            <a:r>
              <a:rPr lang="en-US" b="1" dirty="0" smtClean="0"/>
              <a:t>Is vote support for Obama</a:t>
            </a:r>
            <a:r>
              <a:rPr lang="en-US" dirty="0" smtClean="0"/>
              <a:t>? </a:t>
            </a:r>
            <a:r>
              <a:rPr lang="en-US" b="1" dirty="0" smtClean="0"/>
              <a:t>Yes            </a:t>
            </a:r>
            <a:r>
              <a:rPr lang="en-US" dirty="0" smtClean="0"/>
              <a:t> (</a:t>
            </a:r>
            <a:r>
              <a:rPr lang="en-US" b="1" dirty="0" smtClean="0"/>
              <a:t>23</a:t>
            </a:r>
            <a:r>
              <a:rPr lang="en-US" dirty="0" smtClean="0"/>
              <a:t>%) </a:t>
            </a:r>
            <a:r>
              <a:rPr lang="en-US" b="1" dirty="0" smtClean="0">
                <a:solidFill>
                  <a:schemeClr val="accent1"/>
                </a:solidFill>
              </a:rPr>
              <a:t>96 </a:t>
            </a:r>
            <a:r>
              <a:rPr lang="en-US" b="1" dirty="0">
                <a:solidFill>
                  <a:schemeClr val="accent1"/>
                </a:solidFill>
              </a:rPr>
              <a:t>Dem</a:t>
            </a:r>
            <a:r>
              <a:rPr lang="en-US" dirty="0"/>
              <a:t>; </a:t>
            </a:r>
            <a:r>
              <a:rPr lang="en-US" b="1" dirty="0">
                <a:solidFill>
                  <a:srgbClr val="FF0000"/>
                </a:solidFill>
              </a:rPr>
              <a:t>3% Rep;</a:t>
            </a:r>
            <a:r>
              <a:rPr lang="en-US" dirty="0" smtClean="0"/>
              <a:t> </a:t>
            </a:r>
            <a:br>
              <a:rPr lang="en-US" dirty="0" smtClean="0"/>
            </a:br>
            <a:r>
              <a:rPr lang="en-US" dirty="0" smtClean="0"/>
              <a:t>                                                  </a:t>
            </a:r>
            <a:r>
              <a:rPr lang="en-US" b="1" dirty="0" smtClean="0"/>
              <a:t>No</a:t>
            </a:r>
            <a:r>
              <a:rPr lang="en-US" dirty="0" smtClean="0"/>
              <a:t>              (</a:t>
            </a:r>
            <a:r>
              <a:rPr lang="en-US" b="1" dirty="0" smtClean="0"/>
              <a:t>37</a:t>
            </a:r>
            <a:r>
              <a:rPr lang="en-US" dirty="0" smtClean="0"/>
              <a:t>%) </a:t>
            </a:r>
            <a:r>
              <a:rPr lang="en-US" b="1" dirty="0" smtClean="0">
                <a:solidFill>
                  <a:schemeClr val="accent1"/>
                </a:solidFill>
              </a:rPr>
              <a:t>6</a:t>
            </a:r>
            <a:r>
              <a:rPr lang="en-US" dirty="0" smtClean="0"/>
              <a:t>, </a:t>
            </a:r>
            <a:r>
              <a:rPr lang="en-US" b="1" dirty="0">
                <a:solidFill>
                  <a:srgbClr val="FF0000"/>
                </a:solidFill>
              </a:rPr>
              <a:t>92%</a:t>
            </a:r>
            <a:r>
              <a:rPr lang="en-US" dirty="0" smtClean="0"/>
              <a:t>, </a:t>
            </a:r>
            <a:br>
              <a:rPr lang="en-US" dirty="0" smtClean="0"/>
            </a:br>
            <a:r>
              <a:rPr lang="en-US" dirty="0" smtClean="0"/>
              <a:t>                                                  </a:t>
            </a:r>
            <a:r>
              <a:rPr lang="en-US" b="1" dirty="0" smtClean="0"/>
              <a:t>Not factor </a:t>
            </a:r>
            <a:r>
              <a:rPr lang="en-US" dirty="0" smtClean="0"/>
              <a:t>(</a:t>
            </a:r>
            <a:r>
              <a:rPr lang="en-US" b="1" dirty="0" smtClean="0"/>
              <a:t>38</a:t>
            </a:r>
            <a:r>
              <a:rPr lang="en-US" dirty="0" smtClean="0"/>
              <a:t>%), </a:t>
            </a:r>
            <a:r>
              <a:rPr lang="en-US" b="1" dirty="0">
                <a:solidFill>
                  <a:schemeClr val="accent1"/>
                </a:solidFill>
              </a:rPr>
              <a:t>52, </a:t>
            </a:r>
            <a:r>
              <a:rPr lang="en-US" b="1" dirty="0">
                <a:solidFill>
                  <a:srgbClr val="FF0000"/>
                </a:solidFill>
              </a:rPr>
              <a:t>44%</a:t>
            </a:r>
          </a:p>
          <a:p>
            <a:endParaRPr lang="en-US" dirty="0"/>
          </a:p>
        </p:txBody>
      </p:sp>
    </p:spTree>
    <p:extLst>
      <p:ext uri="{BB962C8B-B14F-4D97-AF65-F5344CB8AC3E}">
        <p14:creationId xmlns:p14="http://schemas.microsoft.com/office/powerpoint/2010/main" val="1290492830"/>
      </p:ext>
    </p:extLst>
  </p:cSld>
  <p:clrMapOvr>
    <a:masterClrMapping/>
  </p:clrMapOvr>
  <p:transition spd="med">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2800" b="1" dirty="0"/>
              <a:t>Democratic Candidates by Council District</a:t>
            </a:r>
          </a:p>
        </p:txBody>
      </p:sp>
      <p:graphicFrame>
        <p:nvGraphicFramePr>
          <p:cNvPr id="4" name="Chart 3"/>
          <p:cNvGraphicFramePr>
            <a:graphicFrameLocks noGrp="1"/>
          </p:cNvGraphicFramePr>
          <p:nvPr>
            <p:extLst>
              <p:ext uri="{D42A27DB-BD31-4B8C-83A1-F6EECF244321}">
                <p14:modId xmlns:p14="http://schemas.microsoft.com/office/powerpoint/2010/main" val="1880789318"/>
              </p:ext>
            </p:extLst>
          </p:nvPr>
        </p:nvGraphicFramePr>
        <p:xfrm>
          <a:off x="304800" y="990600"/>
          <a:ext cx="8666189" cy="5562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59660370"/>
      </p:ext>
    </p:extLst>
  </p:cSld>
  <p:clrMapOvr>
    <a:masterClrMapping/>
  </p:clrMapOvr>
  <p:transition spd="med">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609600"/>
          </a:xfrm>
        </p:spPr>
        <p:txBody>
          <a:bodyPr/>
          <a:lstStyle/>
          <a:p>
            <a:r>
              <a:rPr lang="en-US" sz="2800" dirty="0" smtClean="0"/>
              <a:t>Democratic Candidates by Council District</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49344163"/>
              </p:ext>
            </p:extLst>
          </p:nvPr>
        </p:nvGraphicFramePr>
        <p:xfrm>
          <a:off x="914400" y="1828800"/>
          <a:ext cx="7321550" cy="3923913"/>
        </p:xfrm>
        <a:graphic>
          <a:graphicData uri="http://schemas.openxmlformats.org/drawingml/2006/table">
            <a:tbl>
              <a:tblPr firstRow="1" bandRow="1">
                <a:tableStyleId>{5C22544A-7EE6-4342-B048-85BDC9FD1C3A}</a:tableStyleId>
              </a:tblPr>
              <a:tblGrid>
                <a:gridCol w="838200"/>
                <a:gridCol w="720725"/>
                <a:gridCol w="890588"/>
                <a:gridCol w="827218"/>
                <a:gridCol w="1171892"/>
                <a:gridCol w="827218"/>
                <a:gridCol w="972559"/>
                <a:gridCol w="1073150"/>
              </a:tblGrid>
              <a:tr h="533400">
                <a:tc>
                  <a:txBody>
                    <a:bodyPr/>
                    <a:lstStyle/>
                    <a:p>
                      <a:pPr algn="l" fontAlgn="b"/>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a:effectLst/>
                        </a:rPr>
                        <a:t>Obama</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err="1" smtClean="0">
                          <a:effectLst/>
                        </a:rPr>
                        <a:t>OMalley</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a:effectLst/>
                        </a:rPr>
                        <a:t>Conti</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err="1">
                          <a:effectLst/>
                        </a:rPr>
                        <a:t>DemCC</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a:effectLst/>
                        </a:rPr>
                        <a:t>Mean</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Party </a:t>
                      </a:r>
                      <a:r>
                        <a:rPr lang="en-US" sz="1600" u="none" strike="noStrike" dirty="0" err="1" smtClean="0">
                          <a:effectLst/>
                        </a:rPr>
                        <a:t>Reg</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a:effectLst/>
                        </a:rPr>
                        <a:t>Mean-Reg.</a:t>
                      </a:r>
                      <a:endParaRPr lang="en-US" sz="1600" b="0" i="0" u="none" strike="noStrike" dirty="0">
                        <a:solidFill>
                          <a:srgbClr val="000000"/>
                        </a:solidFill>
                        <a:effectLst/>
                        <a:latin typeface="Calibri"/>
                      </a:endParaRPr>
                    </a:p>
                  </a:txBody>
                  <a:tcPr marL="9525" marR="9525" marT="9525" marB="0" anchor="b"/>
                </a:tc>
              </a:tr>
              <a:tr h="484359">
                <a:tc>
                  <a:txBody>
                    <a:bodyPr/>
                    <a:lstStyle/>
                    <a:p>
                      <a:pPr algn="l" fontAlgn="b"/>
                      <a:r>
                        <a:rPr lang="en-US" sz="1600" u="none" strike="noStrike" dirty="0">
                          <a:effectLst/>
                        </a:rPr>
                        <a:t>CC1</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49.2</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45.8</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47.4</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52.5</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48.7</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51.7</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a:effectLst/>
                        </a:rPr>
                        <a:t>-</a:t>
                      </a:r>
                      <a:r>
                        <a:rPr lang="en-US" sz="1600" u="none" strike="noStrike" dirty="0" smtClean="0">
                          <a:effectLst/>
                        </a:rPr>
                        <a:t>3</a:t>
                      </a:r>
                      <a:endParaRPr lang="en-US" sz="1600" b="0" i="0" u="none" strike="noStrike" dirty="0">
                        <a:solidFill>
                          <a:srgbClr val="000000"/>
                        </a:solidFill>
                        <a:effectLst/>
                        <a:latin typeface="Calibri"/>
                      </a:endParaRPr>
                    </a:p>
                  </a:txBody>
                  <a:tcPr marL="9525" marR="9525" marT="9525" marB="0" anchor="b"/>
                </a:tc>
              </a:tr>
              <a:tr h="484359">
                <a:tc>
                  <a:txBody>
                    <a:bodyPr/>
                    <a:lstStyle/>
                    <a:p>
                      <a:pPr algn="l" fontAlgn="b"/>
                      <a:r>
                        <a:rPr lang="en-US" sz="1600" u="none" strike="noStrike">
                          <a:effectLst/>
                        </a:rPr>
                        <a:t>CC2</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48.5</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42.8</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46.2</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45.5</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45.7</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48.1</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a:effectLst/>
                        </a:rPr>
                        <a:t>-</a:t>
                      </a:r>
                      <a:r>
                        <a:rPr lang="en-US" sz="1600" u="none" strike="noStrike" dirty="0" smtClean="0">
                          <a:effectLst/>
                        </a:rPr>
                        <a:t>2.4</a:t>
                      </a:r>
                      <a:endParaRPr lang="en-US" sz="1600" b="0" i="0" u="none" strike="noStrike" dirty="0">
                        <a:solidFill>
                          <a:srgbClr val="000000"/>
                        </a:solidFill>
                        <a:effectLst/>
                        <a:latin typeface="Calibri"/>
                      </a:endParaRPr>
                    </a:p>
                  </a:txBody>
                  <a:tcPr marL="9525" marR="9525" marT="9525" marB="0" anchor="b"/>
                </a:tc>
              </a:tr>
              <a:tr h="484359">
                <a:tc>
                  <a:txBody>
                    <a:bodyPr/>
                    <a:lstStyle/>
                    <a:p>
                      <a:pPr algn="l" fontAlgn="b"/>
                      <a:r>
                        <a:rPr lang="en-US" sz="1600" u="none" strike="noStrike">
                          <a:effectLst/>
                        </a:rPr>
                        <a:t>CC3</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35.7</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30.8</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35</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41</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35.6</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41.7</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b="1" u="none" strike="noStrike" dirty="0">
                          <a:solidFill>
                            <a:srgbClr val="FF0000"/>
                          </a:solidFill>
                          <a:effectLst/>
                        </a:rPr>
                        <a:t>-</a:t>
                      </a:r>
                      <a:r>
                        <a:rPr lang="en-US" sz="1600" b="1" u="none" strike="noStrike" dirty="0" smtClean="0">
                          <a:solidFill>
                            <a:srgbClr val="FF0000"/>
                          </a:solidFill>
                          <a:effectLst/>
                        </a:rPr>
                        <a:t>6.1</a:t>
                      </a:r>
                      <a:endParaRPr lang="en-US" sz="1600" b="1" i="0" u="none" strike="noStrike" dirty="0">
                        <a:solidFill>
                          <a:srgbClr val="FF0000"/>
                        </a:solidFill>
                        <a:effectLst/>
                        <a:latin typeface="Calibri"/>
                      </a:endParaRPr>
                    </a:p>
                  </a:txBody>
                  <a:tcPr marL="9525" marR="9525" marT="9525" marB="0" anchor="b"/>
                </a:tc>
              </a:tr>
              <a:tr h="484359">
                <a:tc>
                  <a:txBody>
                    <a:bodyPr/>
                    <a:lstStyle/>
                    <a:p>
                      <a:pPr algn="l" fontAlgn="b"/>
                      <a:r>
                        <a:rPr lang="en-US" sz="1600" u="none" strike="noStrike">
                          <a:effectLst/>
                        </a:rPr>
                        <a:t>CC4</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57.1</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51.9</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53.8</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59.5</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55.6</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47.1</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b="1" u="none" strike="noStrike" dirty="0" smtClean="0">
                          <a:solidFill>
                            <a:schemeClr val="accent5">
                              <a:lumMod val="75000"/>
                            </a:schemeClr>
                          </a:solidFill>
                          <a:effectLst/>
                        </a:rPr>
                        <a:t>8.5</a:t>
                      </a:r>
                      <a:endParaRPr lang="en-US" sz="1600" b="1" i="0" u="none" strike="noStrike" dirty="0">
                        <a:solidFill>
                          <a:schemeClr val="accent5">
                            <a:lumMod val="75000"/>
                          </a:schemeClr>
                        </a:solidFill>
                        <a:effectLst/>
                        <a:latin typeface="Calibri"/>
                      </a:endParaRPr>
                    </a:p>
                  </a:txBody>
                  <a:tcPr marL="9525" marR="9525" marT="9525" marB="0" anchor="b"/>
                </a:tc>
              </a:tr>
              <a:tr h="484359">
                <a:tc>
                  <a:txBody>
                    <a:bodyPr/>
                    <a:lstStyle/>
                    <a:p>
                      <a:pPr algn="l" fontAlgn="b"/>
                      <a:r>
                        <a:rPr lang="en-US" sz="1600" u="none" strike="noStrike">
                          <a:effectLst/>
                        </a:rPr>
                        <a:t>CC5</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42.8</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37.1</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38.7</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36</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38.6</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36.6</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2.1</a:t>
                      </a:r>
                      <a:endParaRPr lang="en-US" sz="1600" b="0" i="0" u="none" strike="noStrike" dirty="0">
                        <a:solidFill>
                          <a:srgbClr val="000000"/>
                        </a:solidFill>
                        <a:effectLst/>
                        <a:latin typeface="Calibri"/>
                      </a:endParaRPr>
                    </a:p>
                  </a:txBody>
                  <a:tcPr marL="9525" marR="9525" marT="9525" marB="0" anchor="b"/>
                </a:tc>
              </a:tr>
              <a:tr h="484359">
                <a:tc>
                  <a:txBody>
                    <a:bodyPr/>
                    <a:lstStyle/>
                    <a:p>
                      <a:pPr algn="l" fontAlgn="b"/>
                      <a:r>
                        <a:rPr lang="en-US" sz="1600" u="none" strike="noStrike">
                          <a:effectLst/>
                        </a:rPr>
                        <a:t>CC6</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58</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51.7</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48.1</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53.1</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52.7</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46.1</a:t>
                      </a:r>
                      <a:endParaRPr lang="en-US" sz="1600" b="0" i="0" u="none" strike="noStrike" dirty="0">
                        <a:solidFill>
                          <a:srgbClr val="000000"/>
                        </a:solidFill>
                        <a:effectLst/>
                        <a:latin typeface="Calibri"/>
                      </a:endParaRPr>
                    </a:p>
                  </a:txBody>
                  <a:tcPr marL="9525" marR="9525" marT="9525" marB="0" anchor="b"/>
                </a:tc>
                <a:tc>
                  <a:txBody>
                    <a:bodyPr/>
                    <a:lstStyle/>
                    <a:p>
                      <a:pPr marL="0" algn="ctr" defTabSz="914400" rtl="0" eaLnBrk="1" fontAlgn="b" latinLnBrk="0" hangingPunct="1"/>
                      <a:r>
                        <a:rPr lang="en-US" sz="1600" b="1" u="none" strike="noStrike" kern="1200" dirty="0" smtClean="0">
                          <a:solidFill>
                            <a:schemeClr val="accent5">
                              <a:lumMod val="75000"/>
                            </a:schemeClr>
                          </a:solidFill>
                          <a:effectLst/>
                          <a:latin typeface="+mn-lt"/>
                          <a:ea typeface="+mn-ea"/>
                          <a:cs typeface="+mn-cs"/>
                        </a:rPr>
                        <a:t>6.6</a:t>
                      </a:r>
                      <a:endParaRPr lang="en-US" sz="1600" b="1" u="none" strike="noStrike" kern="1200" dirty="0">
                        <a:solidFill>
                          <a:schemeClr val="accent5">
                            <a:lumMod val="75000"/>
                          </a:schemeClr>
                        </a:solidFill>
                        <a:effectLst/>
                        <a:latin typeface="+mn-lt"/>
                        <a:ea typeface="+mn-ea"/>
                        <a:cs typeface="+mn-cs"/>
                      </a:endParaRPr>
                    </a:p>
                  </a:txBody>
                  <a:tcPr marL="9525" marR="9525" marT="9525" marB="0" anchor="b"/>
                </a:tc>
              </a:tr>
              <a:tr h="484359">
                <a:tc>
                  <a:txBody>
                    <a:bodyPr/>
                    <a:lstStyle/>
                    <a:p>
                      <a:pPr algn="l" fontAlgn="b"/>
                      <a:r>
                        <a:rPr lang="en-US" sz="1600" u="none" strike="noStrike">
                          <a:effectLst/>
                        </a:rPr>
                        <a:t>CC7</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43.8</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39.8</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39.9</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36.4</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40</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37.6</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2.4</a:t>
                      </a:r>
                      <a:endParaRPr lang="en-US" sz="1600" b="0" i="0" u="none" strike="noStrike" dirty="0">
                        <a:solidFill>
                          <a:srgbClr val="000000"/>
                        </a:solidFill>
                        <a:effectLst/>
                        <a:latin typeface="Calibri"/>
                      </a:endParaRPr>
                    </a:p>
                  </a:txBody>
                  <a:tcPr marL="9525" marR="9525" marT="9525" marB="0" anchor="b"/>
                </a:tc>
              </a:tr>
            </a:tbl>
          </a:graphicData>
        </a:graphic>
      </p:graphicFrame>
      <p:sp>
        <p:nvSpPr>
          <p:cNvPr id="3" name="TextBox 2"/>
          <p:cNvSpPr txBox="1"/>
          <p:nvPr/>
        </p:nvSpPr>
        <p:spPr>
          <a:xfrm>
            <a:off x="5029200" y="5943600"/>
            <a:ext cx="3200400" cy="369332"/>
          </a:xfrm>
          <a:prstGeom prst="rect">
            <a:avLst/>
          </a:prstGeom>
          <a:noFill/>
        </p:spPr>
        <p:txBody>
          <a:bodyPr wrap="square" rtlCol="0">
            <a:spAutoFit/>
          </a:bodyPr>
          <a:lstStyle/>
          <a:p>
            <a:r>
              <a:rPr lang="en-US" dirty="0" smtClean="0"/>
              <a:t>District 3 underperforms!</a:t>
            </a:r>
            <a:endParaRPr lang="en-US" dirty="0"/>
          </a:p>
        </p:txBody>
      </p:sp>
      <p:cxnSp>
        <p:nvCxnSpPr>
          <p:cNvPr id="6" name="Straight Arrow Connector 5"/>
          <p:cNvCxnSpPr>
            <a:stCxn id="3" idx="0"/>
          </p:cNvCxnSpPr>
          <p:nvPr/>
        </p:nvCxnSpPr>
        <p:spPr>
          <a:xfrm flipV="1">
            <a:off x="6629400" y="3810000"/>
            <a:ext cx="914400" cy="2133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181600" y="1295400"/>
            <a:ext cx="3276600" cy="369332"/>
          </a:xfrm>
          <a:prstGeom prst="rect">
            <a:avLst/>
          </a:prstGeom>
          <a:noFill/>
        </p:spPr>
        <p:txBody>
          <a:bodyPr wrap="square" rtlCol="0">
            <a:spAutoFit/>
          </a:bodyPr>
          <a:lstStyle/>
          <a:p>
            <a:r>
              <a:rPr lang="en-US" dirty="0" smtClean="0"/>
              <a:t>Districts 4 and 6 </a:t>
            </a:r>
            <a:r>
              <a:rPr lang="en-US" dirty="0" err="1" smtClean="0"/>
              <a:t>overperform</a:t>
            </a:r>
            <a:endParaRPr lang="en-US" dirty="0"/>
          </a:p>
        </p:txBody>
      </p:sp>
      <p:cxnSp>
        <p:nvCxnSpPr>
          <p:cNvPr id="9" name="Straight Arrow Connector 8"/>
          <p:cNvCxnSpPr/>
          <p:nvPr/>
        </p:nvCxnSpPr>
        <p:spPr>
          <a:xfrm>
            <a:off x="7239000" y="1664732"/>
            <a:ext cx="304800" cy="24500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543800" y="4114800"/>
            <a:ext cx="762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3959498"/>
      </p:ext>
    </p:extLst>
  </p:cSld>
  <p:clrMapOvr>
    <a:masterClrMapping/>
  </p:clrMapOvr>
  <p:transition spd="med">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09800"/>
            <a:ext cx="2362200" cy="1752600"/>
          </a:xfrm>
        </p:spPr>
        <p:txBody>
          <a:bodyPr/>
          <a:lstStyle/>
          <a:p>
            <a:pPr algn="ctr"/>
            <a:r>
              <a:rPr lang="en-US" sz="3200" dirty="0" smtClean="0"/>
              <a:t>Legislative Districts</a:t>
            </a:r>
            <a:endParaRPr lang="en-US" sz="3200" dirty="0"/>
          </a:p>
        </p:txBody>
      </p:sp>
      <p:pic>
        <p:nvPicPr>
          <p:cNvPr id="61442" name="Picture 2" descr="C:\Dan\CSLI\Other\Election Stuff\2009\AA County Legislative Districts 20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213332"/>
            <a:ext cx="5036055" cy="6848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025224"/>
      </p:ext>
    </p:extLst>
  </p:cSld>
  <p:clrMapOvr>
    <a:masterClrMapping/>
  </p:clrMapOvr>
  <p:transition spd="med">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Questions to ponder:</a:t>
            </a:r>
            <a:endParaRPr lang="en-US" dirty="0"/>
          </a:p>
        </p:txBody>
      </p:sp>
      <p:sp>
        <p:nvSpPr>
          <p:cNvPr id="3" name="Content Placeholder 2"/>
          <p:cNvSpPr>
            <a:spLocks noGrp="1"/>
          </p:cNvSpPr>
          <p:nvPr>
            <p:ph idx="1"/>
          </p:nvPr>
        </p:nvSpPr>
        <p:spPr>
          <a:xfrm>
            <a:off x="457200" y="838200"/>
            <a:ext cx="8229600" cy="5791200"/>
          </a:xfrm>
        </p:spPr>
        <p:txBody>
          <a:bodyPr>
            <a:normAutofit/>
          </a:bodyPr>
          <a:lstStyle/>
          <a:p>
            <a:r>
              <a:rPr lang="en-US" b="1" dirty="0" smtClean="0"/>
              <a:t>1. Can Democrats be successful countywide?</a:t>
            </a:r>
          </a:p>
          <a:p>
            <a:pPr lvl="1"/>
            <a:r>
              <a:rPr lang="en-US" sz="3200" b="1" dirty="0" smtClean="0"/>
              <a:t>Bateman, </a:t>
            </a:r>
            <a:r>
              <a:rPr lang="en-US" sz="3200" b="1" dirty="0" err="1" smtClean="0"/>
              <a:t>Weathersbee</a:t>
            </a:r>
            <a:r>
              <a:rPr lang="en-US" sz="3200" b="1" dirty="0" smtClean="0"/>
              <a:t> </a:t>
            </a:r>
          </a:p>
          <a:p>
            <a:pPr lvl="2"/>
            <a:r>
              <a:rPr lang="en-US" sz="3200" dirty="0" smtClean="0"/>
              <a:t>Quality of candidate</a:t>
            </a:r>
          </a:p>
          <a:p>
            <a:pPr lvl="2"/>
            <a:r>
              <a:rPr lang="en-US" sz="3200" dirty="0" smtClean="0"/>
              <a:t>Quality of opponent</a:t>
            </a:r>
          </a:p>
          <a:p>
            <a:pPr lvl="2"/>
            <a:r>
              <a:rPr lang="en-US" sz="3200" dirty="0" smtClean="0"/>
              <a:t>Quality of campaign</a:t>
            </a:r>
          </a:p>
          <a:p>
            <a:pPr lvl="2"/>
            <a:r>
              <a:rPr lang="en-US" sz="3200" dirty="0" smtClean="0"/>
              <a:t>Impact of larger trends – national, statewide</a:t>
            </a:r>
          </a:p>
          <a:p>
            <a:pPr lvl="2"/>
            <a:r>
              <a:rPr lang="en-US" sz="3200" dirty="0" smtClean="0"/>
              <a:t>Changes in the composition of the electorate</a:t>
            </a:r>
          </a:p>
          <a:p>
            <a:pPr lvl="2"/>
            <a:r>
              <a:rPr lang="en-US" sz="3200" dirty="0" smtClean="0"/>
              <a:t>Saliency of issues</a:t>
            </a:r>
          </a:p>
          <a:p>
            <a:pPr lvl="1"/>
            <a:endParaRPr lang="en-US" sz="3200" dirty="0"/>
          </a:p>
        </p:txBody>
      </p:sp>
    </p:spTree>
  </p:cSld>
  <p:clrMapOvr>
    <a:masterClrMapping/>
  </p:clrMapOvr>
  <p:transition spd="med">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Questions to ponder:</a:t>
            </a:r>
            <a:endParaRPr lang="en-US" dirty="0"/>
          </a:p>
        </p:txBody>
      </p:sp>
      <p:sp>
        <p:nvSpPr>
          <p:cNvPr id="3" name="Content Placeholder 2"/>
          <p:cNvSpPr>
            <a:spLocks noGrp="1"/>
          </p:cNvSpPr>
          <p:nvPr>
            <p:ph idx="1"/>
          </p:nvPr>
        </p:nvSpPr>
        <p:spPr>
          <a:xfrm>
            <a:off x="457200" y="838200"/>
            <a:ext cx="8229600" cy="5791200"/>
          </a:xfrm>
        </p:spPr>
        <p:txBody>
          <a:bodyPr>
            <a:normAutofit/>
          </a:bodyPr>
          <a:lstStyle/>
          <a:p>
            <a:r>
              <a:rPr lang="en-US" b="1" dirty="0" smtClean="0"/>
              <a:t>2. What is the future of District 32 Democratic seats</a:t>
            </a:r>
          </a:p>
          <a:p>
            <a:pPr lvl="1"/>
            <a:r>
              <a:rPr lang="en-US" sz="2800" dirty="0" smtClean="0"/>
              <a:t>Democrats remain highly competitive</a:t>
            </a:r>
          </a:p>
          <a:p>
            <a:pPr lvl="1"/>
            <a:r>
              <a:rPr lang="en-US" sz="2800" dirty="0" smtClean="0"/>
              <a:t>Are there new candidates in the pipeline – D. Jones?</a:t>
            </a:r>
          </a:p>
          <a:p>
            <a:pPr lvl="1"/>
            <a:r>
              <a:rPr lang="en-US" sz="2800" dirty="0" smtClean="0"/>
              <a:t>What issues can Democrats successfully use in the district?</a:t>
            </a:r>
          </a:p>
          <a:p>
            <a:pPr lvl="1"/>
            <a:r>
              <a:rPr lang="en-US" sz="2800" dirty="0" smtClean="0"/>
              <a:t>What vulnerabilities do Democrats have – on issues, in the composition of the electorate, in the recruitment of candidates?</a:t>
            </a:r>
          </a:p>
          <a:p>
            <a:pPr lvl="1"/>
            <a:endParaRPr lang="en-US" sz="2800" dirty="0"/>
          </a:p>
        </p:txBody>
      </p:sp>
    </p:spTree>
  </p:cSld>
  <p:clrMapOvr>
    <a:masterClrMapping/>
  </p:clrMapOvr>
  <p:transition spd="med">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Questions to ponder:</a:t>
            </a:r>
            <a:endParaRPr lang="en-US" dirty="0"/>
          </a:p>
        </p:txBody>
      </p:sp>
      <p:sp>
        <p:nvSpPr>
          <p:cNvPr id="3" name="Content Placeholder 2"/>
          <p:cNvSpPr>
            <a:spLocks noGrp="1"/>
          </p:cNvSpPr>
          <p:nvPr>
            <p:ph idx="1"/>
          </p:nvPr>
        </p:nvSpPr>
        <p:spPr>
          <a:xfrm>
            <a:off x="457200" y="838200"/>
            <a:ext cx="8229600" cy="5791200"/>
          </a:xfrm>
        </p:spPr>
        <p:txBody>
          <a:bodyPr>
            <a:normAutofit/>
          </a:bodyPr>
          <a:lstStyle/>
          <a:p>
            <a:r>
              <a:rPr lang="en-US" dirty="0" smtClean="0"/>
              <a:t> </a:t>
            </a:r>
            <a:r>
              <a:rPr lang="en-US" b="1" dirty="0" smtClean="0"/>
              <a:t>As chair of the AAC Dem Central Committee…</a:t>
            </a:r>
          </a:p>
          <a:p>
            <a:pPr lvl="1"/>
            <a:r>
              <a:rPr lang="en-US" sz="2000" u="sng" dirty="0" smtClean="0"/>
              <a:t>Identify potential candidates</a:t>
            </a:r>
            <a:r>
              <a:rPr lang="en-US" sz="2000" dirty="0" smtClean="0"/>
              <a:t>, groom them early</a:t>
            </a:r>
          </a:p>
          <a:p>
            <a:pPr lvl="1"/>
            <a:r>
              <a:rPr lang="en-US" sz="2000" u="sng" dirty="0" smtClean="0"/>
              <a:t>Identify key issues </a:t>
            </a:r>
            <a:r>
              <a:rPr lang="en-US" sz="2000" dirty="0" smtClean="0"/>
              <a:t>within each district</a:t>
            </a:r>
          </a:p>
          <a:p>
            <a:pPr lvl="1"/>
            <a:r>
              <a:rPr lang="en-US" sz="2000" u="sng" dirty="0" smtClean="0"/>
              <a:t>Identify</a:t>
            </a:r>
            <a:r>
              <a:rPr lang="en-US" sz="2000" dirty="0" smtClean="0"/>
              <a:t> how </a:t>
            </a:r>
            <a:r>
              <a:rPr lang="en-US" sz="2000" u="sng" dirty="0" smtClean="0"/>
              <a:t>changes in the composition of the electorate</a:t>
            </a:r>
            <a:r>
              <a:rPr lang="en-US" sz="2000" dirty="0" smtClean="0"/>
              <a:t> might affect Dem candidates</a:t>
            </a:r>
          </a:p>
          <a:p>
            <a:pPr lvl="1"/>
            <a:r>
              <a:rPr lang="en-US" sz="2000" dirty="0" smtClean="0"/>
              <a:t>Provide experience based </a:t>
            </a:r>
            <a:r>
              <a:rPr lang="en-US" sz="2000" u="sng" dirty="0" smtClean="0"/>
              <a:t>campaign training</a:t>
            </a:r>
          </a:p>
          <a:p>
            <a:pPr lvl="1"/>
            <a:r>
              <a:rPr lang="en-US" sz="2000" dirty="0" smtClean="0"/>
              <a:t> </a:t>
            </a:r>
            <a:r>
              <a:rPr lang="en-US" sz="2000" u="sng" dirty="0" smtClean="0"/>
              <a:t>Conduct opposition research </a:t>
            </a:r>
            <a:r>
              <a:rPr lang="en-US" sz="2000" dirty="0" smtClean="0"/>
              <a:t>– identify Republican vulnerabilities, develop key talking points, test ideas on focus groups, conduct polls</a:t>
            </a:r>
          </a:p>
          <a:p>
            <a:pPr lvl="1"/>
            <a:r>
              <a:rPr lang="en-US" sz="2000" u="sng" dirty="0" smtClean="0"/>
              <a:t>Develop  consistent outreach tools </a:t>
            </a:r>
            <a:r>
              <a:rPr lang="en-US" sz="2000" dirty="0" smtClean="0"/>
              <a:t>- a Democratic newsletter – online distribution, central location for all Dem events, solicit input from voters</a:t>
            </a:r>
          </a:p>
          <a:p>
            <a:pPr lvl="1"/>
            <a:r>
              <a:rPr lang="en-US" sz="2000" u="sng" dirty="0" smtClean="0"/>
              <a:t>Ensure turnout </a:t>
            </a:r>
            <a:r>
              <a:rPr lang="en-US" sz="2000" dirty="0" smtClean="0"/>
              <a:t>– close elections imply narrow victories!</a:t>
            </a:r>
          </a:p>
          <a:p>
            <a:pPr lvl="1"/>
            <a:endParaRPr lang="en-US" sz="2000" dirty="0"/>
          </a:p>
        </p:txBody>
      </p:sp>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3600" dirty="0" smtClean="0"/>
              <a:t>National Politics: House Vote</a:t>
            </a:r>
            <a:endParaRPr lang="en-US" sz="3600" dirty="0"/>
          </a:p>
        </p:txBody>
      </p:sp>
      <p:sp>
        <p:nvSpPr>
          <p:cNvPr id="3" name="Content Placeholder 2"/>
          <p:cNvSpPr>
            <a:spLocks noGrp="1"/>
          </p:cNvSpPr>
          <p:nvPr>
            <p:ph idx="1"/>
          </p:nvPr>
        </p:nvSpPr>
        <p:spPr>
          <a:xfrm>
            <a:off x="304800" y="1600200"/>
            <a:ext cx="8534400" cy="4525963"/>
          </a:xfrm>
        </p:spPr>
        <p:txBody>
          <a:bodyPr/>
          <a:lstStyle/>
          <a:p>
            <a:endParaRPr lang="en-US" dirty="0" smtClean="0"/>
          </a:p>
          <a:p>
            <a:endParaRPr lang="en-US" dirty="0"/>
          </a:p>
          <a:p>
            <a:endParaRPr lang="en-US" dirty="0" smtClean="0"/>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87946659"/>
              </p:ext>
            </p:extLst>
          </p:nvPr>
        </p:nvGraphicFramePr>
        <p:xfrm>
          <a:off x="1676400" y="2028178"/>
          <a:ext cx="5973763" cy="1371600"/>
        </p:xfrm>
        <a:graphic>
          <a:graphicData uri="http://schemas.openxmlformats.org/drawingml/2006/table">
            <a:tbl>
              <a:tblPr firstRow="1" bandRow="1">
                <a:tableStyleId>{5C22544A-7EE6-4342-B048-85BDC9FD1C3A}</a:tableStyleId>
              </a:tblPr>
              <a:tblGrid>
                <a:gridCol w="3613150"/>
                <a:gridCol w="1103313"/>
                <a:gridCol w="1257300"/>
              </a:tblGrid>
              <a:tr h="196841">
                <a:tc>
                  <a:txBody>
                    <a:bodyPr/>
                    <a:lstStyle/>
                    <a:p>
                      <a:pPr algn="l" fontAlgn="ctr"/>
                      <a:r>
                        <a:rPr lang="en-US" sz="1800" u="none" strike="noStrike" dirty="0">
                          <a:effectLst/>
                        </a:rPr>
                        <a:t>How Congress is Handling its Job</a:t>
                      </a:r>
                      <a:endParaRPr lang="en-US" sz="1800" b="0" i="0" u="none" strike="noStrike" dirty="0">
                        <a:solidFill>
                          <a:srgbClr val="000000"/>
                        </a:solidFill>
                        <a:effectLst/>
                        <a:latin typeface="Inherit"/>
                      </a:endParaRPr>
                    </a:p>
                  </a:txBody>
                  <a:tcPr marL="0" marR="0" marT="0" marB="0" anchor="ctr"/>
                </a:tc>
                <a:tc>
                  <a:txBody>
                    <a:bodyPr/>
                    <a:lstStyle/>
                    <a:p>
                      <a:pPr algn="ctr" fontAlgn="b"/>
                      <a:r>
                        <a:rPr lang="en-US" sz="1800" u="none" strike="noStrike" dirty="0">
                          <a:effectLst/>
                        </a:rPr>
                        <a:t> Democrat</a:t>
                      </a:r>
                      <a:endParaRPr lang="en-US" sz="1800" b="0" i="0" u="none" strike="noStrike" dirty="0">
                        <a:solidFill>
                          <a:srgbClr val="000000"/>
                        </a:solidFill>
                        <a:effectLst/>
                        <a:latin typeface="Calibri"/>
                      </a:endParaRPr>
                    </a:p>
                  </a:txBody>
                  <a:tcPr marL="0" marR="0" marT="0" marB="0" anchor="ctr"/>
                </a:tc>
                <a:tc>
                  <a:txBody>
                    <a:bodyPr/>
                    <a:lstStyle/>
                    <a:p>
                      <a:pPr algn="ctr" fontAlgn="b"/>
                      <a:r>
                        <a:rPr lang="en-US" sz="1600" u="none" strike="noStrike" dirty="0">
                          <a:effectLst/>
                        </a:rPr>
                        <a:t> Republican</a:t>
                      </a:r>
                      <a:endParaRPr lang="en-US" sz="1600" b="0" i="0" u="none" strike="noStrike" dirty="0">
                        <a:solidFill>
                          <a:srgbClr val="000000"/>
                        </a:solidFill>
                        <a:effectLst/>
                        <a:latin typeface="Calibri"/>
                      </a:endParaRPr>
                    </a:p>
                  </a:txBody>
                  <a:tcPr marL="0" marR="0" marT="0" marB="0" anchor="ctr"/>
                </a:tc>
              </a:tr>
              <a:tr h="196841">
                <a:tc>
                  <a:txBody>
                    <a:bodyPr/>
                    <a:lstStyle/>
                    <a:p>
                      <a:pPr algn="l" fontAlgn="ctr"/>
                      <a:r>
                        <a:rPr lang="en-US" sz="1800" u="none" strike="noStrike" dirty="0">
                          <a:effectLst/>
                        </a:rPr>
                        <a:t>Strongly Approve (4%)</a:t>
                      </a:r>
                      <a:endParaRPr lang="en-US" sz="1800" b="0" i="0" u="none" strike="noStrike" dirty="0">
                        <a:solidFill>
                          <a:srgbClr val="000000"/>
                        </a:solidFill>
                        <a:effectLst/>
                        <a:latin typeface="Inherit"/>
                      </a:endParaRPr>
                    </a:p>
                  </a:txBody>
                  <a:tcPr marL="0" marR="0" marT="0" marB="0" anchor="ctr"/>
                </a:tc>
                <a:tc>
                  <a:txBody>
                    <a:bodyPr/>
                    <a:lstStyle/>
                    <a:p>
                      <a:pPr algn="ctr" fontAlgn="ctr"/>
                      <a:r>
                        <a:rPr lang="en-US" sz="1800" u="none" strike="noStrike" dirty="0" smtClean="0">
                          <a:effectLst/>
                        </a:rPr>
                        <a:t>82</a:t>
                      </a:r>
                      <a:endParaRPr lang="en-US" sz="1800" b="0" i="0" u="none" strike="noStrike" dirty="0">
                        <a:solidFill>
                          <a:srgbClr val="000000"/>
                        </a:solidFill>
                        <a:effectLst/>
                        <a:latin typeface="Inherit"/>
                      </a:endParaRPr>
                    </a:p>
                  </a:txBody>
                  <a:tcPr marL="0" marR="0" marT="0" marB="0" anchor="ctr"/>
                </a:tc>
                <a:tc>
                  <a:txBody>
                    <a:bodyPr/>
                    <a:lstStyle/>
                    <a:p>
                      <a:pPr algn="ctr" fontAlgn="ctr"/>
                      <a:r>
                        <a:rPr lang="en-US" sz="1800" u="none" strike="noStrike" dirty="0" smtClean="0">
                          <a:effectLst/>
                        </a:rPr>
                        <a:t>16</a:t>
                      </a:r>
                      <a:endParaRPr lang="en-US" sz="1800" b="0" i="0" u="none" strike="noStrike" dirty="0">
                        <a:solidFill>
                          <a:srgbClr val="000000"/>
                        </a:solidFill>
                        <a:effectLst/>
                        <a:latin typeface="Inherit"/>
                      </a:endParaRPr>
                    </a:p>
                  </a:txBody>
                  <a:tcPr marL="0" marR="0" marT="0" marB="0" anchor="ctr"/>
                </a:tc>
              </a:tr>
              <a:tr h="196841">
                <a:tc>
                  <a:txBody>
                    <a:bodyPr/>
                    <a:lstStyle/>
                    <a:p>
                      <a:pPr algn="l" fontAlgn="ctr"/>
                      <a:r>
                        <a:rPr lang="en-US" sz="1800" u="none" strike="noStrike" dirty="0">
                          <a:effectLst/>
                        </a:rPr>
                        <a:t>Somewhat Approve (20%)</a:t>
                      </a:r>
                      <a:endParaRPr lang="en-US" sz="1800" b="0" i="0" u="none" strike="noStrike" dirty="0">
                        <a:solidFill>
                          <a:srgbClr val="000000"/>
                        </a:solidFill>
                        <a:effectLst/>
                        <a:latin typeface="Inherit"/>
                      </a:endParaRPr>
                    </a:p>
                  </a:txBody>
                  <a:tcPr marL="0" marR="0" marT="0" marB="0" anchor="ctr"/>
                </a:tc>
                <a:tc>
                  <a:txBody>
                    <a:bodyPr/>
                    <a:lstStyle/>
                    <a:p>
                      <a:pPr algn="ctr" fontAlgn="ctr"/>
                      <a:r>
                        <a:rPr lang="en-US" sz="1800" u="none" strike="noStrike" dirty="0" smtClean="0">
                          <a:effectLst/>
                        </a:rPr>
                        <a:t>78</a:t>
                      </a:r>
                      <a:endParaRPr lang="en-US" sz="1800" b="0" i="0" u="none" strike="noStrike" dirty="0">
                        <a:solidFill>
                          <a:srgbClr val="000000"/>
                        </a:solidFill>
                        <a:effectLst/>
                        <a:latin typeface="Inherit"/>
                      </a:endParaRPr>
                    </a:p>
                  </a:txBody>
                  <a:tcPr marL="0" marR="0" marT="0" marB="0" anchor="ctr"/>
                </a:tc>
                <a:tc>
                  <a:txBody>
                    <a:bodyPr/>
                    <a:lstStyle/>
                    <a:p>
                      <a:pPr algn="ctr" fontAlgn="ctr"/>
                      <a:r>
                        <a:rPr lang="en-US" sz="1800" u="none" strike="noStrike" dirty="0" smtClean="0">
                          <a:effectLst/>
                        </a:rPr>
                        <a:t>20</a:t>
                      </a:r>
                      <a:endParaRPr lang="en-US" sz="1800" b="0" i="0" u="none" strike="noStrike" dirty="0">
                        <a:solidFill>
                          <a:srgbClr val="000000"/>
                        </a:solidFill>
                        <a:effectLst/>
                        <a:latin typeface="Inherit"/>
                      </a:endParaRPr>
                    </a:p>
                  </a:txBody>
                  <a:tcPr marL="0" marR="0" marT="0" marB="0" anchor="ctr"/>
                </a:tc>
              </a:tr>
              <a:tr h="196841">
                <a:tc>
                  <a:txBody>
                    <a:bodyPr/>
                    <a:lstStyle/>
                    <a:p>
                      <a:pPr algn="l" fontAlgn="ctr"/>
                      <a:r>
                        <a:rPr lang="en-US" sz="1800" u="none" strike="noStrike" dirty="0">
                          <a:effectLst/>
                        </a:rPr>
                        <a:t>Somewhat Disapprove (26%)</a:t>
                      </a:r>
                      <a:endParaRPr lang="en-US" sz="1800" b="0" i="0" u="none" strike="noStrike" dirty="0">
                        <a:solidFill>
                          <a:srgbClr val="000000"/>
                        </a:solidFill>
                        <a:effectLst/>
                        <a:latin typeface="Inherit"/>
                      </a:endParaRPr>
                    </a:p>
                  </a:txBody>
                  <a:tcPr marL="0" marR="0" marT="0" marB="0" anchor="ctr"/>
                </a:tc>
                <a:tc>
                  <a:txBody>
                    <a:bodyPr/>
                    <a:lstStyle/>
                    <a:p>
                      <a:pPr algn="ctr" fontAlgn="ctr"/>
                      <a:r>
                        <a:rPr lang="en-US" sz="1800" u="none" strike="noStrike" dirty="0" smtClean="0">
                          <a:effectLst/>
                        </a:rPr>
                        <a:t>57</a:t>
                      </a:r>
                      <a:endParaRPr lang="en-US" sz="1800" b="0" i="0" u="none" strike="noStrike" dirty="0">
                        <a:solidFill>
                          <a:srgbClr val="000000"/>
                        </a:solidFill>
                        <a:effectLst/>
                        <a:latin typeface="Inherit"/>
                      </a:endParaRPr>
                    </a:p>
                  </a:txBody>
                  <a:tcPr marL="0" marR="0" marT="0" marB="0" anchor="ctr"/>
                </a:tc>
                <a:tc>
                  <a:txBody>
                    <a:bodyPr/>
                    <a:lstStyle/>
                    <a:p>
                      <a:pPr algn="ctr" fontAlgn="ctr"/>
                      <a:r>
                        <a:rPr lang="en-US" sz="1800" u="none" strike="noStrike" dirty="0" smtClean="0">
                          <a:effectLst/>
                        </a:rPr>
                        <a:t>41</a:t>
                      </a:r>
                      <a:endParaRPr lang="en-US" sz="1800" b="0" i="0" u="none" strike="noStrike" dirty="0">
                        <a:solidFill>
                          <a:srgbClr val="000000"/>
                        </a:solidFill>
                        <a:effectLst/>
                        <a:latin typeface="Inherit"/>
                      </a:endParaRPr>
                    </a:p>
                  </a:txBody>
                  <a:tcPr marL="0" marR="0" marT="0" marB="0" anchor="ctr"/>
                </a:tc>
              </a:tr>
              <a:tr h="196841">
                <a:tc>
                  <a:txBody>
                    <a:bodyPr/>
                    <a:lstStyle/>
                    <a:p>
                      <a:pPr algn="l" fontAlgn="ctr"/>
                      <a:r>
                        <a:rPr lang="en-US" sz="1800" u="none" strike="noStrike" dirty="0">
                          <a:effectLst/>
                        </a:rPr>
                        <a:t>Strongly Disapprove (48%)</a:t>
                      </a:r>
                      <a:endParaRPr lang="en-US" sz="1800" b="0" i="0" u="none" strike="noStrike" dirty="0">
                        <a:solidFill>
                          <a:srgbClr val="000000"/>
                        </a:solidFill>
                        <a:effectLst/>
                        <a:latin typeface="Inherit"/>
                      </a:endParaRPr>
                    </a:p>
                  </a:txBody>
                  <a:tcPr marL="0" marR="0" marT="0" marB="0" anchor="ctr"/>
                </a:tc>
                <a:tc>
                  <a:txBody>
                    <a:bodyPr/>
                    <a:lstStyle/>
                    <a:p>
                      <a:pPr algn="ctr" fontAlgn="ctr"/>
                      <a:r>
                        <a:rPr lang="en-US" sz="1800" u="none" strike="noStrike" dirty="0" smtClean="0">
                          <a:effectLst/>
                        </a:rPr>
                        <a:t>19</a:t>
                      </a:r>
                      <a:endParaRPr lang="en-US" sz="1800" b="0" i="0" u="none" strike="noStrike" dirty="0">
                        <a:solidFill>
                          <a:srgbClr val="000000"/>
                        </a:solidFill>
                        <a:effectLst/>
                        <a:latin typeface="Inherit"/>
                      </a:endParaRPr>
                    </a:p>
                  </a:txBody>
                  <a:tcPr marL="0" marR="0" marT="0" marB="0" anchor="ctr"/>
                </a:tc>
                <a:tc>
                  <a:txBody>
                    <a:bodyPr/>
                    <a:lstStyle/>
                    <a:p>
                      <a:pPr algn="ctr" fontAlgn="ctr"/>
                      <a:r>
                        <a:rPr lang="en-US" sz="1800" u="none" strike="noStrike" dirty="0" smtClean="0">
                          <a:effectLst/>
                        </a:rPr>
                        <a:t>77</a:t>
                      </a:r>
                      <a:endParaRPr lang="en-US" sz="1800" b="0" i="0" u="none" strike="noStrike" dirty="0">
                        <a:solidFill>
                          <a:srgbClr val="000000"/>
                        </a:solidFill>
                        <a:effectLst/>
                        <a:latin typeface="Inherit"/>
                      </a:endParaRPr>
                    </a:p>
                  </a:txBody>
                  <a:tcPr marL="0" marR="0" marT="0" marB="0" anchor="ctr"/>
                </a:tc>
              </a:tr>
            </a:tbl>
          </a:graphicData>
        </a:graphic>
      </p:graphicFrame>
      <p:pic>
        <p:nvPicPr>
          <p:cNvPr id="5" name="Picture 4"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5775"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75"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4975" y="20173950"/>
            <a:ext cx="95250" cy="1238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p:cNvGraphicFramePr>
            <a:graphicFrameLocks noGrp="1"/>
          </p:cNvGraphicFramePr>
          <p:nvPr>
            <p:extLst>
              <p:ext uri="{D42A27DB-BD31-4B8C-83A1-F6EECF244321}">
                <p14:modId xmlns:p14="http://schemas.microsoft.com/office/powerpoint/2010/main" val="3454123134"/>
              </p:ext>
            </p:extLst>
          </p:nvPr>
        </p:nvGraphicFramePr>
        <p:xfrm>
          <a:off x="1280318" y="4343400"/>
          <a:ext cx="5973763" cy="822960"/>
        </p:xfrm>
        <a:graphic>
          <a:graphicData uri="http://schemas.openxmlformats.org/drawingml/2006/table">
            <a:tbl>
              <a:tblPr firstRow="1" bandRow="1">
                <a:tableStyleId>{5C22544A-7EE6-4342-B048-85BDC9FD1C3A}</a:tableStyleId>
              </a:tblPr>
              <a:tblGrid>
                <a:gridCol w="3613150"/>
                <a:gridCol w="1103313"/>
                <a:gridCol w="1257300"/>
              </a:tblGrid>
              <a:tr h="196841">
                <a:tc>
                  <a:txBody>
                    <a:bodyPr/>
                    <a:lstStyle/>
                    <a:p>
                      <a:pPr algn="l" fontAlgn="ctr"/>
                      <a:r>
                        <a:rPr lang="en-US" sz="1800" u="none" strike="noStrike" dirty="0" smtClean="0">
                          <a:effectLst/>
                        </a:rPr>
                        <a:t>What is your opinion of…</a:t>
                      </a:r>
                      <a:endParaRPr lang="en-US" sz="1800" b="0" i="0" u="none" strike="noStrike" dirty="0">
                        <a:solidFill>
                          <a:srgbClr val="000000"/>
                        </a:solidFill>
                        <a:effectLst/>
                        <a:latin typeface="Inherit"/>
                      </a:endParaRPr>
                    </a:p>
                  </a:txBody>
                  <a:tcPr marL="0" marR="0" marT="0" marB="0" anchor="ctr"/>
                </a:tc>
                <a:tc>
                  <a:txBody>
                    <a:bodyPr/>
                    <a:lstStyle/>
                    <a:p>
                      <a:pPr algn="ctr" fontAlgn="b"/>
                      <a:r>
                        <a:rPr lang="en-US" sz="1800" u="none" strike="noStrike" dirty="0">
                          <a:effectLst/>
                        </a:rPr>
                        <a:t> Democrat</a:t>
                      </a:r>
                      <a:endParaRPr lang="en-US" sz="1800" b="0" i="0" u="none" strike="noStrike" dirty="0">
                        <a:solidFill>
                          <a:srgbClr val="000000"/>
                        </a:solidFill>
                        <a:effectLst/>
                        <a:latin typeface="Calibri"/>
                      </a:endParaRPr>
                    </a:p>
                  </a:txBody>
                  <a:tcPr marL="0" marR="0" marT="0" marB="0" anchor="ctr"/>
                </a:tc>
                <a:tc>
                  <a:txBody>
                    <a:bodyPr/>
                    <a:lstStyle/>
                    <a:p>
                      <a:pPr algn="ctr" fontAlgn="b"/>
                      <a:r>
                        <a:rPr lang="en-US" sz="1600" u="none" strike="noStrike" dirty="0">
                          <a:effectLst/>
                        </a:rPr>
                        <a:t> Republican</a:t>
                      </a:r>
                      <a:endParaRPr lang="en-US" sz="1600" b="0" i="0" u="none" strike="noStrike" dirty="0">
                        <a:solidFill>
                          <a:srgbClr val="000000"/>
                        </a:solidFill>
                        <a:effectLst/>
                        <a:latin typeface="Calibri"/>
                      </a:endParaRPr>
                    </a:p>
                  </a:txBody>
                  <a:tcPr marL="0" marR="0" marT="0" marB="0" anchor="ctr"/>
                </a:tc>
              </a:tr>
              <a:tr h="196841">
                <a:tc>
                  <a:txBody>
                    <a:bodyPr/>
                    <a:lstStyle/>
                    <a:p>
                      <a:pPr algn="l" fontAlgn="ctr"/>
                      <a:r>
                        <a:rPr lang="en-US" sz="1800" b="0" i="0" u="none" strike="noStrike" dirty="0" smtClean="0">
                          <a:solidFill>
                            <a:srgbClr val="000000"/>
                          </a:solidFill>
                          <a:effectLst/>
                          <a:latin typeface="Inherit"/>
                        </a:rPr>
                        <a:t>Democrats - favorable (44%)</a:t>
                      </a:r>
                      <a:endParaRPr lang="en-US" sz="1800" b="0" i="0" u="none" strike="noStrike" dirty="0">
                        <a:solidFill>
                          <a:srgbClr val="000000"/>
                        </a:solidFill>
                        <a:effectLst/>
                        <a:latin typeface="Inherit"/>
                      </a:endParaRPr>
                    </a:p>
                  </a:txBody>
                  <a:tcPr marL="0" marR="0" marT="0" marB="0" anchor="ctr"/>
                </a:tc>
                <a:tc>
                  <a:txBody>
                    <a:bodyPr/>
                    <a:lstStyle/>
                    <a:p>
                      <a:pPr algn="ctr" fontAlgn="ctr"/>
                      <a:r>
                        <a:rPr lang="en-US" sz="1800" b="0" i="0" u="none" strike="noStrike" dirty="0" smtClean="0">
                          <a:solidFill>
                            <a:srgbClr val="000000"/>
                          </a:solidFill>
                          <a:effectLst/>
                          <a:latin typeface="Inherit"/>
                        </a:rPr>
                        <a:t>91</a:t>
                      </a:r>
                      <a:endParaRPr lang="en-US" sz="1800" b="0" i="0" u="none" strike="noStrike" dirty="0">
                        <a:solidFill>
                          <a:srgbClr val="000000"/>
                        </a:solidFill>
                        <a:effectLst/>
                        <a:latin typeface="Inherit"/>
                      </a:endParaRPr>
                    </a:p>
                  </a:txBody>
                  <a:tcPr marL="0" marR="0" marT="0" marB="0" anchor="ctr"/>
                </a:tc>
                <a:tc>
                  <a:txBody>
                    <a:bodyPr/>
                    <a:lstStyle/>
                    <a:p>
                      <a:pPr algn="ctr" fontAlgn="ctr"/>
                      <a:r>
                        <a:rPr lang="en-US" sz="1800" b="0" i="0" u="none" strike="noStrike" dirty="0" smtClean="0">
                          <a:solidFill>
                            <a:srgbClr val="000000"/>
                          </a:solidFill>
                          <a:effectLst/>
                          <a:latin typeface="Inherit"/>
                        </a:rPr>
                        <a:t>8</a:t>
                      </a:r>
                      <a:endParaRPr lang="en-US" sz="1800" b="0" i="0" u="none" strike="noStrike" dirty="0">
                        <a:solidFill>
                          <a:srgbClr val="000000"/>
                        </a:solidFill>
                        <a:effectLst/>
                        <a:latin typeface="Inherit"/>
                      </a:endParaRPr>
                    </a:p>
                  </a:txBody>
                  <a:tcPr marL="0" marR="0" marT="0" marB="0" anchor="ctr"/>
                </a:tc>
              </a:tr>
              <a:tr h="196841">
                <a:tc>
                  <a:txBody>
                    <a:bodyPr/>
                    <a:lstStyle/>
                    <a:p>
                      <a:pPr algn="l" fontAlgn="ctr"/>
                      <a:r>
                        <a:rPr lang="en-US" sz="1800" b="0" i="0" u="none" strike="noStrike" dirty="0" smtClean="0">
                          <a:solidFill>
                            <a:srgbClr val="000000"/>
                          </a:solidFill>
                          <a:effectLst/>
                          <a:latin typeface="Inherit"/>
                        </a:rPr>
                        <a:t>Republicans - favorable (41%)</a:t>
                      </a:r>
                      <a:endParaRPr lang="en-US" sz="1800" b="0" i="0" u="none" strike="noStrike" dirty="0">
                        <a:solidFill>
                          <a:srgbClr val="000000"/>
                        </a:solidFill>
                        <a:effectLst/>
                        <a:latin typeface="Inherit"/>
                      </a:endParaRPr>
                    </a:p>
                  </a:txBody>
                  <a:tcPr marL="0" marR="0" marT="0" marB="0" anchor="ctr"/>
                </a:tc>
                <a:tc>
                  <a:txBody>
                    <a:bodyPr/>
                    <a:lstStyle/>
                    <a:p>
                      <a:pPr algn="ctr" fontAlgn="ctr"/>
                      <a:r>
                        <a:rPr lang="en-US" sz="1800" b="0" i="0" u="none" strike="noStrike" dirty="0" smtClean="0">
                          <a:solidFill>
                            <a:srgbClr val="000000"/>
                          </a:solidFill>
                          <a:effectLst/>
                          <a:latin typeface="Inherit"/>
                        </a:rPr>
                        <a:t>11</a:t>
                      </a:r>
                      <a:endParaRPr lang="en-US" sz="1800" b="0" i="0" u="none" strike="noStrike" dirty="0">
                        <a:solidFill>
                          <a:srgbClr val="000000"/>
                        </a:solidFill>
                        <a:effectLst/>
                        <a:latin typeface="Inherit"/>
                      </a:endParaRPr>
                    </a:p>
                  </a:txBody>
                  <a:tcPr marL="0" marR="0" marT="0" marB="0" anchor="ctr"/>
                </a:tc>
                <a:tc>
                  <a:txBody>
                    <a:bodyPr/>
                    <a:lstStyle/>
                    <a:p>
                      <a:pPr algn="ctr" fontAlgn="ctr"/>
                      <a:r>
                        <a:rPr lang="en-US" sz="1800" b="0" i="0" u="none" strike="noStrike" dirty="0" smtClean="0">
                          <a:solidFill>
                            <a:srgbClr val="000000"/>
                          </a:solidFill>
                          <a:effectLst/>
                          <a:latin typeface="Inherit"/>
                        </a:rPr>
                        <a:t>88</a:t>
                      </a:r>
                      <a:endParaRPr lang="en-US" sz="1800" b="0" i="0" u="none" strike="noStrike" dirty="0">
                        <a:solidFill>
                          <a:srgbClr val="000000"/>
                        </a:solidFill>
                        <a:effectLst/>
                        <a:latin typeface="Inherit"/>
                      </a:endParaRPr>
                    </a:p>
                  </a:txBody>
                  <a:tcPr marL="0" marR="0" marT="0" marB="0" anchor="ctr"/>
                </a:tc>
              </a:tr>
            </a:tbl>
          </a:graphicData>
        </a:graphic>
      </p:graphicFrame>
      <p:sp>
        <p:nvSpPr>
          <p:cNvPr id="12" name="TextBox 11"/>
          <p:cNvSpPr txBox="1"/>
          <p:nvPr/>
        </p:nvSpPr>
        <p:spPr>
          <a:xfrm>
            <a:off x="609600" y="1447800"/>
            <a:ext cx="7315200" cy="369332"/>
          </a:xfrm>
          <a:prstGeom prst="rect">
            <a:avLst/>
          </a:prstGeom>
          <a:noFill/>
        </p:spPr>
        <p:txBody>
          <a:bodyPr wrap="square" rtlCol="0">
            <a:spAutoFit/>
          </a:bodyPr>
          <a:lstStyle/>
          <a:p>
            <a:r>
              <a:rPr lang="en-US" dirty="0" smtClean="0"/>
              <a:t>Too many people strongly disapprove of the job Congress is doing…</a:t>
            </a:r>
            <a:endParaRPr lang="en-US" dirty="0"/>
          </a:p>
        </p:txBody>
      </p:sp>
      <p:sp>
        <p:nvSpPr>
          <p:cNvPr id="13" name="TextBox 12"/>
          <p:cNvSpPr txBox="1"/>
          <p:nvPr/>
        </p:nvSpPr>
        <p:spPr>
          <a:xfrm>
            <a:off x="609600" y="3733800"/>
            <a:ext cx="7315200" cy="369332"/>
          </a:xfrm>
          <a:prstGeom prst="rect">
            <a:avLst/>
          </a:prstGeom>
          <a:noFill/>
        </p:spPr>
        <p:txBody>
          <a:bodyPr wrap="square" rtlCol="0">
            <a:spAutoFit/>
          </a:bodyPr>
          <a:lstStyle/>
          <a:p>
            <a:r>
              <a:rPr lang="en-US" dirty="0" smtClean="0"/>
              <a:t>But unfavorable opinions are spread to both Dems and Reps</a:t>
            </a:r>
            <a:endParaRPr lang="en-US" dirty="0"/>
          </a:p>
        </p:txBody>
      </p:sp>
      <p:sp>
        <p:nvSpPr>
          <p:cNvPr id="14" name="Oval 13"/>
          <p:cNvSpPr/>
          <p:nvPr/>
        </p:nvSpPr>
        <p:spPr>
          <a:xfrm>
            <a:off x="6705600" y="3048000"/>
            <a:ext cx="609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828293" y="3015493"/>
            <a:ext cx="609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429000" y="4437355"/>
            <a:ext cx="9906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4915680"/>
      </p:ext>
    </p:extLst>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3600" dirty="0" smtClean="0"/>
              <a:t>National Politics: House Vote</a:t>
            </a:r>
            <a:endParaRPr lang="en-US" sz="3600" dirty="0"/>
          </a:p>
        </p:txBody>
      </p:sp>
      <p:sp>
        <p:nvSpPr>
          <p:cNvPr id="3" name="Content Placeholder 2"/>
          <p:cNvSpPr>
            <a:spLocks noGrp="1"/>
          </p:cNvSpPr>
          <p:nvPr>
            <p:ph idx="1"/>
          </p:nvPr>
        </p:nvSpPr>
        <p:spPr>
          <a:xfrm>
            <a:off x="304800" y="1600200"/>
            <a:ext cx="8534400" cy="4525963"/>
          </a:xfrm>
        </p:spPr>
        <p:txBody>
          <a:bodyPr/>
          <a:lstStyle/>
          <a:p>
            <a:pPr marL="0" indent="0">
              <a:buNone/>
            </a:pPr>
            <a:endParaRPr lang="en-US" dirty="0" smtClean="0"/>
          </a:p>
          <a:p>
            <a:endParaRPr lang="en-US" dirty="0"/>
          </a:p>
          <a:p>
            <a:endParaRPr lang="en-US" dirty="0"/>
          </a:p>
        </p:txBody>
      </p:sp>
      <p:pic>
        <p:nvPicPr>
          <p:cNvPr id="5" name="Picture 4"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5775"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75"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4975" y="20173950"/>
            <a:ext cx="95250" cy="1238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p:cNvGraphicFramePr>
            <a:graphicFrameLocks noGrp="1"/>
          </p:cNvGraphicFramePr>
          <p:nvPr>
            <p:extLst>
              <p:ext uri="{D42A27DB-BD31-4B8C-83A1-F6EECF244321}">
                <p14:modId xmlns:p14="http://schemas.microsoft.com/office/powerpoint/2010/main" val="379977474"/>
              </p:ext>
            </p:extLst>
          </p:nvPr>
        </p:nvGraphicFramePr>
        <p:xfrm>
          <a:off x="1524000" y="4038600"/>
          <a:ext cx="5853113" cy="1371600"/>
        </p:xfrm>
        <a:graphic>
          <a:graphicData uri="http://schemas.openxmlformats.org/drawingml/2006/table">
            <a:tbl>
              <a:tblPr firstRow="1" bandRow="1">
                <a:tableStyleId>{5C22544A-7EE6-4342-B048-85BDC9FD1C3A}</a:tableStyleId>
              </a:tblPr>
              <a:tblGrid>
                <a:gridCol w="3435350"/>
                <a:gridCol w="1103313"/>
                <a:gridCol w="1314450"/>
              </a:tblGrid>
              <a:tr h="259260">
                <a:tc>
                  <a:txBody>
                    <a:bodyPr/>
                    <a:lstStyle/>
                    <a:p>
                      <a:pPr algn="l" fontAlgn="ctr"/>
                      <a:r>
                        <a:rPr lang="en-US" sz="1800" u="none" strike="noStrike" dirty="0">
                          <a:effectLst/>
                        </a:rPr>
                        <a:t>Opinion of Federal Government</a:t>
                      </a:r>
                      <a:endParaRPr lang="en-US" sz="1800" b="0" i="0" u="none" strike="noStrike" dirty="0">
                        <a:solidFill>
                          <a:srgbClr val="000000"/>
                        </a:solidFill>
                        <a:effectLst/>
                        <a:latin typeface="Inherit"/>
                      </a:endParaRPr>
                    </a:p>
                  </a:txBody>
                  <a:tcPr marL="0" marR="0" marT="0" marB="0" anchor="ctr"/>
                </a:tc>
                <a:tc>
                  <a:txBody>
                    <a:bodyPr/>
                    <a:lstStyle/>
                    <a:p>
                      <a:pPr algn="l" fontAlgn="b"/>
                      <a:r>
                        <a:rPr lang="en-US" sz="1800" u="none" strike="noStrike" dirty="0">
                          <a:effectLst/>
                        </a:rPr>
                        <a:t> Democrat</a:t>
                      </a:r>
                      <a:endParaRPr lang="en-US" sz="1800" b="0" i="0" u="none" strike="noStrike" dirty="0">
                        <a:solidFill>
                          <a:srgbClr val="000000"/>
                        </a:solidFill>
                        <a:effectLst/>
                        <a:latin typeface="Calibri"/>
                      </a:endParaRPr>
                    </a:p>
                  </a:txBody>
                  <a:tcPr marL="0" marR="0" marT="0" marB="0" anchor="ctr"/>
                </a:tc>
                <a:tc>
                  <a:txBody>
                    <a:bodyPr/>
                    <a:lstStyle/>
                    <a:p>
                      <a:pPr algn="l" fontAlgn="b"/>
                      <a:r>
                        <a:rPr lang="en-US" sz="1800" u="none" strike="noStrike" dirty="0">
                          <a:effectLst/>
                        </a:rPr>
                        <a:t> Republican</a:t>
                      </a:r>
                      <a:endParaRPr lang="en-US" sz="1800" b="0" i="0" u="none" strike="noStrike" dirty="0">
                        <a:solidFill>
                          <a:srgbClr val="000000"/>
                        </a:solidFill>
                        <a:effectLst/>
                        <a:latin typeface="Calibri"/>
                      </a:endParaRPr>
                    </a:p>
                  </a:txBody>
                  <a:tcPr marL="0" marR="0" marT="0" marB="0" anchor="ctr"/>
                </a:tc>
              </a:tr>
              <a:tr h="259260">
                <a:tc>
                  <a:txBody>
                    <a:bodyPr/>
                    <a:lstStyle/>
                    <a:p>
                      <a:pPr algn="l" fontAlgn="ctr"/>
                      <a:r>
                        <a:rPr lang="en-US" sz="1800" u="none" strike="noStrike" dirty="0">
                          <a:effectLst/>
                        </a:rPr>
                        <a:t>Enthusiastic (3%)</a:t>
                      </a:r>
                      <a:endParaRPr lang="en-US" sz="1800" b="0" i="0" u="none" strike="noStrike" dirty="0">
                        <a:solidFill>
                          <a:srgbClr val="000000"/>
                        </a:solidFill>
                        <a:effectLst/>
                        <a:latin typeface="Inherit"/>
                      </a:endParaRPr>
                    </a:p>
                  </a:txBody>
                  <a:tcPr marL="0" marR="0" marT="0" marB="0" anchor="ctr"/>
                </a:tc>
                <a:tc>
                  <a:txBody>
                    <a:bodyPr/>
                    <a:lstStyle/>
                    <a:p>
                      <a:pPr algn="ctr" fontAlgn="ctr"/>
                      <a:r>
                        <a:rPr lang="en-US" sz="1800" u="none" strike="noStrike" dirty="0" smtClean="0">
                          <a:effectLst/>
                        </a:rPr>
                        <a:t>92</a:t>
                      </a:r>
                      <a:endParaRPr lang="en-US" sz="1800" b="0" i="0" u="none" strike="noStrike" dirty="0">
                        <a:solidFill>
                          <a:srgbClr val="000000"/>
                        </a:solidFill>
                        <a:effectLst/>
                        <a:latin typeface="Inherit"/>
                      </a:endParaRPr>
                    </a:p>
                  </a:txBody>
                  <a:tcPr marL="0" marR="0" marT="0" marB="0" anchor="ctr"/>
                </a:tc>
                <a:tc>
                  <a:txBody>
                    <a:bodyPr/>
                    <a:lstStyle/>
                    <a:p>
                      <a:pPr algn="ctr" fontAlgn="ctr"/>
                      <a:r>
                        <a:rPr lang="en-US" sz="1800" u="none" strike="noStrike" dirty="0" smtClean="0">
                          <a:effectLst/>
                        </a:rPr>
                        <a:t>6</a:t>
                      </a:r>
                      <a:endParaRPr lang="en-US" sz="1800" b="0" i="0" u="none" strike="noStrike" dirty="0">
                        <a:solidFill>
                          <a:srgbClr val="000000"/>
                        </a:solidFill>
                        <a:effectLst/>
                        <a:latin typeface="Inherit"/>
                      </a:endParaRPr>
                    </a:p>
                  </a:txBody>
                  <a:tcPr marL="0" marR="0" marT="0" marB="0" anchor="ctr"/>
                </a:tc>
              </a:tr>
              <a:tr h="259260">
                <a:tc>
                  <a:txBody>
                    <a:bodyPr/>
                    <a:lstStyle/>
                    <a:p>
                      <a:pPr algn="l" fontAlgn="ctr"/>
                      <a:r>
                        <a:rPr lang="en-US" sz="1800" u="none" strike="noStrike" dirty="0">
                          <a:effectLst/>
                        </a:rPr>
                        <a:t>Satisfied (21%)</a:t>
                      </a:r>
                      <a:endParaRPr lang="en-US" sz="1800" b="0" i="0" u="none" strike="noStrike" dirty="0">
                        <a:solidFill>
                          <a:srgbClr val="000000"/>
                        </a:solidFill>
                        <a:effectLst/>
                        <a:latin typeface="Inherit"/>
                      </a:endParaRPr>
                    </a:p>
                  </a:txBody>
                  <a:tcPr marL="0" marR="0" marT="0" marB="0" anchor="ctr"/>
                </a:tc>
                <a:tc>
                  <a:txBody>
                    <a:bodyPr/>
                    <a:lstStyle/>
                    <a:p>
                      <a:pPr algn="ctr" fontAlgn="ctr"/>
                      <a:r>
                        <a:rPr lang="en-US" sz="1800" u="none" strike="noStrike" dirty="0" smtClean="0">
                          <a:effectLst/>
                        </a:rPr>
                        <a:t>79</a:t>
                      </a:r>
                      <a:endParaRPr lang="en-US" sz="1800" b="0" i="0" u="none" strike="noStrike" dirty="0">
                        <a:solidFill>
                          <a:srgbClr val="000000"/>
                        </a:solidFill>
                        <a:effectLst/>
                        <a:latin typeface="Inherit"/>
                      </a:endParaRPr>
                    </a:p>
                  </a:txBody>
                  <a:tcPr marL="0" marR="0" marT="0" marB="0" anchor="ctr"/>
                </a:tc>
                <a:tc>
                  <a:txBody>
                    <a:bodyPr/>
                    <a:lstStyle/>
                    <a:p>
                      <a:pPr algn="ctr" fontAlgn="ctr"/>
                      <a:r>
                        <a:rPr lang="en-US" sz="1800" u="none" strike="noStrike" dirty="0" smtClean="0">
                          <a:effectLst/>
                        </a:rPr>
                        <a:t>18</a:t>
                      </a:r>
                      <a:endParaRPr lang="en-US" sz="1800" b="0" i="0" u="none" strike="noStrike" dirty="0">
                        <a:solidFill>
                          <a:srgbClr val="000000"/>
                        </a:solidFill>
                        <a:effectLst/>
                        <a:latin typeface="Inherit"/>
                      </a:endParaRPr>
                    </a:p>
                  </a:txBody>
                  <a:tcPr marL="0" marR="0" marT="0" marB="0" anchor="ctr"/>
                </a:tc>
              </a:tr>
              <a:tr h="243840">
                <a:tc>
                  <a:txBody>
                    <a:bodyPr/>
                    <a:lstStyle/>
                    <a:p>
                      <a:pPr algn="l" fontAlgn="ctr"/>
                      <a:r>
                        <a:rPr lang="en-US" sz="1800" u="none" strike="noStrike" dirty="0">
                          <a:effectLst/>
                        </a:rPr>
                        <a:t>Dissatisfied (48%)</a:t>
                      </a:r>
                      <a:endParaRPr lang="en-US" sz="1800" b="0" i="0" u="none" strike="noStrike" dirty="0">
                        <a:solidFill>
                          <a:srgbClr val="000000"/>
                        </a:solidFill>
                        <a:effectLst/>
                        <a:latin typeface="Inherit"/>
                      </a:endParaRPr>
                    </a:p>
                  </a:txBody>
                  <a:tcPr marL="0" marR="0" marT="0" marB="0" anchor="ctr"/>
                </a:tc>
                <a:tc>
                  <a:txBody>
                    <a:bodyPr/>
                    <a:lstStyle/>
                    <a:p>
                      <a:pPr algn="ctr" fontAlgn="ctr"/>
                      <a:r>
                        <a:rPr lang="en-US" sz="1800" u="none" strike="noStrike" dirty="0" smtClean="0">
                          <a:effectLst/>
                        </a:rPr>
                        <a:t>41</a:t>
                      </a:r>
                      <a:endParaRPr lang="en-US" sz="1800" b="0" i="0" u="none" strike="noStrike" dirty="0">
                        <a:solidFill>
                          <a:srgbClr val="000000"/>
                        </a:solidFill>
                        <a:effectLst/>
                        <a:latin typeface="Inherit"/>
                      </a:endParaRPr>
                    </a:p>
                  </a:txBody>
                  <a:tcPr marL="0" marR="0" marT="0" marB="0" anchor="ctr"/>
                </a:tc>
                <a:tc>
                  <a:txBody>
                    <a:bodyPr/>
                    <a:lstStyle/>
                    <a:p>
                      <a:pPr algn="ctr" fontAlgn="ctr"/>
                      <a:r>
                        <a:rPr lang="en-US" sz="1800" u="none" strike="noStrike" dirty="0" smtClean="0">
                          <a:effectLst/>
                        </a:rPr>
                        <a:t>55</a:t>
                      </a:r>
                      <a:endParaRPr lang="en-US" sz="1800" b="0" i="0" u="none" strike="noStrike" dirty="0">
                        <a:solidFill>
                          <a:srgbClr val="000000"/>
                        </a:solidFill>
                        <a:effectLst/>
                        <a:latin typeface="Inherit"/>
                      </a:endParaRPr>
                    </a:p>
                  </a:txBody>
                  <a:tcPr marL="0" marR="0" marT="0" marB="0" anchor="ctr"/>
                </a:tc>
              </a:tr>
              <a:tr h="259260">
                <a:tc>
                  <a:txBody>
                    <a:bodyPr/>
                    <a:lstStyle/>
                    <a:p>
                      <a:pPr algn="l" fontAlgn="ctr"/>
                      <a:r>
                        <a:rPr lang="en-US" sz="1800" u="none" strike="noStrike" dirty="0">
                          <a:effectLst/>
                        </a:rPr>
                        <a:t>Angry </a:t>
                      </a:r>
                      <a:r>
                        <a:rPr lang="en-US" sz="1800" u="none" strike="noStrike" dirty="0" smtClean="0">
                          <a:effectLst/>
                        </a:rPr>
                        <a:t>          (</a:t>
                      </a:r>
                      <a:r>
                        <a:rPr lang="en-US" sz="1800" u="none" strike="noStrike" dirty="0">
                          <a:effectLst/>
                        </a:rPr>
                        <a:t>25%)</a:t>
                      </a:r>
                      <a:endParaRPr lang="en-US" sz="1800" b="0" i="0" u="none" strike="noStrike" dirty="0">
                        <a:solidFill>
                          <a:srgbClr val="000000"/>
                        </a:solidFill>
                        <a:effectLst/>
                        <a:latin typeface="Inherit"/>
                      </a:endParaRPr>
                    </a:p>
                  </a:txBody>
                  <a:tcPr marL="0" marR="0" marT="0" marB="0" anchor="ctr"/>
                </a:tc>
                <a:tc>
                  <a:txBody>
                    <a:bodyPr/>
                    <a:lstStyle/>
                    <a:p>
                      <a:pPr algn="ctr" fontAlgn="ctr"/>
                      <a:r>
                        <a:rPr lang="en-US" sz="1800" u="none" strike="noStrike" dirty="0" smtClean="0">
                          <a:effectLst/>
                        </a:rPr>
                        <a:t>14</a:t>
                      </a:r>
                      <a:endParaRPr lang="en-US" sz="1800" b="0" i="0" u="none" strike="noStrike" dirty="0">
                        <a:solidFill>
                          <a:srgbClr val="000000"/>
                        </a:solidFill>
                        <a:effectLst/>
                        <a:latin typeface="Inherit"/>
                      </a:endParaRPr>
                    </a:p>
                  </a:txBody>
                  <a:tcPr marL="0" marR="0" marT="0" marB="0" anchor="ctr"/>
                </a:tc>
                <a:tc>
                  <a:txBody>
                    <a:bodyPr/>
                    <a:lstStyle/>
                    <a:p>
                      <a:pPr algn="ctr" fontAlgn="ctr"/>
                      <a:r>
                        <a:rPr lang="en-US" sz="1800" u="none" strike="noStrike" dirty="0" smtClean="0">
                          <a:effectLst/>
                        </a:rPr>
                        <a:t>83</a:t>
                      </a:r>
                      <a:endParaRPr lang="en-US" sz="1800" b="0" i="0" u="none" strike="noStrike" dirty="0">
                        <a:solidFill>
                          <a:srgbClr val="000000"/>
                        </a:solidFill>
                        <a:effectLst/>
                        <a:latin typeface="Inherit"/>
                      </a:endParaRPr>
                    </a:p>
                  </a:txBody>
                  <a:tcPr marL="0" marR="0" marT="0" marB="0" anchor="ctr"/>
                </a:tc>
              </a:tr>
            </a:tbl>
          </a:graphicData>
        </a:graphic>
      </p:graphicFrame>
      <p:pic>
        <p:nvPicPr>
          <p:cNvPr id="12" name="Picture 11"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26504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26504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26504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5775" y="226504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75" y="226504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4975" y="22650450"/>
            <a:ext cx="95250" cy="1238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 name="Table 17"/>
          <p:cNvGraphicFramePr>
            <a:graphicFrameLocks noGrp="1"/>
          </p:cNvGraphicFramePr>
          <p:nvPr>
            <p:extLst>
              <p:ext uri="{D42A27DB-BD31-4B8C-83A1-F6EECF244321}">
                <p14:modId xmlns:p14="http://schemas.microsoft.com/office/powerpoint/2010/main" val="4017607348"/>
              </p:ext>
            </p:extLst>
          </p:nvPr>
        </p:nvGraphicFramePr>
        <p:xfrm>
          <a:off x="1066800" y="2133600"/>
          <a:ext cx="6617371" cy="1051560"/>
        </p:xfrm>
        <a:graphic>
          <a:graphicData uri="http://schemas.openxmlformats.org/drawingml/2006/table">
            <a:tbl>
              <a:tblPr firstRow="1" bandRow="1">
                <a:tableStyleId>{5C22544A-7EE6-4342-B048-85BDC9FD1C3A}</a:tableStyleId>
              </a:tblPr>
              <a:tblGrid>
                <a:gridCol w="4269861"/>
                <a:gridCol w="1173755"/>
                <a:gridCol w="1173755"/>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Govt</a:t>
                      </a:r>
                      <a:r>
                        <a:rPr lang="en-US" dirty="0" smtClean="0"/>
                        <a:t> should do more ?</a:t>
                      </a:r>
                      <a:endParaRPr lang="en-US" dirty="0" smtClean="0">
                        <a:effectLst/>
                      </a:endParaRPr>
                    </a:p>
                  </a:txBody>
                  <a:tcPr/>
                </a:tc>
                <a:tc>
                  <a:txBody>
                    <a:bodyPr/>
                    <a:lstStyle/>
                    <a:p>
                      <a:pPr algn="ctr"/>
                      <a:r>
                        <a:rPr lang="en-US" dirty="0" smtClean="0"/>
                        <a:t>Dem</a:t>
                      </a:r>
                      <a:endParaRPr lang="en-US" dirty="0"/>
                    </a:p>
                  </a:txBody>
                  <a:tcPr/>
                </a:tc>
                <a:tc>
                  <a:txBody>
                    <a:bodyPr/>
                    <a:lstStyle/>
                    <a:p>
                      <a:pPr algn="ctr"/>
                      <a:r>
                        <a:rPr lang="en-US" dirty="0" smtClean="0"/>
                        <a:t>Rep</a:t>
                      </a:r>
                      <a:endParaRPr lang="en-US" dirty="0"/>
                    </a:p>
                  </a:txBody>
                  <a:tcPr/>
                </a:tc>
              </a:tr>
              <a:tr h="314960">
                <a:tc>
                  <a:txBody>
                    <a:bodyPr/>
                    <a:lstStyle/>
                    <a:p>
                      <a:r>
                        <a:rPr lang="en-US" dirty="0" smtClean="0">
                          <a:effectLst/>
                        </a:rPr>
                        <a:t>Yes, do more (38%)  </a:t>
                      </a:r>
                      <a:r>
                        <a:rPr lang="en-US" dirty="0" err="1" smtClean="0">
                          <a:effectLst/>
                        </a:rPr>
                        <a:t>vs</a:t>
                      </a:r>
                      <a:r>
                        <a:rPr lang="en-US" dirty="0" smtClean="0">
                          <a:effectLst/>
                        </a:rPr>
                        <a:t> 51% in ’08</a:t>
                      </a:r>
                      <a:endParaRPr lang="en-US" dirty="0"/>
                    </a:p>
                  </a:txBody>
                  <a:tcPr marL="0" marR="0" marT="0" marB="0" anchor="ctr"/>
                </a:tc>
                <a:tc>
                  <a:txBody>
                    <a:bodyPr/>
                    <a:lstStyle/>
                    <a:p>
                      <a:pPr algn="ctr"/>
                      <a:r>
                        <a:rPr lang="en-US" dirty="0" smtClean="0"/>
                        <a:t>77</a:t>
                      </a:r>
                      <a:endParaRPr lang="en-US" dirty="0"/>
                    </a:p>
                  </a:txBody>
                  <a:tcPr marL="0" marR="0" marT="0" marB="0" anchor="ctr"/>
                </a:tc>
                <a:tc>
                  <a:txBody>
                    <a:bodyPr/>
                    <a:lstStyle/>
                    <a:p>
                      <a:pPr algn="ctr"/>
                      <a:r>
                        <a:rPr lang="en-US" dirty="0" smtClean="0"/>
                        <a:t>21</a:t>
                      </a:r>
                      <a:endParaRPr lang="en-US" dirty="0"/>
                    </a:p>
                  </a:txBody>
                  <a:tcPr marL="0" marR="0" marT="0" marB="0" anchor="ctr"/>
                </a:tc>
              </a:tr>
              <a:tr h="330200">
                <a:tc>
                  <a:txBody>
                    <a:bodyPr/>
                    <a:lstStyle/>
                    <a:p>
                      <a:r>
                        <a:rPr lang="en-US" dirty="0" smtClean="0">
                          <a:effectLst/>
                        </a:rPr>
                        <a:t>No</a:t>
                      </a:r>
                      <a:r>
                        <a:rPr lang="en-US" baseline="0" dirty="0" smtClean="0">
                          <a:effectLst/>
                        </a:rPr>
                        <a:t>, do less </a:t>
                      </a:r>
                      <a:r>
                        <a:rPr lang="en-US" dirty="0" smtClean="0">
                          <a:effectLst/>
                        </a:rPr>
                        <a:t> (56%)   vs. 43% in ‘08 </a:t>
                      </a:r>
                      <a:endParaRPr lang="en-US" dirty="0"/>
                    </a:p>
                  </a:txBody>
                  <a:tcPr anchor="ctr"/>
                </a:tc>
                <a:tc>
                  <a:txBody>
                    <a:bodyPr/>
                    <a:lstStyle/>
                    <a:p>
                      <a:pPr algn="ctr"/>
                      <a:r>
                        <a:rPr lang="en-US" dirty="0" smtClean="0"/>
                        <a:t>20</a:t>
                      </a:r>
                      <a:endParaRPr lang="en-US" dirty="0"/>
                    </a:p>
                  </a:txBody>
                  <a:tcPr marL="0" marR="0" marT="0" marB="0" anchor="ctr"/>
                </a:tc>
                <a:tc>
                  <a:txBody>
                    <a:bodyPr/>
                    <a:lstStyle/>
                    <a:p>
                      <a:pPr algn="ctr"/>
                      <a:r>
                        <a:rPr lang="en-US" dirty="0" smtClean="0"/>
                        <a:t>76</a:t>
                      </a:r>
                      <a:endParaRPr lang="en-US" dirty="0"/>
                    </a:p>
                  </a:txBody>
                  <a:tcPr marL="0" marR="0" marT="0" marB="0" anchor="ctr"/>
                </a:tc>
              </a:tr>
            </a:tbl>
          </a:graphicData>
        </a:graphic>
      </p:graphicFrame>
      <p:sp>
        <p:nvSpPr>
          <p:cNvPr id="19" name="TextBox 18"/>
          <p:cNvSpPr txBox="1"/>
          <p:nvPr/>
        </p:nvSpPr>
        <p:spPr>
          <a:xfrm>
            <a:off x="1066800" y="1524000"/>
            <a:ext cx="6477000" cy="369332"/>
          </a:xfrm>
          <a:prstGeom prst="rect">
            <a:avLst/>
          </a:prstGeom>
          <a:noFill/>
        </p:spPr>
        <p:txBody>
          <a:bodyPr wrap="square" rtlCol="0">
            <a:spAutoFit/>
          </a:bodyPr>
          <a:lstStyle/>
          <a:p>
            <a:r>
              <a:rPr lang="en-US" dirty="0" smtClean="0"/>
              <a:t>Govt. perceived as over-reaching…</a:t>
            </a:r>
            <a:endParaRPr lang="en-US" dirty="0"/>
          </a:p>
        </p:txBody>
      </p:sp>
      <p:sp>
        <p:nvSpPr>
          <p:cNvPr id="20" name="TextBox 19"/>
          <p:cNvSpPr txBox="1"/>
          <p:nvPr/>
        </p:nvSpPr>
        <p:spPr>
          <a:xfrm>
            <a:off x="1066800" y="3505200"/>
            <a:ext cx="6477000" cy="369332"/>
          </a:xfrm>
          <a:prstGeom prst="rect">
            <a:avLst/>
          </a:prstGeom>
          <a:noFill/>
        </p:spPr>
        <p:txBody>
          <a:bodyPr wrap="square" rtlCol="0">
            <a:spAutoFit/>
          </a:bodyPr>
          <a:lstStyle/>
          <a:p>
            <a:r>
              <a:rPr lang="en-US" dirty="0" smtClean="0"/>
              <a:t>With too many dissatisfied with federal govt.</a:t>
            </a:r>
            <a:endParaRPr lang="en-US" dirty="0"/>
          </a:p>
        </p:txBody>
      </p:sp>
      <p:sp>
        <p:nvSpPr>
          <p:cNvPr id="21" name="Oval 20"/>
          <p:cNvSpPr/>
          <p:nvPr/>
        </p:nvSpPr>
        <p:spPr>
          <a:xfrm>
            <a:off x="2355850" y="2590800"/>
            <a:ext cx="609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708275" y="4835904"/>
            <a:ext cx="609600" cy="6504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400800" y="4876800"/>
            <a:ext cx="609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8091257"/>
      </p:ext>
    </p:extLst>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sz="3600" dirty="0" smtClean="0"/>
              <a:t>National Politics: House Vote</a:t>
            </a:r>
            <a:endParaRPr lang="en-US" sz="3600" dirty="0"/>
          </a:p>
        </p:txBody>
      </p:sp>
      <p:pic>
        <p:nvPicPr>
          <p:cNvPr id="5" name="Picture 4"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5775"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75"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4975"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26504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26504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26504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5775" y="226504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75" y="226504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4975" y="22650450"/>
            <a:ext cx="95250" cy="1238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2791110406"/>
              </p:ext>
            </p:extLst>
          </p:nvPr>
        </p:nvGraphicFramePr>
        <p:xfrm>
          <a:off x="645326" y="1168400"/>
          <a:ext cx="6139180" cy="1473200"/>
        </p:xfrm>
        <a:graphic>
          <a:graphicData uri="http://schemas.openxmlformats.org/drawingml/2006/table">
            <a:tbl>
              <a:tblPr firstRow="1" bandRow="1">
                <a:tableStyleId>{5C22544A-7EE6-4342-B048-85BDC9FD1C3A}</a:tableStyleId>
              </a:tblPr>
              <a:tblGrid>
                <a:gridCol w="4157980"/>
                <a:gridCol w="1143000"/>
                <a:gridCol w="838200"/>
              </a:tblGrid>
              <a:tr h="370840">
                <a:tc>
                  <a:txBody>
                    <a:bodyPr/>
                    <a:lstStyle/>
                    <a:p>
                      <a:r>
                        <a:rPr lang="en-US" dirty="0" smtClean="0"/>
                        <a:t>How worried about economic </a:t>
                      </a:r>
                      <a:r>
                        <a:rPr lang="en-US" dirty="0" err="1" smtClean="0"/>
                        <a:t>conds</a:t>
                      </a:r>
                      <a:r>
                        <a:rPr lang="en-US" dirty="0" smtClean="0"/>
                        <a:t>.?</a:t>
                      </a:r>
                      <a:endParaRPr lang="en-US" dirty="0"/>
                    </a:p>
                  </a:txBody>
                  <a:tcPr/>
                </a:tc>
                <a:tc>
                  <a:txBody>
                    <a:bodyPr/>
                    <a:lstStyle/>
                    <a:p>
                      <a:pPr algn="ctr"/>
                      <a:r>
                        <a:rPr lang="en-US" dirty="0" smtClean="0"/>
                        <a:t>Dem</a:t>
                      </a:r>
                      <a:endParaRPr lang="en-US" dirty="0"/>
                    </a:p>
                  </a:txBody>
                  <a:tcPr/>
                </a:tc>
                <a:tc>
                  <a:txBody>
                    <a:bodyPr/>
                    <a:lstStyle/>
                    <a:p>
                      <a:pPr algn="ctr"/>
                      <a:r>
                        <a:rPr lang="en-US" dirty="0" smtClean="0"/>
                        <a:t>Rep</a:t>
                      </a:r>
                      <a:endParaRPr lang="en-US" dirty="0"/>
                    </a:p>
                  </a:txBody>
                  <a:tcPr/>
                </a:tc>
              </a:tr>
              <a:tr h="314960">
                <a:tc>
                  <a:txBody>
                    <a:bodyPr/>
                    <a:lstStyle/>
                    <a:p>
                      <a:r>
                        <a:rPr lang="en-US" dirty="0"/>
                        <a:t>Very Worried (49</a:t>
                      </a:r>
                      <a:r>
                        <a:rPr lang="en-US" dirty="0" smtClean="0"/>
                        <a:t>%)</a:t>
                      </a:r>
                      <a:endParaRPr lang="en-US" dirty="0"/>
                    </a:p>
                  </a:txBody>
                  <a:tcPr marL="0" marR="0" marT="0" marB="0" anchor="ctr"/>
                </a:tc>
                <a:tc>
                  <a:txBody>
                    <a:bodyPr/>
                    <a:lstStyle/>
                    <a:p>
                      <a:pPr algn="ctr"/>
                      <a:r>
                        <a:rPr lang="en-US" dirty="0" smtClean="0"/>
                        <a:t>30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68</a:t>
                      </a:r>
                    </a:p>
                  </a:txBody>
                  <a:tcPr/>
                </a:tc>
              </a:tr>
              <a:tr h="330200">
                <a:tc>
                  <a:txBody>
                    <a:bodyPr/>
                    <a:lstStyle/>
                    <a:p>
                      <a:r>
                        <a:rPr lang="en-US" dirty="0"/>
                        <a:t>Somewhat Worried (37</a:t>
                      </a:r>
                      <a:r>
                        <a:rPr lang="en-US" dirty="0" smtClean="0"/>
                        <a:t>%)</a:t>
                      </a:r>
                      <a:endParaRPr lang="en-US" dirty="0"/>
                    </a:p>
                  </a:txBody>
                  <a:tcPr anchor="ctr"/>
                </a:tc>
                <a:tc>
                  <a:txBody>
                    <a:bodyPr/>
                    <a:lstStyle/>
                    <a:p>
                      <a:pPr algn="ctr"/>
                      <a:r>
                        <a:rPr lang="en-US" dirty="0" smtClean="0"/>
                        <a:t>52</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43</a:t>
                      </a:r>
                    </a:p>
                  </a:txBody>
                  <a:tcPr/>
                </a:tc>
              </a:tr>
              <a:tr h="370840">
                <a:tc>
                  <a:txBody>
                    <a:bodyPr/>
                    <a:lstStyle/>
                    <a:p>
                      <a:r>
                        <a:rPr lang="en-US" dirty="0"/>
                        <a:t>Not Too Worried (10</a:t>
                      </a:r>
                      <a:r>
                        <a:rPr lang="en-US" dirty="0" smtClean="0"/>
                        <a:t>%)</a:t>
                      </a:r>
                      <a:endParaRPr lang="en-US" dirty="0"/>
                    </a:p>
                  </a:txBody>
                  <a:tcPr anchor="ctr"/>
                </a:tc>
                <a:tc>
                  <a:txBody>
                    <a:bodyPr/>
                    <a:lstStyle/>
                    <a:p>
                      <a:pPr algn="ctr"/>
                      <a:r>
                        <a:rPr lang="en-US" dirty="0" smtClean="0"/>
                        <a:t>81</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18</a:t>
                      </a:r>
                    </a:p>
                  </a:txBody>
                  <a:tcPr/>
                </a:tc>
              </a:tr>
            </a:tbl>
          </a:graphicData>
        </a:graphic>
      </p:graphicFrame>
      <p:sp>
        <p:nvSpPr>
          <p:cNvPr id="19" name="Oval 18"/>
          <p:cNvSpPr/>
          <p:nvPr/>
        </p:nvSpPr>
        <p:spPr>
          <a:xfrm>
            <a:off x="2057400" y="1430415"/>
            <a:ext cx="609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076117" y="1458898"/>
            <a:ext cx="609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7384" y="2667000"/>
            <a:ext cx="6722616" cy="369332"/>
          </a:xfrm>
          <a:prstGeom prst="rect">
            <a:avLst/>
          </a:prstGeom>
          <a:noFill/>
        </p:spPr>
        <p:txBody>
          <a:bodyPr wrap="square" rtlCol="0">
            <a:spAutoFit/>
          </a:bodyPr>
          <a:lstStyle/>
          <a:p>
            <a:r>
              <a:rPr lang="en-US" dirty="0" smtClean="0"/>
              <a:t>Reversal of 2008 when those worried lined up behind Dems</a:t>
            </a:r>
            <a:endParaRPr lang="en-US" dirty="0"/>
          </a:p>
        </p:txBody>
      </p:sp>
      <p:sp>
        <p:nvSpPr>
          <p:cNvPr id="24" name="TextBox 23"/>
          <p:cNvSpPr txBox="1"/>
          <p:nvPr/>
        </p:nvSpPr>
        <p:spPr>
          <a:xfrm>
            <a:off x="517000" y="697468"/>
            <a:ext cx="6172200" cy="369332"/>
          </a:xfrm>
          <a:prstGeom prst="rect">
            <a:avLst/>
          </a:prstGeom>
          <a:noFill/>
        </p:spPr>
        <p:txBody>
          <a:bodyPr wrap="square" rtlCol="0">
            <a:spAutoFit/>
          </a:bodyPr>
          <a:lstStyle/>
          <a:p>
            <a:r>
              <a:rPr lang="en-US" dirty="0" smtClean="0"/>
              <a:t>Economic anxieties favor Reps..</a:t>
            </a:r>
            <a:endParaRPr lang="en-US" dirty="0"/>
          </a:p>
        </p:txBody>
      </p:sp>
      <p:graphicFrame>
        <p:nvGraphicFramePr>
          <p:cNvPr id="30" name="Table 29"/>
          <p:cNvGraphicFramePr>
            <a:graphicFrameLocks noGrp="1"/>
          </p:cNvGraphicFramePr>
          <p:nvPr>
            <p:extLst>
              <p:ext uri="{D42A27DB-BD31-4B8C-83A1-F6EECF244321}">
                <p14:modId xmlns:p14="http://schemas.microsoft.com/office/powerpoint/2010/main" val="3269232033"/>
              </p:ext>
            </p:extLst>
          </p:nvPr>
        </p:nvGraphicFramePr>
        <p:xfrm>
          <a:off x="1227202" y="3159760"/>
          <a:ext cx="6062980" cy="2062480"/>
        </p:xfrm>
        <a:graphic>
          <a:graphicData uri="http://schemas.openxmlformats.org/drawingml/2006/table">
            <a:tbl>
              <a:tblPr firstRow="1" bandRow="1">
                <a:tableStyleId>{5C22544A-7EE6-4342-B048-85BDC9FD1C3A}</a:tableStyleId>
              </a:tblPr>
              <a:tblGrid>
                <a:gridCol w="4081780"/>
                <a:gridCol w="1143000"/>
                <a:gridCol w="838200"/>
              </a:tblGrid>
              <a:tr h="370840">
                <a:tc>
                  <a:txBody>
                    <a:bodyPr/>
                    <a:lstStyle/>
                    <a:p>
                      <a:r>
                        <a:rPr lang="en-US" dirty="0" smtClean="0">
                          <a:effectLst/>
                        </a:rPr>
                        <a:t>Worried That Economic Crisis Will Hurt Your Family</a:t>
                      </a:r>
                      <a:endParaRPr lang="en-US" dirty="0">
                        <a:effectLst/>
                      </a:endParaRPr>
                    </a:p>
                  </a:txBody>
                  <a:tcPr/>
                </a:tc>
                <a:tc>
                  <a:txBody>
                    <a:bodyPr/>
                    <a:lstStyle/>
                    <a:p>
                      <a:pPr algn="ctr"/>
                      <a:r>
                        <a:rPr lang="en-US" dirty="0" smtClean="0"/>
                        <a:t>Dem</a:t>
                      </a:r>
                      <a:endParaRPr lang="en-US" dirty="0"/>
                    </a:p>
                  </a:txBody>
                  <a:tcPr/>
                </a:tc>
                <a:tc>
                  <a:txBody>
                    <a:bodyPr/>
                    <a:lstStyle/>
                    <a:p>
                      <a:pPr algn="ctr"/>
                      <a:r>
                        <a:rPr lang="en-US" dirty="0" smtClean="0"/>
                        <a:t>Rep</a:t>
                      </a:r>
                      <a:endParaRPr lang="en-US" dirty="0"/>
                    </a:p>
                  </a:txBody>
                  <a:tcPr/>
                </a:tc>
              </a:tr>
              <a:tr h="314960">
                <a:tc>
                  <a:txBody>
                    <a:bodyPr/>
                    <a:lstStyle/>
                    <a:p>
                      <a:r>
                        <a:rPr lang="en-US" dirty="0" smtClean="0">
                          <a:effectLst/>
                        </a:rPr>
                        <a:t>Very Worried (48%)</a:t>
                      </a:r>
                      <a:endParaRPr lang="en-US" dirty="0"/>
                    </a:p>
                  </a:txBody>
                  <a:tcPr marL="0" marR="0" marT="0" marB="0" anchor="ctr"/>
                </a:tc>
                <a:tc>
                  <a:txBody>
                    <a:bodyPr/>
                    <a:lstStyle/>
                    <a:p>
                      <a:pPr algn="ctr"/>
                      <a:r>
                        <a:rPr lang="en-US" dirty="0" smtClean="0"/>
                        <a:t>62</a:t>
                      </a:r>
                      <a:endParaRPr lang="en-US" dirty="0"/>
                    </a:p>
                  </a:txBody>
                  <a:tcPr marL="0" marR="0" marT="0" marB="0" anchor="ctr"/>
                </a:tc>
                <a:tc>
                  <a:txBody>
                    <a:bodyPr/>
                    <a:lstStyle/>
                    <a:p>
                      <a:pPr algn="ctr"/>
                      <a:r>
                        <a:rPr lang="en-US" dirty="0" smtClean="0"/>
                        <a:t>36</a:t>
                      </a:r>
                      <a:endParaRPr lang="en-US" dirty="0"/>
                    </a:p>
                  </a:txBody>
                  <a:tcPr marL="0" marR="0" marT="0" marB="0" anchor="ctr"/>
                </a:tc>
              </a:tr>
              <a:tr h="330200">
                <a:tc>
                  <a:txBody>
                    <a:bodyPr/>
                    <a:lstStyle/>
                    <a:p>
                      <a:r>
                        <a:rPr lang="en-US" dirty="0" smtClean="0">
                          <a:effectLst/>
                        </a:rPr>
                        <a:t>Somewhat Worried (33%)</a:t>
                      </a:r>
                      <a:endParaRPr lang="en-US" dirty="0"/>
                    </a:p>
                  </a:txBody>
                  <a:tcPr anchor="ctr"/>
                </a:tc>
                <a:tc>
                  <a:txBody>
                    <a:bodyPr/>
                    <a:lstStyle/>
                    <a:p>
                      <a:pPr algn="ctr"/>
                      <a:r>
                        <a:rPr lang="en-US" dirty="0" smtClean="0"/>
                        <a:t>52</a:t>
                      </a:r>
                      <a:endParaRPr lang="en-US" dirty="0"/>
                    </a:p>
                  </a:txBody>
                  <a:tcPr marL="0" marR="0" marT="0" marB="0" anchor="ctr"/>
                </a:tc>
                <a:tc>
                  <a:txBody>
                    <a:bodyPr/>
                    <a:lstStyle/>
                    <a:p>
                      <a:pPr algn="ctr"/>
                      <a:r>
                        <a:rPr lang="en-US" dirty="0" smtClean="0"/>
                        <a:t>47</a:t>
                      </a:r>
                      <a:endParaRPr lang="en-US" dirty="0"/>
                    </a:p>
                  </a:txBody>
                  <a:tcPr marL="0" marR="0" marT="0" marB="0" anchor="ctr"/>
                </a:tc>
              </a:tr>
              <a:tr h="370840">
                <a:tc>
                  <a:txBody>
                    <a:bodyPr/>
                    <a:lstStyle/>
                    <a:p>
                      <a:r>
                        <a:rPr lang="en-US" dirty="0" smtClean="0">
                          <a:effectLst/>
                        </a:rPr>
                        <a:t>Not Too Worried (13%)</a:t>
                      </a:r>
                      <a:endParaRPr lang="en-US" dirty="0"/>
                    </a:p>
                  </a:txBody>
                  <a:tcPr anchor="ctr"/>
                </a:tc>
                <a:tc>
                  <a:txBody>
                    <a:bodyPr/>
                    <a:lstStyle/>
                    <a:p>
                      <a:pPr algn="ctr"/>
                      <a:r>
                        <a:rPr lang="en-US" dirty="0" smtClean="0"/>
                        <a:t>33</a:t>
                      </a:r>
                      <a:endParaRPr lang="en-US" dirty="0"/>
                    </a:p>
                  </a:txBody>
                  <a:tcPr marL="0" marR="0" marT="0" marB="0" anchor="ctr"/>
                </a:tc>
                <a:tc>
                  <a:txBody>
                    <a:bodyPr/>
                    <a:lstStyle/>
                    <a:p>
                      <a:pPr algn="ctr"/>
                      <a:r>
                        <a:rPr lang="en-US" dirty="0" smtClean="0"/>
                        <a:t>63</a:t>
                      </a:r>
                      <a:endParaRPr lang="en-US" dirty="0"/>
                    </a:p>
                  </a:txBody>
                  <a:tcPr marL="0" marR="0" marT="0" marB="0" anchor="ctr"/>
                </a:tc>
              </a:tr>
              <a:tr h="370840">
                <a:tc>
                  <a:txBody>
                    <a:bodyPr/>
                    <a:lstStyle/>
                    <a:p>
                      <a:r>
                        <a:rPr lang="en-US" dirty="0" smtClean="0">
                          <a:effectLst/>
                        </a:rPr>
                        <a:t>Not Worried At All (5%)</a:t>
                      </a:r>
                      <a:endParaRPr lang="en-US" dirty="0"/>
                    </a:p>
                  </a:txBody>
                  <a:tcPr anchor="ctr"/>
                </a:tc>
                <a:tc>
                  <a:txBody>
                    <a:bodyPr/>
                    <a:lstStyle/>
                    <a:p>
                      <a:pPr algn="ctr"/>
                      <a:r>
                        <a:rPr lang="en-US" dirty="0" smtClean="0"/>
                        <a:t>40</a:t>
                      </a:r>
                      <a:endParaRPr lang="en-US" dirty="0"/>
                    </a:p>
                  </a:txBody>
                  <a:tcPr marL="0" marR="0" marT="0" marB="0" anchor="ctr"/>
                </a:tc>
                <a:tc>
                  <a:txBody>
                    <a:bodyPr/>
                    <a:lstStyle/>
                    <a:p>
                      <a:pPr algn="ctr"/>
                      <a:r>
                        <a:rPr lang="en-US" dirty="0" smtClean="0"/>
                        <a:t>56</a:t>
                      </a:r>
                      <a:endParaRPr lang="en-US" dirty="0"/>
                    </a:p>
                  </a:txBody>
                  <a:tcPr marL="0" marR="0" marT="0" marB="0" anchor="ctr"/>
                </a:tc>
              </a:tr>
            </a:tbl>
          </a:graphicData>
        </a:graphic>
      </p:graphicFrame>
      <p:sp>
        <p:nvSpPr>
          <p:cNvPr id="31" name="Oval 30"/>
          <p:cNvSpPr/>
          <p:nvPr/>
        </p:nvSpPr>
        <p:spPr>
          <a:xfrm>
            <a:off x="2641134" y="3693253"/>
            <a:ext cx="609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503947" y="3693253"/>
            <a:ext cx="609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8256580"/>
      </p:ext>
    </p:extLst>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sz="3600" dirty="0" smtClean="0"/>
              <a:t>National Politics: House Vote</a:t>
            </a:r>
            <a:endParaRPr lang="en-US" sz="3600" dirty="0"/>
          </a:p>
        </p:txBody>
      </p:sp>
      <p:pic>
        <p:nvPicPr>
          <p:cNvPr id="5" name="Picture 4"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5775"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75"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4975"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26504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26504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26504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5775" y="226504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75" y="226504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4975" y="22650450"/>
            <a:ext cx="95250" cy="1238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 name="Table 17"/>
          <p:cNvGraphicFramePr>
            <a:graphicFrameLocks noGrp="1"/>
          </p:cNvGraphicFramePr>
          <p:nvPr>
            <p:extLst>
              <p:ext uri="{D42A27DB-BD31-4B8C-83A1-F6EECF244321}">
                <p14:modId xmlns:p14="http://schemas.microsoft.com/office/powerpoint/2010/main" val="1424209738"/>
              </p:ext>
            </p:extLst>
          </p:nvPr>
        </p:nvGraphicFramePr>
        <p:xfrm>
          <a:off x="762000" y="1524000"/>
          <a:ext cx="6139180" cy="1422400"/>
        </p:xfrm>
        <a:graphic>
          <a:graphicData uri="http://schemas.openxmlformats.org/drawingml/2006/table">
            <a:tbl>
              <a:tblPr firstRow="1" bandRow="1">
                <a:tableStyleId>{5C22544A-7EE6-4342-B048-85BDC9FD1C3A}</a:tableStyleId>
              </a:tblPr>
              <a:tblGrid>
                <a:gridCol w="4157980"/>
                <a:gridCol w="1143000"/>
                <a:gridCol w="838200"/>
              </a:tblGrid>
              <a:tr h="370840">
                <a:tc>
                  <a:txBody>
                    <a:bodyPr/>
                    <a:lstStyle/>
                    <a:p>
                      <a:r>
                        <a:rPr lang="en-US" dirty="0" smtClean="0"/>
                        <a:t>Stimulus Policy has</a:t>
                      </a:r>
                      <a:endParaRPr lang="en-US" dirty="0"/>
                    </a:p>
                  </a:txBody>
                  <a:tcPr/>
                </a:tc>
                <a:tc>
                  <a:txBody>
                    <a:bodyPr/>
                    <a:lstStyle/>
                    <a:p>
                      <a:pPr algn="ctr"/>
                      <a:r>
                        <a:rPr lang="en-US" dirty="0" smtClean="0"/>
                        <a:t>Dem</a:t>
                      </a:r>
                      <a:endParaRPr lang="en-US" dirty="0"/>
                    </a:p>
                  </a:txBody>
                  <a:tcPr/>
                </a:tc>
                <a:tc>
                  <a:txBody>
                    <a:bodyPr/>
                    <a:lstStyle/>
                    <a:p>
                      <a:pPr algn="ctr"/>
                      <a:r>
                        <a:rPr lang="en-US" dirty="0" smtClean="0"/>
                        <a:t>Rep</a:t>
                      </a:r>
                      <a:endParaRPr lang="en-US" dirty="0"/>
                    </a:p>
                  </a:txBody>
                  <a:tcPr/>
                </a:tc>
              </a:tr>
              <a:tr h="314960">
                <a:tc>
                  <a:txBody>
                    <a:bodyPr/>
                    <a:lstStyle/>
                    <a:p>
                      <a:r>
                        <a:rPr lang="en-US" dirty="0" smtClean="0"/>
                        <a:t>Helped (32%)</a:t>
                      </a:r>
                      <a:endParaRPr lang="en-US" dirty="0"/>
                    </a:p>
                  </a:txBody>
                  <a:tcPr marL="0" marR="0" marT="0" marB="0" anchor="ctr"/>
                </a:tc>
                <a:tc>
                  <a:txBody>
                    <a:bodyPr/>
                    <a:lstStyle/>
                    <a:p>
                      <a:pPr algn="ctr"/>
                      <a:r>
                        <a:rPr lang="en-US" dirty="0" smtClean="0"/>
                        <a:t>86</a:t>
                      </a:r>
                      <a:endParaRPr lang="en-US" dirty="0"/>
                    </a:p>
                  </a:txBody>
                  <a:tcPr marL="0" marR="0" marT="0" marB="0" anchor="ctr"/>
                </a:tc>
                <a:tc>
                  <a:txBody>
                    <a:bodyPr/>
                    <a:lstStyle/>
                    <a:p>
                      <a:pPr algn="ctr"/>
                      <a:r>
                        <a:rPr lang="en-US" dirty="0" smtClean="0"/>
                        <a:t>13</a:t>
                      </a:r>
                      <a:endParaRPr lang="en-US" dirty="0"/>
                    </a:p>
                  </a:txBody>
                  <a:tcPr marL="0" marR="0" marT="0" marB="0" anchor="ctr"/>
                </a:tc>
              </a:tr>
              <a:tr h="330200">
                <a:tc>
                  <a:txBody>
                    <a:bodyPr/>
                    <a:lstStyle/>
                    <a:p>
                      <a:r>
                        <a:rPr lang="en-US" dirty="0" smtClean="0"/>
                        <a:t>Hurt </a:t>
                      </a:r>
                      <a:r>
                        <a:rPr lang="en-US" dirty="0"/>
                        <a:t>(</a:t>
                      </a:r>
                      <a:r>
                        <a:rPr lang="en-US" dirty="0" smtClean="0"/>
                        <a:t>34%)</a:t>
                      </a:r>
                      <a:endParaRPr lang="en-US" dirty="0"/>
                    </a:p>
                  </a:txBody>
                  <a:tcPr anchor="ctr"/>
                </a:tc>
                <a:tc>
                  <a:txBody>
                    <a:bodyPr/>
                    <a:lstStyle/>
                    <a:p>
                      <a:pPr algn="ctr"/>
                      <a:r>
                        <a:rPr lang="en-US" dirty="0" smtClean="0"/>
                        <a:t>10</a:t>
                      </a:r>
                      <a:endParaRPr lang="en-US" dirty="0"/>
                    </a:p>
                  </a:txBody>
                  <a:tcPr marL="0" marR="0" marT="0" marB="0" anchor="ctr"/>
                </a:tc>
                <a:tc>
                  <a:txBody>
                    <a:bodyPr/>
                    <a:lstStyle/>
                    <a:p>
                      <a:pPr algn="ctr"/>
                      <a:r>
                        <a:rPr lang="en-US" dirty="0" smtClean="0"/>
                        <a:t>87</a:t>
                      </a:r>
                      <a:endParaRPr lang="en-US" dirty="0"/>
                    </a:p>
                  </a:txBody>
                  <a:tcPr marL="0" marR="0" marT="0" marB="0" anchor="ctr"/>
                </a:tc>
              </a:tr>
              <a:tr h="370840">
                <a:tc>
                  <a:txBody>
                    <a:bodyPr/>
                    <a:lstStyle/>
                    <a:p>
                      <a:r>
                        <a:rPr lang="en-US" dirty="0" smtClean="0"/>
                        <a:t>Made No</a:t>
                      </a:r>
                      <a:r>
                        <a:rPr lang="en-US" baseline="0" dirty="0" smtClean="0"/>
                        <a:t> Difference</a:t>
                      </a:r>
                      <a:r>
                        <a:rPr lang="en-US" dirty="0" smtClean="0"/>
                        <a:t> (31%)</a:t>
                      </a:r>
                      <a:endParaRPr lang="en-US" dirty="0"/>
                    </a:p>
                  </a:txBody>
                  <a:tcPr anchor="ctr"/>
                </a:tc>
                <a:tc>
                  <a:txBody>
                    <a:bodyPr/>
                    <a:lstStyle/>
                    <a:p>
                      <a:pPr algn="ctr"/>
                      <a:r>
                        <a:rPr lang="en-US" dirty="0" smtClean="0"/>
                        <a:t>39</a:t>
                      </a:r>
                      <a:endParaRPr lang="en-US" dirty="0"/>
                    </a:p>
                  </a:txBody>
                  <a:tcPr marL="0" marR="0" marT="0" marB="0" anchor="ctr"/>
                </a:tc>
                <a:tc>
                  <a:txBody>
                    <a:bodyPr/>
                    <a:lstStyle/>
                    <a:p>
                      <a:pPr algn="ctr"/>
                      <a:r>
                        <a:rPr lang="en-US" dirty="0" smtClean="0"/>
                        <a:t>57</a:t>
                      </a:r>
                      <a:endParaRPr lang="en-US" dirty="0"/>
                    </a:p>
                  </a:txBody>
                  <a:tcPr marL="0" marR="0" marT="0" marB="0" anchor="ctr"/>
                </a:tc>
              </a:tr>
            </a:tbl>
          </a:graphicData>
        </a:graphic>
      </p:graphicFrame>
      <p:sp>
        <p:nvSpPr>
          <p:cNvPr id="21" name="TextBox 20"/>
          <p:cNvSpPr txBox="1"/>
          <p:nvPr/>
        </p:nvSpPr>
        <p:spPr>
          <a:xfrm>
            <a:off x="897384" y="1044236"/>
            <a:ext cx="6172200" cy="381000"/>
          </a:xfrm>
          <a:prstGeom prst="rect">
            <a:avLst/>
          </a:prstGeom>
          <a:noFill/>
        </p:spPr>
        <p:txBody>
          <a:bodyPr wrap="square" rtlCol="0">
            <a:spAutoFit/>
          </a:bodyPr>
          <a:lstStyle/>
          <a:p>
            <a:r>
              <a:rPr lang="en-US" dirty="0" smtClean="0"/>
              <a:t>Stimulus not perceived as having done enough…</a:t>
            </a:r>
            <a:endParaRPr lang="en-US" dirty="0"/>
          </a:p>
        </p:txBody>
      </p:sp>
      <p:sp>
        <p:nvSpPr>
          <p:cNvPr id="22" name="Oval 21"/>
          <p:cNvSpPr/>
          <p:nvPr/>
        </p:nvSpPr>
        <p:spPr>
          <a:xfrm>
            <a:off x="2928767" y="2514600"/>
            <a:ext cx="609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096000" y="2543452"/>
            <a:ext cx="609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08025" y="3076852"/>
            <a:ext cx="6172200" cy="381000"/>
          </a:xfrm>
          <a:prstGeom prst="rect">
            <a:avLst/>
          </a:prstGeom>
          <a:noFill/>
        </p:spPr>
        <p:txBody>
          <a:bodyPr wrap="square" rtlCol="0">
            <a:spAutoFit/>
          </a:bodyPr>
          <a:lstStyle/>
          <a:p>
            <a:r>
              <a:rPr lang="en-US" dirty="0" smtClean="0"/>
              <a:t>While blaming Wall Street or Bush just wasn’t enough…</a:t>
            </a:r>
            <a:endParaRPr lang="en-US" dirty="0"/>
          </a:p>
        </p:txBody>
      </p:sp>
      <p:graphicFrame>
        <p:nvGraphicFramePr>
          <p:cNvPr id="26" name="Table 25"/>
          <p:cNvGraphicFramePr>
            <a:graphicFrameLocks noGrp="1"/>
          </p:cNvGraphicFramePr>
          <p:nvPr>
            <p:extLst>
              <p:ext uri="{D42A27DB-BD31-4B8C-83A1-F6EECF244321}">
                <p14:modId xmlns:p14="http://schemas.microsoft.com/office/powerpoint/2010/main" val="2422067039"/>
              </p:ext>
            </p:extLst>
          </p:nvPr>
        </p:nvGraphicFramePr>
        <p:xfrm>
          <a:off x="896644" y="3657600"/>
          <a:ext cx="6139180" cy="1422400"/>
        </p:xfrm>
        <a:graphic>
          <a:graphicData uri="http://schemas.openxmlformats.org/drawingml/2006/table">
            <a:tbl>
              <a:tblPr firstRow="1" bandRow="1">
                <a:tableStyleId>{5C22544A-7EE6-4342-B048-85BDC9FD1C3A}</a:tableStyleId>
              </a:tblPr>
              <a:tblGrid>
                <a:gridCol w="4157980"/>
                <a:gridCol w="1143000"/>
                <a:gridCol w="838200"/>
              </a:tblGrid>
              <a:tr h="370840">
                <a:tc>
                  <a:txBody>
                    <a:bodyPr/>
                    <a:lstStyle/>
                    <a:p>
                      <a:r>
                        <a:rPr lang="en-US" sz="1400" dirty="0" smtClean="0">
                          <a:effectLst/>
                        </a:rPr>
                        <a:t>Who Do You Blame for Economic Problems?</a:t>
                      </a:r>
                      <a:endParaRPr lang="en-US" sz="1400" dirty="0">
                        <a:effectLst/>
                      </a:endParaRPr>
                    </a:p>
                  </a:txBody>
                  <a:tcPr/>
                </a:tc>
                <a:tc>
                  <a:txBody>
                    <a:bodyPr/>
                    <a:lstStyle/>
                    <a:p>
                      <a:pPr algn="ctr"/>
                      <a:r>
                        <a:rPr lang="en-US" dirty="0" smtClean="0"/>
                        <a:t>Dem</a:t>
                      </a:r>
                      <a:endParaRPr lang="en-US" dirty="0"/>
                    </a:p>
                  </a:txBody>
                  <a:tcPr/>
                </a:tc>
                <a:tc>
                  <a:txBody>
                    <a:bodyPr/>
                    <a:lstStyle/>
                    <a:p>
                      <a:pPr algn="ctr"/>
                      <a:r>
                        <a:rPr lang="en-US" dirty="0" smtClean="0"/>
                        <a:t>Rep</a:t>
                      </a:r>
                      <a:endParaRPr lang="en-US" dirty="0"/>
                    </a:p>
                  </a:txBody>
                  <a:tcPr/>
                </a:tc>
              </a:tr>
              <a:tr h="314960">
                <a:tc>
                  <a:txBody>
                    <a:bodyPr/>
                    <a:lstStyle/>
                    <a:p>
                      <a:r>
                        <a:rPr lang="en-US" dirty="0" smtClean="0">
                          <a:effectLst/>
                        </a:rPr>
                        <a:t>Wall Street (35%)</a:t>
                      </a:r>
                      <a:endParaRPr lang="en-US" dirty="0"/>
                    </a:p>
                  </a:txBody>
                  <a:tcPr marL="0" marR="0" marT="0" marB="0" anchor="ctr"/>
                </a:tc>
                <a:tc>
                  <a:txBody>
                    <a:bodyPr/>
                    <a:lstStyle/>
                    <a:p>
                      <a:pPr algn="ctr"/>
                      <a:r>
                        <a:rPr lang="en-US" dirty="0" smtClean="0"/>
                        <a:t>41</a:t>
                      </a:r>
                      <a:endParaRPr lang="en-US" dirty="0"/>
                    </a:p>
                  </a:txBody>
                  <a:tcPr marL="0" marR="0" marT="0" marB="0" anchor="ctr"/>
                </a:tc>
                <a:tc>
                  <a:txBody>
                    <a:bodyPr/>
                    <a:lstStyle/>
                    <a:p>
                      <a:pPr algn="ctr"/>
                      <a:r>
                        <a:rPr lang="en-US" dirty="0" smtClean="0"/>
                        <a:t>57</a:t>
                      </a:r>
                      <a:endParaRPr lang="en-US" dirty="0"/>
                    </a:p>
                  </a:txBody>
                  <a:tcPr marL="0" marR="0" marT="0" marB="0" anchor="ctr"/>
                </a:tc>
              </a:tr>
              <a:tr h="330200">
                <a:tc>
                  <a:txBody>
                    <a:bodyPr/>
                    <a:lstStyle/>
                    <a:p>
                      <a:r>
                        <a:rPr lang="en-US" dirty="0" smtClean="0">
                          <a:effectLst/>
                        </a:rPr>
                        <a:t>George W. Bush (29%)</a:t>
                      </a:r>
                      <a:endParaRPr lang="en-US" dirty="0"/>
                    </a:p>
                  </a:txBody>
                  <a:tcPr anchor="ctr"/>
                </a:tc>
                <a:tc>
                  <a:txBody>
                    <a:bodyPr/>
                    <a:lstStyle/>
                    <a:p>
                      <a:pPr algn="ctr"/>
                      <a:r>
                        <a:rPr lang="en-US" dirty="0" smtClean="0"/>
                        <a:t>83</a:t>
                      </a:r>
                      <a:endParaRPr lang="en-US" dirty="0"/>
                    </a:p>
                  </a:txBody>
                  <a:tcPr marL="0" marR="0" marT="0" marB="0" anchor="ctr"/>
                </a:tc>
                <a:tc>
                  <a:txBody>
                    <a:bodyPr/>
                    <a:lstStyle/>
                    <a:p>
                      <a:pPr algn="ctr"/>
                      <a:r>
                        <a:rPr lang="en-US" dirty="0" smtClean="0"/>
                        <a:t>15</a:t>
                      </a:r>
                      <a:endParaRPr lang="en-US" dirty="0"/>
                    </a:p>
                  </a:txBody>
                  <a:tcPr marL="0" marR="0" marT="0" marB="0" anchor="ctr"/>
                </a:tc>
              </a:tr>
              <a:tr h="370840">
                <a:tc>
                  <a:txBody>
                    <a:bodyPr/>
                    <a:lstStyle/>
                    <a:p>
                      <a:r>
                        <a:rPr lang="en-US" dirty="0" smtClean="0">
                          <a:effectLst/>
                        </a:rPr>
                        <a:t>Barack Obama (24%)</a:t>
                      </a:r>
                      <a:endParaRPr lang="en-US" dirty="0"/>
                    </a:p>
                  </a:txBody>
                  <a:tcPr anchor="ctr"/>
                </a:tc>
                <a:tc>
                  <a:txBody>
                    <a:bodyPr/>
                    <a:lstStyle/>
                    <a:p>
                      <a:pPr algn="ctr"/>
                      <a:r>
                        <a:rPr lang="en-US" dirty="0" smtClean="0"/>
                        <a:t>6</a:t>
                      </a:r>
                      <a:endParaRPr lang="en-US" dirty="0"/>
                    </a:p>
                  </a:txBody>
                  <a:tcPr marL="0" marR="0" marT="0" marB="0" anchor="ctr"/>
                </a:tc>
                <a:tc>
                  <a:txBody>
                    <a:bodyPr/>
                    <a:lstStyle/>
                    <a:p>
                      <a:pPr algn="ctr"/>
                      <a:r>
                        <a:rPr lang="en-US" dirty="0" smtClean="0"/>
                        <a:t>91</a:t>
                      </a:r>
                      <a:endParaRPr lang="en-US" dirty="0"/>
                    </a:p>
                  </a:txBody>
                  <a:tcPr marL="0" marR="0" marT="0" marB="0" anchor="ctr"/>
                </a:tc>
              </a:tr>
            </a:tbl>
          </a:graphicData>
        </a:graphic>
      </p:graphicFrame>
      <p:sp>
        <p:nvSpPr>
          <p:cNvPr id="27" name="Oval 26"/>
          <p:cNvSpPr/>
          <p:nvPr/>
        </p:nvSpPr>
        <p:spPr>
          <a:xfrm>
            <a:off x="6255860" y="3962400"/>
            <a:ext cx="609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981200" y="3947603"/>
            <a:ext cx="609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590800" y="4259432"/>
            <a:ext cx="609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1378507"/>
      </p:ext>
    </p:extLst>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3600" dirty="0" smtClean="0"/>
              <a:t>National Politics: House Vote</a:t>
            </a:r>
            <a:endParaRPr lang="en-US" sz="3600" dirty="0"/>
          </a:p>
        </p:txBody>
      </p:sp>
      <p:pic>
        <p:nvPicPr>
          <p:cNvPr id="5" name="Picture 4"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5775"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75"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4975"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26504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26504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26504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5775" y="226504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75" y="226504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4975" y="22650450"/>
            <a:ext cx="95250" cy="1238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3406452048"/>
              </p:ext>
            </p:extLst>
          </p:nvPr>
        </p:nvGraphicFramePr>
        <p:xfrm>
          <a:off x="914400" y="1762760"/>
          <a:ext cx="6139180" cy="1742440"/>
        </p:xfrm>
        <a:graphic>
          <a:graphicData uri="http://schemas.openxmlformats.org/drawingml/2006/table">
            <a:tbl>
              <a:tblPr firstRow="1" bandRow="1">
                <a:tableStyleId>{5C22544A-7EE6-4342-B048-85BDC9FD1C3A}</a:tableStyleId>
              </a:tblPr>
              <a:tblGrid>
                <a:gridCol w="4157980"/>
                <a:gridCol w="1143000"/>
                <a:gridCol w="838200"/>
              </a:tblGrid>
              <a:tr h="370840">
                <a:tc>
                  <a:txBody>
                    <a:bodyPr/>
                    <a:lstStyle/>
                    <a:p>
                      <a:r>
                        <a:rPr lang="en-US" dirty="0" smtClean="0">
                          <a:effectLst/>
                        </a:rPr>
                        <a:t>What Should Congress Do With New Health Care Law?</a:t>
                      </a:r>
                      <a:endParaRPr lang="en-US" dirty="0">
                        <a:effectLst/>
                      </a:endParaRPr>
                    </a:p>
                  </a:txBody>
                  <a:tcPr/>
                </a:tc>
                <a:tc>
                  <a:txBody>
                    <a:bodyPr/>
                    <a:lstStyle/>
                    <a:p>
                      <a:pPr algn="ctr"/>
                      <a:r>
                        <a:rPr lang="en-US" dirty="0" smtClean="0"/>
                        <a:t>Dem</a:t>
                      </a:r>
                      <a:endParaRPr lang="en-US" dirty="0"/>
                    </a:p>
                  </a:txBody>
                  <a:tcPr/>
                </a:tc>
                <a:tc>
                  <a:txBody>
                    <a:bodyPr/>
                    <a:lstStyle/>
                    <a:p>
                      <a:pPr algn="ctr"/>
                      <a:r>
                        <a:rPr lang="en-US" dirty="0" smtClean="0"/>
                        <a:t>Rep</a:t>
                      </a:r>
                      <a:endParaRPr lang="en-US" dirty="0"/>
                    </a:p>
                  </a:txBody>
                  <a:tcPr/>
                </a:tc>
              </a:tr>
              <a:tr h="314960">
                <a:tc>
                  <a:txBody>
                    <a:bodyPr/>
                    <a:lstStyle/>
                    <a:p>
                      <a:r>
                        <a:rPr lang="en-US" dirty="0"/>
                        <a:t>Expand It (31</a:t>
                      </a:r>
                      <a:r>
                        <a:rPr lang="en-US" dirty="0" smtClean="0"/>
                        <a:t>%)</a:t>
                      </a:r>
                      <a:endParaRPr lang="en-US" dirty="0"/>
                    </a:p>
                  </a:txBody>
                  <a:tcPr marL="0" marR="0" marT="0" marB="0" anchor="ctr"/>
                </a:tc>
                <a:tc>
                  <a:txBody>
                    <a:bodyPr/>
                    <a:lstStyle/>
                    <a:p>
                      <a:pPr algn="ctr"/>
                      <a:r>
                        <a:rPr lang="en-US" dirty="0" smtClean="0"/>
                        <a:t>84</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15</a:t>
                      </a:r>
                    </a:p>
                  </a:txBody>
                  <a:tcPr/>
                </a:tc>
              </a:tr>
              <a:tr h="330200">
                <a:tc>
                  <a:txBody>
                    <a:bodyPr/>
                    <a:lstStyle/>
                    <a:p>
                      <a:r>
                        <a:rPr lang="en-US" dirty="0"/>
                        <a:t>Leave It As Is (16</a:t>
                      </a:r>
                      <a:r>
                        <a:rPr lang="en-US" dirty="0" smtClean="0"/>
                        <a:t>%)</a:t>
                      </a:r>
                      <a:endParaRPr lang="en-US" dirty="0"/>
                    </a:p>
                  </a:txBody>
                  <a:tcPr marL="0" marR="0" marT="0" marB="0" anchor="ctr"/>
                </a:tc>
                <a:tc>
                  <a:txBody>
                    <a:bodyPr/>
                    <a:lstStyle/>
                    <a:p>
                      <a:pPr algn="ctr"/>
                      <a:r>
                        <a:rPr lang="en-US" dirty="0" smtClean="0"/>
                        <a:t>63</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34</a:t>
                      </a:r>
                    </a:p>
                  </a:txBody>
                  <a:tcPr/>
                </a:tc>
              </a:tr>
              <a:tr h="370840">
                <a:tc>
                  <a:txBody>
                    <a:bodyPr/>
                    <a:lstStyle/>
                    <a:p>
                      <a:r>
                        <a:rPr lang="en-US" dirty="0" smtClean="0">
                          <a:effectLst/>
                        </a:rPr>
                        <a:t>Repeal It (48%)</a:t>
                      </a:r>
                      <a:endParaRPr lang="en-US" dirty="0"/>
                    </a:p>
                  </a:txBody>
                  <a:tcPr anchor="ctr"/>
                </a:tc>
                <a:tc>
                  <a:txBody>
                    <a:bodyPr/>
                    <a:lstStyle/>
                    <a:p>
                      <a:pPr algn="ctr"/>
                      <a:r>
                        <a:rPr lang="en-US" dirty="0" smtClean="0"/>
                        <a:t>11</a:t>
                      </a:r>
                      <a:endParaRPr lang="en-US" dirty="0"/>
                    </a:p>
                  </a:txBody>
                  <a:tcPr marL="0" marR="0" marT="0" marB="0" anchor="ctr"/>
                </a:tc>
                <a:tc>
                  <a:txBody>
                    <a:bodyPr/>
                    <a:lstStyle/>
                    <a:p>
                      <a:pPr algn="ctr"/>
                      <a:r>
                        <a:rPr lang="en-US" dirty="0" smtClean="0"/>
                        <a:t>86</a:t>
                      </a:r>
                      <a:endParaRPr lang="en-US" dirty="0"/>
                    </a:p>
                  </a:txBody>
                  <a:tcPr marL="0" marR="0" marT="0" marB="0" anchor="ctr"/>
                </a:tc>
              </a:tr>
            </a:tbl>
          </a:graphicData>
        </a:graphic>
      </p:graphicFrame>
      <p:sp>
        <p:nvSpPr>
          <p:cNvPr id="20" name="Oval 19"/>
          <p:cNvSpPr/>
          <p:nvPr/>
        </p:nvSpPr>
        <p:spPr>
          <a:xfrm>
            <a:off x="1959068" y="3079071"/>
            <a:ext cx="609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270625" y="3079071"/>
            <a:ext cx="609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260975" y="2359611"/>
            <a:ext cx="609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939802" y="2341856"/>
            <a:ext cx="609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82967" y="3715434"/>
            <a:ext cx="7467600" cy="646331"/>
          </a:xfrm>
          <a:prstGeom prst="rect">
            <a:avLst/>
          </a:prstGeom>
          <a:noFill/>
        </p:spPr>
        <p:txBody>
          <a:bodyPr wrap="square" rtlCol="0">
            <a:spAutoFit/>
          </a:bodyPr>
          <a:lstStyle/>
          <a:p>
            <a:r>
              <a:rPr lang="en-US" dirty="0" smtClean="0"/>
              <a:t>And probably viewed as a distraction from the prime concerns of most citizens…</a:t>
            </a:r>
            <a:endParaRPr lang="en-US" dirty="0"/>
          </a:p>
        </p:txBody>
      </p:sp>
      <p:graphicFrame>
        <p:nvGraphicFramePr>
          <p:cNvPr id="24" name="Table 23"/>
          <p:cNvGraphicFramePr>
            <a:graphicFrameLocks noGrp="1"/>
          </p:cNvGraphicFramePr>
          <p:nvPr>
            <p:extLst>
              <p:ext uri="{D42A27DB-BD31-4B8C-83A1-F6EECF244321}">
                <p14:modId xmlns:p14="http://schemas.microsoft.com/office/powerpoint/2010/main" val="2346927245"/>
              </p:ext>
            </p:extLst>
          </p:nvPr>
        </p:nvGraphicFramePr>
        <p:xfrm>
          <a:off x="1447800" y="4434840"/>
          <a:ext cx="5853113" cy="1645920"/>
        </p:xfrm>
        <a:graphic>
          <a:graphicData uri="http://schemas.openxmlformats.org/drawingml/2006/table">
            <a:tbl>
              <a:tblPr firstRow="1" bandRow="1">
                <a:tableStyleId>{5C22544A-7EE6-4342-B048-85BDC9FD1C3A}</a:tableStyleId>
              </a:tblPr>
              <a:tblGrid>
                <a:gridCol w="3435350"/>
                <a:gridCol w="1103313"/>
                <a:gridCol w="1314450"/>
              </a:tblGrid>
              <a:tr h="259260">
                <a:tc>
                  <a:txBody>
                    <a:bodyPr/>
                    <a:lstStyle/>
                    <a:p>
                      <a:r>
                        <a:rPr lang="en-US" dirty="0" smtClean="0">
                          <a:effectLst/>
                        </a:rPr>
                        <a:t>Most Important Issue Facing Country Today</a:t>
                      </a:r>
                      <a:endParaRPr lang="en-US" dirty="0">
                        <a:effectLst/>
                      </a:endParaRPr>
                    </a:p>
                  </a:txBody>
                  <a:tcPr marL="0" marR="0" marT="0" marB="0" anchor="ctr"/>
                </a:tc>
                <a:tc>
                  <a:txBody>
                    <a:bodyPr/>
                    <a:lstStyle/>
                    <a:p>
                      <a:pPr algn="l" fontAlgn="b"/>
                      <a:r>
                        <a:rPr lang="en-US" sz="1800" u="none" strike="noStrike" dirty="0">
                          <a:effectLst/>
                        </a:rPr>
                        <a:t> Democrat</a:t>
                      </a:r>
                      <a:endParaRPr lang="en-US" sz="1800" b="0" i="0" u="none" strike="noStrike" dirty="0">
                        <a:solidFill>
                          <a:srgbClr val="000000"/>
                        </a:solidFill>
                        <a:effectLst/>
                        <a:latin typeface="Calibri"/>
                      </a:endParaRPr>
                    </a:p>
                  </a:txBody>
                  <a:tcPr marL="0" marR="0" marT="0" marB="0" anchor="ctr"/>
                </a:tc>
                <a:tc>
                  <a:txBody>
                    <a:bodyPr/>
                    <a:lstStyle/>
                    <a:p>
                      <a:pPr algn="l" fontAlgn="b"/>
                      <a:r>
                        <a:rPr lang="en-US" sz="1800" u="none" strike="noStrike" dirty="0">
                          <a:effectLst/>
                        </a:rPr>
                        <a:t> Republican</a:t>
                      </a:r>
                      <a:endParaRPr lang="en-US" sz="1800" b="0" i="0" u="none" strike="noStrike" dirty="0">
                        <a:solidFill>
                          <a:srgbClr val="000000"/>
                        </a:solidFill>
                        <a:effectLst/>
                        <a:latin typeface="Calibri"/>
                      </a:endParaRPr>
                    </a:p>
                  </a:txBody>
                  <a:tcPr marL="0" marR="0" marT="0" marB="0" anchor="ctr"/>
                </a:tc>
              </a:tr>
              <a:tr h="259260">
                <a:tc>
                  <a:txBody>
                    <a:bodyPr/>
                    <a:lstStyle/>
                    <a:p>
                      <a:pPr algn="l" fontAlgn="ctr"/>
                      <a:r>
                        <a:rPr lang="en-US" dirty="0" smtClean="0">
                          <a:effectLst/>
                        </a:rPr>
                        <a:t>Economy (63%)</a:t>
                      </a:r>
                      <a:endParaRPr lang="en-US" sz="1800" b="0" i="0" u="none" strike="noStrike" dirty="0">
                        <a:solidFill>
                          <a:srgbClr val="000000"/>
                        </a:solidFill>
                        <a:effectLst/>
                        <a:latin typeface="Inherit"/>
                      </a:endParaRPr>
                    </a:p>
                  </a:txBody>
                  <a:tcPr marL="0" marR="0" marT="0" marB="0" anchor="ctr"/>
                </a:tc>
                <a:tc>
                  <a:txBody>
                    <a:bodyPr/>
                    <a:lstStyle/>
                    <a:p>
                      <a:pPr algn="ctr"/>
                      <a:r>
                        <a:rPr lang="en-US" dirty="0" smtClean="0"/>
                        <a:t>43</a:t>
                      </a:r>
                      <a:endParaRPr lang="en-US" dirty="0"/>
                    </a:p>
                  </a:txBody>
                  <a:tcPr marL="0" marR="0" marT="0" marB="0" anchor="ctr"/>
                </a:tc>
                <a:tc>
                  <a:txBody>
                    <a:bodyPr/>
                    <a:lstStyle/>
                    <a:p>
                      <a:pPr algn="ctr"/>
                      <a:r>
                        <a:rPr lang="en-US" dirty="0" smtClean="0"/>
                        <a:t>54</a:t>
                      </a:r>
                      <a:endParaRPr lang="en-US" dirty="0"/>
                    </a:p>
                  </a:txBody>
                  <a:tcPr marL="0" marR="0" marT="0" marB="0" anchor="ctr"/>
                </a:tc>
              </a:tr>
              <a:tr h="259260">
                <a:tc>
                  <a:txBody>
                    <a:bodyPr/>
                    <a:lstStyle/>
                    <a:p>
                      <a:pPr algn="l" fontAlgn="ctr"/>
                      <a:r>
                        <a:rPr lang="en-US" dirty="0" smtClean="0">
                          <a:effectLst/>
                        </a:rPr>
                        <a:t>Health Care (18%)</a:t>
                      </a:r>
                      <a:endParaRPr lang="en-US" sz="1800" b="0" i="0" u="none" strike="noStrike" dirty="0">
                        <a:solidFill>
                          <a:srgbClr val="000000"/>
                        </a:solidFill>
                        <a:effectLst/>
                        <a:latin typeface="Inherit"/>
                      </a:endParaRPr>
                    </a:p>
                  </a:txBody>
                  <a:tcPr marL="0" marR="0" marT="0" marB="0" anchor="ctr"/>
                </a:tc>
                <a:tc>
                  <a:txBody>
                    <a:bodyPr/>
                    <a:lstStyle/>
                    <a:p>
                      <a:pPr algn="ctr"/>
                      <a:r>
                        <a:rPr lang="en-US" dirty="0" smtClean="0"/>
                        <a:t>51</a:t>
                      </a:r>
                      <a:endParaRPr lang="en-US" dirty="0"/>
                    </a:p>
                  </a:txBody>
                  <a:tcPr marL="0" marR="0" marT="0" marB="0" anchor="ctr"/>
                </a:tc>
                <a:tc>
                  <a:txBody>
                    <a:bodyPr/>
                    <a:lstStyle/>
                    <a:p>
                      <a:pPr algn="ctr"/>
                      <a:r>
                        <a:rPr lang="en-US" dirty="0" smtClean="0"/>
                        <a:t>47</a:t>
                      </a:r>
                      <a:endParaRPr lang="en-US" dirty="0"/>
                    </a:p>
                  </a:txBody>
                  <a:tcPr marL="0" marR="0" marT="0" marB="0" anchor="ctr"/>
                </a:tc>
              </a:tr>
              <a:tr h="259260">
                <a:tc>
                  <a:txBody>
                    <a:bodyPr/>
                    <a:lstStyle/>
                    <a:p>
                      <a:pPr algn="l" fontAlgn="ctr"/>
                      <a:r>
                        <a:rPr lang="en-US" dirty="0" smtClean="0">
                          <a:effectLst/>
                        </a:rPr>
                        <a:t>Illegal Immigration (8%</a:t>
                      </a:r>
                      <a:endParaRPr lang="en-US" sz="1800" b="0" i="0" u="none" strike="noStrike" dirty="0">
                        <a:solidFill>
                          <a:srgbClr val="000000"/>
                        </a:solidFill>
                        <a:effectLst/>
                        <a:latin typeface="Inherit"/>
                      </a:endParaRPr>
                    </a:p>
                  </a:txBody>
                  <a:tcPr marL="0" marR="0" marT="0" marB="0" anchor="ctr"/>
                </a:tc>
                <a:tc>
                  <a:txBody>
                    <a:bodyPr/>
                    <a:lstStyle/>
                    <a:p>
                      <a:pPr algn="ctr"/>
                      <a:r>
                        <a:rPr lang="en-US" dirty="0" smtClean="0"/>
                        <a:t>26</a:t>
                      </a:r>
                      <a:endParaRPr lang="en-US" dirty="0"/>
                    </a:p>
                  </a:txBody>
                  <a:tcPr marL="0" marR="0" marT="0" marB="0" anchor="ctr"/>
                </a:tc>
                <a:tc>
                  <a:txBody>
                    <a:bodyPr/>
                    <a:lstStyle/>
                    <a:p>
                      <a:pPr algn="ctr"/>
                      <a:r>
                        <a:rPr lang="en-US" dirty="0" smtClean="0"/>
                        <a:t>68</a:t>
                      </a:r>
                      <a:endParaRPr lang="en-US" dirty="0"/>
                    </a:p>
                  </a:txBody>
                  <a:tcPr marL="0" marR="0" marT="0" marB="0" anchor="ctr"/>
                </a:tc>
              </a:tr>
              <a:tr h="259260">
                <a:tc>
                  <a:txBody>
                    <a:bodyPr/>
                    <a:lstStyle/>
                    <a:p>
                      <a:pPr algn="l" fontAlgn="ctr"/>
                      <a:r>
                        <a:rPr lang="en-US" dirty="0" smtClean="0">
                          <a:effectLst/>
                        </a:rPr>
                        <a:t>War in Afghanistan (7%)</a:t>
                      </a:r>
                      <a:endParaRPr lang="en-US" sz="1800" b="0" i="0" u="none" strike="noStrike" dirty="0">
                        <a:solidFill>
                          <a:srgbClr val="000000"/>
                        </a:solidFill>
                        <a:effectLst/>
                        <a:latin typeface="Inherit"/>
                      </a:endParaRPr>
                    </a:p>
                  </a:txBody>
                  <a:tcPr marL="0" marR="0" marT="0" marB="0" anchor="ctr"/>
                </a:tc>
                <a:tc>
                  <a:txBody>
                    <a:bodyPr/>
                    <a:lstStyle/>
                    <a:p>
                      <a:pPr algn="ctr"/>
                      <a:r>
                        <a:rPr lang="en-US" dirty="0" smtClean="0"/>
                        <a:t>58</a:t>
                      </a:r>
                      <a:endParaRPr lang="en-US" dirty="0"/>
                    </a:p>
                  </a:txBody>
                  <a:tcPr marL="0" marR="0" marT="0" marB="0" anchor="ctr"/>
                </a:tc>
                <a:tc>
                  <a:txBody>
                    <a:bodyPr/>
                    <a:lstStyle/>
                    <a:p>
                      <a:pPr algn="ctr"/>
                      <a:r>
                        <a:rPr lang="en-US" dirty="0" smtClean="0"/>
                        <a:t>40</a:t>
                      </a:r>
                      <a:endParaRPr lang="en-US" dirty="0"/>
                    </a:p>
                  </a:txBody>
                  <a:tcPr marL="0" marR="0" marT="0" marB="0" anchor="ctr"/>
                </a:tc>
              </a:tr>
            </a:tbl>
          </a:graphicData>
        </a:graphic>
      </p:graphicFrame>
      <p:sp>
        <p:nvSpPr>
          <p:cNvPr id="25" name="Oval 24"/>
          <p:cNvSpPr/>
          <p:nvPr/>
        </p:nvSpPr>
        <p:spPr>
          <a:xfrm>
            <a:off x="2357630" y="4914900"/>
            <a:ext cx="941711"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294161" y="4991100"/>
            <a:ext cx="609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066800" y="1219200"/>
            <a:ext cx="7010400" cy="369332"/>
          </a:xfrm>
          <a:prstGeom prst="rect">
            <a:avLst/>
          </a:prstGeom>
          <a:noFill/>
        </p:spPr>
        <p:txBody>
          <a:bodyPr wrap="square" rtlCol="0">
            <a:spAutoFit/>
          </a:bodyPr>
          <a:lstStyle/>
          <a:p>
            <a:r>
              <a:rPr lang="en-US" dirty="0" smtClean="0"/>
              <a:t>Health care reform was polarizing and insufficiently popular</a:t>
            </a:r>
            <a:endParaRPr lang="en-US" dirty="0"/>
          </a:p>
        </p:txBody>
      </p:sp>
    </p:spTree>
    <p:extLst>
      <p:ext uri="{BB962C8B-B14F-4D97-AF65-F5344CB8AC3E}">
        <p14:creationId xmlns:p14="http://schemas.microsoft.com/office/powerpoint/2010/main" val="1953992030"/>
      </p:ext>
    </p:extLst>
  </p:cSld>
  <p:clrMapOvr>
    <a:masterClrMapping/>
  </p:clrMapOvr>
  <p:transition spd="med">
    <p:fade thruBlk="1"/>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4.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4.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4.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4.jpeg"/></Relationships>
</file>

<file path=ppt/theme/_rels/themeOverride5.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ppt/theme/themeOverride5.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Executive</Template>
  <TotalTime>27193</TotalTime>
  <Words>2811</Words>
  <Application>Microsoft Office PowerPoint</Application>
  <PresentationFormat>On-screen Show (4:3)</PresentationFormat>
  <Paragraphs>1148</Paragraphs>
  <Slides>45</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48" baseType="lpstr">
      <vt:lpstr>Executive</vt:lpstr>
      <vt:lpstr>Chart</vt:lpstr>
      <vt:lpstr>Worksheet</vt:lpstr>
      <vt:lpstr>Overview of Recent Elections, 2010</vt:lpstr>
      <vt:lpstr>National Politics: Exit Poll re: House Vote</vt:lpstr>
      <vt:lpstr>National Politics: Exit Poll re: House Vote</vt:lpstr>
      <vt:lpstr>National Politics: House Vote</vt:lpstr>
      <vt:lpstr>National Politics: House Vote</vt:lpstr>
      <vt:lpstr>National Politics: House Vote</vt:lpstr>
      <vt:lpstr>National Politics: House Vote</vt:lpstr>
      <vt:lpstr>National Politics: House Vote</vt:lpstr>
      <vt:lpstr>National Politics: House Vote</vt:lpstr>
      <vt:lpstr>National Politics: House Vote</vt:lpstr>
      <vt:lpstr>National Politics: House Vote</vt:lpstr>
      <vt:lpstr>Polling Results for AA County</vt:lpstr>
      <vt:lpstr>AA County Polling Results: Most Important Problem Fall '04 to Fall '10 </vt:lpstr>
      <vt:lpstr>AA County Polling Results: </vt:lpstr>
      <vt:lpstr>AA County compared to USA – County looks around 35% better</vt:lpstr>
      <vt:lpstr>AA County Polling Results: Mostly stable findings in % saying a condition ‘applies’ </vt:lpstr>
      <vt:lpstr>The economy: what else applies?</vt:lpstr>
      <vt:lpstr>Statewide Races – AAC Results ‘06/’10</vt:lpstr>
      <vt:lpstr>Anne Arundel Consistently supports Rep. Gubernatorial Candidates</vt:lpstr>
      <vt:lpstr>PowerPoint Presentation</vt:lpstr>
      <vt:lpstr>State Senate in AAC (Districts 30,31,32,33)</vt:lpstr>
      <vt:lpstr>Delegate Races in Districts 30,31,32,33: Dem-Rep Gap</vt:lpstr>
      <vt:lpstr>Senate and Delegate Minimum Winning Totals in Districts 30,31,32,33</vt:lpstr>
      <vt:lpstr>District 33 – McConkey wins again!</vt:lpstr>
      <vt:lpstr>District 30 – Dems lose a seat</vt:lpstr>
      <vt:lpstr>County Elections: Slots at Arundel Mills</vt:lpstr>
      <vt:lpstr>Question A: Election Day vs. Early Voting by Council District</vt:lpstr>
      <vt:lpstr>PowerPoint Presentation</vt:lpstr>
      <vt:lpstr>2010 County Exec Race Over Time</vt:lpstr>
      <vt:lpstr>County Executive Vote – Composition of Vote by Party</vt:lpstr>
      <vt:lpstr>Vote Composition: Exit Poll</vt:lpstr>
      <vt:lpstr>Voter Composition continued: Exit Poll</vt:lpstr>
      <vt:lpstr>Vote by Ideology</vt:lpstr>
      <vt:lpstr>County Exec.: How informed were voters?</vt:lpstr>
      <vt:lpstr>County executive choice: Whose stands do you favor?  Sorted by Undecided/Don’t know (Oct. 11-14)</vt:lpstr>
      <vt:lpstr>County executive choice: Whose stands do you favor?   Sorted by those favoring Leopold over Conti (Oct. 11-14)</vt:lpstr>
      <vt:lpstr>Issue Stands/Traits Most Shaping Choice for County Exec. (Exit Poll)</vt:lpstr>
      <vt:lpstr>Weathersbee vs. Bateman</vt:lpstr>
      <vt:lpstr>Council Districts Party Registration</vt:lpstr>
      <vt:lpstr>Democratic Candidates by Council District</vt:lpstr>
      <vt:lpstr>Democratic Candidates by Council District</vt:lpstr>
      <vt:lpstr>Legislative Districts</vt:lpstr>
      <vt:lpstr>Questions to ponder:</vt:lpstr>
      <vt:lpstr>Questions to ponder:</vt:lpstr>
      <vt:lpstr>Questions to ponder:</vt:lpstr>
    </vt:vector>
  </TitlesOfParts>
  <Company>AACC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CSLI Service Learning – Exit Meeting</dc:title>
  <dc:creator>Dan Nataf</dc:creator>
  <cp:lastModifiedBy>Dan Nataf</cp:lastModifiedBy>
  <cp:revision>472</cp:revision>
  <cp:lastPrinted>2010-11-17T14:05:58Z</cp:lastPrinted>
  <dcterms:created xsi:type="dcterms:W3CDTF">2007-11-04T17:37:16Z</dcterms:created>
  <dcterms:modified xsi:type="dcterms:W3CDTF">2011-01-19T20:26:14Z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TC010902941033</vt:lpwstr>
  </property>
</Properties>
</file>