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2" r:id="rId3"/>
    <p:sldId id="374" r:id="rId4"/>
    <p:sldId id="304" r:id="rId5"/>
    <p:sldId id="329" r:id="rId6"/>
    <p:sldId id="306" r:id="rId7"/>
    <p:sldId id="330" r:id="rId8"/>
    <p:sldId id="305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A0000"/>
    <a:srgbClr val="793F3F"/>
    <a:srgbClr val="00823B"/>
    <a:srgbClr val="F9CD7F"/>
    <a:srgbClr val="1F9216"/>
    <a:srgbClr val="FCD0D4"/>
    <a:srgbClr val="CC3300"/>
    <a:srgbClr val="FFFFC9"/>
    <a:srgbClr val="5CB63C"/>
    <a:srgbClr val="FF5B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70" d="100"/>
          <a:sy n="70" d="100"/>
        </p:scale>
        <p:origin x="-13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0\Spring\Graphs%20S%2010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image" Target="../media/image7.png"/><Relationship Id="rId1" Type="http://schemas.openxmlformats.org/officeDocument/2006/relationships/image" Target="../media/image5.png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Other\Public%20Presentations\2010\Carroll's%20Creek%20Clagett%2010-18-10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Right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showVal val="1"/>
          </c:dLbls>
          <c:cat>
            <c:strRef>
              <c:f>'[Chart in Microsoft PowerPoint]Sheet1'!$B$1:$Z$1</c:f>
              <c:strCache>
                <c:ptCount val="25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</c:strCache>
            </c:strRef>
          </c:cat>
          <c:val>
            <c:numRef>
              <c:f>'[Chart in Microsoft PowerPoint]Sheet1'!$B$2:$Z$2</c:f>
              <c:numCache>
                <c:formatCode>General</c:formatCode>
                <c:ptCount val="25"/>
                <c:pt idx="0">
                  <c:v>57</c:v>
                </c:pt>
                <c:pt idx="1">
                  <c:v>54</c:v>
                </c:pt>
                <c:pt idx="2">
                  <c:v>58</c:v>
                </c:pt>
                <c:pt idx="3">
                  <c:v>55</c:v>
                </c:pt>
                <c:pt idx="4">
                  <c:v>62</c:v>
                </c:pt>
                <c:pt idx="5">
                  <c:v>66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51</c:v>
                </c:pt>
                <c:pt idx="10">
                  <c:v>58</c:v>
                </c:pt>
                <c:pt idx="11">
                  <c:v>58</c:v>
                </c:pt>
                <c:pt idx="12">
                  <c:v>53</c:v>
                </c:pt>
                <c:pt idx="13">
                  <c:v>57</c:v>
                </c:pt>
                <c:pt idx="14">
                  <c:v>55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50</c:v>
                </c:pt>
                <c:pt idx="19">
                  <c:v>52</c:v>
                </c:pt>
                <c:pt idx="20">
                  <c:v>47</c:v>
                </c:pt>
                <c:pt idx="21">
                  <c:v>52</c:v>
                </c:pt>
                <c:pt idx="22">
                  <c:v>52</c:v>
                </c:pt>
                <c:pt idx="23">
                  <c:v>49</c:v>
                </c:pt>
                <c:pt idx="24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Wrong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showVal val="1"/>
          </c:dLbls>
          <c:cat>
            <c:strRef>
              <c:f>'[Chart in Microsoft PowerPoint]Sheet1'!$B$1:$Z$1</c:f>
              <c:strCache>
                <c:ptCount val="25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</c:strCache>
            </c:strRef>
          </c:cat>
          <c:val>
            <c:numRef>
              <c:f>'[Chart in Microsoft PowerPoint]Sheet1'!$B$3:$Z$3</c:f>
              <c:numCache>
                <c:formatCode>General</c:formatCode>
                <c:ptCount val="25"/>
                <c:pt idx="0">
                  <c:v>23</c:v>
                </c:pt>
                <c:pt idx="1">
                  <c:v>27</c:v>
                </c:pt>
                <c:pt idx="2">
                  <c:v>25</c:v>
                </c:pt>
                <c:pt idx="3">
                  <c:v>24</c:v>
                </c:pt>
                <c:pt idx="4">
                  <c:v>23</c:v>
                </c:pt>
                <c:pt idx="5">
                  <c:v>15</c:v>
                </c:pt>
                <c:pt idx="6">
                  <c:v>26</c:v>
                </c:pt>
                <c:pt idx="7">
                  <c:v>21</c:v>
                </c:pt>
                <c:pt idx="8">
                  <c:v>25</c:v>
                </c:pt>
                <c:pt idx="9">
                  <c:v>34</c:v>
                </c:pt>
                <c:pt idx="10">
                  <c:v>31</c:v>
                </c:pt>
                <c:pt idx="11">
                  <c:v>24</c:v>
                </c:pt>
                <c:pt idx="12">
                  <c:v>29</c:v>
                </c:pt>
                <c:pt idx="13">
                  <c:v>27</c:v>
                </c:pt>
                <c:pt idx="14">
                  <c:v>26</c:v>
                </c:pt>
                <c:pt idx="15">
                  <c:v>29</c:v>
                </c:pt>
                <c:pt idx="16">
                  <c:v>27</c:v>
                </c:pt>
                <c:pt idx="17">
                  <c:v>33</c:v>
                </c:pt>
                <c:pt idx="18">
                  <c:v>32</c:v>
                </c:pt>
                <c:pt idx="19">
                  <c:v>31</c:v>
                </c:pt>
                <c:pt idx="20">
                  <c:v>28</c:v>
                </c:pt>
                <c:pt idx="21">
                  <c:v>27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'[Chart in Microsoft PowerPoint]Sheet1'!$A$4</c:f>
              <c:strCache>
                <c:ptCount val="1"/>
                <c:pt idx="0">
                  <c:v>Unsure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showVal val="1"/>
          </c:dLbls>
          <c:cat>
            <c:strRef>
              <c:f>'[Chart in Microsoft PowerPoint]Sheet1'!$B$1:$Z$1</c:f>
              <c:strCache>
                <c:ptCount val="25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</c:strCache>
            </c:strRef>
          </c:cat>
          <c:val>
            <c:numRef>
              <c:f>'[Chart in Microsoft PowerPoint]Sheet1'!$B$4:$Z$4</c:f>
              <c:numCache>
                <c:formatCode>General</c:formatCode>
                <c:ptCount val="25"/>
                <c:pt idx="0">
                  <c:v>20</c:v>
                </c:pt>
                <c:pt idx="1">
                  <c:v>19</c:v>
                </c:pt>
                <c:pt idx="2">
                  <c:v>17</c:v>
                </c:pt>
                <c:pt idx="3">
                  <c:v>20</c:v>
                </c:pt>
                <c:pt idx="4">
                  <c:v>15</c:v>
                </c:pt>
                <c:pt idx="5">
                  <c:v>19</c:v>
                </c:pt>
                <c:pt idx="6">
                  <c:v>14</c:v>
                </c:pt>
                <c:pt idx="7">
                  <c:v>18</c:v>
                </c:pt>
                <c:pt idx="8">
                  <c:v>13</c:v>
                </c:pt>
                <c:pt idx="9">
                  <c:v>15</c:v>
                </c:pt>
                <c:pt idx="10">
                  <c:v>12</c:v>
                </c:pt>
                <c:pt idx="11">
                  <c:v>19</c:v>
                </c:pt>
                <c:pt idx="12">
                  <c:v>18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21</c:v>
                </c:pt>
                <c:pt idx="17">
                  <c:v>16</c:v>
                </c:pt>
                <c:pt idx="18">
                  <c:v>17</c:v>
                </c:pt>
                <c:pt idx="19">
                  <c:v>17</c:v>
                </c:pt>
                <c:pt idx="20">
                  <c:v>25</c:v>
                </c:pt>
                <c:pt idx="21">
                  <c:v>21</c:v>
                </c:pt>
                <c:pt idx="22">
                  <c:v>20</c:v>
                </c:pt>
                <c:pt idx="23">
                  <c:v>23</c:v>
                </c:pt>
                <c:pt idx="24">
                  <c:v>22</c:v>
                </c:pt>
              </c:numCache>
            </c:numRef>
          </c:val>
          <c:smooth val="1"/>
        </c:ser>
        <c:marker val="1"/>
        <c:axId val="66754432"/>
        <c:axId val="66755968"/>
      </c:lineChart>
      <c:catAx>
        <c:axId val="66754432"/>
        <c:scaling>
          <c:orientation val="minMax"/>
        </c:scaling>
        <c:axPos val="b"/>
        <c:tickLblPos val="nextTo"/>
        <c:crossAx val="66755968"/>
        <c:crosses val="autoZero"/>
        <c:auto val="1"/>
        <c:lblAlgn val="ctr"/>
        <c:lblOffset val="100"/>
      </c:catAx>
      <c:valAx>
        <c:axId val="66755968"/>
        <c:scaling>
          <c:orientation val="minMax"/>
        </c:scaling>
        <c:axPos val="l"/>
        <c:majorGridlines/>
        <c:numFmt formatCode="General" sourceLinked="1"/>
        <c:tickLblPos val="nextTo"/>
        <c:crossAx val="667544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4715086144723568E-2"/>
          <c:y val="1.8230831308941483E-2"/>
          <c:w val="0.93915158069132199"/>
          <c:h val="0.57932069001663544"/>
        </c:manualLayout>
      </c:layout>
      <c:lineChart>
        <c:grouping val="standard"/>
        <c:ser>
          <c:idx val="0"/>
          <c:order val="0"/>
          <c:tx>
            <c:strRef>
              <c:f>Sheet1!$B$5</c:f>
              <c:strCache>
                <c:ptCount val="1"/>
                <c:pt idx="0">
                  <c:v>Economy /Housing</c:v>
                </c:pt>
              </c:strCache>
            </c:strRef>
          </c:tx>
          <c:spPr>
            <a:ln w="41275">
              <a:solidFill>
                <a:srgbClr val="0099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Sheet1!$C$5:$Q$5</c:f>
              <c:numCache>
                <c:formatCode>General</c:formatCode>
                <c:ptCount val="1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15</c:v>
                </c:pt>
                <c:pt idx="4">
                  <c:v>7</c:v>
                </c:pt>
                <c:pt idx="5">
                  <c:v>12</c:v>
                </c:pt>
                <c:pt idx="6">
                  <c:v>8</c:v>
                </c:pt>
                <c:pt idx="7">
                  <c:v>23</c:v>
                </c:pt>
                <c:pt idx="8">
                  <c:v>38</c:v>
                </c:pt>
                <c:pt idx="9">
                  <c:v>48</c:v>
                </c:pt>
                <c:pt idx="10">
                  <c:v>33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 formatCode="0">
                  <c:v>22.428571428571427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Taxes – too high  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Sheet1!$C$6:$Q$6</c:f>
              <c:numCache>
                <c:formatCode>General</c:formatCode>
                <c:ptCount val="15"/>
                <c:pt idx="0">
                  <c:v>10</c:v>
                </c:pt>
                <c:pt idx="1">
                  <c:v>13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15</c:v>
                </c:pt>
                <c:pt idx="6">
                  <c:v>17</c:v>
                </c:pt>
                <c:pt idx="7">
                  <c:v>16</c:v>
                </c:pt>
                <c:pt idx="8">
                  <c:v>12</c:v>
                </c:pt>
                <c:pt idx="9">
                  <c:v>10</c:v>
                </c:pt>
                <c:pt idx="10">
                  <c:v>12</c:v>
                </c:pt>
                <c:pt idx="11">
                  <c:v>11</c:v>
                </c:pt>
                <c:pt idx="12">
                  <c:v>13</c:v>
                </c:pt>
                <c:pt idx="13">
                  <c:v>11</c:v>
                </c:pt>
                <c:pt idx="14" formatCode="0">
                  <c:v>12.071428571428571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Sheet1!$B$7</c:f>
              <c:strCache>
                <c:ptCount val="1"/>
                <c:pt idx="0">
                  <c:v>Growth /development</c:v>
                </c:pt>
              </c:strCache>
            </c:strRef>
          </c:tx>
          <c:spPr>
            <a:ln w="4127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Sheet1!$C$7:$Q$7</c:f>
              <c:numCache>
                <c:formatCode>General</c:formatCode>
                <c:ptCount val="15"/>
                <c:pt idx="0">
                  <c:v>14</c:v>
                </c:pt>
                <c:pt idx="1">
                  <c:v>18</c:v>
                </c:pt>
                <c:pt idx="2">
                  <c:v>22</c:v>
                </c:pt>
                <c:pt idx="3">
                  <c:v>16</c:v>
                </c:pt>
                <c:pt idx="4">
                  <c:v>21</c:v>
                </c:pt>
                <c:pt idx="5">
                  <c:v>16</c:v>
                </c:pt>
                <c:pt idx="6">
                  <c:v>16</c:v>
                </c:pt>
                <c:pt idx="7">
                  <c:v>12</c:v>
                </c:pt>
                <c:pt idx="8">
                  <c:v>9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2</c:v>
                </c:pt>
                <c:pt idx="13">
                  <c:v>4</c:v>
                </c:pt>
                <c:pt idx="14" formatCode="0">
                  <c:v>11.785714285714286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Sheet1!$B$8</c:f>
              <c:strCache>
                <c:ptCount val="1"/>
                <c:pt idx="0">
                  <c:v>Education /</c:v>
                </c:pt>
              </c:strCache>
            </c:strRef>
          </c:tx>
          <c:spPr>
            <a:ln w="41275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1.9066666466491692E-2"/>
                  <c:y val="4.9902993688450137E-3"/>
                </c:manualLayout>
              </c:layout>
              <c:showVal val="1"/>
            </c:dLbl>
            <c:delete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Sheet1!$C$8:$Q$8</c:f>
              <c:numCache>
                <c:formatCode>General</c:formatCode>
                <c:ptCount val="15"/>
                <c:pt idx="0">
                  <c:v>12</c:v>
                </c:pt>
                <c:pt idx="1">
                  <c:v>16</c:v>
                </c:pt>
                <c:pt idx="2">
                  <c:v>12</c:v>
                </c:pt>
                <c:pt idx="3">
                  <c:v>13</c:v>
                </c:pt>
                <c:pt idx="4">
                  <c:v>16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10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 formatCode="0">
                  <c:v>11.214285714285714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Sheet1!$B$9</c:f>
              <c:strCache>
                <c:ptCount val="1"/>
                <c:pt idx="0">
                  <c:v>Traffic congestion /problems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dLbl>
              <c:idx val="14"/>
              <c:layout>
                <c:manualLayout>
                  <c:x val="7.3333332563429582E-3"/>
                  <c:y val="9.9805987376900291E-3"/>
                </c:manualLayout>
              </c:layout>
              <c:showVal val="1"/>
            </c:dLbl>
            <c:delete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Sheet1!$C$9:$Q$9</c:f>
              <c:numCache>
                <c:formatCode>General</c:formatCode>
                <c:ptCount val="15"/>
                <c:pt idx="0">
                  <c:v>17</c:v>
                </c:pt>
                <c:pt idx="1">
                  <c:v>9</c:v>
                </c:pt>
                <c:pt idx="2">
                  <c:v>14</c:v>
                </c:pt>
                <c:pt idx="3">
                  <c:v>9</c:v>
                </c:pt>
                <c:pt idx="4">
                  <c:v>12</c:v>
                </c:pt>
                <c:pt idx="5">
                  <c:v>11</c:v>
                </c:pt>
                <c:pt idx="6">
                  <c:v>12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3</c:v>
                </c:pt>
                <c:pt idx="14" formatCode="0">
                  <c:v>8.6428571428571281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Sheet1!$B$10</c:f>
              <c:strCache>
                <c:ptCount val="1"/>
                <c:pt idx="0">
                  <c:v>Crime / drugs 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Sheet1!$C$10:$Q$10</c:f>
              <c:numCache>
                <c:formatCode>General</c:formatCode>
                <c:ptCount val="15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11</c:v>
                </c:pt>
                <c:pt idx="4">
                  <c:v>11</c:v>
                </c:pt>
                <c:pt idx="5">
                  <c:v>9</c:v>
                </c:pt>
                <c:pt idx="6">
                  <c:v>10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  <c:pt idx="10">
                  <c:v>8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 formatCode="0">
                  <c:v>7.1428571428571415</c:v>
                </c:pt>
              </c:numCache>
            </c:numRef>
          </c:val>
          <c:smooth val="1"/>
        </c:ser>
        <c:marker val="1"/>
        <c:axId val="66892544"/>
        <c:axId val="66894080"/>
      </c:lineChart>
      <c:catAx>
        <c:axId val="6689254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 b="1"/>
            </a:pPr>
            <a:endParaRPr lang="en-US"/>
          </a:p>
        </c:txPr>
        <c:crossAx val="66894080"/>
        <c:crosses val="autoZero"/>
        <c:auto val="1"/>
        <c:lblAlgn val="ctr"/>
        <c:lblOffset val="100"/>
      </c:catAx>
      <c:valAx>
        <c:axId val="66894080"/>
        <c:scaling>
          <c:orientation val="minMax"/>
        </c:scaling>
        <c:axPos val="l"/>
        <c:majorGridlines/>
        <c:numFmt formatCode="General" sourceLinked="1"/>
        <c:tickLblPos val="nextTo"/>
        <c:crossAx val="66892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55753993115444"/>
          <c:y val="0.80337100497758873"/>
          <c:w val="0.7580490839049977"/>
          <c:h val="0.18297409170253198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Maryland improves by 8%</a:t>
            </a:r>
            <a:endParaRPr lang="en-US" dirty="0"/>
          </a:p>
        </c:rich>
      </c:tx>
      <c:layout>
        <c:manualLayout>
          <c:xMode val="edge"/>
          <c:yMode val="edge"/>
          <c:x val="0.35639332096474974"/>
          <c:y val="0.22291019256693009"/>
        </c:manualLayout>
      </c:layout>
    </c:title>
    <c:plotArea>
      <c:layout>
        <c:manualLayout>
          <c:layoutTarget val="inner"/>
          <c:xMode val="edge"/>
          <c:yMode val="edge"/>
          <c:x val="3.8215184140943423E-2"/>
          <c:y val="0.11776529589636404"/>
          <c:w val="0.9439740551911534"/>
          <c:h val="0.85782787004025773"/>
        </c:manualLayout>
      </c:layout>
      <c:barChart>
        <c:barDir val="col"/>
        <c:grouping val="clustered"/>
        <c:ser>
          <c:idx val="0"/>
          <c:order val="0"/>
          <c:tx>
            <c:strRef>
              <c:f>Sheet1!$A$4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dPt>
            <c:idx val="0"/>
            <c:spPr>
              <a:blipFill dpi="0" rotWithShape="1">
                <a:blip xmlns:r="http://schemas.openxmlformats.org/officeDocument/2006/relationships" r:embed="rId1"/>
                <a:srcRect/>
                <a:stretch>
                  <a:fillRect l="9000" t="-1000" r="8000"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1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2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3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4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5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6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7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8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9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1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1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2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3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4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Lbls>
            <c:txPr>
              <a:bodyPr/>
              <a:lstStyle/>
              <a:p>
                <a:pPr>
                  <a:defRPr sz="1222"/>
                </a:pPr>
                <a:endParaRPr lang="en-US"/>
              </a:p>
            </c:txPr>
            <c:showVal val="1"/>
          </c:dLbls>
          <c:cat>
            <c:strRef>
              <c:f>Sheet1!$B$3:$P$3</c:f>
              <c:strCache>
                <c:ptCount val="11"/>
                <c:pt idx="0">
                  <c:v>Anne Arundel County</c:v>
                </c:pt>
                <c:pt idx="5">
                  <c:v>Maryland</c:v>
                </c:pt>
                <c:pt idx="10">
                  <c:v>USA</c:v>
                </c:pt>
              </c:strCache>
            </c:strRef>
          </c:cat>
          <c:val>
            <c:numRef>
              <c:f>Sheet1!$B$4:$P$4</c:f>
              <c:numCache>
                <c:formatCode>General</c:formatCode>
                <c:ptCount val="15"/>
                <c:pt idx="0">
                  <c:v>46</c:v>
                </c:pt>
                <c:pt idx="1">
                  <c:v>48</c:v>
                </c:pt>
                <c:pt idx="2">
                  <c:v>44</c:v>
                </c:pt>
                <c:pt idx="3">
                  <c:v>45</c:v>
                </c:pt>
                <c:pt idx="4">
                  <c:v>49</c:v>
                </c:pt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axId val="67258624"/>
        <c:axId val="67260416"/>
      </c:barChart>
      <c:catAx>
        <c:axId val="67258624"/>
        <c:scaling>
          <c:orientation val="minMax"/>
        </c:scaling>
        <c:delete val="1"/>
        <c:axPos val="b"/>
        <c:tickLblPos val="none"/>
        <c:crossAx val="67260416"/>
        <c:crosses val="autoZero"/>
        <c:auto val="1"/>
        <c:lblAlgn val="ctr"/>
        <c:lblOffset val="100"/>
      </c:catAx>
      <c:valAx>
        <c:axId val="67260416"/>
        <c:scaling>
          <c:orientation val="minMax"/>
        </c:scaling>
        <c:axPos val="l"/>
        <c:majorGridlines/>
        <c:numFmt formatCode="General" sourceLinked="1"/>
        <c:tickLblPos val="nextTo"/>
        <c:crossAx val="67258624"/>
        <c:crosses val="autoZero"/>
        <c:crossBetween val="between"/>
      </c:valAx>
      <c:spPr>
        <a:noFill/>
        <a:ln w="22178">
          <a:noFill/>
        </a:ln>
      </c:spPr>
    </c:plotArea>
    <c:plotVisOnly val="1"/>
    <c:dispBlanksAs val="gap"/>
  </c:chart>
  <c:externalData r:id="rId4"/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areaChart>
        <c:grouping val="standard"/>
        <c:ser>
          <c:idx val="0"/>
          <c:order val="0"/>
          <c:tx>
            <c:strRef>
              <c:f>Sheet1!$C$8</c:f>
              <c:strCache>
                <c:ptCount val="1"/>
                <c:pt idx="0">
                  <c:v>AAC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 l="-5000" t="-1000"/>
              </a:stretch>
            </a:blipFill>
            <a:ln w="63500"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1.0266666558880139E-2"/>
                  <c:y val="-0.45068241283533839"/>
                </c:manualLayout>
              </c:layout>
              <c:showVal val="1"/>
            </c:dLbl>
            <c:dLbl>
              <c:idx val="1"/>
              <c:layout>
                <c:manualLayout>
                  <c:x val="-8.7999999076115634E-3"/>
                  <c:y val="-0.45270341020231275"/>
                </c:manualLayout>
              </c:layout>
              <c:showVal val="1"/>
            </c:dLbl>
            <c:dLbl>
              <c:idx val="2"/>
              <c:layout>
                <c:manualLayout>
                  <c:x val="4.3999999538057773E-3"/>
                  <c:y val="-0.34154855501870934"/>
                </c:manualLayout>
              </c:layout>
              <c:showVal val="1"/>
            </c:dLbl>
            <c:dLbl>
              <c:idx val="3"/>
              <c:layout>
                <c:manualLayout>
                  <c:x val="5.86666660507436E-3"/>
                  <c:y val="-0.35569553658753111"/>
                </c:manualLayout>
              </c:layout>
              <c:showVal val="1"/>
            </c:dLbl>
            <c:dLbl>
              <c:idx val="4"/>
              <c:layout>
                <c:manualLayout>
                  <c:x val="7.3333332563429582E-3"/>
                  <c:y val="-0.38398949972517704"/>
                </c:manualLayout>
              </c:layout>
              <c:showVal val="1"/>
            </c:dLbl>
            <c:dLbl>
              <c:idx val="5"/>
              <c:layout>
                <c:manualLayout>
                  <c:x val="-4.3999999538057773E-3"/>
                  <c:y val="-0.43653543126651606"/>
                </c:manualLayout>
              </c:layout>
              <c:showVal val="1"/>
            </c:dLbl>
            <c:dLbl>
              <c:idx val="6"/>
              <c:layout>
                <c:manualLayout>
                  <c:x val="1.4666666512685377E-3"/>
                  <c:y val="-0.42845144179861788"/>
                </c:manualLayout>
              </c:layout>
              <c:showVal val="1"/>
            </c:dLbl>
            <c:dLbl>
              <c:idx val="7"/>
              <c:layout>
                <c:manualLayout>
                  <c:x val="2.9333333025371913E-3"/>
                  <c:y val="-0.44259842336744076"/>
                </c:manualLayout>
              </c:layout>
              <c:showVal val="1"/>
            </c:dLbl>
            <c:dLbl>
              <c:idx val="8"/>
              <c:layout>
                <c:manualLayout>
                  <c:x val="-2.9333333025371913E-3"/>
                  <c:y val="-0.4466404181013886"/>
                </c:manualLayout>
              </c:layout>
              <c:showVal val="1"/>
            </c:dLbl>
            <c:dLbl>
              <c:idx val="9"/>
              <c:layout>
                <c:manualLayout>
                  <c:x val="2.9333333025371392E-3"/>
                  <c:y val="-0.42845144179861788"/>
                </c:manualLayout>
              </c:layout>
              <c:showVal val="1"/>
            </c:dLbl>
            <c:dLbl>
              <c:idx val="10"/>
              <c:layout>
                <c:manualLayout>
                  <c:x val="4.3999999538056724E-3"/>
                  <c:y val="-0.43047243916559291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0.41632545759677031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-0.34559054975265935"/>
                </c:manualLayout>
              </c:layout>
              <c:showVal val="1"/>
            </c:dLbl>
            <c:dLbl>
              <c:idx val="13"/>
              <c:layout>
                <c:manualLayout>
                  <c:x val="-2.9333333025371913E-3"/>
                  <c:y val="-0.30314960504619171"/>
                </c:manualLayout>
              </c:layout>
              <c:showVal val="1"/>
            </c:dLbl>
            <c:dLbl>
              <c:idx val="14"/>
              <c:layout>
                <c:manualLayout>
                  <c:x val="-2.9333333025371913E-3"/>
                  <c:y val="-0.31527558924803989"/>
                </c:manualLayout>
              </c:layout>
              <c:showVal val="1"/>
            </c:dLbl>
            <c:dLbl>
              <c:idx val="15"/>
              <c:layout>
                <c:manualLayout>
                  <c:x val="2.9333333025370863E-3"/>
                  <c:y val="-0.31527558924803994"/>
                </c:manualLayout>
              </c:layout>
              <c:showVal val="1"/>
            </c:dLbl>
            <c:dLbl>
              <c:idx val="16"/>
              <c:layout>
                <c:manualLayout>
                  <c:x val="-4.3999999538057773E-3"/>
                  <c:y val="-0.30517060241316635"/>
                </c:manualLayout>
              </c:layout>
              <c:showVal val="1"/>
            </c:dLbl>
            <c:dLbl>
              <c:idx val="17"/>
              <c:layout>
                <c:manualLayout>
                  <c:x val="-7.3333332563429582E-3"/>
                  <c:y val="-0.28496062874342032"/>
                </c:manualLayout>
              </c:layout>
              <c:showVal val="1"/>
            </c:dLbl>
            <c:dLbl>
              <c:idx val="18"/>
              <c:layout>
                <c:manualLayout>
                  <c:x val="-8.7999999076115495E-3"/>
                  <c:y val="-0.30112860767921823"/>
                </c:manualLayout>
              </c:layout>
              <c:showVal val="1"/>
            </c:dLbl>
            <c:txPr>
              <a:bodyPr/>
              <a:lstStyle/>
              <a:p>
                <a:pPr>
                  <a:defRPr sz="1399" b="1"/>
                </a:pPr>
                <a:endParaRPr lang="en-US"/>
              </a:p>
            </c:txPr>
            <c:showVal val="1"/>
          </c:dLbls>
          <c:cat>
            <c:strRef>
              <c:f>Sheet1!$D$7:$V$7</c:f>
              <c:strCache>
                <c:ptCount val="19"/>
                <c:pt idx="0">
                  <c:v> S'02</c:v>
                </c:pt>
                <c:pt idx="1">
                  <c:v>F '02</c:v>
                </c:pt>
                <c:pt idx="2">
                  <c:v>S '03</c:v>
                </c:pt>
                <c:pt idx="3">
                  <c:v>F '03</c:v>
                </c:pt>
                <c:pt idx="4">
                  <c:v>S '04</c:v>
                </c:pt>
                <c:pt idx="5">
                  <c:v>F '04</c:v>
                </c:pt>
                <c:pt idx="6">
                  <c:v>S '05</c:v>
                </c:pt>
                <c:pt idx="7">
                  <c:v>F '05</c:v>
                </c:pt>
                <c:pt idx="8">
                  <c:v>S '06</c:v>
                </c:pt>
                <c:pt idx="9">
                  <c:v>F '06</c:v>
                </c:pt>
                <c:pt idx="10">
                  <c:v>S '07</c:v>
                </c:pt>
                <c:pt idx="11">
                  <c:v>F '07</c:v>
                </c:pt>
                <c:pt idx="12">
                  <c:v>S '08</c:v>
                </c:pt>
                <c:pt idx="13">
                  <c:v>F '08</c:v>
                </c:pt>
                <c:pt idx="14">
                  <c:v> S '09</c:v>
                </c:pt>
                <c:pt idx="15">
                  <c:v>F '09</c:v>
                </c:pt>
                <c:pt idx="16">
                  <c:v>S '10 </c:v>
                </c:pt>
                <c:pt idx="17">
                  <c:v>F '10</c:v>
                </c:pt>
                <c:pt idx="18">
                  <c:v>S '11</c:v>
                </c:pt>
              </c:strCache>
            </c:strRef>
          </c:cat>
          <c:val>
            <c:numRef>
              <c:f>Sheet1!$D$8:$V$8</c:f>
              <c:numCache>
                <c:formatCode>General</c:formatCode>
                <c:ptCount val="19"/>
                <c:pt idx="0">
                  <c:v>74</c:v>
                </c:pt>
                <c:pt idx="1">
                  <c:v>76</c:v>
                </c:pt>
                <c:pt idx="2">
                  <c:v>56</c:v>
                </c:pt>
                <c:pt idx="3">
                  <c:v>56</c:v>
                </c:pt>
                <c:pt idx="4">
                  <c:v>62</c:v>
                </c:pt>
                <c:pt idx="5">
                  <c:v>74</c:v>
                </c:pt>
                <c:pt idx="6">
                  <c:v>74</c:v>
                </c:pt>
                <c:pt idx="7">
                  <c:v>71</c:v>
                </c:pt>
                <c:pt idx="8">
                  <c:v>74</c:v>
                </c:pt>
                <c:pt idx="9">
                  <c:v>71</c:v>
                </c:pt>
                <c:pt idx="10">
                  <c:v>71</c:v>
                </c:pt>
                <c:pt idx="11">
                  <c:v>69</c:v>
                </c:pt>
                <c:pt idx="12">
                  <c:v>55</c:v>
                </c:pt>
                <c:pt idx="13">
                  <c:v>49</c:v>
                </c:pt>
                <c:pt idx="14">
                  <c:v>46</c:v>
                </c:pt>
                <c:pt idx="15">
                  <c:v>48</c:v>
                </c:pt>
                <c:pt idx="16">
                  <c:v>44</c:v>
                </c:pt>
                <c:pt idx="17">
                  <c:v>45</c:v>
                </c:pt>
                <c:pt idx="18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USA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000" t="-1000"/>
              </a:stretch>
            </a:blipFill>
            <a:ln w="79375">
              <a:solidFill>
                <a:srgbClr val="C00000"/>
              </a:solidFill>
            </a:ln>
          </c:spPr>
          <c:dLbls>
            <c:dLbl>
              <c:idx val="0"/>
              <c:layout>
                <c:manualLayout>
                  <c:x val="1.3199999861417325E-2"/>
                  <c:y val="-0.19603674459653744"/>
                </c:manualLayout>
              </c:layout>
              <c:showVal val="1"/>
            </c:dLbl>
            <c:dLbl>
              <c:idx val="1"/>
              <c:layout>
                <c:manualLayout>
                  <c:x val="1.4666666512685781E-3"/>
                  <c:y val="-0.17784776829376575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6572178409191821"/>
                </c:manualLayout>
              </c:layout>
              <c:showVal val="1"/>
            </c:dLbl>
            <c:dLbl>
              <c:idx val="3"/>
              <c:layout>
                <c:manualLayout>
                  <c:x val="-2.9333333025371913E-3"/>
                  <c:y val="-0.15561679725704541"/>
                </c:manualLayout>
              </c:layout>
              <c:showVal val="1"/>
            </c:dLbl>
            <c:dLbl>
              <c:idx val="4"/>
              <c:layout>
                <c:manualLayout>
                  <c:x val="-4.3999999538058034E-3"/>
                  <c:y val="-0.22837270246813118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22635170510115657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0.20007873933048664"/>
                </c:manualLayout>
              </c:layout>
              <c:showVal val="1"/>
            </c:dLbl>
            <c:dLbl>
              <c:idx val="7"/>
              <c:layout>
                <c:manualLayout>
                  <c:x val="-2.9333333025371913E-3"/>
                  <c:y val="-0.19805774196351167"/>
                </c:manualLayout>
              </c:layout>
              <c:showVal val="1"/>
            </c:dLbl>
            <c:dLbl>
              <c:idx val="8"/>
              <c:layout>
                <c:manualLayout>
                  <c:x val="-5.3777155974887252E-17"/>
                  <c:y val="-0.25262467087182688"/>
                </c:manualLayout>
              </c:layout>
              <c:showVal val="1"/>
            </c:dLbl>
            <c:dLbl>
              <c:idx val="9"/>
              <c:layout>
                <c:manualLayout>
                  <c:x val="-2.9333333025371913E-3"/>
                  <c:y val="-0.26879264980762335"/>
                </c:manualLayout>
              </c:layout>
              <c:showVal val="1"/>
            </c:dLbl>
            <c:dLbl>
              <c:idx val="10"/>
              <c:layout>
                <c:manualLayout>
                  <c:x val="1.466666651268484E-3"/>
                  <c:y val="-0.22635170510115638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0.18593175776166457"/>
                </c:manualLayout>
              </c:layout>
              <c:showVal val="1"/>
            </c:dLbl>
            <c:dLbl>
              <c:idx val="12"/>
              <c:layout>
                <c:manualLayout>
                  <c:x val="2.9333333025371913E-3"/>
                  <c:y val="-0.13136482885334969"/>
                </c:manualLayout>
              </c:layout>
              <c:showVal val="1"/>
            </c:dLbl>
            <c:dLbl>
              <c:idx val="13"/>
              <c:layout>
                <c:manualLayout>
                  <c:x val="1.466666651268484E-3"/>
                  <c:y val="-6.265091837621295E-2"/>
                </c:manualLayout>
              </c:layout>
              <c:showVal val="1"/>
            </c:dLbl>
            <c:dLbl>
              <c:idx val="14"/>
              <c:layout>
                <c:manualLayout>
                  <c:x val="-1.0755431194977475E-16"/>
                  <c:y val="-6.6692913110162177E-2"/>
                </c:manualLayout>
              </c:layout>
              <c:showVal val="1"/>
            </c:dLbl>
            <c:dLbl>
              <c:idx val="15"/>
              <c:layout>
                <c:manualLayout>
                  <c:x val="-1.0755431194977475E-16"/>
                  <c:y val="-8.286089204595945E-2"/>
                </c:manualLayout>
              </c:layout>
              <c:showVal val="1"/>
            </c:dLbl>
            <c:dLbl>
              <c:idx val="16"/>
              <c:layout>
                <c:manualLayout>
                  <c:x val="4.3999999538056724E-3"/>
                  <c:y val="-9.0944881513857725E-2"/>
                </c:manualLayout>
              </c:layout>
              <c:showVal val="1"/>
            </c:dLbl>
            <c:dLbl>
              <c:idx val="17"/>
              <c:layout>
                <c:manualLayout>
                  <c:x val="1.466666651268484E-3"/>
                  <c:y val="-9.2965878880832423E-2"/>
                </c:manualLayout>
              </c:layout>
              <c:showVal val="1"/>
            </c:dLbl>
            <c:dLbl>
              <c:idx val="18"/>
              <c:layout>
                <c:manualLayout>
                  <c:x val="-1.4666666512686991E-3"/>
                  <c:y val="-9.0944881513857725E-2"/>
                </c:manualLayout>
              </c:layout>
              <c:showVal val="1"/>
            </c:dLbl>
            <c:txPr>
              <a:bodyPr/>
              <a:lstStyle/>
              <a:p>
                <a:pPr>
                  <a:defRPr sz="1399" b="1"/>
                </a:pPr>
                <a:endParaRPr lang="en-US"/>
              </a:p>
            </c:txPr>
            <c:showVal val="1"/>
          </c:dLbls>
          <c:cat>
            <c:strRef>
              <c:f>Sheet1!$D$7:$V$7</c:f>
              <c:strCache>
                <c:ptCount val="19"/>
                <c:pt idx="0">
                  <c:v> S'02</c:v>
                </c:pt>
                <c:pt idx="1">
                  <c:v>F '02</c:v>
                </c:pt>
                <c:pt idx="2">
                  <c:v>S '03</c:v>
                </c:pt>
                <c:pt idx="3">
                  <c:v>F '03</c:v>
                </c:pt>
                <c:pt idx="4">
                  <c:v>S '04</c:v>
                </c:pt>
                <c:pt idx="5">
                  <c:v>F '04</c:v>
                </c:pt>
                <c:pt idx="6">
                  <c:v>S '05</c:v>
                </c:pt>
                <c:pt idx="7">
                  <c:v>F '05</c:v>
                </c:pt>
                <c:pt idx="8">
                  <c:v>S '06</c:v>
                </c:pt>
                <c:pt idx="9">
                  <c:v>F '06</c:v>
                </c:pt>
                <c:pt idx="10">
                  <c:v>S '07</c:v>
                </c:pt>
                <c:pt idx="11">
                  <c:v>F '07</c:v>
                </c:pt>
                <c:pt idx="12">
                  <c:v>S '08</c:v>
                </c:pt>
                <c:pt idx="13">
                  <c:v>F '08</c:v>
                </c:pt>
                <c:pt idx="14">
                  <c:v> S '09</c:v>
                </c:pt>
                <c:pt idx="15">
                  <c:v>F '09</c:v>
                </c:pt>
                <c:pt idx="16">
                  <c:v>S '10 </c:v>
                </c:pt>
                <c:pt idx="17">
                  <c:v>F '10</c:v>
                </c:pt>
                <c:pt idx="18">
                  <c:v>S '11</c:v>
                </c:pt>
              </c:strCache>
            </c:strRef>
          </c:cat>
          <c:val>
            <c:numRef>
              <c:f>Sheet1!$D$9:$V$9</c:f>
              <c:numCache>
                <c:formatCode>General</c:formatCode>
                <c:ptCount val="19"/>
                <c:pt idx="0">
                  <c:v>38</c:v>
                </c:pt>
                <c:pt idx="1">
                  <c:v>26</c:v>
                </c:pt>
                <c:pt idx="2">
                  <c:v>27</c:v>
                </c:pt>
                <c:pt idx="3">
                  <c:v>22</c:v>
                </c:pt>
                <c:pt idx="4">
                  <c:v>34</c:v>
                </c:pt>
                <c:pt idx="5">
                  <c:v>34</c:v>
                </c:pt>
                <c:pt idx="6">
                  <c:v>31</c:v>
                </c:pt>
                <c:pt idx="7">
                  <c:v>28</c:v>
                </c:pt>
                <c:pt idx="8">
                  <c:v>38</c:v>
                </c:pt>
                <c:pt idx="9">
                  <c:v>42</c:v>
                </c:pt>
                <c:pt idx="10">
                  <c:v>32</c:v>
                </c:pt>
                <c:pt idx="11">
                  <c:v>27</c:v>
                </c:pt>
                <c:pt idx="12">
                  <c:v>17</c:v>
                </c:pt>
                <c:pt idx="13">
                  <c:v>5</c:v>
                </c:pt>
                <c:pt idx="14">
                  <c:v>5</c:v>
                </c:pt>
                <c:pt idx="15">
                  <c:v>10</c:v>
                </c:pt>
                <c:pt idx="16">
                  <c:v>11</c:v>
                </c:pt>
                <c:pt idx="17">
                  <c:v>11</c:v>
                </c:pt>
                <c:pt idx="18">
                  <c:v>13</c:v>
                </c:pt>
              </c:numCache>
            </c:numRef>
          </c:val>
        </c:ser>
        <c:axId val="67630592"/>
        <c:axId val="67632128"/>
      </c:areaChart>
      <c:catAx>
        <c:axId val="67630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 b="1"/>
            </a:pPr>
            <a:endParaRPr lang="en-US"/>
          </a:p>
        </c:txPr>
        <c:crossAx val="67632128"/>
        <c:crosses val="autoZero"/>
        <c:auto val="1"/>
        <c:lblAlgn val="ctr"/>
        <c:lblOffset val="100"/>
      </c:catAx>
      <c:valAx>
        <c:axId val="67632128"/>
        <c:scaling>
          <c:orientation val="minMax"/>
        </c:scaling>
        <c:axPos val="l"/>
        <c:majorGridlines/>
        <c:numFmt formatCode="General" sourceLinked="1"/>
        <c:tickLblPos val="nextTo"/>
        <c:crossAx val="67630592"/>
        <c:crosses val="autoZero"/>
        <c:crossBetween val="midCat"/>
      </c:valAx>
      <c:spPr>
        <a:noFill/>
        <a:ln w="25380">
          <a:noFill/>
        </a:ln>
      </c:spPr>
    </c:plotArea>
    <c:plotVisOnly val="1"/>
    <c:dispBlanksAs val="zero"/>
  </c:chart>
  <c:externalData r:id="rId3"/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Economic</a:t>
            </a:r>
            <a:r>
              <a:rPr lang="en-US" baseline="0"/>
              <a:t> Conditions - % saying 'applies' - specific items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Sheet1!$E$15</c:f>
              <c:strCache>
                <c:ptCount val="1"/>
                <c:pt idx="0">
                  <c:v>S '08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Sheet1!$E$16:$E$20</c:f>
              <c:numCache>
                <c:formatCode>General</c:formatCode>
                <c:ptCount val="5"/>
                <c:pt idx="0">
                  <c:v>11</c:v>
                </c:pt>
                <c:pt idx="2">
                  <c:v>6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Sheet1!$F$15</c:f>
              <c:strCache>
                <c:ptCount val="1"/>
                <c:pt idx="0">
                  <c:v>F '08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Sheet1!$F$16:$F$20</c:f>
              <c:numCache>
                <c:formatCode>General</c:formatCode>
                <c:ptCount val="5"/>
                <c:pt idx="0">
                  <c:v>15</c:v>
                </c:pt>
                <c:pt idx="1">
                  <c:v>71</c:v>
                </c:pt>
                <c:pt idx="2">
                  <c:v>4</c:v>
                </c:pt>
                <c:pt idx="4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Sheet1!$G$15</c:f>
              <c:strCache>
                <c:ptCount val="1"/>
                <c:pt idx="0">
                  <c:v>S '09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Sheet1!$G$16:$G$20</c:f>
              <c:numCache>
                <c:formatCode>General</c:formatCode>
                <c:ptCount val="5"/>
                <c:pt idx="0">
                  <c:v>24</c:v>
                </c:pt>
                <c:pt idx="1">
                  <c:v>75</c:v>
                </c:pt>
                <c:pt idx="2">
                  <c:v>6</c:v>
                </c:pt>
                <c:pt idx="3">
                  <c:v>51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Sheet1!$H$15</c:f>
              <c:strCache>
                <c:ptCount val="1"/>
                <c:pt idx="0">
                  <c:v>F '09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Sheet1!$H$16:$H$20</c:f>
              <c:numCache>
                <c:formatCode>General</c:formatCode>
                <c:ptCount val="5"/>
                <c:pt idx="0">
                  <c:v>24</c:v>
                </c:pt>
                <c:pt idx="1">
                  <c:v>70</c:v>
                </c:pt>
                <c:pt idx="2">
                  <c:v>8</c:v>
                </c:pt>
                <c:pt idx="3">
                  <c:v>46</c:v>
                </c:pt>
                <c:pt idx="4">
                  <c:v>33</c:v>
                </c:pt>
              </c:numCache>
            </c:numRef>
          </c:val>
        </c:ser>
        <c:ser>
          <c:idx val="4"/>
          <c:order val="4"/>
          <c:tx>
            <c:strRef>
              <c:f>Sheet1!$I$15</c:f>
              <c:strCache>
                <c:ptCount val="1"/>
                <c:pt idx="0">
                  <c:v>S '10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Sheet1!$I$16:$I$20</c:f>
              <c:numCache>
                <c:formatCode>General</c:formatCode>
                <c:ptCount val="5"/>
                <c:pt idx="0">
                  <c:v>19</c:v>
                </c:pt>
                <c:pt idx="1">
                  <c:v>56</c:v>
                </c:pt>
                <c:pt idx="2">
                  <c:v>7</c:v>
                </c:pt>
                <c:pt idx="3">
                  <c:v>47</c:v>
                </c:pt>
                <c:pt idx="4">
                  <c:v>32</c:v>
                </c:pt>
              </c:numCache>
            </c:numRef>
          </c:val>
        </c:ser>
        <c:ser>
          <c:idx val="5"/>
          <c:order val="5"/>
          <c:tx>
            <c:strRef>
              <c:f>Sheet1!$J$15</c:f>
              <c:strCache>
                <c:ptCount val="1"/>
                <c:pt idx="0">
                  <c:v>F '10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Sheet1!$J$16:$J$20</c:f>
              <c:numCache>
                <c:formatCode>General</c:formatCode>
                <c:ptCount val="5"/>
                <c:pt idx="0">
                  <c:v>21</c:v>
                </c:pt>
                <c:pt idx="1">
                  <c:v>60</c:v>
                </c:pt>
                <c:pt idx="2">
                  <c:v>7</c:v>
                </c:pt>
                <c:pt idx="3">
                  <c:v>44</c:v>
                </c:pt>
                <c:pt idx="4">
                  <c:v>34</c:v>
                </c:pt>
              </c:numCache>
            </c:numRef>
          </c:val>
        </c:ser>
        <c:ser>
          <c:idx val="6"/>
          <c:order val="6"/>
          <c:tx>
            <c:strRef>
              <c:f>Sheet1!$K$15</c:f>
              <c:strCache>
                <c:ptCount val="1"/>
                <c:pt idx="0">
                  <c:v>S '11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Sheet1!$K$16:$K$20</c:f>
              <c:numCache>
                <c:formatCode>General</c:formatCode>
                <c:ptCount val="5"/>
                <c:pt idx="0">
                  <c:v>20</c:v>
                </c:pt>
                <c:pt idx="1">
                  <c:v>52</c:v>
                </c:pt>
                <c:pt idx="2">
                  <c:v>9</c:v>
                </c:pt>
                <c:pt idx="3">
                  <c:v>47</c:v>
                </c:pt>
                <c:pt idx="4">
                  <c:v>35</c:v>
                </c:pt>
              </c:numCache>
            </c:numRef>
          </c:val>
        </c:ser>
        <c:gapWidth val="75"/>
        <c:overlap val="-25"/>
        <c:axId val="66991616"/>
        <c:axId val="66993152"/>
      </c:barChart>
      <c:catAx>
        <c:axId val="66991616"/>
        <c:scaling>
          <c:orientation val="minMax"/>
        </c:scaling>
        <c:axPos val="b"/>
        <c:majorTickMark val="none"/>
        <c:tickLblPos val="nextTo"/>
        <c:crossAx val="66993152"/>
        <c:crosses val="autoZero"/>
        <c:auto val="1"/>
        <c:lblAlgn val="ctr"/>
        <c:lblOffset val="100"/>
      </c:catAx>
      <c:valAx>
        <c:axId val="669931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699161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Sheet1!$E$27</c:f>
              <c:strCache>
                <c:ptCount val="1"/>
                <c:pt idx="0">
                  <c:v>S '08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094" b="1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Sheet1!$E$28:$E$32</c:f>
              <c:numCache>
                <c:formatCode>General</c:formatCode>
                <c:ptCount val="5"/>
                <c:pt idx="0">
                  <c:v>21</c:v>
                </c:pt>
                <c:pt idx="1">
                  <c:v>56</c:v>
                </c:pt>
                <c:pt idx="2">
                  <c:v>40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Sheet1!$F$27</c:f>
              <c:strCache>
                <c:ptCount val="1"/>
                <c:pt idx="0">
                  <c:v>F '08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spPr>
              <a:solidFill>
                <a:srgbClr val="8A0000"/>
              </a:solidFill>
            </c:spPr>
          </c:dPt>
          <c:dLbls>
            <c:txPr>
              <a:bodyPr/>
              <a:lstStyle/>
              <a:p>
                <a:pPr>
                  <a:defRPr sz="1094" b="1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Sheet1!$F$28:$F$32</c:f>
              <c:numCache>
                <c:formatCode>General</c:formatCode>
                <c:ptCount val="5"/>
                <c:pt idx="0">
                  <c:v>11</c:v>
                </c:pt>
                <c:pt idx="1">
                  <c:v>59</c:v>
                </c:pt>
                <c:pt idx="2">
                  <c:v>32</c:v>
                </c:pt>
                <c:pt idx="3">
                  <c:v>50</c:v>
                </c:pt>
                <c:pt idx="4">
                  <c:v>58</c:v>
                </c:pt>
              </c:numCache>
            </c:numRef>
          </c:val>
        </c:ser>
        <c:ser>
          <c:idx val="2"/>
          <c:order val="2"/>
          <c:tx>
            <c:strRef>
              <c:f>Sheet1!$G$27</c:f>
              <c:strCache>
                <c:ptCount val="1"/>
                <c:pt idx="0">
                  <c:v>S '09</c:v>
                </c:pt>
              </c:strCache>
            </c:strRef>
          </c:tx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Sheet1!$G$28:$G$32</c:f>
              <c:numCache>
                <c:formatCode>General</c:formatCode>
                <c:ptCount val="5"/>
                <c:pt idx="0">
                  <c:v>12</c:v>
                </c:pt>
                <c:pt idx="1">
                  <c:v>55</c:v>
                </c:pt>
                <c:pt idx="2">
                  <c:v>21</c:v>
                </c:pt>
                <c:pt idx="3">
                  <c:v>53</c:v>
                </c:pt>
                <c:pt idx="4">
                  <c:v>59</c:v>
                </c:pt>
              </c:numCache>
            </c:numRef>
          </c:val>
        </c:ser>
        <c:ser>
          <c:idx val="3"/>
          <c:order val="3"/>
          <c:tx>
            <c:strRef>
              <c:f>Sheet1!$H$27</c:f>
              <c:strCache>
                <c:ptCount val="1"/>
                <c:pt idx="0">
                  <c:v>F '09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Sheet1!$H$28:$H$32</c:f>
              <c:numCache>
                <c:formatCode>General</c:formatCode>
                <c:ptCount val="5"/>
                <c:pt idx="0">
                  <c:v>13</c:v>
                </c:pt>
                <c:pt idx="1">
                  <c:v>55</c:v>
                </c:pt>
                <c:pt idx="2">
                  <c:v>17</c:v>
                </c:pt>
                <c:pt idx="3">
                  <c:v>42</c:v>
                </c:pt>
                <c:pt idx="4">
                  <c:v>59</c:v>
                </c:pt>
              </c:numCache>
            </c:numRef>
          </c:val>
        </c:ser>
        <c:ser>
          <c:idx val="4"/>
          <c:order val="4"/>
          <c:tx>
            <c:strRef>
              <c:f>Sheet1!$I$27</c:f>
              <c:strCache>
                <c:ptCount val="1"/>
                <c:pt idx="0">
                  <c:v>S '10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Sheet1!$I$28:$I$32</c:f>
              <c:numCache>
                <c:formatCode>General</c:formatCode>
                <c:ptCount val="5"/>
                <c:pt idx="0">
                  <c:v>15</c:v>
                </c:pt>
                <c:pt idx="1">
                  <c:v>56</c:v>
                </c:pt>
                <c:pt idx="2">
                  <c:v>21</c:v>
                </c:pt>
                <c:pt idx="3">
                  <c:v>44</c:v>
                </c:pt>
                <c:pt idx="4">
                  <c:v>63</c:v>
                </c:pt>
              </c:numCache>
            </c:numRef>
          </c:val>
        </c:ser>
        <c:ser>
          <c:idx val="5"/>
          <c:order val="5"/>
          <c:tx>
            <c:strRef>
              <c:f>Sheet1!$J$27</c:f>
              <c:strCache>
                <c:ptCount val="1"/>
                <c:pt idx="0">
                  <c:v>F '10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Sheet1!$J$28:$J$32</c:f>
              <c:numCache>
                <c:formatCode>General</c:formatCode>
                <c:ptCount val="5"/>
                <c:pt idx="0">
                  <c:v>10</c:v>
                </c:pt>
                <c:pt idx="1">
                  <c:v>56</c:v>
                </c:pt>
                <c:pt idx="2">
                  <c:v>24</c:v>
                </c:pt>
                <c:pt idx="3">
                  <c:v>43</c:v>
                </c:pt>
                <c:pt idx="4">
                  <c:v>60</c:v>
                </c:pt>
              </c:numCache>
            </c:numRef>
          </c:val>
        </c:ser>
        <c:ser>
          <c:idx val="6"/>
          <c:order val="6"/>
          <c:tx>
            <c:strRef>
              <c:f>Sheet1!$K$27</c:f>
              <c:strCache>
                <c:ptCount val="1"/>
                <c:pt idx="0">
                  <c:v>S '11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Sheet1!$K$28:$K$32</c:f>
              <c:numCache>
                <c:formatCode>General</c:formatCode>
                <c:ptCount val="5"/>
                <c:pt idx="0">
                  <c:v>14</c:v>
                </c:pt>
                <c:pt idx="1">
                  <c:v>63</c:v>
                </c:pt>
                <c:pt idx="2">
                  <c:v>41</c:v>
                </c:pt>
                <c:pt idx="3">
                  <c:v>46</c:v>
                </c:pt>
                <c:pt idx="4">
                  <c:v>63</c:v>
                </c:pt>
              </c:numCache>
            </c:numRef>
          </c:val>
        </c:ser>
        <c:gapWidth val="75"/>
        <c:overlap val="-25"/>
        <c:axId val="95207424"/>
        <c:axId val="95208960"/>
      </c:barChart>
      <c:catAx>
        <c:axId val="95207424"/>
        <c:scaling>
          <c:orientation val="minMax"/>
        </c:scaling>
        <c:axPos val="b"/>
        <c:numFmt formatCode="General" sourceLinked="1"/>
        <c:majorTickMark val="none"/>
        <c:tickLblPos val="nextTo"/>
        <c:crossAx val="95208960"/>
        <c:crosses val="autoZero"/>
        <c:auto val="1"/>
        <c:lblAlgn val="ctr"/>
        <c:lblOffset val="100"/>
      </c:catAx>
      <c:valAx>
        <c:axId val="952089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8687">
            <a:noFill/>
          </a:ln>
        </c:spPr>
        <c:crossAx val="95207424"/>
        <c:crosses val="autoZero"/>
        <c:crossBetween val="between"/>
      </c:valAx>
      <c:spPr>
        <a:noFill/>
        <a:ln w="23165">
          <a:noFill/>
        </a:ln>
      </c:spPr>
    </c:plotArea>
    <c:legend>
      <c:legendPos val="b"/>
      <c:layout>
        <c:manualLayout>
          <c:xMode val="edge"/>
          <c:yMode val="edge"/>
          <c:x val="0.2396715410573679"/>
          <c:y val="0.9415547602004295"/>
          <c:w val="0.57785676790401208"/>
          <c:h val="4.6319255547601974E-2"/>
        </c:manualLayout>
      </c:layout>
      <c:txPr>
        <a:bodyPr/>
        <a:lstStyle/>
        <a:p>
          <a:pPr>
            <a:defRPr sz="1277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856655290102495E-2"/>
          <c:y val="8.2687338501292049E-2"/>
          <c:w val="0.89078498293515351"/>
          <c:h val="0.4935400516795867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CSLI</c:v>
                </c:pt>
              </c:strCache>
            </c:strRef>
          </c:tx>
          <c:spPr>
            <a:ln w="38030">
              <a:solidFill>
                <a:srgbClr val="000080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354">
                <a:noFill/>
              </a:ln>
            </c:spPr>
            <c:txPr>
              <a:bodyPr/>
              <a:lstStyle/>
              <a:p>
                <a:pPr>
                  <a:defRPr sz="169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Fall '06</c:v>
                </c:pt>
                <c:pt idx="1">
                  <c:v>Spring '07</c:v>
                </c:pt>
                <c:pt idx="2">
                  <c:v>Fall '07</c:v>
                </c:pt>
                <c:pt idx="3">
                  <c:v>Spring '08</c:v>
                </c:pt>
                <c:pt idx="4">
                  <c:v>Fall '08</c:v>
                </c:pt>
                <c:pt idx="5">
                  <c:v>Spring '09</c:v>
                </c:pt>
                <c:pt idx="6">
                  <c:v>Fall '09</c:v>
                </c:pt>
                <c:pt idx="7">
                  <c:v>Spring '10</c:v>
                </c:pt>
                <c:pt idx="8">
                  <c:v>Fall '10</c:v>
                </c:pt>
                <c:pt idx="9">
                  <c:v>Spring '11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39</c:v>
                </c:pt>
                <c:pt idx="1">
                  <c:v>34</c:v>
                </c:pt>
                <c:pt idx="2">
                  <c:v>35</c:v>
                </c:pt>
                <c:pt idx="3">
                  <c:v>28</c:v>
                </c:pt>
                <c:pt idx="4">
                  <c:v>24</c:v>
                </c:pt>
                <c:pt idx="5">
                  <c:v>53</c:v>
                </c:pt>
                <c:pt idx="6">
                  <c:v>47</c:v>
                </c:pt>
                <c:pt idx="7">
                  <c:v>47</c:v>
                </c:pt>
                <c:pt idx="8">
                  <c:v>42</c:v>
                </c:pt>
                <c:pt idx="9">
                  <c:v>47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Gallup</c:v>
                </c:pt>
              </c:strCache>
            </c:strRef>
          </c:tx>
          <c:spPr>
            <a:ln w="38030">
              <a:solidFill>
                <a:srgbClr val="008000"/>
              </a:solidFill>
              <a:prstDash val="solid"/>
            </a:ln>
          </c:spPr>
          <c:marker>
            <c:symbol val="none"/>
          </c:marker>
          <c:dLbls>
            <c:dLbl>
              <c:idx val="8"/>
              <c:layout>
                <c:manualLayout>
                  <c:x val="-3.2811396248431115E-3"/>
                  <c:y val="-7.8126289038961835E-2"/>
                </c:manualLayout>
              </c:layout>
              <c:dLblPos val="r"/>
              <c:showVal val="1"/>
            </c:dLbl>
            <c:spPr>
              <a:noFill/>
              <a:ln w="25354">
                <a:noFill/>
              </a:ln>
            </c:spPr>
            <c:txPr>
              <a:bodyPr/>
              <a:lstStyle/>
              <a:p>
                <a:pPr>
                  <a:defRPr sz="169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Fall '06</c:v>
                </c:pt>
                <c:pt idx="1">
                  <c:v>Spring '07</c:v>
                </c:pt>
                <c:pt idx="2">
                  <c:v>Fall '07</c:v>
                </c:pt>
                <c:pt idx="3">
                  <c:v>Spring '08</c:v>
                </c:pt>
                <c:pt idx="4">
                  <c:v>Fall '08</c:v>
                </c:pt>
                <c:pt idx="5">
                  <c:v>Spring '09</c:v>
                </c:pt>
                <c:pt idx="6">
                  <c:v>Fall '09</c:v>
                </c:pt>
                <c:pt idx="7">
                  <c:v>Spring '10</c:v>
                </c:pt>
                <c:pt idx="8">
                  <c:v>Fall '10</c:v>
                </c:pt>
                <c:pt idx="9">
                  <c:v>Spring '11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37</c:v>
                </c:pt>
                <c:pt idx="1">
                  <c:v>33</c:v>
                </c:pt>
                <c:pt idx="2">
                  <c:v>32</c:v>
                </c:pt>
                <c:pt idx="3">
                  <c:v>30</c:v>
                </c:pt>
                <c:pt idx="4">
                  <c:v>25</c:v>
                </c:pt>
                <c:pt idx="5">
                  <c:v>61</c:v>
                </c:pt>
                <c:pt idx="6">
                  <c:v>54</c:v>
                </c:pt>
                <c:pt idx="7">
                  <c:v>47</c:v>
                </c:pt>
                <c:pt idx="8">
                  <c:v>43</c:v>
                </c:pt>
                <c:pt idx="9">
                  <c:v>47</c:v>
                </c:pt>
              </c:numCache>
            </c:numRef>
          </c:val>
          <c:smooth val="1"/>
        </c:ser>
        <c:dropLines>
          <c:spPr>
            <a:ln w="12677">
              <a:solidFill>
                <a:srgbClr val="000000"/>
              </a:solidFill>
              <a:prstDash val="solid"/>
            </a:ln>
          </c:spPr>
        </c:dropLines>
        <c:marker val="1"/>
        <c:axId val="95234688"/>
        <c:axId val="105714432"/>
      </c:lineChart>
      <c:catAx>
        <c:axId val="95234688"/>
        <c:scaling>
          <c:orientation val="minMax"/>
        </c:scaling>
        <c:axPos val="b"/>
        <c:numFmt formatCode="General" sourceLinked="1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6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5714432"/>
        <c:crosses val="autoZero"/>
        <c:auto val="1"/>
        <c:lblAlgn val="ctr"/>
        <c:lblOffset val="100"/>
        <c:tickLblSkip val="1"/>
        <c:tickMarkSkip val="1"/>
      </c:catAx>
      <c:valAx>
        <c:axId val="105714432"/>
        <c:scaling>
          <c:orientation val="minMax"/>
        </c:scaling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234688"/>
        <c:crosses val="autoZero"/>
        <c:crossBetween val="between"/>
      </c:valAx>
      <c:spPr>
        <a:solidFill>
          <a:srgbClr val="C0C0C0"/>
        </a:solidFill>
        <a:ln w="12677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7372013651877134"/>
          <c:y val="0.89664082687338564"/>
          <c:w val="0.32764505119453935"/>
          <c:h val="9.5607235142118857E-2"/>
        </c:manualLayout>
      </c:layout>
      <c:spPr>
        <a:noFill/>
        <a:ln w="3169">
          <a:solidFill>
            <a:srgbClr val="000000"/>
          </a:solidFill>
          <a:prstDash val="solid"/>
        </a:ln>
      </c:spPr>
      <c:txPr>
        <a:bodyPr/>
        <a:lstStyle/>
        <a:p>
          <a:pPr>
            <a:defRPr sz="1557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9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0.05714</cdr:x>
      <cdr:y>0.13386</cdr:y>
    </cdr:from>
    <cdr:to>
      <cdr:x>0.31571</cdr:x>
      <cdr:y>0.21465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8926" y="617746"/>
          <a:ext cx="2212486" cy="372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Anne Arundel County</a:t>
          </a:r>
        </a:p>
      </cdr:txBody>
    </cdr:sp>
  </cdr:relSizeAnchor>
  <cdr:relSizeAnchor xmlns:cdr="http://schemas.openxmlformats.org/drawingml/2006/chartDrawing">
    <cdr:from>
      <cdr:x>0.71857</cdr:x>
      <cdr:y>0.56102</cdr:y>
    </cdr:from>
    <cdr:to>
      <cdr:x>0.92714</cdr:x>
      <cdr:y>0.64396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48534" y="2589030"/>
          <a:ext cx="1784655" cy="382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USA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0.64836</cdr:x>
      <cdr:y>0.14354</cdr:y>
    </cdr:from>
    <cdr:to>
      <cdr:x>0.971</cdr:x>
      <cdr:y>0.26658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59400" y="711200"/>
          <a:ext cx="2667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CSLI – Anne Arundel County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0.67601</cdr:x>
      <cdr:y>0.20506</cdr:y>
    </cdr:from>
    <cdr:to>
      <cdr:x>0.77742</cdr:x>
      <cdr:y>0.31272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5588000" y="1016000"/>
          <a:ext cx="8382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0.10447</cdr:x>
      <cdr:y>0.69721</cdr:y>
    </cdr:from>
    <cdr:to>
      <cdr:x>0.60226</cdr:x>
      <cdr:y>0.77411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3600" y="3454400"/>
          <a:ext cx="4114750" cy="381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Gallup – </a:t>
          </a:r>
          <a:r>
            <a:rPr lang="en-US" sz="1800" b="1" dirty="0" smtClean="0"/>
            <a:t>National Polling  for </a:t>
          </a:r>
          <a:r>
            <a:rPr lang="en-US" sz="1800" b="1" dirty="0" smtClean="0"/>
            <a:t>USA</a:t>
          </a:r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3A60D57-1E98-4C10-A3CA-D5C02B52A174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8F092FC-2F61-4870-8A63-CEC71DBB7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1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F20F1C7-CB26-474C-AF24-49470DA1E8A7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D1409F3-E3D0-4F50-8EF1-CE4739920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69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9FC3CD-1B5B-464C-867E-16D2A0DC4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F6143-5C0E-47D4-B523-A43A66FE16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9995B-A2CF-4154-8AF1-5C796D712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7E78-7779-4260-8CED-1C6742E71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8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A62D1-DBEC-4D93-8B64-996F9C86A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89304-F8E7-4027-B6E7-9E4D87F25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5BC29-2B0D-43BD-85FA-BC6213378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93E7-FF5A-483F-A754-BA9FF031A0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8FD2E-4695-4630-B39D-1724F0DDAB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D3476-B7EF-450B-A933-D4C6E7662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E25F5-ADC3-4EF6-86C3-E715BFB347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9182B-4F0F-4D12-98CA-18326BD8A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99E1B09-02B6-4056-923A-B2910102A0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://www.google.com/imgres?imgurl=http://wilybadger.files.wordpress.com/2009/09/official_portrait_of_barack_obama.jpg&amp;imgrefurl=http://wilybadger.wordpress.com/2009/09/10/&amp;h=2608&amp;w=1916&amp;sz=785&amp;tbnid=DN0xaD5h7BnuzM:&amp;tbnh=150&amp;tbnw=110&amp;prev=/images?q=obama+jpg&amp;zoom=1&amp;q=obama+jpg&amp;usg=__erin6FF1ga1ZDoneQDlWOa0HQw0=&amp;sa=X&amp;ei=D5iTTbOYIaSD0QHY1_zMBw&amp;ved=0CDkQ9QEwBA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90500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Overview of Recent Public Opinion in Anne Arundel County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772400" cy="2220913"/>
          </a:xfrm>
        </p:spPr>
        <p:txBody>
          <a:bodyPr>
            <a:normAutofit lnSpcReduction="10000"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2500" b="1" dirty="0" smtClean="0"/>
              <a:t>By Dan </a:t>
            </a:r>
            <a:r>
              <a:rPr lang="en-US" sz="2500" b="1" dirty="0" err="1" smtClean="0"/>
              <a:t>Nataf</a:t>
            </a:r>
            <a:r>
              <a:rPr lang="en-US" sz="2500" b="1" dirty="0" smtClean="0"/>
              <a:t>, Ph.D.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Director, </a:t>
            </a:r>
            <a:r>
              <a:rPr lang="en-US" sz="2500" b="1" dirty="0" smtClean="0"/>
              <a:t>Center for the Study of Local Issues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Anne Arundel Community College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b="1" dirty="0" smtClean="0"/>
              <a:t>May 24, 2011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500" b="1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500" b="1" dirty="0" smtClean="0"/>
              <a:t>www2.aacc.edu/csli</a:t>
            </a:r>
            <a:endParaRPr lang="en-US" sz="2500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Perceptions of Decreases in Government Services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8945757"/>
              </p:ext>
            </p:extLst>
          </p:nvPr>
        </p:nvGraphicFramePr>
        <p:xfrm>
          <a:off x="609600" y="2362200"/>
          <a:ext cx="3505200" cy="2865439"/>
        </p:xfrm>
        <a:graphic>
          <a:graphicData uri="http://schemas.openxmlformats.org/drawingml/2006/table">
            <a:tbl>
              <a:tblPr/>
              <a:tblGrid>
                <a:gridCol w="1934548"/>
                <a:gridCol w="1570652"/>
              </a:tblGrid>
              <a:tr h="45725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7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Don’t know, 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6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2206511"/>
              </p:ext>
            </p:extLst>
          </p:nvPr>
        </p:nvGraphicFramePr>
        <p:xfrm>
          <a:off x="4648200" y="1371600"/>
          <a:ext cx="4148139" cy="4892704"/>
        </p:xfrm>
        <a:graphic>
          <a:graphicData uri="http://schemas.openxmlformats.org/drawingml/2006/table">
            <a:tbl>
              <a:tblPr/>
              <a:tblGrid>
                <a:gridCol w="2046090"/>
                <a:gridCol w="857859"/>
                <a:gridCol w="1244190"/>
              </a:tblGrid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Services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mentioned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Cases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Roads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Schools/teachers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College tuition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Fire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Seniors services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Jobs/furloughs/pay cuts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Police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Staffing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Child services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MVA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Mental health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838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don’t see an impact from govt. belt-tightening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9385" y="2743200"/>
            <a:ext cx="608215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1295400"/>
            <a:ext cx="381000" cy="14478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87641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A4AB1-719E-4EF0-A3DC-6D1A414459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859499"/>
              </p:ext>
            </p:extLst>
          </p:nvPr>
        </p:nvGraphicFramePr>
        <p:xfrm>
          <a:off x="381000" y="914400"/>
          <a:ext cx="8229600" cy="5707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0"/>
                <a:gridCol w="838200"/>
                <a:gridCol w="762000"/>
                <a:gridCol w="685800"/>
              </a:tblGrid>
              <a:tr h="3809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Issue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Support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Oppose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Unsure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976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Imposing an additional fine of up to $1500 on drivers caught drunk driving 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86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13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Permitting the use of off-shore wind power near Ocean City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80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10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10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1995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Increasing the alcohol tax 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68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29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285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Permitting the purchase of marijuana for medical purposes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65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29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Taking away drivers’ licenses from those who refuse to pay taxes 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64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32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Increasing the use of cameras to ticket those running red lights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59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41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4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254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Making same sex marriages legal in Maryland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47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>
                          <a:solidFill>
                            <a:srgbClr val="FFFF00"/>
                          </a:solidFill>
                          <a:effectLst/>
                        </a:rPr>
                        <a:t>46</a:t>
                      </a:r>
                      <a:endParaRPr lang="en-US" sz="1300" b="1" i="0" u="none" strike="noStrike" baseline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6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Making preparations to implement President Obama’s health care reform law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43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50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8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37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sng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Limiting</a:t>
                      </a:r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 the use of binding arbitration when the county negotiates with public safety unions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42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23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976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Allowing the children of illegal immigrants to pay in-state tuition for college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4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412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university tuition to maintain the quality of higher education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32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66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2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Reducing the pension and retiree health benefits of state workers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28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4437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Promising state workers no furlough days, and providing them with a $750 bonus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59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16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5068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the county income tax to the maximum allowed by law to avoid cuts in essential services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68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the gasoline tax to bolster the transportation trust fund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17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80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304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State and County Issues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520947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503288581"/>
              </p:ext>
            </p:extLst>
          </p:nvPr>
        </p:nvGraphicFramePr>
        <p:xfrm>
          <a:off x="533400" y="381000"/>
          <a:ext cx="3216275" cy="6278880"/>
        </p:xfrm>
        <a:graphic>
          <a:graphicData uri="http://schemas.openxmlformats.org/drawingml/2006/table">
            <a:tbl>
              <a:tblPr/>
              <a:tblGrid>
                <a:gridCol w="2229112"/>
                <a:gridCol w="987163"/>
              </a:tblGrid>
              <a:tr h="213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Support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3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Social Category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Party     p=.01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Democrat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Unaffiliated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Republican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Ideology  p=.01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Liberal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Moderate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Conservative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Religion  p=.01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None/Non-practicing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Jewish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76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Spiritual but not part of </a:t>
                      </a:r>
                      <a:endParaRPr lang="en-US" sz="16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organized </a:t>
                      </a: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religion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Catholic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Protestant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Some other Christian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Evangelical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Marital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Status  p=01.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Single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Married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Gender  p=.3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208716"/>
              </p:ext>
            </p:extLst>
          </p:nvPr>
        </p:nvGraphicFramePr>
        <p:xfrm>
          <a:off x="5105400" y="1143000"/>
          <a:ext cx="3216275" cy="3840480"/>
        </p:xfrm>
        <a:graphic>
          <a:graphicData uri="http://schemas.openxmlformats.org/drawingml/2006/table">
            <a:tbl>
              <a:tblPr/>
              <a:tblGrid>
                <a:gridCol w="2229112"/>
                <a:gridCol w="987163"/>
              </a:tblGrid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Age        p=.07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18-30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31-40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41-50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51-60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Race       p=.3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Black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White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(including Hispanic, </a:t>
                      </a:r>
                      <a:endParaRPr lang="en-US" sz="1800" b="1" kern="12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Asian </a:t>
                      </a:r>
                      <a:r>
                        <a:rPr lang="en-US" sz="18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 unspecified ‘other’)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779" name="TextBox 5"/>
          <p:cNvSpPr txBox="1">
            <a:spLocks noChangeArrowheads="1"/>
          </p:cNvSpPr>
          <p:nvPr/>
        </p:nvSpPr>
        <p:spPr bwMode="auto">
          <a:xfrm>
            <a:off x="3886200" y="302029"/>
            <a:ext cx="466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/>
              <a:t>Demographics/Same Sex Marriage</a:t>
            </a:r>
            <a:br>
              <a:rPr lang="en-US" sz="2000" b="1" dirty="0"/>
            </a:br>
            <a:r>
              <a:rPr lang="en-US" sz="2000" b="1" dirty="0"/>
              <a:t>% saying “Support”</a:t>
            </a:r>
          </a:p>
        </p:txBody>
      </p:sp>
      <p:sp>
        <p:nvSpPr>
          <p:cNvPr id="5" name="Oval 4"/>
          <p:cNvSpPr/>
          <p:nvPr/>
        </p:nvSpPr>
        <p:spPr>
          <a:xfrm>
            <a:off x="7620000" y="26670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0" y="32004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1981200"/>
            <a:ext cx="457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2895600"/>
            <a:ext cx="4572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53340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9906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0789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268048"/>
              </p:ext>
            </p:extLst>
          </p:nvPr>
        </p:nvGraphicFramePr>
        <p:xfrm>
          <a:off x="914401" y="1143000"/>
          <a:ext cx="7543799" cy="4267200"/>
        </p:xfrm>
        <a:graphic>
          <a:graphicData uri="http://schemas.openxmlformats.org/drawingml/2006/table">
            <a:tbl>
              <a:tblPr/>
              <a:tblGrid>
                <a:gridCol w="4571999"/>
                <a:gridCol w="609600"/>
                <a:gridCol w="685800"/>
                <a:gridCol w="990600"/>
                <a:gridCol w="685800"/>
              </a:tblGrid>
              <a:tr h="386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N.A.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President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Obama’s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state of the union speech?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Governor O’Malley’s inaugural speech or his state of the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state </a:t>
                      </a:r>
                      <a:r>
                        <a:rPr lang="en-US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speech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Watched County Council hearings being broadcast on local cable stations anytime over the last year?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54" name="Rectangle 1"/>
          <p:cNvSpPr>
            <a:spLocks noChangeArrowheads="1"/>
          </p:cNvSpPr>
          <p:nvPr/>
        </p:nvSpPr>
        <p:spPr bwMode="auto">
          <a:xfrm>
            <a:off x="1600200" y="228600"/>
            <a:ext cx="5991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3200" b="1">
                <a:latin typeface="Times New Roman" pitchFamily="18" charset="0"/>
              </a:rPr>
              <a:t>Watched, listened or read about</a:t>
            </a:r>
            <a:r>
              <a:rPr lang="en-US" sz="3200" b="1"/>
              <a:t>…</a:t>
            </a:r>
            <a:endParaRPr lang="en-US" sz="3200" b="1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" name="AutoShape 2" descr="data:image/jpg;base64,/9j/4AAQSkZJRgABAQAAAQABAAD/2wBDAAkGBwgHBgkIBwgKCgkLDRYPDQwMDRsUFRAWIB0iIiAdHx8kKDQsJCYxJx8fLT0tMTU3Ojo6Iys/RD84QzQ5Ojf/2wBDAQoKCg0MDRoPDxo3JR8lNzc3Nzc3Nzc3Nzc3Nzc3Nzc3Nzc3Nzc3Nzc3Nzc3Nzc3Nzc3Nzc3Nzc3Nzc3Nzc3Nzf/wAARCABOADkDASIAAhEBAxEB/8QAGwAAAgMBAQEAAAAAAAAAAAAABgcDBAUCAQD/xAA6EAACAQIEBAQFAAYLAAAAAAABAgMEEQAFEiEGMUFhE1FxgQcUIjKRFRcjQqHBM1JTYpOiwtHS8PH/xAAZAQADAQEBAAAAAAAAAAAAAAABAwQAAgX/xAAgEQACAgIDAQADAAAAAAAAAAAAAQIRAyEEEjFBMoHB/9oADAMBAAIRAxEAPwDI4bzPLoOJFrHzOcrJJUSmJozoYG5Deti34xR+GNSavN6iQA3aoL+zEn/fGZUGSry+eJc4pbLAVEDLpJ1MzsFO/WNTz/eA2xb+CrKeJKmNjuaYsvqCP5HBkrNY3Z1xBpxbq2SJHkkYKiAszHkAOZwseIOKs2zR3TIUqIqMbCWKM65O97fSPTfAbS9Aot+DEC470bYRyZvxNl0xZK7MAymxEjM49w1xhl8DcXLn6mjrUWLMY11EKLLKo5kDoR1H/Rk0/DOLQQyJiLRi9JHiHRggE/CZotEix5bVDwpZGRyCQoHh2O+/QjuL45+EUng8awof345o/wDLf/TjSMAFZS0suR5fUGT5eANBP9TN95N7/cwNjflyvivwIcng4xgcPVQVfzsiRQaQ0YDfSFLXvyL79l88MYRmccFxw/URxkgzMkRt5M4BHuNvfFTKKBIsuSIx/wBGoG3Q41OJYxJSDWziMG+lergqV9rjA1W5FXVMyTQV7xjXq0CRgNPlsbfwx5/Idy6v4WcdNR7L6V8/pU0uQn0sNvXAzw6jQ8X5XNGNLGpVLDqDdW/gTjR4oT5vNpKZm/ZrEuhdR2NuffGPBBJl9Siq8nipIDGY2IZSdhY++OMTUdjMqc9DsdNsReHizFHItNEs5DShFEhHVrbn8480YvPOEFUtTTtCEoWpESrkMs0TlrIStkHS4AYjzvgjjyvKco48dglQ1BA0dTC8FnZb2ZWN9yuxv642+GIKLP8Agx8oWKOOphDD6RYlrFlc9ybAntiThSN62gjpKikDxJANUx+6NgSFtve43sRvcDa2FzyuTVeMunx1ig1L8k6f8YcVcaTRsji6nAvWzimcwzmRVQEakW57dD6/jF/O+JspyRBHmFahqAovFF9bk28hy97YzIa/9L0cGcQQSRRVGtVViNTBG0k+V+2F8iFx7CuNOpdQMzmtjOaidhNI+xAZLAc+3K3PBR8PMnStrKjM6ldSU7hId9i/M+ttvc4HczglzGtNPl9LLJM5sfptpA5k41aDiOn4JzWkymqk8SnMF61kuRFIxupA62A36kMD0AxzhhbuhmfJSpMZ78sR4ioswo8ypVqcvqYqmBuUkTAj07HscSXxWRCuzp34C4sNZDC0lFUxu0cYNgQR9t+zW9jgXzrjHO84DRy1TU1ISSKamuiDctv1O56nBH8Qs8gzrhjJJV0+O0jmReqFVUMPS5B/GAG2OIRSWirk5JznU/Vp/ojC354cNJmEOT/DXKopaR5QYxM8oNvCZ2Zxp/rNpY7crc+dsKCQ6VJ8hfDN4nrvDy7K+HoItUFFQoa1iB93hrZQTyOoqL8928jhsUnpkrbXgSZNnuVvw5U1dJEkPyyk1HMliBcHUdyD35bi2ETmNVNX1s9XOxMk7l2Pc4YnENZHlvw1ybLaIgzZmPEl0jcgG7flrD2wuXQrdXUqRzBFjgOlpGVvbJspzXMMnn+Yyyrlp5eTaDsw8mHIjscFX61OIf7Og/wW/wCWA1VBXHmgYB0bXENDNlmY1VBOSWhYgHoR0I9RbFEbgY1+Oqo1HE2YS72D6N/7qgfyxkIbovpgRSSpHeTI8k3OXrPrKWUOCVJsfTDFzONcwmnq5i0NDGWYgfczNfbu51H026DC6NtS6r21C9ufMYY1cxqoKhh+zp6WF5VjHRV39ybC5/8AMPxLTZPP4BGe5m9RWUyU94Fok0RhCRoOtnJB9W59hjMraiaqmL1EryyvYs7sWJA23J/GOQS7szG5JuTiHVcknmcJfoxHV7LiLxV88eSMSAo6m2O/Cj8jj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3025" y="-350838"/>
            <a:ext cx="5429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599" y="1981200"/>
            <a:ext cx="5429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1900989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411" y="4876800"/>
            <a:ext cx="7143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7786" y="4876799"/>
            <a:ext cx="7143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161" y="4880090"/>
            <a:ext cx="7143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9" name="Picture 9" descr="The Honorable Jamie Benoi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6536" y="4894377"/>
            <a:ext cx="71437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1" name="Picture 11" descr="The Honorable Dick Lad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911" y="4852987"/>
            <a:ext cx="7143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3" name="Picture 13" descr="The Honorable Chris Trumbau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5286" y="4813415"/>
            <a:ext cx="7143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5" name="Picture 15" descr="The Honorable Jerry Walke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359" y="4832667"/>
            <a:ext cx="7143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99682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066800"/>
          <a:ext cx="2895600" cy="3017839"/>
        </p:xfrm>
        <a:graphic>
          <a:graphicData uri="http://schemas.openxmlformats.org/drawingml/2006/table">
            <a:tbl>
              <a:tblPr/>
              <a:tblGrid>
                <a:gridCol w="2057400"/>
                <a:gridCol w="838200"/>
              </a:tblGrid>
              <a:tr h="274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Estimates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Under $1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48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$1 billion to $500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$501 to $999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$1-1.999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$2-2.99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$3-4.99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$5-6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Over $6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1770" name="Rectangle 1"/>
          <p:cNvSpPr>
            <a:spLocks noChangeArrowheads="1"/>
          </p:cNvSpPr>
          <p:nvPr/>
        </p:nvSpPr>
        <p:spPr bwMode="auto">
          <a:xfrm>
            <a:off x="533400" y="-1677"/>
            <a:ext cx="281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2000" b="1" dirty="0">
                <a:latin typeface="Times New Roman" pitchFamily="18" charset="0"/>
              </a:rPr>
              <a:t>Estimations 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of Federal </a:t>
            </a:r>
            <a:r>
              <a:rPr lang="en-US" sz="2000" b="1" dirty="0" smtClean="0">
                <a:latin typeface="Times New Roman" pitchFamily="18" charset="0"/>
              </a:rPr>
              <a:t>Budget</a:t>
            </a:r>
          </a:p>
          <a:p>
            <a:pPr algn="ctr" eaLnBrk="0" hangingPunct="0"/>
            <a:r>
              <a:rPr lang="en-US" sz="2000" b="1" dirty="0" smtClean="0">
                <a:latin typeface="Times New Roman" pitchFamily="18" charset="0"/>
              </a:rPr>
              <a:t>51% estimated</a:t>
            </a:r>
            <a:endParaRPr lang="en-US" sz="2000" b="1" dirty="0">
              <a:latin typeface="Times New Roman" pitchFamily="18" charset="0"/>
            </a:endParaRPr>
          </a:p>
          <a:p>
            <a:pPr eaLnBrk="0" hangingPunct="0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1066800"/>
          <a:ext cx="2590800" cy="3124198"/>
        </p:xfrm>
        <a:graphic>
          <a:graphicData uri="http://schemas.openxmlformats.org/drawingml/2006/table">
            <a:tbl>
              <a:tblPr/>
              <a:tblGrid>
                <a:gridCol w="1770100"/>
                <a:gridCol w="820700"/>
              </a:tblGrid>
              <a:tr h="380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Estimates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Under $1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$1-5.99 billion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48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$6 to $10.99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$11-15.99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$16-20.99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$21-30.99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$31-40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Over $40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4600" y="1143000"/>
          <a:ext cx="2543175" cy="3441727"/>
        </p:xfrm>
        <a:graphic>
          <a:graphicData uri="http://schemas.openxmlformats.org/drawingml/2006/table">
            <a:tbl>
              <a:tblPr/>
              <a:tblGrid>
                <a:gridCol w="1737561"/>
                <a:gridCol w="805614"/>
              </a:tblGrid>
              <a:tr h="304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Estimates</a:t>
                      </a: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Under $5 million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$5-50 million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7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$51 to $100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$101-350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$351-650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$651-999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$1-1.99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$2-2.99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$4-6.99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Over $7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1823" name="Rectangle 2"/>
          <p:cNvSpPr>
            <a:spLocks noChangeArrowheads="1"/>
          </p:cNvSpPr>
          <p:nvPr/>
        </p:nvSpPr>
        <p:spPr bwMode="auto">
          <a:xfrm>
            <a:off x="6808124" y="152400"/>
            <a:ext cx="1752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Estimations of County </a:t>
            </a:r>
            <a:r>
              <a:rPr lang="en-US" sz="2000" b="1" dirty="0" smtClean="0">
                <a:latin typeface="Times New Roman" pitchFamily="18" charset="0"/>
              </a:rPr>
              <a:t>Budget</a:t>
            </a:r>
          </a:p>
          <a:p>
            <a:pPr eaLnBrk="0" hangingPunct="0"/>
            <a:r>
              <a:rPr lang="en-US" sz="2000" b="1" dirty="0">
                <a:latin typeface="Times New Roman" pitchFamily="18" charset="0"/>
              </a:rPr>
              <a:t>31% estimated</a:t>
            </a:r>
          </a:p>
          <a:p>
            <a:pPr eaLnBrk="0" hangingPunct="0"/>
            <a:endParaRPr lang="en-US" sz="2000" b="1" dirty="0">
              <a:latin typeface="Times New Roman" pitchFamily="18" charset="0"/>
            </a:endParaRPr>
          </a:p>
          <a:p>
            <a:pPr eaLnBrk="0" hangingPunct="0"/>
            <a:endParaRPr lang="en-US" dirty="0"/>
          </a:p>
        </p:txBody>
      </p:sp>
      <p:sp>
        <p:nvSpPr>
          <p:cNvPr id="31824" name="Rectangle 2"/>
          <p:cNvSpPr>
            <a:spLocks noChangeArrowheads="1"/>
          </p:cNvSpPr>
          <p:nvPr/>
        </p:nvSpPr>
        <p:spPr bwMode="auto">
          <a:xfrm>
            <a:off x="3962400" y="-1677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Estimations of State </a:t>
            </a:r>
            <a:r>
              <a:rPr lang="en-US" sz="2000" b="1" dirty="0" smtClean="0">
                <a:latin typeface="Times New Roman" pitchFamily="18" charset="0"/>
              </a:rPr>
              <a:t>Budget</a:t>
            </a:r>
          </a:p>
          <a:p>
            <a:pPr eaLnBrk="0" hangingPunct="0"/>
            <a:r>
              <a:rPr lang="en-US" sz="2000" b="1" dirty="0" smtClean="0">
                <a:latin typeface="Times New Roman" pitchFamily="18" charset="0"/>
              </a:rPr>
              <a:t>31% estimated</a:t>
            </a:r>
            <a:endParaRPr lang="en-US" sz="2000" b="1" dirty="0">
              <a:latin typeface="Times New Roman" pitchFamily="18" charset="0"/>
            </a:endParaRPr>
          </a:p>
          <a:p>
            <a:pPr eaLnBrk="0" hangingPunct="0"/>
            <a:endParaRPr lang="en-US" dirty="0"/>
          </a:p>
        </p:txBody>
      </p:sp>
      <p:pic>
        <p:nvPicPr>
          <p:cNvPr id="50178" name="Picture 2" descr="http://t1.gstatic.com/images?q=tbn:ANd9GcQtwgaZ40P6w6HQPvqnlfFDRW0Yrqg0-xAKbkAMFDuRvayYZ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24" y="117764"/>
            <a:ext cx="841375" cy="93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g;base64,/9j/4AAQSkZJRgABAQAAAQABAAD/2wBDAAkGBwgHBgkIBwgKCgkLDRYPDQwMDRsUFRAWIB0iIiAdHx8kKDQsJCYxJx8fLT0tMTU3Ojo6Iys/RD84QzQ5Ojf/2wBDAQoKCg0MDRoPDxo3JR8lNzc3Nzc3Nzc3Nzc3Nzc3Nzc3Nzc3Nzc3Nzc3Nzc3Nzc3Nzc3Nzc3Nzc3Nzc3Nzc3Nzf/wAARCACCAMgDASIAAhEBAxEB/8QAHAAAAgIDAQEAAAAAAAAAAAAAAAYFBwEDBAII/8QAQhAAAQMDAwICCAQDBAkFAAAAAQIDBAAFERIhMQZBE1EHImFxgZGhsRQyUsEjM0IWJHLRFRdDgpKiwuHwU2Jz0vH/xAAaAQACAwEBAAAAAAAAAAAAAAAAAwECBAUG/8QAMREAAgEDAwIFAQcFAQAAAAAAAAECAwQREiExBUETIlFhcRQjMoGRocHwFTNisdHh/9oADAMBAAIRAxEAPwC8a5mp8V+VIisvtrfj4DzYPrIyMjI9oroPFUf1NdEMekaZIhyZMUB1DKnIxAUVBKUnY8jIwRVoQc84IbwWjD6utEm7SrX462pcZakrQ6ggHScEg8Y/zqcbdbdRrbWlSP1JORXz91vpF+kyGH1OCWpa3FoUkoJ1YKBjskpGc78bVF265SoksvIuUuGVnLj7BKlD2kZGr570zwsrKI1H0wCKzVXdQ9V3rpl6Mpmc1cmJKAtCH4uNGEpONYIJJJzgjIBHx9230tNOOIRcbWpoKOC4y7qCfgRnnyqPBnp1JE6lwWdRSrM6+scCX+GnOPsrxkK8IqSeQcFOeCCD7RXVE616cmKCWLtHKiCdKspIAGTyPZS9L9CcjBRUam/WhSygXOFrScFP4hGR7xnIrqTOiLGUyWCPMOA1GAOiitP4pjkPNkexQrIkMnh1s+5YqMk4ZtorSuSygHW82nHOVjatdvnx7jEblw3A4w4MoWO++KnIYeMnVRWM0ZoIM0UUUAFFFFABRRWDQBmq36r62l2nqOTBEZl+M0EeoolKskZO455+lWKtxLaVKWQEpGST2qpetLDdbre37nb4n4iO7hKPDUNWwA3ScHtSqzko+Xk6HTYUZ1sVuMD/ANL9RRL1bY73iNokuakqZK8qCk8+/bB9xoqtelOl7yjqCE9IgvR2mnAtS1EJIAB9ueaKITk1ugvbajSq4pzymXFKfaixnZD6tLTSCtavJIGTVG9ZWJbEZm/LnxnhcP4h8PWdbisqJQcYCcYO+Dzt5WV6TXXUdIy0tvhhKsB1RbUrUjP5Rjgk6Rk7bmqScnS3GSy7IdUzpSjw1KykJT+XA4GN/mfM1vtoN7pnMm9jj3x7KnXbHHPTabszMSvSVJcQltRySQAN+MZ3PG4qS6ctNmuXT81UpyUmc26goAU2kuLCFkNtkjcq32O+wO9KaXnUpCEurCcKSE6jjCuR8f8AKmS5wiiAurUTrcUdR1HKs5OMZ+W2aY3rDDPSbV6izlKcQpSHWvAOrVqSBn1tgnOCoZG42yaz0k3YpEG4s3rW0vSgodVICEqVq9VI2JScnBO4wSTjFLpcWjUgqUgjUNAVnGeR7R96vBtvTwRxyePzKCVFWnPv3POMnn71M3y2w4kKHMgSVOIfQkLRpxoOnlQ1Egq8vfvXZZJFlV07Oiz2GxN1pVGcU6sBbmleCrH5QOCeDlOeM0snOOSBjf3e2olHl+hKZI9PR4kq9w2LmXBHddSg6QDnJAAOTsO2Rx7eK1Xa3Mw7m5EhKMpkYLT2lJ8ZJGdQ05BB3+XY5Fdk6bbZNjitojMsz2RhRSlWCjUrYZJ3OdRyDsTgjg8dplKt1xiTlMIWht0Kw61qScEE49o2II3Bx8ad8k+xJdL2Cbf/ABG4SWAGSNanFBOnOcbcng05NejlDDPiS5inindSWGwgD4nJPyFRHS1+ht9e+LAZEW33ABjwPDCA2f6dhsfWA3/95qy595tlvH99nsMkb6VLyr/hGT9Kw1KMFLU+51IdQup040ocL0W4oI6Xs4ACohXnupxRP3FTtitjcRks224TYgB1FkOBaAc5yApJO/feoG8dZ2dKybey+8s8+qEIPt33+lL7nWl0D6HIwZZCTsnRqz7CTSddOL2HRtb2cfNx7/8AB9uVpvbshDzHUM3VkAIQ0hOOcbDAPJyf8qYrWiVBt6E3ScZT+SVOFCUe4AJ22pLT6RLSGgpTEvxlJAWhCE4T5gKJrQj0kQhnxYUxw5IBJRsny58qsqkPUW7O7nHGjj2RZLTviNhZBSD2PavLEtmQVhlxKyg4OPOlLp7qaDfpCmY0dbAGPWkacKUQSEgA7nYn4GuLqTqK22G4w0x47U1IUoPaXlBba0kduO/FW1xxnJnVrVc/D0+YsGionpy+R+oIBmRG3W0BwoKXQAcjHkfbUtV087iJRcW4vkM1yz5bUVtJW822patKStQG/wAea9vyGY6dT7qGkk4BWoAVUnpOuTN1ukduDI/FMMNHV4Y1ISsnfB7nAGfKqTlpWR9pb+PVUG8L1GrqlUmA6i7iU87CGG5LKlZSgEgBxI45xke2pGxTo0qFqjyGnQCSfDWCQOeOfnVORrnNiR3oqHliM8gpcYWcpUPPHY+0VojOmPKae0qy24FKAODsckVn+o34OxLo+pYlLfsz6KjNeG3uBqO5org6bur14t4lPW9+EFH1EvEErT+oez3iitaeUcCcHGTUuSqfSvcZqOrHGEvrQymIlsJB2UlQJUCODk+fkKiekOnG+olSWUzmWpCWVFlohWoKBThWMYKeQcHO4rYLFcuo+r7kw4olaZLqX3StJ8MAqCSQd8flGwqGlsXGwSXojy/w8hbYS8hl4LIBIVglJ23SDjOePOtkHpjhPcQ+cnPKbTHkPMocS6hpZRrCSkKIPIB37d67em4sSXeo8eatwIWrASEagskHYnPq+/B4rVAeZk3Zt27uSHEuOAuuM6SsqyN8EYO/Pc/eX68ttvtd4P8AonUpl1ThUsOJUhK9RCm06RtpzggnOCO3LZyyku5CXchr1Cbt1wXGZdW62lIKXlgAOAjOoYJGn257HiuvpMQUdRRG7s2otF0JVhSUJSfNQI3T58GolpaG1pU8yl9tIwWSopCh3GRuPhTN1zIs0t9h6zIZC9IEohSirXpTjnYgDbUBuoHPbKt1sSsckVfI0GNc1NWhxTkIoQphwuai4COScDBzkYI2xW+wSLfBmSWb1GBaLa0OZ1a0EcpAzySPgQPKoqK85FdQ+2htShukPNJWhXbdKgQR2qb6zvEW+3BMqE0WUgFKkFtI1HP8zI51dweMDeneaUcFfciPw6pE91mKlCsqWUBvOkpAJ2zvwNgd6lmbtC/sq/aZcJpMwOlbEgR05QMJ3JO+VY06hvjGaj7VPkWaexJb1JCk69AVgOoPn5jI+nmKw8Xr1dypptYdlOAkessJUcAnudIznvgUnnkk9N2W4LtIurcZ1URKykuhOycY9bPlnIz2I91eW1BaAvbfk+2t5lXOzRJdnkxyy1JXqeZfb/MU5SCnPG4zqHJSO1M/opcgPzpUGdEjuyCA8w442FHbZSRn4EfGs9zSdSOfQ6XTb76SbyspogbbZrjdFYgw3nk53WE+qPeo7fWmeP0C+whDtzkJweW4++D7VH9hVmpACQEgADgDj4VHXe7WqC0pu4zWWtQxpKsq+AGTWRUIR3kzZW6rc3D0044+N2JE/pCE5HKYSlsvg5SpayoH3/8AauVv0e3J1vW1MhEeWVj/AKa3TusozZUmBHW8RsFunQn5Df7Vy2rrifGuCXJSWlRjstttGDjz55HtqkvByPoy6jCDx+vI19CdJSbPcXJFxcZcKE5YS0okJUdlEggb4wPnUQ96PZsy4SpEq4tIDjy14ShS1YKj7t6cbb1PZJC0rRdIo1Ixhawgg7bEHGK6V3KAfEd/GxfDKidReSABx5/Gm6INY7GJ3d3GpKfDfsRnT8BzpxUaE0+pyMokKBQAFrURlW2TkbDnGPnTbk4zSXO6ysEVxsmZ+IW2sK0sJKvPvx9ah7r6TkLOi329akDu84E594GdvjUucILkUrS5ryzpeX+A53EMS3HWgEqWpOU6hnjuPlUJhQ7KA4GARVez+r71MdU6JX4f2RhowOOdz9ahnZUh5ZW8+84o7krcKiaU7iPZG2n0eq03KWC4TboN5hriXKOlzT+VwpwtI9iuRXqxdPp1MKuUNh5cf1UvutglQTslQ75Iwd+N+eaqqExdURBc4SnfCbc0qU076yD21JByAeMnavoFGdCcjfG9MhJT3wZbmnK3ioqeU/0MgYzRWaKac8+e7uZnS3Wsx7AVKbedcbUrghwK0q9uyuPMYqJmS3rxcA9JWwiS9pS46ohtK1ca1dgeMnYd+Sc2B6a460yLZJDbYaUhbZcCfW1Ag4J8sE4HvqtZLLkeQ9GeToebUULQeQRWum00mKlsxg6m6XdsDMWUuVH0SEI0oS4VKK9AK8YGCkH+rPCk0vq4+vP1rtnXu4T4yYsl7XHbS2ltogYb0J0gp8tufOmSw2K1XPpWZJMiSqXHdLhaQ2lKyrwyS2kkkKzpz5jB282RnpjiRHLI5dptq+lkXCO+8480VlSNCUqO6c5GTlKM8jOyhxzS5p5wDtzWdaiEgKJCQQnfjPOPfmmjok2FxFxYvqClssgl5TxSjHiIwMJGQrVjcZ2ztVfurIbMyJVif6MDSozLN1bW74WpayD+QrUN9iRwDtlJxS0lC1MuPBJ8NvTrUP6dWcZ9+DRJSUSXEFCEFK1DS2rUkb8A5OR5HO43ph6S6lRY481iSwHWnUpDYS0jWlRVurUR2G4B2yBxzVoScFtuHLOW6XtM+zRISkBLzJyXENoSle6tsAbYBzkckq2qKYU/DUxNYUtv1z4bjatJ1JxnBHB3HzrweVYUV7nc/wBXtxUsL6v+zq7Q6FnK8pcQQnCRpISf1DIOc78eVWnDSsoE8mZ0yT1Z1E044023IkrDavDVgEZ2/McZCdtuccZJzrcauPSXULZWWkTIiwsaVhaSN+cHgjtscGoppK3FgMpU4sEEJQkqPyHNNCunerOpJf4qXCd1K5elaWticjOdzjOBscDbsKU9tnwSs8hP6svdxSQ9cHEtqH8tn+GP+XBqGyc6s8nJNP1r9GZQ2n/Sdy1HOSiMjAA8tSv8qa7X0tZrYQuPCQt0f7V7+IrPx2HwFcmVCbljOx6qHVrWlSWiO/olgq60dM3e6hKosNSWVcOu+oj5nn4Zpih9Fx4ysXFxx50bFCPUSP3P0qyM+2lnqm8wLbKSmS//ABS2P4SBqVz3Hb44pipQgss59XqNxcSxTWPgrnqa1otlx8NnJjrSFt6lZx2Iz7D9xUOdPsBq3ekL7CuzkhhlLiXEJC9LqEjKeNsE98Ux/h2Nev8ADtax/UW0kj44qngKW6Zsj1edCKp1Ybr3/wDCjodpuExIVHhPrQdg5oIT8ztU5buh50t5KJMliPkcDKyflt9as26oKoudzpUD+1RLalIUFIJyDsR2NWVvGPJlqdXrTeYJIhHPR7DiMhx2bIfIICglKUD96mI3RXTwbStMVbgIyCt9R+xFbrjfYiI3hSH2GVE+tqdH0HNcEbrKzxAW3ZZWjcjw21KIPyq2mnER499U4b/DYkoVnh2i7MSYcZLev+FlJO6dhg779vlThSRaOs7VdbxGgMx5ClrcKm3HAEgEJJ4z7Kd6vFp8GavCrCS8VYYUUUVYQJnpJt8mRbY9yiRmJaretTjkZ9AWhxsj1tj3GAexxn3GuvSBfLdeX0C1KShtlxSXQGgkvHgOBQ/MMAjB3Gx4Iq77hEbnQZER5Opt9tTah5gjFKVt6IsFswDbkvup/rlnxSfbv6vnwKZCajyVkslKw4Uqe5ohRX5CvJlsr+w2+NMMDojqh9CAIS46AvxB4zyW8KwBq5yD8M7VdTaEtthttKUIHCEjCR8BWRnOBn4b1fx2uCqgVDA9G9ylLcS9OiM6ecBa/wBhUsx6KkZBkXlR23DcYD6lVP7SERVPF5aEa1k5UrG1a3rxa2D/ABblDR7FyEA/eqOs+7GRpSfCyKTPoutCP5s2c57BoT/0mt8b0e9N+K42pmWtTZ/qlEZH+6BU4vqiwt/mu0X4LJ+wqIldY2Rm4h1qYXU4AV4bajt37VR1v8hsbWtLiD/I6m+hOmmxtbAr/G+4r7qrMzpayRWkuRrVETpODlvVz33zXJI9Ilmb2ZamPHzDYSPqaipnpIS42pti1ZCgRl1/9gP3qjuF6miHTLqXEP2Hm1paRER4DTbWBpKW0BAyPdXVz7fZVSjrq7tpUmMmM0Fc4QVH6mo6X1PfJez1zkaf0tq0D5JxSncRNVPo1efLSLklzYsJBXMkssIHd1YT96XLj19ZYyVCMXpixx4SdKT/ALyv2BqqHFqcWVuKK1nlSjkn415pbuG+EdGl0OlHepLI13jry7XAFuNohMn/ANLdZH+I8fDFKxKlqKlKJUTkknJPvNboUKVPeDMKO7Ic/S2nOPf5fGm+3dFKilDl5KVKKdQYbOQP8Su/uHzpaU6jNFadrZ09MUl7dxXst1etFxZnRSkuN5ylR2UCMEGmhfpJuKk4bgQ0+RJWcfWmNmOxHQEMMNNpHZCAKgr90s7dpSXrb4LbpThaF+qFY4Ix3p3hzgvKzm07u0r1ftoY92Q8zri+ykqT47TKVbENMpGficmoWTcJssn8RLfcB7KcOPlnFMSfR7fDyqGPe/8A9qHOg57DgQ/LipyM5TqV+wpWmq+TbKtYU15HEUwMdhmsmnJnolv/AG09Z/8AjaCfuTUlC6Ntq3koSy8+s8Bxwj4nGKlUZvkVLqdvHh5+CC9H9jTeLyFrlrY/CFL2lCTqVg9jwB9f2u6o+1WqHaoiWITDbSf6tCQNR8zUhWmnDRHBxb67d1V1duwUUUUwxhWp9pLqcHII3Ch2rbWCKAKy606rvFluS4DEeOwNOpDx/iFafMA4A92+KS5nUV5mk/iLlJUD/SlegD4DAq4epOkLd1C82/NW+h1tBQktKA2zncEUmX70Zux2A5ZX3JLmrCmnilOE+YIAz22rNUhUbeHsehsLqxjCMZRSl64/cr5ZU4f4iis+ajn715AxwMe4U9QfRxKcAM64NM+aWkFZ+uBU7F9HtlaH94VKkHvqcCR8gKUqM2b59WtafDz8IqmgHyOfcauuN0xY42PDtcYkd1p1n/mzRc2WGQ02ww03jJAbQlOO3YVdWz7sxVOuQksRg/zKhj2i5yhmNbpbo80MKI+eK7kdJdQLGRanx/iKU/c1ccb1o7WAT6owNzXiTOhxElUqVHZxz4jiU/er/TxXLE/1utJ4hBfqU+90lfWNPi29Y1cHxEH969NdJXVeNbbLYP63B+1WJO6t6eDam3Lgh0HsyhS/qBj60tvdYWpC1BpElwZ2OgJyPiaq6dNdyVd3091Tx+DOO29DeLISibcUtpVwGUaj7sqwPpTbB6GscPBXHVKV5yFkj5DApX/tvHStJRAeVhQJBcSP86lU+kuCo+vbpSR3IcSrFWi6KF1F1Oqs749sL/Q5x47MZsNx2W2mxwltASPkK8TI4ktaQMKG4PlSx/rFshTnwpucbJ8JP/2qDvPpEkyEKbtMf8MCMeO4QpfwHA+OaY6sF3MsOm3dSW8ce7JO/XmPZQUPDXJ/pYBwfeT2H/gpXb6zubclDyEsBCVZ8MN8jyznPFL7rrj7qnXnFOOLOVKWckn31vgwJc9ZRDjrdUnnHCfeeBWZ1pSlsdiPTaNCH2m/uXnDkImRGZTGVNvIC0H2Hf51zXdnUwHNJ9Q77dqqKdBvNoYbU8662yVaUhuQSEny2O3/AO1GuypDow9IecHkpwn7mmO4xs0ZKfRvE80KiaLQk3CFG/ny47Z8lODPy5pp6cYR+EEsD+ekFBII9TtseM8/KqPsUIXC8woZGzz6Erx+nO/0zX0K2gISAkAADAA7UynNz3MN9axtmop5bPdFFFNMAUUUUAFFFFABXkivVFAGpxhDm6h636gcEVzKjOD8qkqHbOxruooAgbku6R9IgWwSiSASZCUBPt33qPvNl6glpU5FnwWVpSdKUsKJPsyon7U3Vg1DWRkamnGEv58nz7cLreitcWdOmJLZ0qaU4U6SOxSMVGHc5O58zVt+kDpdN1kRZjSwwv8AlvOaM5T247881ptfQdkYQlyQp2crtrOlP/Cnf5k1kdCbkejo9VtoUk2t/RIqlRH9RA95o1DjUPnV7xbXbouRGgRmSO6WQFfPGaLmGkxFhbbZ1jSAUD/zjNW+m9xcuuxeyht8lEniirSb6es0yQG5FvZwvICmstkE99q5p3o5gK1Liz3mEjkOoDgHx2NUdvLsPodYt8YllFbZ7VlKStaUpSVLJwEgZJPkKsaH6M2tQVJnvvIHIZaCM/FRP2pqtPTtvs6Q5CghtfHiq9dz5ncD3URoSfJat1mhBfZ7v8hE6b6CflFMm9hUePyGM4Wv3/pH191Oy7UEBtu2xUpZCcBDacJB+1SyAGzrLRKe+W/qDjOak08VqhTjFbHnrq8q3Msze3p2Ee6Wrx4yo9xjL8EkZ3wMjcYUNq54/QvT7iEuhEpST+p84B8uKsAjIryUApKSAQeRUuCfIunc1aa0wk0hUj9N2i0qEqFCQiQz66VqUpStt8bnbIyPjTTHdS80lxs5SoZFQ93kxojT6FyGmyEjCVuAEA7cE1HdO9TWpyc3a2JfivOhSvVGUBQ3wFeePLyozGOwNVq2ZPLx33G6isVmrCAooooAKKKKACiiigAooooAKKKKAPK20uIKFgKSRggjIIrniwGIqiWdQB4SVZCfdXVRQByzmlqYWpgAvpSdAUcBR8ifI1U936yvTU5caZAjMrZOFMlKsg7d8+XerhPFVv6WbNqaj3hlsakHwnzjsfyk+45HxFLqqWnMTdYOk6mipFNM0dJ9RoutzZiuRXEP7qT4XrpVjff9PvO1WLHjlJBeKSobgJGwPnvVdeh5cYOXFsp/vRCFAn9G+QPjz7x5VZ4opNuOWR1CnClXcILGACQOKNIrNFMMRgjNZAxRRQAUUUUAKnpB6fXfLRmNvKikuNp0g+Jtun4/cCqbgyH4M1mSyFpdZcC0+eQeP2xX0aRzS3P6Ot83qCPeFJ0LaOpbSUjS6sflUfaPrtSalNyaaOrY9QVGm6VRZj/NhiaUVNpURgkZx5VsryBtuK9U45QUUUUAFFFFABRRRQAUUUUAFFFFABRRRQAVqlNNvMqbebS42oYUlYyCPaKKKh8FofeQldHQ4rF+mrZjMtqS86gKQ2AQnCNtu3sp6ooqlL7prv8A++/hBRRRTDEFFFFABRRRQAUUUUAFFFFABRRRQB//2Q=="/>
          <p:cNvSpPr>
            <a:spLocks noChangeAspect="1" noChangeArrowheads="1"/>
          </p:cNvSpPr>
          <p:nvPr/>
        </p:nvSpPr>
        <p:spPr bwMode="auto">
          <a:xfrm>
            <a:off x="73025" y="-465138"/>
            <a:ext cx="150495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1905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3" name="Picture 7" descr="http://t0.gstatic.com/images?q=tbn:ANd9GcSrb_F8p_V58i5qzCqZIFT5NJiUQe3qGC5TnkPdt7fnKL4d91oQc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29124"/>
            <a:ext cx="2476500" cy="1847851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185" name="Picture 9" descr="http://t3.gstatic.com/images?q=tbn:ANd9GcRD4XIXGsFGNNOqGbA0sXcVzipFSMF68uksQj62NWNEskr2rkHMT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263642" cy="18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5029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5689827"/>
              </p:ext>
            </p:extLst>
          </p:nvPr>
        </p:nvGraphicFramePr>
        <p:xfrm>
          <a:off x="910708" y="1541780"/>
          <a:ext cx="7295888" cy="485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609600"/>
            <a:ext cx="6422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Presidential Job Approval: Recent Rise</a:t>
            </a: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239000" y="1132820"/>
            <a:ext cx="457200" cy="1534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 descr="data:image/jpg;base64,/9j/4AAQSkZJRgABAQAAAQABAAD/2wCEAAkGBhERERUTERQVFRMUExgZEhUYFxAWFhIVGBYWFBUWFRIaHyYfGBkjGRYTITAgIycpMDg4Fx4xNTI2NicrLDUBCQoKDgwOGg8PGikkHyQ1NSwzNTEsNCwsNDE1NTQtLzQuLDUpKS0sLS8pLzYyNTQ0KSwvLTUvMSksLDUqNCwsLf/AABEIAIgAiAMBIgACEQEDEQH/xAAbAAEAAgMBAQAAAAAAAAAAAAAABQYBAwQHAv/EADYQAAIBAgQEBAMHBAMBAAAAAAECAAMRBBIhMQUGQVETImFxMoHRI0JSkaGxwRRicpKy4fEH/8QAGgEBAAMBAQEAAAAAAAAAAAAAAAMEBQIBBv/EACoRAAIBBAECBQMFAAAAAAAAAAABAgMEERIxIUEFEyJh8DNxkRQjUYGh/9oADAMBAAIRAxEAPwD3GIiAIiIB8s4Audhv6Sq8U5scvlw2UqN3Otz/AGr29Zv53x2WitMGxqNr/iup/XLKzgKKlgDa0yL26lGXlw6F23opraROUeKYljYuQfRFuPkRqJ3UeL1qRAr2ZTs4FgfofQzvwGFAUdQPhvqR6A9pp4nWpqGRxcZQ1t73JU/qB+cqRnXjHzdnj7huEpaqJK0ayuAykEHYifcqXL/FAlfwtRTqaoCb5X6ge4lsBm1b1lWhsVqlPSWDMREsEYiIgCIiAIiIAiIgCIiAUbn9/taQ/sb9WH0kFhMSVN5Nf/QadTxEcISoW1x7tcXOgt5Tbrc9pWaTn8Lf6k/tPmbxPzpGxQ+mj0fguNzUgZo44Q63G4BHyP8A2F/KVvh+NZFCAMrNmAzEhbk6HLYaXt3llw9JfCz2LEi4Bv8AtvKjqNLVsjlBRlsVSsGBVlBJVgRv0N/4lx4ZzPTqZVYMjmw1GhPow019ZW8K7uwVrKztZKY0sPVd7+rdpZuHcvqhDv5nG3ZT/JmnY+bt6OO5xcaY9XJMAzMwJmbxnCIiAIiIAiIgCIiAIiIBhluNZ5xzBwI4eqSB9k58h6Lf7p7ek9ImutQV1KsAVO4IBB9xKtzbqvHHcmo1XTeTzFVAG50mlMaQGuxK3Njdh5fXWxlp5h5Tw6UnqKWWy/DfMhuQLZTqPcESN5V4ZhTdqqh3VlyKM7Da48lyD7mYcraUJqEmkaKrRlHZJnbyTwQ38d9tfDv94ndvYDQS6TmpYpdBYqegItf26fKdAM3ranCnDWDyZtWbnLLMxESwRCIMj6HGEdyq7Zyl7jVlF2sOoFiL+k4lOMcZfJ6ot8EhEROzwREQBERAEREAQYmDAKpx7iH9RVGHX4AwznbMQfhGo7H9+lj08N4H4Oc2C3taxzWUXyj5XOs1Pw9DXrUKg0q/aUm6gnex6ENrPrD8xK4am+lRSVYbeYX79wCQfSfNXGZTlKpzwv6NBZ1UYcEcvMbJWZKysaAFNWqX+BmvlJ6jzA6+0tmExH3WNza6t0de/v3lQ5dcVMQ1OpdxUoMtTMtlbK4K77mzP09ps4g+IwKeEAz0cwNCtbMaI3KVPbYN2Ms205U4Kouq7/PmDyrBSlqujLqJmefU+cMSNnpsP8W/i8+251xVtqf5VPpLa8Rpe5F+kn7Fn5h4uKVPKp+2qDLSUatmOl7dh39JAcBxFKlWAfMipSspf4c5PnsfrODCq2KNR2ceMykZh91bWso6D6zfwCtiKuHKUxRC5d83mtobXA6g7mZ1S6dSqppccFlUlCDj+S903DC4IIOxGoPsZ9yC5PBFFgSLrVYWGoGgOh69/nJ2btKfmQUv5M+cdZNCIiSnAiIgCIiAIiIBEcxYYlFqp8dE5h6r99fmNflKxzBQptVWvTteogZrfEnS7Dop2v3HrL6RPO+Y+G/01ayaq4LKLaqL2K37fxMjxClhbrvz8/wu2ssvB9cBriniULaDUbEnUEWt1N5fqNYMLj2I1BB7EdDPKsPWs6lSRY6C+xG2U9PaSuB5rq4c1Cymp4ihhrpmBK5yx3Uiw8t9l76V7O6VL0S4Jq9Bz6rkv74ZDuqn3AM+Dw6kd6af6p9Jx8K4s72WtT8N2UsovfMBa+m4IuN5Kzag4VFsjPalF4ZWsdyiA/iYcimfw6hflbb2kXT5YxaFjTCjMLNZwAQd9LS8xK07GlN54+xLG4mlg4OCcM/p6QS9zcljsCT29J3xEuQioRUVwiBtt5YiInR4IiIAiIgCIiAJUud7Z6Hfz/l5JbZVuedqP+bf8RKd8v2JfO5Pb/URV1whq1LIPPYkdyVBa36SxcG4hTrtmqlR4diqWQLm2zAWuTITgDn+tRezA/mrfQyw8wctlialEak3dB1P4l9T1GneY1KhKVPePXD4L1ScdtX09zXX4oRXFcapmFJB1cX85X2NpbBKnwXhdWrVWpWUqlLRFIy6jYBegG8tgmrYqercu/xlKvrlJdjMRE0CuIiIAiIgCIiAIiIAiIgCV/nKhekrfhqD9QR+9pYJSOduMnOKQ0VCpb+5z8I9gNf/ACVL2SjRee/Qnt4t1Fg08r8OLYw1B8KAEn1sVA99SflL7KTwDiD0mfLTNQFVLAEAixIuAd9/TaW3A49Ky5k+YIsVPYjpK/h84aap9eSS5UnLPY6YiJplQREQBERAEREAREQBERAEREAxPOufMSgqt4a3ZQPEO+ZraadLDUn6T0Uyl8NwHiYqvnCnzvfMuaxucpHytM3xB+iMccstW3RuT7GzlvB4mlTFREputVVJBYhwALBc2x6303Jk9gqNQ1c7IKYyZSMwYsbggm2mmv5mc/A1NFmoMbjVkJ6j7w/M3+Zk3PbWjCUYzTfTt7/jJzVm9mIiJolcREQBERAEREAREQBERAEREASGx3D6iVGq0QGLAZl0BuNAynbbcHtESKtRjVjrI6hNxeUa6dY1Hp2pVEdXu5ZSABY5vNsb7ScmYkdvS8uLWfnB1OWWIiJZIxERAEREAREQD//Z"/>
          <p:cNvSpPr>
            <a:spLocks noChangeAspect="1" noChangeArrowheads="1"/>
          </p:cNvSpPr>
          <p:nvPr/>
        </p:nvSpPr>
        <p:spPr bwMode="auto">
          <a:xfrm>
            <a:off x="73025" y="-617538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5" descr="data:image/jpg;base64,/9j/4AAQSkZJRgABAQAAAQABAAD/2wCEAAkGBhMQERUTEhQVExUTFRQWGRYYGRUYFhgWFBQXGRwXFRgXGyYeHRojHBUUIS8gIycpLCwsFyAxNTAqQSYrOCkBCQoKDgwOGg8PGjQkHSE0NSwvNSw1LTIsNjQ1NCw1LiwrLCwxLS4uNSwyLTQyLyw1LCksKSw1KiwtLDUpNS01Lf/AABEIAGwAnwMBIgACEQEDEQH/xAAbAAACAwEBAQAAAAAAAAAAAAAABQMEBgIBB//EADgQAAEDAQYDBgQGAAcAAAAAAAEAAhEDBAUSITFBUWFxBhMiMqGxgZHB0SNCUmLh8BQzQ4KiwvH/xAAbAQABBQEBAAAAAAAAAAAAAAAAAgMEBQYBB//EAC8RAAEDAgUCBQMEAwAAAAAAAAEAAgMEEQUSITFBUWETcYGh8CKR0RQysfEjJOH/2gAMAwEAAhEDEQA/APuKEIQhCELwlCF6hUK95iSGDERw0HU6KjZr1c+qW5eGJgyM+ai/rIPFEOYZjwl5HWvZOa9cMEuIA5qrSvZjjAKrWl8vcTnhgDlkCY5yfRKLW6CKjdDExw4qmfj0bKvwHN+kGxPdPCAlt+U+td4ESGNLoyJyAnhmVUNtrfpHzChs9hZXzL3tOsNdAJ45hUL0eRRZBMugE7qJiVdiFLINQGuJtbX7/dKjYxwTA3s9rgHQCdMwU8oPloJSS5Llpg954nOExJJA6BPXODRJyAWioxUCP/ZILu3RR35b/SulG+sBqVUqXq2HYcyBlzOg9YSO9LRhewYnOc45yfpt8E1VYjFTSMjcCS7olMjLhdaoGV6llK3tpMGNwnhOako3uxyn5gTa+qbsVfQuWvB0XSUuIQUIKEIQhQ2m0Bgk5k5Abk8AkucGAucbALoF9F3VrBokmEstl4B5a0HwmZ5kRAnhr8lStFuYamF/jfw1a2dh91QP+a5sYWwDlsZ1CzEuLCscaWEEFw0d38uh23UlsWX6ir1trFrYbha3OTw6BLburAvw05IzLnRAnqrNoLXsLahiMj9woKNYP8Fnpmqf1HKm36LPYfJJBNqDnadgNT2JUlwBbZMLTawym55zBc747fRUKNc4PFTLKegJ4lMR2WLwwVKhgQSwDKdTB4J6LM3DhgEHY6K4ZgL6h0j5jlLjce+6ZMwbYDVZrs28vccPla6J9YVa9Q5zmUQ1xcH8DpOvSN1qy+nSAAwtGwEDnkF468KYaXOcGgCSSQABzJyCt5cKE0MUcj9Wc9eyaE1nEgbrywWcsbBUN7GAwny4s+GhifipaV4sdBa4OB0IIIPQjJWHsDgQQCDqDoVZVcBqIXRA2uN0yx2V11maFCHlxLcE4vltHyPwVGg41q7qg0bDGnbEfsE9rdlKTj5qgH6Q7L1EqxVu1tKkG0mwGEOgamNepiVlosKqov8AJIQTG05betvdSzK0mw5Se2Xh3bhTptxPOvHq4rx9NxmWd3UAnkRxy1C47nFUNRkOkaTn6q3a7XgYX1CAcMAcB9/sqVvhCDx2yET32TmoNraKa5Lfiy/oKeSslcDXNbijxPJcAdgdzy91cfeL2Phx10I06dVt6fEoyI45XWkcNvnXoojojckbLRIKgstpDxIU6tUyhJrztOCpLtCAAdgc5B4E5fJWrwtkS0HDAlzuA4Dn7fFIrPWNRzsPjb+45HjOXos9ilXTzZqRziDuSNhbg/N+6kxMcPqXZaymHVAC46xz4qm+3Tm6linQgT7LolzSQwT+w7dDuEz7PXVUaC+oMJLiQ3gOaz9FhT55MkhJbb6XDUfO2hBUh8gaL8qK6rl75gdXYc5hpkGNpWho2drAGtAaBsBAUiFuYadkQFt7WJ5PmVBc8uXhMLP3z2hqNbFmpd86YkuDGA9YJPRoK9tl4d+8saYps8xH5jwngmF22cYQ8iJ8o4N2jrqf4UUVTp5MkOw3P4/PPunDGGNu9ZGy3FaatVle3VYc2e7Yxp7tmIQcyQZOklO6t0tA8VaJ4gR6lOLdRL2OA1gx1KrU7AAcTwHnOZ58BsOS7JRmST9xtbe59gCFzxbN/pZe8rtdYR39Ig0sQ71gEANcQDWaBkC2ZdGrZ4J7QvN9M4Xgjr9Duu7RZAyaZE0qgIg7SCC3oQSo20h3bWO8WFrWzv4QBPXJRzNJTnJe9uDrf13/AJ8ksND9U6s9qDxIUyy1mtJpPwzP1C0lnrBwBCs4JmzMzs+dkw9pabFUrdcTKhxAljju3fqNEuf2ap0/HUc6sZAa12TZ2kDZaNQ2qzio0tOXAjUEaEKHUYfC7NIxgz8X2v3TjZXDQnRIrTbG0/DPidvz+3AKnQoueS2pOYJGXDmpbTYhjIqHC8DXZzTv09lxa7yILaVLxvI9hqvPJGSOkLXAmQmxHIPBCnCwGimua2EOw7gwfutMs7c11miHVKxAc4zAOQHXindC2NfkCvSaEy/p2eN+62qr5LZjl2WZvcl4YDk2o8ud02HygLunacAwsZmSBpDQJgen1Utuqij4KjfCNDsRt8VRN6snDQYX1DkIkxPssC9zrPp5WHOXXuOex7cqeOo2XV3g1LS/gIHqtgwZJTcFzGiyX5vdm7qU4W5wymNNTNjdvyoMrszrhCVdo7f3VExq7IdN/wC801WR7Y1pqMbwE/M/wFzFJzDTOLdzp90umZnkAKq3MZGE/meJ6GPoCFsa1YNaXEgBoJJOgAEyeSw1ieRBbtB+R0Wip32CBDXTv/6VWYJUwshf4jg0jqeE/WtcXiwXnZG/zbaBqnCYq1aYezF3dRrHQKjMWcH6Fd3z2lbZa1np1KdQttFQUhVAb3bajvK12cy6DoFJYLYcWF0AEeEAQBGw+B9FWvXshRtVqoWp7qk2cy1gd+GXAktc5vEE6jXIHRX9NUx1LPEjOmoUF7Cw2KZXo38Mn9MH5EJZVerl9WsBmEZk5kCPKDJ1y2hJql4lwH4bgDnJwjXo4lZzF6hjZ7X1A/OinUzCW3VO32iKjen1yWiuO0yIWQtmZlPuz9XMf3UJrBKkmoczhwv6j/idrIx4Yd0WqQhC1yq1Wtt3srCHiY0OhHQhI2U6NndipMzccPePMjXYzIHwEwtKlTezzO8Dy5zgJhhjCJ91WVkErntfA1t+SRqO48k9G4WIcUotl80gTJ71/SQOg2Vvs5ZXlmN4LZmAcjG2SdUbFTZ5WNb0ACmTFDhr6eUzSSZnEWXXyhwygLx9MOEEAjgc1zToNb5WgdAB7KRCucoveyZudkIQhdXELG9r2RWaeLR9Qtks92wseKm14/IYPQ/z7qpxiIyUrrcaqVSOyyi/KzlB2E4tRuBqOYG/MfFNqFQOAIIIOhGYSezVVbFBjjiY40nnWNCf3NOR6681588B2h0Vu8X3TQZ8ozB4FTi2VAIxADjBn3SlprjR1J3Mte0/8SQve5qv89QNHCmCCf8Ac7P5AJdPU1VKC2KXK0+vtuPZR3QtcbuUlZ+MloM/rd/1nifQdQiscl21oaA1oAA2CrWiqmLlzr7+e57lONHAS+1lPOzdPMfD2SCp4jC2VwWTCyTutLgMRdUZ+Gj+fhTVa60Yb1ThCELbKnQhCEIQgoQUIQhCEIQhCEIQo69EPaWuEgiCpELhAIsUL59ed3us9QtOhzB4hc0qoOq3dusDKzcLxI9QeIWQvDs1VpElnjby1HULE4jhD4XF8Qu33Hzr91cwVTZBZ2hRSqgaZKU1wk/ekaghe/4lZ8xqTkTGpaVRr11wxr3mGtJKe3X2VcSHVchw3/hTKWilqHWjbfvx6lJe9kQu4qrcF0Go7ERkP7C2lNkCAuaNAMADRACkW9oaNtJFkGp5KpZpjK7MUIQhTkyhCEIQhBQgoQhCEIQhCEIQhCEIQhCEIQoa1jY/zNa7qAVALmoj/Tb8ldQmnQxuN3NBPklB7hsVxTotb5QB0AHsu0ITgAGgSUIQhdQhCEIQhCEIQhBQgoQv/9k="/>
          <p:cNvSpPr>
            <a:spLocks noChangeAspect="1" noChangeArrowheads="1"/>
          </p:cNvSpPr>
          <p:nvPr/>
        </p:nvSpPr>
        <p:spPr bwMode="auto">
          <a:xfrm>
            <a:off x="73025" y="-487363"/>
            <a:ext cx="15144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25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Presidential Job Approval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en-US" sz="20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>
                <a:latin typeface="+mj-lt"/>
                <a:ea typeface="+mj-ea"/>
                <a:cs typeface="+mj-cs"/>
              </a:rPr>
              <a:t>% approving of president’s job by party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2050" name="Object 2"/>
          <p:cNvGraphicFramePr>
            <a:graphicFrameLocks/>
          </p:cNvGraphicFramePr>
          <p:nvPr/>
        </p:nvGraphicFramePr>
        <p:xfrm>
          <a:off x="762000" y="1054100"/>
          <a:ext cx="8024813" cy="4270375"/>
        </p:xfrm>
        <a:graphic>
          <a:graphicData uri="http://schemas.openxmlformats.org/presentationml/2006/ole">
            <p:oleObj spid="_x0000_s48143" name="Worksheet" r:id="rId3" imgW="7934372" imgH="4219602" progId="Excel.Sheet.8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0" y="1143000"/>
            <a:ext cx="46038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1752600" y="57912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Bush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4229100" y="577215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Obama</a:t>
            </a:r>
          </a:p>
        </p:txBody>
      </p:sp>
    </p:spTree>
    <p:extLst>
      <p:ext uri="{BB962C8B-B14F-4D97-AF65-F5344CB8AC3E}">
        <p14:creationId xmlns:p14="http://schemas.microsoft.com/office/powerpoint/2010/main" xmlns="" val="1267279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 dirty="0" smtClean="0"/>
              <a:t>Overview of Survey Process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CSLI – Part of Sarbanes Center for Public and Community Service at Anne Arundel Community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College</a:t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6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Operating since 1978</a:t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Mission: Provide students opportunities for engaged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, community outreach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 Main activity – public interest surveys </a:t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Respondents </a:t>
            </a: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randomly chosen from universe of listed telephone numbers combined with computer generated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numbers</a:t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Typical sample size: 400-900 respondents; students used as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interviewers</a:t>
            </a:r>
            <a:b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Topics – wide ranging, economy, transportation, land use/growth, taxes/spending, schools… 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endParaRPr lang="en-US" sz="6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0" lvl="4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 Last survey – March 7-10, 2011 – focus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of this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presentation</a:t>
            </a:r>
          </a:p>
          <a:p>
            <a:pPr marL="1714500" lvl="4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 537 completed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surveys</a:t>
            </a: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0" lvl="4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400" b="1" dirty="0" smtClean="0">
                <a:solidFill>
                  <a:schemeClr val="accent6">
                    <a:lumMod val="75000"/>
                  </a:schemeClr>
                </a:solidFill>
              </a:rPr>
              <a:t>Press releases available online.</a:t>
            </a:r>
            <a:endParaRPr lang="en-US" sz="6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5500" b="1" dirty="0" smtClean="0">
                <a:solidFill>
                  <a:schemeClr val="bg1"/>
                </a:solidFill>
              </a:rPr>
              <a:t>since </a:t>
            </a:r>
            <a:r>
              <a:rPr lang="en-US" sz="5500" b="1" dirty="0">
                <a:solidFill>
                  <a:schemeClr val="bg1"/>
                </a:solidFill>
              </a:rPr>
              <a:t>1978</a:t>
            </a:r>
            <a:r>
              <a:rPr lang="en-US" sz="5500" b="1" dirty="0">
                <a:solidFill>
                  <a:srgbClr val="FFFF99"/>
                </a:solidFill>
              </a:rPr>
              <a:t> </a:t>
            </a:r>
            <a:r>
              <a:rPr lang="en-US" sz="5500" dirty="0" smtClean="0"/>
              <a:t/>
            </a:r>
            <a:br>
              <a:rPr lang="en-US" sz="5500" dirty="0" smtClean="0"/>
            </a:br>
            <a:endParaRPr lang="en-US" sz="5500" dirty="0" smtClean="0"/>
          </a:p>
        </p:txBody>
      </p:sp>
      <p:pic>
        <p:nvPicPr>
          <p:cNvPr id="4" name="Picture 9" descr="MaleStudentF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43056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FemaleStudentF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0"/>
            <a:ext cx="1371600" cy="135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6172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www2.aacc.edu/csli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19519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000" dirty="0" smtClean="0"/>
              <a:t>Polling Results for AA County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Remarkable stability in right/wrong direction…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1512332"/>
            <a:ext cx="1828800" cy="1078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23825" y="1512333"/>
          <a:ext cx="8896350" cy="488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305330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9327037"/>
              </p:ext>
            </p:extLst>
          </p:nvPr>
        </p:nvGraphicFramePr>
        <p:xfrm>
          <a:off x="152400" y="1481138"/>
          <a:ext cx="8659091" cy="489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2791"/>
            <a:ext cx="8305800" cy="7921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AA County Polling Results: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Most Important Problem - Fall </a:t>
            </a:r>
            <a:r>
              <a:rPr lang="en-US" sz="2400" dirty="0"/>
              <a:t>'04 to </a:t>
            </a:r>
            <a:r>
              <a:rPr lang="en-US" sz="2400" dirty="0" smtClean="0"/>
              <a:t>Spring '11 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781800" y="1611284"/>
            <a:ext cx="457200" cy="979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05549" y="964953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Economy – top concern with no recent changes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153400" y="1524000"/>
            <a:ext cx="0" cy="28956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458112"/>
              </p:ext>
            </p:extLst>
          </p:nvPr>
        </p:nvGraphicFramePr>
        <p:xfrm>
          <a:off x="304800" y="1524000"/>
          <a:ext cx="8556625" cy="461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AA County Polling Results: Rate the Economy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04800" y="914400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28600" algn="ctr" eaLnBrk="0" hangingPunct="0">
              <a:tabLst>
                <a:tab pos="228600" algn="l"/>
              </a:tabLst>
            </a:pPr>
            <a:r>
              <a:rPr lang="en-US" b="1" dirty="0" smtClean="0"/>
              <a:t>Percentage saying </a:t>
            </a:r>
            <a:r>
              <a:rPr lang="en-US" b="1" dirty="0"/>
              <a:t>“excellent” or “good</a:t>
            </a:r>
            <a:r>
              <a:rPr lang="en-US" b="1" dirty="0" smtClean="0"/>
              <a:t>” also stable since March 2009</a:t>
            </a:r>
            <a:endParaRPr lang="en-US" b="1" dirty="0"/>
          </a:p>
          <a:p>
            <a:pPr indent="228600" eaLnBrk="0" hangingPunct="0">
              <a:tabLst>
                <a:tab pos="228600" algn="l"/>
              </a:tabLst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00204" y="3352800"/>
            <a:ext cx="1162396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534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700" dirty="0" smtClean="0"/>
              <a:t>AA County compared to USA – County looks around 35% better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6485835"/>
              </p:ext>
            </p:extLst>
          </p:nvPr>
        </p:nvGraphicFramePr>
        <p:xfrm>
          <a:off x="508000" y="1117600"/>
          <a:ext cx="8266112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2839426"/>
              </p:ext>
            </p:extLst>
          </p:nvPr>
        </p:nvGraphicFramePr>
        <p:xfrm>
          <a:off x="228600" y="914400"/>
          <a:ext cx="8520546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162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400" dirty="0" smtClean="0"/>
              <a:t>AA County Polling Results: Mostly stable findings in % saying a condition ‘applies’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6200" y="2133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Little change except for fewer losses in stocks/retirement accounts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886200" y="2805135"/>
            <a:ext cx="914400" cy="47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The economy: what else applies?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62400" y="838200"/>
            <a:ext cx="12954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9622304"/>
              </p:ext>
            </p:extLst>
          </p:nvPr>
        </p:nvGraphicFramePr>
        <p:xfrm>
          <a:off x="293688" y="889000"/>
          <a:ext cx="8556625" cy="563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85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jump in transportation costs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3275198"/>
              </p:ext>
            </p:extLst>
          </p:nvPr>
        </p:nvGraphicFramePr>
        <p:xfrm>
          <a:off x="762000" y="1981200"/>
          <a:ext cx="7924800" cy="4032345"/>
        </p:xfrm>
        <a:graphic>
          <a:graphicData uri="http://schemas.openxmlformats.org/drawingml/2006/table">
            <a:tbl>
              <a:tblPr/>
              <a:tblGrid>
                <a:gridCol w="6159154"/>
                <a:gridCol w="851246"/>
                <a:gridCol w="914400"/>
              </a:tblGrid>
              <a:tr h="760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Condition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Fall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Spring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Balancing the county budget (less spending, more revenues)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Providing enough jobs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Providing enough skills/training or otherwise improving education/schools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Managing growth/development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Having enough infrastructure, roads, transportation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All other answers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j-ea"/>
                <a:cs typeface="Arial" pitchFamily="34" charset="0"/>
              </a:rPr>
              <a:t>Biggest Economic Challenge Facing the County – Items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+mj-ea"/>
                <a:cs typeface="Arial" pitchFamily="34" charset="0"/>
              </a:rPr>
              <a:t>Mentioned in 2005 and 2011</a:t>
            </a:r>
            <a:endParaRPr lang="en-US" sz="2800" b="1" dirty="0">
              <a:solidFill>
                <a:schemeClr val="tx1"/>
              </a:solidFill>
              <a:effectLst/>
              <a:latin typeface="Times New Roman" pitchFamily="18" charset="0"/>
              <a:ea typeface="+mj-ea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924800" y="2590800"/>
            <a:ext cx="6096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190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Budget and jobs rise in importance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77000" y="24384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51906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31108</TotalTime>
  <Words>921</Words>
  <Application>Microsoft Office PowerPoint</Application>
  <PresentationFormat>On-screen Show (4:3)</PresentationFormat>
  <Paragraphs>396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Executive</vt:lpstr>
      <vt:lpstr>Worksheet</vt:lpstr>
      <vt:lpstr>Overview of Recent Public Opinion in Anne Arundel County </vt:lpstr>
      <vt:lpstr>Overview of Survey Process </vt:lpstr>
      <vt:lpstr>Polling Results for AA County</vt:lpstr>
      <vt:lpstr>AA County Polling Results:  Most Important Problem - Fall '04 to Spring '11 </vt:lpstr>
      <vt:lpstr>AA County Polling Results: Rate the Economy</vt:lpstr>
      <vt:lpstr>AA County compared to USA – County looks around 35% better</vt:lpstr>
      <vt:lpstr>AA County Polling Results: Mostly stable findings in % saying a condition ‘applies’ </vt:lpstr>
      <vt:lpstr>The economy: what else applies?</vt:lpstr>
      <vt:lpstr>       Biggest Economic Challenge Facing the County – Items Mentioned in 2005 and 2011</vt:lpstr>
      <vt:lpstr>Perceptions of Decreases in Government Services</vt:lpstr>
      <vt:lpstr>Slide 11</vt:lpstr>
      <vt:lpstr>Slide 12</vt:lpstr>
      <vt:lpstr>Slide 13</vt:lpstr>
      <vt:lpstr>Slide 14</vt:lpstr>
      <vt:lpstr>Slide 15</vt:lpstr>
      <vt:lpstr>Slide 16</vt:lpstr>
    </vt:vector>
  </TitlesOfParts>
  <Company>AACC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Dan Nataf</dc:creator>
  <cp:lastModifiedBy>Dan</cp:lastModifiedBy>
  <cp:revision>505</cp:revision>
  <cp:lastPrinted>2010-11-17T14:05:58Z</cp:lastPrinted>
  <dcterms:created xsi:type="dcterms:W3CDTF">2007-11-04T17:37:16Z</dcterms:created>
  <dcterms:modified xsi:type="dcterms:W3CDTF">2011-05-24T10:45:45Z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