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rawings/drawing4.xml" ContentType="application/vnd.openxmlformats-officedocument.drawingml.chartshap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rawings/drawing2.xml" ContentType="application/vnd.openxmlformats-officedocument.drawingml.chartshapes+xml"/>
  <Override PartName="/ppt/theme/themeOverride5.xml" ContentType="application/vnd.openxmlformats-officedocument.themeOverr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heme/themeOverride3.xml" ContentType="application/vnd.openxmlformats-officedocument.themeOverride+xml"/>
  <Default Extension="xls" ContentType="application/vnd.ms-exce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charts/chart6.xml" ContentType="application/vnd.openxmlformats-officedocument.drawingml.chart+xml"/>
  <Override PartName="/ppt/charts/chart7.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drawings/drawing3.xml" ContentType="application/vnd.openxmlformats-officedocument.drawingml.chartshape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theme/themeOverride4.xml" ContentType="application/vnd.openxmlformats-officedocument.themeOverr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8" r:id="rId1"/>
  </p:sldMasterIdLst>
  <p:notesMasterIdLst>
    <p:notesMasterId r:id="rId30"/>
  </p:notesMasterIdLst>
  <p:handoutMasterIdLst>
    <p:handoutMasterId r:id="rId31"/>
  </p:handoutMasterIdLst>
  <p:sldIdLst>
    <p:sldId id="256" r:id="rId2"/>
    <p:sldId id="292" r:id="rId3"/>
    <p:sldId id="318" r:id="rId4"/>
    <p:sldId id="319" r:id="rId5"/>
    <p:sldId id="321" r:id="rId6"/>
    <p:sldId id="322" r:id="rId7"/>
    <p:sldId id="293" r:id="rId8"/>
    <p:sldId id="288" r:id="rId9"/>
    <p:sldId id="289" r:id="rId10"/>
    <p:sldId id="290" r:id="rId11"/>
    <p:sldId id="294" r:id="rId12"/>
    <p:sldId id="347" r:id="rId13"/>
    <p:sldId id="348" r:id="rId14"/>
    <p:sldId id="349" r:id="rId15"/>
    <p:sldId id="350" r:id="rId16"/>
    <p:sldId id="351" r:id="rId17"/>
    <p:sldId id="352" r:id="rId18"/>
    <p:sldId id="356" r:id="rId19"/>
    <p:sldId id="357" r:id="rId20"/>
    <p:sldId id="358" r:id="rId21"/>
    <p:sldId id="359" r:id="rId22"/>
    <p:sldId id="355" r:id="rId23"/>
    <p:sldId id="353" r:id="rId24"/>
    <p:sldId id="354" r:id="rId25"/>
    <p:sldId id="360" r:id="rId26"/>
    <p:sldId id="361" r:id="rId27"/>
    <p:sldId id="345" r:id="rId28"/>
    <p:sldId id="362" r:id="rId29"/>
  </p:sldIdLst>
  <p:sldSz cx="9144000" cy="6858000" type="screen4x3"/>
  <p:notesSz cx="6858000" cy="9312275"/>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6DDA"/>
    <a:srgbClr val="FFFFCC"/>
    <a:srgbClr val="33CC33"/>
    <a:srgbClr val="FF0000"/>
    <a:srgbClr val="0066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17" autoAdjust="0"/>
    <p:restoredTop sz="98283" autoAdjust="0"/>
  </p:normalViewPr>
  <p:slideViewPr>
    <p:cSldViewPr>
      <p:cViewPr>
        <p:scale>
          <a:sx n="100" d="100"/>
          <a:sy n="100" d="100"/>
        </p:scale>
        <p:origin x="-522"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C:\Dan\CSLI\Semi-annual%20Surveys\2010\Spring\Graphs%20S%2010.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3" Type="http://schemas.openxmlformats.org/officeDocument/2006/relationships/oleObject" Target="file:///C:\Dan\CSLI\Semi-annual%20Surveys\2010\Spring\S%20'10%20Tables%20and%20Graphs.xlsx" TargetMode="External"/><Relationship Id="rId2" Type="http://schemas.openxmlformats.org/officeDocument/2006/relationships/image" Target="../media/image3.jpeg"/><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oleObject" Target="file:///C:\Dan\CSLI\Other\Public%20Presentations\2010\Carroll's%20Creek%20Clagett%2010-18-10.xlsx" TargetMode="External"/><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oleObject" Target="file:///C:\Dan\CSLI\Other\Public%20Presentations\2010\Carroll's%20Creek%20Clagett%2010-18-10.xlsx" TargetMode="External"/><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3" Type="http://schemas.openxmlformats.org/officeDocument/2006/relationships/chartUserShapes" Target="../drawings/drawing3.xml"/><Relationship Id="rId2" Type="http://schemas.openxmlformats.org/officeDocument/2006/relationships/oleObject" Target="file:///C:\Dan\CSLI\Other\Public%20Presentations\2010\Carroll's%20Creek%20Clagett%2010-18-10.xlsx" TargetMode="External"/><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package" Target="../embeddings/Microsoft_Office_Excel_Worksheet1.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chart1.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autoTitleDeleted val="1"/>
    <c:plotArea>
      <c:layout/>
      <c:lineChart>
        <c:grouping val="standard"/>
        <c:ser>
          <c:idx val="0"/>
          <c:order val="0"/>
          <c:tx>
            <c:strRef>
              <c:f>Sheet1!$B$5</c:f>
              <c:strCache>
                <c:ptCount val="1"/>
                <c:pt idx="0">
                  <c:v>Economy /Housing</c:v>
                </c:pt>
              </c:strCache>
            </c:strRef>
          </c:tx>
          <c:spPr>
            <a:ln w="57150">
              <a:solidFill>
                <a:srgbClr val="00B050"/>
              </a:solidFill>
            </a:ln>
          </c:spPr>
          <c:marker>
            <c:symbol val="none"/>
          </c:marker>
          <c:dLbls>
            <c:txPr>
              <a:bodyPr/>
              <a:lstStyle/>
              <a:p>
                <a:pPr>
                  <a:defRPr sz="1200" b="1">
                    <a:solidFill>
                      <a:schemeClr val="accent3">
                        <a:lumMod val="50000"/>
                      </a:schemeClr>
                    </a:solidFill>
                  </a:defRPr>
                </a:pPr>
                <a:endParaRPr lang="en-US"/>
              </a:p>
            </c:txPr>
            <c:showVal val="1"/>
          </c:dLbls>
          <c:cat>
            <c:strRef>
              <c:f>Sheet1!$C$4:$P$4</c:f>
              <c:strCache>
                <c:ptCount val="14"/>
                <c:pt idx="0">
                  <c:v>Fall '04</c:v>
                </c:pt>
                <c:pt idx="1">
                  <c:v>Spring '05</c:v>
                </c:pt>
                <c:pt idx="2">
                  <c:v>Fall '05</c:v>
                </c:pt>
                <c:pt idx="3">
                  <c:v>Spring '06</c:v>
                </c:pt>
                <c:pt idx="4">
                  <c:v>Fall '06</c:v>
                </c:pt>
                <c:pt idx="5">
                  <c:v>Spring '07</c:v>
                </c:pt>
                <c:pt idx="6">
                  <c:v>Fall '07</c:v>
                </c:pt>
                <c:pt idx="7">
                  <c:v>Spring '08</c:v>
                </c:pt>
                <c:pt idx="8">
                  <c:v>Fall '08</c:v>
                </c:pt>
                <c:pt idx="9">
                  <c:v>Spring  '09</c:v>
                </c:pt>
                <c:pt idx="10">
                  <c:v>Fall '09</c:v>
                </c:pt>
                <c:pt idx="11">
                  <c:v>Spring '10</c:v>
                </c:pt>
                <c:pt idx="12">
                  <c:v>Fall '10</c:v>
                </c:pt>
                <c:pt idx="13">
                  <c:v>Mean </c:v>
                </c:pt>
              </c:strCache>
            </c:strRef>
          </c:cat>
          <c:val>
            <c:numRef>
              <c:f>Sheet1!$C$5:$P$5</c:f>
              <c:numCache>
                <c:formatCode>General</c:formatCode>
                <c:ptCount val="14"/>
                <c:pt idx="0">
                  <c:v>8</c:v>
                </c:pt>
                <c:pt idx="1">
                  <c:v>7</c:v>
                </c:pt>
                <c:pt idx="2">
                  <c:v>7</c:v>
                </c:pt>
                <c:pt idx="3">
                  <c:v>15</c:v>
                </c:pt>
                <c:pt idx="4">
                  <c:v>7</c:v>
                </c:pt>
                <c:pt idx="5">
                  <c:v>12</c:v>
                </c:pt>
                <c:pt idx="6">
                  <c:v>8</c:v>
                </c:pt>
                <c:pt idx="7">
                  <c:v>23</c:v>
                </c:pt>
                <c:pt idx="8">
                  <c:v>38</c:v>
                </c:pt>
                <c:pt idx="9">
                  <c:v>48</c:v>
                </c:pt>
                <c:pt idx="10">
                  <c:v>33</c:v>
                </c:pt>
                <c:pt idx="11">
                  <c:v>36</c:v>
                </c:pt>
                <c:pt idx="12">
                  <c:v>36</c:v>
                </c:pt>
                <c:pt idx="13">
                  <c:v>20</c:v>
                </c:pt>
              </c:numCache>
            </c:numRef>
          </c:val>
          <c:smooth val="1"/>
        </c:ser>
        <c:ser>
          <c:idx val="1"/>
          <c:order val="1"/>
          <c:tx>
            <c:strRef>
              <c:f>Sheet1!$B$6</c:f>
              <c:strCache>
                <c:ptCount val="1"/>
                <c:pt idx="0">
                  <c:v>Taxes – too high  </c:v>
                </c:pt>
              </c:strCache>
            </c:strRef>
          </c:tx>
          <c:spPr>
            <a:ln w="50800">
              <a:solidFill>
                <a:srgbClr val="C00000"/>
              </a:solidFill>
            </a:ln>
          </c:spPr>
          <c:marker>
            <c:symbol val="none"/>
          </c:marker>
          <c:dLbls>
            <c:txPr>
              <a:bodyPr/>
              <a:lstStyle/>
              <a:p>
                <a:pPr>
                  <a:defRPr sz="1200" b="1">
                    <a:solidFill>
                      <a:srgbClr val="FF0000"/>
                    </a:solidFill>
                  </a:defRPr>
                </a:pPr>
                <a:endParaRPr lang="en-US"/>
              </a:p>
            </c:txPr>
            <c:showVal val="1"/>
          </c:dLbls>
          <c:cat>
            <c:strRef>
              <c:f>Sheet1!$C$4:$P$4</c:f>
              <c:strCache>
                <c:ptCount val="14"/>
                <c:pt idx="0">
                  <c:v>Fall '04</c:v>
                </c:pt>
                <c:pt idx="1">
                  <c:v>Spring '05</c:v>
                </c:pt>
                <c:pt idx="2">
                  <c:v>Fall '05</c:v>
                </c:pt>
                <c:pt idx="3">
                  <c:v>Spring '06</c:v>
                </c:pt>
                <c:pt idx="4">
                  <c:v>Fall '06</c:v>
                </c:pt>
                <c:pt idx="5">
                  <c:v>Spring '07</c:v>
                </c:pt>
                <c:pt idx="6">
                  <c:v>Fall '07</c:v>
                </c:pt>
                <c:pt idx="7">
                  <c:v>Spring '08</c:v>
                </c:pt>
                <c:pt idx="8">
                  <c:v>Fall '08</c:v>
                </c:pt>
                <c:pt idx="9">
                  <c:v>Spring  '09</c:v>
                </c:pt>
                <c:pt idx="10">
                  <c:v>Fall '09</c:v>
                </c:pt>
                <c:pt idx="11">
                  <c:v>Spring '10</c:v>
                </c:pt>
                <c:pt idx="12">
                  <c:v>Fall '10</c:v>
                </c:pt>
                <c:pt idx="13">
                  <c:v>Mean </c:v>
                </c:pt>
              </c:strCache>
            </c:strRef>
          </c:cat>
          <c:val>
            <c:numRef>
              <c:f>Sheet1!$C$6:$P$6</c:f>
              <c:numCache>
                <c:formatCode>General</c:formatCode>
                <c:ptCount val="14"/>
                <c:pt idx="0">
                  <c:v>10</c:v>
                </c:pt>
                <c:pt idx="1">
                  <c:v>13</c:v>
                </c:pt>
                <c:pt idx="2">
                  <c:v>10</c:v>
                </c:pt>
                <c:pt idx="3">
                  <c:v>10</c:v>
                </c:pt>
                <c:pt idx="4">
                  <c:v>9</c:v>
                </c:pt>
                <c:pt idx="5">
                  <c:v>15</c:v>
                </c:pt>
                <c:pt idx="6">
                  <c:v>17</c:v>
                </c:pt>
                <c:pt idx="7">
                  <c:v>16</c:v>
                </c:pt>
                <c:pt idx="8">
                  <c:v>12</c:v>
                </c:pt>
                <c:pt idx="9">
                  <c:v>10</c:v>
                </c:pt>
                <c:pt idx="10">
                  <c:v>12</c:v>
                </c:pt>
                <c:pt idx="11">
                  <c:v>11</c:v>
                </c:pt>
                <c:pt idx="12">
                  <c:v>13</c:v>
                </c:pt>
                <c:pt idx="13">
                  <c:v>12</c:v>
                </c:pt>
              </c:numCache>
            </c:numRef>
          </c:val>
          <c:smooth val="1"/>
        </c:ser>
        <c:ser>
          <c:idx val="2"/>
          <c:order val="2"/>
          <c:tx>
            <c:strRef>
              <c:f>Sheet1!$B$7</c:f>
              <c:strCache>
                <c:ptCount val="1"/>
                <c:pt idx="0">
                  <c:v>Growth /development</c:v>
                </c:pt>
              </c:strCache>
            </c:strRef>
          </c:tx>
          <c:spPr>
            <a:ln w="50800"/>
          </c:spPr>
          <c:marker>
            <c:symbol val="none"/>
          </c:marker>
          <c:cat>
            <c:strRef>
              <c:f>Sheet1!$C$4:$P$4</c:f>
              <c:strCache>
                <c:ptCount val="14"/>
                <c:pt idx="0">
                  <c:v>Fall '04</c:v>
                </c:pt>
                <c:pt idx="1">
                  <c:v>Spring '05</c:v>
                </c:pt>
                <c:pt idx="2">
                  <c:v>Fall '05</c:v>
                </c:pt>
                <c:pt idx="3">
                  <c:v>Spring '06</c:v>
                </c:pt>
                <c:pt idx="4">
                  <c:v>Fall '06</c:v>
                </c:pt>
                <c:pt idx="5">
                  <c:v>Spring '07</c:v>
                </c:pt>
                <c:pt idx="6">
                  <c:v>Fall '07</c:v>
                </c:pt>
                <c:pt idx="7">
                  <c:v>Spring '08</c:v>
                </c:pt>
                <c:pt idx="8">
                  <c:v>Fall '08</c:v>
                </c:pt>
                <c:pt idx="9">
                  <c:v>Spring  '09</c:v>
                </c:pt>
                <c:pt idx="10">
                  <c:v>Fall '09</c:v>
                </c:pt>
                <c:pt idx="11">
                  <c:v>Spring '10</c:v>
                </c:pt>
                <c:pt idx="12">
                  <c:v>Fall '10</c:v>
                </c:pt>
                <c:pt idx="13">
                  <c:v>Mean </c:v>
                </c:pt>
              </c:strCache>
            </c:strRef>
          </c:cat>
          <c:val>
            <c:numRef>
              <c:f>Sheet1!$C$7:$P$7</c:f>
              <c:numCache>
                <c:formatCode>General</c:formatCode>
                <c:ptCount val="14"/>
                <c:pt idx="0">
                  <c:v>14</c:v>
                </c:pt>
                <c:pt idx="1">
                  <c:v>18</c:v>
                </c:pt>
                <c:pt idx="2">
                  <c:v>22</c:v>
                </c:pt>
                <c:pt idx="3">
                  <c:v>16</c:v>
                </c:pt>
                <c:pt idx="4">
                  <c:v>21</c:v>
                </c:pt>
                <c:pt idx="5">
                  <c:v>16</c:v>
                </c:pt>
                <c:pt idx="6">
                  <c:v>16</c:v>
                </c:pt>
                <c:pt idx="7">
                  <c:v>12</c:v>
                </c:pt>
                <c:pt idx="8">
                  <c:v>9</c:v>
                </c:pt>
                <c:pt idx="9">
                  <c:v>5</c:v>
                </c:pt>
                <c:pt idx="10">
                  <c:v>5</c:v>
                </c:pt>
                <c:pt idx="11">
                  <c:v>5</c:v>
                </c:pt>
                <c:pt idx="12">
                  <c:v>2</c:v>
                </c:pt>
                <c:pt idx="13">
                  <c:v>13</c:v>
                </c:pt>
              </c:numCache>
            </c:numRef>
          </c:val>
          <c:smooth val="1"/>
        </c:ser>
        <c:ser>
          <c:idx val="3"/>
          <c:order val="3"/>
          <c:tx>
            <c:strRef>
              <c:f>Sheet1!$B$8</c:f>
              <c:strCache>
                <c:ptCount val="1"/>
                <c:pt idx="0">
                  <c:v>Education /</c:v>
                </c:pt>
              </c:strCache>
            </c:strRef>
          </c:tx>
          <c:spPr>
            <a:ln w="47625">
              <a:solidFill>
                <a:srgbClr val="FF0000"/>
              </a:solidFill>
            </a:ln>
          </c:spPr>
          <c:marker>
            <c:symbol val="none"/>
          </c:marker>
          <c:cat>
            <c:strRef>
              <c:f>Sheet1!$C$4:$P$4</c:f>
              <c:strCache>
                <c:ptCount val="14"/>
                <c:pt idx="0">
                  <c:v>Fall '04</c:v>
                </c:pt>
                <c:pt idx="1">
                  <c:v>Spring '05</c:v>
                </c:pt>
                <c:pt idx="2">
                  <c:v>Fall '05</c:v>
                </c:pt>
                <c:pt idx="3">
                  <c:v>Spring '06</c:v>
                </c:pt>
                <c:pt idx="4">
                  <c:v>Fall '06</c:v>
                </c:pt>
                <c:pt idx="5">
                  <c:v>Spring '07</c:v>
                </c:pt>
                <c:pt idx="6">
                  <c:v>Fall '07</c:v>
                </c:pt>
                <c:pt idx="7">
                  <c:v>Spring '08</c:v>
                </c:pt>
                <c:pt idx="8">
                  <c:v>Fall '08</c:v>
                </c:pt>
                <c:pt idx="9">
                  <c:v>Spring  '09</c:v>
                </c:pt>
                <c:pt idx="10">
                  <c:v>Fall '09</c:v>
                </c:pt>
                <c:pt idx="11">
                  <c:v>Spring '10</c:v>
                </c:pt>
                <c:pt idx="12">
                  <c:v>Fall '10</c:v>
                </c:pt>
                <c:pt idx="13">
                  <c:v>Mean </c:v>
                </c:pt>
              </c:strCache>
            </c:strRef>
          </c:cat>
          <c:val>
            <c:numRef>
              <c:f>Sheet1!$C$8:$P$8</c:f>
              <c:numCache>
                <c:formatCode>General</c:formatCode>
                <c:ptCount val="14"/>
                <c:pt idx="0">
                  <c:v>12</c:v>
                </c:pt>
                <c:pt idx="1">
                  <c:v>16</c:v>
                </c:pt>
                <c:pt idx="2">
                  <c:v>12</c:v>
                </c:pt>
                <c:pt idx="3">
                  <c:v>13</c:v>
                </c:pt>
                <c:pt idx="4">
                  <c:v>16</c:v>
                </c:pt>
                <c:pt idx="5">
                  <c:v>12</c:v>
                </c:pt>
                <c:pt idx="6">
                  <c:v>12</c:v>
                </c:pt>
                <c:pt idx="7">
                  <c:v>12</c:v>
                </c:pt>
                <c:pt idx="8">
                  <c:v>10</c:v>
                </c:pt>
                <c:pt idx="9">
                  <c:v>8</c:v>
                </c:pt>
                <c:pt idx="10">
                  <c:v>7</c:v>
                </c:pt>
                <c:pt idx="11">
                  <c:v>8</c:v>
                </c:pt>
                <c:pt idx="12">
                  <c:v>9</c:v>
                </c:pt>
                <c:pt idx="13">
                  <c:v>12</c:v>
                </c:pt>
              </c:numCache>
            </c:numRef>
          </c:val>
          <c:smooth val="1"/>
        </c:ser>
        <c:ser>
          <c:idx val="5"/>
          <c:order val="4"/>
          <c:tx>
            <c:strRef>
              <c:f>Sheet1!$B$9</c:f>
              <c:strCache>
                <c:ptCount val="1"/>
                <c:pt idx="0">
                  <c:v>Traffic congestion /problems</c:v>
                </c:pt>
              </c:strCache>
            </c:strRef>
          </c:tx>
          <c:spPr>
            <a:ln w="47625">
              <a:solidFill>
                <a:schemeClr val="tx2"/>
              </a:solidFill>
            </a:ln>
          </c:spPr>
          <c:marker>
            <c:symbol val="none"/>
          </c:marker>
          <c:cat>
            <c:strRef>
              <c:f>Sheet1!$C$4:$P$4</c:f>
              <c:strCache>
                <c:ptCount val="14"/>
                <c:pt idx="0">
                  <c:v>Fall '04</c:v>
                </c:pt>
                <c:pt idx="1">
                  <c:v>Spring '05</c:v>
                </c:pt>
                <c:pt idx="2">
                  <c:v>Fall '05</c:v>
                </c:pt>
                <c:pt idx="3">
                  <c:v>Spring '06</c:v>
                </c:pt>
                <c:pt idx="4">
                  <c:v>Fall '06</c:v>
                </c:pt>
                <c:pt idx="5">
                  <c:v>Spring '07</c:v>
                </c:pt>
                <c:pt idx="6">
                  <c:v>Fall '07</c:v>
                </c:pt>
                <c:pt idx="7">
                  <c:v>Spring '08</c:v>
                </c:pt>
                <c:pt idx="8">
                  <c:v>Fall '08</c:v>
                </c:pt>
                <c:pt idx="9">
                  <c:v>Spring  '09</c:v>
                </c:pt>
                <c:pt idx="10">
                  <c:v>Fall '09</c:v>
                </c:pt>
                <c:pt idx="11">
                  <c:v>Spring '10</c:v>
                </c:pt>
                <c:pt idx="12">
                  <c:v>Fall '10</c:v>
                </c:pt>
                <c:pt idx="13">
                  <c:v>Mean </c:v>
                </c:pt>
              </c:strCache>
            </c:strRef>
          </c:cat>
          <c:val>
            <c:numRef>
              <c:f>Sheet1!$C$9:$P$9</c:f>
              <c:numCache>
                <c:formatCode>General</c:formatCode>
                <c:ptCount val="14"/>
                <c:pt idx="0">
                  <c:v>17</c:v>
                </c:pt>
                <c:pt idx="1">
                  <c:v>9</c:v>
                </c:pt>
                <c:pt idx="2">
                  <c:v>14</c:v>
                </c:pt>
                <c:pt idx="3">
                  <c:v>9</c:v>
                </c:pt>
                <c:pt idx="4">
                  <c:v>12</c:v>
                </c:pt>
                <c:pt idx="5">
                  <c:v>11</c:v>
                </c:pt>
                <c:pt idx="6">
                  <c:v>12</c:v>
                </c:pt>
                <c:pt idx="7">
                  <c:v>7</c:v>
                </c:pt>
                <c:pt idx="8">
                  <c:v>6</c:v>
                </c:pt>
                <c:pt idx="9">
                  <c:v>4</c:v>
                </c:pt>
                <c:pt idx="10">
                  <c:v>5</c:v>
                </c:pt>
                <c:pt idx="11">
                  <c:v>6</c:v>
                </c:pt>
                <c:pt idx="12">
                  <c:v>6</c:v>
                </c:pt>
                <c:pt idx="13">
                  <c:v>9</c:v>
                </c:pt>
              </c:numCache>
            </c:numRef>
          </c:val>
          <c:smooth val="1"/>
        </c:ser>
        <c:ser>
          <c:idx val="6"/>
          <c:order val="5"/>
          <c:tx>
            <c:strRef>
              <c:f>Sheet1!$B$10</c:f>
              <c:strCache>
                <c:ptCount val="1"/>
                <c:pt idx="0">
                  <c:v>Crime / drugs </c:v>
                </c:pt>
              </c:strCache>
            </c:strRef>
          </c:tx>
          <c:spPr>
            <a:ln w="47625">
              <a:solidFill>
                <a:schemeClr val="tx1"/>
              </a:solidFill>
            </a:ln>
          </c:spPr>
          <c:marker>
            <c:symbol val="none"/>
          </c:marker>
          <c:cat>
            <c:strRef>
              <c:f>Sheet1!$C$4:$P$4</c:f>
              <c:strCache>
                <c:ptCount val="14"/>
                <c:pt idx="0">
                  <c:v>Fall '04</c:v>
                </c:pt>
                <c:pt idx="1">
                  <c:v>Spring '05</c:v>
                </c:pt>
                <c:pt idx="2">
                  <c:v>Fall '05</c:v>
                </c:pt>
                <c:pt idx="3">
                  <c:v>Spring '06</c:v>
                </c:pt>
                <c:pt idx="4">
                  <c:v>Fall '06</c:v>
                </c:pt>
                <c:pt idx="5">
                  <c:v>Spring '07</c:v>
                </c:pt>
                <c:pt idx="6">
                  <c:v>Fall '07</c:v>
                </c:pt>
                <c:pt idx="7">
                  <c:v>Spring '08</c:v>
                </c:pt>
                <c:pt idx="8">
                  <c:v>Fall '08</c:v>
                </c:pt>
                <c:pt idx="9">
                  <c:v>Spring  '09</c:v>
                </c:pt>
                <c:pt idx="10">
                  <c:v>Fall '09</c:v>
                </c:pt>
                <c:pt idx="11">
                  <c:v>Spring '10</c:v>
                </c:pt>
                <c:pt idx="12">
                  <c:v>Fall '10</c:v>
                </c:pt>
                <c:pt idx="13">
                  <c:v>Mean </c:v>
                </c:pt>
              </c:strCache>
            </c:strRef>
          </c:cat>
          <c:val>
            <c:numRef>
              <c:f>Sheet1!$C$10:$P$10</c:f>
              <c:numCache>
                <c:formatCode>General</c:formatCode>
                <c:ptCount val="14"/>
                <c:pt idx="0">
                  <c:v>6</c:v>
                </c:pt>
                <c:pt idx="1">
                  <c:v>5</c:v>
                </c:pt>
                <c:pt idx="2">
                  <c:v>6</c:v>
                </c:pt>
                <c:pt idx="3">
                  <c:v>11</c:v>
                </c:pt>
                <c:pt idx="4">
                  <c:v>11</c:v>
                </c:pt>
                <c:pt idx="5">
                  <c:v>9</c:v>
                </c:pt>
                <c:pt idx="6">
                  <c:v>10</c:v>
                </c:pt>
                <c:pt idx="7">
                  <c:v>6</c:v>
                </c:pt>
                <c:pt idx="8">
                  <c:v>4</c:v>
                </c:pt>
                <c:pt idx="9">
                  <c:v>6</c:v>
                </c:pt>
                <c:pt idx="10">
                  <c:v>8</c:v>
                </c:pt>
                <c:pt idx="11">
                  <c:v>6</c:v>
                </c:pt>
                <c:pt idx="12">
                  <c:v>6</c:v>
                </c:pt>
                <c:pt idx="13">
                  <c:v>7</c:v>
                </c:pt>
              </c:numCache>
            </c:numRef>
          </c:val>
          <c:smooth val="1"/>
        </c:ser>
        <c:dLbls/>
        <c:marker val="1"/>
        <c:axId val="76024832"/>
        <c:axId val="76047104"/>
      </c:lineChart>
      <c:catAx>
        <c:axId val="76024832"/>
        <c:scaling>
          <c:orientation val="minMax"/>
        </c:scaling>
        <c:axPos val="b"/>
        <c:majorTickMark val="none"/>
        <c:tickLblPos val="nextTo"/>
        <c:crossAx val="76047104"/>
        <c:crosses val="autoZero"/>
        <c:auto val="1"/>
        <c:lblAlgn val="ctr"/>
        <c:lblOffset val="100"/>
      </c:catAx>
      <c:valAx>
        <c:axId val="76047104"/>
        <c:scaling>
          <c:orientation val="minMax"/>
        </c:scaling>
        <c:axPos val="l"/>
        <c:majorGridlines/>
        <c:numFmt formatCode="General" sourceLinked="1"/>
        <c:majorTickMark val="none"/>
        <c:tickLblPos val="nextTo"/>
        <c:spPr>
          <a:ln w="9525">
            <a:noFill/>
          </a:ln>
        </c:spPr>
        <c:txPr>
          <a:bodyPr/>
          <a:lstStyle/>
          <a:p>
            <a:pPr>
              <a:defRPr sz="1400"/>
            </a:pPr>
            <a:endParaRPr lang="en-US"/>
          </a:p>
        </c:txPr>
        <c:crossAx val="76024832"/>
        <c:crosses val="autoZero"/>
        <c:crossBetween val="between"/>
      </c:valAx>
      <c:spPr>
        <a:solidFill>
          <a:srgbClr val="FFFFFF">
            <a:lumMod val="95000"/>
          </a:srgbClr>
        </a:solidFill>
      </c:spPr>
    </c:plotArea>
    <c:legend>
      <c:legendPos val="b"/>
      <c:txPr>
        <a:bodyPr/>
        <a:lstStyle/>
        <a:p>
          <a:pPr>
            <a:defRPr sz="1200"/>
          </a:pPr>
          <a:endParaRPr lang="en-US"/>
        </a:p>
      </c:txPr>
    </c:legend>
    <c:plotVisOnly val="1"/>
    <c:dispBlanksAs val="gap"/>
  </c:chart>
  <c:externalData r:id="rId2"/>
  <c:userShapes r:id="rId3"/>
</c:chartSpace>
</file>

<file path=ppt/charts/chart2.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plotArea>
      <c:layout/>
      <c:barChart>
        <c:barDir val="col"/>
        <c:grouping val="clustered"/>
        <c:ser>
          <c:idx val="0"/>
          <c:order val="0"/>
          <c:dPt>
            <c:idx val="0"/>
            <c:spPr>
              <a:solidFill>
                <a:schemeClr val="accent1">
                  <a:lumMod val="20000"/>
                  <a:lumOff val="80000"/>
                </a:schemeClr>
              </a:solidFill>
              <a:ln>
                <a:solidFill>
                  <a:schemeClr val="accent1">
                    <a:lumMod val="20000"/>
                    <a:lumOff val="80000"/>
                  </a:schemeClr>
                </a:solidFill>
              </a:ln>
            </c:spPr>
          </c:dPt>
          <c:dPt>
            <c:idx val="1"/>
            <c:spPr>
              <a:solidFill>
                <a:schemeClr val="accent1">
                  <a:lumMod val="40000"/>
                  <a:lumOff val="60000"/>
                </a:schemeClr>
              </a:solidFill>
            </c:spPr>
          </c:dPt>
          <c:dPt>
            <c:idx val="2"/>
            <c:spPr>
              <a:solidFill>
                <a:schemeClr val="accent1">
                  <a:lumMod val="60000"/>
                  <a:lumOff val="40000"/>
                </a:schemeClr>
              </a:solidFill>
            </c:spPr>
          </c:dPt>
          <c:dPt>
            <c:idx val="4"/>
            <c:spPr>
              <a:solidFill>
                <a:schemeClr val="accent3">
                  <a:lumMod val="40000"/>
                  <a:lumOff val="60000"/>
                </a:schemeClr>
              </a:solidFill>
            </c:spPr>
          </c:dPt>
          <c:dPt>
            <c:idx val="5"/>
            <c:spPr>
              <a:solidFill>
                <a:schemeClr val="accent3">
                  <a:lumMod val="60000"/>
                  <a:lumOff val="40000"/>
                </a:schemeClr>
              </a:solidFill>
            </c:spPr>
          </c:dPt>
          <c:dPt>
            <c:idx val="6"/>
            <c:spPr>
              <a:solidFill>
                <a:schemeClr val="accent3">
                  <a:lumMod val="75000"/>
                </a:schemeClr>
              </a:solidFill>
            </c:spPr>
          </c:dPt>
          <c:dPt>
            <c:idx val="7"/>
            <c:spPr>
              <a:solidFill>
                <a:schemeClr val="accent3">
                  <a:lumMod val="50000"/>
                </a:schemeClr>
              </a:solidFill>
            </c:spPr>
          </c:dPt>
          <c:dPt>
            <c:idx val="8"/>
            <c:spPr>
              <a:blipFill>
                <a:blip xmlns:r="http://schemas.openxmlformats.org/officeDocument/2006/relationships" r:embed="rId2"/>
                <a:stretch>
                  <a:fillRect/>
                </a:stretch>
              </a:blipFill>
            </c:spPr>
          </c:dPt>
          <c:dPt>
            <c:idx val="9"/>
            <c:spPr>
              <a:blipFill>
                <a:blip xmlns:r="http://schemas.openxmlformats.org/officeDocument/2006/relationships" r:embed="rId2"/>
                <a:stretch>
                  <a:fillRect/>
                </a:stretch>
              </a:blipFill>
            </c:spPr>
          </c:dPt>
          <c:dPt>
            <c:idx val="10"/>
            <c:spPr>
              <a:blipFill>
                <a:blip xmlns:r="http://schemas.openxmlformats.org/officeDocument/2006/relationships" r:embed="rId2"/>
                <a:stretch>
                  <a:fillRect/>
                </a:stretch>
              </a:blipFill>
            </c:spPr>
          </c:dPt>
          <c:dPt>
            <c:idx val="11"/>
            <c:spPr>
              <a:blipFill>
                <a:blip xmlns:r="http://schemas.openxmlformats.org/officeDocument/2006/relationships" r:embed="rId2"/>
                <a:stretch>
                  <a:fillRect/>
                </a:stretch>
              </a:blipFill>
            </c:spPr>
          </c:dPt>
          <c:cat>
            <c:multiLvlStrRef>
              <c:f>Sheet3!$C$32:$N$33</c:f>
              <c:multiLvlStrCache>
                <c:ptCount val="12"/>
                <c:lvl>
                  <c:pt idx="0">
                    <c:v>S '09</c:v>
                  </c:pt>
                  <c:pt idx="1">
                    <c:v>F '09</c:v>
                  </c:pt>
                  <c:pt idx="2">
                    <c:v>S '10</c:v>
                  </c:pt>
                  <c:pt idx="3">
                    <c:v>F '10</c:v>
                  </c:pt>
                  <c:pt idx="4">
                    <c:v>S '09</c:v>
                  </c:pt>
                  <c:pt idx="5">
                    <c:v>F '09</c:v>
                  </c:pt>
                  <c:pt idx="6">
                    <c:v>S '10</c:v>
                  </c:pt>
                  <c:pt idx="7">
                    <c:v>F '10</c:v>
                  </c:pt>
                  <c:pt idx="8">
                    <c:v>S '09</c:v>
                  </c:pt>
                  <c:pt idx="9">
                    <c:v>F '09</c:v>
                  </c:pt>
                  <c:pt idx="10">
                    <c:v>S '10</c:v>
                  </c:pt>
                  <c:pt idx="11">
                    <c:v>F '10</c:v>
                  </c:pt>
                </c:lvl>
                <c:lvl>
                  <c:pt idx="0">
                    <c:v>Anne Arundel County</c:v>
                  </c:pt>
                  <c:pt idx="4">
                    <c:v>Maryland</c:v>
                  </c:pt>
                  <c:pt idx="8">
                    <c:v>USA</c:v>
                  </c:pt>
                </c:lvl>
              </c:multiLvlStrCache>
            </c:multiLvlStrRef>
          </c:cat>
          <c:val>
            <c:numRef>
              <c:f>Sheet3!$C$34:$N$34</c:f>
              <c:numCache>
                <c:formatCode>General</c:formatCode>
                <c:ptCount val="12"/>
                <c:pt idx="0">
                  <c:v>46</c:v>
                </c:pt>
                <c:pt idx="1">
                  <c:v>48</c:v>
                </c:pt>
                <c:pt idx="2">
                  <c:v>44</c:v>
                </c:pt>
                <c:pt idx="3">
                  <c:v>45</c:v>
                </c:pt>
                <c:pt idx="4">
                  <c:v>27</c:v>
                </c:pt>
                <c:pt idx="5">
                  <c:v>30</c:v>
                </c:pt>
                <c:pt idx="6">
                  <c:v>31</c:v>
                </c:pt>
                <c:pt idx="7">
                  <c:v>32</c:v>
                </c:pt>
                <c:pt idx="8">
                  <c:v>5</c:v>
                </c:pt>
                <c:pt idx="9">
                  <c:v>11</c:v>
                </c:pt>
                <c:pt idx="10">
                  <c:v>11</c:v>
                </c:pt>
                <c:pt idx="11">
                  <c:v>11</c:v>
                </c:pt>
              </c:numCache>
            </c:numRef>
          </c:val>
        </c:ser>
        <c:dLbls/>
        <c:axId val="76067584"/>
        <c:axId val="76069120"/>
      </c:barChart>
      <c:catAx>
        <c:axId val="76067584"/>
        <c:scaling>
          <c:orientation val="minMax"/>
        </c:scaling>
        <c:axPos val="b"/>
        <c:tickLblPos val="nextTo"/>
        <c:txPr>
          <a:bodyPr/>
          <a:lstStyle/>
          <a:p>
            <a:pPr>
              <a:defRPr sz="1200" b="1"/>
            </a:pPr>
            <a:endParaRPr lang="en-US"/>
          </a:p>
        </c:txPr>
        <c:crossAx val="76069120"/>
        <c:crosses val="autoZero"/>
        <c:auto val="1"/>
        <c:lblAlgn val="ctr"/>
        <c:lblOffset val="100"/>
      </c:catAx>
      <c:valAx>
        <c:axId val="76069120"/>
        <c:scaling>
          <c:orientation val="minMax"/>
        </c:scaling>
        <c:axPos val="l"/>
        <c:majorGridlines/>
        <c:numFmt formatCode="General" sourceLinked="1"/>
        <c:tickLblPos val="nextTo"/>
        <c:txPr>
          <a:bodyPr/>
          <a:lstStyle/>
          <a:p>
            <a:pPr>
              <a:defRPr sz="1400"/>
            </a:pPr>
            <a:endParaRPr lang="en-US"/>
          </a:p>
        </c:txPr>
        <c:crossAx val="76067584"/>
        <c:crosses val="autoZero"/>
        <c:crossBetween val="between"/>
      </c:valAx>
      <c:spPr>
        <a:solidFill>
          <a:srgbClr val="FFFFFF">
            <a:lumMod val="95000"/>
          </a:srgbClr>
        </a:solidFill>
      </c:spPr>
    </c:plotArea>
    <c:plotVisOnly val="1"/>
    <c:dispBlanksAs val="gap"/>
  </c:chart>
  <c:externalData r:id="rId3"/>
</c:chartSpace>
</file>

<file path=ppt/charts/chart3.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plotArea>
      <c:layout/>
      <c:areaChart>
        <c:grouping val="standard"/>
        <c:ser>
          <c:idx val="0"/>
          <c:order val="0"/>
          <c:dLbls>
            <c:dLbl>
              <c:idx val="0"/>
              <c:layout>
                <c:manualLayout>
                  <c:x val="1.025825769551068E-2"/>
                  <c:y val="-0.43996690792859006"/>
                </c:manualLayout>
              </c:layout>
              <c:showVal val="1"/>
            </c:dLbl>
            <c:dLbl>
              <c:idx val="1"/>
              <c:layout>
                <c:manualLayout>
                  <c:x val="-1.4654653850729676E-3"/>
                  <c:y val="-0.45611248253147352"/>
                </c:manualLayout>
              </c:layout>
              <c:showVal val="1"/>
            </c:dLbl>
            <c:dLbl>
              <c:idx val="2"/>
              <c:layout>
                <c:manualLayout>
                  <c:x val="1.4654653850729538E-3"/>
                  <c:y val="-0.35722083808880922"/>
                </c:manualLayout>
              </c:layout>
              <c:showVal val="1"/>
            </c:dLbl>
            <c:dLbl>
              <c:idx val="3"/>
              <c:layout>
                <c:manualLayout>
                  <c:x val="-4.3963961552188702E-3"/>
                  <c:y val="-0.34712985396200674"/>
                </c:manualLayout>
              </c:layout>
              <c:showVal val="1"/>
            </c:dLbl>
            <c:dLbl>
              <c:idx val="4"/>
              <c:layout>
                <c:manualLayout>
                  <c:x val="1.4654653850729262E-3"/>
                  <c:y val="-0.37134821586633276"/>
                </c:manualLayout>
              </c:layout>
              <c:showVal val="1"/>
            </c:dLbl>
            <c:dLbl>
              <c:idx val="5"/>
              <c:layout>
                <c:manualLayout>
                  <c:x val="-1.465465385073008E-3"/>
                  <c:y val="-0.43996690792859006"/>
                </c:manualLayout>
              </c:layout>
              <c:showVal val="1"/>
            </c:dLbl>
            <c:dLbl>
              <c:idx val="6"/>
              <c:layout>
                <c:manualLayout>
                  <c:x val="1.4654653850728998E-3"/>
                  <c:y val="-0.44400330157931051"/>
                </c:manualLayout>
              </c:layout>
              <c:showVal val="1"/>
            </c:dLbl>
            <c:dLbl>
              <c:idx val="7"/>
              <c:layout>
                <c:manualLayout>
                  <c:x val="4.3963961552188702E-3"/>
                  <c:y val="-0.42785772697642682"/>
                </c:manualLayout>
              </c:layout>
              <c:showVal val="1"/>
            </c:dLbl>
            <c:dLbl>
              <c:idx val="8"/>
              <c:layout>
                <c:manualLayout>
                  <c:x val="8.7927923104377248E-3"/>
                  <c:y val="-0.44198510475395031"/>
                </c:manualLayout>
              </c:layout>
              <c:showVal val="1"/>
            </c:dLbl>
            <c:dLbl>
              <c:idx val="9"/>
              <c:layout>
                <c:manualLayout>
                  <c:x val="0"/>
                  <c:y val="-0.42785772697642682"/>
                </c:manualLayout>
              </c:layout>
              <c:showVal val="1"/>
            </c:dLbl>
            <c:dLbl>
              <c:idx val="10"/>
              <c:layout>
                <c:manualLayout>
                  <c:x val="4.3963961552188702E-3"/>
                  <c:y val="-0.42382133332570604"/>
                </c:manualLayout>
              </c:layout>
              <c:showVal val="1"/>
            </c:dLbl>
            <c:dLbl>
              <c:idx val="11"/>
              <c:layout>
                <c:manualLayout>
                  <c:x val="4.3963961552188702E-3"/>
                  <c:y val="-0.41978493967498498"/>
                </c:manualLayout>
              </c:layout>
              <c:showVal val="1"/>
            </c:dLbl>
            <c:dLbl>
              <c:idx val="12"/>
              <c:layout>
                <c:manualLayout>
                  <c:x val="4.3963961552188702E-3"/>
                  <c:y val="-0.34107526348592498"/>
                </c:manualLayout>
              </c:layout>
              <c:showVal val="1"/>
            </c:dLbl>
            <c:dLbl>
              <c:idx val="13"/>
              <c:layout>
                <c:manualLayout>
                  <c:x val="8.7927923104376294E-3"/>
                  <c:y val="-0.30474772062943595"/>
                </c:manualLayout>
              </c:layout>
              <c:showVal val="1"/>
            </c:dLbl>
            <c:dLbl>
              <c:idx val="14"/>
              <c:layout>
                <c:manualLayout>
                  <c:x val="4.3963961552187601E-3"/>
                  <c:y val="-0.28860214602655193"/>
                </c:manualLayout>
              </c:layout>
              <c:showVal val="1"/>
            </c:dLbl>
            <c:dLbl>
              <c:idx val="15"/>
              <c:layout>
                <c:manualLayout>
                  <c:x val="0"/>
                  <c:y val="-0.29465673650263341"/>
                </c:manualLayout>
              </c:layout>
              <c:showVal val="1"/>
            </c:dLbl>
            <c:dLbl>
              <c:idx val="16"/>
              <c:layout>
                <c:manualLayout>
                  <c:x val="-1.07466220113072E-16"/>
                  <c:y val="-0.28456575237583098"/>
                </c:manualLayout>
              </c:layout>
              <c:showVal val="1"/>
            </c:dLbl>
            <c:dLbl>
              <c:idx val="17"/>
              <c:layout>
                <c:manualLayout>
                  <c:x val="1.4654653850728458E-3"/>
                  <c:y val="-0.2825475555504704"/>
                </c:manualLayout>
              </c:layout>
              <c:showVal val="1"/>
            </c:dLbl>
            <c:txPr>
              <a:bodyPr anchor="t" anchorCtr="0"/>
              <a:lstStyle/>
              <a:p>
                <a:pPr>
                  <a:defRPr sz="1400"/>
                </a:pPr>
                <a:endParaRPr lang="en-US"/>
              </a:p>
            </c:txPr>
            <c:showVal val="1"/>
          </c:dLbls>
          <c:cat>
            <c:strRef>
              <c:f>Sheet1!$D$7:$U$7</c:f>
              <c:strCache>
                <c:ptCount val="18"/>
                <c:pt idx="0">
                  <c:v> S'02</c:v>
                </c:pt>
                <c:pt idx="1">
                  <c:v>F '02</c:v>
                </c:pt>
                <c:pt idx="2">
                  <c:v>S '03</c:v>
                </c:pt>
                <c:pt idx="3">
                  <c:v>F '03</c:v>
                </c:pt>
                <c:pt idx="4">
                  <c:v>S '04</c:v>
                </c:pt>
                <c:pt idx="5">
                  <c:v>F '04</c:v>
                </c:pt>
                <c:pt idx="6">
                  <c:v>S '05</c:v>
                </c:pt>
                <c:pt idx="7">
                  <c:v>F '05</c:v>
                </c:pt>
                <c:pt idx="8">
                  <c:v>S '06</c:v>
                </c:pt>
                <c:pt idx="9">
                  <c:v>F '06</c:v>
                </c:pt>
                <c:pt idx="10">
                  <c:v>S '07</c:v>
                </c:pt>
                <c:pt idx="11">
                  <c:v>F '07</c:v>
                </c:pt>
                <c:pt idx="12">
                  <c:v>S '08</c:v>
                </c:pt>
                <c:pt idx="13">
                  <c:v>F '08</c:v>
                </c:pt>
                <c:pt idx="14">
                  <c:v> S '09</c:v>
                </c:pt>
                <c:pt idx="15">
                  <c:v>F '09</c:v>
                </c:pt>
                <c:pt idx="16">
                  <c:v>S '10 </c:v>
                </c:pt>
                <c:pt idx="17">
                  <c:v>F '10</c:v>
                </c:pt>
              </c:strCache>
            </c:strRef>
          </c:cat>
          <c:val>
            <c:numRef>
              <c:f>Sheet1!$D$8:$U$8</c:f>
              <c:numCache>
                <c:formatCode>General</c:formatCode>
                <c:ptCount val="18"/>
                <c:pt idx="0">
                  <c:v>74</c:v>
                </c:pt>
                <c:pt idx="1">
                  <c:v>76</c:v>
                </c:pt>
                <c:pt idx="2">
                  <c:v>56</c:v>
                </c:pt>
                <c:pt idx="3">
                  <c:v>56</c:v>
                </c:pt>
                <c:pt idx="4">
                  <c:v>62</c:v>
                </c:pt>
                <c:pt idx="5">
                  <c:v>74</c:v>
                </c:pt>
                <c:pt idx="6">
                  <c:v>74</c:v>
                </c:pt>
                <c:pt idx="7">
                  <c:v>71</c:v>
                </c:pt>
                <c:pt idx="8">
                  <c:v>74</c:v>
                </c:pt>
                <c:pt idx="9">
                  <c:v>71</c:v>
                </c:pt>
                <c:pt idx="10">
                  <c:v>71</c:v>
                </c:pt>
                <c:pt idx="11">
                  <c:v>69</c:v>
                </c:pt>
                <c:pt idx="12">
                  <c:v>55</c:v>
                </c:pt>
                <c:pt idx="13">
                  <c:v>49</c:v>
                </c:pt>
                <c:pt idx="14">
                  <c:v>46</c:v>
                </c:pt>
                <c:pt idx="15">
                  <c:v>48</c:v>
                </c:pt>
                <c:pt idx="16">
                  <c:v>44</c:v>
                </c:pt>
                <c:pt idx="17">
                  <c:v>45</c:v>
                </c:pt>
              </c:numCache>
            </c:numRef>
          </c:val>
        </c:ser>
        <c:ser>
          <c:idx val="1"/>
          <c:order val="1"/>
          <c:dLbls>
            <c:dLbl>
              <c:idx val="0"/>
              <c:layout>
                <c:manualLayout>
                  <c:x val="1.3189188465656599E-2"/>
                  <c:y val="-0.21998345396429503"/>
                </c:manualLayout>
              </c:layout>
              <c:showVal val="1"/>
            </c:dLbl>
            <c:dLbl>
              <c:idx val="1"/>
              <c:layout>
                <c:manualLayout>
                  <c:x val="4.3963961552188702E-3"/>
                  <c:y val="-0.19576509205996903"/>
                </c:manualLayout>
              </c:layout>
              <c:showVal val="1"/>
            </c:dLbl>
            <c:dLbl>
              <c:idx val="2"/>
              <c:layout>
                <c:manualLayout>
                  <c:x val="8.7927923104377248E-3"/>
                  <c:y val="-0.18163771428244541"/>
                </c:manualLayout>
              </c:layout>
              <c:showVal val="1"/>
            </c:dLbl>
            <c:dLbl>
              <c:idx val="3"/>
              <c:layout>
                <c:manualLayout>
                  <c:x val="-4.3963961552188702E-3"/>
                  <c:y val="-0.15540115555275893"/>
                </c:manualLayout>
              </c:layout>
              <c:showVal val="1"/>
            </c:dLbl>
            <c:dLbl>
              <c:idx val="4"/>
              <c:layout>
                <c:manualLayout>
                  <c:x val="1.4654653850729538E-3"/>
                  <c:y val="-0.2098924698374926"/>
                </c:manualLayout>
              </c:layout>
              <c:showVal val="1"/>
            </c:dLbl>
            <c:dLbl>
              <c:idx val="5"/>
              <c:layout>
                <c:manualLayout>
                  <c:x val="-1.4654653850729538E-3"/>
                  <c:y val="-0.21392886348821324"/>
                </c:manualLayout>
              </c:layout>
              <c:showVal val="1"/>
            </c:dLbl>
            <c:dLbl>
              <c:idx val="6"/>
              <c:layout>
                <c:manualLayout>
                  <c:x val="0"/>
                  <c:y val="-0.19576509205996886"/>
                </c:manualLayout>
              </c:layout>
              <c:showVal val="1"/>
            </c:dLbl>
            <c:dLbl>
              <c:idx val="7"/>
              <c:layout>
                <c:manualLayout>
                  <c:x val="-2.9309307701459127E-3"/>
                  <c:y val="-0.18567410793316622"/>
                </c:manualLayout>
              </c:layout>
              <c:showVal val="1"/>
            </c:dLbl>
            <c:dLbl>
              <c:idx val="8"/>
              <c:layout>
                <c:manualLayout>
                  <c:x val="-1.465465385073008E-3"/>
                  <c:y val="-0.2320926349164579"/>
                </c:manualLayout>
              </c:layout>
              <c:showVal val="1"/>
            </c:dLbl>
            <c:dLbl>
              <c:idx val="9"/>
              <c:layout>
                <c:manualLayout>
                  <c:x val="-1.07466220113072E-16"/>
                  <c:y val="-0.25631099682078412"/>
                </c:manualLayout>
              </c:layout>
              <c:showVal val="1"/>
            </c:dLbl>
            <c:dLbl>
              <c:idx val="10"/>
              <c:layout>
                <c:manualLayout>
                  <c:x val="1.4654653850728458E-3"/>
                  <c:y val="-0.20787427301213174"/>
                </c:manualLayout>
              </c:layout>
              <c:showVal val="1"/>
            </c:dLbl>
            <c:dLbl>
              <c:idx val="11"/>
              <c:layout>
                <c:manualLayout>
                  <c:x val="1.4654653850729538E-3"/>
                  <c:y val="-0.17760132063172429"/>
                </c:manualLayout>
              </c:layout>
              <c:showVal val="1"/>
            </c:dLbl>
            <c:dLbl>
              <c:idx val="12"/>
              <c:layout>
                <c:manualLayout>
                  <c:x val="0"/>
                  <c:y val="-0.1311827936484328"/>
                </c:manualLayout>
              </c:layout>
              <c:showVal val="1"/>
            </c:dLbl>
            <c:dLbl>
              <c:idx val="13"/>
              <c:layout>
                <c:manualLayout>
                  <c:x val="0"/>
                  <c:y val="-6.0545904760815075E-2"/>
                </c:manualLayout>
              </c:layout>
              <c:showVal val="1"/>
            </c:dLbl>
            <c:dLbl>
              <c:idx val="14"/>
              <c:layout>
                <c:manualLayout>
                  <c:x val="-1.465465385073062E-3"/>
                  <c:y val="-7.2655085712978087E-2"/>
                </c:manualLayout>
              </c:layout>
              <c:showVal val="1"/>
            </c:dLbl>
            <c:dLbl>
              <c:idx val="15"/>
              <c:layout>
                <c:manualLayout>
                  <c:x val="4.3963961552187601E-3"/>
                  <c:y val="-8.0727873014420345E-2"/>
                </c:manualLayout>
              </c:layout>
              <c:showVal val="1"/>
            </c:dLbl>
            <c:dLbl>
              <c:idx val="16"/>
              <c:layout>
                <c:manualLayout>
                  <c:x val="-1.465465385073062E-3"/>
                  <c:y val="-8.6782463490501602E-2"/>
                </c:manualLayout>
              </c:layout>
              <c:showVal val="1"/>
            </c:dLbl>
            <c:dLbl>
              <c:idx val="17"/>
              <c:layout>
                <c:manualLayout>
                  <c:x val="-1.4654653850729538E-3"/>
                  <c:y val="-8.6782463490501602E-2"/>
                </c:manualLayout>
              </c:layout>
              <c:showVal val="1"/>
            </c:dLbl>
            <c:txPr>
              <a:bodyPr/>
              <a:lstStyle/>
              <a:p>
                <a:pPr>
                  <a:defRPr sz="1400"/>
                </a:pPr>
                <a:endParaRPr lang="en-US"/>
              </a:p>
            </c:txPr>
            <c:showVal val="1"/>
          </c:dLbls>
          <c:cat>
            <c:strRef>
              <c:f>Sheet1!$D$7:$U$7</c:f>
              <c:strCache>
                <c:ptCount val="18"/>
                <c:pt idx="0">
                  <c:v> S'02</c:v>
                </c:pt>
                <c:pt idx="1">
                  <c:v>F '02</c:v>
                </c:pt>
                <c:pt idx="2">
                  <c:v>S '03</c:v>
                </c:pt>
                <c:pt idx="3">
                  <c:v>F '03</c:v>
                </c:pt>
                <c:pt idx="4">
                  <c:v>S '04</c:v>
                </c:pt>
                <c:pt idx="5">
                  <c:v>F '04</c:v>
                </c:pt>
                <c:pt idx="6">
                  <c:v>S '05</c:v>
                </c:pt>
                <c:pt idx="7">
                  <c:v>F '05</c:v>
                </c:pt>
                <c:pt idx="8">
                  <c:v>S '06</c:v>
                </c:pt>
                <c:pt idx="9">
                  <c:v>F '06</c:v>
                </c:pt>
                <c:pt idx="10">
                  <c:v>S '07</c:v>
                </c:pt>
                <c:pt idx="11">
                  <c:v>F '07</c:v>
                </c:pt>
                <c:pt idx="12">
                  <c:v>S '08</c:v>
                </c:pt>
                <c:pt idx="13">
                  <c:v>F '08</c:v>
                </c:pt>
                <c:pt idx="14">
                  <c:v> S '09</c:v>
                </c:pt>
                <c:pt idx="15">
                  <c:v>F '09</c:v>
                </c:pt>
                <c:pt idx="16">
                  <c:v>S '10 </c:v>
                </c:pt>
                <c:pt idx="17">
                  <c:v>F '10</c:v>
                </c:pt>
              </c:strCache>
            </c:strRef>
          </c:cat>
          <c:val>
            <c:numRef>
              <c:f>Sheet1!$D$9:$U$9</c:f>
              <c:numCache>
                <c:formatCode>General</c:formatCode>
                <c:ptCount val="18"/>
                <c:pt idx="0">
                  <c:v>38</c:v>
                </c:pt>
                <c:pt idx="1">
                  <c:v>26</c:v>
                </c:pt>
                <c:pt idx="2">
                  <c:v>27</c:v>
                </c:pt>
                <c:pt idx="3">
                  <c:v>22</c:v>
                </c:pt>
                <c:pt idx="4">
                  <c:v>34</c:v>
                </c:pt>
                <c:pt idx="5">
                  <c:v>34</c:v>
                </c:pt>
                <c:pt idx="6">
                  <c:v>31</c:v>
                </c:pt>
                <c:pt idx="7">
                  <c:v>28</c:v>
                </c:pt>
                <c:pt idx="8">
                  <c:v>38</c:v>
                </c:pt>
                <c:pt idx="9">
                  <c:v>42</c:v>
                </c:pt>
                <c:pt idx="10">
                  <c:v>32</c:v>
                </c:pt>
                <c:pt idx="11">
                  <c:v>27</c:v>
                </c:pt>
                <c:pt idx="12">
                  <c:v>17</c:v>
                </c:pt>
                <c:pt idx="13">
                  <c:v>5</c:v>
                </c:pt>
                <c:pt idx="14">
                  <c:v>5</c:v>
                </c:pt>
                <c:pt idx="15">
                  <c:v>10</c:v>
                </c:pt>
                <c:pt idx="16">
                  <c:v>11</c:v>
                </c:pt>
                <c:pt idx="17">
                  <c:v>11</c:v>
                </c:pt>
              </c:numCache>
            </c:numRef>
          </c:val>
        </c:ser>
        <c:dLbls/>
        <c:axId val="76131328"/>
        <c:axId val="76219136"/>
      </c:areaChart>
      <c:catAx>
        <c:axId val="76131328"/>
        <c:scaling>
          <c:orientation val="minMax"/>
        </c:scaling>
        <c:axPos val="b"/>
        <c:tickLblPos val="nextTo"/>
        <c:txPr>
          <a:bodyPr/>
          <a:lstStyle/>
          <a:p>
            <a:pPr>
              <a:defRPr sz="1200" b="1"/>
            </a:pPr>
            <a:endParaRPr lang="en-US"/>
          </a:p>
        </c:txPr>
        <c:crossAx val="76219136"/>
        <c:crosses val="autoZero"/>
        <c:auto val="1"/>
        <c:lblAlgn val="ctr"/>
        <c:lblOffset val="100"/>
      </c:catAx>
      <c:valAx>
        <c:axId val="76219136"/>
        <c:scaling>
          <c:orientation val="minMax"/>
        </c:scaling>
        <c:axPos val="l"/>
        <c:majorGridlines/>
        <c:numFmt formatCode="General" sourceLinked="1"/>
        <c:tickLblPos val="nextTo"/>
        <c:txPr>
          <a:bodyPr/>
          <a:lstStyle/>
          <a:p>
            <a:pPr>
              <a:defRPr sz="1400"/>
            </a:pPr>
            <a:endParaRPr lang="en-US"/>
          </a:p>
        </c:txPr>
        <c:crossAx val="76131328"/>
        <c:crosses val="autoZero"/>
        <c:crossBetween val="midCat"/>
      </c:valAx>
      <c:spPr>
        <a:solidFill>
          <a:srgbClr val="FFFFFF">
            <a:lumMod val="95000"/>
          </a:srgbClr>
        </a:solidFill>
      </c:spPr>
    </c:plotArea>
    <c:plotVisOnly val="1"/>
    <c:dispBlanksAs val="zero"/>
  </c:chart>
  <c:externalData r:id="rId2"/>
  <c:userShapes r:id="rId3"/>
</c:chartSpace>
</file>

<file path=ppt/charts/chart4.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autoTitleDeleted val="1"/>
    <c:plotArea>
      <c:layout/>
      <c:barChart>
        <c:barDir val="col"/>
        <c:grouping val="clustered"/>
        <c:ser>
          <c:idx val="0"/>
          <c:order val="0"/>
          <c:tx>
            <c:strRef>
              <c:f>Sheet1!$E$27</c:f>
              <c:strCache>
                <c:ptCount val="1"/>
                <c:pt idx="0">
                  <c:v>S '08</c:v>
                </c:pt>
              </c:strCache>
            </c:strRef>
          </c:tx>
          <c:dLbls>
            <c:showVal val="1"/>
          </c:dLbls>
          <c:cat>
            <c:strRef>
              <c:f>Sheet1!$D$28:$D$32</c:f>
              <c:strCache>
                <c:ptCount val="5"/>
                <c:pt idx="0">
                  <c:v>Unable to find affordable housing</c:v>
                </c:pt>
                <c:pt idx="1">
                  <c:v>Wages or salaries are not rising as fast as the cost of living</c:v>
                </c:pt>
                <c:pt idx="2">
                  <c:v>Hard to afford the cost of transportation</c:v>
                </c:pt>
                <c:pt idx="3">
                  <c:v>Hard to afford the cost of utilities such as electricity or gas</c:v>
                </c:pt>
                <c:pt idx="4">
                  <c:v>Taxes are too high in relation to government services provided</c:v>
                </c:pt>
              </c:strCache>
            </c:strRef>
          </c:cat>
          <c:val>
            <c:numRef>
              <c:f>Sheet1!$E$28:$E$32</c:f>
              <c:numCache>
                <c:formatCode>General</c:formatCode>
                <c:ptCount val="5"/>
                <c:pt idx="0">
                  <c:v>21</c:v>
                </c:pt>
                <c:pt idx="1">
                  <c:v>56</c:v>
                </c:pt>
                <c:pt idx="2">
                  <c:v>40</c:v>
                </c:pt>
                <c:pt idx="3">
                  <c:v>61</c:v>
                </c:pt>
              </c:numCache>
            </c:numRef>
          </c:val>
        </c:ser>
        <c:ser>
          <c:idx val="1"/>
          <c:order val="1"/>
          <c:tx>
            <c:strRef>
              <c:f>Sheet1!$F$27</c:f>
              <c:strCache>
                <c:ptCount val="1"/>
                <c:pt idx="0">
                  <c:v>F '08</c:v>
                </c:pt>
              </c:strCache>
            </c:strRef>
          </c:tx>
          <c:dLbls>
            <c:showVal val="1"/>
          </c:dLbls>
          <c:cat>
            <c:strRef>
              <c:f>Sheet1!$D$28:$D$32</c:f>
              <c:strCache>
                <c:ptCount val="5"/>
                <c:pt idx="0">
                  <c:v>Unable to find affordable housing</c:v>
                </c:pt>
                <c:pt idx="1">
                  <c:v>Wages or salaries are not rising as fast as the cost of living</c:v>
                </c:pt>
                <c:pt idx="2">
                  <c:v>Hard to afford the cost of transportation</c:v>
                </c:pt>
                <c:pt idx="3">
                  <c:v>Hard to afford the cost of utilities such as electricity or gas</c:v>
                </c:pt>
                <c:pt idx="4">
                  <c:v>Taxes are too high in relation to government services provided</c:v>
                </c:pt>
              </c:strCache>
            </c:strRef>
          </c:cat>
          <c:val>
            <c:numRef>
              <c:f>Sheet1!$F$28:$F$32</c:f>
              <c:numCache>
                <c:formatCode>General</c:formatCode>
                <c:ptCount val="5"/>
                <c:pt idx="0">
                  <c:v>11</c:v>
                </c:pt>
                <c:pt idx="1">
                  <c:v>59</c:v>
                </c:pt>
                <c:pt idx="2">
                  <c:v>32</c:v>
                </c:pt>
                <c:pt idx="3">
                  <c:v>50</c:v>
                </c:pt>
                <c:pt idx="4">
                  <c:v>58</c:v>
                </c:pt>
              </c:numCache>
            </c:numRef>
          </c:val>
        </c:ser>
        <c:ser>
          <c:idx val="2"/>
          <c:order val="2"/>
          <c:tx>
            <c:strRef>
              <c:f>Sheet1!$G$27</c:f>
              <c:strCache>
                <c:ptCount val="1"/>
                <c:pt idx="0">
                  <c:v>S '09</c:v>
                </c:pt>
              </c:strCache>
            </c:strRef>
          </c:tx>
          <c:dLbls>
            <c:showVal val="1"/>
          </c:dLbls>
          <c:cat>
            <c:strRef>
              <c:f>Sheet1!$D$28:$D$32</c:f>
              <c:strCache>
                <c:ptCount val="5"/>
                <c:pt idx="0">
                  <c:v>Unable to find affordable housing</c:v>
                </c:pt>
                <c:pt idx="1">
                  <c:v>Wages or salaries are not rising as fast as the cost of living</c:v>
                </c:pt>
                <c:pt idx="2">
                  <c:v>Hard to afford the cost of transportation</c:v>
                </c:pt>
                <c:pt idx="3">
                  <c:v>Hard to afford the cost of utilities such as electricity or gas</c:v>
                </c:pt>
                <c:pt idx="4">
                  <c:v>Taxes are too high in relation to government services provided</c:v>
                </c:pt>
              </c:strCache>
            </c:strRef>
          </c:cat>
          <c:val>
            <c:numRef>
              <c:f>Sheet1!$G$28:$G$32</c:f>
              <c:numCache>
                <c:formatCode>General</c:formatCode>
                <c:ptCount val="5"/>
                <c:pt idx="0">
                  <c:v>12</c:v>
                </c:pt>
                <c:pt idx="1">
                  <c:v>55</c:v>
                </c:pt>
                <c:pt idx="2">
                  <c:v>21</c:v>
                </c:pt>
                <c:pt idx="3">
                  <c:v>53</c:v>
                </c:pt>
                <c:pt idx="4">
                  <c:v>59</c:v>
                </c:pt>
              </c:numCache>
            </c:numRef>
          </c:val>
        </c:ser>
        <c:ser>
          <c:idx val="3"/>
          <c:order val="3"/>
          <c:tx>
            <c:strRef>
              <c:f>Sheet1!$H$27</c:f>
              <c:strCache>
                <c:ptCount val="1"/>
                <c:pt idx="0">
                  <c:v>F '09</c:v>
                </c:pt>
              </c:strCache>
            </c:strRef>
          </c:tx>
          <c:dLbls>
            <c:showVal val="1"/>
          </c:dLbls>
          <c:cat>
            <c:strRef>
              <c:f>Sheet1!$D$28:$D$32</c:f>
              <c:strCache>
                <c:ptCount val="5"/>
                <c:pt idx="0">
                  <c:v>Unable to find affordable housing</c:v>
                </c:pt>
                <c:pt idx="1">
                  <c:v>Wages or salaries are not rising as fast as the cost of living</c:v>
                </c:pt>
                <c:pt idx="2">
                  <c:v>Hard to afford the cost of transportation</c:v>
                </c:pt>
                <c:pt idx="3">
                  <c:v>Hard to afford the cost of utilities such as electricity or gas</c:v>
                </c:pt>
                <c:pt idx="4">
                  <c:v>Taxes are too high in relation to government services provided</c:v>
                </c:pt>
              </c:strCache>
            </c:strRef>
          </c:cat>
          <c:val>
            <c:numRef>
              <c:f>Sheet1!$H$28:$H$32</c:f>
              <c:numCache>
                <c:formatCode>General</c:formatCode>
                <c:ptCount val="5"/>
                <c:pt idx="0">
                  <c:v>13</c:v>
                </c:pt>
                <c:pt idx="1">
                  <c:v>55</c:v>
                </c:pt>
                <c:pt idx="2">
                  <c:v>17</c:v>
                </c:pt>
                <c:pt idx="3">
                  <c:v>42</c:v>
                </c:pt>
                <c:pt idx="4">
                  <c:v>59</c:v>
                </c:pt>
              </c:numCache>
            </c:numRef>
          </c:val>
        </c:ser>
        <c:ser>
          <c:idx val="4"/>
          <c:order val="4"/>
          <c:tx>
            <c:strRef>
              <c:f>Sheet1!$I$27</c:f>
              <c:strCache>
                <c:ptCount val="1"/>
                <c:pt idx="0">
                  <c:v>S '10</c:v>
                </c:pt>
              </c:strCache>
            </c:strRef>
          </c:tx>
          <c:dLbls>
            <c:showVal val="1"/>
          </c:dLbls>
          <c:cat>
            <c:strRef>
              <c:f>Sheet1!$D$28:$D$32</c:f>
              <c:strCache>
                <c:ptCount val="5"/>
                <c:pt idx="0">
                  <c:v>Unable to find affordable housing</c:v>
                </c:pt>
                <c:pt idx="1">
                  <c:v>Wages or salaries are not rising as fast as the cost of living</c:v>
                </c:pt>
                <c:pt idx="2">
                  <c:v>Hard to afford the cost of transportation</c:v>
                </c:pt>
                <c:pt idx="3">
                  <c:v>Hard to afford the cost of utilities such as electricity or gas</c:v>
                </c:pt>
                <c:pt idx="4">
                  <c:v>Taxes are too high in relation to government services provided</c:v>
                </c:pt>
              </c:strCache>
            </c:strRef>
          </c:cat>
          <c:val>
            <c:numRef>
              <c:f>Sheet1!$I$28:$I$32</c:f>
              <c:numCache>
                <c:formatCode>General</c:formatCode>
                <c:ptCount val="5"/>
                <c:pt idx="0">
                  <c:v>15</c:v>
                </c:pt>
                <c:pt idx="1">
                  <c:v>56</c:v>
                </c:pt>
                <c:pt idx="2">
                  <c:v>21</c:v>
                </c:pt>
                <c:pt idx="3">
                  <c:v>44</c:v>
                </c:pt>
                <c:pt idx="4">
                  <c:v>63</c:v>
                </c:pt>
              </c:numCache>
            </c:numRef>
          </c:val>
        </c:ser>
        <c:ser>
          <c:idx val="5"/>
          <c:order val="5"/>
          <c:tx>
            <c:strRef>
              <c:f>Sheet1!$J$27</c:f>
              <c:strCache>
                <c:ptCount val="1"/>
                <c:pt idx="0">
                  <c:v>F '10</c:v>
                </c:pt>
              </c:strCache>
            </c:strRef>
          </c:tx>
          <c:dLbls>
            <c:showVal val="1"/>
          </c:dLbls>
          <c:cat>
            <c:strRef>
              <c:f>Sheet1!$D$28:$D$32</c:f>
              <c:strCache>
                <c:ptCount val="5"/>
                <c:pt idx="0">
                  <c:v>Unable to find affordable housing</c:v>
                </c:pt>
                <c:pt idx="1">
                  <c:v>Wages or salaries are not rising as fast as the cost of living</c:v>
                </c:pt>
                <c:pt idx="2">
                  <c:v>Hard to afford the cost of transportation</c:v>
                </c:pt>
                <c:pt idx="3">
                  <c:v>Hard to afford the cost of utilities such as electricity or gas</c:v>
                </c:pt>
                <c:pt idx="4">
                  <c:v>Taxes are too high in relation to government services provided</c:v>
                </c:pt>
              </c:strCache>
            </c:strRef>
          </c:cat>
          <c:val>
            <c:numRef>
              <c:f>Sheet1!$J$28:$J$32</c:f>
              <c:numCache>
                <c:formatCode>General</c:formatCode>
                <c:ptCount val="5"/>
                <c:pt idx="0">
                  <c:v>10</c:v>
                </c:pt>
                <c:pt idx="1">
                  <c:v>56</c:v>
                </c:pt>
                <c:pt idx="2">
                  <c:v>24</c:v>
                </c:pt>
                <c:pt idx="3">
                  <c:v>43</c:v>
                </c:pt>
                <c:pt idx="4">
                  <c:v>60</c:v>
                </c:pt>
              </c:numCache>
            </c:numRef>
          </c:val>
        </c:ser>
        <c:dLbls/>
        <c:gapWidth val="75"/>
        <c:overlap val="-25"/>
        <c:axId val="76429184"/>
        <c:axId val="76430720"/>
      </c:barChart>
      <c:catAx>
        <c:axId val="76429184"/>
        <c:scaling>
          <c:orientation val="minMax"/>
        </c:scaling>
        <c:axPos val="b"/>
        <c:majorTickMark val="none"/>
        <c:tickLblPos val="nextTo"/>
        <c:crossAx val="76430720"/>
        <c:crosses val="autoZero"/>
        <c:auto val="1"/>
        <c:lblAlgn val="ctr"/>
        <c:lblOffset val="100"/>
      </c:catAx>
      <c:valAx>
        <c:axId val="76430720"/>
        <c:scaling>
          <c:orientation val="minMax"/>
        </c:scaling>
        <c:axPos val="l"/>
        <c:majorGridlines/>
        <c:numFmt formatCode="General" sourceLinked="1"/>
        <c:majorTickMark val="none"/>
        <c:tickLblPos val="nextTo"/>
        <c:spPr>
          <a:ln w="9525">
            <a:noFill/>
          </a:ln>
        </c:spPr>
        <c:txPr>
          <a:bodyPr/>
          <a:lstStyle/>
          <a:p>
            <a:pPr>
              <a:defRPr sz="1400"/>
            </a:pPr>
            <a:endParaRPr lang="en-US"/>
          </a:p>
        </c:txPr>
        <c:crossAx val="76429184"/>
        <c:crosses val="autoZero"/>
        <c:crossBetween val="between"/>
      </c:valAx>
      <c:spPr>
        <a:solidFill>
          <a:srgbClr val="FFFFFF">
            <a:lumMod val="95000"/>
          </a:srgbClr>
        </a:solidFill>
      </c:spPr>
    </c:plotArea>
    <c:legend>
      <c:legendPos val="b"/>
      <c:txPr>
        <a:bodyPr/>
        <a:lstStyle/>
        <a:p>
          <a:pPr>
            <a:defRPr sz="1400"/>
          </a:pPr>
          <a:endParaRPr lang="en-US"/>
        </a:p>
      </c:txPr>
    </c:legend>
    <c:plotVisOnly val="1"/>
    <c:dispBlanksAs val="gap"/>
  </c:chart>
  <c:externalData r:id="rId2"/>
</c:chartSpace>
</file>

<file path=ppt/charts/chart5.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5832961445775797E-2"/>
          <c:y val="6.8071336853222933E-2"/>
          <c:w val="0.93763037272958283"/>
          <c:h val="0.69386393469815222"/>
        </c:manualLayout>
      </c:layout>
      <c:barChart>
        <c:barDir val="col"/>
        <c:grouping val="clustered"/>
        <c:ser>
          <c:idx val="0"/>
          <c:order val="0"/>
          <c:tx>
            <c:strRef>
              <c:f>Sheet1!$E$15</c:f>
              <c:strCache>
                <c:ptCount val="1"/>
                <c:pt idx="0">
                  <c:v>S '08</c:v>
                </c:pt>
              </c:strCache>
            </c:strRef>
          </c:tx>
          <c:dLbls>
            <c:showVal val="1"/>
          </c:dLbls>
          <c:cat>
            <c:strRef>
              <c:f>Sheet1!$D$16:$D$20</c:f>
              <c:strCache>
                <c:ptCount val="5"/>
                <c:pt idx="0">
                  <c:v>Facing the possibility of unemployment</c:v>
                </c:pt>
                <c:pt idx="1">
                  <c:v>Significant losses in your stock or retirement accounts</c:v>
                </c:pt>
                <c:pt idx="2">
                  <c:v>Facing the possibility of house foreclosure or loss</c:v>
                </c:pt>
                <c:pt idx="3">
                  <c:v>Delay in making a major purchase such as a home or car</c:v>
                </c:pt>
                <c:pt idx="4">
                  <c:v>Health care insurance is unavailable, too expensive or inadequate</c:v>
                </c:pt>
              </c:strCache>
            </c:strRef>
          </c:cat>
          <c:val>
            <c:numRef>
              <c:f>Sheet1!$E$16:$E$20</c:f>
              <c:numCache>
                <c:formatCode>General</c:formatCode>
                <c:ptCount val="5"/>
                <c:pt idx="0">
                  <c:v>11</c:v>
                </c:pt>
                <c:pt idx="2">
                  <c:v>6</c:v>
                </c:pt>
                <c:pt idx="4">
                  <c:v>35</c:v>
                </c:pt>
              </c:numCache>
            </c:numRef>
          </c:val>
        </c:ser>
        <c:ser>
          <c:idx val="1"/>
          <c:order val="1"/>
          <c:tx>
            <c:strRef>
              <c:f>Sheet1!$F$15</c:f>
              <c:strCache>
                <c:ptCount val="1"/>
                <c:pt idx="0">
                  <c:v>F '08</c:v>
                </c:pt>
              </c:strCache>
            </c:strRef>
          </c:tx>
          <c:dLbls>
            <c:showVal val="1"/>
          </c:dLbls>
          <c:cat>
            <c:strRef>
              <c:f>Sheet1!$D$16:$D$20</c:f>
              <c:strCache>
                <c:ptCount val="5"/>
                <c:pt idx="0">
                  <c:v>Facing the possibility of unemployment</c:v>
                </c:pt>
                <c:pt idx="1">
                  <c:v>Significant losses in your stock or retirement accounts</c:v>
                </c:pt>
                <c:pt idx="2">
                  <c:v>Facing the possibility of house foreclosure or loss</c:v>
                </c:pt>
                <c:pt idx="3">
                  <c:v>Delay in making a major purchase such as a home or car</c:v>
                </c:pt>
                <c:pt idx="4">
                  <c:v>Health care insurance is unavailable, too expensive or inadequate</c:v>
                </c:pt>
              </c:strCache>
            </c:strRef>
          </c:cat>
          <c:val>
            <c:numRef>
              <c:f>Sheet1!$F$16:$F$20</c:f>
              <c:numCache>
                <c:formatCode>General</c:formatCode>
                <c:ptCount val="5"/>
                <c:pt idx="0">
                  <c:v>15</c:v>
                </c:pt>
                <c:pt idx="1">
                  <c:v>71</c:v>
                </c:pt>
                <c:pt idx="2">
                  <c:v>4</c:v>
                </c:pt>
                <c:pt idx="4">
                  <c:v>30</c:v>
                </c:pt>
              </c:numCache>
            </c:numRef>
          </c:val>
        </c:ser>
        <c:ser>
          <c:idx val="2"/>
          <c:order val="2"/>
          <c:tx>
            <c:strRef>
              <c:f>Sheet1!$G$15</c:f>
              <c:strCache>
                <c:ptCount val="1"/>
                <c:pt idx="0">
                  <c:v>S '09</c:v>
                </c:pt>
              </c:strCache>
            </c:strRef>
          </c:tx>
          <c:dLbls>
            <c:showVal val="1"/>
          </c:dLbls>
          <c:cat>
            <c:strRef>
              <c:f>Sheet1!$D$16:$D$20</c:f>
              <c:strCache>
                <c:ptCount val="5"/>
                <c:pt idx="0">
                  <c:v>Facing the possibility of unemployment</c:v>
                </c:pt>
                <c:pt idx="1">
                  <c:v>Significant losses in your stock or retirement accounts</c:v>
                </c:pt>
                <c:pt idx="2">
                  <c:v>Facing the possibility of house foreclosure or loss</c:v>
                </c:pt>
                <c:pt idx="3">
                  <c:v>Delay in making a major purchase such as a home or car</c:v>
                </c:pt>
                <c:pt idx="4">
                  <c:v>Health care insurance is unavailable, too expensive or inadequate</c:v>
                </c:pt>
              </c:strCache>
            </c:strRef>
          </c:cat>
          <c:val>
            <c:numRef>
              <c:f>Sheet1!$G$16:$G$20</c:f>
              <c:numCache>
                <c:formatCode>General</c:formatCode>
                <c:ptCount val="5"/>
                <c:pt idx="0">
                  <c:v>24</c:v>
                </c:pt>
                <c:pt idx="1">
                  <c:v>75</c:v>
                </c:pt>
                <c:pt idx="2">
                  <c:v>6</c:v>
                </c:pt>
                <c:pt idx="3">
                  <c:v>51</c:v>
                </c:pt>
                <c:pt idx="4">
                  <c:v>29</c:v>
                </c:pt>
              </c:numCache>
            </c:numRef>
          </c:val>
        </c:ser>
        <c:ser>
          <c:idx val="3"/>
          <c:order val="3"/>
          <c:tx>
            <c:strRef>
              <c:f>Sheet1!$H$15</c:f>
              <c:strCache>
                <c:ptCount val="1"/>
                <c:pt idx="0">
                  <c:v>F '09</c:v>
                </c:pt>
              </c:strCache>
            </c:strRef>
          </c:tx>
          <c:dLbls>
            <c:showVal val="1"/>
          </c:dLbls>
          <c:cat>
            <c:strRef>
              <c:f>Sheet1!$D$16:$D$20</c:f>
              <c:strCache>
                <c:ptCount val="5"/>
                <c:pt idx="0">
                  <c:v>Facing the possibility of unemployment</c:v>
                </c:pt>
                <c:pt idx="1">
                  <c:v>Significant losses in your stock or retirement accounts</c:v>
                </c:pt>
                <c:pt idx="2">
                  <c:v>Facing the possibility of house foreclosure or loss</c:v>
                </c:pt>
                <c:pt idx="3">
                  <c:v>Delay in making a major purchase such as a home or car</c:v>
                </c:pt>
                <c:pt idx="4">
                  <c:v>Health care insurance is unavailable, too expensive or inadequate</c:v>
                </c:pt>
              </c:strCache>
            </c:strRef>
          </c:cat>
          <c:val>
            <c:numRef>
              <c:f>Sheet1!$H$16:$H$20</c:f>
              <c:numCache>
                <c:formatCode>General</c:formatCode>
                <c:ptCount val="5"/>
                <c:pt idx="0">
                  <c:v>24</c:v>
                </c:pt>
                <c:pt idx="1">
                  <c:v>70</c:v>
                </c:pt>
                <c:pt idx="2">
                  <c:v>8</c:v>
                </c:pt>
                <c:pt idx="3">
                  <c:v>46</c:v>
                </c:pt>
                <c:pt idx="4">
                  <c:v>33</c:v>
                </c:pt>
              </c:numCache>
            </c:numRef>
          </c:val>
        </c:ser>
        <c:ser>
          <c:idx val="4"/>
          <c:order val="4"/>
          <c:tx>
            <c:strRef>
              <c:f>Sheet1!$I$15</c:f>
              <c:strCache>
                <c:ptCount val="1"/>
                <c:pt idx="0">
                  <c:v>S '10</c:v>
                </c:pt>
              </c:strCache>
            </c:strRef>
          </c:tx>
          <c:dLbls>
            <c:showVal val="1"/>
          </c:dLbls>
          <c:cat>
            <c:strRef>
              <c:f>Sheet1!$D$16:$D$20</c:f>
              <c:strCache>
                <c:ptCount val="5"/>
                <c:pt idx="0">
                  <c:v>Facing the possibility of unemployment</c:v>
                </c:pt>
                <c:pt idx="1">
                  <c:v>Significant losses in your stock or retirement accounts</c:v>
                </c:pt>
                <c:pt idx="2">
                  <c:v>Facing the possibility of house foreclosure or loss</c:v>
                </c:pt>
                <c:pt idx="3">
                  <c:v>Delay in making a major purchase such as a home or car</c:v>
                </c:pt>
                <c:pt idx="4">
                  <c:v>Health care insurance is unavailable, too expensive or inadequate</c:v>
                </c:pt>
              </c:strCache>
            </c:strRef>
          </c:cat>
          <c:val>
            <c:numRef>
              <c:f>Sheet1!$I$16:$I$20</c:f>
              <c:numCache>
                <c:formatCode>General</c:formatCode>
                <c:ptCount val="5"/>
                <c:pt idx="0">
                  <c:v>19</c:v>
                </c:pt>
                <c:pt idx="1">
                  <c:v>56</c:v>
                </c:pt>
                <c:pt idx="2">
                  <c:v>7</c:v>
                </c:pt>
                <c:pt idx="3">
                  <c:v>47</c:v>
                </c:pt>
                <c:pt idx="4">
                  <c:v>32</c:v>
                </c:pt>
              </c:numCache>
            </c:numRef>
          </c:val>
        </c:ser>
        <c:ser>
          <c:idx val="5"/>
          <c:order val="5"/>
          <c:tx>
            <c:strRef>
              <c:f>Sheet1!$J$15</c:f>
              <c:strCache>
                <c:ptCount val="1"/>
                <c:pt idx="0">
                  <c:v>F '10</c:v>
                </c:pt>
              </c:strCache>
            </c:strRef>
          </c:tx>
          <c:dLbls>
            <c:showVal val="1"/>
          </c:dLbls>
          <c:cat>
            <c:strRef>
              <c:f>Sheet1!$D$16:$D$20</c:f>
              <c:strCache>
                <c:ptCount val="5"/>
                <c:pt idx="0">
                  <c:v>Facing the possibility of unemployment</c:v>
                </c:pt>
                <c:pt idx="1">
                  <c:v>Significant losses in your stock or retirement accounts</c:v>
                </c:pt>
                <c:pt idx="2">
                  <c:v>Facing the possibility of house foreclosure or loss</c:v>
                </c:pt>
                <c:pt idx="3">
                  <c:v>Delay in making a major purchase such as a home or car</c:v>
                </c:pt>
                <c:pt idx="4">
                  <c:v>Health care insurance is unavailable, too expensive or inadequate</c:v>
                </c:pt>
              </c:strCache>
            </c:strRef>
          </c:cat>
          <c:val>
            <c:numRef>
              <c:f>Sheet1!$J$16:$J$20</c:f>
              <c:numCache>
                <c:formatCode>General</c:formatCode>
                <c:ptCount val="5"/>
                <c:pt idx="0">
                  <c:v>21</c:v>
                </c:pt>
                <c:pt idx="1">
                  <c:v>60</c:v>
                </c:pt>
                <c:pt idx="2">
                  <c:v>7</c:v>
                </c:pt>
                <c:pt idx="3">
                  <c:v>44</c:v>
                </c:pt>
                <c:pt idx="4">
                  <c:v>34</c:v>
                </c:pt>
              </c:numCache>
            </c:numRef>
          </c:val>
        </c:ser>
        <c:dLbls/>
        <c:gapWidth val="75"/>
        <c:overlap val="-25"/>
        <c:axId val="76588544"/>
        <c:axId val="76590080"/>
      </c:barChart>
      <c:catAx>
        <c:axId val="76588544"/>
        <c:scaling>
          <c:orientation val="minMax"/>
        </c:scaling>
        <c:axPos val="b"/>
        <c:majorTickMark val="none"/>
        <c:tickLblPos val="nextTo"/>
        <c:crossAx val="76590080"/>
        <c:crosses val="autoZero"/>
        <c:auto val="1"/>
        <c:lblAlgn val="ctr"/>
        <c:lblOffset val="100"/>
      </c:catAx>
      <c:valAx>
        <c:axId val="76590080"/>
        <c:scaling>
          <c:orientation val="minMax"/>
        </c:scaling>
        <c:axPos val="l"/>
        <c:majorGridlines/>
        <c:numFmt formatCode="General" sourceLinked="1"/>
        <c:majorTickMark val="none"/>
        <c:tickLblPos val="nextTo"/>
        <c:spPr>
          <a:ln w="9525">
            <a:noFill/>
          </a:ln>
        </c:spPr>
        <c:txPr>
          <a:bodyPr/>
          <a:lstStyle/>
          <a:p>
            <a:pPr>
              <a:defRPr sz="1400"/>
            </a:pPr>
            <a:endParaRPr lang="en-US"/>
          </a:p>
        </c:txPr>
        <c:crossAx val="76588544"/>
        <c:crosses val="autoZero"/>
        <c:crossBetween val="between"/>
      </c:valAx>
      <c:spPr>
        <a:solidFill>
          <a:srgbClr val="FFFFFF">
            <a:lumMod val="95000"/>
          </a:srgbClr>
        </a:solidFill>
      </c:spPr>
    </c:plotArea>
    <c:legend>
      <c:legendPos val="b"/>
      <c:txPr>
        <a:bodyPr/>
        <a:lstStyle/>
        <a:p>
          <a:pPr>
            <a:defRPr sz="1600"/>
          </a:pPr>
          <a:endParaRPr lang="en-US"/>
        </a:p>
      </c:txPr>
    </c:legend>
    <c:plotVisOnly val="1"/>
    <c:dispBlanksAs val="gap"/>
  </c:chart>
  <c:externalData r:id="rId2"/>
  <c:userShapes r:id="rId3"/>
</c:chartSpace>
</file>

<file path=ppt/charts/chart6.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dirty="0" smtClean="0"/>
              <a:t>Dem – Rep Vote for Governor</a:t>
            </a:r>
            <a:endParaRPr lang="en-US" dirty="0"/>
          </a:p>
        </c:rich>
      </c:tx>
    </c:title>
    <c:view3D>
      <c:rAngAx val="1"/>
    </c:view3D>
    <c:plotArea>
      <c:layout/>
      <c:bar3DChart>
        <c:barDir val="col"/>
        <c:grouping val="clustered"/>
        <c:ser>
          <c:idx val="0"/>
          <c:order val="0"/>
          <c:tx>
            <c:strRef>
              <c:f>Sheet1!$B$1</c:f>
              <c:strCache>
                <c:ptCount val="1"/>
                <c:pt idx="0">
                  <c:v>Gap</c:v>
                </c:pt>
              </c:strCache>
            </c:strRef>
          </c:tx>
          <c:spPr>
            <a:solidFill>
              <a:srgbClr val="7030A0"/>
            </a:solidFill>
          </c:spPr>
          <c:dLbls>
            <c:dLbl>
              <c:idx val="2"/>
              <c:layout>
                <c:manualLayout>
                  <c:x val="-3.1152647975077889E-3"/>
                  <c:y val="0.26178010471204211"/>
                </c:manualLayout>
              </c:layout>
              <c:showVal val="1"/>
            </c:dLbl>
            <c:dLbl>
              <c:idx val="3"/>
              <c:layout>
                <c:manualLayout>
                  <c:x val="1.5576323987538374E-3"/>
                  <c:y val="0.25130890052356031"/>
                </c:manualLayout>
              </c:layout>
              <c:showVal val="1"/>
            </c:dLbl>
            <c:dLbl>
              <c:idx val="4"/>
              <c:layout>
                <c:manualLayout>
                  <c:x val="7.7881619937694158E-3"/>
                  <c:y val="0.35863874345549746"/>
                </c:manualLayout>
              </c:layout>
              <c:showVal val="1"/>
            </c:dLbl>
            <c:dLbl>
              <c:idx val="5"/>
              <c:layout>
                <c:manualLayout>
                  <c:x val="6.2305295950155232E-3"/>
                  <c:y val="0.28795811518324638"/>
                </c:manualLayout>
              </c:layout>
              <c:showVal val="1"/>
            </c:dLbl>
            <c:dLbl>
              <c:idx val="6"/>
              <c:layout>
                <c:manualLayout>
                  <c:x val="1.2461059190031159E-2"/>
                  <c:y val="0.22774869109947662"/>
                </c:manualLayout>
              </c:layout>
              <c:showVal val="1"/>
            </c:dLbl>
            <c:showVal val="1"/>
          </c:dLbls>
          <c:cat>
            <c:numRef>
              <c:f>Sheet1!$A$2:$A$8</c:f>
              <c:numCache>
                <c:formatCode>General</c:formatCode>
                <c:ptCount val="7"/>
                <c:pt idx="0">
                  <c:v>1986</c:v>
                </c:pt>
                <c:pt idx="1">
                  <c:v>1990</c:v>
                </c:pt>
                <c:pt idx="2">
                  <c:v>1994</c:v>
                </c:pt>
                <c:pt idx="3">
                  <c:v>1998</c:v>
                </c:pt>
                <c:pt idx="4">
                  <c:v>2002</c:v>
                </c:pt>
                <c:pt idx="5">
                  <c:v>2006</c:v>
                </c:pt>
                <c:pt idx="6">
                  <c:v>2010</c:v>
                </c:pt>
              </c:numCache>
            </c:numRef>
          </c:cat>
          <c:val>
            <c:numRef>
              <c:f>Sheet1!$B$2:$B$8</c:f>
              <c:numCache>
                <c:formatCode>General</c:formatCode>
                <c:ptCount val="7"/>
                <c:pt idx="0">
                  <c:v>66972</c:v>
                </c:pt>
                <c:pt idx="1">
                  <c:v>-2254</c:v>
                </c:pt>
                <c:pt idx="2">
                  <c:v>-28743</c:v>
                </c:pt>
                <c:pt idx="3">
                  <c:v>-20788</c:v>
                </c:pt>
                <c:pt idx="4">
                  <c:v>-53215</c:v>
                </c:pt>
                <c:pt idx="5">
                  <c:v>-27581</c:v>
                </c:pt>
                <c:pt idx="6">
                  <c:v>-21963</c:v>
                </c:pt>
              </c:numCache>
            </c:numRef>
          </c:val>
        </c:ser>
        <c:dLbls/>
        <c:shape val="cylinder"/>
        <c:axId val="83561088"/>
        <c:axId val="100508032"/>
        <c:axId val="0"/>
      </c:bar3DChart>
      <c:catAx>
        <c:axId val="83561088"/>
        <c:scaling>
          <c:orientation val="minMax"/>
        </c:scaling>
        <c:axPos val="b"/>
        <c:numFmt formatCode="General" sourceLinked="1"/>
        <c:tickLblPos val="nextTo"/>
        <c:txPr>
          <a:bodyPr/>
          <a:lstStyle/>
          <a:p>
            <a:pPr>
              <a:defRPr b="1">
                <a:solidFill>
                  <a:schemeClr val="accent3"/>
                </a:solidFill>
              </a:defRPr>
            </a:pPr>
            <a:endParaRPr lang="en-US"/>
          </a:p>
        </c:txPr>
        <c:crossAx val="100508032"/>
        <c:crosses val="autoZero"/>
        <c:lblAlgn val="ctr"/>
        <c:lblOffset val="800"/>
      </c:catAx>
      <c:valAx>
        <c:axId val="100508032"/>
        <c:scaling>
          <c:orientation val="minMax"/>
        </c:scaling>
        <c:axPos val="r"/>
        <c:majorGridlines/>
        <c:numFmt formatCode="General" sourceLinked="1"/>
        <c:tickLblPos val="nextTo"/>
        <c:crossAx val="83561088"/>
        <c:crosses val="max"/>
        <c:crossBetween val="between"/>
      </c:valAx>
    </c:plotArea>
    <c:plotVisOnly val="1"/>
    <c:dispBlanksAs val="gap"/>
  </c:chart>
  <c:txPr>
    <a:bodyPr/>
    <a:lstStyle/>
    <a:p>
      <a:pPr>
        <a:defRPr sz="1800"/>
      </a:pPr>
      <a:endParaRPr lang="en-US"/>
    </a:p>
  </c:txPr>
  <c:externalData r:id="rId1"/>
  <c:userShapes r:id="rId2"/>
</c:chartSpace>
</file>

<file path=ppt/charts/chart7.xml><?xml version="1.0" encoding="utf-8"?>
<c:chartSpace xmlns:c="http://schemas.openxmlformats.org/drawingml/2006/chart" xmlns:a="http://schemas.openxmlformats.org/drawingml/2006/main" xmlns:r="http://schemas.openxmlformats.org/officeDocument/2006/relationships">
  <c:lang val="en-US"/>
  <c:chart>
    <c:plotArea>
      <c:layout/>
      <c:barChart>
        <c:barDir val="col"/>
        <c:grouping val="clustered"/>
        <c:ser>
          <c:idx val="0"/>
          <c:order val="0"/>
          <c:tx>
            <c:strRef>
              <c:f>Sheet1!$B$1</c:f>
              <c:strCache>
                <c:ptCount val="1"/>
                <c:pt idx="0">
                  <c:v>Rep</c:v>
                </c:pt>
              </c:strCache>
            </c:strRef>
          </c:tx>
          <c:spPr>
            <a:solidFill>
              <a:schemeClr val="accent2"/>
            </a:solidFill>
            <a:ln>
              <a:solidFill>
                <a:srgbClr val="FF0000"/>
              </a:solidFill>
            </a:ln>
          </c:spPr>
          <c:dLbls>
            <c:dLbl>
              <c:idx val="1"/>
              <c:layout>
                <c:manualLayout>
                  <c:x val="-6.4724919093851153E-3"/>
                  <c:y val="-3.1250000000000592E-3"/>
                </c:manualLayout>
              </c:layout>
              <c:showVal val="1"/>
            </c:dLbl>
            <c:dLbl>
              <c:idx val="2"/>
              <c:layout>
                <c:manualLayout>
                  <c:x val="-3.7216828478964424E-2"/>
                  <c:y val="0.12187475393700792"/>
                </c:manualLayout>
              </c:layout>
              <c:showVal val="1"/>
            </c:dLbl>
            <c:dLbl>
              <c:idx val="3"/>
              <c:layout>
                <c:manualLayout>
                  <c:x val="-1.9417475728155349E-2"/>
                  <c:y val="-2.8645502418045047E-17"/>
                </c:manualLayout>
              </c:layout>
              <c:showVal val="1"/>
            </c:dLbl>
            <c:showVal val="1"/>
          </c:dLbls>
          <c:cat>
            <c:numRef>
              <c:f>Sheet1!$A$2:$A$6</c:f>
              <c:numCache>
                <c:formatCode>General</c:formatCode>
                <c:ptCount val="5"/>
                <c:pt idx="0">
                  <c:v>1994</c:v>
                </c:pt>
                <c:pt idx="1">
                  <c:v>1998</c:v>
                </c:pt>
                <c:pt idx="2">
                  <c:v>2002</c:v>
                </c:pt>
                <c:pt idx="3">
                  <c:v>2006</c:v>
                </c:pt>
                <c:pt idx="4">
                  <c:v>2010</c:v>
                </c:pt>
              </c:numCache>
            </c:numRef>
          </c:cat>
          <c:val>
            <c:numRef>
              <c:f>Sheet1!$B$2:$B$6</c:f>
              <c:numCache>
                <c:formatCode>General</c:formatCode>
                <c:ptCount val="5"/>
                <c:pt idx="0">
                  <c:v>57615</c:v>
                </c:pt>
                <c:pt idx="1">
                  <c:v>63879</c:v>
                </c:pt>
                <c:pt idx="2">
                  <c:v>83305</c:v>
                </c:pt>
                <c:pt idx="3">
                  <c:v>93533</c:v>
                </c:pt>
                <c:pt idx="4">
                  <c:v>97465</c:v>
                </c:pt>
              </c:numCache>
            </c:numRef>
          </c:val>
        </c:ser>
        <c:ser>
          <c:idx val="1"/>
          <c:order val="1"/>
          <c:tx>
            <c:strRef>
              <c:f>Sheet1!$C$1</c:f>
              <c:strCache>
                <c:ptCount val="1"/>
                <c:pt idx="0">
                  <c:v>Dem</c:v>
                </c:pt>
              </c:strCache>
            </c:strRef>
          </c:tx>
          <c:spPr>
            <a:solidFill>
              <a:srgbClr val="0070C0"/>
            </a:solidFill>
          </c:spPr>
          <c:dLbls>
            <c:dLbl>
              <c:idx val="0"/>
              <c:layout>
                <c:manualLayout>
                  <c:x val="2.1035598705501625E-2"/>
                  <c:y val="4.6874999999999986E-2"/>
                </c:manualLayout>
              </c:layout>
              <c:showVal val="1"/>
            </c:dLbl>
            <c:dLbl>
              <c:idx val="2"/>
              <c:layout>
                <c:manualLayout>
                  <c:x val="6.4723644981270591E-3"/>
                  <c:y val="2.6339285714285725E-2"/>
                </c:manualLayout>
              </c:layout>
              <c:showVal val="1"/>
            </c:dLbl>
            <c:dLbl>
              <c:idx val="3"/>
              <c:layout>
                <c:manualLayout>
                  <c:x val="2.5889967637540465E-2"/>
                  <c:y val="8.7500000000000008E-2"/>
                </c:manualLayout>
              </c:layout>
              <c:showVal val="1"/>
            </c:dLbl>
            <c:showVal val="1"/>
          </c:dLbls>
          <c:cat>
            <c:numRef>
              <c:f>Sheet1!$A$2:$A$6</c:f>
              <c:numCache>
                <c:formatCode>General</c:formatCode>
                <c:ptCount val="5"/>
                <c:pt idx="0">
                  <c:v>1994</c:v>
                </c:pt>
                <c:pt idx="1">
                  <c:v>1998</c:v>
                </c:pt>
                <c:pt idx="2">
                  <c:v>2002</c:v>
                </c:pt>
                <c:pt idx="3">
                  <c:v>2006</c:v>
                </c:pt>
                <c:pt idx="4">
                  <c:v>2010</c:v>
                </c:pt>
              </c:numCache>
            </c:numRef>
          </c:cat>
          <c:val>
            <c:numRef>
              <c:f>Sheet1!$C$2:$C$6</c:f>
              <c:numCache>
                <c:formatCode>General</c:formatCode>
                <c:ptCount val="5"/>
                <c:pt idx="0">
                  <c:v>54899</c:v>
                </c:pt>
                <c:pt idx="1">
                  <c:v>87676</c:v>
                </c:pt>
                <c:pt idx="2">
                  <c:v>89456</c:v>
                </c:pt>
                <c:pt idx="3">
                  <c:v>89613</c:v>
                </c:pt>
                <c:pt idx="4">
                  <c:v>85040</c:v>
                </c:pt>
              </c:numCache>
            </c:numRef>
          </c:val>
        </c:ser>
        <c:ser>
          <c:idx val="2"/>
          <c:order val="2"/>
          <c:tx>
            <c:strRef>
              <c:f>Sheet1!$D$1</c:f>
              <c:strCache>
                <c:ptCount val="1"/>
                <c:pt idx="0">
                  <c:v>Other</c:v>
                </c:pt>
              </c:strCache>
            </c:strRef>
          </c:tx>
          <c:spPr>
            <a:solidFill>
              <a:schemeClr val="accent5">
                <a:lumMod val="75000"/>
              </a:schemeClr>
            </a:solidFill>
          </c:spPr>
          <c:dLbls>
            <c:dLbl>
              <c:idx val="4"/>
              <c:layout>
                <c:manualLayout>
                  <c:x val="5.5016181229773496E-2"/>
                  <c:y val="8.9285714285714371E-2"/>
                </c:manualLayout>
              </c:layout>
              <c:showVal val="1"/>
            </c:dLbl>
            <c:showVal val="1"/>
          </c:dLbls>
          <c:cat>
            <c:numRef>
              <c:f>Sheet1!$A$2:$A$6</c:f>
              <c:numCache>
                <c:formatCode>General</c:formatCode>
                <c:ptCount val="5"/>
                <c:pt idx="0">
                  <c:v>1994</c:v>
                </c:pt>
                <c:pt idx="1">
                  <c:v>1998</c:v>
                </c:pt>
                <c:pt idx="2">
                  <c:v>2002</c:v>
                </c:pt>
                <c:pt idx="3">
                  <c:v>2006</c:v>
                </c:pt>
                <c:pt idx="4">
                  <c:v>2010</c:v>
                </c:pt>
              </c:numCache>
            </c:numRef>
          </c:cat>
          <c:val>
            <c:numRef>
              <c:f>Sheet1!$D$2:$D$6</c:f>
              <c:numCache>
                <c:formatCode>General</c:formatCode>
                <c:ptCount val="5"/>
                <c:pt idx="4">
                  <c:v>10486</c:v>
                </c:pt>
              </c:numCache>
            </c:numRef>
          </c:val>
        </c:ser>
        <c:dLbls/>
        <c:axId val="102643968"/>
        <c:axId val="102662144"/>
      </c:barChart>
      <c:catAx>
        <c:axId val="102643968"/>
        <c:scaling>
          <c:orientation val="minMax"/>
        </c:scaling>
        <c:axPos val="b"/>
        <c:numFmt formatCode="General" sourceLinked="1"/>
        <c:tickLblPos val="nextTo"/>
        <c:crossAx val="102662144"/>
        <c:crosses val="autoZero"/>
        <c:auto val="1"/>
        <c:lblAlgn val="ctr"/>
        <c:lblOffset val="100"/>
      </c:catAx>
      <c:valAx>
        <c:axId val="102662144"/>
        <c:scaling>
          <c:orientation val="minMax"/>
          <c:max val="100000"/>
        </c:scaling>
        <c:axPos val="l"/>
        <c:majorGridlines/>
        <c:numFmt formatCode="General" sourceLinked="1"/>
        <c:tickLblPos val="nextTo"/>
        <c:crossAx val="102643968"/>
        <c:crosses val="autoZero"/>
        <c:crossBetween val="between"/>
      </c:valAx>
    </c:plotArea>
    <c:legend>
      <c:legendPos val="r"/>
    </c:legend>
    <c:plotVisOnly val="1"/>
    <c:dispBlanksAs val="gap"/>
  </c:chart>
  <c:txPr>
    <a:bodyPr/>
    <a:lstStyle/>
    <a:p>
      <a:pPr>
        <a:defRPr sz="1800"/>
      </a:pPr>
      <a:endParaRPr lang="en-US"/>
    </a:p>
  </c:txPr>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drawing1.xml><?xml version="1.0" encoding="utf-8"?>
<c:userShapes xmlns:c="http://schemas.openxmlformats.org/drawingml/2006/chart">
  <cdr:relSizeAnchor xmlns:cdr="http://schemas.openxmlformats.org/drawingml/2006/chartDrawing">
    <cdr:from>
      <cdr:x>0.92146</cdr:x>
      <cdr:y>0.27666</cdr:y>
    </cdr:from>
    <cdr:to>
      <cdr:x>0.92353</cdr:x>
      <cdr:y>0.79104</cdr:y>
    </cdr:to>
    <cdr:sp macro="" textlink="">
      <cdr:nvSpPr>
        <cdr:cNvPr id="3" name="Straight Connector 2"/>
        <cdr:cNvSpPr/>
      </cdr:nvSpPr>
      <cdr:spPr>
        <a:xfrm xmlns:a="http://schemas.openxmlformats.org/drawingml/2006/main" rot="16200000" flipV="1">
          <a:off x="6516942" y="2931858"/>
          <a:ext cx="2833520" cy="17803"/>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cdr:x>
      <cdr:y>0</cdr:y>
    </cdr:from>
    <cdr:to>
      <cdr:x>0.00207</cdr:x>
      <cdr:y>0.64479</cdr:y>
    </cdr:to>
    <cdr:sp macro="" textlink="">
      <cdr:nvSpPr>
        <cdr:cNvPr id="4" name="Straight Connector 3"/>
        <cdr:cNvSpPr/>
      </cdr:nvSpPr>
      <cdr:spPr>
        <a:xfrm xmlns:a="http://schemas.openxmlformats.org/drawingml/2006/main" rot="16200000" flipV="1">
          <a:off x="-2017058" y="2017058"/>
          <a:ext cx="4052048" cy="17931"/>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endParaRPr lang="en-US"/>
        </a:p>
      </cdr:txBody>
    </cdr:sp>
  </cdr:relSizeAnchor>
  <cdr:relSizeAnchor xmlns:cdr="http://schemas.openxmlformats.org/drawingml/2006/chartDrawing">
    <cdr:from>
      <cdr:x>0</cdr:x>
      <cdr:y>0</cdr:y>
    </cdr:from>
    <cdr:to>
      <cdr:x>0.00207</cdr:x>
      <cdr:y>0.64479</cdr:y>
    </cdr:to>
    <cdr:sp macro="" textlink="">
      <cdr:nvSpPr>
        <cdr:cNvPr id="5" name="Straight Connector 4"/>
        <cdr:cNvSpPr/>
      </cdr:nvSpPr>
      <cdr:spPr>
        <a:xfrm xmlns:a="http://schemas.openxmlformats.org/drawingml/2006/main" rot="16200000" flipV="1">
          <a:off x="-2017058" y="2017058"/>
          <a:ext cx="4052048" cy="17931"/>
        </a:xfrm>
        <a:prstGeom xmlns:a="http://schemas.openxmlformats.org/drawingml/2006/main" prst="line">
          <a:avLst/>
        </a:prstGeom>
        <a:noFill xmlns:a="http://schemas.openxmlformats.org/drawingml/2006/main"/>
        <a:ln xmlns:a="http://schemas.openxmlformats.org/drawingml/2006/main" w="9525" cap="flat" cmpd="sng" algn="ctr">
          <a:solidFill>
            <a:srgbClr val="4F81BD">
              <a:shade val="95000"/>
              <a:satMod val="105000"/>
            </a:srgbClr>
          </a:solidFill>
          <a:prstDash val="solid"/>
        </a:ln>
        <a:effectLst xmlns:a="http://schemas.openxmlformats.org/drawingml/2006/mai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endParaRPr lang="en-US"/>
        </a:p>
      </cdr:txBody>
    </cdr:sp>
  </cdr:relSizeAnchor>
  <cdr:relSizeAnchor xmlns:cdr="http://schemas.openxmlformats.org/drawingml/2006/chartDrawing">
    <cdr:from>
      <cdr:x>0.75311</cdr:x>
      <cdr:y>0.27666</cdr:y>
    </cdr:from>
    <cdr:to>
      <cdr:x>0.75311</cdr:x>
      <cdr:y>0.78632</cdr:y>
    </cdr:to>
    <cdr:sp macro="" textlink="">
      <cdr:nvSpPr>
        <cdr:cNvPr id="7" name="Straight Connector 6"/>
        <cdr:cNvSpPr/>
      </cdr:nvSpPr>
      <cdr:spPr>
        <a:xfrm xmlns:a="http://schemas.openxmlformats.org/drawingml/2006/main" rot="5400000" flipH="1" flipV="1">
          <a:off x="5073255" y="2927745"/>
          <a:ext cx="2807491" cy="0"/>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userShapes>
</file>

<file path=ppt/drawings/drawing2.xml><?xml version="1.0" encoding="utf-8"?>
<c:userShapes xmlns:c="http://schemas.openxmlformats.org/drawingml/2006/chart">
  <cdr:relSizeAnchor xmlns:cdr="http://schemas.openxmlformats.org/drawingml/2006/chartDrawing">
    <cdr:from>
      <cdr:x>0.34865</cdr:x>
      <cdr:y>0.26427</cdr:y>
    </cdr:from>
    <cdr:to>
      <cdr:x>0.6018</cdr:x>
      <cdr:y>0.34491</cdr:y>
    </cdr:to>
    <cdr:sp macro="" textlink="">
      <cdr:nvSpPr>
        <cdr:cNvPr id="2" name="TextBox 1"/>
        <cdr:cNvSpPr txBox="1"/>
      </cdr:nvSpPr>
      <cdr:spPr>
        <a:xfrm xmlns:a="http://schemas.openxmlformats.org/drawingml/2006/main">
          <a:off x="3021454" y="1662971"/>
          <a:ext cx="2193873" cy="50748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2400"/>
            <a:t>CSLI</a:t>
          </a:r>
          <a:r>
            <a:rPr lang="en-US" sz="2400" baseline="0"/>
            <a:t>  - AA County</a:t>
          </a:r>
          <a:endParaRPr lang="en-US" sz="2400"/>
        </a:p>
      </cdr:txBody>
    </cdr:sp>
  </cdr:relSizeAnchor>
  <cdr:relSizeAnchor xmlns:cdr="http://schemas.openxmlformats.org/drawingml/2006/chartDrawing">
    <cdr:from>
      <cdr:x>0.36036</cdr:x>
      <cdr:y>0.76551</cdr:y>
    </cdr:from>
    <cdr:to>
      <cdr:x>0.63604</cdr:x>
      <cdr:y>0.91082</cdr:y>
    </cdr:to>
    <cdr:sp macro="" textlink="">
      <cdr:nvSpPr>
        <cdr:cNvPr id="4" name="TextBox 3"/>
        <cdr:cNvSpPr txBox="1"/>
      </cdr:nvSpPr>
      <cdr:spPr>
        <a:xfrm xmlns:a="http://schemas.openxmlformats.org/drawingml/2006/main">
          <a:off x="3122950" y="4817152"/>
          <a:ext cx="2389057"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2000"/>
            <a:t>Gallup - USA</a:t>
          </a:r>
        </a:p>
      </cdr:txBody>
    </cdr:sp>
  </cdr:relSizeAnchor>
</c:userShapes>
</file>

<file path=ppt/drawings/drawing3.xml><?xml version="1.0" encoding="utf-8"?>
<c:userShapes xmlns:c="http://schemas.openxmlformats.org/drawingml/2006/chart">
  <cdr:relSizeAnchor xmlns:cdr="http://schemas.openxmlformats.org/drawingml/2006/chartDrawing">
    <cdr:from>
      <cdr:x>0.04388</cdr:x>
      <cdr:y>0.10768</cdr:y>
    </cdr:from>
    <cdr:to>
      <cdr:x>0.22428</cdr:x>
      <cdr:y>0.32305</cdr:y>
    </cdr:to>
    <cdr:sp macro="" textlink="">
      <cdr:nvSpPr>
        <cdr:cNvPr id="2" name="TextBox 1"/>
        <cdr:cNvSpPr txBox="1"/>
      </cdr:nvSpPr>
      <cdr:spPr>
        <a:xfrm xmlns:a="http://schemas.openxmlformats.org/drawingml/2006/main">
          <a:off x="370694" y="609600"/>
          <a:ext cx="1524000" cy="12192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dirty="0" smtClean="0"/>
            <a:t>Unemployment rose sharply from March ‘08 to March ‘09 and hasn’t changed much since</a:t>
          </a:r>
          <a:endParaRPr lang="en-US" sz="1100" dirty="0"/>
        </a:p>
      </cdr:txBody>
    </cdr:sp>
  </cdr:relSizeAnchor>
  <cdr:relSizeAnchor xmlns:cdr="http://schemas.openxmlformats.org/drawingml/2006/chartDrawing">
    <cdr:from>
      <cdr:x>0.098</cdr:x>
      <cdr:y>0.28267</cdr:y>
    </cdr:from>
    <cdr:to>
      <cdr:x>0.12506</cdr:x>
      <cdr:y>0.49804</cdr:y>
    </cdr:to>
    <cdr:cxnSp macro="">
      <cdr:nvCxnSpPr>
        <cdr:cNvPr id="4" name="Straight Arrow Connector 3"/>
        <cdr:cNvCxnSpPr/>
      </cdr:nvCxnSpPr>
      <cdr:spPr>
        <a:xfrm xmlns:a="http://schemas.openxmlformats.org/drawingml/2006/main">
          <a:off x="827894" y="1600200"/>
          <a:ext cx="228600" cy="1219200"/>
        </a:xfrm>
        <a:prstGeom xmlns:a="http://schemas.openxmlformats.org/drawingml/2006/main" prst="straightConnector1">
          <a:avLst/>
        </a:prstGeom>
        <a:ln xmlns:a="http://schemas.openxmlformats.org/drawingml/2006/main">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0.42272</cdr:x>
      <cdr:y>0.05384</cdr:y>
    </cdr:from>
    <cdr:to>
      <cdr:x>0.62116</cdr:x>
      <cdr:y>0.17499</cdr:y>
    </cdr:to>
    <cdr:sp macro="" textlink="">
      <cdr:nvSpPr>
        <cdr:cNvPr id="5" name="TextBox 4"/>
        <cdr:cNvSpPr txBox="1"/>
      </cdr:nvSpPr>
      <cdr:spPr>
        <a:xfrm xmlns:a="http://schemas.openxmlformats.org/drawingml/2006/main">
          <a:off x="3571094" y="304800"/>
          <a:ext cx="1676400" cy="6858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dirty="0" smtClean="0"/>
            <a:t>Stock market recovery lessened ‘losses’ percentage</a:t>
          </a:r>
          <a:endParaRPr lang="en-US" sz="1100" dirty="0"/>
        </a:p>
      </cdr:txBody>
    </cdr:sp>
  </cdr:relSizeAnchor>
  <cdr:relSizeAnchor xmlns:cdr="http://schemas.openxmlformats.org/drawingml/2006/chartDrawing">
    <cdr:from>
      <cdr:x>0.42735</cdr:x>
      <cdr:y>0.16153</cdr:y>
    </cdr:from>
    <cdr:to>
      <cdr:x>0.4588</cdr:x>
      <cdr:y>0.26921</cdr:y>
    </cdr:to>
    <cdr:cxnSp macro="">
      <cdr:nvCxnSpPr>
        <cdr:cNvPr id="7" name="Straight Arrow Connector 6"/>
        <cdr:cNvCxnSpPr/>
      </cdr:nvCxnSpPr>
      <cdr:spPr>
        <a:xfrm xmlns:a="http://schemas.openxmlformats.org/drawingml/2006/main" rot="5400000">
          <a:off x="3645404" y="1079013"/>
          <a:ext cx="609585" cy="280392"/>
        </a:xfrm>
        <a:prstGeom xmlns:a="http://schemas.openxmlformats.org/drawingml/2006/main" prst="straightConnector1">
          <a:avLst/>
        </a:prstGeom>
        <a:ln xmlns:a="http://schemas.openxmlformats.org/drawingml/2006/main">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0.80156</cdr:x>
      <cdr:y>0.17499</cdr:y>
    </cdr:from>
    <cdr:to>
      <cdr:x>0.98196</cdr:x>
      <cdr:y>0.29613</cdr:y>
    </cdr:to>
    <cdr:sp macro="" textlink="">
      <cdr:nvSpPr>
        <cdr:cNvPr id="8" name="TextBox 7"/>
        <cdr:cNvSpPr txBox="1"/>
      </cdr:nvSpPr>
      <cdr:spPr>
        <a:xfrm xmlns:a="http://schemas.openxmlformats.org/drawingml/2006/main">
          <a:off x="6771494" y="990600"/>
          <a:ext cx="1524000" cy="6858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dirty="0" smtClean="0"/>
            <a:t>Health care anxiety unchanged despite reform…</a:t>
          </a:r>
          <a:endParaRPr lang="en-US" sz="1100" dirty="0"/>
        </a:p>
      </cdr:txBody>
    </cdr:sp>
  </cdr:relSizeAnchor>
  <cdr:relSizeAnchor xmlns:cdr="http://schemas.openxmlformats.org/drawingml/2006/chartDrawing">
    <cdr:from>
      <cdr:x>0.85568</cdr:x>
      <cdr:y>0.28267</cdr:y>
    </cdr:from>
    <cdr:to>
      <cdr:x>0.90078</cdr:x>
      <cdr:y>0.41728</cdr:y>
    </cdr:to>
    <cdr:cxnSp macro="">
      <cdr:nvCxnSpPr>
        <cdr:cNvPr id="10" name="Straight Arrow Connector 9"/>
        <cdr:cNvCxnSpPr/>
      </cdr:nvCxnSpPr>
      <cdr:spPr>
        <a:xfrm xmlns:a="http://schemas.openxmlformats.org/drawingml/2006/main">
          <a:off x="7228694" y="1600200"/>
          <a:ext cx="381000" cy="762000"/>
        </a:xfrm>
        <a:prstGeom xmlns:a="http://schemas.openxmlformats.org/drawingml/2006/main" prst="straightConnector1">
          <a:avLst/>
        </a:prstGeom>
        <a:ln xmlns:a="http://schemas.openxmlformats.org/drawingml/2006/main">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4.xml><?xml version="1.0" encoding="utf-8"?>
<c:userShapes xmlns:c="http://schemas.openxmlformats.org/drawingml/2006/chart">
  <cdr:relSizeAnchor xmlns:cdr="http://schemas.openxmlformats.org/drawingml/2006/chartDrawing">
    <cdr:from>
      <cdr:x>0.00935</cdr:x>
      <cdr:y>0.05759</cdr:y>
    </cdr:from>
    <cdr:to>
      <cdr:x>0.16822</cdr:x>
      <cdr:y>0.16754</cdr:y>
    </cdr:to>
    <cdr:sp macro="" textlink="">
      <cdr:nvSpPr>
        <cdr:cNvPr id="2" name="TextBox 1"/>
        <cdr:cNvSpPr txBox="1"/>
      </cdr:nvSpPr>
      <cdr:spPr>
        <a:xfrm xmlns:a="http://schemas.openxmlformats.org/drawingml/2006/main">
          <a:off x="76200" y="279400"/>
          <a:ext cx="1295400"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dirty="0" smtClean="0"/>
            <a:t>Schaeffer 83%</a:t>
          </a:r>
          <a:br>
            <a:rPr lang="en-US" sz="1100" dirty="0" smtClean="0"/>
          </a:br>
          <a:r>
            <a:rPr lang="en-US" sz="1100" dirty="0" smtClean="0"/>
            <a:t>Mooney   17%</a:t>
          </a:r>
          <a:endParaRPr lang="en-US" sz="1100" dirty="0"/>
        </a:p>
      </cdr:txBody>
    </cdr:sp>
  </cdr:relSizeAnchor>
  <cdr:relSizeAnchor xmlns:cdr="http://schemas.openxmlformats.org/drawingml/2006/chartDrawing">
    <cdr:from>
      <cdr:x>0.13084</cdr:x>
      <cdr:y>0.41885</cdr:y>
    </cdr:from>
    <cdr:to>
      <cdr:x>0.28037</cdr:x>
      <cdr:y>0.5288</cdr:y>
    </cdr:to>
    <cdr:sp macro="" textlink="">
      <cdr:nvSpPr>
        <cdr:cNvPr id="3" name="TextBox 2"/>
        <cdr:cNvSpPr txBox="1"/>
      </cdr:nvSpPr>
      <cdr:spPr>
        <a:xfrm xmlns:a="http://schemas.openxmlformats.org/drawingml/2006/main">
          <a:off x="1066800" y="2032000"/>
          <a:ext cx="1219200"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dirty="0" smtClean="0"/>
            <a:t>Schaeffer 49%</a:t>
          </a:r>
        </a:p>
        <a:p xmlns:a="http://schemas.openxmlformats.org/drawingml/2006/main">
          <a:r>
            <a:rPr lang="en-US" dirty="0" smtClean="0"/>
            <a:t>Shepard  51%</a:t>
          </a:r>
          <a:endParaRPr lang="en-US" sz="1100" dirty="0"/>
        </a:p>
      </cdr:txBody>
    </cdr:sp>
  </cdr:relSizeAnchor>
  <cdr:relSizeAnchor xmlns:cdr="http://schemas.openxmlformats.org/drawingml/2006/chartDrawing">
    <cdr:from>
      <cdr:x>0.26168</cdr:x>
      <cdr:y>0.29319</cdr:y>
    </cdr:from>
    <cdr:to>
      <cdr:x>0.42056</cdr:x>
      <cdr:y>0.40314</cdr:y>
    </cdr:to>
    <cdr:sp macro="" textlink="">
      <cdr:nvSpPr>
        <cdr:cNvPr id="4" name="TextBox 3"/>
        <cdr:cNvSpPr txBox="1"/>
      </cdr:nvSpPr>
      <cdr:spPr>
        <a:xfrm xmlns:a="http://schemas.openxmlformats.org/drawingml/2006/main">
          <a:off x="2133600" y="1422400"/>
          <a:ext cx="1295400"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dirty="0" err="1" smtClean="0"/>
            <a:t>Glendening</a:t>
          </a:r>
          <a:r>
            <a:rPr lang="en-US" sz="1100" dirty="0" smtClean="0"/>
            <a:t> 40%</a:t>
          </a:r>
        </a:p>
        <a:p xmlns:a="http://schemas.openxmlformats.org/drawingml/2006/main">
          <a:r>
            <a:rPr lang="en-US" dirty="0" err="1" smtClean="0"/>
            <a:t>Sauerbrey</a:t>
          </a:r>
          <a:r>
            <a:rPr lang="en-US" dirty="0" smtClean="0"/>
            <a:t>  60%</a:t>
          </a:r>
          <a:endParaRPr lang="en-US" sz="1100" dirty="0"/>
        </a:p>
      </cdr:txBody>
    </cdr:sp>
  </cdr:relSizeAnchor>
  <cdr:relSizeAnchor xmlns:cdr="http://schemas.openxmlformats.org/drawingml/2006/chartDrawing">
    <cdr:from>
      <cdr:x>0.35514</cdr:x>
      <cdr:y>0.38743</cdr:y>
    </cdr:from>
    <cdr:to>
      <cdr:x>0.51402</cdr:x>
      <cdr:y>0.49738</cdr:y>
    </cdr:to>
    <cdr:sp macro="" textlink="">
      <cdr:nvSpPr>
        <cdr:cNvPr id="5" name="TextBox 1"/>
        <cdr:cNvSpPr txBox="1"/>
      </cdr:nvSpPr>
      <cdr:spPr>
        <a:xfrm xmlns:a="http://schemas.openxmlformats.org/drawingml/2006/main">
          <a:off x="2895600" y="1879600"/>
          <a:ext cx="1295400" cy="5334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dirty="0" err="1" smtClean="0"/>
            <a:t>Glendening</a:t>
          </a:r>
          <a:r>
            <a:rPr lang="en-US" sz="1100" dirty="0" smtClean="0"/>
            <a:t> 43%</a:t>
          </a:r>
        </a:p>
        <a:p xmlns:a="http://schemas.openxmlformats.org/drawingml/2006/main">
          <a:r>
            <a:rPr lang="en-US" dirty="0" err="1" smtClean="0"/>
            <a:t>Sauerbrey</a:t>
          </a:r>
          <a:r>
            <a:rPr lang="en-US" dirty="0" smtClean="0"/>
            <a:t>  57%</a:t>
          </a:r>
          <a:endParaRPr lang="en-US" sz="1100" dirty="0"/>
        </a:p>
      </cdr:txBody>
    </cdr:sp>
  </cdr:relSizeAnchor>
  <cdr:relSizeAnchor xmlns:cdr="http://schemas.openxmlformats.org/drawingml/2006/chartDrawing">
    <cdr:from>
      <cdr:x>0.47664</cdr:x>
      <cdr:y>0.45026</cdr:y>
    </cdr:from>
    <cdr:to>
      <cdr:x>0.65421</cdr:x>
      <cdr:y>0.56021</cdr:y>
    </cdr:to>
    <cdr:sp macro="" textlink="">
      <cdr:nvSpPr>
        <cdr:cNvPr id="6" name="TextBox 1"/>
        <cdr:cNvSpPr txBox="1"/>
      </cdr:nvSpPr>
      <cdr:spPr>
        <a:xfrm xmlns:a="http://schemas.openxmlformats.org/drawingml/2006/main">
          <a:off x="3886200" y="2184400"/>
          <a:ext cx="1447800" cy="5334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dirty="0" smtClean="0"/>
            <a:t>KK Townsend 35</a:t>
          </a:r>
          <a:r>
            <a:rPr lang="en-US" sz="1100" dirty="0" smtClean="0"/>
            <a:t>%</a:t>
          </a:r>
        </a:p>
        <a:p xmlns:a="http://schemas.openxmlformats.org/drawingml/2006/main">
          <a:r>
            <a:rPr lang="en-US" dirty="0" smtClean="0"/>
            <a:t>Ehrlich  65%</a:t>
          </a:r>
          <a:endParaRPr lang="en-US" sz="1100" dirty="0"/>
        </a:p>
      </cdr:txBody>
    </cdr:sp>
  </cdr:relSizeAnchor>
  <cdr:relSizeAnchor xmlns:cdr="http://schemas.openxmlformats.org/drawingml/2006/chartDrawing">
    <cdr:from>
      <cdr:x>0.58879</cdr:x>
      <cdr:y>0.32461</cdr:y>
    </cdr:from>
    <cdr:to>
      <cdr:x>0.74766</cdr:x>
      <cdr:y>0.43455</cdr:y>
    </cdr:to>
    <cdr:sp macro="" textlink="">
      <cdr:nvSpPr>
        <cdr:cNvPr id="7" name="TextBox 1"/>
        <cdr:cNvSpPr txBox="1"/>
      </cdr:nvSpPr>
      <cdr:spPr>
        <a:xfrm xmlns:a="http://schemas.openxmlformats.org/drawingml/2006/main">
          <a:off x="4800600" y="1574800"/>
          <a:ext cx="1295400" cy="5334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dirty="0" smtClean="0"/>
            <a:t>O’Malley 42%</a:t>
          </a:r>
        </a:p>
        <a:p xmlns:a="http://schemas.openxmlformats.org/drawingml/2006/main">
          <a:r>
            <a:rPr lang="en-US" dirty="0" smtClean="0"/>
            <a:t>Ehrlich    57%</a:t>
          </a:r>
          <a:endParaRPr lang="en-US" sz="1100" dirty="0"/>
        </a:p>
      </cdr:txBody>
    </cdr:sp>
  </cdr:relSizeAnchor>
  <cdr:relSizeAnchor xmlns:cdr="http://schemas.openxmlformats.org/drawingml/2006/chartDrawing">
    <cdr:from>
      <cdr:x>0.71028</cdr:x>
      <cdr:y>0.40314</cdr:y>
    </cdr:from>
    <cdr:to>
      <cdr:x>0.86916</cdr:x>
      <cdr:y>0.51309</cdr:y>
    </cdr:to>
    <cdr:sp macro="" textlink="">
      <cdr:nvSpPr>
        <cdr:cNvPr id="8" name="TextBox 1"/>
        <cdr:cNvSpPr txBox="1"/>
      </cdr:nvSpPr>
      <cdr:spPr>
        <a:xfrm xmlns:a="http://schemas.openxmlformats.org/drawingml/2006/main">
          <a:off x="5791200" y="1955800"/>
          <a:ext cx="1295400" cy="5334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100" dirty="0" smtClean="0"/>
            <a:t>O’Malley 43%</a:t>
          </a:r>
        </a:p>
        <a:p xmlns:a="http://schemas.openxmlformats.org/drawingml/2006/main">
          <a:r>
            <a:rPr lang="en-US" dirty="0" smtClean="0"/>
            <a:t>Ehrlich    54%</a:t>
          </a:r>
          <a:endParaRPr lang="en-US" sz="11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vl1pPr>
          </a:lstStyle>
          <a:p>
            <a:pPr>
              <a:defRPr/>
            </a:pPr>
            <a:fld id="{F0CC8ED4-D0DE-4672-9FC1-E50343C4D09F}" type="datetimeFigureOut">
              <a:rPr lang="en-US"/>
              <a:pPr>
                <a:defRPr/>
              </a:pPr>
              <a:t>2/10/2011</a:t>
            </a:fld>
            <a:endParaRPr lang="en-US"/>
          </a:p>
        </p:txBody>
      </p:sp>
      <p:sp>
        <p:nvSpPr>
          <p:cNvPr id="4" name="Footer Placeholder 3"/>
          <p:cNvSpPr>
            <a:spLocks noGrp="1"/>
          </p:cNvSpPr>
          <p:nvPr>
            <p:ph type="ftr" sz="quarter" idx="2"/>
          </p:nvPr>
        </p:nvSpPr>
        <p:spPr>
          <a:xfrm>
            <a:off x="0" y="8845550"/>
            <a:ext cx="2971800" cy="465138"/>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884613" y="8845550"/>
            <a:ext cx="2971800" cy="465138"/>
          </a:xfrm>
          <a:prstGeom prst="rect">
            <a:avLst/>
          </a:prstGeom>
        </p:spPr>
        <p:txBody>
          <a:bodyPr vert="horz" lIns="91440" tIns="45720" rIns="91440" bIns="45720" rtlCol="0" anchor="b"/>
          <a:lstStyle>
            <a:lvl1pPr algn="r">
              <a:defRPr sz="1200"/>
            </a:lvl1pPr>
          </a:lstStyle>
          <a:p>
            <a:pPr>
              <a:defRPr/>
            </a:pPr>
            <a:fld id="{807D1E95-B58B-4E4A-BE2E-75E37CBE36F4}" type="slidenum">
              <a:rPr lang="en-US"/>
              <a:pPr>
                <a:defRPr/>
              </a:pPr>
              <a:t>‹#›</a:t>
            </a:fld>
            <a:endParaRPr lang="en-US"/>
          </a:p>
        </p:txBody>
      </p:sp>
    </p:spTree>
    <p:extLst>
      <p:ext uri="{BB962C8B-B14F-4D97-AF65-F5344CB8AC3E}">
        <p14:creationId xmlns:p14="http://schemas.microsoft.com/office/powerpoint/2010/main" xmlns="" val="31255626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a:defRPr sz="1200"/>
            </a:lvl1pPr>
          </a:lstStyle>
          <a:p>
            <a:pPr>
              <a:defRPr/>
            </a:pPr>
            <a:fld id="{E3908F07-07DA-48EE-BF77-A755D5ECFFB1}" type="datetimeFigureOut">
              <a:rPr lang="en-US"/>
              <a:pPr>
                <a:defRPr/>
              </a:pPr>
              <a:t>2/10/2011</a:t>
            </a:fld>
            <a:endParaRPr lang="en-US"/>
          </a:p>
        </p:txBody>
      </p:sp>
      <p:sp>
        <p:nvSpPr>
          <p:cNvPr id="4" name="Slide Image Placeholder 3"/>
          <p:cNvSpPr>
            <a:spLocks noGrp="1" noRot="1" noChangeAspect="1"/>
          </p:cNvSpPr>
          <p:nvPr>
            <p:ph type="sldImg" idx="2"/>
          </p:nvPr>
        </p:nvSpPr>
        <p:spPr>
          <a:xfrm>
            <a:off x="1101725" y="698500"/>
            <a:ext cx="4654550" cy="34925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422775"/>
            <a:ext cx="5486400" cy="41910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45550"/>
            <a:ext cx="2971800" cy="465138"/>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845550"/>
            <a:ext cx="2971800" cy="465138"/>
          </a:xfrm>
          <a:prstGeom prst="rect">
            <a:avLst/>
          </a:prstGeom>
        </p:spPr>
        <p:txBody>
          <a:bodyPr vert="horz" lIns="91440" tIns="45720" rIns="91440" bIns="45720" rtlCol="0" anchor="b"/>
          <a:lstStyle>
            <a:lvl1pPr algn="r">
              <a:defRPr sz="1200"/>
            </a:lvl1pPr>
          </a:lstStyle>
          <a:p>
            <a:pPr>
              <a:defRPr/>
            </a:pPr>
            <a:fld id="{12DB20D3-DDB1-4725-B17C-D396D99AC67A}" type="slidenum">
              <a:rPr lang="en-US"/>
              <a:pPr>
                <a:defRPr/>
              </a:pPr>
              <a:t>‹#›</a:t>
            </a:fld>
            <a:endParaRPr lang="en-US"/>
          </a:p>
        </p:txBody>
      </p:sp>
    </p:spTree>
    <p:extLst>
      <p:ext uri="{BB962C8B-B14F-4D97-AF65-F5344CB8AC3E}">
        <p14:creationId xmlns:p14="http://schemas.microsoft.com/office/powerpoint/2010/main" xmlns="" val="12267310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a:defRPr/>
            </a:pPr>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a:defRPr/>
            </a:pPr>
            <a:fld id="{279EA252-AE7A-49F7-8732-417B6BB0645F}"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C2640B44-EE21-43A3-B004-DE148E65AF68}"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4B82520D-20DF-4AA0-975D-246782D31989}"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CE192FAE-D178-44CD-837A-84342458267F}" type="slidenum">
              <a:rPr lang="en-US" smtClean="0"/>
              <a:pPr>
                <a:defRPr/>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F10F0292-8E8B-44B5-A4A9-06D1F7B7B3C0}" type="slidenum">
              <a:rPr lang="en-US" smtClean="0"/>
              <a:pPr>
                <a:defRPr/>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5EF66CD1-9A2A-4242-BF90-7F4B53BBF1DC}" type="slidenum">
              <a:rPr lang="en-US" smtClean="0"/>
              <a:pPr>
                <a:defRPr/>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endParaRPr lang="en-US"/>
          </a:p>
        </p:txBody>
      </p:sp>
      <p:sp>
        <p:nvSpPr>
          <p:cNvPr id="8" name="Footer Placeholder 7"/>
          <p:cNvSpPr>
            <a:spLocks noGrp="1"/>
          </p:cNvSpPr>
          <p:nvPr>
            <p:ph type="ftr" sz="quarter" idx="11"/>
          </p:nvPr>
        </p:nvSpPr>
        <p:spPr/>
        <p:txBody>
          <a:bodyPr/>
          <a:lstStyle>
            <a:extLst/>
          </a:lstStyle>
          <a:p>
            <a:pPr>
              <a:defRPr/>
            </a:pPr>
            <a:endParaRPr lang="en-US"/>
          </a:p>
        </p:txBody>
      </p:sp>
      <p:sp>
        <p:nvSpPr>
          <p:cNvPr id="9" name="Slide Number Placeholder 8"/>
          <p:cNvSpPr>
            <a:spLocks noGrp="1"/>
          </p:cNvSpPr>
          <p:nvPr>
            <p:ph type="sldNum" sz="quarter" idx="12"/>
          </p:nvPr>
        </p:nvSpPr>
        <p:spPr/>
        <p:txBody>
          <a:bodyPr/>
          <a:lstStyle>
            <a:extLst/>
          </a:lstStyle>
          <a:p>
            <a:pPr>
              <a:defRPr/>
            </a:pPr>
            <a:fld id="{71DB2535-8267-41E7-A4C8-72F5CEF30928}"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pPr>
              <a:defRPr/>
            </a:pPr>
            <a:endParaRPr lang="en-US"/>
          </a:p>
        </p:txBody>
      </p:sp>
      <p:sp>
        <p:nvSpPr>
          <p:cNvPr id="4" name="Footer Placeholder 3"/>
          <p:cNvSpPr>
            <a:spLocks noGrp="1"/>
          </p:cNvSpPr>
          <p:nvPr>
            <p:ph type="ftr" sz="quarter" idx="11"/>
          </p:nvPr>
        </p:nvSpPr>
        <p:spPr/>
        <p:txBody>
          <a:bodyPr/>
          <a:lstStyle>
            <a:extLst/>
          </a:lstStyle>
          <a:p>
            <a:pPr>
              <a:defRPr/>
            </a:pPr>
            <a:endParaRPr lang="en-US"/>
          </a:p>
        </p:txBody>
      </p:sp>
      <p:sp>
        <p:nvSpPr>
          <p:cNvPr id="5" name="Slide Number Placeholder 4"/>
          <p:cNvSpPr>
            <a:spLocks noGrp="1"/>
          </p:cNvSpPr>
          <p:nvPr>
            <p:ph type="sldNum" sz="quarter" idx="12"/>
          </p:nvPr>
        </p:nvSpPr>
        <p:spPr/>
        <p:txBody>
          <a:bodyPr/>
          <a:lstStyle>
            <a:extLst/>
          </a:lstStyle>
          <a:p>
            <a:pPr>
              <a:defRPr/>
            </a:pPr>
            <a:fld id="{95A5A69D-C4B4-498E-85B3-E9CA8A59232D}" type="slidenum">
              <a:rPr lang="en-US" smtClean="0"/>
              <a:pPr>
                <a:defRPr/>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a:defRPr/>
            </a:pPr>
            <a:endParaRPr lang="en-US"/>
          </a:p>
        </p:txBody>
      </p:sp>
      <p:sp>
        <p:nvSpPr>
          <p:cNvPr id="3" name="Footer Placeholder 2"/>
          <p:cNvSpPr>
            <a:spLocks noGrp="1"/>
          </p:cNvSpPr>
          <p:nvPr>
            <p:ph type="ftr" sz="quarter" idx="11"/>
          </p:nvPr>
        </p:nvSpPr>
        <p:spPr/>
        <p:txBody>
          <a:bodyPr/>
          <a:lstStyle>
            <a:extLst/>
          </a:lstStyle>
          <a:p>
            <a:pPr>
              <a:defRPr/>
            </a:pPr>
            <a:endParaRPr lang="en-US"/>
          </a:p>
        </p:txBody>
      </p:sp>
      <p:sp>
        <p:nvSpPr>
          <p:cNvPr id="4" name="Slide Number Placeholder 3"/>
          <p:cNvSpPr>
            <a:spLocks noGrp="1"/>
          </p:cNvSpPr>
          <p:nvPr>
            <p:ph type="sldNum" sz="quarter" idx="12"/>
          </p:nvPr>
        </p:nvSpPr>
        <p:spPr/>
        <p:txBody>
          <a:bodyPr/>
          <a:lstStyle>
            <a:extLst/>
          </a:lstStyle>
          <a:p>
            <a:pPr>
              <a:defRPr/>
            </a:pPr>
            <a:fld id="{64B90433-49BF-443B-936E-337C27002BDC}"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pPr>
              <a:defRPr/>
            </a:pPr>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8FC0D7B6-C146-42DD-92E1-7FE5E97B59D4}"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a:defRPr/>
            </a:pPr>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a:defRPr/>
            </a:pPr>
            <a:fld id="{0AD103B4-467D-4C67-8253-D3D7A4F43831}" type="slidenum">
              <a:rPr lang="en-US" smtClean="0"/>
              <a:pPr>
                <a:defRPr/>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717D5EC9-94B8-4121-9644-F29415A82D80}"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929" r:id="rId1"/>
    <p:sldLayoutId id="2147483930" r:id="rId2"/>
    <p:sldLayoutId id="2147483931" r:id="rId3"/>
    <p:sldLayoutId id="2147483932" r:id="rId4"/>
    <p:sldLayoutId id="2147483933" r:id="rId5"/>
    <p:sldLayoutId id="2147483934" r:id="rId6"/>
    <p:sldLayoutId id="2147483935" r:id="rId7"/>
    <p:sldLayoutId id="2147483936" r:id="rId8"/>
    <p:sldLayoutId id="2147483937" r:id="rId9"/>
    <p:sldLayoutId id="2147483938" r:id="rId10"/>
    <p:sldLayoutId id="214748393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ddnataf@aacc.ed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oleObject" Target="../embeddings/Microsoft_Office_Excel_97-2003_Worksheet1.xls"/><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28.xml.rels><?xml version="1.0" encoding="UTF-8" standalone="yes"?>
<Relationships xmlns="http://schemas.openxmlformats.org/package/2006/relationships"><Relationship Id="rId2" Type="http://schemas.openxmlformats.org/officeDocument/2006/relationships/hyperlink" Target="http://www2.aacc.edu/csli/CSLI/Advisory%20Board/CSLI_Draft_Questionnaire_2_9_11.doc"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AutoShape 2"/>
          <p:cNvSpPr>
            <a:spLocks noGrp="1" noChangeArrowheads="1"/>
          </p:cNvSpPr>
          <p:nvPr>
            <p:ph type="ctrTitle"/>
          </p:nvPr>
        </p:nvSpPr>
        <p:spPr>
          <a:xfrm>
            <a:off x="228600" y="1447800"/>
            <a:ext cx="4648200" cy="1143000"/>
          </a:xfrm>
        </p:spPr>
        <p:txBody>
          <a:bodyPr/>
          <a:lstStyle/>
          <a:p>
            <a:pPr eaLnBrk="1" hangingPunct="1"/>
            <a:r>
              <a:rPr lang="en-US" sz="3200" dirty="0" smtClean="0"/>
              <a:t>CSLI Advisory Board</a:t>
            </a:r>
            <a:br>
              <a:rPr lang="en-US" sz="3200" dirty="0" smtClean="0"/>
            </a:br>
            <a:r>
              <a:rPr lang="en-US" sz="3200" dirty="0" smtClean="0"/>
              <a:t>Feb. 10, 2011</a:t>
            </a:r>
          </a:p>
        </p:txBody>
      </p:sp>
      <p:sp>
        <p:nvSpPr>
          <p:cNvPr id="7171" name="Rectangle 3"/>
          <p:cNvSpPr>
            <a:spLocks noGrp="1" noChangeArrowheads="1"/>
          </p:cNvSpPr>
          <p:nvPr>
            <p:ph type="subTitle" idx="1"/>
          </p:nvPr>
        </p:nvSpPr>
        <p:spPr>
          <a:xfrm>
            <a:off x="4953000" y="381000"/>
            <a:ext cx="3962400" cy="4876800"/>
          </a:xfrm>
        </p:spPr>
        <p:txBody>
          <a:bodyPr>
            <a:normAutofit/>
          </a:bodyPr>
          <a:lstStyle/>
          <a:p>
            <a:pPr algn="ctr" eaLnBrk="1" hangingPunct="1">
              <a:lnSpc>
                <a:spcPct val="80000"/>
              </a:lnSpc>
            </a:pPr>
            <a:r>
              <a:rPr lang="en-US" sz="2400" b="1" dirty="0" smtClean="0"/>
              <a:t>Agenda</a:t>
            </a:r>
            <a:endParaRPr lang="en-US" sz="2000" b="1" dirty="0" smtClean="0"/>
          </a:p>
          <a:p>
            <a:pPr algn="l" eaLnBrk="1" hangingPunct="1">
              <a:lnSpc>
                <a:spcPct val="80000"/>
              </a:lnSpc>
              <a:buFont typeface="Wingdings" pitchFamily="2" charset="2"/>
              <a:buChar char="l"/>
            </a:pPr>
            <a:r>
              <a:rPr lang="en-US" sz="2000" dirty="0" smtClean="0"/>
              <a:t> Call to order</a:t>
            </a:r>
          </a:p>
          <a:p>
            <a:pPr algn="l" eaLnBrk="1" hangingPunct="1">
              <a:lnSpc>
                <a:spcPct val="80000"/>
              </a:lnSpc>
              <a:buFont typeface="Wingdings" pitchFamily="2" charset="2"/>
              <a:buChar char="l"/>
            </a:pPr>
            <a:r>
              <a:rPr lang="en-US" sz="2000" dirty="0" smtClean="0"/>
              <a:t> Committee reports</a:t>
            </a:r>
          </a:p>
          <a:p>
            <a:pPr algn="l" eaLnBrk="1" hangingPunct="1">
              <a:lnSpc>
                <a:spcPct val="80000"/>
              </a:lnSpc>
              <a:buFont typeface="Wingdings" pitchFamily="2" charset="2"/>
              <a:buChar char="l"/>
            </a:pPr>
            <a:r>
              <a:rPr lang="en-US" sz="2000" dirty="0" smtClean="0"/>
              <a:t> Review of ongoing activities</a:t>
            </a:r>
          </a:p>
          <a:p>
            <a:pPr algn="l" eaLnBrk="1" hangingPunct="1">
              <a:lnSpc>
                <a:spcPct val="80000"/>
              </a:lnSpc>
              <a:buFont typeface="Wingdings" pitchFamily="2" charset="2"/>
              <a:buChar char="l"/>
            </a:pPr>
            <a:r>
              <a:rPr lang="en-US" sz="2000" dirty="0" smtClean="0"/>
              <a:t> Review/discuss Fall 2010 </a:t>
            </a:r>
            <a:br>
              <a:rPr lang="en-US" sz="2000" dirty="0" smtClean="0"/>
            </a:br>
            <a:r>
              <a:rPr lang="en-US" sz="2000" dirty="0" smtClean="0"/>
              <a:t>   survey</a:t>
            </a:r>
          </a:p>
          <a:p>
            <a:pPr algn="l" eaLnBrk="1" hangingPunct="1">
              <a:lnSpc>
                <a:spcPct val="80000"/>
              </a:lnSpc>
              <a:buFont typeface="Wingdings" pitchFamily="2" charset="2"/>
              <a:buChar char="l"/>
            </a:pPr>
            <a:r>
              <a:rPr lang="en-US" sz="2000" dirty="0" smtClean="0"/>
              <a:t> Review/discuss proposed</a:t>
            </a:r>
            <a:br>
              <a:rPr lang="en-US" sz="2000" dirty="0" smtClean="0"/>
            </a:br>
            <a:r>
              <a:rPr lang="en-US" sz="2000" dirty="0" smtClean="0"/>
              <a:t>   Spring 2011 Survey</a:t>
            </a:r>
          </a:p>
          <a:p>
            <a:pPr algn="l" eaLnBrk="1" hangingPunct="1">
              <a:lnSpc>
                <a:spcPct val="80000"/>
              </a:lnSpc>
              <a:buFont typeface="Wingdings" pitchFamily="2" charset="2"/>
              <a:buChar char="l"/>
            </a:pPr>
            <a:r>
              <a:rPr lang="en-US" sz="2000" dirty="0" smtClean="0"/>
              <a:t> Any other new/old business</a:t>
            </a:r>
          </a:p>
          <a:p>
            <a:pPr algn="l" eaLnBrk="1" hangingPunct="1">
              <a:lnSpc>
                <a:spcPct val="80000"/>
              </a:lnSpc>
              <a:buFont typeface="Wingdings" pitchFamily="2" charset="2"/>
              <a:buChar char="l"/>
            </a:pPr>
            <a:r>
              <a:rPr lang="en-US" sz="2000" dirty="0" smtClean="0"/>
              <a:t> Adjournment</a:t>
            </a:r>
          </a:p>
          <a:p>
            <a:pPr eaLnBrk="1" hangingPunct="1">
              <a:lnSpc>
                <a:spcPct val="80000"/>
              </a:lnSpc>
            </a:pPr>
            <a:endParaRPr lang="en-US" sz="1400" dirty="0" smtClean="0"/>
          </a:p>
          <a:p>
            <a:pPr algn="ctr" eaLnBrk="1" hangingPunct="1">
              <a:lnSpc>
                <a:spcPct val="80000"/>
              </a:lnSpc>
            </a:pPr>
            <a:r>
              <a:rPr lang="en-US" sz="1400" i="1" dirty="0" smtClean="0"/>
              <a:t>Center for the Study of Local Issues</a:t>
            </a:r>
          </a:p>
          <a:p>
            <a:pPr algn="ctr" eaLnBrk="1" hangingPunct="1">
              <a:lnSpc>
                <a:spcPct val="80000"/>
              </a:lnSpc>
            </a:pPr>
            <a:r>
              <a:rPr lang="en-US" sz="1400" dirty="0" smtClean="0"/>
              <a:t>Anne Arundel Community College</a:t>
            </a:r>
          </a:p>
          <a:p>
            <a:pPr algn="ctr" eaLnBrk="1" hangingPunct="1">
              <a:lnSpc>
                <a:spcPct val="80000"/>
              </a:lnSpc>
            </a:pPr>
            <a:r>
              <a:rPr lang="en-US" sz="1400" dirty="0" smtClean="0"/>
              <a:t>101 College Parkway</a:t>
            </a:r>
          </a:p>
          <a:p>
            <a:pPr algn="ctr" eaLnBrk="1" hangingPunct="1">
              <a:lnSpc>
                <a:spcPct val="80000"/>
              </a:lnSpc>
            </a:pPr>
            <a:r>
              <a:rPr lang="en-US" sz="1400" dirty="0" smtClean="0"/>
              <a:t>Arnold, MD 21012-1895</a:t>
            </a:r>
          </a:p>
          <a:p>
            <a:pPr algn="ctr" eaLnBrk="1" hangingPunct="1">
              <a:lnSpc>
                <a:spcPct val="80000"/>
              </a:lnSpc>
            </a:pPr>
            <a:r>
              <a:rPr lang="en-US" sz="1400" dirty="0" smtClean="0"/>
              <a:t>http:www2.aacc.edu/</a:t>
            </a:r>
            <a:r>
              <a:rPr lang="en-US" sz="1400" dirty="0" err="1" smtClean="0"/>
              <a:t>csli</a:t>
            </a:r>
            <a:endParaRPr lang="en-US" sz="1400" dirty="0" smtClean="0"/>
          </a:p>
          <a:p>
            <a:pPr algn="ctr" eaLnBrk="1" hangingPunct="1">
              <a:lnSpc>
                <a:spcPct val="80000"/>
              </a:lnSpc>
            </a:pPr>
            <a:r>
              <a:rPr lang="en-US" sz="1400" dirty="0" smtClean="0">
                <a:hlinkClick r:id="rId2"/>
              </a:rPr>
              <a:t>ddnataf@aacc.edu</a:t>
            </a:r>
            <a:endParaRPr lang="en-US" sz="1400" dirty="0" smtClean="0"/>
          </a:p>
          <a:p>
            <a:pPr algn="ctr" eaLnBrk="1" hangingPunct="1">
              <a:lnSpc>
                <a:spcPct val="80000"/>
              </a:lnSpc>
            </a:pPr>
            <a:r>
              <a:rPr lang="en-US" sz="1400" dirty="0" smtClean="0"/>
              <a:t>410.777.2733</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Content Placeholder 2"/>
          <p:cNvSpPr>
            <a:spLocks noGrp="1"/>
          </p:cNvSpPr>
          <p:nvPr>
            <p:ph idx="1"/>
          </p:nvPr>
        </p:nvSpPr>
        <p:spPr>
          <a:xfrm>
            <a:off x="762000" y="1600200"/>
            <a:ext cx="7693025" cy="4114800"/>
          </a:xfrm>
        </p:spPr>
        <p:txBody>
          <a:bodyPr/>
          <a:lstStyle/>
          <a:p>
            <a:pPr eaLnBrk="1" hangingPunct="1">
              <a:lnSpc>
                <a:spcPct val="90000"/>
              </a:lnSpc>
              <a:buFont typeface="Wingdings" pitchFamily="2" charset="2"/>
              <a:buNone/>
              <a:defRPr/>
            </a:pPr>
            <a:r>
              <a:rPr lang="en-US" sz="3200" b="1" dirty="0" smtClean="0"/>
              <a:t>Semi-annual Survey and Web Panel</a:t>
            </a:r>
            <a:endParaRPr lang="en-US" sz="3600" b="1" dirty="0" smtClean="0"/>
          </a:p>
          <a:p>
            <a:pPr eaLnBrk="1" hangingPunct="1">
              <a:lnSpc>
                <a:spcPct val="90000"/>
              </a:lnSpc>
              <a:buFont typeface="Wingdings" pitchFamily="2" charset="2"/>
              <a:buNone/>
              <a:defRPr/>
            </a:pPr>
            <a:r>
              <a:rPr lang="en-US" sz="3600" dirty="0" smtClean="0"/>
              <a:t>	</a:t>
            </a:r>
            <a:r>
              <a:rPr lang="en-US" sz="1800" b="1" dirty="0" smtClean="0">
                <a:solidFill>
                  <a:srgbClr val="FF0000"/>
                </a:solidFill>
              </a:rPr>
              <a:t>Web panel: </a:t>
            </a:r>
            <a:r>
              <a:rPr lang="en-US" sz="1800" dirty="0" smtClean="0"/>
              <a:t>We have accumulated a total of around 715 possibly valid email addresses. </a:t>
            </a:r>
          </a:p>
          <a:p>
            <a:pPr lvl="1" eaLnBrk="1" hangingPunct="1">
              <a:lnSpc>
                <a:spcPct val="90000"/>
              </a:lnSpc>
              <a:defRPr/>
            </a:pPr>
            <a:r>
              <a:rPr lang="en-US" sz="1800" dirty="0" smtClean="0"/>
              <a:t>About 1/3 of respondents accept request to give email addresses.</a:t>
            </a:r>
          </a:p>
          <a:p>
            <a:pPr lvl="1" eaLnBrk="1" hangingPunct="1">
              <a:lnSpc>
                <a:spcPct val="90000"/>
              </a:lnSpc>
              <a:defRPr/>
            </a:pPr>
            <a:r>
              <a:rPr lang="en-US" sz="1800" dirty="0" smtClean="0"/>
              <a:t>Used to do pre-election polling in September.</a:t>
            </a:r>
          </a:p>
          <a:p>
            <a:pPr lvl="1" eaLnBrk="1" hangingPunct="1">
              <a:lnSpc>
                <a:spcPct val="90000"/>
              </a:lnSpc>
              <a:defRPr/>
            </a:pPr>
            <a:r>
              <a:rPr lang="en-US" sz="1800" dirty="0" smtClean="0"/>
              <a:t>Will be conducting a spring online survey composed with student input.</a:t>
            </a:r>
          </a:p>
          <a:p>
            <a:pPr lvl="1" eaLnBrk="1" hangingPunct="1">
              <a:lnSpc>
                <a:spcPct val="90000"/>
              </a:lnSpc>
              <a:defRPr/>
            </a:pPr>
            <a:r>
              <a:rPr lang="en-US" sz="1800" dirty="0" smtClean="0"/>
              <a:t>Response rate typically around 25%.</a:t>
            </a:r>
          </a:p>
          <a:p>
            <a:pPr eaLnBrk="1" hangingPunct="1">
              <a:lnSpc>
                <a:spcPct val="90000"/>
              </a:lnSpc>
              <a:buFont typeface="Wingdings" pitchFamily="2" charset="2"/>
              <a:buNone/>
              <a:defRPr/>
            </a:pPr>
            <a:r>
              <a:rPr lang="en-US" sz="2400" dirty="0" smtClean="0"/>
              <a:t> </a:t>
            </a:r>
            <a:endParaRPr lang="en-US" sz="2400" b="1" dirty="0" smtClean="0">
              <a:solidFill>
                <a:schemeClr val="accent4">
                  <a:lumMod val="75000"/>
                  <a:lumOff val="25000"/>
                </a:schemeClr>
              </a:solidFill>
            </a:endParaRPr>
          </a:p>
          <a:p>
            <a:pPr eaLnBrk="1" hangingPunct="1">
              <a:lnSpc>
                <a:spcPct val="90000"/>
              </a:lnSpc>
              <a:buFont typeface="Wingdings" pitchFamily="2" charset="2"/>
              <a:buNone/>
              <a:defRPr/>
            </a:pPr>
            <a:r>
              <a:rPr lang="en-US" sz="2000" dirty="0" smtClean="0"/>
              <a:t> </a:t>
            </a:r>
            <a:endParaRPr lang="en-US" sz="2000" b="1" dirty="0" smtClean="0"/>
          </a:p>
          <a:p>
            <a:pPr eaLnBrk="1" hangingPunct="1">
              <a:lnSpc>
                <a:spcPct val="90000"/>
              </a:lnSpc>
              <a:buFont typeface="Wingdings" pitchFamily="2" charset="2"/>
              <a:buNone/>
              <a:defRPr/>
            </a:pPr>
            <a:r>
              <a:rPr lang="en-US" sz="2000" dirty="0" smtClean="0"/>
              <a:t>	</a:t>
            </a:r>
            <a:endParaRPr lang="en-US" sz="1800" dirty="0" smtClean="0"/>
          </a:p>
        </p:txBody>
      </p:sp>
      <p:sp>
        <p:nvSpPr>
          <p:cNvPr id="16386" name="Title 1"/>
          <p:cNvSpPr>
            <a:spLocks noGrp="1"/>
          </p:cNvSpPr>
          <p:nvPr>
            <p:ph type="title"/>
          </p:nvPr>
        </p:nvSpPr>
        <p:spPr>
          <a:xfrm>
            <a:off x="762000" y="762000"/>
            <a:ext cx="7924800" cy="685800"/>
          </a:xfrm>
        </p:spPr>
        <p:txBody>
          <a:bodyPr>
            <a:normAutofit fontScale="90000"/>
          </a:bodyPr>
          <a:lstStyle/>
          <a:p>
            <a:r>
              <a:rPr lang="en-US" dirty="0" smtClean="0"/>
              <a:t>CSLI Semi-Web Panel</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Content Placeholder 2"/>
          <p:cNvSpPr>
            <a:spLocks noGrp="1"/>
          </p:cNvSpPr>
          <p:nvPr>
            <p:ph idx="1"/>
          </p:nvPr>
        </p:nvSpPr>
        <p:spPr>
          <a:xfrm>
            <a:off x="609600" y="838200"/>
            <a:ext cx="8077200" cy="4114800"/>
          </a:xfrm>
        </p:spPr>
        <p:txBody>
          <a:bodyPr/>
          <a:lstStyle/>
          <a:p>
            <a:pPr algn="ctr" eaLnBrk="1" hangingPunct="1">
              <a:lnSpc>
                <a:spcPct val="90000"/>
              </a:lnSpc>
              <a:buFont typeface="Wingdings" pitchFamily="2" charset="2"/>
              <a:buNone/>
            </a:pPr>
            <a:r>
              <a:rPr lang="en-US" sz="5400" b="1" dirty="0" smtClean="0"/>
              <a:t>Semi-annual Survey – </a:t>
            </a:r>
          </a:p>
          <a:p>
            <a:pPr algn="ctr" eaLnBrk="1" hangingPunct="1">
              <a:lnSpc>
                <a:spcPct val="90000"/>
              </a:lnSpc>
              <a:buFont typeface="Wingdings" pitchFamily="2" charset="2"/>
              <a:buNone/>
            </a:pPr>
            <a:r>
              <a:rPr lang="en-US" sz="5400" b="1" dirty="0" smtClean="0"/>
              <a:t>Overview of </a:t>
            </a:r>
            <a:br>
              <a:rPr lang="en-US" sz="5400" b="1" dirty="0" smtClean="0"/>
            </a:br>
            <a:r>
              <a:rPr lang="en-US" sz="5400" b="1" dirty="0" smtClean="0"/>
              <a:t>Spring 2011 Results</a:t>
            </a:r>
            <a:endParaRPr lang="en-US" sz="6000" b="1" dirty="0" smtClean="0"/>
          </a:p>
          <a:p>
            <a:pPr eaLnBrk="1" hangingPunct="1">
              <a:lnSpc>
                <a:spcPct val="90000"/>
              </a:lnSpc>
              <a:buFont typeface="Wingdings" pitchFamily="2" charset="2"/>
              <a:buNone/>
            </a:pPr>
            <a:r>
              <a:rPr lang="en-US" sz="3600" dirty="0" smtClean="0"/>
              <a:t>	</a:t>
            </a:r>
            <a:r>
              <a:rPr lang="en-US" sz="2000" dirty="0" smtClean="0"/>
              <a:t>	</a:t>
            </a:r>
            <a:endParaRPr lang="en-US" sz="18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lstStyle/>
          <a:p>
            <a:r>
              <a:rPr lang="en-US" sz="4000" dirty="0" smtClean="0"/>
              <a:t>Polling Results for AA County</a:t>
            </a:r>
            <a:endParaRPr lang="en-US" sz="4000" dirty="0"/>
          </a:p>
        </p:txBody>
      </p:sp>
      <p:cxnSp>
        <p:nvCxnSpPr>
          <p:cNvPr id="7" name="Straight Arrow Connector 6"/>
          <p:cNvCxnSpPr/>
          <p:nvPr/>
        </p:nvCxnSpPr>
        <p:spPr>
          <a:xfrm>
            <a:off x="5334000" y="1512332"/>
            <a:ext cx="1828800" cy="107846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4" name="Object 3"/>
          <p:cNvGraphicFramePr>
            <a:graphicFrameLocks noChangeAspect="1"/>
          </p:cNvGraphicFramePr>
          <p:nvPr>
            <p:extLst>
              <p:ext uri="{D42A27DB-BD31-4B8C-83A1-F6EECF244321}">
                <p14:modId xmlns:p14="http://schemas.microsoft.com/office/powerpoint/2010/main" xmlns="" val="2166677994"/>
              </p:ext>
            </p:extLst>
          </p:nvPr>
        </p:nvGraphicFramePr>
        <p:xfrm>
          <a:off x="228600" y="1447800"/>
          <a:ext cx="9120187" cy="4800600"/>
        </p:xfrm>
        <a:graphic>
          <a:graphicData uri="http://schemas.openxmlformats.org/presentationml/2006/ole">
            <p:oleObj spid="_x0000_s48141" name="Chart" r:id="rId3" imgW="6543700" imgH="3200310" progId="MSGraph.Chart.8">
              <p:embed/>
            </p:oleObj>
          </a:graphicData>
        </a:graphic>
      </p:graphicFrame>
      <p:sp>
        <p:nvSpPr>
          <p:cNvPr id="5" name="TextBox 4"/>
          <p:cNvSpPr txBox="1"/>
          <p:nvPr/>
        </p:nvSpPr>
        <p:spPr>
          <a:xfrm>
            <a:off x="914400" y="1066800"/>
            <a:ext cx="6858000" cy="369332"/>
          </a:xfrm>
          <a:prstGeom prst="rect">
            <a:avLst/>
          </a:prstGeom>
          <a:noFill/>
        </p:spPr>
        <p:txBody>
          <a:bodyPr wrap="square" rtlCol="0">
            <a:spAutoFit/>
          </a:bodyPr>
          <a:lstStyle/>
          <a:p>
            <a:r>
              <a:rPr lang="en-US" dirty="0" smtClean="0"/>
              <a:t>Remarkable stability in right/wrong direction…</a:t>
            </a:r>
            <a:endParaRPr lang="en-US" dirty="0"/>
          </a:p>
        </p:txBody>
      </p:sp>
    </p:spTree>
    <p:extLst>
      <p:ext uri="{BB962C8B-B14F-4D97-AF65-F5344CB8AC3E}">
        <p14:creationId xmlns:p14="http://schemas.microsoft.com/office/powerpoint/2010/main" xmlns="" val="3430533052"/>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274638"/>
            <a:ext cx="8305800" cy="792162"/>
          </a:xfrm>
        </p:spPr>
        <p:txBody>
          <a:bodyPr>
            <a:normAutofit fontScale="90000"/>
          </a:bodyPr>
          <a:lstStyle/>
          <a:p>
            <a:pPr>
              <a:lnSpc>
                <a:spcPct val="100000"/>
              </a:lnSpc>
              <a:defRPr/>
            </a:pPr>
            <a:r>
              <a:rPr lang="en-US" sz="2400" dirty="0" smtClean="0"/>
              <a:t>AA County Polling Results: Most Important Problem</a:t>
            </a:r>
            <a:br>
              <a:rPr lang="en-US" sz="2400" dirty="0" smtClean="0"/>
            </a:br>
            <a:r>
              <a:rPr lang="en-US" sz="2400" dirty="0" smtClean="0"/>
              <a:t>Fall </a:t>
            </a:r>
            <a:r>
              <a:rPr lang="en-US" sz="2400" dirty="0"/>
              <a:t>'04 to Fall '10</a:t>
            </a:r>
            <a:r>
              <a:rPr lang="en-US" sz="2400" dirty="0" smtClean="0"/>
              <a:t> </a:t>
            </a:r>
          </a:p>
        </p:txBody>
      </p:sp>
      <p:sp>
        <p:nvSpPr>
          <p:cNvPr id="15363" name="Rectangle 6"/>
          <p:cNvSpPr>
            <a:spLocks noChangeArrowheads="1"/>
          </p:cNvSpPr>
          <p:nvPr/>
        </p:nvSpPr>
        <p:spPr bwMode="auto">
          <a:xfrm>
            <a:off x="1543050" y="1481138"/>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eaLnBrk="0" hangingPunct="0"/>
            <a:endParaRPr lang="en-US"/>
          </a:p>
        </p:txBody>
      </p:sp>
      <p:sp>
        <p:nvSpPr>
          <p:cNvPr id="15364" name="Rectangle 8"/>
          <p:cNvSpPr>
            <a:spLocks noChangeArrowheads="1"/>
          </p:cNvSpPr>
          <p:nvPr/>
        </p:nvSpPr>
        <p:spPr bwMode="auto">
          <a:xfrm>
            <a:off x="1543050" y="1481138"/>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eaLnBrk="0" hangingPunct="0"/>
            <a:endParaRPr lang="en-US"/>
          </a:p>
        </p:txBody>
      </p:sp>
      <p:graphicFrame>
        <p:nvGraphicFramePr>
          <p:cNvPr id="6" name="Chart 5"/>
          <p:cNvGraphicFramePr>
            <a:graphicFrameLocks noGrp="1"/>
          </p:cNvGraphicFramePr>
          <p:nvPr>
            <p:extLst>
              <p:ext uri="{D42A27DB-BD31-4B8C-83A1-F6EECF244321}">
                <p14:modId xmlns:p14="http://schemas.microsoft.com/office/powerpoint/2010/main" xmlns="" val="1377559432"/>
              </p:ext>
            </p:extLst>
          </p:nvPr>
        </p:nvGraphicFramePr>
        <p:xfrm>
          <a:off x="152400" y="838200"/>
          <a:ext cx="8676495" cy="550857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304800"/>
            <a:ext cx="8229600" cy="381000"/>
          </a:xfrm>
        </p:spPr>
        <p:txBody>
          <a:bodyPr>
            <a:normAutofit fontScale="90000"/>
          </a:bodyPr>
          <a:lstStyle/>
          <a:p>
            <a:pPr eaLnBrk="1" fontAlgn="auto" hangingPunct="1">
              <a:spcAft>
                <a:spcPts val="0"/>
              </a:spcAft>
              <a:defRPr/>
            </a:pPr>
            <a:r>
              <a:rPr lang="en-US" sz="3200" dirty="0" smtClean="0"/>
              <a:t>AA County Polling Results: </a:t>
            </a:r>
          </a:p>
        </p:txBody>
      </p:sp>
      <p:sp>
        <p:nvSpPr>
          <p:cNvPr id="16387" name="Rectangle 5"/>
          <p:cNvSpPr>
            <a:spLocks noChangeArrowheads="1"/>
          </p:cNvSpPr>
          <p:nvPr/>
        </p:nvSpPr>
        <p:spPr bwMode="auto">
          <a:xfrm>
            <a:off x="304800" y="914400"/>
            <a:ext cx="8686800" cy="6463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p>
            <a:pPr indent="228600" algn="ctr" eaLnBrk="0" hangingPunct="0">
              <a:tabLst>
                <a:tab pos="228600" algn="l"/>
              </a:tabLst>
            </a:pPr>
            <a:r>
              <a:rPr lang="en-US" b="1" dirty="0" smtClean="0"/>
              <a:t>Percentage saying </a:t>
            </a:r>
            <a:r>
              <a:rPr lang="en-US" b="1" dirty="0"/>
              <a:t>“excellent” or “good</a:t>
            </a:r>
            <a:r>
              <a:rPr lang="en-US" b="1" dirty="0" smtClean="0"/>
              <a:t>” also stable since March 2009</a:t>
            </a:r>
            <a:endParaRPr lang="en-US" b="1" dirty="0"/>
          </a:p>
          <a:p>
            <a:pPr indent="228600" eaLnBrk="0" hangingPunct="0">
              <a:tabLst>
                <a:tab pos="228600" algn="l"/>
              </a:tabLst>
            </a:pPr>
            <a:endParaRPr lang="en-US" dirty="0"/>
          </a:p>
        </p:txBody>
      </p:sp>
      <p:graphicFrame>
        <p:nvGraphicFramePr>
          <p:cNvPr id="8" name="Chart 7"/>
          <p:cNvGraphicFramePr>
            <a:graphicFrameLocks noGrp="1"/>
          </p:cNvGraphicFramePr>
          <p:nvPr/>
        </p:nvGraphicFramePr>
        <p:xfrm>
          <a:off x="0" y="1752600"/>
          <a:ext cx="8905403" cy="4343400"/>
        </p:xfrm>
        <a:graphic>
          <a:graphicData uri="http://schemas.openxmlformats.org/drawingml/2006/chart">
            <c:chart xmlns:c="http://schemas.openxmlformats.org/drawingml/2006/chart" xmlns:r="http://schemas.openxmlformats.org/officeDocument/2006/relationships" r:id="rId2"/>
          </a:graphicData>
        </a:graphic>
      </p:graphicFrame>
      <p:cxnSp>
        <p:nvCxnSpPr>
          <p:cNvPr id="3" name="Straight Arrow Connector 2"/>
          <p:cNvCxnSpPr/>
          <p:nvPr/>
        </p:nvCxnSpPr>
        <p:spPr>
          <a:xfrm flipH="1">
            <a:off x="1981200" y="1371600"/>
            <a:ext cx="838200" cy="1143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4419600" y="1560731"/>
            <a:ext cx="0" cy="194446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6172200" y="1560731"/>
            <a:ext cx="914400" cy="316366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pPr eaLnBrk="1" fontAlgn="auto" hangingPunct="1">
              <a:lnSpc>
                <a:spcPct val="100000"/>
              </a:lnSpc>
              <a:spcAft>
                <a:spcPts val="0"/>
              </a:spcAft>
              <a:defRPr/>
            </a:pPr>
            <a:r>
              <a:rPr lang="en-US" sz="2700" dirty="0" smtClean="0"/>
              <a:t>AA County compared to USA – County looks around 35% better</a:t>
            </a:r>
            <a:endParaRPr lang="en-US" dirty="0"/>
          </a:p>
        </p:txBody>
      </p:sp>
      <p:graphicFrame>
        <p:nvGraphicFramePr>
          <p:cNvPr id="5" name="Chart 4"/>
          <p:cNvGraphicFramePr>
            <a:graphicFrameLocks noGrp="1"/>
          </p:cNvGraphicFramePr>
          <p:nvPr/>
        </p:nvGraphicFramePr>
        <p:xfrm>
          <a:off x="152400" y="1142999"/>
          <a:ext cx="8534400" cy="5257801"/>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381000"/>
            <a:ext cx="8229600" cy="411162"/>
          </a:xfrm>
        </p:spPr>
        <p:txBody>
          <a:bodyPr>
            <a:noAutofit/>
          </a:bodyPr>
          <a:lstStyle/>
          <a:p>
            <a:pPr algn="ctr" eaLnBrk="1" fontAlgn="auto" hangingPunct="1">
              <a:lnSpc>
                <a:spcPct val="100000"/>
              </a:lnSpc>
              <a:spcAft>
                <a:spcPts val="0"/>
              </a:spcAft>
              <a:defRPr/>
            </a:pPr>
            <a:r>
              <a:rPr lang="en-US" sz="2400" dirty="0" smtClean="0"/>
              <a:t>AA County Polling Results: Mostly stable findings in % saying a condition ‘applies’ </a:t>
            </a:r>
          </a:p>
        </p:txBody>
      </p:sp>
      <p:graphicFrame>
        <p:nvGraphicFramePr>
          <p:cNvPr id="4" name="Chart 3"/>
          <p:cNvGraphicFramePr>
            <a:graphicFrameLocks noGrp="1"/>
          </p:cNvGraphicFramePr>
          <p:nvPr>
            <p:extLst>
              <p:ext uri="{D42A27DB-BD31-4B8C-83A1-F6EECF244321}">
                <p14:modId xmlns:p14="http://schemas.microsoft.com/office/powerpoint/2010/main" xmlns="" val="2901379506"/>
              </p:ext>
            </p:extLst>
          </p:nvPr>
        </p:nvGraphicFramePr>
        <p:xfrm>
          <a:off x="457200" y="1142999"/>
          <a:ext cx="8447894" cy="5432373"/>
        </p:xfrm>
        <a:graphic>
          <a:graphicData uri="http://schemas.openxmlformats.org/drawingml/2006/chart">
            <c:chart xmlns:c="http://schemas.openxmlformats.org/drawingml/2006/chart" xmlns:r="http://schemas.openxmlformats.org/officeDocument/2006/relationships" r:id="rId2"/>
          </a:graphicData>
        </a:graphic>
      </p:graphicFrame>
      <p:sp>
        <p:nvSpPr>
          <p:cNvPr id="2" name="TextBox 1"/>
          <p:cNvSpPr txBox="1"/>
          <p:nvPr/>
        </p:nvSpPr>
        <p:spPr>
          <a:xfrm>
            <a:off x="4343400" y="990600"/>
            <a:ext cx="2057400" cy="584775"/>
          </a:xfrm>
          <a:prstGeom prst="rect">
            <a:avLst/>
          </a:prstGeom>
          <a:noFill/>
        </p:spPr>
        <p:txBody>
          <a:bodyPr wrap="square" rtlCol="0">
            <a:spAutoFit/>
          </a:bodyPr>
          <a:lstStyle/>
          <a:p>
            <a:r>
              <a:rPr lang="en-US" sz="1600" dirty="0" smtClean="0"/>
              <a:t>Some costs have gone down</a:t>
            </a:r>
            <a:endParaRPr lang="en-US" sz="1600" dirty="0"/>
          </a:p>
        </p:txBody>
      </p:sp>
      <p:cxnSp>
        <p:nvCxnSpPr>
          <p:cNvPr id="5" name="Straight Arrow Connector 4"/>
          <p:cNvCxnSpPr/>
          <p:nvPr/>
        </p:nvCxnSpPr>
        <p:spPr>
          <a:xfrm>
            <a:off x="5181600" y="1575375"/>
            <a:ext cx="0" cy="22346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6019800" y="1282987"/>
            <a:ext cx="762000" cy="13078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74638"/>
            <a:ext cx="8229600" cy="411162"/>
          </a:xfrm>
        </p:spPr>
        <p:txBody>
          <a:bodyPr>
            <a:normAutofit fontScale="90000"/>
          </a:bodyPr>
          <a:lstStyle/>
          <a:p>
            <a:pPr algn="ctr" eaLnBrk="1" fontAlgn="auto" hangingPunct="1">
              <a:spcAft>
                <a:spcPts val="0"/>
              </a:spcAft>
              <a:defRPr/>
            </a:pPr>
            <a:r>
              <a:rPr lang="en-US" sz="3200" dirty="0" smtClean="0"/>
              <a:t>The economy: what else applies?</a:t>
            </a:r>
          </a:p>
        </p:txBody>
      </p:sp>
      <p:graphicFrame>
        <p:nvGraphicFramePr>
          <p:cNvPr id="5" name="Chart 4"/>
          <p:cNvGraphicFramePr>
            <a:graphicFrameLocks noGrp="1"/>
          </p:cNvGraphicFramePr>
          <p:nvPr>
            <p:extLst>
              <p:ext uri="{D42A27DB-BD31-4B8C-83A1-F6EECF244321}">
                <p14:modId xmlns:p14="http://schemas.microsoft.com/office/powerpoint/2010/main" xmlns="" val="1472001729"/>
              </p:ext>
            </p:extLst>
          </p:nvPr>
        </p:nvGraphicFramePr>
        <p:xfrm>
          <a:off x="228600" y="914400"/>
          <a:ext cx="8915400" cy="5660973"/>
        </p:xfrm>
        <a:graphic>
          <a:graphicData uri="http://schemas.openxmlformats.org/drawingml/2006/chart">
            <c:chart xmlns:c="http://schemas.openxmlformats.org/drawingml/2006/chart" xmlns:r="http://schemas.openxmlformats.org/officeDocument/2006/relationships" r:id="rId2"/>
          </a:graphicData>
        </a:graphic>
      </p:graphicFrame>
      <p:sp>
        <p:nvSpPr>
          <p:cNvPr id="2" name="TextBox 1"/>
          <p:cNvSpPr txBox="1"/>
          <p:nvPr/>
        </p:nvSpPr>
        <p:spPr>
          <a:xfrm>
            <a:off x="4800600" y="3048000"/>
            <a:ext cx="1295400" cy="830997"/>
          </a:xfrm>
          <a:prstGeom prst="rect">
            <a:avLst/>
          </a:prstGeom>
          <a:noFill/>
        </p:spPr>
        <p:txBody>
          <a:bodyPr wrap="square" rtlCol="0">
            <a:spAutoFit/>
          </a:bodyPr>
          <a:lstStyle/>
          <a:p>
            <a:r>
              <a:rPr lang="en-US" sz="1200" dirty="0" smtClean="0"/>
              <a:t>Minor improvement in readiness to spend</a:t>
            </a:r>
            <a:endParaRPr lang="en-US" sz="1200" dirty="0"/>
          </a:p>
        </p:txBody>
      </p:sp>
      <p:cxnSp>
        <p:nvCxnSpPr>
          <p:cNvPr id="4" name="Straight Arrow Connector 3"/>
          <p:cNvCxnSpPr/>
          <p:nvPr/>
        </p:nvCxnSpPr>
        <p:spPr>
          <a:xfrm flipV="1">
            <a:off x="6019800" y="3048000"/>
            <a:ext cx="11430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1"/>
          <p:cNvSpPr>
            <a:spLocks noChangeArrowheads="1"/>
          </p:cNvSpPr>
          <p:nvPr/>
        </p:nvSpPr>
        <p:spPr bwMode="auto">
          <a:xfrm>
            <a:off x="896160" y="43100"/>
            <a:ext cx="6857968" cy="1723549"/>
          </a:xfrm>
          <a:prstGeom prst="rect">
            <a:avLst/>
          </a:prstGeom>
          <a:noFill/>
          <a:ln w="9525">
            <a:noFill/>
            <a:miter lim="800000"/>
            <a:headEnd/>
            <a:tailEnd/>
          </a:ln>
          <a:effectLst/>
        </p:spPr>
        <p:txBody>
          <a:bodyPr wrap="none" anchor="ctr">
            <a:spAutoFit/>
          </a:bodyPr>
          <a:lstStyle/>
          <a:p>
            <a:pPr algn="ctr">
              <a:tabLst>
                <a:tab pos="228600" algn="l"/>
              </a:tabLst>
              <a:defRPr/>
            </a:pPr>
            <a:r>
              <a:rPr lang="en-US" b="1" dirty="0">
                <a:latin typeface="Arial" pitchFamily="34" charset="0"/>
                <a:cs typeface="Arial" pitchFamily="34" charset="0"/>
              </a:rPr>
              <a:t>State Issues: O’Malley vs. Ehrlich for Governor in November</a:t>
            </a:r>
            <a:br>
              <a:rPr lang="en-US" b="1" dirty="0">
                <a:latin typeface="Arial" pitchFamily="34" charset="0"/>
                <a:cs typeface="Arial" pitchFamily="34" charset="0"/>
              </a:rPr>
            </a:br>
            <a:r>
              <a:rPr lang="en-US" sz="1400" b="1" dirty="0">
                <a:solidFill>
                  <a:schemeClr val="accent4">
                    <a:lumMod val="75000"/>
                  </a:schemeClr>
                </a:solidFill>
                <a:latin typeface="Arial" pitchFamily="34" charset="0"/>
                <a:cs typeface="Arial" pitchFamily="34" charset="0"/>
              </a:rPr>
              <a:t>County</a:t>
            </a:r>
            <a:r>
              <a:rPr lang="en-US" sz="1400" b="1" dirty="0">
                <a:latin typeface="Arial" pitchFamily="34" charset="0"/>
                <a:cs typeface="Arial" pitchFamily="34" charset="0"/>
              </a:rPr>
              <a:t> </a:t>
            </a:r>
            <a:r>
              <a:rPr lang="en-US" sz="1400" b="1" dirty="0">
                <a:solidFill>
                  <a:schemeClr val="accent4">
                    <a:lumMod val="75000"/>
                  </a:schemeClr>
                </a:solidFill>
                <a:latin typeface="Arial" pitchFamily="34" charset="0"/>
                <a:cs typeface="Arial" pitchFamily="34" charset="0"/>
              </a:rPr>
              <a:t>Results in 2006: Ehrlich 56.9 vs. O’Malley 42.0 </a:t>
            </a:r>
            <a:r>
              <a:rPr lang="en-US" sz="1400" b="1" dirty="0" smtClean="0">
                <a:solidFill>
                  <a:schemeClr val="accent4">
                    <a:lumMod val="75000"/>
                  </a:schemeClr>
                </a:solidFill>
                <a:latin typeface="Arial" pitchFamily="34" charset="0"/>
                <a:cs typeface="Arial" pitchFamily="34" charset="0"/>
              </a:rPr>
              <a:t>percent  GAP = 14.9</a:t>
            </a:r>
            <a:endParaRPr lang="en-US" sz="1400" b="1" dirty="0">
              <a:solidFill>
                <a:schemeClr val="accent4">
                  <a:lumMod val="75000"/>
                </a:schemeClr>
              </a:solidFill>
              <a:latin typeface="Arial" pitchFamily="34" charset="0"/>
              <a:cs typeface="Arial" pitchFamily="34" charset="0"/>
            </a:endParaRPr>
          </a:p>
          <a:p>
            <a:pPr algn="ctr">
              <a:tabLst>
                <a:tab pos="228600" algn="l"/>
              </a:tabLst>
              <a:defRPr/>
            </a:pPr>
            <a:r>
              <a:rPr lang="en-US" sz="1400" b="1" dirty="0">
                <a:solidFill>
                  <a:schemeClr val="accent4">
                    <a:lumMod val="75000"/>
                  </a:schemeClr>
                </a:solidFill>
                <a:latin typeface="Arial" pitchFamily="34" charset="0"/>
                <a:cs typeface="Arial" pitchFamily="34" charset="0"/>
              </a:rPr>
              <a:t>O’Malley won by 6.5 percent statewide in </a:t>
            </a:r>
            <a:r>
              <a:rPr lang="en-US" sz="1400" b="1" dirty="0" smtClean="0">
                <a:solidFill>
                  <a:schemeClr val="accent4">
                    <a:lumMod val="75000"/>
                  </a:schemeClr>
                </a:solidFill>
                <a:latin typeface="Arial" pitchFamily="34" charset="0"/>
                <a:cs typeface="Arial" pitchFamily="34" charset="0"/>
              </a:rPr>
              <a:t>2006</a:t>
            </a:r>
          </a:p>
          <a:p>
            <a:pPr algn="ctr">
              <a:tabLst>
                <a:tab pos="228600" algn="l"/>
              </a:tabLst>
              <a:defRPr/>
            </a:pPr>
            <a:r>
              <a:rPr lang="en-US" sz="1400" b="1" dirty="0">
                <a:solidFill>
                  <a:schemeClr val="accent4">
                    <a:lumMod val="75000"/>
                  </a:schemeClr>
                </a:solidFill>
                <a:latin typeface="Arial" pitchFamily="34" charset="0"/>
                <a:cs typeface="Arial" pitchFamily="34" charset="0"/>
              </a:rPr>
              <a:t>County</a:t>
            </a:r>
            <a:r>
              <a:rPr lang="en-US" sz="1400" b="1" dirty="0">
                <a:latin typeface="Arial" pitchFamily="34" charset="0"/>
                <a:cs typeface="Arial" pitchFamily="34" charset="0"/>
              </a:rPr>
              <a:t> </a:t>
            </a:r>
            <a:r>
              <a:rPr lang="en-US" sz="1400" b="1" dirty="0">
                <a:solidFill>
                  <a:schemeClr val="accent4">
                    <a:lumMod val="75000"/>
                  </a:schemeClr>
                </a:solidFill>
                <a:latin typeface="Arial" pitchFamily="34" charset="0"/>
                <a:cs typeface="Arial" pitchFamily="34" charset="0"/>
              </a:rPr>
              <a:t>Results in </a:t>
            </a:r>
            <a:r>
              <a:rPr lang="en-US" sz="1400" b="1" dirty="0" smtClean="0">
                <a:solidFill>
                  <a:schemeClr val="accent4">
                    <a:lumMod val="75000"/>
                  </a:schemeClr>
                </a:solidFill>
                <a:latin typeface="Arial" pitchFamily="34" charset="0"/>
                <a:cs typeface="Arial" pitchFamily="34" charset="0"/>
              </a:rPr>
              <a:t>2010: </a:t>
            </a:r>
            <a:r>
              <a:rPr lang="en-US" sz="1400" b="1" dirty="0">
                <a:solidFill>
                  <a:schemeClr val="accent4">
                    <a:lumMod val="75000"/>
                  </a:schemeClr>
                </a:solidFill>
                <a:latin typeface="Arial" pitchFamily="34" charset="0"/>
                <a:cs typeface="Arial" pitchFamily="34" charset="0"/>
              </a:rPr>
              <a:t>Ehrlich </a:t>
            </a:r>
            <a:r>
              <a:rPr lang="en-US" sz="1400" b="1" dirty="0" smtClean="0">
                <a:solidFill>
                  <a:schemeClr val="accent4">
                    <a:lumMod val="75000"/>
                  </a:schemeClr>
                </a:solidFill>
                <a:latin typeface="Arial" pitchFamily="34" charset="0"/>
                <a:cs typeface="Arial" pitchFamily="34" charset="0"/>
              </a:rPr>
              <a:t>54.2  </a:t>
            </a:r>
            <a:r>
              <a:rPr lang="en-US" sz="1400" b="1" dirty="0">
                <a:solidFill>
                  <a:schemeClr val="accent4">
                    <a:lumMod val="75000"/>
                  </a:schemeClr>
                </a:solidFill>
                <a:latin typeface="Arial" pitchFamily="34" charset="0"/>
                <a:cs typeface="Arial" pitchFamily="34" charset="0"/>
              </a:rPr>
              <a:t>vs. O’Malley </a:t>
            </a:r>
            <a:r>
              <a:rPr lang="en-US" sz="1400" b="1" dirty="0" smtClean="0">
                <a:solidFill>
                  <a:schemeClr val="accent4">
                    <a:lumMod val="75000"/>
                  </a:schemeClr>
                </a:solidFill>
                <a:latin typeface="Arial" pitchFamily="34" charset="0"/>
                <a:cs typeface="Arial" pitchFamily="34" charset="0"/>
              </a:rPr>
              <a:t>43.4 percent  GAP =10.8</a:t>
            </a:r>
            <a:endParaRPr lang="en-US" sz="1400" b="1" dirty="0">
              <a:solidFill>
                <a:schemeClr val="accent4">
                  <a:lumMod val="75000"/>
                </a:schemeClr>
              </a:solidFill>
              <a:latin typeface="Arial" pitchFamily="34" charset="0"/>
              <a:cs typeface="Arial" pitchFamily="34" charset="0"/>
            </a:endParaRPr>
          </a:p>
          <a:p>
            <a:pPr algn="ctr">
              <a:tabLst>
                <a:tab pos="228600" algn="l"/>
              </a:tabLst>
              <a:defRPr/>
            </a:pPr>
            <a:r>
              <a:rPr lang="en-US" sz="1400" b="1" dirty="0">
                <a:solidFill>
                  <a:schemeClr val="accent4">
                    <a:lumMod val="75000"/>
                  </a:schemeClr>
                </a:solidFill>
                <a:latin typeface="Arial" pitchFamily="34" charset="0"/>
                <a:cs typeface="Arial" pitchFamily="34" charset="0"/>
              </a:rPr>
              <a:t>O’Malley won by </a:t>
            </a:r>
            <a:r>
              <a:rPr lang="en-US" sz="1400" b="1" dirty="0" smtClean="0">
                <a:solidFill>
                  <a:schemeClr val="accent4">
                    <a:lumMod val="75000"/>
                  </a:schemeClr>
                </a:solidFill>
                <a:latin typeface="Arial" pitchFamily="34" charset="0"/>
                <a:cs typeface="Arial" pitchFamily="34" charset="0"/>
              </a:rPr>
              <a:t>14.5 </a:t>
            </a:r>
            <a:r>
              <a:rPr lang="en-US" sz="1400" b="1" dirty="0">
                <a:solidFill>
                  <a:schemeClr val="accent4">
                    <a:lumMod val="75000"/>
                  </a:schemeClr>
                </a:solidFill>
                <a:latin typeface="Arial" pitchFamily="34" charset="0"/>
                <a:cs typeface="Arial" pitchFamily="34" charset="0"/>
              </a:rPr>
              <a:t>percent statewide in 2006</a:t>
            </a:r>
            <a:endParaRPr lang="en-US" sz="1400" dirty="0">
              <a:solidFill>
                <a:schemeClr val="accent4">
                  <a:lumMod val="75000"/>
                </a:schemeClr>
              </a:solidFill>
              <a:latin typeface="Arial" pitchFamily="34" charset="0"/>
              <a:cs typeface="Arial" pitchFamily="34" charset="0"/>
            </a:endParaRPr>
          </a:p>
          <a:p>
            <a:pPr algn="ctr">
              <a:tabLst>
                <a:tab pos="228600" algn="l"/>
              </a:tabLst>
              <a:defRPr/>
            </a:pPr>
            <a:endParaRPr lang="en-US" sz="1400" dirty="0">
              <a:solidFill>
                <a:schemeClr val="accent4">
                  <a:lumMod val="75000"/>
                </a:schemeClr>
              </a:solidFill>
              <a:latin typeface="Arial" pitchFamily="34" charset="0"/>
              <a:cs typeface="Arial" pitchFamily="34" charset="0"/>
            </a:endParaRPr>
          </a:p>
          <a:p>
            <a:pPr eaLnBrk="0" hangingPunct="0">
              <a:tabLst>
                <a:tab pos="228600" algn="l"/>
              </a:tabLst>
              <a:defRPr/>
            </a:pPr>
            <a:endParaRPr lang="en-US" dirty="0">
              <a:latin typeface="Arial" pitchFamily="34" charset="0"/>
              <a:cs typeface="Arial"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xmlns="" val="912311006"/>
              </p:ext>
            </p:extLst>
          </p:nvPr>
        </p:nvGraphicFramePr>
        <p:xfrm>
          <a:off x="533402" y="1397000"/>
          <a:ext cx="8272552" cy="4526280"/>
        </p:xfrm>
        <a:graphic>
          <a:graphicData uri="http://schemas.openxmlformats.org/drawingml/2006/table">
            <a:tbl>
              <a:tblPr firstRow="1" bandRow="1">
                <a:tableStyleId>{5C22544A-7EE6-4342-B048-85BDC9FD1C3A}</a:tableStyleId>
              </a:tblPr>
              <a:tblGrid>
                <a:gridCol w="1479868"/>
                <a:gridCol w="1132114"/>
                <a:gridCol w="1132114"/>
                <a:gridCol w="1132114"/>
                <a:gridCol w="1132114"/>
                <a:gridCol w="1132114"/>
                <a:gridCol w="1132114"/>
              </a:tblGrid>
              <a:tr h="370840">
                <a:tc>
                  <a:txBody>
                    <a:bodyPr/>
                    <a:lstStyle/>
                    <a:p>
                      <a:endParaRPr lang="en-US" dirty="0"/>
                    </a:p>
                  </a:txBody>
                  <a:tcPr/>
                </a:tc>
                <a:tc gridSpan="2">
                  <a:txBody>
                    <a:bodyPr/>
                    <a:lstStyle/>
                    <a:p>
                      <a:pPr algn="ctr"/>
                      <a:r>
                        <a:rPr lang="en-US" dirty="0" smtClean="0"/>
                        <a:t>Spring 2010</a:t>
                      </a:r>
                      <a:endParaRPr lang="en-US" dirty="0"/>
                    </a:p>
                  </a:txBody>
                  <a:tcPr/>
                </a:tc>
                <a:tc hMerge="1">
                  <a:txBody>
                    <a:bodyPr/>
                    <a:lstStyle/>
                    <a:p>
                      <a:endParaRPr lang="en-US" dirty="0"/>
                    </a:p>
                  </a:txBody>
                  <a:tcPr/>
                </a:tc>
                <a:tc gridSpan="3">
                  <a:txBody>
                    <a:bodyPr/>
                    <a:lstStyle/>
                    <a:p>
                      <a:pPr algn="ctr"/>
                      <a:r>
                        <a:rPr lang="en-US" dirty="0" smtClean="0"/>
                        <a:t>Fall 2010</a:t>
                      </a:r>
                      <a:endParaRPr lang="en-US" dirty="0"/>
                    </a:p>
                  </a:txBody>
                  <a:tcPr/>
                </a:tc>
                <a:tc hMerge="1">
                  <a:txBody>
                    <a:bodyPr/>
                    <a:lstStyle/>
                    <a:p>
                      <a:endParaRPr lang="en-US" dirty="0"/>
                    </a:p>
                  </a:txBody>
                  <a:tcPr/>
                </a:tc>
                <a:tc hMerge="1">
                  <a:txBody>
                    <a:bodyPr/>
                    <a:lstStyle/>
                    <a:p>
                      <a:endParaRPr lang="en-US" dirty="0"/>
                    </a:p>
                  </a:txBody>
                  <a:tcPr/>
                </a:tc>
                <a:tc>
                  <a:txBody>
                    <a:bodyPr/>
                    <a:lstStyle/>
                    <a:p>
                      <a:endParaRPr lang="en-US"/>
                    </a:p>
                  </a:txBody>
                  <a:tcPr/>
                </a:tc>
              </a:tr>
              <a:tr h="370840">
                <a:tc>
                  <a:txBody>
                    <a:bodyPr/>
                    <a:lstStyle/>
                    <a:p>
                      <a:endParaRPr lang="en-US"/>
                    </a:p>
                  </a:txBody>
                  <a:tcPr/>
                </a:tc>
                <a:tc>
                  <a:txBody>
                    <a:bodyPr/>
                    <a:lstStyle/>
                    <a:p>
                      <a:r>
                        <a:rPr lang="en-US" dirty="0" smtClean="0"/>
                        <a:t>All </a:t>
                      </a:r>
                      <a:r>
                        <a:rPr lang="en-US" dirty="0" err="1" smtClean="0"/>
                        <a:t>categs</a:t>
                      </a:r>
                      <a:r>
                        <a:rPr lang="en-US" dirty="0" smtClean="0"/>
                        <a:t>.</a:t>
                      </a:r>
                      <a:endParaRPr lang="en-US" dirty="0"/>
                    </a:p>
                  </a:txBody>
                  <a:tcPr/>
                </a:tc>
                <a:tc>
                  <a:txBody>
                    <a:bodyPr/>
                    <a:lstStyle/>
                    <a:p>
                      <a:r>
                        <a:rPr lang="en-US" dirty="0" smtClean="0"/>
                        <a:t>Some </a:t>
                      </a:r>
                      <a:r>
                        <a:rPr lang="en-US" dirty="0" err="1" smtClean="0"/>
                        <a:t>categs</a:t>
                      </a:r>
                      <a:endParaRPr lang="en-US" dirty="0"/>
                    </a:p>
                  </a:txBody>
                  <a:tcPr/>
                </a:tc>
                <a:tc>
                  <a:txBody>
                    <a:bodyPr/>
                    <a:lstStyle/>
                    <a:p>
                      <a:r>
                        <a:rPr lang="en-US" dirty="0" smtClean="0"/>
                        <a:t>All </a:t>
                      </a:r>
                      <a:r>
                        <a:rPr lang="en-US" dirty="0" err="1" smtClean="0"/>
                        <a:t>categs</a:t>
                      </a:r>
                      <a:r>
                        <a:rPr lang="en-US" dirty="0" smtClean="0"/>
                        <a:t>.</a:t>
                      </a:r>
                      <a:endParaRPr lang="en-US" dirty="0"/>
                    </a:p>
                  </a:txBody>
                  <a:tcPr/>
                </a:tc>
                <a:tc>
                  <a:txBody>
                    <a:bodyPr/>
                    <a:lstStyle/>
                    <a:p>
                      <a:r>
                        <a:rPr lang="en-US" dirty="0" smtClean="0"/>
                        <a:t>Some </a:t>
                      </a:r>
                      <a:r>
                        <a:rPr lang="en-US" dirty="0" err="1" smtClean="0"/>
                        <a:t>categs</a:t>
                      </a:r>
                      <a:endParaRPr lang="en-US" dirty="0"/>
                    </a:p>
                  </a:txBody>
                  <a:tcPr/>
                </a:tc>
                <a:tc>
                  <a:txBody>
                    <a:bodyPr/>
                    <a:lstStyle/>
                    <a:p>
                      <a:r>
                        <a:rPr lang="en-US" dirty="0" smtClean="0"/>
                        <a:t>Some w/o undecided</a:t>
                      </a:r>
                      <a:endParaRPr lang="en-US" dirty="0"/>
                    </a:p>
                  </a:txBody>
                  <a:tcPr/>
                </a:tc>
                <a:tc>
                  <a:txBody>
                    <a:bodyPr/>
                    <a:lstStyle/>
                    <a:p>
                      <a:r>
                        <a:rPr lang="en-US" dirty="0" smtClean="0"/>
                        <a:t>Average</a:t>
                      </a:r>
                      <a:endParaRPr lang="en-US" dirty="0"/>
                    </a:p>
                  </a:txBody>
                  <a:tcPr/>
                </a:tc>
              </a:tr>
              <a:tr h="370840">
                <a:tc>
                  <a:txBody>
                    <a:bodyPr/>
                    <a:lstStyle/>
                    <a:p>
                      <a:r>
                        <a:rPr lang="en-US" dirty="0" smtClean="0"/>
                        <a:t>GAP</a:t>
                      </a:r>
                      <a:endParaRPr lang="en-US" dirty="0"/>
                    </a:p>
                  </a:txBody>
                  <a:tcPr/>
                </a:tc>
                <a:tc>
                  <a:txBody>
                    <a:bodyPr/>
                    <a:lstStyle/>
                    <a:p>
                      <a:pPr algn="ctr"/>
                      <a:r>
                        <a:rPr lang="en-US" dirty="0" smtClean="0"/>
                        <a:t>12</a:t>
                      </a:r>
                      <a:endParaRPr lang="en-US" dirty="0"/>
                    </a:p>
                  </a:txBody>
                  <a:tcPr/>
                </a:tc>
                <a:tc>
                  <a:txBody>
                    <a:bodyPr/>
                    <a:lstStyle/>
                    <a:p>
                      <a:pPr algn="ctr"/>
                      <a:r>
                        <a:rPr lang="en-US" dirty="0" smtClean="0"/>
                        <a:t>14</a:t>
                      </a:r>
                      <a:endParaRPr lang="en-US" dirty="0"/>
                    </a:p>
                  </a:txBody>
                  <a:tcPr/>
                </a:tc>
                <a:tc>
                  <a:txBody>
                    <a:bodyPr/>
                    <a:lstStyle/>
                    <a:p>
                      <a:pPr algn="ctr"/>
                      <a:r>
                        <a:rPr lang="en-US" dirty="0" smtClean="0"/>
                        <a:t>11</a:t>
                      </a:r>
                      <a:endParaRPr lang="en-US" dirty="0"/>
                    </a:p>
                  </a:txBody>
                  <a:tcPr/>
                </a:tc>
                <a:tc>
                  <a:txBody>
                    <a:bodyPr/>
                    <a:lstStyle/>
                    <a:p>
                      <a:pPr algn="ctr"/>
                      <a:r>
                        <a:rPr lang="en-US" dirty="0" smtClean="0"/>
                        <a:t>13</a:t>
                      </a:r>
                      <a:endParaRPr lang="en-US" dirty="0"/>
                    </a:p>
                  </a:txBody>
                  <a:tcPr/>
                </a:tc>
                <a:tc>
                  <a:txBody>
                    <a:bodyPr/>
                    <a:lstStyle/>
                    <a:p>
                      <a:pPr algn="ctr"/>
                      <a:r>
                        <a:rPr lang="en-US" dirty="0" smtClean="0"/>
                        <a:t>17</a:t>
                      </a:r>
                      <a:endParaRPr lang="en-US" dirty="0"/>
                    </a:p>
                  </a:txBody>
                  <a:tcPr/>
                </a:tc>
                <a:tc>
                  <a:txBody>
                    <a:bodyPr/>
                    <a:lstStyle/>
                    <a:p>
                      <a:pPr algn="ctr"/>
                      <a:r>
                        <a:rPr lang="en-US" dirty="0" smtClean="0"/>
                        <a:t>13.4</a:t>
                      </a:r>
                      <a:endParaRPr lang="en-US" dirty="0"/>
                    </a:p>
                  </a:txBody>
                  <a:tcPr/>
                </a:tc>
              </a:tr>
              <a:tr h="370840">
                <a:tc>
                  <a:txBody>
                    <a:bodyPr/>
                    <a:lstStyle/>
                    <a:p>
                      <a:r>
                        <a:rPr lang="en-US" dirty="0" smtClean="0"/>
                        <a:t>O’Malley</a:t>
                      </a:r>
                      <a:endParaRPr lang="en-US" dirty="0"/>
                    </a:p>
                  </a:txBody>
                  <a:tcPr/>
                </a:tc>
                <a:tc>
                  <a:txBody>
                    <a:bodyPr/>
                    <a:lstStyle/>
                    <a:p>
                      <a:pPr algn="ctr"/>
                      <a:r>
                        <a:rPr lang="en-US" dirty="0" smtClean="0"/>
                        <a:t>35</a:t>
                      </a:r>
                      <a:endParaRPr lang="en-US" dirty="0"/>
                    </a:p>
                  </a:txBody>
                  <a:tcPr/>
                </a:tc>
                <a:tc>
                  <a:txBody>
                    <a:bodyPr/>
                    <a:lstStyle/>
                    <a:p>
                      <a:pPr algn="ctr"/>
                      <a:r>
                        <a:rPr lang="en-US" dirty="0" smtClean="0"/>
                        <a:t>43</a:t>
                      </a:r>
                      <a:endParaRPr lang="en-US" dirty="0"/>
                    </a:p>
                  </a:txBody>
                  <a:tcPr/>
                </a:tc>
                <a:tc>
                  <a:txBody>
                    <a:bodyPr/>
                    <a:lstStyle/>
                    <a:p>
                      <a:pPr algn="ctr"/>
                      <a:r>
                        <a:rPr lang="en-US" dirty="0" smtClean="0"/>
                        <a:t>29</a:t>
                      </a:r>
                      <a:endParaRPr lang="en-US" dirty="0"/>
                    </a:p>
                  </a:txBody>
                  <a:tcPr/>
                </a:tc>
                <a:tc>
                  <a:txBody>
                    <a:bodyPr/>
                    <a:lstStyle/>
                    <a:p>
                      <a:pPr algn="ctr"/>
                      <a:r>
                        <a:rPr lang="en-US" dirty="0" smtClean="0"/>
                        <a:t>32</a:t>
                      </a:r>
                      <a:endParaRPr lang="en-US" dirty="0"/>
                    </a:p>
                  </a:txBody>
                  <a:tcPr/>
                </a:tc>
                <a:tc>
                  <a:txBody>
                    <a:bodyPr/>
                    <a:lstStyle/>
                    <a:p>
                      <a:pPr algn="ctr"/>
                      <a:r>
                        <a:rPr lang="en-US" dirty="0" smtClean="0"/>
                        <a:t>42</a:t>
                      </a:r>
                      <a:endParaRPr lang="en-US" dirty="0"/>
                    </a:p>
                  </a:txBody>
                  <a:tcPr/>
                </a:tc>
                <a:tc>
                  <a:txBody>
                    <a:bodyPr/>
                    <a:lstStyle/>
                    <a:p>
                      <a:pPr algn="ctr"/>
                      <a:r>
                        <a:rPr lang="en-US" dirty="0" smtClean="0"/>
                        <a:t>36.2</a:t>
                      </a:r>
                      <a:endParaRPr lang="en-US" dirty="0"/>
                    </a:p>
                  </a:txBody>
                  <a:tcPr/>
                </a:tc>
              </a:tr>
              <a:tr h="370840">
                <a:tc>
                  <a:txBody>
                    <a:bodyPr/>
                    <a:lstStyle/>
                    <a:p>
                      <a:r>
                        <a:rPr lang="en-US" dirty="0" smtClean="0"/>
                        <a:t>Ehrlich</a:t>
                      </a:r>
                      <a:endParaRPr lang="en-US" dirty="0"/>
                    </a:p>
                  </a:txBody>
                  <a:tcPr/>
                </a:tc>
                <a:tc>
                  <a:txBody>
                    <a:bodyPr/>
                    <a:lstStyle/>
                    <a:p>
                      <a:pPr algn="ctr"/>
                      <a:r>
                        <a:rPr lang="en-US" dirty="0" smtClean="0"/>
                        <a:t>47</a:t>
                      </a:r>
                      <a:endParaRPr lang="en-US" dirty="0"/>
                    </a:p>
                  </a:txBody>
                  <a:tcPr/>
                </a:tc>
                <a:tc>
                  <a:txBody>
                    <a:bodyPr/>
                    <a:lstStyle/>
                    <a:p>
                      <a:pPr algn="ctr"/>
                      <a:r>
                        <a:rPr lang="en-US" dirty="0" smtClean="0"/>
                        <a:t>57</a:t>
                      </a:r>
                      <a:endParaRPr lang="en-US" dirty="0"/>
                    </a:p>
                  </a:txBody>
                  <a:tcPr/>
                </a:tc>
                <a:tc>
                  <a:txBody>
                    <a:bodyPr/>
                    <a:lstStyle/>
                    <a:p>
                      <a:pPr algn="ctr"/>
                      <a:r>
                        <a:rPr lang="en-US" dirty="0" smtClean="0"/>
                        <a:t>40</a:t>
                      </a:r>
                      <a:endParaRPr lang="en-US" dirty="0"/>
                    </a:p>
                  </a:txBody>
                  <a:tcPr/>
                </a:tc>
                <a:tc>
                  <a:txBody>
                    <a:bodyPr/>
                    <a:lstStyle/>
                    <a:p>
                      <a:pPr algn="ctr"/>
                      <a:r>
                        <a:rPr lang="en-US" dirty="0" smtClean="0"/>
                        <a:t>45</a:t>
                      </a:r>
                      <a:endParaRPr lang="en-US" dirty="0"/>
                    </a:p>
                  </a:txBody>
                  <a:tcPr/>
                </a:tc>
                <a:tc>
                  <a:txBody>
                    <a:bodyPr/>
                    <a:lstStyle/>
                    <a:p>
                      <a:pPr algn="ctr"/>
                      <a:r>
                        <a:rPr lang="en-US" dirty="0" smtClean="0"/>
                        <a:t>59</a:t>
                      </a:r>
                      <a:endParaRPr lang="en-US" dirty="0"/>
                    </a:p>
                  </a:txBody>
                  <a:tcPr/>
                </a:tc>
                <a:tc>
                  <a:txBody>
                    <a:bodyPr/>
                    <a:lstStyle/>
                    <a:p>
                      <a:pPr algn="ctr"/>
                      <a:r>
                        <a:rPr lang="en-US" dirty="0" smtClean="0"/>
                        <a:t>49.6</a:t>
                      </a:r>
                      <a:endParaRPr lang="en-US" dirty="0"/>
                    </a:p>
                  </a:txBody>
                  <a:tcPr/>
                </a:tc>
              </a:tr>
              <a:tr h="370840">
                <a:tc>
                  <a:txBody>
                    <a:bodyPr/>
                    <a:lstStyle/>
                    <a:p>
                      <a:r>
                        <a:rPr lang="en-US" dirty="0" smtClean="0"/>
                        <a:t>Other</a:t>
                      </a:r>
                      <a:endParaRPr lang="en-US" dirty="0"/>
                    </a:p>
                  </a:txBody>
                  <a:tcPr/>
                </a:tc>
                <a:tc>
                  <a:txBody>
                    <a:bodyPr/>
                    <a:lstStyle/>
                    <a:p>
                      <a:pPr algn="ctr"/>
                      <a:r>
                        <a:rPr lang="en-US" dirty="0" smtClean="0"/>
                        <a:t>3</a:t>
                      </a:r>
                      <a:endParaRPr lang="en-US" dirty="0"/>
                    </a:p>
                  </a:txBody>
                  <a:tcPr/>
                </a:tc>
                <a:tc>
                  <a:txBody>
                    <a:bodyPr/>
                    <a:lstStyle/>
                    <a:p>
                      <a:pPr algn="ctr"/>
                      <a:r>
                        <a:rPr lang="en-US" dirty="0" smtClean="0"/>
                        <a:t>0</a:t>
                      </a:r>
                      <a:endParaRPr lang="en-US" dirty="0"/>
                    </a:p>
                  </a:txBody>
                  <a:tcPr/>
                </a:tc>
                <a:tc>
                  <a:txBody>
                    <a:bodyPr/>
                    <a:lstStyle/>
                    <a:p>
                      <a:pPr algn="ctr"/>
                      <a:r>
                        <a:rPr lang="en-US" dirty="0" smtClean="0"/>
                        <a:t>2</a:t>
                      </a:r>
                      <a:endParaRPr lang="en-US" dirty="0"/>
                    </a:p>
                  </a:txBody>
                  <a:tcPr/>
                </a:tc>
                <a:tc>
                  <a:txBody>
                    <a:bodyPr/>
                    <a:lstStyle/>
                    <a:p>
                      <a:pPr algn="ctr"/>
                      <a:r>
                        <a:rPr lang="en-US" dirty="0" smtClean="0"/>
                        <a:t>0</a:t>
                      </a:r>
                      <a:endParaRPr lang="en-US" dirty="0"/>
                    </a:p>
                  </a:txBody>
                  <a:tcPr/>
                </a:tc>
                <a:tc>
                  <a:txBody>
                    <a:bodyPr/>
                    <a:lstStyle/>
                    <a:p>
                      <a:pPr algn="ctr"/>
                      <a:r>
                        <a:rPr lang="en-US" dirty="0" smtClean="0"/>
                        <a:t>0</a:t>
                      </a:r>
                      <a:endParaRPr lang="en-US" dirty="0"/>
                    </a:p>
                  </a:txBody>
                  <a:tcPr/>
                </a:tc>
                <a:tc>
                  <a:txBody>
                    <a:bodyPr/>
                    <a:lstStyle/>
                    <a:p>
                      <a:pPr algn="ctr"/>
                      <a:r>
                        <a:rPr lang="en-US" dirty="0" smtClean="0"/>
                        <a:t>--</a:t>
                      </a:r>
                      <a:endParaRPr lang="en-US" dirty="0"/>
                    </a:p>
                  </a:txBody>
                  <a:tcPr/>
                </a:tc>
              </a:tr>
              <a:tr h="370840">
                <a:tc>
                  <a:txBody>
                    <a:bodyPr/>
                    <a:lstStyle/>
                    <a:p>
                      <a:r>
                        <a:rPr lang="en-US" dirty="0" smtClean="0"/>
                        <a:t>Undecided</a:t>
                      </a:r>
                      <a:endParaRPr lang="en-US" dirty="0"/>
                    </a:p>
                  </a:txBody>
                  <a:tcPr/>
                </a:tc>
                <a:tc>
                  <a:txBody>
                    <a:bodyPr/>
                    <a:lstStyle/>
                    <a:p>
                      <a:pPr algn="ctr"/>
                      <a:r>
                        <a:rPr lang="en-US" dirty="0" smtClean="0"/>
                        <a:t>0</a:t>
                      </a:r>
                      <a:endParaRPr lang="en-US" dirty="0"/>
                    </a:p>
                  </a:txBody>
                  <a:tcPr/>
                </a:tc>
                <a:tc>
                  <a:txBody>
                    <a:bodyPr/>
                    <a:lstStyle/>
                    <a:p>
                      <a:pPr algn="ctr"/>
                      <a:r>
                        <a:rPr lang="en-US" dirty="0" smtClean="0"/>
                        <a:t>0</a:t>
                      </a:r>
                      <a:endParaRPr lang="en-US" dirty="0"/>
                    </a:p>
                  </a:txBody>
                  <a:tcPr/>
                </a:tc>
                <a:tc>
                  <a:txBody>
                    <a:bodyPr/>
                    <a:lstStyle/>
                    <a:p>
                      <a:pPr algn="ctr"/>
                      <a:r>
                        <a:rPr lang="en-US" dirty="0" smtClean="0"/>
                        <a:t>22</a:t>
                      </a:r>
                      <a:endParaRPr lang="en-US" dirty="0"/>
                    </a:p>
                  </a:txBody>
                  <a:tcPr/>
                </a:tc>
                <a:tc>
                  <a:txBody>
                    <a:bodyPr/>
                    <a:lstStyle/>
                    <a:p>
                      <a:pPr algn="ctr"/>
                      <a:r>
                        <a:rPr lang="en-US" dirty="0" smtClean="0"/>
                        <a:t>24</a:t>
                      </a:r>
                      <a:endParaRPr lang="en-US" dirty="0"/>
                    </a:p>
                  </a:txBody>
                  <a:tcPr/>
                </a:tc>
                <a:tc>
                  <a:txBody>
                    <a:bodyPr/>
                    <a:lstStyle/>
                    <a:p>
                      <a:pPr algn="ctr"/>
                      <a:r>
                        <a:rPr lang="en-US" dirty="0" smtClean="0"/>
                        <a:t>0</a:t>
                      </a:r>
                      <a:endParaRPr lang="en-US" dirty="0"/>
                    </a:p>
                  </a:txBody>
                  <a:tcPr/>
                </a:tc>
                <a:tc>
                  <a:txBody>
                    <a:bodyPr/>
                    <a:lstStyle/>
                    <a:p>
                      <a:pPr algn="ctr"/>
                      <a:r>
                        <a:rPr lang="en-US" dirty="0" smtClean="0"/>
                        <a:t>--</a:t>
                      </a:r>
                      <a:endParaRPr lang="en-US" dirty="0"/>
                    </a:p>
                  </a:txBody>
                  <a:tcPr/>
                </a:tc>
              </a:tr>
              <a:tr h="370840">
                <a:tc>
                  <a:txBody>
                    <a:bodyPr/>
                    <a:lstStyle/>
                    <a:p>
                      <a:r>
                        <a:rPr lang="en-US" dirty="0" smtClean="0"/>
                        <a:t>Neither</a:t>
                      </a:r>
                      <a:endParaRPr lang="en-US" dirty="0"/>
                    </a:p>
                  </a:txBody>
                  <a:tcPr/>
                </a:tc>
                <a:tc>
                  <a:txBody>
                    <a:bodyPr/>
                    <a:lstStyle/>
                    <a:p>
                      <a:pPr algn="ctr"/>
                      <a:r>
                        <a:rPr lang="en-US" dirty="0" smtClean="0"/>
                        <a:t>5</a:t>
                      </a:r>
                      <a:endParaRPr lang="en-US" dirty="0"/>
                    </a:p>
                  </a:txBody>
                  <a:tcPr/>
                </a:tc>
                <a:tc>
                  <a:txBody>
                    <a:bodyPr/>
                    <a:lstStyle/>
                    <a:p>
                      <a:pPr algn="ctr"/>
                      <a:r>
                        <a:rPr lang="en-US" dirty="0" smtClean="0"/>
                        <a:t>0</a:t>
                      </a:r>
                      <a:endParaRPr lang="en-US" dirty="0"/>
                    </a:p>
                  </a:txBody>
                  <a:tcPr/>
                </a:tc>
                <a:tc>
                  <a:txBody>
                    <a:bodyPr/>
                    <a:lstStyle/>
                    <a:p>
                      <a:pPr algn="ctr"/>
                      <a:r>
                        <a:rPr lang="en-US" dirty="0" smtClean="0"/>
                        <a:t>1</a:t>
                      </a:r>
                      <a:endParaRPr lang="en-US" dirty="0"/>
                    </a:p>
                  </a:txBody>
                  <a:tcPr/>
                </a:tc>
                <a:tc>
                  <a:txBody>
                    <a:bodyPr/>
                    <a:lstStyle/>
                    <a:p>
                      <a:pPr algn="ctr"/>
                      <a:r>
                        <a:rPr lang="en-US" dirty="0" smtClean="0"/>
                        <a:t>0</a:t>
                      </a:r>
                      <a:endParaRPr lang="en-US" dirty="0"/>
                    </a:p>
                  </a:txBody>
                  <a:tcPr/>
                </a:tc>
                <a:tc>
                  <a:txBody>
                    <a:bodyPr/>
                    <a:lstStyle/>
                    <a:p>
                      <a:pPr algn="ctr"/>
                      <a:r>
                        <a:rPr lang="en-US" dirty="0" smtClean="0"/>
                        <a:t>0</a:t>
                      </a:r>
                      <a:endParaRPr lang="en-US" dirty="0"/>
                    </a:p>
                  </a:txBody>
                  <a:tcPr/>
                </a:tc>
                <a:tc>
                  <a:txBody>
                    <a:bodyPr/>
                    <a:lstStyle/>
                    <a:p>
                      <a:pPr algn="ctr"/>
                      <a:r>
                        <a:rPr lang="en-US" dirty="0" smtClean="0"/>
                        <a:t>--</a:t>
                      </a:r>
                      <a:endParaRPr lang="en-US" dirty="0"/>
                    </a:p>
                  </a:txBody>
                  <a:tcPr/>
                </a:tc>
              </a:tr>
              <a:tr h="370840">
                <a:tc>
                  <a:txBody>
                    <a:bodyPr/>
                    <a:lstStyle/>
                    <a:p>
                      <a:r>
                        <a:rPr lang="en-US" dirty="0" smtClean="0"/>
                        <a:t>Unsure/NA</a:t>
                      </a:r>
                      <a:endParaRPr lang="en-US" dirty="0"/>
                    </a:p>
                  </a:txBody>
                  <a:tcPr/>
                </a:tc>
                <a:tc>
                  <a:txBody>
                    <a:bodyPr/>
                    <a:lstStyle/>
                    <a:p>
                      <a:pPr algn="ctr"/>
                      <a:r>
                        <a:rPr lang="en-US" dirty="0" smtClean="0"/>
                        <a:t>10</a:t>
                      </a:r>
                      <a:endParaRPr lang="en-US" dirty="0"/>
                    </a:p>
                  </a:txBody>
                  <a:tcPr/>
                </a:tc>
                <a:tc>
                  <a:txBody>
                    <a:bodyPr/>
                    <a:lstStyle/>
                    <a:p>
                      <a:pPr algn="ctr"/>
                      <a:r>
                        <a:rPr lang="en-US" dirty="0" smtClean="0"/>
                        <a:t>0</a:t>
                      </a:r>
                      <a:endParaRPr lang="en-US" dirty="0"/>
                    </a:p>
                  </a:txBody>
                  <a:tcPr/>
                </a:tc>
                <a:tc>
                  <a:txBody>
                    <a:bodyPr/>
                    <a:lstStyle/>
                    <a:p>
                      <a:pPr algn="ctr"/>
                      <a:r>
                        <a:rPr lang="en-US" dirty="0" smtClean="0"/>
                        <a:t>5</a:t>
                      </a:r>
                      <a:endParaRPr lang="en-US" dirty="0"/>
                    </a:p>
                  </a:txBody>
                  <a:tcPr/>
                </a:tc>
                <a:tc>
                  <a:txBody>
                    <a:bodyPr/>
                    <a:lstStyle/>
                    <a:p>
                      <a:pPr algn="ctr"/>
                      <a:r>
                        <a:rPr lang="en-US" dirty="0" smtClean="0"/>
                        <a:t>0</a:t>
                      </a:r>
                      <a:endParaRPr lang="en-US" dirty="0"/>
                    </a:p>
                  </a:txBody>
                  <a:tcPr/>
                </a:tc>
                <a:tc>
                  <a:txBody>
                    <a:bodyPr/>
                    <a:lstStyle/>
                    <a:p>
                      <a:pPr algn="ctr"/>
                      <a:r>
                        <a:rPr lang="en-US" dirty="0" smtClean="0"/>
                        <a:t>0</a:t>
                      </a:r>
                      <a:endParaRPr lang="en-US" dirty="0"/>
                    </a:p>
                  </a:txBody>
                  <a:tcPr/>
                </a:tc>
                <a:tc>
                  <a:txBody>
                    <a:bodyPr/>
                    <a:lstStyle/>
                    <a:p>
                      <a:pPr algn="ctr"/>
                      <a:r>
                        <a:rPr lang="en-US" dirty="0" smtClean="0"/>
                        <a:t>--</a:t>
                      </a:r>
                      <a:endParaRPr lang="en-US" dirty="0"/>
                    </a:p>
                  </a:txBody>
                  <a:tcPr/>
                </a:tc>
              </a:tr>
              <a:tr h="370840">
                <a:tc>
                  <a:txBody>
                    <a:bodyPr/>
                    <a:lstStyle/>
                    <a:p>
                      <a:r>
                        <a:rPr lang="en-US" dirty="0" smtClean="0"/>
                        <a:t>Total</a:t>
                      </a:r>
                      <a:endParaRPr lang="en-US" dirty="0"/>
                    </a:p>
                  </a:txBody>
                  <a:tcPr/>
                </a:tc>
                <a:tc>
                  <a:txBody>
                    <a:bodyPr/>
                    <a:lstStyle/>
                    <a:p>
                      <a:pPr algn="ctr"/>
                      <a:r>
                        <a:rPr lang="en-US" dirty="0" smtClean="0"/>
                        <a:t>100</a:t>
                      </a:r>
                      <a:endParaRPr lang="en-US" dirty="0"/>
                    </a:p>
                  </a:txBody>
                  <a:tcPr/>
                </a:tc>
                <a:tc>
                  <a:txBody>
                    <a:bodyPr/>
                    <a:lstStyle/>
                    <a:p>
                      <a:pPr algn="ctr"/>
                      <a:r>
                        <a:rPr lang="en-US" dirty="0" smtClean="0"/>
                        <a:t>100</a:t>
                      </a:r>
                      <a:endParaRPr lang="en-US" dirty="0"/>
                    </a:p>
                  </a:txBody>
                  <a:tcPr/>
                </a:tc>
                <a:tc>
                  <a:txBody>
                    <a:bodyPr/>
                    <a:lstStyle/>
                    <a:p>
                      <a:pPr algn="ctr"/>
                      <a:r>
                        <a:rPr lang="en-US" dirty="0" smtClean="0"/>
                        <a:t>99</a:t>
                      </a:r>
                      <a:endParaRPr lang="en-US" dirty="0"/>
                    </a:p>
                  </a:txBody>
                  <a:tcPr/>
                </a:tc>
                <a:tc>
                  <a:txBody>
                    <a:bodyPr/>
                    <a:lstStyle/>
                    <a:p>
                      <a:pPr algn="ctr"/>
                      <a:r>
                        <a:rPr lang="en-US" dirty="0" smtClean="0"/>
                        <a:t>101</a:t>
                      </a:r>
                      <a:endParaRPr lang="en-US" dirty="0"/>
                    </a:p>
                  </a:txBody>
                  <a:tcPr/>
                </a:tc>
                <a:tc>
                  <a:txBody>
                    <a:bodyPr/>
                    <a:lstStyle/>
                    <a:p>
                      <a:pPr algn="ctr"/>
                      <a:r>
                        <a:rPr lang="en-US" dirty="0" smtClean="0"/>
                        <a:t>101</a:t>
                      </a:r>
                      <a:endParaRPr lang="en-US" dirty="0"/>
                    </a:p>
                  </a:txBody>
                  <a:tcPr/>
                </a:tc>
                <a:tc>
                  <a:txBody>
                    <a:bodyPr/>
                    <a:lstStyle/>
                    <a:p>
                      <a:pPr algn="ctr"/>
                      <a:r>
                        <a:rPr lang="en-US" dirty="0" smtClean="0"/>
                        <a:t>--</a:t>
                      </a:r>
                      <a:endParaRPr lang="en-US" dirty="0"/>
                    </a:p>
                  </a:txBody>
                  <a:tcPr/>
                </a:tc>
              </a:tr>
            </a:tbl>
          </a:graphicData>
        </a:graphic>
      </p:graphicFrame>
    </p:spTree>
    <p:extLst>
      <p:ext uri="{BB962C8B-B14F-4D97-AF65-F5344CB8AC3E}">
        <p14:creationId xmlns:p14="http://schemas.microsoft.com/office/powerpoint/2010/main" xmlns="" val="31477715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5"/>
          <p:cNvSpPr>
            <a:spLocks noChangeArrowheads="1"/>
          </p:cNvSpPr>
          <p:nvPr/>
        </p:nvSpPr>
        <p:spPr bwMode="auto">
          <a:xfrm>
            <a:off x="609600" y="304800"/>
            <a:ext cx="7772400" cy="533400"/>
          </a:xfrm>
          <a:prstGeom prst="rect">
            <a:avLst/>
          </a:prstGeom>
          <a:solidFill>
            <a:schemeClr val="bg1"/>
          </a:solidFill>
          <a:ln>
            <a:noFill/>
          </a:ln>
          <a:effectLst/>
        </p:spPr>
        <p:txBody>
          <a:bodyPr anchor="ctr"/>
          <a:lstStyle/>
          <a:p>
            <a:pPr algn="ctr"/>
            <a:r>
              <a:rPr lang="en-US" sz="2400" b="1" dirty="0" smtClean="0">
                <a:solidFill>
                  <a:schemeClr val="tx2"/>
                </a:solidFill>
              </a:rPr>
              <a:t>Gubernatorial Races – Anne Arundel County</a:t>
            </a:r>
            <a:endParaRPr lang="en-US" sz="2400" b="1" dirty="0">
              <a:solidFill>
                <a:schemeClr val="tx2"/>
              </a:solidFill>
            </a:endParaRPr>
          </a:p>
        </p:txBody>
      </p:sp>
      <p:sp>
        <p:nvSpPr>
          <p:cNvPr id="3078" name="Rectangle 6"/>
          <p:cNvSpPr>
            <a:spLocks noGrp="1" noChangeArrowheads="1"/>
          </p:cNvSpPr>
          <p:nvPr>
            <p:ph type="ctrTitle"/>
          </p:nvPr>
        </p:nvSpPr>
        <p:spPr>
          <a:xfrm>
            <a:off x="533400" y="838200"/>
            <a:ext cx="7772400" cy="457200"/>
          </a:xfrm>
        </p:spPr>
        <p:txBody>
          <a:bodyPr/>
          <a:lstStyle/>
          <a:p>
            <a:r>
              <a:rPr lang="en-US" sz="2000">
                <a:latin typeface="Times New Roman" pitchFamily="18" charset="0"/>
              </a:rPr>
              <a:t>Anne Arundel Consistently supports Rep. Gubernatorial Candidates</a:t>
            </a:r>
          </a:p>
        </p:txBody>
      </p:sp>
      <p:graphicFrame>
        <p:nvGraphicFramePr>
          <p:cNvPr id="3" name="Chart 2"/>
          <p:cNvGraphicFramePr/>
          <p:nvPr>
            <p:extLst>
              <p:ext uri="{D42A27DB-BD31-4B8C-83A1-F6EECF244321}">
                <p14:modId xmlns:p14="http://schemas.microsoft.com/office/powerpoint/2010/main" xmlns="" val="3090770101"/>
              </p:ext>
            </p:extLst>
          </p:nvPr>
        </p:nvGraphicFramePr>
        <p:xfrm>
          <a:off x="609600" y="1397000"/>
          <a:ext cx="8153400" cy="4851400"/>
        </p:xfrm>
        <a:graphic>
          <a:graphicData uri="http://schemas.openxmlformats.org/drawingml/2006/chart">
            <c:chart xmlns:c="http://schemas.openxmlformats.org/drawingml/2006/chart" xmlns:r="http://schemas.openxmlformats.org/officeDocument/2006/relationships" r:id="rId2"/>
          </a:graphicData>
        </a:graphic>
      </p:graphicFrame>
      <p:sp>
        <p:nvSpPr>
          <p:cNvPr id="2" name="TextBox 1"/>
          <p:cNvSpPr txBox="1"/>
          <p:nvPr/>
        </p:nvSpPr>
        <p:spPr>
          <a:xfrm>
            <a:off x="4800600" y="2209800"/>
            <a:ext cx="2743200" cy="646331"/>
          </a:xfrm>
          <a:prstGeom prst="rect">
            <a:avLst/>
          </a:prstGeom>
          <a:noFill/>
        </p:spPr>
        <p:txBody>
          <a:bodyPr wrap="square" rtlCol="0">
            <a:spAutoFit/>
          </a:bodyPr>
          <a:lstStyle/>
          <a:p>
            <a:r>
              <a:rPr lang="en-US" dirty="0" smtClean="0"/>
              <a:t>O’Malley on low end of typical Dem vote deficit</a:t>
            </a:r>
            <a:endParaRPr lang="en-US" dirty="0"/>
          </a:p>
        </p:txBody>
      </p:sp>
      <p:cxnSp>
        <p:nvCxnSpPr>
          <p:cNvPr id="5" name="Straight Arrow Connector 4"/>
          <p:cNvCxnSpPr/>
          <p:nvPr/>
        </p:nvCxnSpPr>
        <p:spPr>
          <a:xfrm>
            <a:off x="6781800" y="2856131"/>
            <a:ext cx="304800" cy="110626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1100897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p:cNvSpPr>
            <a:spLocks noGrp="1"/>
          </p:cNvSpPr>
          <p:nvPr>
            <p:ph idx="1"/>
          </p:nvPr>
        </p:nvSpPr>
        <p:spPr>
          <a:xfrm>
            <a:off x="762000" y="1676400"/>
            <a:ext cx="7693025" cy="4343400"/>
          </a:xfrm>
        </p:spPr>
        <p:txBody>
          <a:bodyPr>
            <a:normAutofit/>
          </a:bodyPr>
          <a:lstStyle/>
          <a:p>
            <a:pPr eaLnBrk="1" hangingPunct="1">
              <a:lnSpc>
                <a:spcPct val="90000"/>
              </a:lnSpc>
              <a:buFont typeface="Wingdings" pitchFamily="2" charset="2"/>
              <a:buNone/>
            </a:pPr>
            <a:r>
              <a:rPr lang="en-US" sz="2000" b="1" dirty="0" smtClean="0"/>
              <a:t>	</a:t>
            </a:r>
            <a:r>
              <a:rPr lang="en-US" sz="2400" b="1" dirty="0" smtClean="0"/>
              <a:t>1. Housing Commission of Anne Arundel County –  </a:t>
            </a:r>
            <a:r>
              <a:rPr lang="en-US" sz="2400" b="1" i="1" dirty="0" smtClean="0"/>
              <a:t>2010-11</a:t>
            </a:r>
          </a:p>
          <a:p>
            <a:pPr>
              <a:lnSpc>
                <a:spcPct val="90000"/>
              </a:lnSpc>
            </a:pPr>
            <a:r>
              <a:rPr lang="en-US" sz="1600" b="1" dirty="0" smtClean="0">
                <a:solidFill>
                  <a:srgbClr val="FF0000"/>
                </a:solidFill>
              </a:rPr>
              <a:t>Client: </a:t>
            </a:r>
            <a:r>
              <a:rPr lang="en-US" sz="1600" dirty="0" smtClean="0"/>
              <a:t>Provides housing for low income families and seniors in eight communities</a:t>
            </a:r>
          </a:p>
          <a:p>
            <a:pPr lvl="1" eaLnBrk="1" hangingPunct="1">
              <a:lnSpc>
                <a:spcPct val="90000"/>
              </a:lnSpc>
            </a:pPr>
            <a:r>
              <a:rPr lang="en-US" sz="1800" b="1" dirty="0" smtClean="0">
                <a:solidFill>
                  <a:srgbClr val="FF0000"/>
                </a:solidFill>
              </a:rPr>
              <a:t>Type of survey</a:t>
            </a:r>
            <a:r>
              <a:rPr lang="en-US" sz="1800" dirty="0" smtClean="0">
                <a:solidFill>
                  <a:srgbClr val="FF0000"/>
                </a:solidFill>
              </a:rPr>
              <a:t>:</a:t>
            </a:r>
            <a:r>
              <a:rPr lang="en-US" sz="1800" dirty="0" smtClean="0"/>
              <a:t> Resident satisfaction and facility condition – used for planning, oversight and HUD accreditation purposes</a:t>
            </a:r>
          </a:p>
          <a:p>
            <a:pPr lvl="1" eaLnBrk="1" hangingPunct="1">
              <a:lnSpc>
                <a:spcPct val="90000"/>
              </a:lnSpc>
            </a:pPr>
            <a:r>
              <a:rPr lang="en-US" sz="1800" b="1" dirty="0" smtClean="0">
                <a:solidFill>
                  <a:srgbClr val="FF0000"/>
                </a:solidFill>
              </a:rPr>
              <a:t>Methodology:</a:t>
            </a:r>
            <a:r>
              <a:rPr lang="en-US" sz="1800" dirty="0" smtClean="0"/>
              <a:t> Self-administered at each community.  Residents fill them out at the time of contract renewal, producing a quarterly stream of completed surveys for CSLI to use for data entry and report generation.</a:t>
            </a:r>
          </a:p>
          <a:p>
            <a:pPr lvl="1" eaLnBrk="1" hangingPunct="1">
              <a:lnSpc>
                <a:spcPct val="90000"/>
              </a:lnSpc>
            </a:pPr>
            <a:r>
              <a:rPr lang="en-US" sz="1800" b="1" dirty="0" smtClean="0">
                <a:solidFill>
                  <a:srgbClr val="FF0000"/>
                </a:solidFill>
              </a:rPr>
              <a:t>N</a:t>
            </a:r>
            <a:r>
              <a:rPr lang="en-US" sz="1800" dirty="0" smtClean="0"/>
              <a:t>=Varies by community</a:t>
            </a:r>
          </a:p>
          <a:p>
            <a:pPr lvl="1" eaLnBrk="1" hangingPunct="1">
              <a:lnSpc>
                <a:spcPct val="90000"/>
              </a:lnSpc>
            </a:pPr>
            <a:r>
              <a:rPr lang="en-US" sz="1800" b="1" dirty="0" smtClean="0">
                <a:solidFill>
                  <a:srgbClr val="FF0000"/>
                </a:solidFill>
              </a:rPr>
              <a:t>Current status:</a:t>
            </a:r>
            <a:r>
              <a:rPr lang="en-US" sz="1800" b="1" dirty="0" smtClean="0"/>
              <a:t> </a:t>
            </a:r>
            <a:r>
              <a:rPr lang="en-US" sz="1800" dirty="0" smtClean="0"/>
              <a:t>Waiting for next quarter’s questionnaires.</a:t>
            </a:r>
          </a:p>
          <a:p>
            <a:pPr lvl="1" eaLnBrk="1" hangingPunct="1">
              <a:lnSpc>
                <a:spcPct val="90000"/>
              </a:lnSpc>
            </a:pPr>
            <a:r>
              <a:rPr lang="en-US" sz="1800" b="1" dirty="0" smtClean="0">
                <a:solidFill>
                  <a:srgbClr val="FF0000"/>
                </a:solidFill>
              </a:rPr>
              <a:t>Income generated: </a:t>
            </a:r>
            <a:r>
              <a:rPr lang="en-US" sz="1800" dirty="0" smtClean="0"/>
              <a:t>Overall $5100, retained for CSLI operations: $5100.  </a:t>
            </a:r>
          </a:p>
          <a:p>
            <a:pPr lvl="1" eaLnBrk="1" hangingPunct="1">
              <a:lnSpc>
                <a:spcPct val="90000"/>
              </a:lnSpc>
            </a:pPr>
            <a:r>
              <a:rPr lang="en-US" sz="1800" b="1" dirty="0" smtClean="0">
                <a:solidFill>
                  <a:srgbClr val="FF0000"/>
                </a:solidFill>
              </a:rPr>
              <a:t>Students employed:</a:t>
            </a:r>
            <a:r>
              <a:rPr lang="en-US" sz="1800" b="1" dirty="0" smtClean="0"/>
              <a:t> </a:t>
            </a:r>
            <a:r>
              <a:rPr lang="en-US" sz="1800" dirty="0" smtClean="0"/>
              <a:t>0-1</a:t>
            </a:r>
            <a:endParaRPr lang="en-US" sz="1800" b="1" dirty="0" smtClean="0"/>
          </a:p>
        </p:txBody>
      </p:sp>
      <p:sp>
        <p:nvSpPr>
          <p:cNvPr id="8194" name="Title 1"/>
          <p:cNvSpPr>
            <a:spLocks noGrp="1"/>
          </p:cNvSpPr>
          <p:nvPr>
            <p:ph type="title"/>
          </p:nvPr>
        </p:nvSpPr>
        <p:spPr>
          <a:xfrm>
            <a:off x="762000" y="762000"/>
            <a:ext cx="7924800" cy="685800"/>
          </a:xfrm>
        </p:spPr>
        <p:txBody>
          <a:bodyPr>
            <a:noAutofit/>
          </a:bodyPr>
          <a:lstStyle/>
          <a:p>
            <a:r>
              <a:rPr lang="en-US" sz="3200" dirty="0" smtClean="0"/>
              <a:t>CSLI Recent Activities-Client Projects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txBox="1">
            <a:spLocks/>
          </p:cNvSpPr>
          <p:nvPr/>
        </p:nvSpPr>
        <p:spPr>
          <a:xfrm>
            <a:off x="457200" y="274638"/>
            <a:ext cx="7162800" cy="639762"/>
          </a:xfrm>
          <a:prstGeom prst="rect">
            <a:avLst/>
          </a:prstGeom>
        </p:spPr>
        <p:txBody>
          <a:bodyPr vert="horz" anchor="b">
            <a:noAutofit/>
            <a:scene3d>
              <a:camera prst="orthographicFront"/>
              <a:lightRig rig="soft" dir="t"/>
            </a:scene3d>
            <a:sp3d prstMaterial="softEdge">
              <a:bevelT w="25400" h="25400"/>
            </a:sp3d>
          </a:bodyPr>
          <a:lstStyle>
            <a:lvl1pPr algn="r" rtl="0" eaLnBrk="0" fontAlgn="base" hangingPunct="0">
              <a:spcBef>
                <a:spcPct val="0"/>
              </a:spcBef>
              <a:spcAft>
                <a:spcPct val="0"/>
              </a:spcAft>
              <a:defRPr sz="48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a:lstStyle>
          <a:p>
            <a:pPr algn="ctr"/>
            <a:r>
              <a:rPr lang="en-US" sz="3200" dirty="0" smtClean="0"/>
              <a:t>County Executive Vote 1994-2010</a:t>
            </a:r>
            <a:endParaRPr lang="en-US" sz="3200" dirty="0"/>
          </a:p>
        </p:txBody>
      </p:sp>
      <p:graphicFrame>
        <p:nvGraphicFramePr>
          <p:cNvPr id="4" name="Chart 3"/>
          <p:cNvGraphicFramePr/>
          <p:nvPr>
            <p:extLst>
              <p:ext uri="{D42A27DB-BD31-4B8C-83A1-F6EECF244321}">
                <p14:modId xmlns:p14="http://schemas.microsoft.com/office/powerpoint/2010/main" xmlns="" val="723110630"/>
              </p:ext>
            </p:extLst>
          </p:nvPr>
        </p:nvGraphicFramePr>
        <p:xfrm>
          <a:off x="685800" y="1143000"/>
          <a:ext cx="7848600" cy="426720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1828800" y="5619046"/>
            <a:ext cx="1066800" cy="369332"/>
          </a:xfrm>
          <a:prstGeom prst="rect">
            <a:avLst/>
          </a:prstGeom>
          <a:noFill/>
        </p:spPr>
        <p:txBody>
          <a:bodyPr wrap="square" rtlCol="0">
            <a:spAutoFit/>
          </a:bodyPr>
          <a:lstStyle/>
          <a:p>
            <a:r>
              <a:rPr lang="en-US" dirty="0" smtClean="0">
                <a:solidFill>
                  <a:srgbClr val="C00000"/>
                </a:solidFill>
              </a:rPr>
              <a:t>2716</a:t>
            </a:r>
            <a:endParaRPr lang="en-US" dirty="0">
              <a:solidFill>
                <a:srgbClr val="C00000"/>
              </a:solidFill>
            </a:endParaRPr>
          </a:p>
        </p:txBody>
      </p:sp>
      <p:sp>
        <p:nvSpPr>
          <p:cNvPr id="10" name="TextBox 9"/>
          <p:cNvSpPr txBox="1"/>
          <p:nvPr/>
        </p:nvSpPr>
        <p:spPr>
          <a:xfrm>
            <a:off x="2895600" y="5638800"/>
            <a:ext cx="1066800" cy="369332"/>
          </a:xfrm>
          <a:prstGeom prst="rect">
            <a:avLst/>
          </a:prstGeom>
          <a:noFill/>
        </p:spPr>
        <p:txBody>
          <a:bodyPr wrap="square" rtlCol="0">
            <a:spAutoFit/>
          </a:bodyPr>
          <a:lstStyle/>
          <a:p>
            <a:r>
              <a:rPr lang="en-US" dirty="0" smtClean="0">
                <a:solidFill>
                  <a:srgbClr val="C00000"/>
                </a:solidFill>
              </a:rPr>
              <a:t>23987</a:t>
            </a:r>
            <a:endParaRPr lang="en-US" dirty="0">
              <a:solidFill>
                <a:srgbClr val="C00000"/>
              </a:solidFill>
            </a:endParaRPr>
          </a:p>
        </p:txBody>
      </p:sp>
      <p:sp>
        <p:nvSpPr>
          <p:cNvPr id="11" name="TextBox 10"/>
          <p:cNvSpPr txBox="1"/>
          <p:nvPr/>
        </p:nvSpPr>
        <p:spPr>
          <a:xfrm>
            <a:off x="4038600" y="5651260"/>
            <a:ext cx="1066800" cy="369332"/>
          </a:xfrm>
          <a:prstGeom prst="rect">
            <a:avLst/>
          </a:prstGeom>
          <a:noFill/>
        </p:spPr>
        <p:txBody>
          <a:bodyPr wrap="square" rtlCol="0">
            <a:spAutoFit/>
          </a:bodyPr>
          <a:lstStyle/>
          <a:p>
            <a:r>
              <a:rPr lang="en-US" dirty="0" smtClean="0">
                <a:solidFill>
                  <a:srgbClr val="C00000"/>
                </a:solidFill>
              </a:rPr>
              <a:t>6151</a:t>
            </a:r>
            <a:endParaRPr lang="en-US" dirty="0">
              <a:solidFill>
                <a:srgbClr val="C00000"/>
              </a:solidFill>
            </a:endParaRPr>
          </a:p>
        </p:txBody>
      </p:sp>
      <p:sp>
        <p:nvSpPr>
          <p:cNvPr id="12" name="TextBox 11"/>
          <p:cNvSpPr txBox="1"/>
          <p:nvPr/>
        </p:nvSpPr>
        <p:spPr>
          <a:xfrm>
            <a:off x="5181600" y="5638800"/>
            <a:ext cx="1066800" cy="369332"/>
          </a:xfrm>
          <a:prstGeom prst="rect">
            <a:avLst/>
          </a:prstGeom>
          <a:noFill/>
        </p:spPr>
        <p:txBody>
          <a:bodyPr wrap="square" rtlCol="0">
            <a:spAutoFit/>
          </a:bodyPr>
          <a:lstStyle/>
          <a:p>
            <a:r>
              <a:rPr lang="en-US" dirty="0" smtClean="0">
                <a:solidFill>
                  <a:srgbClr val="C00000"/>
                </a:solidFill>
              </a:rPr>
              <a:t>3920</a:t>
            </a:r>
            <a:endParaRPr lang="en-US" dirty="0">
              <a:solidFill>
                <a:srgbClr val="C00000"/>
              </a:solidFill>
            </a:endParaRPr>
          </a:p>
        </p:txBody>
      </p:sp>
      <p:sp>
        <p:nvSpPr>
          <p:cNvPr id="13" name="TextBox 12"/>
          <p:cNvSpPr txBox="1"/>
          <p:nvPr/>
        </p:nvSpPr>
        <p:spPr>
          <a:xfrm>
            <a:off x="5943600" y="5410200"/>
            <a:ext cx="2307454" cy="923330"/>
          </a:xfrm>
          <a:prstGeom prst="rect">
            <a:avLst/>
          </a:prstGeom>
          <a:noFill/>
        </p:spPr>
        <p:txBody>
          <a:bodyPr wrap="square" rtlCol="0">
            <a:spAutoFit/>
          </a:bodyPr>
          <a:lstStyle/>
          <a:p>
            <a:pPr algn="ctr"/>
            <a:r>
              <a:rPr lang="en-US" b="1" dirty="0" smtClean="0">
                <a:solidFill>
                  <a:srgbClr val="C00000"/>
                </a:solidFill>
              </a:rPr>
              <a:t>12425</a:t>
            </a:r>
          </a:p>
          <a:p>
            <a:pPr algn="ctr"/>
            <a:r>
              <a:rPr lang="en-US" b="1" dirty="0" smtClean="0">
                <a:solidFill>
                  <a:srgbClr val="C00000"/>
                </a:solidFill>
              </a:rPr>
              <a:t>Including Shay -1930</a:t>
            </a:r>
            <a:endParaRPr lang="en-US" b="1" dirty="0">
              <a:solidFill>
                <a:srgbClr val="C00000"/>
              </a:solidFill>
            </a:endParaRPr>
          </a:p>
        </p:txBody>
      </p:sp>
      <p:sp>
        <p:nvSpPr>
          <p:cNvPr id="7" name="TextBox 6"/>
          <p:cNvSpPr txBox="1"/>
          <p:nvPr/>
        </p:nvSpPr>
        <p:spPr>
          <a:xfrm>
            <a:off x="457200" y="5619046"/>
            <a:ext cx="1219200" cy="369332"/>
          </a:xfrm>
          <a:prstGeom prst="rect">
            <a:avLst/>
          </a:prstGeom>
          <a:noFill/>
        </p:spPr>
        <p:txBody>
          <a:bodyPr wrap="square" rtlCol="0">
            <a:spAutoFit/>
          </a:bodyPr>
          <a:lstStyle/>
          <a:p>
            <a:r>
              <a:rPr lang="en-US" b="1" dirty="0" smtClean="0">
                <a:solidFill>
                  <a:srgbClr val="C00000"/>
                </a:solidFill>
              </a:rPr>
              <a:t>GAP</a:t>
            </a:r>
            <a:endParaRPr lang="en-US" b="1" dirty="0">
              <a:solidFill>
                <a:srgbClr val="C00000"/>
              </a:solidFill>
            </a:endParaRPr>
          </a:p>
        </p:txBody>
      </p:sp>
      <p:sp>
        <p:nvSpPr>
          <p:cNvPr id="2" name="TextBox 1"/>
          <p:cNvSpPr txBox="1"/>
          <p:nvPr/>
        </p:nvSpPr>
        <p:spPr>
          <a:xfrm>
            <a:off x="687649" y="6020592"/>
            <a:ext cx="6409678" cy="369332"/>
          </a:xfrm>
          <a:prstGeom prst="rect">
            <a:avLst/>
          </a:prstGeom>
          <a:noFill/>
        </p:spPr>
        <p:txBody>
          <a:bodyPr wrap="square" rtlCol="0">
            <a:spAutoFit/>
          </a:bodyPr>
          <a:lstStyle/>
          <a:p>
            <a:r>
              <a:rPr lang="en-US" dirty="0" smtClean="0"/>
              <a:t>Only a few thousand votes separate Dem/Rep candidates</a:t>
            </a:r>
            <a:endParaRPr lang="en-US" dirty="0"/>
          </a:p>
        </p:txBody>
      </p:sp>
    </p:spTree>
    <p:extLst>
      <p:ext uri="{BB962C8B-B14F-4D97-AF65-F5344CB8AC3E}">
        <p14:creationId xmlns:p14="http://schemas.microsoft.com/office/powerpoint/2010/main" xmlns="" val="246865557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28600"/>
            <a:ext cx="8229600" cy="838200"/>
          </a:xfrm>
        </p:spPr>
        <p:txBody>
          <a:bodyPr/>
          <a:lstStyle/>
          <a:p>
            <a:r>
              <a:rPr lang="en-US" sz="3600" dirty="0" smtClean="0"/>
              <a:t>2010 County Exec Race Over Time</a:t>
            </a:r>
            <a:endParaRPr lang="en-US" sz="3600" dirty="0"/>
          </a:p>
        </p:txBody>
      </p:sp>
      <p:graphicFrame>
        <p:nvGraphicFramePr>
          <p:cNvPr id="5" name="Table 4"/>
          <p:cNvGraphicFramePr>
            <a:graphicFrameLocks noGrp="1"/>
          </p:cNvGraphicFramePr>
          <p:nvPr>
            <p:extLst>
              <p:ext uri="{D42A27DB-BD31-4B8C-83A1-F6EECF244321}">
                <p14:modId xmlns:p14="http://schemas.microsoft.com/office/powerpoint/2010/main" xmlns="" val="64804687"/>
              </p:ext>
            </p:extLst>
          </p:nvPr>
        </p:nvGraphicFramePr>
        <p:xfrm>
          <a:off x="685800" y="943372"/>
          <a:ext cx="7696201" cy="5125720"/>
        </p:xfrm>
        <a:graphic>
          <a:graphicData uri="http://schemas.openxmlformats.org/drawingml/2006/table">
            <a:tbl>
              <a:tblPr firstRow="1" bandRow="1">
                <a:tableStyleId>{5C22544A-7EE6-4342-B048-85BDC9FD1C3A}</a:tableStyleId>
              </a:tblPr>
              <a:tblGrid>
                <a:gridCol w="1138009"/>
                <a:gridCol w="1138009"/>
                <a:gridCol w="1031618"/>
                <a:gridCol w="1031618"/>
                <a:gridCol w="798399"/>
                <a:gridCol w="798399"/>
                <a:gridCol w="798399"/>
                <a:gridCol w="961750"/>
              </a:tblGrid>
              <a:tr h="370840">
                <a:tc>
                  <a:txBody>
                    <a:bodyPr/>
                    <a:lstStyle/>
                    <a:p>
                      <a:endParaRPr lang="en-US" dirty="0"/>
                    </a:p>
                  </a:txBody>
                  <a:tcPr/>
                </a:tc>
                <a:tc>
                  <a:txBody>
                    <a:bodyPr/>
                    <a:lstStyle/>
                    <a:p>
                      <a:r>
                        <a:rPr lang="en-US" dirty="0" smtClean="0"/>
                        <a:t>Nov. 2006</a:t>
                      </a:r>
                      <a:endParaRPr lang="en-US" dirty="0"/>
                    </a:p>
                  </a:txBody>
                  <a:tcPr/>
                </a:tc>
                <a:tc>
                  <a:txBody>
                    <a:bodyPr/>
                    <a:lstStyle/>
                    <a:p>
                      <a:pPr algn="ctr"/>
                      <a:r>
                        <a:rPr lang="en-US" sz="1800" dirty="0" smtClean="0"/>
                        <a:t>June 2010</a:t>
                      </a:r>
                    </a:p>
                    <a:p>
                      <a:pPr algn="ctr"/>
                      <a:r>
                        <a:rPr lang="en-US" sz="1800" dirty="0" smtClean="0"/>
                        <a:t>Online Poll</a:t>
                      </a:r>
                      <a:endParaRPr lang="en-US" sz="1800" dirty="0"/>
                    </a:p>
                  </a:txBody>
                  <a:tcPr/>
                </a:tc>
                <a:tc>
                  <a:txBody>
                    <a:bodyPr/>
                    <a:lstStyle/>
                    <a:p>
                      <a:pPr algn="ctr"/>
                      <a:r>
                        <a:rPr lang="en-US" sz="1800" dirty="0" smtClean="0"/>
                        <a:t>Sept.</a:t>
                      </a:r>
                    </a:p>
                    <a:p>
                      <a:pPr algn="ctr"/>
                      <a:r>
                        <a:rPr lang="en-US" sz="1800" dirty="0" smtClean="0"/>
                        <a:t>2010</a:t>
                      </a:r>
                    </a:p>
                    <a:p>
                      <a:pPr algn="ctr"/>
                      <a:r>
                        <a:rPr lang="en-US" sz="1800" dirty="0" smtClean="0"/>
                        <a:t>Online</a:t>
                      </a:r>
                    </a:p>
                    <a:p>
                      <a:pPr algn="ctr"/>
                      <a:r>
                        <a:rPr lang="en-US" sz="1800" dirty="0" smtClean="0"/>
                        <a:t>Poll</a:t>
                      </a:r>
                      <a:endParaRPr lang="en-US" sz="1800" dirty="0"/>
                    </a:p>
                  </a:txBody>
                  <a:tcPr/>
                </a:tc>
                <a:tc gridSpan="3">
                  <a:txBody>
                    <a:bodyPr/>
                    <a:lstStyle/>
                    <a:p>
                      <a:pPr algn="ctr"/>
                      <a:r>
                        <a:rPr lang="en-US" sz="1800" dirty="0" smtClean="0"/>
                        <a:t>October 11-14, 2010</a:t>
                      </a:r>
                      <a:endParaRPr lang="en-US" sz="1800" dirty="0"/>
                    </a:p>
                  </a:txBody>
                  <a:tcPr/>
                </a:tc>
                <a:tc hMerge="1">
                  <a:txBody>
                    <a:bodyPr/>
                    <a:lstStyle/>
                    <a:p>
                      <a:pPr algn="ctr"/>
                      <a:endParaRPr lang="en-US" sz="1200" dirty="0"/>
                    </a:p>
                  </a:txBody>
                  <a:tcPr/>
                </a:tc>
                <a:tc hMerge="1">
                  <a:txBody>
                    <a:bodyPr/>
                    <a:lstStyle/>
                    <a:p>
                      <a:pPr algn="ctr"/>
                      <a:endParaRPr lang="en-US" sz="1200" dirty="0"/>
                    </a:p>
                  </a:txBody>
                  <a:tcPr/>
                </a:tc>
                <a:tc>
                  <a:txBody>
                    <a:bodyPr/>
                    <a:lstStyle/>
                    <a:p>
                      <a:pPr algn="ctr"/>
                      <a:r>
                        <a:rPr lang="en-US" dirty="0" smtClean="0"/>
                        <a:t>Nov. 2</a:t>
                      </a:r>
                      <a:endParaRPr lang="en-US" dirty="0"/>
                    </a:p>
                  </a:txBody>
                  <a:tcPr/>
                </a:tc>
              </a:tr>
              <a:tr h="370840">
                <a:tc>
                  <a:txBody>
                    <a:bodyPr/>
                    <a:lstStyle/>
                    <a:p>
                      <a:r>
                        <a:rPr lang="en-US" sz="1400" dirty="0" smtClean="0"/>
                        <a:t>Candidate</a:t>
                      </a:r>
                      <a:endParaRPr lang="en-US" sz="1400" dirty="0"/>
                    </a:p>
                  </a:txBody>
                  <a:tcPr/>
                </a:tc>
                <a:tc>
                  <a:txBody>
                    <a:bodyPr/>
                    <a:lstStyle/>
                    <a:p>
                      <a:r>
                        <a:rPr lang="en-US" dirty="0" smtClean="0"/>
                        <a:t>Actual</a:t>
                      </a:r>
                    </a:p>
                    <a:p>
                      <a:r>
                        <a:rPr lang="en-US" dirty="0" smtClean="0"/>
                        <a:t>Vote</a:t>
                      </a:r>
                      <a:endParaRPr lang="en-US" dirty="0"/>
                    </a:p>
                  </a:txBody>
                  <a:tcPr/>
                </a:tc>
                <a:tc>
                  <a:txBody>
                    <a:bodyPr/>
                    <a:lstStyle/>
                    <a:p>
                      <a:pPr algn="ctr"/>
                      <a:r>
                        <a:rPr lang="en-US" sz="1050" dirty="0" smtClean="0"/>
                        <a:t>All Categories</a:t>
                      </a:r>
                      <a:endParaRPr lang="en-US" sz="105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dirty="0" smtClean="0"/>
                        <a:t>All Categories</a:t>
                      </a:r>
                    </a:p>
                    <a:p>
                      <a:pPr algn="ctr"/>
                      <a:endParaRPr lang="en-US" sz="1050" dirty="0"/>
                    </a:p>
                  </a:txBody>
                  <a:tcPr/>
                </a:tc>
                <a:tc>
                  <a:txBody>
                    <a:bodyPr/>
                    <a:lstStyle/>
                    <a:p>
                      <a:pPr algn="ctr"/>
                      <a:r>
                        <a:rPr lang="en-US" sz="800" dirty="0" smtClean="0"/>
                        <a:t>All</a:t>
                      </a:r>
                      <a:r>
                        <a:rPr lang="en-US" sz="800" baseline="0" dirty="0" smtClean="0"/>
                        <a:t> categories</a:t>
                      </a:r>
                      <a:endParaRPr lang="en-US" sz="800" dirty="0"/>
                    </a:p>
                  </a:txBody>
                  <a:tcPr/>
                </a:tc>
                <a:tc>
                  <a:txBody>
                    <a:bodyPr/>
                    <a:lstStyle/>
                    <a:p>
                      <a:pPr algn="ctr"/>
                      <a:r>
                        <a:rPr lang="en-US" sz="1100" dirty="0" smtClean="0"/>
                        <a:t>Exclude some</a:t>
                      </a:r>
                      <a:endParaRPr lang="en-US" sz="1100" dirty="0"/>
                    </a:p>
                  </a:txBody>
                  <a:tcPr/>
                </a:tc>
                <a:tc>
                  <a:txBody>
                    <a:bodyPr/>
                    <a:lstStyle/>
                    <a:p>
                      <a:pPr algn="ctr"/>
                      <a:r>
                        <a:rPr lang="en-US" sz="1100" dirty="0" smtClean="0"/>
                        <a:t>Exclude all except voters</a:t>
                      </a:r>
                      <a:endParaRPr lang="en-US" sz="1100" dirty="0"/>
                    </a:p>
                  </a:txBody>
                  <a:tcPr/>
                </a:tc>
                <a:tc>
                  <a:txBody>
                    <a:bodyPr/>
                    <a:lstStyle/>
                    <a:p>
                      <a:pPr algn="ctr"/>
                      <a:r>
                        <a:rPr lang="en-US" sz="1600" dirty="0" smtClean="0"/>
                        <a:t>Actual</a:t>
                      </a:r>
                      <a:br>
                        <a:rPr lang="en-US" sz="1600" dirty="0" smtClean="0"/>
                      </a:br>
                      <a:r>
                        <a:rPr lang="en-US" sz="1600" dirty="0" smtClean="0"/>
                        <a:t>Vote</a:t>
                      </a:r>
                      <a:endParaRPr lang="en-US" sz="1600" dirty="0"/>
                    </a:p>
                  </a:txBody>
                  <a:tcPr/>
                </a:tc>
              </a:tr>
              <a:tr h="370840">
                <a:tc>
                  <a:txBody>
                    <a:bodyPr/>
                    <a:lstStyle/>
                    <a:p>
                      <a:r>
                        <a:rPr lang="en-US" sz="1400" dirty="0" smtClean="0"/>
                        <a:t>Gap</a:t>
                      </a:r>
                      <a:endParaRPr lang="en-US" sz="1400" dirty="0"/>
                    </a:p>
                  </a:txBody>
                  <a:tcPr/>
                </a:tc>
                <a:tc>
                  <a:txBody>
                    <a:bodyPr/>
                    <a:lstStyle/>
                    <a:p>
                      <a:pPr algn="ctr"/>
                      <a:r>
                        <a:rPr lang="en-US" dirty="0" smtClean="0"/>
                        <a:t>2</a:t>
                      </a:r>
                      <a:endParaRPr lang="en-US" dirty="0"/>
                    </a:p>
                  </a:txBody>
                  <a:tcPr/>
                </a:tc>
                <a:tc>
                  <a:txBody>
                    <a:bodyPr/>
                    <a:lstStyle/>
                    <a:p>
                      <a:pPr algn="ctr"/>
                      <a:r>
                        <a:rPr lang="en-US" dirty="0" smtClean="0"/>
                        <a:t>22/31</a:t>
                      </a:r>
                      <a:endParaRPr lang="en-US" dirty="0"/>
                    </a:p>
                  </a:txBody>
                  <a:tcPr/>
                </a:tc>
                <a:tc>
                  <a:txBody>
                    <a:bodyPr/>
                    <a:lstStyle/>
                    <a:p>
                      <a:pPr algn="ctr"/>
                      <a:r>
                        <a:rPr lang="en-US" dirty="0" smtClean="0"/>
                        <a:t>26</a:t>
                      </a:r>
                      <a:endParaRPr lang="en-US" dirty="0"/>
                    </a:p>
                  </a:txBody>
                  <a:tcPr/>
                </a:tc>
                <a:tc>
                  <a:txBody>
                    <a:bodyPr/>
                    <a:lstStyle/>
                    <a:p>
                      <a:pPr algn="ctr"/>
                      <a:r>
                        <a:rPr lang="en-US" dirty="0" smtClean="0"/>
                        <a:t>13</a:t>
                      </a:r>
                      <a:endParaRPr lang="en-US" dirty="0"/>
                    </a:p>
                  </a:txBody>
                  <a:tcPr/>
                </a:tc>
                <a:tc>
                  <a:txBody>
                    <a:bodyPr/>
                    <a:lstStyle/>
                    <a:p>
                      <a:pPr algn="ctr"/>
                      <a:r>
                        <a:rPr lang="en-US" dirty="0" smtClean="0"/>
                        <a:t>14</a:t>
                      </a:r>
                      <a:endParaRPr lang="en-US" dirty="0"/>
                    </a:p>
                  </a:txBody>
                  <a:tcPr/>
                </a:tc>
                <a:tc>
                  <a:txBody>
                    <a:bodyPr/>
                    <a:lstStyle/>
                    <a:p>
                      <a:pPr algn="ctr"/>
                      <a:r>
                        <a:rPr lang="en-US" dirty="0" smtClean="0"/>
                        <a:t>22</a:t>
                      </a:r>
                      <a:endParaRPr lang="en-US" dirty="0"/>
                    </a:p>
                  </a:txBody>
                  <a:tcPr/>
                </a:tc>
                <a:tc>
                  <a:txBody>
                    <a:bodyPr/>
                    <a:lstStyle/>
                    <a:p>
                      <a:pPr algn="ctr"/>
                      <a:r>
                        <a:rPr lang="en-US" dirty="0" smtClean="0"/>
                        <a:t>6.5</a:t>
                      </a:r>
                      <a:endParaRPr lang="en-US" dirty="0"/>
                    </a:p>
                  </a:txBody>
                  <a:tcPr/>
                </a:tc>
              </a:tr>
              <a:tr h="370840">
                <a:tc>
                  <a:txBody>
                    <a:bodyPr/>
                    <a:lstStyle/>
                    <a:p>
                      <a:r>
                        <a:rPr lang="en-US" sz="1400" dirty="0" smtClean="0"/>
                        <a:t>Johnson/</a:t>
                      </a:r>
                    </a:p>
                    <a:p>
                      <a:r>
                        <a:rPr lang="en-US" sz="1400" dirty="0" smtClean="0"/>
                        <a:t>Conti</a:t>
                      </a:r>
                      <a:endParaRPr lang="en-US" sz="1400" dirty="0"/>
                    </a:p>
                  </a:txBody>
                  <a:tcPr/>
                </a:tc>
                <a:tc>
                  <a:txBody>
                    <a:bodyPr/>
                    <a:lstStyle/>
                    <a:p>
                      <a:pPr algn="ctr"/>
                      <a:r>
                        <a:rPr lang="en-US" dirty="0" smtClean="0"/>
                        <a:t>49</a:t>
                      </a:r>
                      <a:endParaRPr lang="en-US" dirty="0"/>
                    </a:p>
                  </a:txBody>
                  <a:tcPr/>
                </a:tc>
                <a:tc>
                  <a:txBody>
                    <a:bodyPr/>
                    <a:lstStyle/>
                    <a:p>
                      <a:pPr algn="ctr"/>
                      <a:r>
                        <a:rPr lang="en-US" sz="1400" dirty="0" smtClean="0"/>
                        <a:t>30</a:t>
                      </a:r>
                      <a:r>
                        <a:rPr lang="en-US" dirty="0" smtClean="0"/>
                        <a:t> </a:t>
                      </a:r>
                      <a:r>
                        <a:rPr lang="en-US" sz="1100" dirty="0" smtClean="0"/>
                        <a:t>(Owens)</a:t>
                      </a:r>
                    </a:p>
                    <a:p>
                      <a:pPr algn="ctr"/>
                      <a:r>
                        <a:rPr lang="en-US" sz="1400" dirty="0" smtClean="0"/>
                        <a:t>23</a:t>
                      </a:r>
                      <a:r>
                        <a:rPr lang="en-US" sz="1100" dirty="0" smtClean="0"/>
                        <a:t> (Conti)</a:t>
                      </a:r>
                      <a:endParaRPr lang="en-US" sz="1100" dirty="0"/>
                    </a:p>
                  </a:txBody>
                  <a:tcPr/>
                </a:tc>
                <a:tc>
                  <a:txBody>
                    <a:bodyPr/>
                    <a:lstStyle/>
                    <a:p>
                      <a:pPr algn="ctr"/>
                      <a:r>
                        <a:rPr lang="en-US" dirty="0" smtClean="0"/>
                        <a:t>28</a:t>
                      </a:r>
                      <a:endParaRPr lang="en-US" dirty="0"/>
                    </a:p>
                  </a:txBody>
                  <a:tcPr/>
                </a:tc>
                <a:tc>
                  <a:txBody>
                    <a:bodyPr/>
                    <a:lstStyle/>
                    <a:p>
                      <a:pPr algn="ctr"/>
                      <a:r>
                        <a:rPr lang="en-US" dirty="0" smtClean="0"/>
                        <a:t>21</a:t>
                      </a:r>
                      <a:endParaRPr lang="en-US" dirty="0"/>
                    </a:p>
                  </a:txBody>
                  <a:tcPr/>
                </a:tc>
                <a:tc>
                  <a:txBody>
                    <a:bodyPr/>
                    <a:lstStyle/>
                    <a:p>
                      <a:pPr algn="ctr"/>
                      <a:r>
                        <a:rPr lang="en-US" dirty="0" smtClean="0"/>
                        <a:t>24</a:t>
                      </a:r>
                      <a:endParaRPr lang="en-US" dirty="0"/>
                    </a:p>
                  </a:txBody>
                  <a:tcPr/>
                </a:tc>
                <a:tc>
                  <a:txBody>
                    <a:bodyPr/>
                    <a:lstStyle/>
                    <a:p>
                      <a:pPr algn="ctr"/>
                      <a:r>
                        <a:rPr lang="en-US" dirty="0" smtClean="0"/>
                        <a:t>37</a:t>
                      </a:r>
                      <a:endParaRPr lang="en-US" dirty="0"/>
                    </a:p>
                  </a:txBody>
                  <a:tcPr/>
                </a:tc>
                <a:tc>
                  <a:txBody>
                    <a:bodyPr/>
                    <a:lstStyle/>
                    <a:p>
                      <a:pPr algn="ctr"/>
                      <a:r>
                        <a:rPr lang="en-US" dirty="0" smtClean="0"/>
                        <a:t>44.0</a:t>
                      </a:r>
                      <a:endParaRPr lang="en-US" dirty="0"/>
                    </a:p>
                  </a:txBody>
                  <a:tcPr/>
                </a:tc>
              </a:tr>
              <a:tr h="370840">
                <a:tc>
                  <a:txBody>
                    <a:bodyPr/>
                    <a:lstStyle/>
                    <a:p>
                      <a:r>
                        <a:rPr lang="en-US" sz="1400" dirty="0" smtClean="0"/>
                        <a:t>Leopold</a:t>
                      </a:r>
                      <a:endParaRPr lang="en-US" sz="1400" dirty="0"/>
                    </a:p>
                  </a:txBody>
                  <a:tcPr/>
                </a:tc>
                <a:tc>
                  <a:txBody>
                    <a:bodyPr/>
                    <a:lstStyle/>
                    <a:p>
                      <a:pPr algn="ctr"/>
                      <a:r>
                        <a:rPr lang="en-US" dirty="0" smtClean="0"/>
                        <a:t>51</a:t>
                      </a:r>
                      <a:endParaRPr lang="en-US" dirty="0"/>
                    </a:p>
                  </a:txBody>
                  <a:tcPr/>
                </a:tc>
                <a:tc>
                  <a:txBody>
                    <a:bodyPr/>
                    <a:lstStyle/>
                    <a:p>
                      <a:pPr algn="ctr"/>
                      <a:r>
                        <a:rPr lang="en-US" dirty="0" smtClean="0"/>
                        <a:t>52/54</a:t>
                      </a:r>
                      <a:endParaRPr lang="en-US" dirty="0"/>
                    </a:p>
                  </a:txBody>
                  <a:tcPr/>
                </a:tc>
                <a:tc>
                  <a:txBody>
                    <a:bodyPr/>
                    <a:lstStyle/>
                    <a:p>
                      <a:pPr algn="ctr"/>
                      <a:r>
                        <a:rPr lang="en-US" dirty="0" smtClean="0"/>
                        <a:t>54</a:t>
                      </a:r>
                      <a:endParaRPr lang="en-US" dirty="0"/>
                    </a:p>
                  </a:txBody>
                  <a:tcPr/>
                </a:tc>
                <a:tc>
                  <a:txBody>
                    <a:bodyPr/>
                    <a:lstStyle/>
                    <a:p>
                      <a:pPr algn="ctr"/>
                      <a:r>
                        <a:rPr lang="en-US" dirty="0" smtClean="0"/>
                        <a:t>34</a:t>
                      </a:r>
                      <a:endParaRPr lang="en-US" dirty="0"/>
                    </a:p>
                  </a:txBody>
                  <a:tcPr/>
                </a:tc>
                <a:tc>
                  <a:txBody>
                    <a:bodyPr/>
                    <a:lstStyle/>
                    <a:p>
                      <a:pPr algn="ctr"/>
                      <a:r>
                        <a:rPr lang="en-US" dirty="0" smtClean="0"/>
                        <a:t>38</a:t>
                      </a:r>
                      <a:endParaRPr lang="en-US" dirty="0"/>
                    </a:p>
                  </a:txBody>
                  <a:tcPr/>
                </a:tc>
                <a:tc>
                  <a:txBody>
                    <a:bodyPr/>
                    <a:lstStyle/>
                    <a:p>
                      <a:pPr algn="ctr"/>
                      <a:r>
                        <a:rPr lang="en-US" dirty="0" smtClean="0"/>
                        <a:t>59</a:t>
                      </a:r>
                      <a:endParaRPr lang="en-US" dirty="0"/>
                    </a:p>
                  </a:txBody>
                  <a:tcPr/>
                </a:tc>
                <a:tc>
                  <a:txBody>
                    <a:bodyPr/>
                    <a:lstStyle/>
                    <a:p>
                      <a:pPr algn="ctr"/>
                      <a:r>
                        <a:rPr lang="en-US" dirty="0" smtClean="0"/>
                        <a:t>50.5</a:t>
                      </a:r>
                      <a:endParaRPr lang="en-US" dirty="0"/>
                    </a:p>
                  </a:txBody>
                  <a:tcPr/>
                </a:tc>
              </a:tr>
              <a:tr h="370840">
                <a:tc>
                  <a:txBody>
                    <a:bodyPr/>
                    <a:lstStyle/>
                    <a:p>
                      <a:r>
                        <a:rPr lang="en-US" sz="1400" dirty="0" smtClean="0"/>
                        <a:t>Other</a:t>
                      </a:r>
                      <a:endParaRPr lang="en-US" sz="1400" dirty="0"/>
                    </a:p>
                  </a:txBody>
                  <a:tcPr/>
                </a:tc>
                <a:tc>
                  <a:txBody>
                    <a:bodyPr/>
                    <a:lstStyle/>
                    <a:p>
                      <a:pPr algn="ctr"/>
                      <a:r>
                        <a:rPr lang="en-US" dirty="0" smtClean="0"/>
                        <a:t>--</a:t>
                      </a:r>
                      <a:endParaRPr lang="en-US" dirty="0"/>
                    </a:p>
                  </a:txBody>
                  <a:tcPr/>
                </a:tc>
                <a:tc>
                  <a:txBody>
                    <a:bodyPr/>
                    <a:lstStyle/>
                    <a:p>
                      <a:pPr algn="ctr"/>
                      <a:r>
                        <a:rPr lang="en-US" dirty="0" smtClean="0"/>
                        <a:t>15/16</a:t>
                      </a:r>
                      <a:endParaRPr lang="en-US" dirty="0"/>
                    </a:p>
                  </a:txBody>
                  <a:tcPr/>
                </a:tc>
                <a:tc>
                  <a:txBody>
                    <a:bodyPr/>
                    <a:lstStyle/>
                    <a:p>
                      <a:pPr algn="ctr"/>
                      <a:r>
                        <a:rPr lang="en-US" dirty="0" smtClean="0"/>
                        <a:t>10</a:t>
                      </a:r>
                      <a:endParaRPr lang="en-US" dirty="0"/>
                    </a:p>
                  </a:txBody>
                  <a:tcPr/>
                </a:tc>
                <a:tc>
                  <a:txBody>
                    <a:bodyPr/>
                    <a:lstStyle/>
                    <a:p>
                      <a:pPr algn="ctr"/>
                      <a:r>
                        <a:rPr lang="en-US" dirty="0" smtClean="0"/>
                        <a:t>2</a:t>
                      </a:r>
                      <a:endParaRPr lang="en-US" dirty="0"/>
                    </a:p>
                  </a:txBody>
                  <a:tcPr/>
                </a:tc>
                <a:tc>
                  <a:txBody>
                    <a:bodyPr/>
                    <a:lstStyle/>
                    <a:p>
                      <a:pPr algn="ctr"/>
                      <a:r>
                        <a:rPr lang="en-US" dirty="0" smtClean="0"/>
                        <a:t>3</a:t>
                      </a:r>
                      <a:endParaRPr lang="en-US" dirty="0"/>
                    </a:p>
                  </a:txBody>
                  <a:tcPr/>
                </a:tc>
                <a:tc>
                  <a:txBody>
                    <a:bodyPr/>
                    <a:lstStyle/>
                    <a:p>
                      <a:pPr algn="ctr"/>
                      <a:r>
                        <a:rPr lang="en-US" dirty="0" smtClean="0"/>
                        <a:t>--</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5.4</a:t>
                      </a:r>
                    </a:p>
                  </a:txBody>
                  <a:tcPr/>
                </a:tc>
              </a:tr>
              <a:tr h="370840">
                <a:tc>
                  <a:txBody>
                    <a:bodyPr/>
                    <a:lstStyle/>
                    <a:p>
                      <a:r>
                        <a:rPr lang="en-US" sz="1200" b="1" dirty="0" smtClean="0"/>
                        <a:t>Undecided</a:t>
                      </a:r>
                      <a:endParaRPr lang="en-US" sz="1200" b="1"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a:t>
                      </a:r>
                    </a:p>
                  </a:txBody>
                  <a:tcPr/>
                </a:tc>
                <a:tc>
                  <a:txBody>
                    <a:bodyPr/>
                    <a:lstStyle/>
                    <a:p>
                      <a:pPr algn="ctr"/>
                      <a:r>
                        <a:rPr lang="en-US" b="1" dirty="0" smtClean="0">
                          <a:solidFill>
                            <a:schemeClr val="accent2"/>
                          </a:solidFill>
                        </a:rPr>
                        <a:t>32</a:t>
                      </a:r>
                      <a:endParaRPr lang="en-US" b="1" dirty="0">
                        <a:solidFill>
                          <a:schemeClr val="accent2"/>
                        </a:solidFill>
                      </a:endParaRPr>
                    </a:p>
                  </a:txBody>
                  <a:tcPr/>
                </a:tc>
                <a:tc>
                  <a:txBody>
                    <a:bodyPr/>
                    <a:lstStyle/>
                    <a:p>
                      <a:pPr algn="ctr"/>
                      <a:r>
                        <a:rPr lang="en-US" b="1" dirty="0" smtClean="0">
                          <a:solidFill>
                            <a:schemeClr val="accent2"/>
                          </a:solidFill>
                        </a:rPr>
                        <a:t>35</a:t>
                      </a:r>
                      <a:endParaRPr lang="en-US" b="1" dirty="0">
                        <a:solidFill>
                          <a:schemeClr val="accent2"/>
                        </a:solidFill>
                      </a:endParaRPr>
                    </a:p>
                  </a:txBody>
                  <a:tcPr/>
                </a:tc>
                <a:tc>
                  <a:txBody>
                    <a:bodyPr/>
                    <a:lstStyle/>
                    <a:p>
                      <a:pPr algn="ctr"/>
                      <a:r>
                        <a:rPr lang="en-US" dirty="0" smtClean="0"/>
                        <a:t>--</a:t>
                      </a:r>
                      <a:endParaRPr lang="en-US" dirty="0"/>
                    </a:p>
                  </a:txBody>
                  <a:tcPr/>
                </a:tc>
                <a:tc>
                  <a:txBody>
                    <a:bodyPr/>
                    <a:lstStyle/>
                    <a:p>
                      <a:pPr algn="ctr"/>
                      <a:r>
                        <a:rPr lang="en-US" smtClean="0"/>
                        <a:t>--</a:t>
                      </a:r>
                      <a:endParaRPr lang="en-US" dirty="0"/>
                    </a:p>
                  </a:txBody>
                  <a:tcPr/>
                </a:tc>
              </a:tr>
              <a:tr h="370840">
                <a:tc>
                  <a:txBody>
                    <a:bodyPr/>
                    <a:lstStyle/>
                    <a:p>
                      <a:r>
                        <a:rPr lang="en-US" sz="1400" dirty="0" smtClean="0"/>
                        <a:t>Neither</a:t>
                      </a:r>
                      <a:endParaRPr lang="en-US" sz="1400" dirty="0"/>
                    </a:p>
                  </a:txBody>
                  <a:tcPr/>
                </a:tc>
                <a:tc>
                  <a:txBody>
                    <a:bodyPr/>
                    <a:lstStyle/>
                    <a:p>
                      <a:pPr algn="ctr"/>
                      <a:r>
                        <a:rPr lang="en-US" dirty="0" smtClean="0"/>
                        <a:t>--</a:t>
                      </a:r>
                      <a:endParaRPr lang="en-US" dirty="0"/>
                    </a:p>
                  </a:txBody>
                  <a:tcPr/>
                </a:tc>
                <a:tc>
                  <a:txBody>
                    <a:bodyPr/>
                    <a:lstStyle/>
                    <a:p>
                      <a:pPr algn="ctr"/>
                      <a:r>
                        <a:rPr lang="en-US" dirty="0" smtClean="0"/>
                        <a:t>4/7</a:t>
                      </a:r>
                      <a:endParaRPr lang="en-US" dirty="0"/>
                    </a:p>
                  </a:txBody>
                  <a:tcPr/>
                </a:tc>
                <a:tc>
                  <a:txBody>
                    <a:bodyPr/>
                    <a:lstStyle/>
                    <a:p>
                      <a:pPr algn="ctr"/>
                      <a:r>
                        <a:rPr lang="en-US" dirty="0" smtClean="0"/>
                        <a:t>9</a:t>
                      </a:r>
                      <a:endParaRPr lang="en-US" dirty="0"/>
                    </a:p>
                  </a:txBody>
                  <a:tcPr/>
                </a:tc>
                <a:tc>
                  <a:txBody>
                    <a:bodyPr/>
                    <a:lstStyle/>
                    <a:p>
                      <a:pPr algn="ctr"/>
                      <a:r>
                        <a:rPr lang="en-US" dirty="0" smtClean="0"/>
                        <a:t>2</a:t>
                      </a:r>
                      <a:endParaRPr lang="en-US" dirty="0"/>
                    </a:p>
                  </a:txBody>
                  <a:tcPr/>
                </a:tc>
                <a:tc>
                  <a:txBody>
                    <a:bodyPr/>
                    <a:lstStyle/>
                    <a:p>
                      <a:pPr algn="ctr"/>
                      <a:r>
                        <a:rPr lang="en-US" dirty="0" smtClean="0"/>
                        <a:t>--</a:t>
                      </a:r>
                      <a:endParaRPr lang="en-US" dirty="0"/>
                    </a:p>
                  </a:txBody>
                  <a:tcPr/>
                </a:tc>
                <a:tc>
                  <a:txBody>
                    <a:bodyPr/>
                    <a:lstStyle/>
                    <a:p>
                      <a:pPr algn="ctr"/>
                      <a:r>
                        <a:rPr lang="en-US" smtClean="0"/>
                        <a:t>--</a:t>
                      </a:r>
                      <a:endParaRPr lang="en-US" dirty="0"/>
                    </a:p>
                  </a:txBody>
                  <a:tcPr/>
                </a:tc>
                <a:tc>
                  <a:txBody>
                    <a:bodyPr/>
                    <a:lstStyle/>
                    <a:p>
                      <a:pPr algn="ctr"/>
                      <a:r>
                        <a:rPr lang="en-US" smtClean="0"/>
                        <a:t>--</a:t>
                      </a:r>
                      <a:endParaRPr lang="en-US" dirty="0"/>
                    </a:p>
                  </a:txBody>
                  <a:tcPr/>
                </a:tc>
              </a:tr>
              <a:tr h="370840">
                <a:tc>
                  <a:txBody>
                    <a:bodyPr/>
                    <a:lstStyle/>
                    <a:p>
                      <a:r>
                        <a:rPr lang="en-US" sz="1400" dirty="0" smtClean="0"/>
                        <a:t>Unsure</a:t>
                      </a:r>
                      <a:endParaRPr lang="en-US" sz="1400"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a:t>
                      </a:r>
                    </a:p>
                  </a:txBody>
                  <a:tcPr/>
                </a:tc>
                <a:tc>
                  <a:txBody>
                    <a:bodyPr/>
                    <a:lstStyle/>
                    <a:p>
                      <a:pPr algn="ctr"/>
                      <a:r>
                        <a:rPr lang="en-US" dirty="0" smtClean="0"/>
                        <a:t>10</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c>
                  <a:txBody>
                    <a:bodyPr/>
                    <a:lstStyle/>
                    <a:p>
                      <a:pPr algn="ctr"/>
                      <a:r>
                        <a:rPr lang="en-US" dirty="0" smtClean="0"/>
                        <a:t>--</a:t>
                      </a:r>
                      <a:endParaRPr lang="en-US" dirty="0"/>
                    </a:p>
                  </a:txBody>
                  <a:tcPr/>
                </a:tc>
              </a:tr>
              <a:tr h="370840">
                <a:tc>
                  <a:txBody>
                    <a:bodyPr/>
                    <a:lstStyle/>
                    <a:p>
                      <a:r>
                        <a:rPr lang="en-US" sz="1400" dirty="0" smtClean="0"/>
                        <a:t>Total</a:t>
                      </a:r>
                      <a:endParaRPr lang="en-US" sz="1400" dirty="0"/>
                    </a:p>
                  </a:txBody>
                  <a:tcPr/>
                </a:tc>
                <a:tc>
                  <a:txBody>
                    <a:bodyPr/>
                    <a:lstStyle/>
                    <a:p>
                      <a:endParaRPr lang="en-US" dirty="0"/>
                    </a:p>
                  </a:txBody>
                  <a:tcPr/>
                </a:tc>
                <a:tc>
                  <a:txBody>
                    <a:bodyPr/>
                    <a:lstStyle/>
                    <a:p>
                      <a:pPr algn="ctr"/>
                      <a:r>
                        <a:rPr lang="en-US" sz="1400" dirty="0" smtClean="0"/>
                        <a:t>101/100</a:t>
                      </a:r>
                      <a:endParaRPr lang="en-US" sz="1400" dirty="0"/>
                    </a:p>
                  </a:txBody>
                  <a:tcPr/>
                </a:tc>
                <a:tc>
                  <a:txBody>
                    <a:bodyPr/>
                    <a:lstStyle/>
                    <a:p>
                      <a:pPr algn="ctr"/>
                      <a:endParaRPr lang="en-US" sz="1400" dirty="0"/>
                    </a:p>
                  </a:txBody>
                  <a:tcPr/>
                </a:tc>
                <a:tc>
                  <a:txBody>
                    <a:bodyPr/>
                    <a:lstStyle/>
                    <a:p>
                      <a:pPr algn="ctr"/>
                      <a:r>
                        <a:rPr lang="en-US" sz="1400" dirty="0" smtClean="0"/>
                        <a:t>101</a:t>
                      </a:r>
                      <a:endParaRPr lang="en-US" sz="1400" dirty="0"/>
                    </a:p>
                  </a:txBody>
                  <a:tcPr/>
                </a:tc>
                <a:tc>
                  <a:txBody>
                    <a:bodyPr/>
                    <a:lstStyle/>
                    <a:p>
                      <a:pPr algn="ctr"/>
                      <a:r>
                        <a:rPr lang="en-US" sz="1400" dirty="0" smtClean="0"/>
                        <a:t>100</a:t>
                      </a:r>
                      <a:endParaRPr lang="en-US" sz="1400" dirty="0"/>
                    </a:p>
                  </a:txBody>
                  <a:tcPr/>
                </a:tc>
                <a:tc>
                  <a:txBody>
                    <a:bodyPr/>
                    <a:lstStyle/>
                    <a:p>
                      <a:pPr algn="ctr"/>
                      <a:r>
                        <a:rPr lang="en-US" sz="1400" dirty="0" smtClean="0"/>
                        <a:t>101</a:t>
                      </a:r>
                      <a:endParaRPr lang="en-US" sz="1400" dirty="0"/>
                    </a:p>
                  </a:txBody>
                  <a:tcPr/>
                </a:tc>
                <a:tc>
                  <a:txBody>
                    <a:bodyPr/>
                    <a:lstStyle/>
                    <a:p>
                      <a:pPr algn="ctr"/>
                      <a:r>
                        <a:rPr lang="en-US" dirty="0" smtClean="0"/>
                        <a:t>100</a:t>
                      </a:r>
                      <a:endParaRPr lang="en-US" dirty="0"/>
                    </a:p>
                  </a:txBody>
                  <a:tcPr/>
                </a:tc>
              </a:tr>
            </a:tbl>
          </a:graphicData>
        </a:graphic>
      </p:graphicFrame>
      <p:sp>
        <p:nvSpPr>
          <p:cNvPr id="2" name="TextBox 1"/>
          <p:cNvSpPr txBox="1"/>
          <p:nvPr/>
        </p:nvSpPr>
        <p:spPr>
          <a:xfrm>
            <a:off x="685800" y="6236732"/>
            <a:ext cx="7696200" cy="646331"/>
          </a:xfrm>
          <a:prstGeom prst="rect">
            <a:avLst/>
          </a:prstGeom>
          <a:noFill/>
        </p:spPr>
        <p:txBody>
          <a:bodyPr wrap="square" rtlCol="0">
            <a:spAutoFit/>
          </a:bodyPr>
          <a:lstStyle/>
          <a:p>
            <a:r>
              <a:rPr lang="en-US" dirty="0" smtClean="0"/>
              <a:t>Unlike Governor’s race, CE race much harder to predict –much tightening at the end…</a:t>
            </a:r>
            <a:endParaRPr lang="en-US" dirty="0"/>
          </a:p>
        </p:txBody>
      </p:sp>
      <p:cxnSp>
        <p:nvCxnSpPr>
          <p:cNvPr id="6" name="Straight Arrow Connector 5"/>
          <p:cNvCxnSpPr/>
          <p:nvPr/>
        </p:nvCxnSpPr>
        <p:spPr>
          <a:xfrm flipV="1">
            <a:off x="5029200" y="4800600"/>
            <a:ext cx="838200" cy="1524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6324600" y="3886200"/>
            <a:ext cx="1219200" cy="24384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987933823"/>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371600" y="1752600"/>
          <a:ext cx="6477000" cy="3733800"/>
        </p:xfrm>
        <a:graphic>
          <a:graphicData uri="http://schemas.openxmlformats.org/drawingml/2006/table">
            <a:tbl>
              <a:tblPr firstRow="1" firstCol="1" bandRow="1">
                <a:tableStyleId>{5C22544A-7EE6-4342-B048-85BDC9FD1C3A}</a:tableStyleId>
              </a:tblPr>
              <a:tblGrid>
                <a:gridCol w="2184044"/>
                <a:gridCol w="2146478"/>
                <a:gridCol w="2146478"/>
              </a:tblGrid>
              <a:tr h="758428">
                <a:tc>
                  <a:txBody>
                    <a:bodyPr/>
                    <a:lstStyle/>
                    <a:p>
                      <a:pPr marL="0" marR="0">
                        <a:spcBef>
                          <a:spcPts val="0"/>
                        </a:spcBef>
                        <a:spcAft>
                          <a:spcPts val="0"/>
                        </a:spcAft>
                      </a:pPr>
                      <a:r>
                        <a:rPr lang="en-US" sz="2400" dirty="0">
                          <a:effectLst/>
                        </a:rPr>
                        <a:t>How informed</a:t>
                      </a:r>
                      <a:endParaRPr lang="en-US" sz="2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2400">
                          <a:effectLst/>
                        </a:rPr>
                        <a:t>County Executive</a:t>
                      </a:r>
                      <a:endParaRPr lang="en-US" sz="2400">
                        <a:effectLst/>
                        <a:latin typeface="Times New Roman"/>
                        <a:ea typeface="Times New Roman"/>
                      </a:endParaRPr>
                    </a:p>
                  </a:txBody>
                  <a:tcPr marL="68580" marR="68580" marT="0" marB="0"/>
                </a:tc>
                <a:tc>
                  <a:txBody>
                    <a:bodyPr/>
                    <a:lstStyle/>
                    <a:p>
                      <a:pPr marL="0" marR="0" algn="ctr">
                        <a:spcBef>
                          <a:spcPts val="0"/>
                        </a:spcBef>
                        <a:spcAft>
                          <a:spcPts val="0"/>
                        </a:spcAft>
                      </a:pPr>
                      <a:r>
                        <a:rPr lang="en-US" sz="2400">
                          <a:effectLst/>
                        </a:rPr>
                        <a:t>Governor</a:t>
                      </a:r>
                      <a:endParaRPr lang="en-US" sz="2400">
                        <a:effectLst/>
                        <a:latin typeface="Times New Roman"/>
                        <a:ea typeface="Times New Roman"/>
                      </a:endParaRPr>
                    </a:p>
                  </a:txBody>
                  <a:tcPr marL="68580" marR="68580" marT="0" marB="0"/>
                </a:tc>
              </a:tr>
              <a:tr h="758428">
                <a:tc>
                  <a:txBody>
                    <a:bodyPr/>
                    <a:lstStyle/>
                    <a:p>
                      <a:pPr marL="0" marR="0">
                        <a:spcBef>
                          <a:spcPts val="0"/>
                        </a:spcBef>
                        <a:spcAft>
                          <a:spcPts val="0"/>
                        </a:spcAft>
                      </a:pPr>
                      <a:r>
                        <a:rPr lang="en-US" sz="2400" dirty="0">
                          <a:effectLst/>
                        </a:rPr>
                        <a:t>Very</a:t>
                      </a:r>
                      <a:endParaRPr lang="en-US" sz="2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2400" dirty="0">
                          <a:effectLst/>
                        </a:rPr>
                        <a:t>15</a:t>
                      </a:r>
                      <a:endParaRPr lang="en-US" sz="2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2400">
                          <a:effectLst/>
                        </a:rPr>
                        <a:t>35</a:t>
                      </a:r>
                      <a:endParaRPr lang="en-US" sz="2400">
                        <a:effectLst/>
                        <a:latin typeface="Times New Roman"/>
                        <a:ea typeface="Times New Roman"/>
                      </a:endParaRPr>
                    </a:p>
                  </a:txBody>
                  <a:tcPr marL="68580" marR="68580" marT="0" marB="0"/>
                </a:tc>
              </a:tr>
              <a:tr h="758428">
                <a:tc>
                  <a:txBody>
                    <a:bodyPr/>
                    <a:lstStyle/>
                    <a:p>
                      <a:pPr marL="0" marR="0">
                        <a:spcBef>
                          <a:spcPts val="0"/>
                        </a:spcBef>
                        <a:spcAft>
                          <a:spcPts val="0"/>
                        </a:spcAft>
                      </a:pPr>
                      <a:r>
                        <a:rPr lang="en-US" sz="2400">
                          <a:effectLst/>
                        </a:rPr>
                        <a:t>Somewhat</a:t>
                      </a:r>
                      <a:endParaRPr lang="en-US" sz="2400">
                        <a:effectLst/>
                        <a:latin typeface="Times New Roman"/>
                        <a:ea typeface="Times New Roman"/>
                      </a:endParaRPr>
                    </a:p>
                  </a:txBody>
                  <a:tcPr marL="68580" marR="68580" marT="0" marB="0"/>
                </a:tc>
                <a:tc>
                  <a:txBody>
                    <a:bodyPr/>
                    <a:lstStyle/>
                    <a:p>
                      <a:pPr marL="0" marR="0" algn="ctr">
                        <a:spcBef>
                          <a:spcPts val="0"/>
                        </a:spcBef>
                        <a:spcAft>
                          <a:spcPts val="0"/>
                        </a:spcAft>
                      </a:pPr>
                      <a:r>
                        <a:rPr lang="en-US" sz="2400" dirty="0">
                          <a:effectLst/>
                        </a:rPr>
                        <a:t>36</a:t>
                      </a:r>
                      <a:endParaRPr lang="en-US" sz="2400" dirty="0">
                        <a:effectLst/>
                        <a:latin typeface="Times New Roman"/>
                        <a:ea typeface="Times New Roman"/>
                      </a:endParaRPr>
                    </a:p>
                  </a:txBody>
                  <a:tcPr marL="68580" marR="68580" marT="0" marB="0"/>
                </a:tc>
                <a:tc>
                  <a:txBody>
                    <a:bodyPr/>
                    <a:lstStyle/>
                    <a:p>
                      <a:pPr marL="0" marR="0" algn="ctr">
                        <a:spcBef>
                          <a:spcPts val="0"/>
                        </a:spcBef>
                        <a:spcAft>
                          <a:spcPts val="0"/>
                        </a:spcAft>
                      </a:pPr>
                      <a:r>
                        <a:rPr lang="en-US" sz="2400">
                          <a:effectLst/>
                        </a:rPr>
                        <a:t>48</a:t>
                      </a:r>
                      <a:endParaRPr lang="en-US" sz="2400">
                        <a:effectLst/>
                        <a:latin typeface="Times New Roman"/>
                        <a:ea typeface="Times New Roman"/>
                      </a:endParaRPr>
                    </a:p>
                  </a:txBody>
                  <a:tcPr marL="68580" marR="68580" marT="0" marB="0"/>
                </a:tc>
              </a:tr>
              <a:tr h="758428">
                <a:tc>
                  <a:txBody>
                    <a:bodyPr/>
                    <a:lstStyle/>
                    <a:p>
                      <a:pPr marL="0" marR="0">
                        <a:spcBef>
                          <a:spcPts val="0"/>
                        </a:spcBef>
                        <a:spcAft>
                          <a:spcPts val="0"/>
                        </a:spcAft>
                      </a:pPr>
                      <a:r>
                        <a:rPr lang="en-US" sz="2400">
                          <a:effectLst/>
                        </a:rPr>
                        <a:t>Not very</a:t>
                      </a:r>
                      <a:endParaRPr lang="en-US" sz="2400">
                        <a:effectLst/>
                        <a:latin typeface="Times New Roman"/>
                        <a:ea typeface="Times New Roman"/>
                      </a:endParaRPr>
                    </a:p>
                  </a:txBody>
                  <a:tcPr marL="68580" marR="68580" marT="0" marB="0"/>
                </a:tc>
                <a:tc>
                  <a:txBody>
                    <a:bodyPr/>
                    <a:lstStyle/>
                    <a:p>
                      <a:pPr marL="0" marR="0" algn="ctr">
                        <a:spcBef>
                          <a:spcPts val="0"/>
                        </a:spcBef>
                        <a:spcAft>
                          <a:spcPts val="0"/>
                        </a:spcAft>
                      </a:pPr>
                      <a:r>
                        <a:rPr lang="en-US" sz="3600" b="1" dirty="0">
                          <a:solidFill>
                            <a:srgbClr val="FF0000"/>
                          </a:solidFill>
                          <a:effectLst/>
                        </a:rPr>
                        <a:t>49</a:t>
                      </a:r>
                      <a:endParaRPr lang="en-US" sz="3600" b="1" dirty="0">
                        <a:solidFill>
                          <a:srgbClr val="FF0000"/>
                        </a:solidFill>
                        <a:effectLst/>
                        <a:latin typeface="Times New Roman"/>
                        <a:ea typeface="Times New Roman"/>
                      </a:endParaRPr>
                    </a:p>
                  </a:txBody>
                  <a:tcPr marL="68580" marR="68580" marT="0" marB="0"/>
                </a:tc>
                <a:tc>
                  <a:txBody>
                    <a:bodyPr/>
                    <a:lstStyle/>
                    <a:p>
                      <a:pPr marL="0" marR="0" algn="ctr">
                        <a:spcBef>
                          <a:spcPts val="0"/>
                        </a:spcBef>
                        <a:spcAft>
                          <a:spcPts val="0"/>
                        </a:spcAft>
                      </a:pPr>
                      <a:r>
                        <a:rPr lang="en-US" sz="2400" dirty="0">
                          <a:effectLst/>
                        </a:rPr>
                        <a:t>17</a:t>
                      </a:r>
                      <a:endParaRPr lang="en-US" sz="2400" dirty="0">
                        <a:effectLst/>
                        <a:latin typeface="Times New Roman"/>
                        <a:ea typeface="Times New Roman"/>
                      </a:endParaRPr>
                    </a:p>
                  </a:txBody>
                  <a:tcPr marL="68580" marR="68580" marT="0" marB="0"/>
                </a:tc>
              </a:tr>
              <a:tr h="700088">
                <a:tc>
                  <a:txBody>
                    <a:bodyPr/>
                    <a:lstStyle/>
                    <a:p>
                      <a:pPr marL="0" marR="0">
                        <a:spcBef>
                          <a:spcPts val="0"/>
                        </a:spcBef>
                        <a:spcAft>
                          <a:spcPts val="0"/>
                        </a:spcAft>
                      </a:pPr>
                      <a:r>
                        <a:rPr lang="en-US" sz="2400">
                          <a:effectLst/>
                        </a:rPr>
                        <a:t>Total</a:t>
                      </a:r>
                      <a:endParaRPr lang="en-US" sz="2400">
                        <a:effectLst/>
                        <a:latin typeface="Times New Roman"/>
                        <a:ea typeface="Times New Roman"/>
                      </a:endParaRPr>
                    </a:p>
                  </a:txBody>
                  <a:tcPr marL="68580" marR="68580" marT="0" marB="0"/>
                </a:tc>
                <a:tc>
                  <a:txBody>
                    <a:bodyPr/>
                    <a:lstStyle/>
                    <a:p>
                      <a:pPr marL="0" marR="0" algn="ctr">
                        <a:spcBef>
                          <a:spcPts val="0"/>
                        </a:spcBef>
                        <a:spcAft>
                          <a:spcPts val="0"/>
                        </a:spcAft>
                      </a:pPr>
                      <a:r>
                        <a:rPr lang="en-US" sz="2400">
                          <a:effectLst/>
                        </a:rPr>
                        <a:t>100</a:t>
                      </a:r>
                      <a:endParaRPr lang="en-US" sz="2400">
                        <a:effectLst/>
                        <a:latin typeface="Times New Roman"/>
                        <a:ea typeface="Times New Roman"/>
                      </a:endParaRPr>
                    </a:p>
                  </a:txBody>
                  <a:tcPr marL="68580" marR="68580" marT="0" marB="0"/>
                </a:tc>
                <a:tc>
                  <a:txBody>
                    <a:bodyPr/>
                    <a:lstStyle/>
                    <a:p>
                      <a:pPr marL="0" marR="0" algn="ctr">
                        <a:spcBef>
                          <a:spcPts val="0"/>
                        </a:spcBef>
                        <a:spcAft>
                          <a:spcPts val="0"/>
                        </a:spcAft>
                      </a:pPr>
                      <a:r>
                        <a:rPr lang="en-US" sz="2400" dirty="0">
                          <a:effectLst/>
                        </a:rPr>
                        <a:t>100</a:t>
                      </a:r>
                      <a:endParaRPr lang="en-US" sz="2400" dirty="0">
                        <a:effectLst/>
                        <a:latin typeface="Times New Roman"/>
                        <a:ea typeface="Times New Roman"/>
                      </a:endParaRPr>
                    </a:p>
                  </a:txBody>
                  <a:tcPr marL="68580" marR="68580" marT="0" marB="0"/>
                </a:tc>
              </a:tr>
            </a:tbl>
          </a:graphicData>
        </a:graphic>
      </p:graphicFrame>
      <p:sp>
        <p:nvSpPr>
          <p:cNvPr id="3" name="Title 2"/>
          <p:cNvSpPr>
            <a:spLocks noGrp="1"/>
          </p:cNvSpPr>
          <p:nvPr>
            <p:ph type="title"/>
          </p:nvPr>
        </p:nvSpPr>
        <p:spPr/>
        <p:txBody>
          <a:bodyPr/>
          <a:lstStyle/>
          <a:p>
            <a:pPr>
              <a:defRPr/>
            </a:pPr>
            <a:r>
              <a:rPr lang="en-US" sz="3200" dirty="0" smtClean="0"/>
              <a:t>How informed are you about candidates’ stands on various issues?</a:t>
            </a:r>
            <a:endParaRPr lang="en-US" sz="3200" dirty="0"/>
          </a:p>
        </p:txBody>
      </p:sp>
    </p:spTree>
    <p:extLst>
      <p:ext uri="{BB962C8B-B14F-4D97-AF65-F5344CB8AC3E}">
        <p14:creationId xmlns:p14="http://schemas.microsoft.com/office/powerpoint/2010/main" xmlns="" val="293351379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1953645020"/>
              </p:ext>
            </p:extLst>
          </p:nvPr>
        </p:nvGraphicFramePr>
        <p:xfrm>
          <a:off x="457200" y="990600"/>
          <a:ext cx="8466392" cy="5037535"/>
        </p:xfrm>
        <a:graphic>
          <a:graphicData uri="http://schemas.openxmlformats.org/drawingml/2006/table">
            <a:tbl>
              <a:tblPr>
                <a:tableStyleId>{69CF1AB2-1976-4502-BF36-3FF5EA218861}</a:tableStyleId>
              </a:tblPr>
              <a:tblGrid>
                <a:gridCol w="3733800"/>
                <a:gridCol w="533400"/>
                <a:gridCol w="718038"/>
                <a:gridCol w="367928"/>
                <a:gridCol w="488425"/>
                <a:gridCol w="856746"/>
                <a:gridCol w="627213"/>
                <a:gridCol w="1140842"/>
              </a:tblGrid>
              <a:tr h="319342">
                <a:tc>
                  <a:txBody>
                    <a:bodyPr/>
                    <a:lstStyle/>
                    <a:p>
                      <a:pPr marL="0" marR="0" algn="ctr">
                        <a:spcBef>
                          <a:spcPts val="0"/>
                        </a:spcBef>
                        <a:spcAft>
                          <a:spcPts val="0"/>
                        </a:spcAft>
                      </a:pPr>
                      <a:r>
                        <a:rPr lang="en-US" sz="1100" dirty="0">
                          <a:effectLst/>
                        </a:rPr>
                        <a:t> </a:t>
                      </a:r>
                      <a:endParaRPr lang="en-US" sz="1100" dirty="0">
                        <a:effectLst/>
                        <a:latin typeface="Times New Roman"/>
                        <a:ea typeface="Times New Roman"/>
                      </a:endParaRPr>
                    </a:p>
                  </a:txBody>
                  <a:tcPr marL="33945" marR="33945" marT="0" marB="0"/>
                </a:tc>
                <a:tc gridSpan="7">
                  <a:txBody>
                    <a:bodyPr/>
                    <a:lstStyle/>
                    <a:p>
                      <a:pPr marL="0" marR="0" algn="ctr">
                        <a:spcBef>
                          <a:spcPts val="0"/>
                        </a:spcBef>
                        <a:spcAft>
                          <a:spcPts val="0"/>
                        </a:spcAft>
                      </a:pPr>
                      <a:r>
                        <a:rPr lang="en-US" sz="1200" b="1" dirty="0">
                          <a:effectLst/>
                        </a:rPr>
                        <a:t>On this issue are you more favorable to </a:t>
                      </a:r>
                      <a:r>
                        <a:rPr lang="en-US" sz="1200" b="1" dirty="0" smtClean="0">
                          <a:effectLst/>
                        </a:rPr>
                        <a:t>Conti,</a:t>
                      </a:r>
                      <a:r>
                        <a:rPr lang="en-US" sz="1200" b="1" baseline="0" dirty="0" smtClean="0">
                          <a:effectLst/>
                        </a:rPr>
                        <a:t> </a:t>
                      </a:r>
                      <a:r>
                        <a:rPr lang="en-US" sz="1200" b="1" dirty="0" smtClean="0">
                          <a:effectLst/>
                        </a:rPr>
                        <a:t>Leopold </a:t>
                      </a:r>
                      <a:r>
                        <a:rPr lang="en-US" sz="1200" b="1" dirty="0">
                          <a:effectLst/>
                        </a:rPr>
                        <a:t>or Shay?</a:t>
                      </a:r>
                      <a:endParaRPr lang="en-US" sz="1200" b="1" dirty="0">
                        <a:effectLst/>
                        <a:latin typeface="Times New Roman"/>
                        <a:ea typeface="Times New Roman"/>
                      </a:endParaRPr>
                    </a:p>
                  </a:txBody>
                  <a:tcPr marL="33945" marR="33945"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02995">
                <a:tc>
                  <a:txBody>
                    <a:bodyPr/>
                    <a:lstStyle/>
                    <a:p>
                      <a:pPr marL="0" marR="0">
                        <a:spcBef>
                          <a:spcPts val="0"/>
                        </a:spcBef>
                        <a:spcAft>
                          <a:spcPts val="0"/>
                        </a:spcAft>
                      </a:pPr>
                      <a:r>
                        <a:rPr lang="en-US" sz="1100" dirty="0">
                          <a:effectLst/>
                        </a:rPr>
                        <a:t> </a:t>
                      </a:r>
                      <a:r>
                        <a:rPr lang="en-US" sz="2800" dirty="0" smtClean="0">
                          <a:effectLst/>
                        </a:rPr>
                        <a:t>Issue</a:t>
                      </a:r>
                      <a:endParaRPr lang="en-US" sz="1100" dirty="0">
                        <a:effectLst/>
                        <a:latin typeface="Times New Roman"/>
                        <a:ea typeface="Times New Roman"/>
                      </a:endParaRPr>
                    </a:p>
                  </a:txBody>
                  <a:tcPr marL="33945" marR="33945" marT="0" marB="0"/>
                </a:tc>
                <a:tc>
                  <a:txBody>
                    <a:bodyPr/>
                    <a:lstStyle/>
                    <a:p>
                      <a:pPr marL="0" marR="0" algn="ctr">
                        <a:spcBef>
                          <a:spcPts val="0"/>
                        </a:spcBef>
                        <a:spcAft>
                          <a:spcPts val="0"/>
                        </a:spcAft>
                      </a:pPr>
                      <a:r>
                        <a:rPr lang="en-US" sz="1200" b="1" dirty="0">
                          <a:effectLst/>
                        </a:rPr>
                        <a:t>Conti</a:t>
                      </a:r>
                      <a:endParaRPr lang="en-US" sz="1200" b="1" dirty="0">
                        <a:effectLst/>
                        <a:latin typeface="Times New Roman"/>
                        <a:ea typeface="Times New Roman"/>
                      </a:endParaRPr>
                    </a:p>
                  </a:txBody>
                  <a:tcPr marL="33945" marR="33945" marT="0" marB="0"/>
                </a:tc>
                <a:tc>
                  <a:txBody>
                    <a:bodyPr/>
                    <a:lstStyle/>
                    <a:p>
                      <a:pPr marL="0" marR="0" algn="ctr">
                        <a:spcBef>
                          <a:spcPts val="0"/>
                        </a:spcBef>
                        <a:spcAft>
                          <a:spcPts val="0"/>
                        </a:spcAft>
                      </a:pPr>
                      <a:r>
                        <a:rPr lang="en-US" sz="1200" b="1" dirty="0">
                          <a:effectLst/>
                        </a:rPr>
                        <a:t>Leopold</a:t>
                      </a:r>
                      <a:endParaRPr lang="en-US" sz="1200" b="1" dirty="0">
                        <a:effectLst/>
                        <a:latin typeface="Times New Roman"/>
                        <a:ea typeface="Times New Roman"/>
                      </a:endParaRPr>
                    </a:p>
                  </a:txBody>
                  <a:tcPr marL="33945" marR="33945" marT="0" marB="0">
                    <a:lnR w="12700" cap="flat" cmpd="sng" algn="ctr">
                      <a:solidFill>
                        <a:schemeClr val="tx1"/>
                      </a:solidFill>
                      <a:prstDash val="solid"/>
                      <a:round/>
                      <a:headEnd type="none" w="med" len="med"/>
                      <a:tailEnd type="none" w="med" len="med"/>
                    </a:lnR>
                  </a:tcPr>
                </a:tc>
                <a:tc>
                  <a:txBody>
                    <a:bodyPr/>
                    <a:lstStyle/>
                    <a:p>
                      <a:pPr marL="0" marR="0" algn="ctr">
                        <a:spcBef>
                          <a:spcPts val="0"/>
                        </a:spcBef>
                        <a:spcAft>
                          <a:spcPts val="0"/>
                        </a:spcAft>
                      </a:pPr>
                      <a:r>
                        <a:rPr lang="en-US" sz="1200" b="1" dirty="0" smtClean="0">
                          <a:effectLst/>
                          <a:latin typeface="Times New Roman"/>
                          <a:ea typeface="Times New Roman"/>
                        </a:rPr>
                        <a:t>L-C</a:t>
                      </a:r>
                      <a:endParaRPr lang="en-US" sz="1200" b="1" dirty="0">
                        <a:effectLst/>
                        <a:latin typeface="Times New Roman"/>
                        <a:ea typeface="Times New Roman"/>
                      </a:endParaRPr>
                    </a:p>
                  </a:txBody>
                  <a:tcPr marL="33945" marR="33945" marT="0" marB="0">
                    <a:lnL w="12700" cap="flat" cmpd="sng" algn="ctr">
                      <a:solidFill>
                        <a:schemeClr val="tx1"/>
                      </a:solidFill>
                      <a:prstDash val="solid"/>
                      <a:round/>
                      <a:headEnd type="none" w="med" len="med"/>
                      <a:tailEnd type="none" w="med" len="med"/>
                    </a:lnL>
                  </a:tcPr>
                </a:tc>
                <a:tc>
                  <a:txBody>
                    <a:bodyPr/>
                    <a:lstStyle/>
                    <a:p>
                      <a:pPr marL="0" marR="0" algn="ctr">
                        <a:spcBef>
                          <a:spcPts val="0"/>
                        </a:spcBef>
                        <a:spcAft>
                          <a:spcPts val="0"/>
                        </a:spcAft>
                      </a:pPr>
                      <a:r>
                        <a:rPr lang="en-US" sz="1200" b="1" dirty="0">
                          <a:effectLst/>
                        </a:rPr>
                        <a:t>Shay</a:t>
                      </a:r>
                      <a:endParaRPr lang="en-US" sz="1200" b="1" dirty="0">
                        <a:effectLst/>
                        <a:latin typeface="Times New Roman"/>
                        <a:ea typeface="Times New Roman"/>
                      </a:endParaRPr>
                    </a:p>
                  </a:txBody>
                  <a:tcPr marL="33945" marR="33945" marT="0" marB="0"/>
                </a:tc>
                <a:tc>
                  <a:txBody>
                    <a:bodyPr/>
                    <a:lstStyle/>
                    <a:p>
                      <a:pPr marL="0" marR="0" algn="ctr">
                        <a:spcBef>
                          <a:spcPts val="0"/>
                        </a:spcBef>
                        <a:spcAft>
                          <a:spcPts val="0"/>
                        </a:spcAft>
                      </a:pPr>
                      <a:r>
                        <a:rPr lang="en-US" sz="1100">
                          <a:effectLst/>
                        </a:rPr>
                        <a:t>Undecided</a:t>
                      </a:r>
                      <a:endParaRPr lang="en-US" sz="1100">
                        <a:effectLst/>
                        <a:latin typeface="Times New Roman"/>
                        <a:ea typeface="Times New Roman"/>
                      </a:endParaRPr>
                    </a:p>
                  </a:txBody>
                  <a:tcPr marL="33945" marR="33945" marT="0" marB="0"/>
                </a:tc>
                <a:tc>
                  <a:txBody>
                    <a:bodyPr/>
                    <a:lstStyle/>
                    <a:p>
                      <a:pPr marL="0" marR="0" algn="ctr">
                        <a:spcBef>
                          <a:spcPts val="0"/>
                        </a:spcBef>
                        <a:spcAft>
                          <a:spcPts val="0"/>
                        </a:spcAft>
                      </a:pPr>
                      <a:r>
                        <a:rPr lang="en-US" sz="1100">
                          <a:effectLst/>
                        </a:rPr>
                        <a:t>Don’t know enough</a:t>
                      </a:r>
                      <a:endParaRPr lang="en-US" sz="1100">
                        <a:effectLst/>
                        <a:latin typeface="Times New Roman"/>
                        <a:ea typeface="Times New Roman"/>
                      </a:endParaRPr>
                    </a:p>
                  </a:txBody>
                  <a:tcPr marL="33945" marR="33945" marT="0" marB="0"/>
                </a:tc>
                <a:tc>
                  <a:txBody>
                    <a:bodyPr/>
                    <a:lstStyle/>
                    <a:p>
                      <a:pPr marL="0" marR="0" algn="ctr">
                        <a:spcBef>
                          <a:spcPts val="0"/>
                        </a:spcBef>
                        <a:spcAft>
                          <a:spcPts val="0"/>
                        </a:spcAft>
                      </a:pPr>
                      <a:r>
                        <a:rPr lang="en-US" sz="1100" dirty="0" err="1">
                          <a:effectLst/>
                        </a:rPr>
                        <a:t>Undec</a:t>
                      </a:r>
                      <a:r>
                        <a:rPr lang="en-US" sz="1100" dirty="0" smtClean="0">
                          <a:effectLst/>
                        </a:rPr>
                        <a:t>.+ don’t </a:t>
                      </a:r>
                      <a:br>
                        <a:rPr lang="en-US" sz="1100" dirty="0" smtClean="0">
                          <a:effectLst/>
                        </a:rPr>
                      </a:br>
                      <a:r>
                        <a:rPr lang="en-US" sz="1100" dirty="0" smtClean="0">
                          <a:effectLst/>
                        </a:rPr>
                        <a:t>know </a:t>
                      </a:r>
                      <a:r>
                        <a:rPr lang="en-US" sz="1100" dirty="0">
                          <a:effectLst/>
                        </a:rPr>
                        <a:t>enough</a:t>
                      </a:r>
                      <a:endParaRPr lang="en-US" sz="1100" dirty="0">
                        <a:effectLst/>
                        <a:latin typeface="Times New Roman"/>
                        <a:ea typeface="Times New Roman"/>
                      </a:endParaRPr>
                    </a:p>
                  </a:txBody>
                  <a:tcPr marL="33945" marR="33945" marT="0" marB="0"/>
                </a:tc>
              </a:tr>
              <a:tr h="319342">
                <a:tc>
                  <a:txBody>
                    <a:bodyPr/>
                    <a:lstStyle/>
                    <a:p>
                      <a:pPr marL="0" marR="0">
                        <a:spcBef>
                          <a:spcPts val="1200"/>
                        </a:spcBef>
                        <a:spcAft>
                          <a:spcPts val="0"/>
                        </a:spcAft>
                      </a:pPr>
                      <a:r>
                        <a:rPr lang="en-US" sz="1600" b="1" i="0" u="none" strike="noStrike" kern="1200" dirty="0" smtClean="0">
                          <a:solidFill>
                            <a:schemeClr val="tx1"/>
                          </a:solidFill>
                          <a:effectLst/>
                          <a:latin typeface="Palatino Linotype"/>
                          <a:ea typeface="+mn-ea"/>
                          <a:cs typeface="+mn-cs"/>
                        </a:rPr>
                        <a:t>Allowing </a:t>
                      </a:r>
                      <a:r>
                        <a:rPr lang="en-US" sz="1600" b="1" i="0" u="none" strike="noStrike" kern="1200" dirty="0">
                          <a:solidFill>
                            <a:schemeClr val="tx1"/>
                          </a:solidFill>
                          <a:effectLst/>
                          <a:latin typeface="Palatino Linotype"/>
                          <a:ea typeface="+mn-ea"/>
                          <a:cs typeface="+mn-cs"/>
                        </a:rPr>
                        <a:t>slots at Arundel Mills mall</a:t>
                      </a:r>
                    </a:p>
                  </a:txBody>
                  <a:tcPr marL="33945" marR="33945" marT="0" marB="0"/>
                </a:tc>
                <a:tc>
                  <a:txBody>
                    <a:bodyPr/>
                    <a:lstStyle/>
                    <a:p>
                      <a:pPr marL="0" marR="0" algn="ctr">
                        <a:spcBef>
                          <a:spcPts val="1200"/>
                        </a:spcBef>
                        <a:spcAft>
                          <a:spcPts val="0"/>
                        </a:spcAft>
                      </a:pPr>
                      <a:r>
                        <a:rPr lang="en-US" sz="1400" dirty="0">
                          <a:effectLst/>
                        </a:rPr>
                        <a:t>10</a:t>
                      </a:r>
                      <a:endParaRPr lang="en-US" sz="1400" dirty="0">
                        <a:effectLst/>
                        <a:latin typeface="Times New Roman"/>
                        <a:ea typeface="Times New Roman"/>
                      </a:endParaRPr>
                    </a:p>
                  </a:txBody>
                  <a:tcPr marL="33945" marR="33945" marT="0" marB="0"/>
                </a:tc>
                <a:tc>
                  <a:txBody>
                    <a:bodyPr/>
                    <a:lstStyle/>
                    <a:p>
                      <a:pPr marL="0" marR="0" algn="ctr">
                        <a:spcBef>
                          <a:spcPts val="1200"/>
                        </a:spcBef>
                        <a:spcAft>
                          <a:spcPts val="0"/>
                        </a:spcAft>
                      </a:pPr>
                      <a:r>
                        <a:rPr lang="en-US" sz="1400" dirty="0">
                          <a:effectLst/>
                        </a:rPr>
                        <a:t>17</a:t>
                      </a:r>
                      <a:endParaRPr lang="en-US" sz="1400" dirty="0">
                        <a:effectLst/>
                        <a:latin typeface="Times New Roman"/>
                        <a:ea typeface="Times New Roman"/>
                      </a:endParaRPr>
                    </a:p>
                  </a:txBody>
                  <a:tcPr marL="33945" marR="33945" marT="0" marB="0">
                    <a:lnR w="12700" cap="flat" cmpd="sng" algn="ctr">
                      <a:solidFill>
                        <a:schemeClr val="tx1"/>
                      </a:solidFill>
                      <a:prstDash val="solid"/>
                      <a:round/>
                      <a:headEnd type="none" w="med" len="med"/>
                      <a:tailEnd type="none" w="med" len="med"/>
                    </a:lnR>
                  </a:tcPr>
                </a:tc>
                <a:tc>
                  <a:txBody>
                    <a:bodyPr/>
                    <a:lstStyle/>
                    <a:p>
                      <a:pPr marL="0" marR="0" algn="ctr">
                        <a:spcBef>
                          <a:spcPts val="1200"/>
                        </a:spcBef>
                        <a:spcAft>
                          <a:spcPts val="0"/>
                        </a:spcAft>
                      </a:pPr>
                      <a:r>
                        <a:rPr lang="en-US" sz="1400" b="1" dirty="0" smtClean="0">
                          <a:effectLst/>
                          <a:latin typeface="Times New Roman"/>
                          <a:ea typeface="Times New Roman"/>
                        </a:rPr>
                        <a:t>7</a:t>
                      </a:r>
                      <a:endParaRPr lang="en-US" sz="1400" b="1" dirty="0">
                        <a:effectLst/>
                        <a:latin typeface="Times New Roman"/>
                        <a:ea typeface="Times New Roman"/>
                      </a:endParaRPr>
                    </a:p>
                  </a:txBody>
                  <a:tcPr marL="33945" marR="33945" marT="0" marB="0">
                    <a:lnL w="12700" cap="flat" cmpd="sng" algn="ctr">
                      <a:solidFill>
                        <a:schemeClr val="tx1"/>
                      </a:solidFill>
                      <a:prstDash val="solid"/>
                      <a:round/>
                      <a:headEnd type="none" w="med" len="med"/>
                      <a:tailEnd type="none" w="med" len="med"/>
                    </a:lnL>
                  </a:tcPr>
                </a:tc>
                <a:tc>
                  <a:txBody>
                    <a:bodyPr/>
                    <a:lstStyle/>
                    <a:p>
                      <a:pPr marL="0" marR="0" algn="ctr">
                        <a:spcBef>
                          <a:spcPts val="1200"/>
                        </a:spcBef>
                        <a:spcAft>
                          <a:spcPts val="0"/>
                        </a:spcAft>
                      </a:pPr>
                      <a:r>
                        <a:rPr lang="en-US" sz="1400" dirty="0">
                          <a:effectLst/>
                        </a:rPr>
                        <a:t>1</a:t>
                      </a:r>
                      <a:endParaRPr lang="en-US" sz="1400" dirty="0">
                        <a:effectLst/>
                        <a:latin typeface="Times New Roman"/>
                        <a:ea typeface="Times New Roman"/>
                      </a:endParaRPr>
                    </a:p>
                  </a:txBody>
                  <a:tcPr marL="33945" marR="33945" marT="0" marB="0"/>
                </a:tc>
                <a:tc>
                  <a:txBody>
                    <a:bodyPr/>
                    <a:lstStyle/>
                    <a:p>
                      <a:pPr marL="0" marR="0" algn="ctr">
                        <a:spcBef>
                          <a:spcPts val="1200"/>
                        </a:spcBef>
                        <a:spcAft>
                          <a:spcPts val="0"/>
                        </a:spcAft>
                      </a:pPr>
                      <a:r>
                        <a:rPr lang="en-US" sz="1400">
                          <a:effectLst/>
                        </a:rPr>
                        <a:t>27</a:t>
                      </a:r>
                      <a:endParaRPr lang="en-US" sz="1400">
                        <a:effectLst/>
                        <a:latin typeface="Times New Roman"/>
                        <a:ea typeface="Times New Roman"/>
                      </a:endParaRPr>
                    </a:p>
                  </a:txBody>
                  <a:tcPr marL="33945" marR="33945" marT="0" marB="0"/>
                </a:tc>
                <a:tc>
                  <a:txBody>
                    <a:bodyPr/>
                    <a:lstStyle/>
                    <a:p>
                      <a:pPr marL="0" marR="0" algn="ctr">
                        <a:spcBef>
                          <a:spcPts val="1200"/>
                        </a:spcBef>
                        <a:spcAft>
                          <a:spcPts val="0"/>
                        </a:spcAft>
                      </a:pPr>
                      <a:r>
                        <a:rPr lang="en-US" sz="1400">
                          <a:effectLst/>
                        </a:rPr>
                        <a:t>46</a:t>
                      </a:r>
                      <a:endParaRPr lang="en-US" sz="1400">
                        <a:effectLst/>
                        <a:latin typeface="Times New Roman"/>
                        <a:ea typeface="Times New Roman"/>
                      </a:endParaRPr>
                    </a:p>
                  </a:txBody>
                  <a:tcPr marL="33945" marR="33945" marT="0" marB="0"/>
                </a:tc>
                <a:tc>
                  <a:txBody>
                    <a:bodyPr/>
                    <a:lstStyle/>
                    <a:p>
                      <a:pPr marL="0" marR="0" algn="ctr">
                        <a:spcBef>
                          <a:spcPts val="0"/>
                        </a:spcBef>
                        <a:spcAft>
                          <a:spcPts val="0"/>
                        </a:spcAft>
                      </a:pPr>
                      <a:r>
                        <a:rPr lang="en-US" sz="1400" b="1" dirty="0">
                          <a:effectLst/>
                        </a:rPr>
                        <a:t>73</a:t>
                      </a:r>
                      <a:endParaRPr lang="en-US" sz="1400" b="1" dirty="0">
                        <a:effectLst/>
                        <a:latin typeface="Times New Roman"/>
                        <a:ea typeface="Times New Roman"/>
                      </a:endParaRPr>
                    </a:p>
                  </a:txBody>
                  <a:tcPr marL="33945" marR="33945" marT="0" marB="0" anchor="ctr"/>
                </a:tc>
              </a:tr>
              <a:tr h="319342">
                <a:tc>
                  <a:txBody>
                    <a:bodyPr/>
                    <a:lstStyle/>
                    <a:p>
                      <a:pPr marL="0" marR="0">
                        <a:spcBef>
                          <a:spcPts val="1200"/>
                        </a:spcBef>
                        <a:spcAft>
                          <a:spcPts val="0"/>
                        </a:spcAft>
                      </a:pPr>
                      <a:r>
                        <a:rPr lang="en-US" sz="1600" b="1" i="0" u="none" strike="noStrike" kern="1200" dirty="0">
                          <a:solidFill>
                            <a:schemeClr val="tx1"/>
                          </a:solidFill>
                          <a:effectLst/>
                          <a:latin typeface="Palatino Linotype"/>
                          <a:ea typeface="+mn-ea"/>
                          <a:cs typeface="+mn-cs"/>
                        </a:rPr>
                        <a:t>Improving transportation </a:t>
                      </a:r>
                    </a:p>
                  </a:txBody>
                  <a:tcPr marL="33945" marR="33945" marT="0" marB="0"/>
                </a:tc>
                <a:tc>
                  <a:txBody>
                    <a:bodyPr/>
                    <a:lstStyle/>
                    <a:p>
                      <a:pPr marL="0" marR="0" algn="ctr">
                        <a:spcBef>
                          <a:spcPts val="1200"/>
                        </a:spcBef>
                        <a:spcAft>
                          <a:spcPts val="0"/>
                        </a:spcAft>
                      </a:pPr>
                      <a:r>
                        <a:rPr lang="en-US" sz="1400">
                          <a:effectLst/>
                        </a:rPr>
                        <a:t>13</a:t>
                      </a:r>
                      <a:endParaRPr lang="en-US" sz="1400">
                        <a:effectLst/>
                        <a:latin typeface="Times New Roman"/>
                        <a:ea typeface="Times New Roman"/>
                      </a:endParaRPr>
                    </a:p>
                  </a:txBody>
                  <a:tcPr marL="33945" marR="33945" marT="0" marB="0"/>
                </a:tc>
                <a:tc>
                  <a:txBody>
                    <a:bodyPr/>
                    <a:lstStyle/>
                    <a:p>
                      <a:pPr marL="0" marR="0" algn="ctr">
                        <a:spcBef>
                          <a:spcPts val="1200"/>
                        </a:spcBef>
                        <a:spcAft>
                          <a:spcPts val="0"/>
                        </a:spcAft>
                      </a:pPr>
                      <a:r>
                        <a:rPr lang="en-US" sz="1400" dirty="0">
                          <a:effectLst/>
                        </a:rPr>
                        <a:t>20</a:t>
                      </a:r>
                      <a:endParaRPr lang="en-US" sz="1400" dirty="0">
                        <a:effectLst/>
                        <a:latin typeface="Times New Roman"/>
                        <a:ea typeface="Times New Roman"/>
                      </a:endParaRPr>
                    </a:p>
                  </a:txBody>
                  <a:tcPr marL="33945" marR="33945" marT="0" marB="0">
                    <a:lnR w="12700" cap="flat" cmpd="sng" algn="ctr">
                      <a:solidFill>
                        <a:schemeClr val="tx1"/>
                      </a:solidFill>
                      <a:prstDash val="solid"/>
                      <a:round/>
                      <a:headEnd type="none" w="med" len="med"/>
                      <a:tailEnd type="none" w="med" len="med"/>
                    </a:lnR>
                  </a:tcPr>
                </a:tc>
                <a:tc>
                  <a:txBody>
                    <a:bodyPr/>
                    <a:lstStyle/>
                    <a:p>
                      <a:pPr marL="0" marR="0" algn="ctr">
                        <a:spcBef>
                          <a:spcPts val="1200"/>
                        </a:spcBef>
                        <a:spcAft>
                          <a:spcPts val="0"/>
                        </a:spcAft>
                      </a:pPr>
                      <a:r>
                        <a:rPr lang="en-US" sz="1400" b="1" dirty="0" smtClean="0">
                          <a:effectLst/>
                          <a:latin typeface="Times New Roman"/>
                          <a:ea typeface="Times New Roman"/>
                        </a:rPr>
                        <a:t>7</a:t>
                      </a:r>
                      <a:endParaRPr lang="en-US" sz="1400" b="1" dirty="0">
                        <a:effectLst/>
                        <a:latin typeface="Times New Roman"/>
                        <a:ea typeface="Times New Roman"/>
                      </a:endParaRPr>
                    </a:p>
                  </a:txBody>
                  <a:tcPr marL="33945" marR="33945" marT="0" marB="0">
                    <a:lnL w="12700" cap="flat" cmpd="sng" algn="ctr">
                      <a:solidFill>
                        <a:schemeClr val="tx1"/>
                      </a:solidFill>
                      <a:prstDash val="solid"/>
                      <a:round/>
                      <a:headEnd type="none" w="med" len="med"/>
                      <a:tailEnd type="none" w="med" len="med"/>
                    </a:lnL>
                  </a:tcPr>
                </a:tc>
                <a:tc>
                  <a:txBody>
                    <a:bodyPr/>
                    <a:lstStyle/>
                    <a:p>
                      <a:pPr marL="0" marR="0" algn="ctr">
                        <a:spcBef>
                          <a:spcPts val="1200"/>
                        </a:spcBef>
                        <a:spcAft>
                          <a:spcPts val="0"/>
                        </a:spcAft>
                      </a:pPr>
                      <a:r>
                        <a:rPr lang="en-US" sz="1400" dirty="0">
                          <a:effectLst/>
                        </a:rPr>
                        <a:t>1</a:t>
                      </a:r>
                      <a:endParaRPr lang="en-US" sz="1400" dirty="0">
                        <a:effectLst/>
                        <a:latin typeface="Times New Roman"/>
                        <a:ea typeface="Times New Roman"/>
                      </a:endParaRPr>
                    </a:p>
                  </a:txBody>
                  <a:tcPr marL="33945" marR="33945" marT="0" marB="0"/>
                </a:tc>
                <a:tc>
                  <a:txBody>
                    <a:bodyPr/>
                    <a:lstStyle/>
                    <a:p>
                      <a:pPr marL="0" marR="0" algn="ctr">
                        <a:spcBef>
                          <a:spcPts val="1200"/>
                        </a:spcBef>
                        <a:spcAft>
                          <a:spcPts val="0"/>
                        </a:spcAft>
                      </a:pPr>
                      <a:r>
                        <a:rPr lang="en-US" sz="1400" dirty="0">
                          <a:effectLst/>
                        </a:rPr>
                        <a:t>21</a:t>
                      </a:r>
                      <a:endParaRPr lang="en-US" sz="1400" dirty="0">
                        <a:effectLst/>
                        <a:latin typeface="Times New Roman"/>
                        <a:ea typeface="Times New Roman"/>
                      </a:endParaRPr>
                    </a:p>
                  </a:txBody>
                  <a:tcPr marL="33945" marR="33945" marT="0" marB="0"/>
                </a:tc>
                <a:tc>
                  <a:txBody>
                    <a:bodyPr/>
                    <a:lstStyle/>
                    <a:p>
                      <a:pPr marL="0" marR="0" algn="ctr">
                        <a:spcBef>
                          <a:spcPts val="1200"/>
                        </a:spcBef>
                        <a:spcAft>
                          <a:spcPts val="0"/>
                        </a:spcAft>
                      </a:pPr>
                      <a:r>
                        <a:rPr lang="en-US" sz="1400" dirty="0">
                          <a:effectLst/>
                        </a:rPr>
                        <a:t>45</a:t>
                      </a:r>
                      <a:endParaRPr lang="en-US" sz="1400" dirty="0">
                        <a:effectLst/>
                        <a:latin typeface="Times New Roman"/>
                        <a:ea typeface="Times New Roman"/>
                      </a:endParaRPr>
                    </a:p>
                  </a:txBody>
                  <a:tcPr marL="33945" marR="33945" marT="0" marB="0"/>
                </a:tc>
                <a:tc>
                  <a:txBody>
                    <a:bodyPr/>
                    <a:lstStyle/>
                    <a:p>
                      <a:pPr marL="0" marR="0" algn="ctr">
                        <a:spcBef>
                          <a:spcPts val="0"/>
                        </a:spcBef>
                        <a:spcAft>
                          <a:spcPts val="0"/>
                        </a:spcAft>
                      </a:pPr>
                      <a:r>
                        <a:rPr lang="en-US" sz="1400" b="1" dirty="0">
                          <a:effectLst/>
                        </a:rPr>
                        <a:t>66</a:t>
                      </a:r>
                      <a:endParaRPr lang="en-US" sz="1400" b="1" dirty="0">
                        <a:effectLst/>
                        <a:latin typeface="Times New Roman"/>
                        <a:ea typeface="Times New Roman"/>
                      </a:endParaRPr>
                    </a:p>
                  </a:txBody>
                  <a:tcPr marL="33945" marR="33945" marT="0" marB="0" anchor="ctr"/>
                </a:tc>
              </a:tr>
              <a:tr h="335330">
                <a:tc>
                  <a:txBody>
                    <a:bodyPr/>
                    <a:lstStyle/>
                    <a:p>
                      <a:pPr marL="0" marR="0">
                        <a:spcBef>
                          <a:spcPts val="1200"/>
                        </a:spcBef>
                        <a:spcAft>
                          <a:spcPts val="0"/>
                        </a:spcAft>
                      </a:pPr>
                      <a:r>
                        <a:rPr lang="en-US" sz="1600" b="1" i="0" u="none" strike="noStrike" kern="1200" dirty="0">
                          <a:solidFill>
                            <a:schemeClr val="tx1"/>
                          </a:solidFill>
                          <a:effectLst/>
                          <a:latin typeface="Palatino Linotype"/>
                          <a:ea typeface="+mn-ea"/>
                          <a:cs typeface="+mn-cs"/>
                        </a:rPr>
                        <a:t>Protecting the needs of vulnerable </a:t>
                      </a:r>
                      <a:r>
                        <a:rPr lang="en-US" sz="1600" b="1" i="0" u="none" strike="noStrike" kern="1200" dirty="0" smtClean="0">
                          <a:solidFill>
                            <a:schemeClr val="tx1"/>
                          </a:solidFill>
                          <a:effectLst/>
                          <a:latin typeface="Palatino Linotype"/>
                          <a:ea typeface="+mn-ea"/>
                          <a:cs typeface="+mn-cs"/>
                        </a:rPr>
                        <a:t>populations in </a:t>
                      </a:r>
                      <a:r>
                        <a:rPr lang="en-US" sz="1600" b="1" i="0" u="none" strike="noStrike" kern="1200" dirty="0">
                          <a:solidFill>
                            <a:schemeClr val="tx1"/>
                          </a:solidFill>
                          <a:effectLst/>
                          <a:latin typeface="Palatino Linotype"/>
                          <a:ea typeface="+mn-ea"/>
                          <a:cs typeface="+mn-cs"/>
                        </a:rPr>
                        <a:t>the county budget</a:t>
                      </a:r>
                    </a:p>
                  </a:txBody>
                  <a:tcPr marL="33945" marR="33945" marT="0" marB="0"/>
                </a:tc>
                <a:tc>
                  <a:txBody>
                    <a:bodyPr/>
                    <a:lstStyle/>
                    <a:p>
                      <a:pPr marL="0" marR="0" algn="ctr">
                        <a:spcBef>
                          <a:spcPts val="1200"/>
                        </a:spcBef>
                        <a:spcAft>
                          <a:spcPts val="0"/>
                        </a:spcAft>
                      </a:pPr>
                      <a:r>
                        <a:rPr lang="en-US" sz="1800" b="1" dirty="0">
                          <a:solidFill>
                            <a:srgbClr val="0070C0"/>
                          </a:solidFill>
                          <a:effectLst/>
                        </a:rPr>
                        <a:t>16</a:t>
                      </a:r>
                      <a:endParaRPr lang="en-US" sz="1800" b="1" dirty="0">
                        <a:solidFill>
                          <a:srgbClr val="0070C0"/>
                        </a:solidFill>
                        <a:effectLst/>
                        <a:latin typeface="Times New Roman"/>
                        <a:ea typeface="Times New Roman"/>
                      </a:endParaRPr>
                    </a:p>
                  </a:txBody>
                  <a:tcPr marL="33945" marR="33945" marT="0" marB="0"/>
                </a:tc>
                <a:tc>
                  <a:txBody>
                    <a:bodyPr/>
                    <a:lstStyle/>
                    <a:p>
                      <a:pPr marL="0" marR="0" algn="ctr">
                        <a:spcBef>
                          <a:spcPts val="1200"/>
                        </a:spcBef>
                        <a:spcAft>
                          <a:spcPts val="0"/>
                        </a:spcAft>
                      </a:pPr>
                      <a:r>
                        <a:rPr lang="en-US" sz="1800" b="1" dirty="0">
                          <a:solidFill>
                            <a:srgbClr val="0070C0"/>
                          </a:solidFill>
                          <a:effectLst/>
                        </a:rPr>
                        <a:t>18</a:t>
                      </a:r>
                      <a:endParaRPr lang="en-US" sz="1800" b="1" dirty="0">
                        <a:solidFill>
                          <a:srgbClr val="0070C0"/>
                        </a:solidFill>
                        <a:effectLst/>
                        <a:latin typeface="Times New Roman"/>
                        <a:ea typeface="Times New Roman"/>
                      </a:endParaRPr>
                    </a:p>
                  </a:txBody>
                  <a:tcPr marL="33945" marR="33945" marT="0" marB="0">
                    <a:lnR w="12700" cap="flat" cmpd="sng" algn="ctr">
                      <a:solidFill>
                        <a:schemeClr val="tx1"/>
                      </a:solidFill>
                      <a:prstDash val="solid"/>
                      <a:round/>
                      <a:headEnd type="none" w="med" len="med"/>
                      <a:tailEnd type="none" w="med" len="med"/>
                    </a:lnR>
                  </a:tcPr>
                </a:tc>
                <a:tc>
                  <a:txBody>
                    <a:bodyPr/>
                    <a:lstStyle/>
                    <a:p>
                      <a:pPr marL="0" marR="0" algn="ctr">
                        <a:spcBef>
                          <a:spcPts val="1200"/>
                        </a:spcBef>
                        <a:spcAft>
                          <a:spcPts val="0"/>
                        </a:spcAft>
                      </a:pPr>
                      <a:r>
                        <a:rPr lang="en-US" sz="1800" b="1" dirty="0" smtClean="0">
                          <a:solidFill>
                            <a:srgbClr val="0070C0"/>
                          </a:solidFill>
                          <a:effectLst/>
                          <a:latin typeface="Times New Roman"/>
                          <a:ea typeface="Times New Roman"/>
                        </a:rPr>
                        <a:t>2</a:t>
                      </a:r>
                      <a:endParaRPr lang="en-US" sz="1800" b="1" dirty="0">
                        <a:solidFill>
                          <a:srgbClr val="0070C0"/>
                        </a:solidFill>
                        <a:effectLst/>
                        <a:latin typeface="Times New Roman"/>
                        <a:ea typeface="Times New Roman"/>
                      </a:endParaRPr>
                    </a:p>
                  </a:txBody>
                  <a:tcPr marL="33945" marR="33945" marT="0" marB="0">
                    <a:lnL w="12700" cap="flat" cmpd="sng" algn="ctr">
                      <a:solidFill>
                        <a:schemeClr val="tx1"/>
                      </a:solidFill>
                      <a:prstDash val="solid"/>
                      <a:round/>
                      <a:headEnd type="none" w="med" len="med"/>
                      <a:tailEnd type="none" w="med" len="med"/>
                    </a:lnL>
                  </a:tcPr>
                </a:tc>
                <a:tc>
                  <a:txBody>
                    <a:bodyPr/>
                    <a:lstStyle/>
                    <a:p>
                      <a:pPr marL="0" marR="0" algn="ctr">
                        <a:spcBef>
                          <a:spcPts val="1200"/>
                        </a:spcBef>
                        <a:spcAft>
                          <a:spcPts val="0"/>
                        </a:spcAft>
                      </a:pPr>
                      <a:r>
                        <a:rPr lang="en-US" sz="1400" dirty="0">
                          <a:effectLst/>
                        </a:rPr>
                        <a:t>1</a:t>
                      </a:r>
                      <a:endParaRPr lang="en-US" sz="1400" dirty="0">
                        <a:effectLst/>
                        <a:latin typeface="Times New Roman"/>
                        <a:ea typeface="Times New Roman"/>
                      </a:endParaRPr>
                    </a:p>
                  </a:txBody>
                  <a:tcPr marL="33945" marR="33945" marT="0" marB="0"/>
                </a:tc>
                <a:tc>
                  <a:txBody>
                    <a:bodyPr/>
                    <a:lstStyle/>
                    <a:p>
                      <a:pPr marL="0" marR="0" algn="ctr">
                        <a:spcBef>
                          <a:spcPts val="1200"/>
                        </a:spcBef>
                        <a:spcAft>
                          <a:spcPts val="0"/>
                        </a:spcAft>
                      </a:pPr>
                      <a:r>
                        <a:rPr lang="en-US" sz="1400" dirty="0">
                          <a:effectLst/>
                        </a:rPr>
                        <a:t>21</a:t>
                      </a:r>
                      <a:endParaRPr lang="en-US" sz="1400" dirty="0">
                        <a:effectLst/>
                        <a:latin typeface="Times New Roman"/>
                        <a:ea typeface="Times New Roman"/>
                      </a:endParaRPr>
                    </a:p>
                  </a:txBody>
                  <a:tcPr marL="33945" marR="33945" marT="0" marB="0"/>
                </a:tc>
                <a:tc>
                  <a:txBody>
                    <a:bodyPr/>
                    <a:lstStyle/>
                    <a:p>
                      <a:pPr marL="0" marR="0" algn="ctr">
                        <a:spcBef>
                          <a:spcPts val="1200"/>
                        </a:spcBef>
                        <a:spcAft>
                          <a:spcPts val="0"/>
                        </a:spcAft>
                      </a:pPr>
                      <a:r>
                        <a:rPr lang="en-US" sz="1400" dirty="0">
                          <a:effectLst/>
                        </a:rPr>
                        <a:t>44</a:t>
                      </a:r>
                      <a:endParaRPr lang="en-US" sz="1400" dirty="0">
                        <a:effectLst/>
                        <a:latin typeface="Times New Roman"/>
                        <a:ea typeface="Times New Roman"/>
                      </a:endParaRPr>
                    </a:p>
                  </a:txBody>
                  <a:tcPr marL="33945" marR="33945" marT="0" marB="0"/>
                </a:tc>
                <a:tc>
                  <a:txBody>
                    <a:bodyPr/>
                    <a:lstStyle/>
                    <a:p>
                      <a:pPr marL="0" marR="0" algn="ctr">
                        <a:spcBef>
                          <a:spcPts val="0"/>
                        </a:spcBef>
                        <a:spcAft>
                          <a:spcPts val="1200"/>
                        </a:spcAft>
                      </a:pPr>
                      <a:r>
                        <a:rPr lang="en-US" sz="1400" b="1" dirty="0">
                          <a:effectLst/>
                        </a:rPr>
                        <a:t>65</a:t>
                      </a:r>
                      <a:endParaRPr lang="en-US" sz="1400" b="1" dirty="0">
                        <a:effectLst/>
                        <a:latin typeface="Times New Roman"/>
                        <a:ea typeface="Times New Roman"/>
                      </a:endParaRPr>
                    </a:p>
                  </a:txBody>
                  <a:tcPr marL="33945" marR="33945" marT="0" marB="0" anchor="ctr"/>
                </a:tc>
              </a:tr>
              <a:tr h="319342">
                <a:tc>
                  <a:txBody>
                    <a:bodyPr/>
                    <a:lstStyle/>
                    <a:p>
                      <a:pPr marL="0" marR="0" algn="l" defTabSz="914400" rtl="0" eaLnBrk="1" latinLnBrk="0" hangingPunct="1">
                        <a:spcBef>
                          <a:spcPts val="1200"/>
                        </a:spcBef>
                        <a:spcAft>
                          <a:spcPts val="0"/>
                        </a:spcAft>
                      </a:pPr>
                      <a:r>
                        <a:rPr lang="en-US" sz="1600" b="1" i="0" u="none" strike="noStrike" kern="1200" dirty="0">
                          <a:solidFill>
                            <a:srgbClr val="C00000"/>
                          </a:solidFill>
                          <a:effectLst/>
                          <a:latin typeface="Palatino Linotype"/>
                          <a:ea typeface="+mn-ea"/>
                          <a:cs typeface="+mn-cs"/>
                        </a:rPr>
                        <a:t>Maintaining high ethical standards </a:t>
                      </a:r>
                    </a:p>
                  </a:txBody>
                  <a:tcPr marL="33945" marR="33945" marT="0" marB="0"/>
                </a:tc>
                <a:tc>
                  <a:txBody>
                    <a:bodyPr/>
                    <a:lstStyle/>
                    <a:p>
                      <a:pPr marL="0" marR="0" algn="ctr">
                        <a:spcBef>
                          <a:spcPts val="1200"/>
                        </a:spcBef>
                        <a:spcAft>
                          <a:spcPts val="0"/>
                        </a:spcAft>
                      </a:pPr>
                      <a:r>
                        <a:rPr lang="en-US" sz="1800" b="1" dirty="0">
                          <a:solidFill>
                            <a:srgbClr val="0070C0"/>
                          </a:solidFill>
                          <a:effectLst/>
                        </a:rPr>
                        <a:t>17</a:t>
                      </a:r>
                      <a:endParaRPr lang="en-US" sz="1800" b="1" dirty="0">
                        <a:solidFill>
                          <a:srgbClr val="0070C0"/>
                        </a:solidFill>
                        <a:effectLst/>
                        <a:latin typeface="Times New Roman"/>
                        <a:ea typeface="Times New Roman"/>
                      </a:endParaRPr>
                    </a:p>
                  </a:txBody>
                  <a:tcPr marL="33945" marR="33945" marT="0" marB="0"/>
                </a:tc>
                <a:tc>
                  <a:txBody>
                    <a:bodyPr/>
                    <a:lstStyle/>
                    <a:p>
                      <a:pPr marL="0" marR="0" algn="ctr">
                        <a:spcBef>
                          <a:spcPts val="1200"/>
                        </a:spcBef>
                        <a:spcAft>
                          <a:spcPts val="0"/>
                        </a:spcAft>
                      </a:pPr>
                      <a:r>
                        <a:rPr lang="en-US" sz="1800" b="1" dirty="0">
                          <a:solidFill>
                            <a:srgbClr val="0070C0"/>
                          </a:solidFill>
                          <a:effectLst/>
                        </a:rPr>
                        <a:t>17</a:t>
                      </a:r>
                      <a:endParaRPr lang="en-US" sz="1800" b="1" dirty="0">
                        <a:solidFill>
                          <a:srgbClr val="0070C0"/>
                        </a:solidFill>
                        <a:effectLst/>
                        <a:latin typeface="Times New Roman"/>
                        <a:ea typeface="Times New Roman"/>
                      </a:endParaRPr>
                    </a:p>
                  </a:txBody>
                  <a:tcPr marL="33945" marR="33945" marT="0" marB="0">
                    <a:lnR w="12700" cap="flat" cmpd="sng" algn="ctr">
                      <a:solidFill>
                        <a:schemeClr val="tx1"/>
                      </a:solidFill>
                      <a:prstDash val="solid"/>
                      <a:round/>
                      <a:headEnd type="none" w="med" len="med"/>
                      <a:tailEnd type="none" w="med" len="med"/>
                    </a:lnR>
                  </a:tcPr>
                </a:tc>
                <a:tc>
                  <a:txBody>
                    <a:bodyPr/>
                    <a:lstStyle/>
                    <a:p>
                      <a:pPr marL="0" marR="0" algn="ctr">
                        <a:spcBef>
                          <a:spcPts val="1200"/>
                        </a:spcBef>
                        <a:spcAft>
                          <a:spcPts val="0"/>
                        </a:spcAft>
                      </a:pPr>
                      <a:r>
                        <a:rPr lang="en-US" sz="1800" b="1" dirty="0" smtClean="0">
                          <a:solidFill>
                            <a:srgbClr val="0070C0"/>
                          </a:solidFill>
                          <a:effectLst/>
                          <a:latin typeface="Times New Roman"/>
                          <a:ea typeface="Times New Roman"/>
                        </a:rPr>
                        <a:t>0</a:t>
                      </a:r>
                      <a:endParaRPr lang="en-US" sz="1800" b="1" dirty="0">
                        <a:solidFill>
                          <a:srgbClr val="0070C0"/>
                        </a:solidFill>
                        <a:effectLst/>
                        <a:latin typeface="Times New Roman"/>
                        <a:ea typeface="Times New Roman"/>
                      </a:endParaRPr>
                    </a:p>
                  </a:txBody>
                  <a:tcPr marL="33945" marR="33945" marT="0" marB="0">
                    <a:lnL w="12700" cap="flat" cmpd="sng" algn="ctr">
                      <a:solidFill>
                        <a:schemeClr val="tx1"/>
                      </a:solidFill>
                      <a:prstDash val="solid"/>
                      <a:round/>
                      <a:headEnd type="none" w="med" len="med"/>
                      <a:tailEnd type="none" w="med" len="med"/>
                    </a:lnL>
                  </a:tcPr>
                </a:tc>
                <a:tc>
                  <a:txBody>
                    <a:bodyPr/>
                    <a:lstStyle/>
                    <a:p>
                      <a:pPr marL="0" marR="0" algn="ctr">
                        <a:spcBef>
                          <a:spcPts val="1200"/>
                        </a:spcBef>
                        <a:spcAft>
                          <a:spcPts val="0"/>
                        </a:spcAft>
                      </a:pPr>
                      <a:r>
                        <a:rPr lang="en-US" sz="1400">
                          <a:effectLst/>
                        </a:rPr>
                        <a:t>3</a:t>
                      </a:r>
                      <a:endParaRPr lang="en-US" sz="1400">
                        <a:effectLst/>
                        <a:latin typeface="Times New Roman"/>
                        <a:ea typeface="Times New Roman"/>
                      </a:endParaRPr>
                    </a:p>
                  </a:txBody>
                  <a:tcPr marL="33945" marR="33945" marT="0" marB="0"/>
                </a:tc>
                <a:tc>
                  <a:txBody>
                    <a:bodyPr/>
                    <a:lstStyle/>
                    <a:p>
                      <a:pPr marL="0" marR="0" algn="ctr">
                        <a:spcBef>
                          <a:spcPts val="1200"/>
                        </a:spcBef>
                        <a:spcAft>
                          <a:spcPts val="0"/>
                        </a:spcAft>
                      </a:pPr>
                      <a:r>
                        <a:rPr lang="en-US" sz="1400" dirty="0">
                          <a:effectLst/>
                        </a:rPr>
                        <a:t>24</a:t>
                      </a:r>
                      <a:endParaRPr lang="en-US" sz="1400" dirty="0">
                        <a:effectLst/>
                        <a:latin typeface="Times New Roman"/>
                        <a:ea typeface="Times New Roman"/>
                      </a:endParaRPr>
                    </a:p>
                  </a:txBody>
                  <a:tcPr marL="33945" marR="33945" marT="0" marB="0"/>
                </a:tc>
                <a:tc>
                  <a:txBody>
                    <a:bodyPr/>
                    <a:lstStyle/>
                    <a:p>
                      <a:pPr marL="0" marR="0" algn="ctr">
                        <a:spcBef>
                          <a:spcPts val="1200"/>
                        </a:spcBef>
                        <a:spcAft>
                          <a:spcPts val="0"/>
                        </a:spcAft>
                      </a:pPr>
                      <a:r>
                        <a:rPr lang="en-US" sz="1400" dirty="0">
                          <a:effectLst/>
                        </a:rPr>
                        <a:t>39</a:t>
                      </a:r>
                      <a:endParaRPr lang="en-US" sz="1400" dirty="0">
                        <a:effectLst/>
                        <a:latin typeface="Times New Roman"/>
                        <a:ea typeface="Times New Roman"/>
                      </a:endParaRPr>
                    </a:p>
                  </a:txBody>
                  <a:tcPr marL="33945" marR="33945" marT="0" marB="0"/>
                </a:tc>
                <a:tc>
                  <a:txBody>
                    <a:bodyPr/>
                    <a:lstStyle/>
                    <a:p>
                      <a:pPr marL="0" marR="0" algn="ctr">
                        <a:spcBef>
                          <a:spcPts val="0"/>
                        </a:spcBef>
                        <a:spcAft>
                          <a:spcPts val="0"/>
                        </a:spcAft>
                      </a:pPr>
                      <a:r>
                        <a:rPr lang="en-US" sz="1400" b="1" dirty="0">
                          <a:effectLst/>
                        </a:rPr>
                        <a:t>63</a:t>
                      </a:r>
                      <a:endParaRPr lang="en-US" sz="1400" b="1" dirty="0">
                        <a:effectLst/>
                        <a:latin typeface="Times New Roman"/>
                        <a:ea typeface="Times New Roman"/>
                      </a:endParaRPr>
                    </a:p>
                  </a:txBody>
                  <a:tcPr marL="33945" marR="33945" marT="0" marB="0" anchor="ctr"/>
                </a:tc>
              </a:tr>
              <a:tr h="319342">
                <a:tc>
                  <a:txBody>
                    <a:bodyPr/>
                    <a:lstStyle/>
                    <a:p>
                      <a:pPr marL="0" marR="0" algn="l" defTabSz="914400" rtl="0" eaLnBrk="1" latinLnBrk="0" hangingPunct="1">
                        <a:spcBef>
                          <a:spcPts val="1200"/>
                        </a:spcBef>
                        <a:spcAft>
                          <a:spcPts val="0"/>
                        </a:spcAft>
                      </a:pPr>
                      <a:r>
                        <a:rPr lang="en-US" sz="1600" b="1" i="0" u="none" strike="noStrike" kern="1200" dirty="0">
                          <a:solidFill>
                            <a:schemeClr val="tx1"/>
                          </a:solidFill>
                          <a:effectLst/>
                          <a:latin typeface="Palatino Linotype"/>
                          <a:ea typeface="+mn-ea"/>
                          <a:cs typeface="+mn-cs"/>
                        </a:rPr>
                        <a:t>Improving public schools</a:t>
                      </a:r>
                    </a:p>
                  </a:txBody>
                  <a:tcPr marL="33945" marR="33945" marT="0" marB="0"/>
                </a:tc>
                <a:tc>
                  <a:txBody>
                    <a:bodyPr/>
                    <a:lstStyle/>
                    <a:p>
                      <a:pPr marL="0" marR="0" algn="ctr">
                        <a:spcBef>
                          <a:spcPts val="1200"/>
                        </a:spcBef>
                        <a:spcAft>
                          <a:spcPts val="0"/>
                        </a:spcAft>
                      </a:pPr>
                      <a:r>
                        <a:rPr lang="en-US" sz="1400" dirty="0">
                          <a:effectLst/>
                        </a:rPr>
                        <a:t>13</a:t>
                      </a:r>
                      <a:endParaRPr lang="en-US" sz="1400" dirty="0">
                        <a:effectLst/>
                        <a:latin typeface="Times New Roman"/>
                        <a:ea typeface="Times New Roman"/>
                      </a:endParaRPr>
                    </a:p>
                  </a:txBody>
                  <a:tcPr marL="33945" marR="33945" marT="0" marB="0"/>
                </a:tc>
                <a:tc>
                  <a:txBody>
                    <a:bodyPr/>
                    <a:lstStyle/>
                    <a:p>
                      <a:pPr marL="0" marR="0" algn="ctr">
                        <a:spcBef>
                          <a:spcPts val="1200"/>
                        </a:spcBef>
                        <a:spcAft>
                          <a:spcPts val="0"/>
                        </a:spcAft>
                      </a:pPr>
                      <a:r>
                        <a:rPr lang="en-US" sz="1400">
                          <a:effectLst/>
                        </a:rPr>
                        <a:t>24</a:t>
                      </a:r>
                      <a:endParaRPr lang="en-US" sz="1400">
                        <a:effectLst/>
                        <a:latin typeface="Times New Roman"/>
                        <a:ea typeface="Times New Roman"/>
                      </a:endParaRPr>
                    </a:p>
                  </a:txBody>
                  <a:tcPr marL="33945" marR="33945" marT="0" marB="0">
                    <a:lnR w="12700" cap="flat" cmpd="sng" algn="ctr">
                      <a:solidFill>
                        <a:schemeClr val="tx1"/>
                      </a:solidFill>
                      <a:prstDash val="solid"/>
                      <a:round/>
                      <a:headEnd type="none" w="med" len="med"/>
                      <a:tailEnd type="none" w="med" len="med"/>
                    </a:lnR>
                  </a:tcPr>
                </a:tc>
                <a:tc>
                  <a:txBody>
                    <a:bodyPr/>
                    <a:lstStyle/>
                    <a:p>
                      <a:pPr marL="0" marR="0" algn="ctr">
                        <a:spcBef>
                          <a:spcPts val="1200"/>
                        </a:spcBef>
                        <a:spcAft>
                          <a:spcPts val="0"/>
                        </a:spcAft>
                      </a:pPr>
                      <a:r>
                        <a:rPr lang="en-US" sz="1400" b="1" dirty="0" smtClean="0">
                          <a:effectLst/>
                          <a:latin typeface="Times New Roman"/>
                          <a:ea typeface="Times New Roman"/>
                        </a:rPr>
                        <a:t>11</a:t>
                      </a:r>
                      <a:endParaRPr lang="en-US" sz="1400" b="1" dirty="0">
                        <a:effectLst/>
                        <a:latin typeface="Times New Roman"/>
                        <a:ea typeface="Times New Roman"/>
                      </a:endParaRPr>
                    </a:p>
                  </a:txBody>
                  <a:tcPr marL="33945" marR="33945" marT="0" marB="0">
                    <a:lnL w="12700" cap="flat" cmpd="sng" algn="ctr">
                      <a:solidFill>
                        <a:schemeClr val="tx1"/>
                      </a:solidFill>
                      <a:prstDash val="solid"/>
                      <a:round/>
                      <a:headEnd type="none" w="med" len="med"/>
                      <a:tailEnd type="none" w="med" len="med"/>
                    </a:lnL>
                  </a:tcPr>
                </a:tc>
                <a:tc>
                  <a:txBody>
                    <a:bodyPr/>
                    <a:lstStyle/>
                    <a:p>
                      <a:pPr marL="0" marR="0" algn="ctr">
                        <a:spcBef>
                          <a:spcPts val="1200"/>
                        </a:spcBef>
                        <a:spcAft>
                          <a:spcPts val="0"/>
                        </a:spcAft>
                      </a:pPr>
                      <a:r>
                        <a:rPr lang="en-US" sz="1400">
                          <a:effectLst/>
                        </a:rPr>
                        <a:t>1</a:t>
                      </a:r>
                      <a:endParaRPr lang="en-US" sz="1400">
                        <a:effectLst/>
                        <a:latin typeface="Times New Roman"/>
                        <a:ea typeface="Times New Roman"/>
                      </a:endParaRPr>
                    </a:p>
                  </a:txBody>
                  <a:tcPr marL="33945" marR="33945" marT="0" marB="0"/>
                </a:tc>
                <a:tc>
                  <a:txBody>
                    <a:bodyPr/>
                    <a:lstStyle/>
                    <a:p>
                      <a:pPr marL="0" marR="0" algn="ctr">
                        <a:spcBef>
                          <a:spcPts val="1200"/>
                        </a:spcBef>
                        <a:spcAft>
                          <a:spcPts val="0"/>
                        </a:spcAft>
                      </a:pPr>
                      <a:r>
                        <a:rPr lang="en-US" sz="1400" dirty="0">
                          <a:effectLst/>
                        </a:rPr>
                        <a:t>19</a:t>
                      </a:r>
                      <a:endParaRPr lang="en-US" sz="1400" dirty="0">
                        <a:effectLst/>
                        <a:latin typeface="Times New Roman"/>
                        <a:ea typeface="Times New Roman"/>
                      </a:endParaRPr>
                    </a:p>
                  </a:txBody>
                  <a:tcPr marL="33945" marR="33945" marT="0" marB="0"/>
                </a:tc>
                <a:tc>
                  <a:txBody>
                    <a:bodyPr/>
                    <a:lstStyle/>
                    <a:p>
                      <a:pPr marL="0" marR="0" algn="ctr">
                        <a:spcBef>
                          <a:spcPts val="1200"/>
                        </a:spcBef>
                        <a:spcAft>
                          <a:spcPts val="0"/>
                        </a:spcAft>
                      </a:pPr>
                      <a:r>
                        <a:rPr lang="en-US" sz="1400" dirty="0">
                          <a:effectLst/>
                        </a:rPr>
                        <a:t>43</a:t>
                      </a:r>
                      <a:endParaRPr lang="en-US" sz="1400" dirty="0">
                        <a:effectLst/>
                        <a:latin typeface="Times New Roman"/>
                        <a:ea typeface="Times New Roman"/>
                      </a:endParaRPr>
                    </a:p>
                  </a:txBody>
                  <a:tcPr marL="33945" marR="33945" marT="0" marB="0"/>
                </a:tc>
                <a:tc>
                  <a:txBody>
                    <a:bodyPr/>
                    <a:lstStyle/>
                    <a:p>
                      <a:pPr marL="0" marR="0" algn="ctr">
                        <a:spcBef>
                          <a:spcPts val="0"/>
                        </a:spcBef>
                        <a:spcAft>
                          <a:spcPts val="0"/>
                        </a:spcAft>
                      </a:pPr>
                      <a:r>
                        <a:rPr lang="en-US" sz="1400" b="1" dirty="0">
                          <a:effectLst/>
                        </a:rPr>
                        <a:t>62</a:t>
                      </a:r>
                      <a:endParaRPr lang="en-US" sz="1400" b="1" dirty="0">
                        <a:effectLst/>
                        <a:latin typeface="Times New Roman"/>
                        <a:ea typeface="Times New Roman"/>
                      </a:endParaRPr>
                    </a:p>
                  </a:txBody>
                  <a:tcPr marL="33945" marR="33945" marT="0" marB="0" anchor="ctr"/>
                </a:tc>
              </a:tr>
              <a:tr h="319342">
                <a:tc>
                  <a:txBody>
                    <a:bodyPr/>
                    <a:lstStyle/>
                    <a:p>
                      <a:pPr marL="0" marR="0" algn="l" defTabSz="914400" rtl="0" eaLnBrk="1" latinLnBrk="0" hangingPunct="1">
                        <a:spcBef>
                          <a:spcPts val="1200"/>
                        </a:spcBef>
                        <a:spcAft>
                          <a:spcPts val="0"/>
                        </a:spcAft>
                      </a:pPr>
                      <a:r>
                        <a:rPr lang="en-US" sz="1600" b="1" i="0" u="none" strike="noStrike" kern="1200" dirty="0">
                          <a:solidFill>
                            <a:schemeClr val="tx1"/>
                          </a:solidFill>
                          <a:effectLst/>
                          <a:latin typeface="Palatino Linotype"/>
                          <a:ea typeface="+mn-ea"/>
                          <a:cs typeface="+mn-cs"/>
                        </a:rPr>
                        <a:t>Keeping neighborhoods safe</a:t>
                      </a:r>
                    </a:p>
                  </a:txBody>
                  <a:tcPr marL="33945" marR="33945" marT="0" marB="0"/>
                </a:tc>
                <a:tc>
                  <a:txBody>
                    <a:bodyPr/>
                    <a:lstStyle/>
                    <a:p>
                      <a:pPr marL="0" marR="0" algn="ctr">
                        <a:spcBef>
                          <a:spcPts val="1200"/>
                        </a:spcBef>
                        <a:spcAft>
                          <a:spcPts val="0"/>
                        </a:spcAft>
                      </a:pPr>
                      <a:r>
                        <a:rPr lang="en-US" sz="1400">
                          <a:effectLst/>
                        </a:rPr>
                        <a:t>13</a:t>
                      </a:r>
                      <a:endParaRPr lang="en-US" sz="1400">
                        <a:effectLst/>
                        <a:latin typeface="Times New Roman"/>
                        <a:ea typeface="Times New Roman"/>
                      </a:endParaRPr>
                    </a:p>
                  </a:txBody>
                  <a:tcPr marL="33945" marR="33945" marT="0" marB="0"/>
                </a:tc>
                <a:tc>
                  <a:txBody>
                    <a:bodyPr/>
                    <a:lstStyle/>
                    <a:p>
                      <a:pPr marL="0" marR="0" algn="ctr">
                        <a:spcBef>
                          <a:spcPts val="1200"/>
                        </a:spcBef>
                        <a:spcAft>
                          <a:spcPts val="0"/>
                        </a:spcAft>
                      </a:pPr>
                      <a:r>
                        <a:rPr lang="en-US" sz="1400" dirty="0">
                          <a:effectLst/>
                        </a:rPr>
                        <a:t>24</a:t>
                      </a:r>
                      <a:endParaRPr lang="en-US" sz="1400" dirty="0">
                        <a:effectLst/>
                        <a:latin typeface="Times New Roman"/>
                        <a:ea typeface="Times New Roman"/>
                      </a:endParaRPr>
                    </a:p>
                  </a:txBody>
                  <a:tcPr marL="33945" marR="33945" marT="0" marB="0">
                    <a:lnR w="12700" cap="flat" cmpd="sng" algn="ctr">
                      <a:solidFill>
                        <a:schemeClr val="tx1"/>
                      </a:solidFill>
                      <a:prstDash val="solid"/>
                      <a:round/>
                      <a:headEnd type="none" w="med" len="med"/>
                      <a:tailEnd type="none" w="med" len="med"/>
                    </a:lnR>
                  </a:tcPr>
                </a:tc>
                <a:tc>
                  <a:txBody>
                    <a:bodyPr/>
                    <a:lstStyle/>
                    <a:p>
                      <a:pPr marL="0" marR="0" algn="ctr">
                        <a:spcBef>
                          <a:spcPts val="1200"/>
                        </a:spcBef>
                        <a:spcAft>
                          <a:spcPts val="0"/>
                        </a:spcAft>
                      </a:pPr>
                      <a:r>
                        <a:rPr lang="en-US" sz="1400" b="1" dirty="0" smtClean="0">
                          <a:effectLst/>
                          <a:latin typeface="Times New Roman"/>
                          <a:ea typeface="Times New Roman"/>
                        </a:rPr>
                        <a:t>11</a:t>
                      </a:r>
                      <a:endParaRPr lang="en-US" sz="1400" b="1" dirty="0">
                        <a:effectLst/>
                        <a:latin typeface="Times New Roman"/>
                        <a:ea typeface="Times New Roman"/>
                      </a:endParaRPr>
                    </a:p>
                  </a:txBody>
                  <a:tcPr marL="33945" marR="33945" marT="0" marB="0">
                    <a:lnL w="12700" cap="flat" cmpd="sng" algn="ctr">
                      <a:solidFill>
                        <a:schemeClr val="tx1"/>
                      </a:solidFill>
                      <a:prstDash val="solid"/>
                      <a:round/>
                      <a:headEnd type="none" w="med" len="med"/>
                      <a:tailEnd type="none" w="med" len="med"/>
                    </a:lnL>
                  </a:tcPr>
                </a:tc>
                <a:tc>
                  <a:txBody>
                    <a:bodyPr/>
                    <a:lstStyle/>
                    <a:p>
                      <a:pPr marL="0" marR="0" algn="ctr">
                        <a:spcBef>
                          <a:spcPts val="1200"/>
                        </a:spcBef>
                        <a:spcAft>
                          <a:spcPts val="0"/>
                        </a:spcAft>
                      </a:pPr>
                      <a:r>
                        <a:rPr lang="en-US" sz="1400">
                          <a:effectLst/>
                        </a:rPr>
                        <a:t>1</a:t>
                      </a:r>
                      <a:endParaRPr lang="en-US" sz="1400">
                        <a:effectLst/>
                        <a:latin typeface="Times New Roman"/>
                        <a:ea typeface="Times New Roman"/>
                      </a:endParaRPr>
                    </a:p>
                  </a:txBody>
                  <a:tcPr marL="33945" marR="33945" marT="0" marB="0"/>
                </a:tc>
                <a:tc>
                  <a:txBody>
                    <a:bodyPr/>
                    <a:lstStyle/>
                    <a:p>
                      <a:pPr marL="0" marR="0" algn="ctr">
                        <a:spcBef>
                          <a:spcPts val="1200"/>
                        </a:spcBef>
                        <a:spcAft>
                          <a:spcPts val="0"/>
                        </a:spcAft>
                      </a:pPr>
                      <a:r>
                        <a:rPr lang="en-US" sz="1400">
                          <a:effectLst/>
                        </a:rPr>
                        <a:t>21</a:t>
                      </a:r>
                      <a:endParaRPr lang="en-US" sz="1400">
                        <a:effectLst/>
                        <a:latin typeface="Times New Roman"/>
                        <a:ea typeface="Times New Roman"/>
                      </a:endParaRPr>
                    </a:p>
                  </a:txBody>
                  <a:tcPr marL="33945" marR="33945" marT="0" marB="0"/>
                </a:tc>
                <a:tc>
                  <a:txBody>
                    <a:bodyPr/>
                    <a:lstStyle/>
                    <a:p>
                      <a:pPr marL="0" marR="0" algn="ctr">
                        <a:spcBef>
                          <a:spcPts val="1200"/>
                        </a:spcBef>
                        <a:spcAft>
                          <a:spcPts val="0"/>
                        </a:spcAft>
                      </a:pPr>
                      <a:r>
                        <a:rPr lang="en-US" sz="1400" dirty="0">
                          <a:effectLst/>
                        </a:rPr>
                        <a:t>41</a:t>
                      </a:r>
                      <a:endParaRPr lang="en-US" sz="1400" dirty="0">
                        <a:effectLst/>
                        <a:latin typeface="Times New Roman"/>
                        <a:ea typeface="Times New Roman"/>
                      </a:endParaRPr>
                    </a:p>
                  </a:txBody>
                  <a:tcPr marL="33945" marR="33945" marT="0" marB="0"/>
                </a:tc>
                <a:tc>
                  <a:txBody>
                    <a:bodyPr/>
                    <a:lstStyle/>
                    <a:p>
                      <a:pPr marL="0" marR="0" algn="ctr">
                        <a:spcBef>
                          <a:spcPts val="0"/>
                        </a:spcBef>
                        <a:spcAft>
                          <a:spcPts val="0"/>
                        </a:spcAft>
                      </a:pPr>
                      <a:r>
                        <a:rPr lang="en-US" sz="1400" b="1" dirty="0">
                          <a:effectLst/>
                        </a:rPr>
                        <a:t>62</a:t>
                      </a:r>
                      <a:endParaRPr lang="en-US" sz="1400" b="1" dirty="0">
                        <a:effectLst/>
                        <a:latin typeface="Times New Roman"/>
                        <a:ea typeface="Times New Roman"/>
                      </a:endParaRPr>
                    </a:p>
                  </a:txBody>
                  <a:tcPr marL="33945" marR="33945" marT="0" marB="0" anchor="ctr"/>
                </a:tc>
              </a:tr>
              <a:tr h="319342">
                <a:tc>
                  <a:txBody>
                    <a:bodyPr/>
                    <a:lstStyle/>
                    <a:p>
                      <a:pPr marL="0" marR="0" algn="l" defTabSz="914400" rtl="0" eaLnBrk="1" latinLnBrk="0" hangingPunct="1">
                        <a:spcBef>
                          <a:spcPts val="1200"/>
                        </a:spcBef>
                        <a:spcAft>
                          <a:spcPts val="0"/>
                        </a:spcAft>
                      </a:pPr>
                      <a:r>
                        <a:rPr lang="en-US" sz="1600" b="1" i="0" u="none" strike="noStrike" kern="1200" dirty="0">
                          <a:solidFill>
                            <a:schemeClr val="tx1"/>
                          </a:solidFill>
                          <a:effectLst/>
                          <a:latin typeface="Palatino Linotype"/>
                          <a:ea typeface="+mn-ea"/>
                          <a:cs typeface="+mn-cs"/>
                        </a:rPr>
                        <a:t>Making County government more efficient</a:t>
                      </a:r>
                    </a:p>
                  </a:txBody>
                  <a:tcPr marL="33945" marR="33945" marT="0" marB="0"/>
                </a:tc>
                <a:tc>
                  <a:txBody>
                    <a:bodyPr/>
                    <a:lstStyle/>
                    <a:p>
                      <a:pPr marL="0" marR="0" algn="ctr" defTabSz="914400" rtl="0" eaLnBrk="1" latinLnBrk="0" hangingPunct="1">
                        <a:spcBef>
                          <a:spcPts val="1200"/>
                        </a:spcBef>
                        <a:spcAft>
                          <a:spcPts val="0"/>
                        </a:spcAft>
                      </a:pPr>
                      <a:r>
                        <a:rPr lang="en-US" sz="1600" b="1" kern="1200" dirty="0">
                          <a:solidFill>
                            <a:srgbClr val="FF0000"/>
                          </a:solidFill>
                          <a:effectLst/>
                          <a:latin typeface="Times New Roman"/>
                          <a:ea typeface="Times New Roman"/>
                          <a:cs typeface="+mn-cs"/>
                        </a:rPr>
                        <a:t>12</a:t>
                      </a:r>
                    </a:p>
                  </a:txBody>
                  <a:tcPr marL="33945" marR="33945" marT="0" marB="0"/>
                </a:tc>
                <a:tc>
                  <a:txBody>
                    <a:bodyPr/>
                    <a:lstStyle/>
                    <a:p>
                      <a:pPr marL="0" marR="0" algn="ctr" defTabSz="914400" rtl="0" eaLnBrk="1" latinLnBrk="0" hangingPunct="1">
                        <a:spcBef>
                          <a:spcPts val="1200"/>
                        </a:spcBef>
                        <a:spcAft>
                          <a:spcPts val="0"/>
                        </a:spcAft>
                      </a:pPr>
                      <a:r>
                        <a:rPr lang="en-US" sz="1600" b="1" kern="1200" dirty="0">
                          <a:solidFill>
                            <a:srgbClr val="FF0000"/>
                          </a:solidFill>
                          <a:effectLst/>
                          <a:latin typeface="Times New Roman"/>
                          <a:ea typeface="Times New Roman"/>
                          <a:cs typeface="+mn-cs"/>
                        </a:rPr>
                        <a:t>29</a:t>
                      </a:r>
                    </a:p>
                  </a:txBody>
                  <a:tcPr marL="33945" marR="33945" marT="0" marB="0">
                    <a:lnR w="12700" cap="flat" cmpd="sng" algn="ctr">
                      <a:solidFill>
                        <a:schemeClr val="tx1"/>
                      </a:solidFill>
                      <a:prstDash val="solid"/>
                      <a:round/>
                      <a:headEnd type="none" w="med" len="med"/>
                      <a:tailEnd type="none" w="med" len="med"/>
                    </a:lnR>
                  </a:tcPr>
                </a:tc>
                <a:tc>
                  <a:txBody>
                    <a:bodyPr/>
                    <a:lstStyle/>
                    <a:p>
                      <a:pPr marL="0" marR="0" algn="ctr" defTabSz="914400" rtl="0" eaLnBrk="1" latinLnBrk="0" hangingPunct="1">
                        <a:spcBef>
                          <a:spcPts val="1200"/>
                        </a:spcBef>
                        <a:spcAft>
                          <a:spcPts val="0"/>
                        </a:spcAft>
                      </a:pPr>
                      <a:r>
                        <a:rPr lang="en-US" sz="1600" b="1" kern="1200" dirty="0" smtClean="0">
                          <a:solidFill>
                            <a:srgbClr val="FF0000"/>
                          </a:solidFill>
                          <a:effectLst/>
                          <a:latin typeface="Times New Roman"/>
                          <a:ea typeface="Times New Roman"/>
                          <a:cs typeface="+mn-cs"/>
                        </a:rPr>
                        <a:t>17</a:t>
                      </a:r>
                      <a:endParaRPr lang="en-US" sz="1600" b="1" kern="1200" dirty="0">
                        <a:solidFill>
                          <a:srgbClr val="FF0000"/>
                        </a:solidFill>
                        <a:effectLst/>
                        <a:latin typeface="Times New Roman"/>
                        <a:ea typeface="Times New Roman"/>
                        <a:cs typeface="+mn-cs"/>
                      </a:endParaRPr>
                    </a:p>
                  </a:txBody>
                  <a:tcPr marL="33945" marR="33945" marT="0" marB="0">
                    <a:lnL w="12700" cap="flat" cmpd="sng" algn="ctr">
                      <a:solidFill>
                        <a:schemeClr val="tx1"/>
                      </a:solidFill>
                      <a:prstDash val="solid"/>
                      <a:round/>
                      <a:headEnd type="none" w="med" len="med"/>
                      <a:tailEnd type="none" w="med" len="med"/>
                    </a:lnL>
                  </a:tcPr>
                </a:tc>
                <a:tc>
                  <a:txBody>
                    <a:bodyPr/>
                    <a:lstStyle/>
                    <a:p>
                      <a:pPr marL="0" marR="0" algn="ctr">
                        <a:spcBef>
                          <a:spcPts val="1200"/>
                        </a:spcBef>
                        <a:spcAft>
                          <a:spcPts val="0"/>
                        </a:spcAft>
                      </a:pPr>
                      <a:r>
                        <a:rPr lang="en-US" sz="1400" dirty="0">
                          <a:effectLst/>
                        </a:rPr>
                        <a:t>2</a:t>
                      </a:r>
                      <a:endParaRPr lang="en-US" sz="1400" dirty="0">
                        <a:effectLst/>
                        <a:latin typeface="Times New Roman"/>
                        <a:ea typeface="Times New Roman"/>
                      </a:endParaRPr>
                    </a:p>
                  </a:txBody>
                  <a:tcPr marL="33945" marR="33945" marT="0" marB="0"/>
                </a:tc>
                <a:tc>
                  <a:txBody>
                    <a:bodyPr/>
                    <a:lstStyle/>
                    <a:p>
                      <a:pPr marL="0" marR="0" algn="ctr">
                        <a:spcBef>
                          <a:spcPts val="1200"/>
                        </a:spcBef>
                        <a:spcAft>
                          <a:spcPts val="0"/>
                        </a:spcAft>
                      </a:pPr>
                      <a:r>
                        <a:rPr lang="en-US" sz="1400" dirty="0">
                          <a:effectLst/>
                        </a:rPr>
                        <a:t>21</a:t>
                      </a:r>
                      <a:endParaRPr lang="en-US" sz="1400" dirty="0">
                        <a:effectLst/>
                        <a:latin typeface="Times New Roman"/>
                        <a:ea typeface="Times New Roman"/>
                      </a:endParaRPr>
                    </a:p>
                  </a:txBody>
                  <a:tcPr marL="33945" marR="33945" marT="0" marB="0"/>
                </a:tc>
                <a:tc>
                  <a:txBody>
                    <a:bodyPr/>
                    <a:lstStyle/>
                    <a:p>
                      <a:pPr marL="0" marR="0" algn="ctr">
                        <a:spcBef>
                          <a:spcPts val="1200"/>
                        </a:spcBef>
                        <a:spcAft>
                          <a:spcPts val="0"/>
                        </a:spcAft>
                      </a:pPr>
                      <a:r>
                        <a:rPr lang="en-US" sz="1400" dirty="0">
                          <a:effectLst/>
                        </a:rPr>
                        <a:t>37</a:t>
                      </a:r>
                      <a:endParaRPr lang="en-US" sz="1400" dirty="0">
                        <a:effectLst/>
                        <a:latin typeface="Times New Roman"/>
                        <a:ea typeface="Times New Roman"/>
                      </a:endParaRPr>
                    </a:p>
                  </a:txBody>
                  <a:tcPr marL="33945" marR="33945" marT="0" marB="0"/>
                </a:tc>
                <a:tc>
                  <a:txBody>
                    <a:bodyPr/>
                    <a:lstStyle/>
                    <a:p>
                      <a:pPr marL="0" marR="0" algn="ctr">
                        <a:spcBef>
                          <a:spcPts val="0"/>
                        </a:spcBef>
                        <a:spcAft>
                          <a:spcPts val="1200"/>
                        </a:spcAft>
                      </a:pPr>
                      <a:r>
                        <a:rPr lang="en-US" sz="1400" b="1" dirty="0">
                          <a:effectLst/>
                        </a:rPr>
                        <a:t>58</a:t>
                      </a:r>
                      <a:endParaRPr lang="en-US" sz="1400" b="1" dirty="0">
                        <a:effectLst/>
                        <a:latin typeface="Times New Roman"/>
                        <a:ea typeface="Times New Roman"/>
                      </a:endParaRPr>
                    </a:p>
                  </a:txBody>
                  <a:tcPr marL="33945" marR="33945" marT="0" marB="0" anchor="ctr"/>
                </a:tc>
              </a:tr>
              <a:tr h="319342">
                <a:tc>
                  <a:txBody>
                    <a:bodyPr/>
                    <a:lstStyle/>
                    <a:p>
                      <a:pPr marL="0" marR="0" algn="l" defTabSz="914400" rtl="0" eaLnBrk="1" latinLnBrk="0" hangingPunct="1">
                        <a:spcBef>
                          <a:spcPts val="1200"/>
                        </a:spcBef>
                        <a:spcAft>
                          <a:spcPts val="0"/>
                        </a:spcAft>
                      </a:pPr>
                      <a:r>
                        <a:rPr lang="en-US" sz="1600" b="1" i="0" u="none" strike="noStrike" kern="1200" dirty="0">
                          <a:solidFill>
                            <a:schemeClr val="tx1"/>
                          </a:solidFill>
                          <a:effectLst/>
                          <a:latin typeface="Palatino Linotype"/>
                          <a:ea typeface="+mn-ea"/>
                          <a:cs typeface="+mn-cs"/>
                        </a:rPr>
                        <a:t>Preserving the environment</a:t>
                      </a:r>
                    </a:p>
                  </a:txBody>
                  <a:tcPr marL="33945" marR="33945" marT="0" marB="0"/>
                </a:tc>
                <a:tc>
                  <a:txBody>
                    <a:bodyPr/>
                    <a:lstStyle/>
                    <a:p>
                      <a:pPr marL="0" marR="0" algn="ctr">
                        <a:spcBef>
                          <a:spcPts val="1200"/>
                        </a:spcBef>
                        <a:spcAft>
                          <a:spcPts val="0"/>
                        </a:spcAft>
                      </a:pPr>
                      <a:r>
                        <a:rPr lang="en-US" sz="1800" b="1" kern="1200" dirty="0">
                          <a:solidFill>
                            <a:srgbClr val="0070C0"/>
                          </a:solidFill>
                          <a:effectLst/>
                          <a:latin typeface="+mn-lt"/>
                          <a:ea typeface="+mn-ea"/>
                          <a:cs typeface="+mn-cs"/>
                        </a:rPr>
                        <a:t>15</a:t>
                      </a:r>
                    </a:p>
                  </a:txBody>
                  <a:tcPr marL="33945" marR="33945" marT="0" marB="0"/>
                </a:tc>
                <a:tc>
                  <a:txBody>
                    <a:bodyPr/>
                    <a:lstStyle/>
                    <a:p>
                      <a:pPr marL="0" marR="0" algn="ctr">
                        <a:spcBef>
                          <a:spcPts val="1200"/>
                        </a:spcBef>
                        <a:spcAft>
                          <a:spcPts val="0"/>
                        </a:spcAft>
                      </a:pPr>
                      <a:r>
                        <a:rPr lang="en-US" sz="1800" b="1" kern="1200" dirty="0">
                          <a:solidFill>
                            <a:srgbClr val="0070C0"/>
                          </a:solidFill>
                          <a:effectLst/>
                          <a:latin typeface="+mn-lt"/>
                          <a:ea typeface="+mn-ea"/>
                          <a:cs typeface="+mn-cs"/>
                        </a:rPr>
                        <a:t>21</a:t>
                      </a:r>
                    </a:p>
                  </a:txBody>
                  <a:tcPr marL="33945" marR="33945" marT="0" marB="0">
                    <a:lnR w="12700" cap="flat" cmpd="sng" algn="ctr">
                      <a:solidFill>
                        <a:schemeClr val="tx1"/>
                      </a:solidFill>
                      <a:prstDash val="solid"/>
                      <a:round/>
                      <a:headEnd type="none" w="med" len="med"/>
                      <a:tailEnd type="none" w="med" len="med"/>
                    </a:lnR>
                  </a:tcPr>
                </a:tc>
                <a:tc>
                  <a:txBody>
                    <a:bodyPr/>
                    <a:lstStyle/>
                    <a:p>
                      <a:pPr marL="0" marR="0" algn="ctr">
                        <a:spcBef>
                          <a:spcPts val="1200"/>
                        </a:spcBef>
                        <a:spcAft>
                          <a:spcPts val="0"/>
                        </a:spcAft>
                      </a:pPr>
                      <a:r>
                        <a:rPr lang="en-US" sz="1800" b="1" kern="1200" dirty="0" smtClean="0">
                          <a:solidFill>
                            <a:srgbClr val="0070C0"/>
                          </a:solidFill>
                          <a:effectLst/>
                          <a:latin typeface="+mn-lt"/>
                          <a:ea typeface="+mn-ea"/>
                          <a:cs typeface="+mn-cs"/>
                        </a:rPr>
                        <a:t>6</a:t>
                      </a:r>
                      <a:endParaRPr lang="en-US" sz="1800" b="1" kern="1200" dirty="0">
                        <a:solidFill>
                          <a:srgbClr val="0070C0"/>
                        </a:solidFill>
                        <a:effectLst/>
                        <a:latin typeface="+mn-lt"/>
                        <a:ea typeface="+mn-ea"/>
                        <a:cs typeface="+mn-cs"/>
                      </a:endParaRPr>
                    </a:p>
                  </a:txBody>
                  <a:tcPr marL="33945" marR="33945" marT="0" marB="0">
                    <a:lnL w="12700" cap="flat" cmpd="sng" algn="ctr">
                      <a:solidFill>
                        <a:schemeClr val="tx1"/>
                      </a:solidFill>
                      <a:prstDash val="solid"/>
                      <a:round/>
                      <a:headEnd type="none" w="med" len="med"/>
                      <a:tailEnd type="none" w="med" len="med"/>
                    </a:lnL>
                  </a:tcPr>
                </a:tc>
                <a:tc>
                  <a:txBody>
                    <a:bodyPr/>
                    <a:lstStyle/>
                    <a:p>
                      <a:pPr marL="0" marR="0" algn="ctr">
                        <a:spcBef>
                          <a:spcPts val="1200"/>
                        </a:spcBef>
                        <a:spcAft>
                          <a:spcPts val="0"/>
                        </a:spcAft>
                      </a:pPr>
                      <a:r>
                        <a:rPr lang="en-US" sz="1400">
                          <a:effectLst/>
                        </a:rPr>
                        <a:t>7</a:t>
                      </a:r>
                      <a:endParaRPr lang="en-US" sz="1400">
                        <a:effectLst/>
                        <a:latin typeface="Times New Roman"/>
                        <a:ea typeface="Times New Roman"/>
                      </a:endParaRPr>
                    </a:p>
                  </a:txBody>
                  <a:tcPr marL="33945" marR="33945" marT="0" marB="0"/>
                </a:tc>
                <a:tc>
                  <a:txBody>
                    <a:bodyPr/>
                    <a:lstStyle/>
                    <a:p>
                      <a:pPr marL="0" marR="0" algn="ctr">
                        <a:spcBef>
                          <a:spcPts val="1200"/>
                        </a:spcBef>
                        <a:spcAft>
                          <a:spcPts val="0"/>
                        </a:spcAft>
                      </a:pPr>
                      <a:r>
                        <a:rPr lang="en-US" sz="1400" dirty="0">
                          <a:effectLst/>
                        </a:rPr>
                        <a:t>18</a:t>
                      </a:r>
                      <a:endParaRPr lang="en-US" sz="1400" dirty="0">
                        <a:effectLst/>
                        <a:latin typeface="Times New Roman"/>
                        <a:ea typeface="Times New Roman"/>
                      </a:endParaRPr>
                    </a:p>
                  </a:txBody>
                  <a:tcPr marL="33945" marR="33945" marT="0" marB="0"/>
                </a:tc>
                <a:tc>
                  <a:txBody>
                    <a:bodyPr/>
                    <a:lstStyle/>
                    <a:p>
                      <a:pPr marL="0" marR="0" algn="ctr">
                        <a:spcBef>
                          <a:spcPts val="1200"/>
                        </a:spcBef>
                        <a:spcAft>
                          <a:spcPts val="0"/>
                        </a:spcAft>
                      </a:pPr>
                      <a:r>
                        <a:rPr lang="en-US" sz="1400" dirty="0">
                          <a:effectLst/>
                        </a:rPr>
                        <a:t>39</a:t>
                      </a:r>
                      <a:endParaRPr lang="en-US" sz="1400" dirty="0">
                        <a:effectLst/>
                        <a:latin typeface="Times New Roman"/>
                        <a:ea typeface="Times New Roman"/>
                      </a:endParaRPr>
                    </a:p>
                  </a:txBody>
                  <a:tcPr marL="33945" marR="33945" marT="0" marB="0"/>
                </a:tc>
                <a:tc>
                  <a:txBody>
                    <a:bodyPr/>
                    <a:lstStyle/>
                    <a:p>
                      <a:pPr marL="0" marR="0" algn="ctr">
                        <a:spcBef>
                          <a:spcPts val="0"/>
                        </a:spcBef>
                        <a:spcAft>
                          <a:spcPts val="0"/>
                        </a:spcAft>
                      </a:pPr>
                      <a:r>
                        <a:rPr lang="en-US" sz="1400" b="1" dirty="0">
                          <a:effectLst/>
                        </a:rPr>
                        <a:t>57</a:t>
                      </a:r>
                      <a:endParaRPr lang="en-US" sz="1400" b="1" dirty="0">
                        <a:effectLst/>
                        <a:latin typeface="Times New Roman"/>
                        <a:ea typeface="Times New Roman"/>
                      </a:endParaRPr>
                    </a:p>
                  </a:txBody>
                  <a:tcPr marL="33945" marR="33945" marT="0" marB="0" anchor="ctr"/>
                </a:tc>
              </a:tr>
              <a:tr h="319342">
                <a:tc>
                  <a:txBody>
                    <a:bodyPr/>
                    <a:lstStyle/>
                    <a:p>
                      <a:pPr marL="0" marR="0" algn="l" defTabSz="914400" rtl="0" eaLnBrk="1" latinLnBrk="0" hangingPunct="1">
                        <a:spcBef>
                          <a:spcPts val="1200"/>
                        </a:spcBef>
                        <a:spcAft>
                          <a:spcPts val="0"/>
                        </a:spcAft>
                      </a:pPr>
                      <a:r>
                        <a:rPr lang="en-US" sz="1600" b="1" i="0" u="none" strike="noStrike" kern="1200" dirty="0">
                          <a:solidFill>
                            <a:schemeClr val="tx1"/>
                          </a:solidFill>
                          <a:effectLst/>
                          <a:latin typeface="Palatino Linotype"/>
                          <a:ea typeface="+mn-ea"/>
                          <a:cs typeface="+mn-cs"/>
                        </a:rPr>
                        <a:t>Managing growth </a:t>
                      </a:r>
                    </a:p>
                  </a:txBody>
                  <a:tcPr marL="33945" marR="33945" marT="0" marB="0"/>
                </a:tc>
                <a:tc>
                  <a:txBody>
                    <a:bodyPr/>
                    <a:lstStyle/>
                    <a:p>
                      <a:pPr marL="0" marR="0" algn="ctr">
                        <a:spcBef>
                          <a:spcPts val="1200"/>
                        </a:spcBef>
                        <a:spcAft>
                          <a:spcPts val="0"/>
                        </a:spcAft>
                      </a:pPr>
                      <a:r>
                        <a:rPr lang="en-US" sz="1600" b="1" kern="1200" dirty="0">
                          <a:solidFill>
                            <a:srgbClr val="FF0000"/>
                          </a:solidFill>
                          <a:effectLst/>
                          <a:latin typeface="Times New Roman"/>
                          <a:ea typeface="Times New Roman"/>
                          <a:cs typeface="+mn-cs"/>
                        </a:rPr>
                        <a:t>13</a:t>
                      </a:r>
                    </a:p>
                  </a:txBody>
                  <a:tcPr marL="33945" marR="33945" marT="0" marB="0"/>
                </a:tc>
                <a:tc>
                  <a:txBody>
                    <a:bodyPr/>
                    <a:lstStyle/>
                    <a:p>
                      <a:pPr marL="0" marR="0" algn="ctr">
                        <a:spcBef>
                          <a:spcPts val="1200"/>
                        </a:spcBef>
                        <a:spcAft>
                          <a:spcPts val="0"/>
                        </a:spcAft>
                      </a:pPr>
                      <a:r>
                        <a:rPr lang="en-US" sz="1600" b="1" kern="1200" dirty="0">
                          <a:solidFill>
                            <a:srgbClr val="FF0000"/>
                          </a:solidFill>
                          <a:effectLst/>
                          <a:latin typeface="Times New Roman"/>
                          <a:ea typeface="Times New Roman"/>
                          <a:cs typeface="+mn-cs"/>
                        </a:rPr>
                        <a:t>29</a:t>
                      </a:r>
                    </a:p>
                  </a:txBody>
                  <a:tcPr marL="33945" marR="33945" marT="0" marB="0">
                    <a:lnR w="12700" cap="flat" cmpd="sng" algn="ctr">
                      <a:solidFill>
                        <a:schemeClr val="tx1"/>
                      </a:solidFill>
                      <a:prstDash val="solid"/>
                      <a:round/>
                      <a:headEnd type="none" w="med" len="med"/>
                      <a:tailEnd type="none" w="med" len="med"/>
                    </a:lnR>
                  </a:tcPr>
                </a:tc>
                <a:tc>
                  <a:txBody>
                    <a:bodyPr/>
                    <a:lstStyle/>
                    <a:p>
                      <a:pPr marL="0" marR="0" algn="ctr">
                        <a:spcBef>
                          <a:spcPts val="1200"/>
                        </a:spcBef>
                        <a:spcAft>
                          <a:spcPts val="0"/>
                        </a:spcAft>
                      </a:pPr>
                      <a:r>
                        <a:rPr lang="en-US" sz="1600" b="1" kern="1200" dirty="0" smtClean="0">
                          <a:solidFill>
                            <a:srgbClr val="FF0000"/>
                          </a:solidFill>
                          <a:effectLst/>
                          <a:latin typeface="Times New Roman"/>
                          <a:ea typeface="Times New Roman"/>
                          <a:cs typeface="+mn-cs"/>
                        </a:rPr>
                        <a:t>16</a:t>
                      </a:r>
                      <a:endParaRPr lang="en-US" sz="1600" b="1" kern="1200" dirty="0">
                        <a:solidFill>
                          <a:srgbClr val="FF0000"/>
                        </a:solidFill>
                        <a:effectLst/>
                        <a:latin typeface="Times New Roman"/>
                        <a:ea typeface="Times New Roman"/>
                        <a:cs typeface="+mn-cs"/>
                      </a:endParaRPr>
                    </a:p>
                  </a:txBody>
                  <a:tcPr marL="33945" marR="33945" marT="0" marB="0">
                    <a:lnL w="12700" cap="flat" cmpd="sng" algn="ctr">
                      <a:solidFill>
                        <a:schemeClr val="tx1"/>
                      </a:solidFill>
                      <a:prstDash val="solid"/>
                      <a:round/>
                      <a:headEnd type="none" w="med" len="med"/>
                      <a:tailEnd type="none" w="med" len="med"/>
                    </a:lnL>
                  </a:tcPr>
                </a:tc>
                <a:tc>
                  <a:txBody>
                    <a:bodyPr/>
                    <a:lstStyle/>
                    <a:p>
                      <a:pPr marL="0" marR="0" algn="ctr">
                        <a:spcBef>
                          <a:spcPts val="1200"/>
                        </a:spcBef>
                        <a:spcAft>
                          <a:spcPts val="0"/>
                        </a:spcAft>
                      </a:pPr>
                      <a:r>
                        <a:rPr lang="en-US" sz="1400">
                          <a:effectLst/>
                        </a:rPr>
                        <a:t>2</a:t>
                      </a:r>
                      <a:endParaRPr lang="en-US" sz="1400">
                        <a:effectLst/>
                        <a:latin typeface="Times New Roman"/>
                        <a:ea typeface="Times New Roman"/>
                      </a:endParaRPr>
                    </a:p>
                  </a:txBody>
                  <a:tcPr marL="33945" marR="33945" marT="0" marB="0"/>
                </a:tc>
                <a:tc>
                  <a:txBody>
                    <a:bodyPr/>
                    <a:lstStyle/>
                    <a:p>
                      <a:pPr marL="0" marR="0" algn="ctr">
                        <a:spcBef>
                          <a:spcPts val="1200"/>
                        </a:spcBef>
                        <a:spcAft>
                          <a:spcPts val="0"/>
                        </a:spcAft>
                      </a:pPr>
                      <a:r>
                        <a:rPr lang="en-US" sz="1400" dirty="0">
                          <a:effectLst/>
                        </a:rPr>
                        <a:t>18</a:t>
                      </a:r>
                      <a:endParaRPr lang="en-US" sz="1400" dirty="0">
                        <a:effectLst/>
                        <a:latin typeface="Times New Roman"/>
                        <a:ea typeface="Times New Roman"/>
                      </a:endParaRPr>
                    </a:p>
                  </a:txBody>
                  <a:tcPr marL="33945" marR="33945" marT="0" marB="0"/>
                </a:tc>
                <a:tc>
                  <a:txBody>
                    <a:bodyPr/>
                    <a:lstStyle/>
                    <a:p>
                      <a:pPr marL="0" marR="0" algn="ctr">
                        <a:spcBef>
                          <a:spcPts val="1200"/>
                        </a:spcBef>
                        <a:spcAft>
                          <a:spcPts val="0"/>
                        </a:spcAft>
                      </a:pPr>
                      <a:r>
                        <a:rPr lang="en-US" sz="1400" dirty="0">
                          <a:effectLst/>
                        </a:rPr>
                        <a:t>38</a:t>
                      </a:r>
                      <a:endParaRPr lang="en-US" sz="1400" dirty="0">
                        <a:effectLst/>
                        <a:latin typeface="Times New Roman"/>
                        <a:ea typeface="Times New Roman"/>
                      </a:endParaRPr>
                    </a:p>
                  </a:txBody>
                  <a:tcPr marL="33945" marR="33945" marT="0" marB="0"/>
                </a:tc>
                <a:tc>
                  <a:txBody>
                    <a:bodyPr/>
                    <a:lstStyle/>
                    <a:p>
                      <a:pPr marL="0" marR="0" algn="ctr">
                        <a:spcBef>
                          <a:spcPts val="0"/>
                        </a:spcBef>
                        <a:spcAft>
                          <a:spcPts val="0"/>
                        </a:spcAft>
                      </a:pPr>
                      <a:r>
                        <a:rPr lang="en-US" sz="1400" b="1" dirty="0">
                          <a:effectLst/>
                        </a:rPr>
                        <a:t>56</a:t>
                      </a:r>
                      <a:endParaRPr lang="en-US" sz="1400" b="1" dirty="0">
                        <a:effectLst/>
                        <a:latin typeface="Times New Roman"/>
                        <a:ea typeface="Times New Roman"/>
                      </a:endParaRPr>
                    </a:p>
                  </a:txBody>
                  <a:tcPr marL="33945" marR="33945" marT="0" marB="0" anchor="ctr"/>
                </a:tc>
              </a:tr>
              <a:tr h="319342">
                <a:tc>
                  <a:txBody>
                    <a:bodyPr/>
                    <a:lstStyle/>
                    <a:p>
                      <a:pPr marL="0" marR="0">
                        <a:spcBef>
                          <a:spcPts val="1200"/>
                        </a:spcBef>
                        <a:spcAft>
                          <a:spcPts val="0"/>
                        </a:spcAft>
                      </a:pPr>
                      <a:r>
                        <a:rPr lang="en-US" sz="1600" b="1" i="0" u="none" strike="noStrike" kern="1200" dirty="0">
                          <a:solidFill>
                            <a:srgbClr val="C00000"/>
                          </a:solidFill>
                          <a:effectLst/>
                          <a:latin typeface="Palatino Linotype"/>
                          <a:ea typeface="+mn-ea"/>
                          <a:cs typeface="+mn-cs"/>
                        </a:rPr>
                        <a:t>Having the right experience for the job </a:t>
                      </a:r>
                    </a:p>
                  </a:txBody>
                  <a:tcPr marL="33945" marR="33945" marT="0" marB="0"/>
                </a:tc>
                <a:tc>
                  <a:txBody>
                    <a:bodyPr/>
                    <a:lstStyle/>
                    <a:p>
                      <a:pPr marL="0" marR="0" algn="ctr">
                        <a:spcBef>
                          <a:spcPts val="1200"/>
                        </a:spcBef>
                        <a:spcAft>
                          <a:spcPts val="0"/>
                        </a:spcAft>
                      </a:pPr>
                      <a:r>
                        <a:rPr lang="en-US" sz="1600" b="1" kern="1200" dirty="0">
                          <a:solidFill>
                            <a:srgbClr val="FF0000"/>
                          </a:solidFill>
                          <a:effectLst/>
                          <a:latin typeface="Times New Roman"/>
                          <a:ea typeface="Times New Roman"/>
                          <a:cs typeface="+mn-cs"/>
                        </a:rPr>
                        <a:t>11</a:t>
                      </a:r>
                    </a:p>
                  </a:txBody>
                  <a:tcPr marL="33945" marR="33945" marT="0" marB="0"/>
                </a:tc>
                <a:tc>
                  <a:txBody>
                    <a:bodyPr/>
                    <a:lstStyle/>
                    <a:p>
                      <a:pPr marL="0" marR="0" algn="ctr">
                        <a:spcBef>
                          <a:spcPts val="1200"/>
                        </a:spcBef>
                        <a:spcAft>
                          <a:spcPts val="0"/>
                        </a:spcAft>
                      </a:pPr>
                      <a:r>
                        <a:rPr lang="en-US" sz="1600" b="1" kern="1200" dirty="0">
                          <a:solidFill>
                            <a:srgbClr val="FF0000"/>
                          </a:solidFill>
                          <a:effectLst/>
                          <a:latin typeface="Times New Roman"/>
                          <a:ea typeface="Times New Roman"/>
                          <a:cs typeface="+mn-cs"/>
                        </a:rPr>
                        <a:t>32</a:t>
                      </a:r>
                    </a:p>
                  </a:txBody>
                  <a:tcPr marL="33945" marR="33945" marT="0" marB="0">
                    <a:lnR w="12700" cap="flat" cmpd="sng" algn="ctr">
                      <a:solidFill>
                        <a:schemeClr val="tx1"/>
                      </a:solidFill>
                      <a:prstDash val="solid"/>
                      <a:round/>
                      <a:headEnd type="none" w="med" len="med"/>
                      <a:tailEnd type="none" w="med" len="med"/>
                    </a:lnR>
                  </a:tcPr>
                </a:tc>
                <a:tc>
                  <a:txBody>
                    <a:bodyPr/>
                    <a:lstStyle/>
                    <a:p>
                      <a:pPr marL="0" marR="0" algn="ctr">
                        <a:spcBef>
                          <a:spcPts val="1200"/>
                        </a:spcBef>
                        <a:spcAft>
                          <a:spcPts val="0"/>
                        </a:spcAft>
                      </a:pPr>
                      <a:r>
                        <a:rPr lang="en-US" sz="1600" b="1" kern="1200" dirty="0" smtClean="0">
                          <a:solidFill>
                            <a:srgbClr val="FF0000"/>
                          </a:solidFill>
                          <a:effectLst/>
                          <a:latin typeface="Times New Roman"/>
                          <a:ea typeface="Times New Roman"/>
                          <a:cs typeface="+mn-cs"/>
                        </a:rPr>
                        <a:t>21</a:t>
                      </a:r>
                      <a:endParaRPr lang="en-US" sz="1600" b="1" kern="1200" dirty="0">
                        <a:solidFill>
                          <a:srgbClr val="FF0000"/>
                        </a:solidFill>
                        <a:effectLst/>
                        <a:latin typeface="Times New Roman"/>
                        <a:ea typeface="Times New Roman"/>
                        <a:cs typeface="+mn-cs"/>
                      </a:endParaRPr>
                    </a:p>
                  </a:txBody>
                  <a:tcPr marL="33945" marR="33945" marT="0" marB="0">
                    <a:lnL w="12700" cap="flat" cmpd="sng" algn="ctr">
                      <a:solidFill>
                        <a:schemeClr val="tx1"/>
                      </a:solidFill>
                      <a:prstDash val="solid"/>
                      <a:round/>
                      <a:headEnd type="none" w="med" len="med"/>
                      <a:tailEnd type="none" w="med" len="med"/>
                    </a:lnL>
                  </a:tcPr>
                </a:tc>
                <a:tc>
                  <a:txBody>
                    <a:bodyPr/>
                    <a:lstStyle/>
                    <a:p>
                      <a:pPr marL="0" marR="0" algn="ctr">
                        <a:spcBef>
                          <a:spcPts val="1200"/>
                        </a:spcBef>
                        <a:spcAft>
                          <a:spcPts val="0"/>
                        </a:spcAft>
                      </a:pPr>
                      <a:r>
                        <a:rPr lang="en-US" sz="1400" dirty="0">
                          <a:effectLst/>
                        </a:rPr>
                        <a:t>1</a:t>
                      </a:r>
                      <a:endParaRPr lang="en-US" sz="1400" dirty="0">
                        <a:effectLst/>
                        <a:latin typeface="Times New Roman"/>
                        <a:ea typeface="Times New Roman"/>
                      </a:endParaRPr>
                    </a:p>
                  </a:txBody>
                  <a:tcPr marL="33945" marR="33945" marT="0" marB="0"/>
                </a:tc>
                <a:tc>
                  <a:txBody>
                    <a:bodyPr/>
                    <a:lstStyle/>
                    <a:p>
                      <a:pPr marL="0" marR="0" algn="ctr">
                        <a:spcBef>
                          <a:spcPts val="1200"/>
                        </a:spcBef>
                        <a:spcAft>
                          <a:spcPts val="0"/>
                        </a:spcAft>
                      </a:pPr>
                      <a:r>
                        <a:rPr lang="en-US" sz="1400" dirty="0">
                          <a:effectLst/>
                        </a:rPr>
                        <a:t>21</a:t>
                      </a:r>
                      <a:endParaRPr lang="en-US" sz="1400" dirty="0">
                        <a:effectLst/>
                        <a:latin typeface="Times New Roman"/>
                        <a:ea typeface="Times New Roman"/>
                      </a:endParaRPr>
                    </a:p>
                  </a:txBody>
                  <a:tcPr marL="33945" marR="33945" marT="0" marB="0"/>
                </a:tc>
                <a:tc>
                  <a:txBody>
                    <a:bodyPr/>
                    <a:lstStyle/>
                    <a:p>
                      <a:pPr marL="0" marR="0" algn="ctr">
                        <a:spcBef>
                          <a:spcPts val="1200"/>
                        </a:spcBef>
                        <a:spcAft>
                          <a:spcPts val="0"/>
                        </a:spcAft>
                      </a:pPr>
                      <a:r>
                        <a:rPr lang="en-US" sz="1400" dirty="0">
                          <a:effectLst/>
                        </a:rPr>
                        <a:t>35</a:t>
                      </a:r>
                      <a:endParaRPr lang="en-US" sz="1400" dirty="0">
                        <a:effectLst/>
                        <a:latin typeface="Times New Roman"/>
                        <a:ea typeface="Times New Roman"/>
                      </a:endParaRPr>
                    </a:p>
                  </a:txBody>
                  <a:tcPr marL="33945" marR="33945" marT="0" marB="0"/>
                </a:tc>
                <a:tc>
                  <a:txBody>
                    <a:bodyPr/>
                    <a:lstStyle/>
                    <a:p>
                      <a:pPr marL="0" marR="0" algn="ctr">
                        <a:spcBef>
                          <a:spcPts val="0"/>
                        </a:spcBef>
                        <a:spcAft>
                          <a:spcPts val="0"/>
                        </a:spcAft>
                      </a:pPr>
                      <a:r>
                        <a:rPr lang="en-US" sz="1400" b="1" dirty="0">
                          <a:effectLst/>
                        </a:rPr>
                        <a:t>56</a:t>
                      </a:r>
                      <a:endParaRPr lang="en-US" sz="1400" b="1" dirty="0">
                        <a:effectLst/>
                        <a:latin typeface="Times New Roman"/>
                        <a:ea typeface="Times New Roman"/>
                      </a:endParaRPr>
                    </a:p>
                  </a:txBody>
                  <a:tcPr marL="33945" marR="33945" marT="0" marB="0" anchor="ctr"/>
                </a:tc>
              </a:tr>
              <a:tr h="319342">
                <a:tc>
                  <a:txBody>
                    <a:bodyPr/>
                    <a:lstStyle/>
                    <a:p>
                      <a:pPr marL="0" marR="0" algn="l" defTabSz="914400" rtl="0" eaLnBrk="1" latinLnBrk="0" hangingPunct="1">
                        <a:spcBef>
                          <a:spcPts val="1200"/>
                        </a:spcBef>
                        <a:spcAft>
                          <a:spcPts val="0"/>
                        </a:spcAft>
                      </a:pPr>
                      <a:r>
                        <a:rPr lang="en-US" sz="1600" b="1" i="0" u="none" strike="noStrike" kern="1200" dirty="0">
                          <a:solidFill>
                            <a:schemeClr val="tx1"/>
                          </a:solidFill>
                          <a:effectLst/>
                          <a:latin typeface="Palatino Linotype"/>
                          <a:ea typeface="+mn-ea"/>
                          <a:cs typeface="+mn-cs"/>
                        </a:rPr>
                        <a:t>Keeping taxes low</a:t>
                      </a:r>
                    </a:p>
                  </a:txBody>
                  <a:tcPr marL="33945" marR="33945" marT="0" marB="0"/>
                </a:tc>
                <a:tc>
                  <a:txBody>
                    <a:bodyPr/>
                    <a:lstStyle/>
                    <a:p>
                      <a:pPr marL="0" marR="0" algn="ctr">
                        <a:spcBef>
                          <a:spcPts val="1200"/>
                        </a:spcBef>
                        <a:spcAft>
                          <a:spcPts val="0"/>
                        </a:spcAft>
                      </a:pPr>
                      <a:r>
                        <a:rPr lang="en-US" sz="1600" b="1" kern="1200" dirty="0">
                          <a:solidFill>
                            <a:srgbClr val="FF0000"/>
                          </a:solidFill>
                          <a:effectLst/>
                          <a:latin typeface="Times New Roman"/>
                          <a:ea typeface="Times New Roman"/>
                          <a:cs typeface="+mn-cs"/>
                        </a:rPr>
                        <a:t>14</a:t>
                      </a:r>
                    </a:p>
                  </a:txBody>
                  <a:tcPr marL="33945" marR="33945" marT="0" marB="0"/>
                </a:tc>
                <a:tc>
                  <a:txBody>
                    <a:bodyPr/>
                    <a:lstStyle/>
                    <a:p>
                      <a:pPr marL="0" marR="0" algn="ctr">
                        <a:spcBef>
                          <a:spcPts val="1200"/>
                        </a:spcBef>
                        <a:spcAft>
                          <a:spcPts val="0"/>
                        </a:spcAft>
                      </a:pPr>
                      <a:r>
                        <a:rPr lang="en-US" sz="1600" b="1" kern="1200" dirty="0">
                          <a:solidFill>
                            <a:srgbClr val="FF0000"/>
                          </a:solidFill>
                          <a:effectLst/>
                          <a:latin typeface="Times New Roman"/>
                          <a:ea typeface="Times New Roman"/>
                          <a:cs typeface="+mn-cs"/>
                        </a:rPr>
                        <a:t>30</a:t>
                      </a:r>
                    </a:p>
                  </a:txBody>
                  <a:tcPr marL="33945" marR="33945" marT="0" marB="0">
                    <a:lnR w="12700" cap="flat" cmpd="sng" algn="ctr">
                      <a:solidFill>
                        <a:schemeClr val="tx1"/>
                      </a:solidFill>
                      <a:prstDash val="solid"/>
                      <a:round/>
                      <a:headEnd type="none" w="med" len="med"/>
                      <a:tailEnd type="none" w="med" len="med"/>
                    </a:lnR>
                  </a:tcPr>
                </a:tc>
                <a:tc>
                  <a:txBody>
                    <a:bodyPr/>
                    <a:lstStyle/>
                    <a:p>
                      <a:pPr marL="0" marR="0" algn="ctr">
                        <a:spcBef>
                          <a:spcPts val="1200"/>
                        </a:spcBef>
                        <a:spcAft>
                          <a:spcPts val="0"/>
                        </a:spcAft>
                      </a:pPr>
                      <a:r>
                        <a:rPr lang="en-US" sz="1600" b="1" kern="1200" dirty="0" smtClean="0">
                          <a:solidFill>
                            <a:srgbClr val="FF0000"/>
                          </a:solidFill>
                          <a:effectLst/>
                          <a:latin typeface="Times New Roman"/>
                          <a:ea typeface="Times New Roman"/>
                          <a:cs typeface="+mn-cs"/>
                        </a:rPr>
                        <a:t>16</a:t>
                      </a:r>
                      <a:endParaRPr lang="en-US" sz="1600" b="1" kern="1200" dirty="0">
                        <a:solidFill>
                          <a:srgbClr val="FF0000"/>
                        </a:solidFill>
                        <a:effectLst/>
                        <a:latin typeface="Times New Roman"/>
                        <a:ea typeface="Times New Roman"/>
                        <a:cs typeface="+mn-cs"/>
                      </a:endParaRPr>
                    </a:p>
                  </a:txBody>
                  <a:tcPr marL="33945" marR="33945" marT="0" marB="0">
                    <a:lnL w="12700" cap="flat" cmpd="sng" algn="ctr">
                      <a:solidFill>
                        <a:schemeClr val="tx1"/>
                      </a:solidFill>
                      <a:prstDash val="solid"/>
                      <a:round/>
                      <a:headEnd type="none" w="med" len="med"/>
                      <a:tailEnd type="none" w="med" len="med"/>
                    </a:lnL>
                  </a:tcPr>
                </a:tc>
                <a:tc>
                  <a:txBody>
                    <a:bodyPr/>
                    <a:lstStyle/>
                    <a:p>
                      <a:pPr marL="0" marR="0" algn="ctr">
                        <a:spcBef>
                          <a:spcPts val="1200"/>
                        </a:spcBef>
                        <a:spcAft>
                          <a:spcPts val="0"/>
                        </a:spcAft>
                      </a:pPr>
                      <a:r>
                        <a:rPr lang="en-US" sz="1400">
                          <a:effectLst/>
                        </a:rPr>
                        <a:t>1</a:t>
                      </a:r>
                      <a:endParaRPr lang="en-US" sz="1400">
                        <a:effectLst/>
                        <a:latin typeface="Times New Roman"/>
                        <a:ea typeface="Times New Roman"/>
                      </a:endParaRPr>
                    </a:p>
                  </a:txBody>
                  <a:tcPr marL="33945" marR="33945" marT="0" marB="0"/>
                </a:tc>
                <a:tc>
                  <a:txBody>
                    <a:bodyPr/>
                    <a:lstStyle/>
                    <a:p>
                      <a:pPr marL="0" marR="0" algn="ctr">
                        <a:spcBef>
                          <a:spcPts val="1200"/>
                        </a:spcBef>
                        <a:spcAft>
                          <a:spcPts val="0"/>
                        </a:spcAft>
                      </a:pPr>
                      <a:r>
                        <a:rPr lang="en-US" sz="1400" dirty="0">
                          <a:effectLst/>
                        </a:rPr>
                        <a:t>19</a:t>
                      </a:r>
                      <a:endParaRPr lang="en-US" sz="1400" dirty="0">
                        <a:effectLst/>
                        <a:latin typeface="Times New Roman"/>
                        <a:ea typeface="Times New Roman"/>
                      </a:endParaRPr>
                    </a:p>
                  </a:txBody>
                  <a:tcPr marL="33945" marR="33945" marT="0" marB="0"/>
                </a:tc>
                <a:tc>
                  <a:txBody>
                    <a:bodyPr/>
                    <a:lstStyle/>
                    <a:p>
                      <a:pPr marL="0" marR="0" algn="ctr">
                        <a:spcBef>
                          <a:spcPts val="1200"/>
                        </a:spcBef>
                        <a:spcAft>
                          <a:spcPts val="0"/>
                        </a:spcAft>
                      </a:pPr>
                      <a:r>
                        <a:rPr lang="en-US" sz="1400" dirty="0">
                          <a:effectLst/>
                        </a:rPr>
                        <a:t>36</a:t>
                      </a:r>
                      <a:endParaRPr lang="en-US" sz="1400" dirty="0">
                        <a:effectLst/>
                        <a:latin typeface="Times New Roman"/>
                        <a:ea typeface="Times New Roman"/>
                      </a:endParaRPr>
                    </a:p>
                  </a:txBody>
                  <a:tcPr marL="33945" marR="33945" marT="0" marB="0"/>
                </a:tc>
                <a:tc>
                  <a:txBody>
                    <a:bodyPr/>
                    <a:lstStyle/>
                    <a:p>
                      <a:pPr marL="0" marR="0" algn="ctr">
                        <a:spcBef>
                          <a:spcPts val="0"/>
                        </a:spcBef>
                        <a:spcAft>
                          <a:spcPts val="0"/>
                        </a:spcAft>
                      </a:pPr>
                      <a:r>
                        <a:rPr lang="en-US" sz="1400" b="1" dirty="0">
                          <a:effectLst/>
                        </a:rPr>
                        <a:t>55</a:t>
                      </a:r>
                      <a:endParaRPr lang="en-US" sz="1400" b="1" dirty="0">
                        <a:effectLst/>
                        <a:latin typeface="Times New Roman"/>
                        <a:ea typeface="Times New Roman"/>
                      </a:endParaRPr>
                    </a:p>
                  </a:txBody>
                  <a:tcPr marL="33945" marR="33945" marT="0" marB="0" anchor="ctr"/>
                </a:tc>
              </a:tr>
              <a:tr h="319342">
                <a:tc>
                  <a:txBody>
                    <a:bodyPr/>
                    <a:lstStyle/>
                    <a:p>
                      <a:pPr marL="0" marR="0" algn="l" defTabSz="914400" rtl="0" eaLnBrk="1" latinLnBrk="0" hangingPunct="1">
                        <a:spcBef>
                          <a:spcPts val="1200"/>
                        </a:spcBef>
                        <a:spcAft>
                          <a:spcPts val="0"/>
                        </a:spcAft>
                      </a:pPr>
                      <a:r>
                        <a:rPr lang="en-US" sz="1600" b="1" i="0" u="none" strike="noStrike" kern="1200" dirty="0">
                          <a:solidFill>
                            <a:schemeClr val="tx1"/>
                          </a:solidFill>
                          <a:effectLst/>
                          <a:latin typeface="Palatino Linotype"/>
                          <a:ea typeface="+mn-ea"/>
                          <a:cs typeface="+mn-cs"/>
                        </a:rPr>
                        <a:t>Encouraging economic development</a:t>
                      </a:r>
                    </a:p>
                  </a:txBody>
                  <a:tcPr marL="33945" marR="33945" marT="0" marB="0"/>
                </a:tc>
                <a:tc>
                  <a:txBody>
                    <a:bodyPr/>
                    <a:lstStyle/>
                    <a:p>
                      <a:pPr marL="0" marR="0" algn="ctr">
                        <a:spcBef>
                          <a:spcPts val="1200"/>
                        </a:spcBef>
                        <a:spcAft>
                          <a:spcPts val="0"/>
                        </a:spcAft>
                      </a:pPr>
                      <a:r>
                        <a:rPr lang="en-US" sz="1600" b="1" kern="1200" dirty="0">
                          <a:solidFill>
                            <a:srgbClr val="FF0000"/>
                          </a:solidFill>
                          <a:effectLst/>
                          <a:latin typeface="Times New Roman"/>
                          <a:ea typeface="Times New Roman"/>
                          <a:cs typeface="+mn-cs"/>
                        </a:rPr>
                        <a:t>13</a:t>
                      </a:r>
                    </a:p>
                  </a:txBody>
                  <a:tcPr marL="33945" marR="33945" marT="0" marB="0"/>
                </a:tc>
                <a:tc>
                  <a:txBody>
                    <a:bodyPr/>
                    <a:lstStyle/>
                    <a:p>
                      <a:pPr marL="0" marR="0" algn="ctr">
                        <a:spcBef>
                          <a:spcPts val="1200"/>
                        </a:spcBef>
                        <a:spcAft>
                          <a:spcPts val="0"/>
                        </a:spcAft>
                      </a:pPr>
                      <a:r>
                        <a:rPr lang="en-US" sz="1600" b="1" kern="1200" dirty="0">
                          <a:solidFill>
                            <a:srgbClr val="FF0000"/>
                          </a:solidFill>
                          <a:effectLst/>
                          <a:latin typeface="Times New Roman"/>
                          <a:ea typeface="Times New Roman"/>
                          <a:cs typeface="+mn-cs"/>
                        </a:rPr>
                        <a:t>31</a:t>
                      </a:r>
                    </a:p>
                  </a:txBody>
                  <a:tcPr marL="33945" marR="33945" marT="0" marB="0">
                    <a:lnR w="12700" cap="flat" cmpd="sng" algn="ctr">
                      <a:solidFill>
                        <a:schemeClr val="tx1"/>
                      </a:solidFill>
                      <a:prstDash val="solid"/>
                      <a:round/>
                      <a:headEnd type="none" w="med" len="med"/>
                      <a:tailEnd type="none" w="med" len="med"/>
                    </a:lnR>
                  </a:tcPr>
                </a:tc>
                <a:tc>
                  <a:txBody>
                    <a:bodyPr/>
                    <a:lstStyle/>
                    <a:p>
                      <a:pPr marL="0" marR="0" algn="ctr">
                        <a:spcBef>
                          <a:spcPts val="1200"/>
                        </a:spcBef>
                        <a:spcAft>
                          <a:spcPts val="0"/>
                        </a:spcAft>
                      </a:pPr>
                      <a:r>
                        <a:rPr lang="en-US" sz="1600" b="1" kern="1200" dirty="0" smtClean="0">
                          <a:solidFill>
                            <a:srgbClr val="FF0000"/>
                          </a:solidFill>
                          <a:effectLst/>
                          <a:latin typeface="Times New Roman"/>
                          <a:ea typeface="Times New Roman"/>
                          <a:cs typeface="+mn-cs"/>
                        </a:rPr>
                        <a:t>18</a:t>
                      </a:r>
                      <a:endParaRPr lang="en-US" sz="1600" b="1" kern="1200" dirty="0">
                        <a:solidFill>
                          <a:srgbClr val="FF0000"/>
                        </a:solidFill>
                        <a:effectLst/>
                        <a:latin typeface="Times New Roman"/>
                        <a:ea typeface="Times New Roman"/>
                        <a:cs typeface="+mn-cs"/>
                      </a:endParaRPr>
                    </a:p>
                  </a:txBody>
                  <a:tcPr marL="33945" marR="33945" marT="0" marB="0">
                    <a:lnL w="12700" cap="flat" cmpd="sng" algn="ctr">
                      <a:solidFill>
                        <a:schemeClr val="tx1"/>
                      </a:solidFill>
                      <a:prstDash val="solid"/>
                      <a:round/>
                      <a:headEnd type="none" w="med" len="med"/>
                      <a:tailEnd type="none" w="med" len="med"/>
                    </a:lnL>
                  </a:tcPr>
                </a:tc>
                <a:tc>
                  <a:txBody>
                    <a:bodyPr/>
                    <a:lstStyle/>
                    <a:p>
                      <a:pPr marL="0" marR="0" algn="ctr">
                        <a:spcBef>
                          <a:spcPts val="1200"/>
                        </a:spcBef>
                        <a:spcAft>
                          <a:spcPts val="0"/>
                        </a:spcAft>
                      </a:pPr>
                      <a:r>
                        <a:rPr lang="en-US" sz="1400">
                          <a:effectLst/>
                        </a:rPr>
                        <a:t>1</a:t>
                      </a:r>
                      <a:endParaRPr lang="en-US" sz="1400">
                        <a:effectLst/>
                        <a:latin typeface="Times New Roman"/>
                        <a:ea typeface="Times New Roman"/>
                      </a:endParaRPr>
                    </a:p>
                  </a:txBody>
                  <a:tcPr marL="33945" marR="33945" marT="0" marB="0"/>
                </a:tc>
                <a:tc>
                  <a:txBody>
                    <a:bodyPr/>
                    <a:lstStyle/>
                    <a:p>
                      <a:pPr marL="0" marR="0" algn="ctr">
                        <a:spcBef>
                          <a:spcPts val="1200"/>
                        </a:spcBef>
                        <a:spcAft>
                          <a:spcPts val="0"/>
                        </a:spcAft>
                      </a:pPr>
                      <a:r>
                        <a:rPr lang="en-US" sz="1400">
                          <a:effectLst/>
                        </a:rPr>
                        <a:t>18</a:t>
                      </a:r>
                      <a:endParaRPr lang="en-US" sz="1400">
                        <a:effectLst/>
                        <a:latin typeface="Times New Roman"/>
                        <a:ea typeface="Times New Roman"/>
                      </a:endParaRPr>
                    </a:p>
                  </a:txBody>
                  <a:tcPr marL="33945" marR="33945" marT="0" marB="0"/>
                </a:tc>
                <a:tc>
                  <a:txBody>
                    <a:bodyPr/>
                    <a:lstStyle/>
                    <a:p>
                      <a:pPr marL="0" marR="0" algn="ctr">
                        <a:spcBef>
                          <a:spcPts val="1200"/>
                        </a:spcBef>
                        <a:spcAft>
                          <a:spcPts val="0"/>
                        </a:spcAft>
                      </a:pPr>
                      <a:r>
                        <a:rPr lang="en-US" sz="1400" dirty="0">
                          <a:effectLst/>
                        </a:rPr>
                        <a:t>37</a:t>
                      </a:r>
                      <a:endParaRPr lang="en-US" sz="1400" dirty="0">
                        <a:effectLst/>
                        <a:latin typeface="Times New Roman"/>
                        <a:ea typeface="Times New Roman"/>
                      </a:endParaRPr>
                    </a:p>
                  </a:txBody>
                  <a:tcPr marL="33945" marR="33945" marT="0" marB="0"/>
                </a:tc>
                <a:tc>
                  <a:txBody>
                    <a:bodyPr/>
                    <a:lstStyle/>
                    <a:p>
                      <a:pPr marL="0" marR="0" algn="ctr">
                        <a:spcBef>
                          <a:spcPts val="0"/>
                        </a:spcBef>
                        <a:spcAft>
                          <a:spcPts val="0"/>
                        </a:spcAft>
                      </a:pPr>
                      <a:r>
                        <a:rPr lang="en-US" sz="1400" b="1" dirty="0">
                          <a:effectLst/>
                        </a:rPr>
                        <a:t>55</a:t>
                      </a:r>
                      <a:endParaRPr lang="en-US" sz="1400" b="1" dirty="0">
                        <a:effectLst/>
                        <a:latin typeface="Times New Roman"/>
                        <a:ea typeface="Times New Roman"/>
                      </a:endParaRPr>
                    </a:p>
                  </a:txBody>
                  <a:tcPr marL="33945" marR="33945" marT="0" marB="0" anchor="ctr"/>
                </a:tc>
              </a:tr>
            </a:tbl>
          </a:graphicData>
        </a:graphic>
      </p:graphicFrame>
      <p:sp>
        <p:nvSpPr>
          <p:cNvPr id="3" name="Title 2"/>
          <p:cNvSpPr>
            <a:spLocks noGrp="1"/>
          </p:cNvSpPr>
          <p:nvPr>
            <p:ph type="title"/>
          </p:nvPr>
        </p:nvSpPr>
        <p:spPr>
          <a:xfrm>
            <a:off x="457200" y="0"/>
            <a:ext cx="8229600" cy="838200"/>
          </a:xfrm>
        </p:spPr>
        <p:txBody>
          <a:bodyPr/>
          <a:lstStyle/>
          <a:p>
            <a:pPr eaLnBrk="1" hangingPunct="1">
              <a:lnSpc>
                <a:spcPct val="100000"/>
              </a:lnSpc>
              <a:defRPr/>
            </a:pPr>
            <a:r>
              <a:rPr lang="en-US" sz="1800" dirty="0" smtClean="0"/>
              <a:t>County executive choice: Whose stands do you favor? </a:t>
            </a:r>
            <a:br>
              <a:rPr lang="en-US" sz="1800" dirty="0" smtClean="0"/>
            </a:br>
            <a:r>
              <a:rPr lang="en-US" sz="1800" dirty="0" smtClean="0"/>
              <a:t>Sorted by Undecided/Don’t know (Oct. 11-14)</a:t>
            </a:r>
            <a:endParaRPr lang="en-US" sz="1800" dirty="0"/>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1975414552"/>
              </p:ext>
            </p:extLst>
          </p:nvPr>
        </p:nvGraphicFramePr>
        <p:xfrm>
          <a:off x="838200" y="1143000"/>
          <a:ext cx="7905644" cy="4885925"/>
        </p:xfrm>
        <a:graphic>
          <a:graphicData uri="http://schemas.openxmlformats.org/drawingml/2006/table">
            <a:tbl>
              <a:tblPr firstRow="1" bandRow="1">
                <a:tableStyleId>{3B4B98B0-60AC-42C2-AFA5-B58CD77FA1E5}</a:tableStyleId>
              </a:tblPr>
              <a:tblGrid>
                <a:gridCol w="2895600"/>
                <a:gridCol w="311891"/>
                <a:gridCol w="895350"/>
                <a:gridCol w="392959"/>
                <a:gridCol w="723794"/>
                <a:gridCol w="895350"/>
                <a:gridCol w="895350"/>
                <a:gridCol w="895350"/>
              </a:tblGrid>
              <a:tr h="93859">
                <a:tc rowSpan="2">
                  <a:txBody>
                    <a:bodyPr/>
                    <a:lstStyle/>
                    <a:p>
                      <a:pPr algn="l" rtl="0" fontAlgn="ctr"/>
                      <a:r>
                        <a:rPr lang="en-US" sz="900" u="none" strike="noStrike" dirty="0">
                          <a:effectLst/>
                        </a:rPr>
                        <a:t> </a:t>
                      </a:r>
                      <a:endParaRPr lang="en-US" sz="900" b="0" i="0" u="none" strike="noStrike" dirty="0">
                        <a:solidFill>
                          <a:srgbClr val="000000"/>
                        </a:solidFill>
                        <a:effectLst/>
                        <a:latin typeface="Palatino Linotype"/>
                      </a:endParaRPr>
                    </a:p>
                  </a:txBody>
                  <a:tcPr marL="1958" marR="1958" marT="1958" marB="0" anchor="ctr"/>
                </a:tc>
                <a:tc rowSpan="2">
                  <a:txBody>
                    <a:bodyPr/>
                    <a:lstStyle/>
                    <a:p>
                      <a:pPr algn="ctr" rtl="0" fontAlgn="ctr"/>
                      <a:r>
                        <a:rPr lang="en-US" sz="900" u="none" strike="noStrike">
                          <a:effectLst/>
                        </a:rPr>
                        <a:t>Conti</a:t>
                      </a:r>
                      <a:endParaRPr lang="en-US" sz="900" b="1" i="0" u="none" strike="noStrike">
                        <a:solidFill>
                          <a:srgbClr val="000000"/>
                        </a:solidFill>
                        <a:effectLst/>
                        <a:latin typeface="Palatino Linotype"/>
                      </a:endParaRPr>
                    </a:p>
                  </a:txBody>
                  <a:tcPr marL="1958" marR="1958" marT="1958" marB="0" anchor="ctr"/>
                </a:tc>
                <a:tc rowSpan="2">
                  <a:txBody>
                    <a:bodyPr/>
                    <a:lstStyle/>
                    <a:p>
                      <a:pPr algn="ctr" rtl="0" fontAlgn="ctr"/>
                      <a:r>
                        <a:rPr lang="en-US" sz="900" u="none" strike="noStrike" dirty="0">
                          <a:effectLst/>
                        </a:rPr>
                        <a:t>Leopold</a:t>
                      </a:r>
                      <a:endParaRPr lang="en-US" sz="900" b="1" i="0" u="none" strike="noStrike" dirty="0">
                        <a:solidFill>
                          <a:srgbClr val="000000"/>
                        </a:solidFill>
                        <a:effectLst/>
                        <a:latin typeface="Palatino Linotype"/>
                      </a:endParaRPr>
                    </a:p>
                  </a:txBody>
                  <a:tcPr marL="1958" marR="1958" marT="1958" marB="0" anchor="ctr"/>
                </a:tc>
                <a:tc rowSpan="2">
                  <a:txBody>
                    <a:bodyPr/>
                    <a:lstStyle/>
                    <a:p>
                      <a:pPr algn="ctr" rtl="0" fontAlgn="ctr"/>
                      <a:r>
                        <a:rPr lang="en-US" sz="900" u="none" strike="noStrike">
                          <a:effectLst/>
                        </a:rPr>
                        <a:t>L-C</a:t>
                      </a:r>
                      <a:endParaRPr lang="en-US" sz="900" b="1" i="0" u="none" strike="noStrike">
                        <a:solidFill>
                          <a:srgbClr val="000000"/>
                        </a:solidFill>
                        <a:effectLst/>
                        <a:latin typeface="Times New Roman"/>
                      </a:endParaRPr>
                    </a:p>
                  </a:txBody>
                  <a:tcPr marL="1958" marR="1958" marT="1958" marB="0" anchor="ctr"/>
                </a:tc>
                <a:tc rowSpan="2">
                  <a:txBody>
                    <a:bodyPr/>
                    <a:lstStyle/>
                    <a:p>
                      <a:pPr algn="ctr" rtl="0" fontAlgn="ctr"/>
                      <a:r>
                        <a:rPr lang="en-US" sz="900" u="none" strike="noStrike">
                          <a:effectLst/>
                        </a:rPr>
                        <a:t>Shay</a:t>
                      </a:r>
                      <a:endParaRPr lang="en-US" sz="900" b="1" i="0" u="none" strike="noStrike">
                        <a:solidFill>
                          <a:srgbClr val="000000"/>
                        </a:solidFill>
                        <a:effectLst/>
                        <a:latin typeface="Palatino Linotype"/>
                      </a:endParaRPr>
                    </a:p>
                  </a:txBody>
                  <a:tcPr marL="1958" marR="1958" marT="1958" marB="0" anchor="ctr"/>
                </a:tc>
                <a:tc rowSpan="2">
                  <a:txBody>
                    <a:bodyPr/>
                    <a:lstStyle/>
                    <a:p>
                      <a:pPr algn="ctr" rtl="0" fontAlgn="ctr"/>
                      <a:r>
                        <a:rPr lang="en-US" sz="900" u="none" strike="noStrike">
                          <a:effectLst/>
                        </a:rPr>
                        <a:t>Undecided</a:t>
                      </a:r>
                      <a:endParaRPr lang="en-US" sz="900" b="0" i="0" u="none" strike="noStrike">
                        <a:solidFill>
                          <a:srgbClr val="000000"/>
                        </a:solidFill>
                        <a:effectLst/>
                        <a:latin typeface="Palatino Linotype"/>
                      </a:endParaRPr>
                    </a:p>
                  </a:txBody>
                  <a:tcPr marL="1958" marR="1958" marT="1958" marB="0" anchor="ctr"/>
                </a:tc>
                <a:tc rowSpan="2">
                  <a:txBody>
                    <a:bodyPr/>
                    <a:lstStyle/>
                    <a:p>
                      <a:pPr algn="ctr" rtl="0" fontAlgn="ctr"/>
                      <a:r>
                        <a:rPr lang="en-US" sz="900" u="none" strike="noStrike" dirty="0">
                          <a:effectLst/>
                        </a:rPr>
                        <a:t>Don’t know enough</a:t>
                      </a:r>
                      <a:endParaRPr lang="en-US" sz="900" b="0" i="0" u="none" strike="noStrike" dirty="0">
                        <a:solidFill>
                          <a:srgbClr val="000000"/>
                        </a:solidFill>
                        <a:effectLst/>
                        <a:latin typeface="Palatino Linotype"/>
                      </a:endParaRPr>
                    </a:p>
                  </a:txBody>
                  <a:tcPr marL="1958" marR="1958" marT="1958" marB="0" anchor="ctr"/>
                </a:tc>
                <a:tc>
                  <a:txBody>
                    <a:bodyPr/>
                    <a:lstStyle/>
                    <a:p>
                      <a:pPr algn="ctr" rtl="0" fontAlgn="ctr"/>
                      <a:r>
                        <a:rPr lang="en-US" sz="200" u="none" strike="noStrike" dirty="0" smtClean="0">
                          <a:effectLst/>
                        </a:rPr>
                        <a:t>U</a:t>
                      </a:r>
                      <a:endParaRPr lang="en-US" sz="200" b="0" i="0" u="none" strike="noStrike" dirty="0">
                        <a:solidFill>
                          <a:srgbClr val="000000"/>
                        </a:solidFill>
                        <a:effectLst/>
                        <a:latin typeface="Palatino Linotype"/>
                      </a:endParaRPr>
                    </a:p>
                  </a:txBody>
                  <a:tcPr marL="1958" marR="1958" marT="1958" marB="0" anchor="ctr"/>
                </a:tc>
              </a:tr>
              <a:tr h="27200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rtl="0" fontAlgn="ctr"/>
                      <a:r>
                        <a:rPr lang="en-US" sz="900" u="none" strike="noStrike" dirty="0" smtClean="0">
                          <a:effectLst/>
                        </a:rPr>
                        <a:t>Undecided/</a:t>
                      </a:r>
                      <a:r>
                        <a:rPr lang="en-US" sz="900" u="none" strike="noStrike" dirty="0" err="1" smtClean="0">
                          <a:effectLst/>
                        </a:rPr>
                        <a:t>Don’tknow</a:t>
                      </a:r>
                      <a:r>
                        <a:rPr lang="en-US" sz="900" u="none" strike="noStrike" dirty="0" smtClean="0">
                          <a:effectLst/>
                        </a:rPr>
                        <a:t> </a:t>
                      </a:r>
                      <a:r>
                        <a:rPr lang="en-US" sz="900" u="none" strike="noStrike" dirty="0">
                          <a:effectLst/>
                        </a:rPr>
                        <a:t>enough</a:t>
                      </a:r>
                      <a:endParaRPr lang="en-US" sz="900" b="0" i="0" u="none" strike="noStrike" dirty="0">
                        <a:solidFill>
                          <a:srgbClr val="000000"/>
                        </a:solidFill>
                        <a:effectLst/>
                        <a:latin typeface="Palatino Linotype"/>
                      </a:endParaRPr>
                    </a:p>
                  </a:txBody>
                  <a:tcPr marL="1958" marR="1958" marT="1958" marB="0" anchor="ctr"/>
                </a:tc>
              </a:tr>
              <a:tr h="239587">
                <a:tc>
                  <a:txBody>
                    <a:bodyPr/>
                    <a:lstStyle/>
                    <a:p>
                      <a:pPr algn="l" rtl="0" fontAlgn="ctr"/>
                      <a:r>
                        <a:rPr lang="en-US" sz="1400" u="none" strike="noStrike" dirty="0">
                          <a:effectLst/>
                        </a:rPr>
                        <a:t>Having the right experience for the job </a:t>
                      </a:r>
                      <a:endParaRPr lang="en-US" sz="1400" b="1" i="0" u="none" strike="noStrike" dirty="0">
                        <a:solidFill>
                          <a:srgbClr val="C00000"/>
                        </a:solidFill>
                        <a:effectLst/>
                        <a:latin typeface="Palatino Linotype"/>
                      </a:endParaRPr>
                    </a:p>
                  </a:txBody>
                  <a:tcPr marL="1958" marR="1958" marT="1958" marB="0" anchor="ctr"/>
                </a:tc>
                <a:tc>
                  <a:txBody>
                    <a:bodyPr/>
                    <a:lstStyle/>
                    <a:p>
                      <a:pPr algn="ctr" rtl="0" fontAlgn="ctr"/>
                      <a:r>
                        <a:rPr lang="en-US" sz="1400" u="none" strike="noStrike" dirty="0">
                          <a:effectLst/>
                        </a:rPr>
                        <a:t>11</a:t>
                      </a:r>
                      <a:endParaRPr lang="en-US" sz="1400" b="0" i="0" u="none" strike="noStrike" dirty="0">
                        <a:solidFill>
                          <a:srgbClr val="000000"/>
                        </a:solidFill>
                        <a:effectLst/>
                        <a:latin typeface="Palatino Linotype"/>
                      </a:endParaRPr>
                    </a:p>
                  </a:txBody>
                  <a:tcPr marL="1958" marR="1958" marT="1958" marB="0" anchor="ctr"/>
                </a:tc>
                <a:tc>
                  <a:txBody>
                    <a:bodyPr/>
                    <a:lstStyle/>
                    <a:p>
                      <a:pPr algn="ctr" rtl="0" fontAlgn="ctr"/>
                      <a:r>
                        <a:rPr lang="en-US" sz="1400" u="none" strike="noStrike">
                          <a:effectLst/>
                        </a:rPr>
                        <a:t>32</a:t>
                      </a:r>
                      <a:endParaRPr lang="en-US" sz="1400" b="0" i="0" u="none" strike="noStrike">
                        <a:solidFill>
                          <a:srgbClr val="000000"/>
                        </a:solidFill>
                        <a:effectLst/>
                        <a:latin typeface="Palatino Linotype"/>
                      </a:endParaRPr>
                    </a:p>
                  </a:txBody>
                  <a:tcPr marL="1958" marR="1958" marT="1958" marB="0" anchor="ctr"/>
                </a:tc>
                <a:tc>
                  <a:txBody>
                    <a:bodyPr/>
                    <a:lstStyle/>
                    <a:p>
                      <a:pPr algn="ctr" rtl="0" fontAlgn="ctr"/>
                      <a:r>
                        <a:rPr lang="en-US" sz="1400" b="1" u="none" strike="noStrike" dirty="0">
                          <a:solidFill>
                            <a:srgbClr val="C00000"/>
                          </a:solidFill>
                          <a:effectLst/>
                        </a:rPr>
                        <a:t>21</a:t>
                      </a:r>
                      <a:endParaRPr lang="en-US" sz="1400" b="1" i="0" u="none" strike="noStrike" dirty="0">
                        <a:solidFill>
                          <a:srgbClr val="C00000"/>
                        </a:solidFill>
                        <a:effectLst/>
                        <a:latin typeface="Times New Roman"/>
                      </a:endParaRPr>
                    </a:p>
                  </a:txBody>
                  <a:tcPr marL="1958" marR="1958" marT="1958" marB="0" anchor="ctr"/>
                </a:tc>
                <a:tc>
                  <a:txBody>
                    <a:bodyPr/>
                    <a:lstStyle/>
                    <a:p>
                      <a:pPr algn="ctr" rtl="0" fontAlgn="ctr"/>
                      <a:r>
                        <a:rPr lang="en-US" sz="1400" u="none" strike="noStrike">
                          <a:effectLst/>
                        </a:rPr>
                        <a:t>1</a:t>
                      </a:r>
                      <a:endParaRPr lang="en-US" sz="1400" b="0" i="0" u="none" strike="noStrike">
                        <a:solidFill>
                          <a:srgbClr val="000000"/>
                        </a:solidFill>
                        <a:effectLst/>
                        <a:latin typeface="Palatino Linotype"/>
                      </a:endParaRPr>
                    </a:p>
                  </a:txBody>
                  <a:tcPr marL="1958" marR="1958" marT="1958" marB="0" anchor="ctr"/>
                </a:tc>
                <a:tc>
                  <a:txBody>
                    <a:bodyPr/>
                    <a:lstStyle/>
                    <a:p>
                      <a:pPr algn="ctr" rtl="0" fontAlgn="ctr"/>
                      <a:r>
                        <a:rPr lang="en-US" sz="1400" u="none" strike="noStrike">
                          <a:effectLst/>
                        </a:rPr>
                        <a:t>21</a:t>
                      </a:r>
                      <a:endParaRPr lang="en-US" sz="1400" b="0" i="0" u="none" strike="noStrike">
                        <a:solidFill>
                          <a:srgbClr val="000000"/>
                        </a:solidFill>
                        <a:effectLst/>
                        <a:latin typeface="Palatino Linotype"/>
                      </a:endParaRPr>
                    </a:p>
                  </a:txBody>
                  <a:tcPr marL="1958" marR="1958" marT="1958" marB="0" anchor="ctr"/>
                </a:tc>
                <a:tc>
                  <a:txBody>
                    <a:bodyPr/>
                    <a:lstStyle/>
                    <a:p>
                      <a:pPr algn="ctr" rtl="0" fontAlgn="ctr"/>
                      <a:r>
                        <a:rPr lang="en-US" sz="1400" u="none" strike="noStrike">
                          <a:effectLst/>
                        </a:rPr>
                        <a:t>35</a:t>
                      </a:r>
                      <a:endParaRPr lang="en-US" sz="1400" b="0" i="0" u="none" strike="noStrike">
                        <a:solidFill>
                          <a:srgbClr val="000000"/>
                        </a:solidFill>
                        <a:effectLst/>
                        <a:latin typeface="Palatino Linotype"/>
                      </a:endParaRPr>
                    </a:p>
                  </a:txBody>
                  <a:tcPr marL="1958" marR="1958" marT="1958" marB="0" anchor="ctr"/>
                </a:tc>
                <a:tc>
                  <a:txBody>
                    <a:bodyPr/>
                    <a:lstStyle/>
                    <a:p>
                      <a:pPr algn="ctr" rtl="0" fontAlgn="ctr"/>
                      <a:r>
                        <a:rPr lang="en-US" sz="1400" u="none" strike="noStrike" dirty="0">
                          <a:effectLst/>
                        </a:rPr>
                        <a:t>56</a:t>
                      </a:r>
                      <a:endParaRPr lang="en-US" sz="1400" b="1" i="0" u="none" strike="noStrike" dirty="0">
                        <a:solidFill>
                          <a:srgbClr val="000000"/>
                        </a:solidFill>
                        <a:effectLst/>
                        <a:latin typeface="Palatino Linotype"/>
                      </a:endParaRPr>
                    </a:p>
                  </a:txBody>
                  <a:tcPr marL="1958" marR="1958" marT="1958" marB="0" anchor="ctr"/>
                </a:tc>
              </a:tr>
              <a:tr h="302724">
                <a:tc>
                  <a:txBody>
                    <a:bodyPr/>
                    <a:lstStyle/>
                    <a:p>
                      <a:pPr algn="l" rtl="0" fontAlgn="ctr"/>
                      <a:r>
                        <a:rPr lang="en-US" sz="1400" u="none" strike="noStrike" dirty="0">
                          <a:effectLst/>
                        </a:rPr>
                        <a:t>Encouraging economic development</a:t>
                      </a:r>
                      <a:endParaRPr lang="en-US" sz="1400" b="1" i="0" u="none" strike="noStrike" dirty="0">
                        <a:solidFill>
                          <a:srgbClr val="4A6717"/>
                        </a:solidFill>
                        <a:effectLst/>
                        <a:latin typeface="Palatino Linotype"/>
                      </a:endParaRPr>
                    </a:p>
                  </a:txBody>
                  <a:tcPr marL="1958" marR="1958" marT="1958" marB="0" anchor="ctr"/>
                </a:tc>
                <a:tc>
                  <a:txBody>
                    <a:bodyPr/>
                    <a:lstStyle/>
                    <a:p>
                      <a:pPr algn="ctr" rtl="0" fontAlgn="ctr"/>
                      <a:r>
                        <a:rPr lang="en-US" sz="1400" u="none" strike="noStrike" dirty="0">
                          <a:effectLst/>
                        </a:rPr>
                        <a:t>13</a:t>
                      </a:r>
                      <a:endParaRPr lang="en-US" sz="1400" b="0" i="0" u="none" strike="noStrike" dirty="0">
                        <a:solidFill>
                          <a:srgbClr val="000000"/>
                        </a:solidFill>
                        <a:effectLst/>
                        <a:latin typeface="Palatino Linotype"/>
                      </a:endParaRPr>
                    </a:p>
                  </a:txBody>
                  <a:tcPr marL="1958" marR="1958" marT="1958" marB="0" anchor="ctr"/>
                </a:tc>
                <a:tc>
                  <a:txBody>
                    <a:bodyPr/>
                    <a:lstStyle/>
                    <a:p>
                      <a:pPr algn="ctr" rtl="0" fontAlgn="ctr"/>
                      <a:r>
                        <a:rPr lang="en-US" sz="1400" u="none" strike="noStrike">
                          <a:effectLst/>
                        </a:rPr>
                        <a:t>31</a:t>
                      </a:r>
                      <a:endParaRPr lang="en-US" sz="1400" b="0" i="0" u="none" strike="noStrike">
                        <a:solidFill>
                          <a:srgbClr val="000000"/>
                        </a:solidFill>
                        <a:effectLst/>
                        <a:latin typeface="Palatino Linotype"/>
                      </a:endParaRPr>
                    </a:p>
                  </a:txBody>
                  <a:tcPr marL="1958" marR="1958" marT="1958" marB="0" anchor="ctr"/>
                </a:tc>
                <a:tc>
                  <a:txBody>
                    <a:bodyPr/>
                    <a:lstStyle/>
                    <a:p>
                      <a:pPr algn="ctr" rtl="0" fontAlgn="ctr"/>
                      <a:r>
                        <a:rPr lang="en-US" sz="1400" b="1" u="none" strike="noStrike" dirty="0">
                          <a:solidFill>
                            <a:srgbClr val="C00000"/>
                          </a:solidFill>
                          <a:effectLst/>
                        </a:rPr>
                        <a:t>18</a:t>
                      </a:r>
                      <a:endParaRPr lang="en-US" sz="1400" b="1" i="0" u="none" strike="noStrike" dirty="0">
                        <a:solidFill>
                          <a:srgbClr val="C00000"/>
                        </a:solidFill>
                        <a:effectLst/>
                        <a:latin typeface="Times New Roman"/>
                      </a:endParaRPr>
                    </a:p>
                  </a:txBody>
                  <a:tcPr marL="1958" marR="1958" marT="1958" marB="0" anchor="ctr"/>
                </a:tc>
                <a:tc>
                  <a:txBody>
                    <a:bodyPr/>
                    <a:lstStyle/>
                    <a:p>
                      <a:pPr algn="ctr" rtl="0" fontAlgn="ctr"/>
                      <a:r>
                        <a:rPr lang="en-US" sz="1400" u="none" strike="noStrike">
                          <a:effectLst/>
                        </a:rPr>
                        <a:t>1</a:t>
                      </a:r>
                      <a:endParaRPr lang="en-US" sz="1400" b="0" i="0" u="none" strike="noStrike">
                        <a:solidFill>
                          <a:srgbClr val="000000"/>
                        </a:solidFill>
                        <a:effectLst/>
                        <a:latin typeface="Palatino Linotype"/>
                      </a:endParaRPr>
                    </a:p>
                  </a:txBody>
                  <a:tcPr marL="1958" marR="1958" marT="1958" marB="0" anchor="ctr"/>
                </a:tc>
                <a:tc>
                  <a:txBody>
                    <a:bodyPr/>
                    <a:lstStyle/>
                    <a:p>
                      <a:pPr algn="ctr" rtl="0" fontAlgn="ctr"/>
                      <a:r>
                        <a:rPr lang="en-US" sz="1400" u="none" strike="noStrike">
                          <a:effectLst/>
                        </a:rPr>
                        <a:t>18</a:t>
                      </a:r>
                      <a:endParaRPr lang="en-US" sz="1400" b="0" i="0" u="none" strike="noStrike">
                        <a:solidFill>
                          <a:srgbClr val="000000"/>
                        </a:solidFill>
                        <a:effectLst/>
                        <a:latin typeface="Palatino Linotype"/>
                      </a:endParaRPr>
                    </a:p>
                  </a:txBody>
                  <a:tcPr marL="1958" marR="1958" marT="1958" marB="0" anchor="ctr"/>
                </a:tc>
                <a:tc>
                  <a:txBody>
                    <a:bodyPr/>
                    <a:lstStyle/>
                    <a:p>
                      <a:pPr algn="ctr" rtl="0" fontAlgn="ctr"/>
                      <a:r>
                        <a:rPr lang="en-US" sz="1400" u="none" strike="noStrike">
                          <a:effectLst/>
                        </a:rPr>
                        <a:t>37</a:t>
                      </a:r>
                      <a:endParaRPr lang="en-US" sz="1400" b="0" i="0" u="none" strike="noStrike">
                        <a:solidFill>
                          <a:srgbClr val="000000"/>
                        </a:solidFill>
                        <a:effectLst/>
                        <a:latin typeface="Palatino Linotype"/>
                      </a:endParaRPr>
                    </a:p>
                  </a:txBody>
                  <a:tcPr marL="1958" marR="1958" marT="1958" marB="0" anchor="ctr"/>
                </a:tc>
                <a:tc>
                  <a:txBody>
                    <a:bodyPr/>
                    <a:lstStyle/>
                    <a:p>
                      <a:pPr algn="ctr" rtl="0" fontAlgn="ctr"/>
                      <a:r>
                        <a:rPr lang="en-US" sz="1400" u="none" strike="noStrike" dirty="0">
                          <a:effectLst/>
                        </a:rPr>
                        <a:t>55</a:t>
                      </a:r>
                      <a:endParaRPr lang="en-US" sz="1400" b="1" i="0" u="none" strike="noStrike" dirty="0">
                        <a:solidFill>
                          <a:srgbClr val="000000"/>
                        </a:solidFill>
                        <a:effectLst/>
                        <a:latin typeface="Palatino Linotype"/>
                      </a:endParaRPr>
                    </a:p>
                  </a:txBody>
                  <a:tcPr marL="1958" marR="1958" marT="1958" marB="0" anchor="ctr"/>
                </a:tc>
              </a:tr>
              <a:tr h="302724">
                <a:tc>
                  <a:txBody>
                    <a:bodyPr/>
                    <a:lstStyle/>
                    <a:p>
                      <a:pPr algn="l" rtl="0" fontAlgn="ctr"/>
                      <a:r>
                        <a:rPr lang="en-US" sz="1400" u="none" strike="noStrike" dirty="0">
                          <a:effectLst/>
                        </a:rPr>
                        <a:t>Making County government more efficient</a:t>
                      </a:r>
                      <a:endParaRPr lang="en-US" sz="1400" b="1" i="0" u="none" strike="noStrike" dirty="0">
                        <a:solidFill>
                          <a:srgbClr val="4A6717"/>
                        </a:solidFill>
                        <a:effectLst/>
                        <a:latin typeface="Palatino Linotype"/>
                      </a:endParaRPr>
                    </a:p>
                  </a:txBody>
                  <a:tcPr marL="1958" marR="1958" marT="1958" marB="0" anchor="ctr"/>
                </a:tc>
                <a:tc>
                  <a:txBody>
                    <a:bodyPr/>
                    <a:lstStyle/>
                    <a:p>
                      <a:pPr algn="ctr" rtl="0" fontAlgn="ctr"/>
                      <a:r>
                        <a:rPr lang="en-US" sz="1400" u="none" strike="noStrike" dirty="0">
                          <a:effectLst/>
                        </a:rPr>
                        <a:t>12</a:t>
                      </a:r>
                      <a:endParaRPr lang="en-US" sz="1400" b="0" i="0" u="none" strike="noStrike" dirty="0">
                        <a:solidFill>
                          <a:srgbClr val="000000"/>
                        </a:solidFill>
                        <a:effectLst/>
                        <a:latin typeface="Palatino Linotype"/>
                      </a:endParaRPr>
                    </a:p>
                  </a:txBody>
                  <a:tcPr marL="1958" marR="1958" marT="1958" marB="0" anchor="ctr"/>
                </a:tc>
                <a:tc>
                  <a:txBody>
                    <a:bodyPr/>
                    <a:lstStyle/>
                    <a:p>
                      <a:pPr algn="ctr" rtl="0" fontAlgn="ctr"/>
                      <a:r>
                        <a:rPr lang="en-US" sz="1400" u="none" strike="noStrike" dirty="0">
                          <a:effectLst/>
                        </a:rPr>
                        <a:t>29</a:t>
                      </a:r>
                      <a:endParaRPr lang="en-US" sz="1400" b="0" i="0" u="none" strike="noStrike" dirty="0">
                        <a:solidFill>
                          <a:srgbClr val="000000"/>
                        </a:solidFill>
                        <a:effectLst/>
                        <a:latin typeface="Palatino Linotype"/>
                      </a:endParaRPr>
                    </a:p>
                  </a:txBody>
                  <a:tcPr marL="1958" marR="1958" marT="1958" marB="0" anchor="ctr"/>
                </a:tc>
                <a:tc>
                  <a:txBody>
                    <a:bodyPr/>
                    <a:lstStyle/>
                    <a:p>
                      <a:pPr algn="ctr" rtl="0" fontAlgn="ctr"/>
                      <a:r>
                        <a:rPr lang="en-US" sz="1400" b="1" u="none" strike="noStrike" dirty="0">
                          <a:solidFill>
                            <a:srgbClr val="C00000"/>
                          </a:solidFill>
                          <a:effectLst/>
                        </a:rPr>
                        <a:t>17</a:t>
                      </a:r>
                      <a:endParaRPr lang="en-US" sz="1400" b="1" i="0" u="none" strike="noStrike" dirty="0">
                        <a:solidFill>
                          <a:srgbClr val="C00000"/>
                        </a:solidFill>
                        <a:effectLst/>
                        <a:latin typeface="Times New Roman"/>
                      </a:endParaRPr>
                    </a:p>
                  </a:txBody>
                  <a:tcPr marL="1958" marR="1958" marT="1958" marB="0" anchor="ctr"/>
                </a:tc>
                <a:tc>
                  <a:txBody>
                    <a:bodyPr/>
                    <a:lstStyle/>
                    <a:p>
                      <a:pPr algn="ctr" rtl="0" fontAlgn="ctr"/>
                      <a:r>
                        <a:rPr lang="en-US" sz="1400" u="none" strike="noStrike">
                          <a:effectLst/>
                        </a:rPr>
                        <a:t>2</a:t>
                      </a:r>
                      <a:endParaRPr lang="en-US" sz="1400" b="0" i="0" u="none" strike="noStrike">
                        <a:solidFill>
                          <a:srgbClr val="000000"/>
                        </a:solidFill>
                        <a:effectLst/>
                        <a:latin typeface="Palatino Linotype"/>
                      </a:endParaRPr>
                    </a:p>
                  </a:txBody>
                  <a:tcPr marL="1958" marR="1958" marT="1958" marB="0" anchor="ctr"/>
                </a:tc>
                <a:tc>
                  <a:txBody>
                    <a:bodyPr/>
                    <a:lstStyle/>
                    <a:p>
                      <a:pPr algn="ctr" rtl="0" fontAlgn="ctr"/>
                      <a:r>
                        <a:rPr lang="en-US" sz="1400" u="none" strike="noStrike">
                          <a:effectLst/>
                        </a:rPr>
                        <a:t>21</a:t>
                      </a:r>
                      <a:endParaRPr lang="en-US" sz="1400" b="0" i="0" u="none" strike="noStrike">
                        <a:solidFill>
                          <a:srgbClr val="000000"/>
                        </a:solidFill>
                        <a:effectLst/>
                        <a:latin typeface="Palatino Linotype"/>
                      </a:endParaRPr>
                    </a:p>
                  </a:txBody>
                  <a:tcPr marL="1958" marR="1958" marT="1958" marB="0" anchor="ctr"/>
                </a:tc>
                <a:tc>
                  <a:txBody>
                    <a:bodyPr/>
                    <a:lstStyle/>
                    <a:p>
                      <a:pPr algn="ctr" rtl="0" fontAlgn="ctr"/>
                      <a:r>
                        <a:rPr lang="en-US" sz="1400" u="none" strike="noStrike">
                          <a:effectLst/>
                        </a:rPr>
                        <a:t>37</a:t>
                      </a:r>
                      <a:endParaRPr lang="en-US" sz="1400" b="0" i="0" u="none" strike="noStrike">
                        <a:solidFill>
                          <a:srgbClr val="000000"/>
                        </a:solidFill>
                        <a:effectLst/>
                        <a:latin typeface="Palatino Linotype"/>
                      </a:endParaRPr>
                    </a:p>
                  </a:txBody>
                  <a:tcPr marL="1958" marR="1958" marT="1958" marB="0" anchor="ctr"/>
                </a:tc>
                <a:tc>
                  <a:txBody>
                    <a:bodyPr/>
                    <a:lstStyle/>
                    <a:p>
                      <a:pPr algn="ctr" rtl="0" fontAlgn="ctr"/>
                      <a:r>
                        <a:rPr lang="en-US" sz="1400" u="none" strike="noStrike" dirty="0">
                          <a:effectLst/>
                        </a:rPr>
                        <a:t>58</a:t>
                      </a:r>
                      <a:endParaRPr lang="en-US" sz="1400" b="1" i="0" u="none" strike="noStrike" dirty="0">
                        <a:solidFill>
                          <a:srgbClr val="000000"/>
                        </a:solidFill>
                        <a:effectLst/>
                        <a:latin typeface="Palatino Linotype"/>
                      </a:endParaRPr>
                    </a:p>
                  </a:txBody>
                  <a:tcPr marL="1958" marR="1958" marT="1958" marB="0" anchor="ctr"/>
                </a:tc>
              </a:tr>
              <a:tr h="268095">
                <a:tc>
                  <a:txBody>
                    <a:bodyPr/>
                    <a:lstStyle/>
                    <a:p>
                      <a:pPr algn="l" rtl="0" fontAlgn="ctr"/>
                      <a:r>
                        <a:rPr lang="en-US" sz="1400" u="none" strike="noStrike" dirty="0">
                          <a:effectLst/>
                        </a:rPr>
                        <a:t>Managing growth </a:t>
                      </a:r>
                      <a:endParaRPr lang="en-US" sz="1400" b="1" i="0" u="none" strike="noStrike" dirty="0">
                        <a:solidFill>
                          <a:srgbClr val="4A6717"/>
                        </a:solidFill>
                        <a:effectLst/>
                        <a:latin typeface="Palatino Linotype"/>
                      </a:endParaRPr>
                    </a:p>
                  </a:txBody>
                  <a:tcPr marL="1958" marR="1958" marT="1958" marB="0" anchor="ctr"/>
                </a:tc>
                <a:tc>
                  <a:txBody>
                    <a:bodyPr/>
                    <a:lstStyle/>
                    <a:p>
                      <a:pPr algn="ctr" rtl="0" fontAlgn="ctr"/>
                      <a:r>
                        <a:rPr lang="en-US" sz="1400" u="none" strike="noStrike" dirty="0">
                          <a:effectLst/>
                        </a:rPr>
                        <a:t>13</a:t>
                      </a:r>
                      <a:endParaRPr lang="en-US" sz="1400" b="0" i="0" u="none" strike="noStrike" dirty="0">
                        <a:solidFill>
                          <a:srgbClr val="000000"/>
                        </a:solidFill>
                        <a:effectLst/>
                        <a:latin typeface="Palatino Linotype"/>
                      </a:endParaRPr>
                    </a:p>
                  </a:txBody>
                  <a:tcPr marL="1958" marR="1958" marT="1958" marB="0" anchor="ctr"/>
                </a:tc>
                <a:tc>
                  <a:txBody>
                    <a:bodyPr/>
                    <a:lstStyle/>
                    <a:p>
                      <a:pPr algn="ctr" rtl="0" fontAlgn="ctr"/>
                      <a:r>
                        <a:rPr lang="en-US" sz="1400" u="none" strike="noStrike" dirty="0">
                          <a:effectLst/>
                        </a:rPr>
                        <a:t>29</a:t>
                      </a:r>
                      <a:endParaRPr lang="en-US" sz="1400" b="0" i="0" u="none" strike="noStrike" dirty="0">
                        <a:solidFill>
                          <a:srgbClr val="000000"/>
                        </a:solidFill>
                        <a:effectLst/>
                        <a:latin typeface="Palatino Linotype"/>
                      </a:endParaRPr>
                    </a:p>
                  </a:txBody>
                  <a:tcPr marL="1958" marR="1958" marT="1958" marB="0" anchor="ctr"/>
                </a:tc>
                <a:tc>
                  <a:txBody>
                    <a:bodyPr/>
                    <a:lstStyle/>
                    <a:p>
                      <a:pPr algn="ctr" rtl="0" fontAlgn="ctr"/>
                      <a:r>
                        <a:rPr lang="en-US" sz="1400" b="1" u="none" strike="noStrike" dirty="0">
                          <a:solidFill>
                            <a:srgbClr val="C00000"/>
                          </a:solidFill>
                          <a:effectLst/>
                        </a:rPr>
                        <a:t>16</a:t>
                      </a:r>
                      <a:endParaRPr lang="en-US" sz="1400" b="1" i="0" u="none" strike="noStrike" dirty="0">
                        <a:solidFill>
                          <a:srgbClr val="C00000"/>
                        </a:solidFill>
                        <a:effectLst/>
                        <a:latin typeface="Times New Roman"/>
                      </a:endParaRPr>
                    </a:p>
                  </a:txBody>
                  <a:tcPr marL="1958" marR="1958" marT="1958" marB="0" anchor="ctr"/>
                </a:tc>
                <a:tc>
                  <a:txBody>
                    <a:bodyPr/>
                    <a:lstStyle/>
                    <a:p>
                      <a:pPr algn="ctr" rtl="0" fontAlgn="ctr"/>
                      <a:r>
                        <a:rPr lang="en-US" sz="1400" u="none" strike="noStrike">
                          <a:effectLst/>
                        </a:rPr>
                        <a:t>2</a:t>
                      </a:r>
                      <a:endParaRPr lang="en-US" sz="1400" b="0" i="0" u="none" strike="noStrike">
                        <a:solidFill>
                          <a:srgbClr val="000000"/>
                        </a:solidFill>
                        <a:effectLst/>
                        <a:latin typeface="Palatino Linotype"/>
                      </a:endParaRPr>
                    </a:p>
                  </a:txBody>
                  <a:tcPr marL="1958" marR="1958" marT="1958" marB="0" anchor="ctr"/>
                </a:tc>
                <a:tc>
                  <a:txBody>
                    <a:bodyPr/>
                    <a:lstStyle/>
                    <a:p>
                      <a:pPr algn="ctr" rtl="0" fontAlgn="ctr"/>
                      <a:r>
                        <a:rPr lang="en-US" sz="1400" u="none" strike="noStrike">
                          <a:effectLst/>
                        </a:rPr>
                        <a:t>18</a:t>
                      </a:r>
                      <a:endParaRPr lang="en-US" sz="1400" b="0" i="0" u="none" strike="noStrike">
                        <a:solidFill>
                          <a:srgbClr val="000000"/>
                        </a:solidFill>
                        <a:effectLst/>
                        <a:latin typeface="Palatino Linotype"/>
                      </a:endParaRPr>
                    </a:p>
                  </a:txBody>
                  <a:tcPr marL="1958" marR="1958" marT="1958" marB="0" anchor="ctr"/>
                </a:tc>
                <a:tc>
                  <a:txBody>
                    <a:bodyPr/>
                    <a:lstStyle/>
                    <a:p>
                      <a:pPr algn="ctr" rtl="0" fontAlgn="ctr"/>
                      <a:r>
                        <a:rPr lang="en-US" sz="1400" u="none" strike="noStrike">
                          <a:effectLst/>
                        </a:rPr>
                        <a:t>38</a:t>
                      </a:r>
                      <a:endParaRPr lang="en-US" sz="1400" b="0" i="0" u="none" strike="noStrike">
                        <a:solidFill>
                          <a:srgbClr val="000000"/>
                        </a:solidFill>
                        <a:effectLst/>
                        <a:latin typeface="Palatino Linotype"/>
                      </a:endParaRPr>
                    </a:p>
                  </a:txBody>
                  <a:tcPr marL="1958" marR="1958" marT="1958" marB="0" anchor="ctr"/>
                </a:tc>
                <a:tc>
                  <a:txBody>
                    <a:bodyPr/>
                    <a:lstStyle/>
                    <a:p>
                      <a:pPr algn="ctr" rtl="0" fontAlgn="ctr"/>
                      <a:r>
                        <a:rPr lang="en-US" sz="1400" u="none" strike="noStrike">
                          <a:effectLst/>
                        </a:rPr>
                        <a:t>56</a:t>
                      </a:r>
                      <a:endParaRPr lang="en-US" sz="1400" b="1" i="0" u="none" strike="noStrike">
                        <a:solidFill>
                          <a:srgbClr val="000000"/>
                        </a:solidFill>
                        <a:effectLst/>
                        <a:latin typeface="Palatino Linotype"/>
                      </a:endParaRPr>
                    </a:p>
                  </a:txBody>
                  <a:tcPr marL="1958" marR="1958" marT="1958" marB="0" anchor="ctr"/>
                </a:tc>
              </a:tr>
              <a:tr h="268095">
                <a:tc>
                  <a:txBody>
                    <a:bodyPr/>
                    <a:lstStyle/>
                    <a:p>
                      <a:pPr algn="l" rtl="0" fontAlgn="ctr"/>
                      <a:r>
                        <a:rPr lang="en-US" sz="1400" u="none" strike="noStrike" dirty="0">
                          <a:effectLst/>
                        </a:rPr>
                        <a:t>Keeping taxes low</a:t>
                      </a:r>
                      <a:endParaRPr lang="en-US" sz="1400" b="1" i="0" u="none" strike="noStrike" dirty="0">
                        <a:solidFill>
                          <a:srgbClr val="4A6717"/>
                        </a:solidFill>
                        <a:effectLst/>
                        <a:latin typeface="Palatino Linotype"/>
                      </a:endParaRPr>
                    </a:p>
                  </a:txBody>
                  <a:tcPr marL="1958" marR="1958" marT="1958" marB="0" anchor="ctr"/>
                </a:tc>
                <a:tc>
                  <a:txBody>
                    <a:bodyPr/>
                    <a:lstStyle/>
                    <a:p>
                      <a:pPr algn="ctr" rtl="0" fontAlgn="ctr"/>
                      <a:r>
                        <a:rPr lang="en-US" sz="1400" u="none" strike="noStrike" dirty="0">
                          <a:effectLst/>
                        </a:rPr>
                        <a:t>14</a:t>
                      </a:r>
                      <a:endParaRPr lang="en-US" sz="1400" b="0" i="0" u="none" strike="noStrike" dirty="0">
                        <a:solidFill>
                          <a:srgbClr val="000000"/>
                        </a:solidFill>
                        <a:effectLst/>
                        <a:latin typeface="Palatino Linotype"/>
                      </a:endParaRPr>
                    </a:p>
                  </a:txBody>
                  <a:tcPr marL="1958" marR="1958" marT="1958" marB="0" anchor="ctr"/>
                </a:tc>
                <a:tc>
                  <a:txBody>
                    <a:bodyPr/>
                    <a:lstStyle/>
                    <a:p>
                      <a:pPr algn="ctr" rtl="0" fontAlgn="ctr"/>
                      <a:r>
                        <a:rPr lang="en-US" sz="1400" u="none" strike="noStrike" dirty="0">
                          <a:effectLst/>
                        </a:rPr>
                        <a:t>30</a:t>
                      </a:r>
                      <a:endParaRPr lang="en-US" sz="1400" b="0" i="0" u="none" strike="noStrike" dirty="0">
                        <a:solidFill>
                          <a:srgbClr val="000000"/>
                        </a:solidFill>
                        <a:effectLst/>
                        <a:latin typeface="Palatino Linotype"/>
                      </a:endParaRPr>
                    </a:p>
                  </a:txBody>
                  <a:tcPr marL="1958" marR="1958" marT="1958" marB="0" anchor="ctr"/>
                </a:tc>
                <a:tc>
                  <a:txBody>
                    <a:bodyPr/>
                    <a:lstStyle/>
                    <a:p>
                      <a:pPr algn="ctr" rtl="0" fontAlgn="ctr"/>
                      <a:r>
                        <a:rPr lang="en-US" sz="1400" b="1" u="none" strike="noStrike" dirty="0">
                          <a:solidFill>
                            <a:srgbClr val="C00000"/>
                          </a:solidFill>
                          <a:effectLst/>
                        </a:rPr>
                        <a:t>16</a:t>
                      </a:r>
                      <a:endParaRPr lang="en-US" sz="1400" b="1" i="0" u="none" strike="noStrike" dirty="0">
                        <a:solidFill>
                          <a:srgbClr val="C00000"/>
                        </a:solidFill>
                        <a:effectLst/>
                        <a:latin typeface="Times New Roman"/>
                      </a:endParaRPr>
                    </a:p>
                  </a:txBody>
                  <a:tcPr marL="1958" marR="1958" marT="1958" marB="0" anchor="ctr"/>
                </a:tc>
                <a:tc>
                  <a:txBody>
                    <a:bodyPr/>
                    <a:lstStyle/>
                    <a:p>
                      <a:pPr algn="ctr" rtl="0" fontAlgn="ctr"/>
                      <a:r>
                        <a:rPr lang="en-US" sz="1400" u="none" strike="noStrike" dirty="0">
                          <a:effectLst/>
                        </a:rPr>
                        <a:t>1</a:t>
                      </a:r>
                      <a:endParaRPr lang="en-US" sz="1400" b="0" i="0" u="none" strike="noStrike" dirty="0">
                        <a:solidFill>
                          <a:srgbClr val="000000"/>
                        </a:solidFill>
                        <a:effectLst/>
                        <a:latin typeface="Palatino Linotype"/>
                      </a:endParaRPr>
                    </a:p>
                  </a:txBody>
                  <a:tcPr marL="1958" marR="1958" marT="1958" marB="0" anchor="ctr"/>
                </a:tc>
                <a:tc>
                  <a:txBody>
                    <a:bodyPr/>
                    <a:lstStyle/>
                    <a:p>
                      <a:pPr algn="ctr" rtl="0" fontAlgn="ctr"/>
                      <a:r>
                        <a:rPr lang="en-US" sz="1400" u="none" strike="noStrike">
                          <a:effectLst/>
                        </a:rPr>
                        <a:t>19</a:t>
                      </a:r>
                      <a:endParaRPr lang="en-US" sz="1400" b="0" i="0" u="none" strike="noStrike">
                        <a:solidFill>
                          <a:srgbClr val="000000"/>
                        </a:solidFill>
                        <a:effectLst/>
                        <a:latin typeface="Palatino Linotype"/>
                      </a:endParaRPr>
                    </a:p>
                  </a:txBody>
                  <a:tcPr marL="1958" marR="1958" marT="1958" marB="0" anchor="ctr"/>
                </a:tc>
                <a:tc>
                  <a:txBody>
                    <a:bodyPr/>
                    <a:lstStyle/>
                    <a:p>
                      <a:pPr algn="ctr" rtl="0" fontAlgn="ctr"/>
                      <a:r>
                        <a:rPr lang="en-US" sz="1400" u="none" strike="noStrike">
                          <a:effectLst/>
                        </a:rPr>
                        <a:t>36</a:t>
                      </a:r>
                      <a:endParaRPr lang="en-US" sz="1400" b="0" i="0" u="none" strike="noStrike">
                        <a:solidFill>
                          <a:srgbClr val="000000"/>
                        </a:solidFill>
                        <a:effectLst/>
                        <a:latin typeface="Palatino Linotype"/>
                      </a:endParaRPr>
                    </a:p>
                  </a:txBody>
                  <a:tcPr marL="1958" marR="1958" marT="1958" marB="0" anchor="ctr"/>
                </a:tc>
                <a:tc>
                  <a:txBody>
                    <a:bodyPr/>
                    <a:lstStyle/>
                    <a:p>
                      <a:pPr algn="ctr" rtl="0" fontAlgn="ctr"/>
                      <a:r>
                        <a:rPr lang="en-US" sz="1400" u="none" strike="noStrike" dirty="0">
                          <a:effectLst/>
                        </a:rPr>
                        <a:t>55</a:t>
                      </a:r>
                      <a:endParaRPr lang="en-US" sz="1400" b="1" i="0" u="none" strike="noStrike" dirty="0">
                        <a:solidFill>
                          <a:srgbClr val="000000"/>
                        </a:solidFill>
                        <a:effectLst/>
                        <a:latin typeface="Palatino Linotype"/>
                      </a:endParaRPr>
                    </a:p>
                  </a:txBody>
                  <a:tcPr marL="1958" marR="1958" marT="1958" marB="0" anchor="ctr"/>
                </a:tc>
              </a:tr>
              <a:tr h="271075">
                <a:tc>
                  <a:txBody>
                    <a:bodyPr/>
                    <a:lstStyle/>
                    <a:p>
                      <a:pPr algn="l" rtl="0" fontAlgn="ctr"/>
                      <a:r>
                        <a:rPr lang="en-US" sz="1400" u="none" strike="noStrike" dirty="0">
                          <a:effectLst/>
                        </a:rPr>
                        <a:t>Improving public schools</a:t>
                      </a:r>
                      <a:endParaRPr lang="en-US" sz="1400" b="1" i="0" u="none" strike="noStrike" dirty="0">
                        <a:solidFill>
                          <a:srgbClr val="4A6717"/>
                        </a:solidFill>
                        <a:effectLst/>
                        <a:latin typeface="Palatino Linotype"/>
                      </a:endParaRPr>
                    </a:p>
                  </a:txBody>
                  <a:tcPr marL="1958" marR="1958" marT="1958" marB="0" anchor="ctr"/>
                </a:tc>
                <a:tc>
                  <a:txBody>
                    <a:bodyPr/>
                    <a:lstStyle/>
                    <a:p>
                      <a:pPr algn="ctr" rtl="0" fontAlgn="ctr"/>
                      <a:r>
                        <a:rPr lang="en-US" sz="1400" u="none" strike="noStrike" dirty="0">
                          <a:effectLst/>
                        </a:rPr>
                        <a:t>13</a:t>
                      </a:r>
                      <a:endParaRPr lang="en-US" sz="1400" b="0" i="0" u="none" strike="noStrike" dirty="0">
                        <a:solidFill>
                          <a:srgbClr val="000000"/>
                        </a:solidFill>
                        <a:effectLst/>
                        <a:latin typeface="Palatino Linotype"/>
                      </a:endParaRPr>
                    </a:p>
                  </a:txBody>
                  <a:tcPr marL="1958" marR="1958" marT="1958" marB="0" anchor="ctr"/>
                </a:tc>
                <a:tc>
                  <a:txBody>
                    <a:bodyPr/>
                    <a:lstStyle/>
                    <a:p>
                      <a:pPr algn="ctr" rtl="0" fontAlgn="ctr"/>
                      <a:r>
                        <a:rPr lang="en-US" sz="1400" u="none" strike="noStrike" dirty="0">
                          <a:effectLst/>
                        </a:rPr>
                        <a:t>24</a:t>
                      </a:r>
                      <a:endParaRPr lang="en-US" sz="1400" b="0" i="0" u="none" strike="noStrike" dirty="0">
                        <a:solidFill>
                          <a:srgbClr val="000000"/>
                        </a:solidFill>
                        <a:effectLst/>
                        <a:latin typeface="Palatino Linotype"/>
                      </a:endParaRPr>
                    </a:p>
                  </a:txBody>
                  <a:tcPr marL="1958" marR="1958" marT="1958" marB="0" anchor="ctr"/>
                </a:tc>
                <a:tc>
                  <a:txBody>
                    <a:bodyPr/>
                    <a:lstStyle/>
                    <a:p>
                      <a:pPr algn="ctr" rtl="0" fontAlgn="ctr"/>
                      <a:r>
                        <a:rPr lang="en-US" sz="1400" b="1" u="none" strike="noStrike" dirty="0">
                          <a:solidFill>
                            <a:srgbClr val="C00000"/>
                          </a:solidFill>
                          <a:effectLst/>
                        </a:rPr>
                        <a:t>11</a:t>
                      </a:r>
                      <a:endParaRPr lang="en-US" sz="1400" b="1" i="0" u="none" strike="noStrike" dirty="0">
                        <a:solidFill>
                          <a:srgbClr val="C00000"/>
                        </a:solidFill>
                        <a:effectLst/>
                        <a:latin typeface="Times New Roman"/>
                      </a:endParaRPr>
                    </a:p>
                  </a:txBody>
                  <a:tcPr marL="1958" marR="1958" marT="1958" marB="0" anchor="ctr"/>
                </a:tc>
                <a:tc>
                  <a:txBody>
                    <a:bodyPr/>
                    <a:lstStyle/>
                    <a:p>
                      <a:pPr algn="ctr" rtl="0" fontAlgn="ctr"/>
                      <a:r>
                        <a:rPr lang="en-US" sz="1400" u="none" strike="noStrike" dirty="0">
                          <a:effectLst/>
                        </a:rPr>
                        <a:t>1</a:t>
                      </a:r>
                      <a:endParaRPr lang="en-US" sz="1400" b="0" i="0" u="none" strike="noStrike" dirty="0">
                        <a:solidFill>
                          <a:srgbClr val="000000"/>
                        </a:solidFill>
                        <a:effectLst/>
                        <a:latin typeface="Palatino Linotype"/>
                      </a:endParaRPr>
                    </a:p>
                  </a:txBody>
                  <a:tcPr marL="1958" marR="1958" marT="1958" marB="0" anchor="ctr"/>
                </a:tc>
                <a:tc>
                  <a:txBody>
                    <a:bodyPr/>
                    <a:lstStyle/>
                    <a:p>
                      <a:pPr algn="ctr" rtl="0" fontAlgn="ctr"/>
                      <a:r>
                        <a:rPr lang="en-US" sz="1400" u="none" strike="noStrike">
                          <a:effectLst/>
                        </a:rPr>
                        <a:t>19</a:t>
                      </a:r>
                      <a:endParaRPr lang="en-US" sz="1400" b="0" i="0" u="none" strike="noStrike">
                        <a:solidFill>
                          <a:srgbClr val="000000"/>
                        </a:solidFill>
                        <a:effectLst/>
                        <a:latin typeface="Palatino Linotype"/>
                      </a:endParaRPr>
                    </a:p>
                  </a:txBody>
                  <a:tcPr marL="1958" marR="1958" marT="1958" marB="0" anchor="ctr"/>
                </a:tc>
                <a:tc>
                  <a:txBody>
                    <a:bodyPr/>
                    <a:lstStyle/>
                    <a:p>
                      <a:pPr algn="ctr" rtl="0" fontAlgn="ctr"/>
                      <a:r>
                        <a:rPr lang="en-US" sz="1400" u="none" strike="noStrike">
                          <a:effectLst/>
                        </a:rPr>
                        <a:t>43</a:t>
                      </a:r>
                      <a:endParaRPr lang="en-US" sz="1400" b="0" i="0" u="none" strike="noStrike">
                        <a:solidFill>
                          <a:srgbClr val="000000"/>
                        </a:solidFill>
                        <a:effectLst/>
                        <a:latin typeface="Palatino Linotype"/>
                      </a:endParaRPr>
                    </a:p>
                  </a:txBody>
                  <a:tcPr marL="1958" marR="1958" marT="1958" marB="0" anchor="ctr"/>
                </a:tc>
                <a:tc>
                  <a:txBody>
                    <a:bodyPr/>
                    <a:lstStyle/>
                    <a:p>
                      <a:pPr algn="ctr" rtl="0" fontAlgn="ctr"/>
                      <a:r>
                        <a:rPr lang="en-US" sz="1400" u="none" strike="noStrike" dirty="0">
                          <a:effectLst/>
                        </a:rPr>
                        <a:t>62</a:t>
                      </a:r>
                      <a:endParaRPr lang="en-US" sz="1400" b="1" i="0" u="none" strike="noStrike" dirty="0">
                        <a:solidFill>
                          <a:srgbClr val="000000"/>
                        </a:solidFill>
                        <a:effectLst/>
                        <a:latin typeface="Palatino Linotype"/>
                      </a:endParaRPr>
                    </a:p>
                  </a:txBody>
                  <a:tcPr marL="1958" marR="1958" marT="1958" marB="0" anchor="ctr"/>
                </a:tc>
              </a:tr>
              <a:tr h="302724">
                <a:tc>
                  <a:txBody>
                    <a:bodyPr/>
                    <a:lstStyle/>
                    <a:p>
                      <a:pPr algn="l" rtl="0" fontAlgn="ctr"/>
                      <a:r>
                        <a:rPr lang="en-US" sz="1400" u="none" strike="noStrike" dirty="0">
                          <a:effectLst/>
                        </a:rPr>
                        <a:t>Keeping neighborhoods safe</a:t>
                      </a:r>
                      <a:endParaRPr lang="en-US" sz="1400" b="1" i="0" u="none" strike="noStrike" dirty="0">
                        <a:solidFill>
                          <a:srgbClr val="4A6717"/>
                        </a:solidFill>
                        <a:effectLst/>
                        <a:latin typeface="Palatino Linotype"/>
                      </a:endParaRPr>
                    </a:p>
                  </a:txBody>
                  <a:tcPr marL="1958" marR="1958" marT="1958" marB="0" anchor="ctr"/>
                </a:tc>
                <a:tc>
                  <a:txBody>
                    <a:bodyPr/>
                    <a:lstStyle/>
                    <a:p>
                      <a:pPr algn="ctr" rtl="0" fontAlgn="ctr"/>
                      <a:r>
                        <a:rPr lang="en-US" sz="1400" u="none" strike="noStrike">
                          <a:effectLst/>
                        </a:rPr>
                        <a:t>13</a:t>
                      </a:r>
                      <a:endParaRPr lang="en-US" sz="1400" b="0" i="0" u="none" strike="noStrike">
                        <a:solidFill>
                          <a:srgbClr val="000000"/>
                        </a:solidFill>
                        <a:effectLst/>
                        <a:latin typeface="Palatino Linotype"/>
                      </a:endParaRPr>
                    </a:p>
                  </a:txBody>
                  <a:tcPr marL="1958" marR="1958" marT="1958" marB="0" anchor="ctr"/>
                </a:tc>
                <a:tc>
                  <a:txBody>
                    <a:bodyPr/>
                    <a:lstStyle/>
                    <a:p>
                      <a:pPr algn="ctr" rtl="0" fontAlgn="ctr"/>
                      <a:r>
                        <a:rPr lang="en-US" sz="1400" u="none" strike="noStrike" dirty="0">
                          <a:effectLst/>
                        </a:rPr>
                        <a:t>24</a:t>
                      </a:r>
                      <a:endParaRPr lang="en-US" sz="1400" b="0" i="0" u="none" strike="noStrike" dirty="0">
                        <a:solidFill>
                          <a:srgbClr val="000000"/>
                        </a:solidFill>
                        <a:effectLst/>
                        <a:latin typeface="Palatino Linotype"/>
                      </a:endParaRPr>
                    </a:p>
                  </a:txBody>
                  <a:tcPr marL="1958" marR="1958" marT="1958" marB="0" anchor="ctr"/>
                </a:tc>
                <a:tc>
                  <a:txBody>
                    <a:bodyPr/>
                    <a:lstStyle/>
                    <a:p>
                      <a:pPr algn="ctr" rtl="0" fontAlgn="ctr"/>
                      <a:r>
                        <a:rPr lang="en-US" sz="1400" b="1" u="none" strike="noStrike" dirty="0">
                          <a:solidFill>
                            <a:srgbClr val="C00000"/>
                          </a:solidFill>
                          <a:effectLst/>
                        </a:rPr>
                        <a:t>11</a:t>
                      </a:r>
                      <a:endParaRPr lang="en-US" sz="1400" b="1" i="0" u="none" strike="noStrike" dirty="0">
                        <a:solidFill>
                          <a:srgbClr val="C00000"/>
                        </a:solidFill>
                        <a:effectLst/>
                        <a:latin typeface="Times New Roman"/>
                      </a:endParaRPr>
                    </a:p>
                  </a:txBody>
                  <a:tcPr marL="1958" marR="1958" marT="1958" marB="0" anchor="ctr"/>
                </a:tc>
                <a:tc>
                  <a:txBody>
                    <a:bodyPr/>
                    <a:lstStyle/>
                    <a:p>
                      <a:pPr algn="ctr" rtl="0" fontAlgn="ctr"/>
                      <a:r>
                        <a:rPr lang="en-US" sz="1400" u="none" strike="noStrike" dirty="0">
                          <a:effectLst/>
                        </a:rPr>
                        <a:t>1</a:t>
                      </a:r>
                      <a:endParaRPr lang="en-US" sz="1400" b="0" i="0" u="none" strike="noStrike" dirty="0">
                        <a:solidFill>
                          <a:srgbClr val="000000"/>
                        </a:solidFill>
                        <a:effectLst/>
                        <a:latin typeface="Palatino Linotype"/>
                      </a:endParaRPr>
                    </a:p>
                  </a:txBody>
                  <a:tcPr marL="1958" marR="1958" marT="1958" marB="0" anchor="ctr"/>
                </a:tc>
                <a:tc>
                  <a:txBody>
                    <a:bodyPr/>
                    <a:lstStyle/>
                    <a:p>
                      <a:pPr algn="ctr" rtl="0" fontAlgn="ctr"/>
                      <a:r>
                        <a:rPr lang="en-US" sz="1400" u="none" strike="noStrike">
                          <a:effectLst/>
                        </a:rPr>
                        <a:t>21</a:t>
                      </a:r>
                      <a:endParaRPr lang="en-US" sz="1400" b="0" i="0" u="none" strike="noStrike">
                        <a:solidFill>
                          <a:srgbClr val="000000"/>
                        </a:solidFill>
                        <a:effectLst/>
                        <a:latin typeface="Palatino Linotype"/>
                      </a:endParaRPr>
                    </a:p>
                  </a:txBody>
                  <a:tcPr marL="1958" marR="1958" marT="1958" marB="0" anchor="ctr"/>
                </a:tc>
                <a:tc>
                  <a:txBody>
                    <a:bodyPr/>
                    <a:lstStyle/>
                    <a:p>
                      <a:pPr algn="ctr" rtl="0" fontAlgn="ctr"/>
                      <a:r>
                        <a:rPr lang="en-US" sz="1400" u="none" strike="noStrike">
                          <a:effectLst/>
                        </a:rPr>
                        <a:t>41</a:t>
                      </a:r>
                      <a:endParaRPr lang="en-US" sz="1400" b="0" i="0" u="none" strike="noStrike">
                        <a:solidFill>
                          <a:srgbClr val="000000"/>
                        </a:solidFill>
                        <a:effectLst/>
                        <a:latin typeface="Palatino Linotype"/>
                      </a:endParaRPr>
                    </a:p>
                  </a:txBody>
                  <a:tcPr marL="1958" marR="1958" marT="1958" marB="0" anchor="ctr"/>
                </a:tc>
                <a:tc>
                  <a:txBody>
                    <a:bodyPr/>
                    <a:lstStyle/>
                    <a:p>
                      <a:pPr algn="ctr" rtl="0" fontAlgn="ctr"/>
                      <a:r>
                        <a:rPr lang="en-US" sz="1400" u="none" strike="noStrike" dirty="0">
                          <a:effectLst/>
                        </a:rPr>
                        <a:t>62</a:t>
                      </a:r>
                      <a:endParaRPr lang="en-US" sz="1400" b="1" i="0" u="none" strike="noStrike" dirty="0">
                        <a:solidFill>
                          <a:srgbClr val="000000"/>
                        </a:solidFill>
                        <a:effectLst/>
                        <a:latin typeface="Palatino Linotype"/>
                      </a:endParaRPr>
                    </a:p>
                  </a:txBody>
                  <a:tcPr marL="1958" marR="1958" marT="1958" marB="0" anchor="ctr"/>
                </a:tc>
              </a:tr>
              <a:tr h="403633">
                <a:tc>
                  <a:txBody>
                    <a:bodyPr/>
                    <a:lstStyle/>
                    <a:p>
                      <a:pPr algn="l" rtl="0" fontAlgn="ctr"/>
                      <a:r>
                        <a:rPr lang="en-US" sz="1400" u="none" strike="noStrike" dirty="0">
                          <a:effectLst/>
                        </a:rPr>
                        <a:t>Allowing slots at Arundel Mills mall</a:t>
                      </a:r>
                      <a:endParaRPr lang="en-US" sz="1400" b="1" i="0" u="none" strike="noStrike" dirty="0">
                        <a:solidFill>
                          <a:srgbClr val="4A6717"/>
                        </a:solidFill>
                        <a:effectLst/>
                        <a:latin typeface="Palatino Linotype"/>
                      </a:endParaRPr>
                    </a:p>
                  </a:txBody>
                  <a:tcPr marL="1958" marR="1958" marT="1958" marB="0" anchor="ctr"/>
                </a:tc>
                <a:tc>
                  <a:txBody>
                    <a:bodyPr/>
                    <a:lstStyle/>
                    <a:p>
                      <a:pPr algn="ctr" rtl="0" fontAlgn="ctr"/>
                      <a:r>
                        <a:rPr lang="en-US" sz="1400" u="none" strike="noStrike">
                          <a:effectLst/>
                        </a:rPr>
                        <a:t>10</a:t>
                      </a:r>
                      <a:endParaRPr lang="en-US" sz="1400" b="0" i="0" u="none" strike="noStrike">
                        <a:solidFill>
                          <a:srgbClr val="000000"/>
                        </a:solidFill>
                        <a:effectLst/>
                        <a:latin typeface="Palatino Linotype"/>
                      </a:endParaRPr>
                    </a:p>
                  </a:txBody>
                  <a:tcPr marL="1958" marR="1958" marT="1958" marB="0" anchor="ctr"/>
                </a:tc>
                <a:tc>
                  <a:txBody>
                    <a:bodyPr/>
                    <a:lstStyle/>
                    <a:p>
                      <a:pPr algn="ctr" rtl="0" fontAlgn="ctr"/>
                      <a:r>
                        <a:rPr lang="en-US" sz="1400" u="none" strike="noStrike" dirty="0">
                          <a:effectLst/>
                        </a:rPr>
                        <a:t>17</a:t>
                      </a:r>
                      <a:endParaRPr lang="en-US" sz="1400" b="0" i="0" u="none" strike="noStrike" dirty="0">
                        <a:solidFill>
                          <a:srgbClr val="000000"/>
                        </a:solidFill>
                        <a:effectLst/>
                        <a:latin typeface="Palatino Linotype"/>
                      </a:endParaRPr>
                    </a:p>
                  </a:txBody>
                  <a:tcPr marL="1958" marR="1958" marT="1958" marB="0" anchor="ctr"/>
                </a:tc>
                <a:tc>
                  <a:txBody>
                    <a:bodyPr/>
                    <a:lstStyle/>
                    <a:p>
                      <a:pPr algn="ctr" rtl="0" fontAlgn="ctr"/>
                      <a:r>
                        <a:rPr lang="en-US" sz="1400" b="1" u="none" strike="noStrike" dirty="0">
                          <a:solidFill>
                            <a:srgbClr val="C00000"/>
                          </a:solidFill>
                          <a:effectLst/>
                        </a:rPr>
                        <a:t>7</a:t>
                      </a:r>
                      <a:endParaRPr lang="en-US" sz="1400" b="1" i="0" u="none" strike="noStrike" dirty="0">
                        <a:solidFill>
                          <a:srgbClr val="C00000"/>
                        </a:solidFill>
                        <a:effectLst/>
                        <a:latin typeface="Times New Roman"/>
                      </a:endParaRPr>
                    </a:p>
                  </a:txBody>
                  <a:tcPr marL="1958" marR="1958" marT="1958" marB="0" anchor="ctr"/>
                </a:tc>
                <a:tc>
                  <a:txBody>
                    <a:bodyPr/>
                    <a:lstStyle/>
                    <a:p>
                      <a:pPr algn="ctr" rtl="0" fontAlgn="ctr"/>
                      <a:r>
                        <a:rPr lang="en-US" sz="1400" u="none" strike="noStrike" dirty="0">
                          <a:effectLst/>
                        </a:rPr>
                        <a:t>1</a:t>
                      </a:r>
                      <a:endParaRPr lang="en-US" sz="1400" b="0" i="0" u="none" strike="noStrike" dirty="0">
                        <a:solidFill>
                          <a:srgbClr val="000000"/>
                        </a:solidFill>
                        <a:effectLst/>
                        <a:latin typeface="Palatino Linotype"/>
                      </a:endParaRPr>
                    </a:p>
                  </a:txBody>
                  <a:tcPr marL="1958" marR="1958" marT="1958" marB="0" anchor="ctr"/>
                </a:tc>
                <a:tc>
                  <a:txBody>
                    <a:bodyPr/>
                    <a:lstStyle/>
                    <a:p>
                      <a:pPr algn="ctr" rtl="0" fontAlgn="ctr"/>
                      <a:r>
                        <a:rPr lang="en-US" sz="1400" u="none" strike="noStrike" dirty="0">
                          <a:effectLst/>
                        </a:rPr>
                        <a:t>27</a:t>
                      </a:r>
                      <a:endParaRPr lang="en-US" sz="1400" b="0" i="0" u="none" strike="noStrike" dirty="0">
                        <a:solidFill>
                          <a:srgbClr val="000000"/>
                        </a:solidFill>
                        <a:effectLst/>
                        <a:latin typeface="Palatino Linotype"/>
                      </a:endParaRPr>
                    </a:p>
                  </a:txBody>
                  <a:tcPr marL="1958" marR="1958" marT="1958" marB="0" anchor="ctr"/>
                </a:tc>
                <a:tc>
                  <a:txBody>
                    <a:bodyPr/>
                    <a:lstStyle/>
                    <a:p>
                      <a:pPr algn="ctr" rtl="0" fontAlgn="ctr"/>
                      <a:r>
                        <a:rPr lang="en-US" sz="1400" u="none" strike="noStrike">
                          <a:effectLst/>
                        </a:rPr>
                        <a:t>46</a:t>
                      </a:r>
                      <a:endParaRPr lang="en-US" sz="1400" b="0" i="0" u="none" strike="noStrike">
                        <a:solidFill>
                          <a:srgbClr val="000000"/>
                        </a:solidFill>
                        <a:effectLst/>
                        <a:latin typeface="Palatino Linotype"/>
                      </a:endParaRPr>
                    </a:p>
                  </a:txBody>
                  <a:tcPr marL="1958" marR="1958" marT="1958" marB="0" anchor="ctr"/>
                </a:tc>
                <a:tc>
                  <a:txBody>
                    <a:bodyPr/>
                    <a:lstStyle/>
                    <a:p>
                      <a:pPr algn="ctr" rtl="0" fontAlgn="ctr"/>
                      <a:r>
                        <a:rPr lang="en-US" sz="1400" u="none" strike="noStrike" dirty="0">
                          <a:effectLst/>
                        </a:rPr>
                        <a:t>73</a:t>
                      </a:r>
                      <a:endParaRPr lang="en-US" sz="1400" b="1" i="0" u="none" strike="noStrike" dirty="0">
                        <a:solidFill>
                          <a:srgbClr val="000000"/>
                        </a:solidFill>
                        <a:effectLst/>
                        <a:latin typeface="Palatino Linotype"/>
                      </a:endParaRPr>
                    </a:p>
                  </a:txBody>
                  <a:tcPr marL="1958" marR="1958" marT="1958" marB="0" anchor="ctr"/>
                </a:tc>
              </a:tr>
              <a:tr h="204409">
                <a:tc>
                  <a:txBody>
                    <a:bodyPr/>
                    <a:lstStyle/>
                    <a:p>
                      <a:pPr algn="l" rtl="0" fontAlgn="ctr"/>
                      <a:r>
                        <a:rPr lang="en-US" sz="1400" u="none" strike="noStrike">
                          <a:effectLst/>
                        </a:rPr>
                        <a:t>Improving transportation </a:t>
                      </a:r>
                      <a:endParaRPr lang="en-US" sz="1400" b="1" i="0" u="none" strike="noStrike">
                        <a:solidFill>
                          <a:srgbClr val="4A6717"/>
                        </a:solidFill>
                        <a:effectLst/>
                        <a:latin typeface="Palatino Linotype"/>
                      </a:endParaRPr>
                    </a:p>
                  </a:txBody>
                  <a:tcPr marL="1958" marR="1958" marT="1958" marB="0" anchor="ctr"/>
                </a:tc>
                <a:tc>
                  <a:txBody>
                    <a:bodyPr/>
                    <a:lstStyle/>
                    <a:p>
                      <a:pPr algn="ctr" rtl="0" fontAlgn="ctr"/>
                      <a:r>
                        <a:rPr lang="en-US" sz="1400" u="none" strike="noStrike">
                          <a:effectLst/>
                        </a:rPr>
                        <a:t>13</a:t>
                      </a:r>
                      <a:endParaRPr lang="en-US" sz="1400" b="0" i="0" u="none" strike="noStrike">
                        <a:solidFill>
                          <a:srgbClr val="000000"/>
                        </a:solidFill>
                        <a:effectLst/>
                        <a:latin typeface="Palatino Linotype"/>
                      </a:endParaRPr>
                    </a:p>
                  </a:txBody>
                  <a:tcPr marL="1958" marR="1958" marT="1958" marB="0" anchor="ctr"/>
                </a:tc>
                <a:tc>
                  <a:txBody>
                    <a:bodyPr/>
                    <a:lstStyle/>
                    <a:p>
                      <a:pPr algn="ctr" rtl="0" fontAlgn="ctr"/>
                      <a:r>
                        <a:rPr lang="en-US" sz="1400" u="none" strike="noStrike">
                          <a:effectLst/>
                        </a:rPr>
                        <a:t>20</a:t>
                      </a:r>
                      <a:endParaRPr lang="en-US" sz="1400" b="0" i="0" u="none" strike="noStrike">
                        <a:solidFill>
                          <a:srgbClr val="000000"/>
                        </a:solidFill>
                        <a:effectLst/>
                        <a:latin typeface="Palatino Linotype"/>
                      </a:endParaRPr>
                    </a:p>
                  </a:txBody>
                  <a:tcPr marL="1958" marR="1958" marT="1958" marB="0" anchor="ctr"/>
                </a:tc>
                <a:tc>
                  <a:txBody>
                    <a:bodyPr/>
                    <a:lstStyle/>
                    <a:p>
                      <a:pPr algn="ctr" rtl="0" fontAlgn="ctr"/>
                      <a:r>
                        <a:rPr lang="en-US" sz="1400" b="1" u="none" strike="noStrike" dirty="0">
                          <a:solidFill>
                            <a:srgbClr val="C00000"/>
                          </a:solidFill>
                          <a:effectLst/>
                        </a:rPr>
                        <a:t>7</a:t>
                      </a:r>
                      <a:endParaRPr lang="en-US" sz="1400" b="1" i="0" u="none" strike="noStrike" dirty="0">
                        <a:solidFill>
                          <a:srgbClr val="C00000"/>
                        </a:solidFill>
                        <a:effectLst/>
                        <a:latin typeface="Times New Roman"/>
                      </a:endParaRPr>
                    </a:p>
                  </a:txBody>
                  <a:tcPr marL="1958" marR="1958" marT="1958" marB="0" anchor="ctr"/>
                </a:tc>
                <a:tc>
                  <a:txBody>
                    <a:bodyPr/>
                    <a:lstStyle/>
                    <a:p>
                      <a:pPr algn="ctr" rtl="0" fontAlgn="ctr"/>
                      <a:r>
                        <a:rPr lang="en-US" sz="1400" u="none" strike="noStrike">
                          <a:effectLst/>
                        </a:rPr>
                        <a:t>1</a:t>
                      </a:r>
                      <a:endParaRPr lang="en-US" sz="1400" b="0" i="0" u="none" strike="noStrike">
                        <a:solidFill>
                          <a:srgbClr val="000000"/>
                        </a:solidFill>
                        <a:effectLst/>
                        <a:latin typeface="Palatino Linotype"/>
                      </a:endParaRPr>
                    </a:p>
                  </a:txBody>
                  <a:tcPr marL="1958" marR="1958" marT="1958" marB="0" anchor="ctr"/>
                </a:tc>
                <a:tc>
                  <a:txBody>
                    <a:bodyPr/>
                    <a:lstStyle/>
                    <a:p>
                      <a:pPr algn="ctr" rtl="0" fontAlgn="ctr"/>
                      <a:r>
                        <a:rPr lang="en-US" sz="1400" u="none" strike="noStrike" dirty="0">
                          <a:effectLst/>
                        </a:rPr>
                        <a:t>21</a:t>
                      </a:r>
                      <a:endParaRPr lang="en-US" sz="1400" b="0" i="0" u="none" strike="noStrike" dirty="0">
                        <a:solidFill>
                          <a:srgbClr val="000000"/>
                        </a:solidFill>
                        <a:effectLst/>
                        <a:latin typeface="Palatino Linotype"/>
                      </a:endParaRPr>
                    </a:p>
                  </a:txBody>
                  <a:tcPr marL="1958" marR="1958" marT="1958" marB="0" anchor="ctr"/>
                </a:tc>
                <a:tc>
                  <a:txBody>
                    <a:bodyPr/>
                    <a:lstStyle/>
                    <a:p>
                      <a:pPr algn="ctr" rtl="0" fontAlgn="ctr"/>
                      <a:r>
                        <a:rPr lang="en-US" sz="1400" u="none" strike="noStrike">
                          <a:effectLst/>
                        </a:rPr>
                        <a:t>45</a:t>
                      </a:r>
                      <a:endParaRPr lang="en-US" sz="1400" b="0" i="0" u="none" strike="noStrike">
                        <a:solidFill>
                          <a:srgbClr val="000000"/>
                        </a:solidFill>
                        <a:effectLst/>
                        <a:latin typeface="Palatino Linotype"/>
                      </a:endParaRPr>
                    </a:p>
                  </a:txBody>
                  <a:tcPr marL="1958" marR="1958" marT="1958" marB="0" anchor="ctr"/>
                </a:tc>
                <a:tc>
                  <a:txBody>
                    <a:bodyPr/>
                    <a:lstStyle/>
                    <a:p>
                      <a:pPr algn="ctr" rtl="0" fontAlgn="ctr"/>
                      <a:r>
                        <a:rPr lang="en-US" sz="1400" u="none" strike="noStrike" dirty="0">
                          <a:effectLst/>
                        </a:rPr>
                        <a:t>66</a:t>
                      </a:r>
                      <a:endParaRPr lang="en-US" sz="1400" b="1" i="0" u="none" strike="noStrike" dirty="0">
                        <a:solidFill>
                          <a:srgbClr val="000000"/>
                        </a:solidFill>
                        <a:effectLst/>
                        <a:latin typeface="Palatino Linotype"/>
                      </a:endParaRPr>
                    </a:p>
                  </a:txBody>
                  <a:tcPr marL="1958" marR="1958" marT="1958" marB="0" anchor="ctr"/>
                </a:tc>
              </a:tr>
              <a:tr h="300132">
                <a:tc>
                  <a:txBody>
                    <a:bodyPr/>
                    <a:lstStyle/>
                    <a:p>
                      <a:pPr algn="l" rtl="0" fontAlgn="ctr"/>
                      <a:r>
                        <a:rPr lang="en-US" sz="1400" u="none" strike="noStrike">
                          <a:effectLst/>
                        </a:rPr>
                        <a:t>Preserving the environment</a:t>
                      </a:r>
                      <a:endParaRPr lang="en-US" sz="1400" b="1" i="0" u="none" strike="noStrike">
                        <a:solidFill>
                          <a:srgbClr val="4A6717"/>
                        </a:solidFill>
                        <a:effectLst/>
                        <a:latin typeface="Palatino Linotype"/>
                      </a:endParaRPr>
                    </a:p>
                  </a:txBody>
                  <a:tcPr marL="1958" marR="1958" marT="1958" marB="0" anchor="ctr"/>
                </a:tc>
                <a:tc>
                  <a:txBody>
                    <a:bodyPr/>
                    <a:lstStyle/>
                    <a:p>
                      <a:pPr algn="ctr" rtl="0" fontAlgn="ctr"/>
                      <a:r>
                        <a:rPr lang="en-US" sz="1400" u="none" strike="noStrike">
                          <a:effectLst/>
                        </a:rPr>
                        <a:t>15</a:t>
                      </a:r>
                      <a:endParaRPr lang="en-US" sz="1400" b="0" i="0" u="none" strike="noStrike">
                        <a:solidFill>
                          <a:srgbClr val="000000"/>
                        </a:solidFill>
                        <a:effectLst/>
                        <a:latin typeface="Palatino Linotype"/>
                      </a:endParaRPr>
                    </a:p>
                  </a:txBody>
                  <a:tcPr marL="1958" marR="1958" marT="1958" marB="0" anchor="ctr"/>
                </a:tc>
                <a:tc>
                  <a:txBody>
                    <a:bodyPr/>
                    <a:lstStyle/>
                    <a:p>
                      <a:pPr algn="ctr" rtl="0" fontAlgn="ctr"/>
                      <a:r>
                        <a:rPr lang="en-US" sz="1400" u="none" strike="noStrike">
                          <a:effectLst/>
                        </a:rPr>
                        <a:t>21</a:t>
                      </a:r>
                      <a:endParaRPr lang="en-US" sz="1400" b="0" i="0" u="none" strike="noStrike">
                        <a:solidFill>
                          <a:srgbClr val="000000"/>
                        </a:solidFill>
                        <a:effectLst/>
                        <a:latin typeface="Palatino Linotype"/>
                      </a:endParaRPr>
                    </a:p>
                  </a:txBody>
                  <a:tcPr marL="1958" marR="1958" marT="1958" marB="0" anchor="ctr"/>
                </a:tc>
                <a:tc>
                  <a:txBody>
                    <a:bodyPr/>
                    <a:lstStyle/>
                    <a:p>
                      <a:pPr algn="ctr" rtl="0" fontAlgn="ctr"/>
                      <a:r>
                        <a:rPr lang="en-US" sz="1600" b="1" u="none" strike="noStrike" dirty="0">
                          <a:solidFill>
                            <a:schemeClr val="accent1"/>
                          </a:solidFill>
                          <a:effectLst/>
                        </a:rPr>
                        <a:t>6</a:t>
                      </a:r>
                      <a:endParaRPr lang="en-US" sz="1600" b="1" i="0" u="none" strike="noStrike" dirty="0">
                        <a:solidFill>
                          <a:schemeClr val="accent1"/>
                        </a:solidFill>
                        <a:effectLst/>
                        <a:latin typeface="Times New Roman"/>
                      </a:endParaRPr>
                    </a:p>
                  </a:txBody>
                  <a:tcPr marL="1958" marR="1958" marT="1958" marB="0" anchor="ctr"/>
                </a:tc>
                <a:tc>
                  <a:txBody>
                    <a:bodyPr/>
                    <a:lstStyle/>
                    <a:p>
                      <a:pPr algn="ctr" rtl="0" fontAlgn="ctr"/>
                      <a:r>
                        <a:rPr lang="en-US" sz="1400" u="none" strike="noStrike" dirty="0">
                          <a:effectLst/>
                        </a:rPr>
                        <a:t>7</a:t>
                      </a:r>
                      <a:endParaRPr lang="en-US" sz="1400" b="0" i="0" u="none" strike="noStrike" dirty="0">
                        <a:solidFill>
                          <a:srgbClr val="000000"/>
                        </a:solidFill>
                        <a:effectLst/>
                        <a:latin typeface="Palatino Linotype"/>
                      </a:endParaRPr>
                    </a:p>
                  </a:txBody>
                  <a:tcPr marL="1958" marR="1958" marT="1958" marB="0" anchor="ctr"/>
                </a:tc>
                <a:tc>
                  <a:txBody>
                    <a:bodyPr/>
                    <a:lstStyle/>
                    <a:p>
                      <a:pPr algn="ctr" rtl="0" fontAlgn="ctr"/>
                      <a:r>
                        <a:rPr lang="en-US" sz="1400" u="none" strike="noStrike">
                          <a:effectLst/>
                        </a:rPr>
                        <a:t>18</a:t>
                      </a:r>
                      <a:endParaRPr lang="en-US" sz="1400" b="0" i="0" u="none" strike="noStrike">
                        <a:solidFill>
                          <a:srgbClr val="000000"/>
                        </a:solidFill>
                        <a:effectLst/>
                        <a:latin typeface="Palatino Linotype"/>
                      </a:endParaRPr>
                    </a:p>
                  </a:txBody>
                  <a:tcPr marL="1958" marR="1958" marT="1958" marB="0" anchor="ctr"/>
                </a:tc>
                <a:tc>
                  <a:txBody>
                    <a:bodyPr/>
                    <a:lstStyle/>
                    <a:p>
                      <a:pPr algn="ctr" rtl="0" fontAlgn="ctr"/>
                      <a:r>
                        <a:rPr lang="en-US" sz="1400" u="none" strike="noStrike" dirty="0">
                          <a:effectLst/>
                        </a:rPr>
                        <a:t>39</a:t>
                      </a:r>
                      <a:endParaRPr lang="en-US" sz="1400" b="0" i="0" u="none" strike="noStrike" dirty="0">
                        <a:solidFill>
                          <a:srgbClr val="000000"/>
                        </a:solidFill>
                        <a:effectLst/>
                        <a:latin typeface="Palatino Linotype"/>
                      </a:endParaRPr>
                    </a:p>
                  </a:txBody>
                  <a:tcPr marL="1958" marR="1958" marT="1958" marB="0" anchor="ctr"/>
                </a:tc>
                <a:tc>
                  <a:txBody>
                    <a:bodyPr/>
                    <a:lstStyle/>
                    <a:p>
                      <a:pPr algn="ctr" rtl="0" fontAlgn="ctr"/>
                      <a:r>
                        <a:rPr lang="en-US" sz="1400" u="none" strike="noStrike" dirty="0">
                          <a:effectLst/>
                        </a:rPr>
                        <a:t>57</a:t>
                      </a:r>
                      <a:endParaRPr lang="en-US" sz="1400" b="1" i="0" u="none" strike="noStrike" dirty="0">
                        <a:solidFill>
                          <a:srgbClr val="000000"/>
                        </a:solidFill>
                        <a:effectLst/>
                        <a:latin typeface="Palatino Linotype"/>
                      </a:endParaRPr>
                    </a:p>
                  </a:txBody>
                  <a:tcPr marL="1958" marR="1958" marT="1958" marB="0" anchor="ctr"/>
                </a:tc>
              </a:tr>
              <a:tr h="504541">
                <a:tc>
                  <a:txBody>
                    <a:bodyPr/>
                    <a:lstStyle/>
                    <a:p>
                      <a:pPr algn="l" rtl="0" fontAlgn="ctr"/>
                      <a:r>
                        <a:rPr lang="en-US" sz="1400" u="none" strike="noStrike">
                          <a:effectLst/>
                        </a:rPr>
                        <a:t>Protecting the needs of vulnerable populations in the county budget</a:t>
                      </a:r>
                      <a:endParaRPr lang="en-US" sz="1400" b="1" i="0" u="none" strike="noStrike">
                        <a:solidFill>
                          <a:srgbClr val="4A6717"/>
                        </a:solidFill>
                        <a:effectLst/>
                        <a:latin typeface="Palatino Linotype"/>
                      </a:endParaRPr>
                    </a:p>
                  </a:txBody>
                  <a:tcPr marL="1958" marR="1958" marT="1958" marB="0" anchor="ctr"/>
                </a:tc>
                <a:tc>
                  <a:txBody>
                    <a:bodyPr/>
                    <a:lstStyle/>
                    <a:p>
                      <a:pPr algn="ctr" rtl="0" fontAlgn="ctr"/>
                      <a:r>
                        <a:rPr lang="en-US" sz="1400" u="none" strike="noStrike" dirty="0">
                          <a:effectLst/>
                        </a:rPr>
                        <a:t>16</a:t>
                      </a:r>
                      <a:endParaRPr lang="en-US" sz="1400" b="0" i="0" u="none" strike="noStrike" dirty="0">
                        <a:solidFill>
                          <a:srgbClr val="000000"/>
                        </a:solidFill>
                        <a:effectLst/>
                        <a:latin typeface="Palatino Linotype"/>
                      </a:endParaRPr>
                    </a:p>
                  </a:txBody>
                  <a:tcPr marL="1958" marR="1958" marT="1958" marB="0" anchor="ctr"/>
                </a:tc>
                <a:tc>
                  <a:txBody>
                    <a:bodyPr/>
                    <a:lstStyle/>
                    <a:p>
                      <a:pPr algn="ctr" rtl="0" fontAlgn="ctr"/>
                      <a:r>
                        <a:rPr lang="en-US" sz="1400" u="none" strike="noStrike" dirty="0">
                          <a:effectLst/>
                        </a:rPr>
                        <a:t>18</a:t>
                      </a:r>
                      <a:endParaRPr lang="en-US" sz="1400" b="0" i="0" u="none" strike="noStrike" dirty="0">
                        <a:solidFill>
                          <a:srgbClr val="000000"/>
                        </a:solidFill>
                        <a:effectLst/>
                        <a:latin typeface="Palatino Linotype"/>
                      </a:endParaRPr>
                    </a:p>
                  </a:txBody>
                  <a:tcPr marL="1958" marR="1958" marT="1958" marB="0" anchor="ctr"/>
                </a:tc>
                <a:tc>
                  <a:txBody>
                    <a:bodyPr/>
                    <a:lstStyle/>
                    <a:p>
                      <a:pPr algn="ctr" rtl="0" fontAlgn="ctr"/>
                      <a:r>
                        <a:rPr lang="en-US" sz="1600" b="1" u="none" strike="noStrike" dirty="0">
                          <a:solidFill>
                            <a:schemeClr val="accent1"/>
                          </a:solidFill>
                          <a:effectLst/>
                        </a:rPr>
                        <a:t>2</a:t>
                      </a:r>
                      <a:endParaRPr lang="en-US" sz="1600" b="1" i="0" u="none" strike="noStrike" dirty="0">
                        <a:solidFill>
                          <a:schemeClr val="accent1"/>
                        </a:solidFill>
                        <a:effectLst/>
                        <a:latin typeface="Times New Roman"/>
                      </a:endParaRPr>
                    </a:p>
                  </a:txBody>
                  <a:tcPr marL="1958" marR="1958" marT="1958" marB="0" anchor="ctr"/>
                </a:tc>
                <a:tc>
                  <a:txBody>
                    <a:bodyPr/>
                    <a:lstStyle/>
                    <a:p>
                      <a:pPr algn="ctr" rtl="0" fontAlgn="ctr"/>
                      <a:r>
                        <a:rPr lang="en-US" sz="1400" u="none" strike="noStrike" dirty="0">
                          <a:effectLst/>
                        </a:rPr>
                        <a:t>1</a:t>
                      </a:r>
                      <a:endParaRPr lang="en-US" sz="1400" b="0" i="0" u="none" strike="noStrike" dirty="0">
                        <a:solidFill>
                          <a:srgbClr val="000000"/>
                        </a:solidFill>
                        <a:effectLst/>
                        <a:latin typeface="Palatino Linotype"/>
                      </a:endParaRPr>
                    </a:p>
                  </a:txBody>
                  <a:tcPr marL="1958" marR="1958" marT="1958" marB="0" anchor="ctr"/>
                </a:tc>
                <a:tc>
                  <a:txBody>
                    <a:bodyPr/>
                    <a:lstStyle/>
                    <a:p>
                      <a:pPr algn="ctr" rtl="0" fontAlgn="ctr"/>
                      <a:r>
                        <a:rPr lang="en-US" sz="1400" u="none" strike="noStrike" dirty="0">
                          <a:effectLst/>
                        </a:rPr>
                        <a:t>21</a:t>
                      </a:r>
                      <a:endParaRPr lang="en-US" sz="1400" b="0" i="0" u="none" strike="noStrike" dirty="0">
                        <a:solidFill>
                          <a:srgbClr val="000000"/>
                        </a:solidFill>
                        <a:effectLst/>
                        <a:latin typeface="Palatino Linotype"/>
                      </a:endParaRPr>
                    </a:p>
                  </a:txBody>
                  <a:tcPr marL="1958" marR="1958" marT="1958" marB="0" anchor="ctr"/>
                </a:tc>
                <a:tc>
                  <a:txBody>
                    <a:bodyPr/>
                    <a:lstStyle/>
                    <a:p>
                      <a:pPr algn="ctr" rtl="0" fontAlgn="ctr"/>
                      <a:r>
                        <a:rPr lang="en-US" sz="1400" u="none" strike="noStrike" dirty="0">
                          <a:effectLst/>
                        </a:rPr>
                        <a:t>44</a:t>
                      </a:r>
                      <a:endParaRPr lang="en-US" sz="1400" b="0" i="0" u="none" strike="noStrike" dirty="0">
                        <a:solidFill>
                          <a:srgbClr val="000000"/>
                        </a:solidFill>
                        <a:effectLst/>
                        <a:latin typeface="Palatino Linotype"/>
                      </a:endParaRPr>
                    </a:p>
                  </a:txBody>
                  <a:tcPr marL="1958" marR="1958" marT="1958" marB="0" anchor="ctr"/>
                </a:tc>
                <a:tc>
                  <a:txBody>
                    <a:bodyPr/>
                    <a:lstStyle/>
                    <a:p>
                      <a:pPr algn="ctr" rtl="0" fontAlgn="ctr"/>
                      <a:r>
                        <a:rPr lang="en-US" sz="1400" u="none" strike="noStrike" dirty="0">
                          <a:effectLst/>
                        </a:rPr>
                        <a:t>65</a:t>
                      </a:r>
                      <a:endParaRPr lang="en-US" sz="1400" b="1" i="0" u="none" strike="noStrike" dirty="0">
                        <a:solidFill>
                          <a:srgbClr val="000000"/>
                        </a:solidFill>
                        <a:effectLst/>
                        <a:latin typeface="Palatino Linotype"/>
                      </a:endParaRPr>
                    </a:p>
                  </a:txBody>
                  <a:tcPr marL="1958" marR="1958" marT="1958" marB="0" anchor="ctr"/>
                </a:tc>
              </a:tr>
              <a:tr h="533599">
                <a:tc>
                  <a:txBody>
                    <a:bodyPr/>
                    <a:lstStyle/>
                    <a:p>
                      <a:pPr algn="l" rtl="0" fontAlgn="ctr"/>
                      <a:r>
                        <a:rPr lang="en-US" sz="1400" u="none" strike="noStrike">
                          <a:effectLst/>
                        </a:rPr>
                        <a:t>Maintaining high ethical standards </a:t>
                      </a:r>
                      <a:endParaRPr lang="en-US" sz="1400" b="1" i="0" u="none" strike="noStrike">
                        <a:solidFill>
                          <a:srgbClr val="C00000"/>
                        </a:solidFill>
                        <a:effectLst/>
                        <a:latin typeface="Palatino Linotype"/>
                      </a:endParaRPr>
                    </a:p>
                  </a:txBody>
                  <a:tcPr marL="1958" marR="1958" marT="1958" marB="0" anchor="ctr"/>
                </a:tc>
                <a:tc>
                  <a:txBody>
                    <a:bodyPr/>
                    <a:lstStyle/>
                    <a:p>
                      <a:pPr algn="ctr" rtl="0" fontAlgn="ctr"/>
                      <a:r>
                        <a:rPr lang="en-US" sz="1400" u="none" strike="noStrike">
                          <a:effectLst/>
                        </a:rPr>
                        <a:t>17</a:t>
                      </a:r>
                      <a:endParaRPr lang="en-US" sz="1400" b="0" i="0" u="none" strike="noStrike">
                        <a:solidFill>
                          <a:srgbClr val="000000"/>
                        </a:solidFill>
                        <a:effectLst/>
                        <a:latin typeface="Palatino Linotype"/>
                      </a:endParaRPr>
                    </a:p>
                  </a:txBody>
                  <a:tcPr marL="1958" marR="1958" marT="1958" marB="0" anchor="ctr"/>
                </a:tc>
                <a:tc>
                  <a:txBody>
                    <a:bodyPr/>
                    <a:lstStyle/>
                    <a:p>
                      <a:pPr algn="ctr" rtl="0" fontAlgn="ctr"/>
                      <a:r>
                        <a:rPr lang="en-US" sz="1400" u="none" strike="noStrike" dirty="0">
                          <a:effectLst/>
                        </a:rPr>
                        <a:t>17</a:t>
                      </a:r>
                      <a:endParaRPr lang="en-US" sz="1400" b="0" i="0" u="none" strike="noStrike" dirty="0">
                        <a:solidFill>
                          <a:srgbClr val="000000"/>
                        </a:solidFill>
                        <a:effectLst/>
                        <a:latin typeface="Palatino Linotype"/>
                      </a:endParaRPr>
                    </a:p>
                  </a:txBody>
                  <a:tcPr marL="1958" marR="1958" marT="1958" marB="0" anchor="ctr"/>
                </a:tc>
                <a:tc>
                  <a:txBody>
                    <a:bodyPr/>
                    <a:lstStyle/>
                    <a:p>
                      <a:pPr algn="ctr" rtl="0" fontAlgn="ctr"/>
                      <a:r>
                        <a:rPr lang="en-US" sz="1600" b="1" u="none" strike="noStrike" dirty="0">
                          <a:solidFill>
                            <a:schemeClr val="accent1"/>
                          </a:solidFill>
                          <a:effectLst/>
                        </a:rPr>
                        <a:t>0</a:t>
                      </a:r>
                      <a:endParaRPr lang="en-US" sz="1600" b="1" i="0" u="none" strike="noStrike" dirty="0">
                        <a:solidFill>
                          <a:schemeClr val="accent1"/>
                        </a:solidFill>
                        <a:effectLst/>
                        <a:latin typeface="Times New Roman"/>
                      </a:endParaRPr>
                    </a:p>
                  </a:txBody>
                  <a:tcPr marL="1958" marR="1958" marT="1958" marB="0" anchor="ctr"/>
                </a:tc>
                <a:tc>
                  <a:txBody>
                    <a:bodyPr/>
                    <a:lstStyle/>
                    <a:p>
                      <a:pPr algn="ctr" rtl="0" fontAlgn="ctr"/>
                      <a:r>
                        <a:rPr lang="en-US" sz="1400" u="none" strike="noStrike" dirty="0">
                          <a:effectLst/>
                        </a:rPr>
                        <a:t>3</a:t>
                      </a:r>
                      <a:endParaRPr lang="en-US" sz="1400" b="0" i="0" u="none" strike="noStrike" dirty="0">
                        <a:solidFill>
                          <a:srgbClr val="000000"/>
                        </a:solidFill>
                        <a:effectLst/>
                        <a:latin typeface="Palatino Linotype"/>
                      </a:endParaRPr>
                    </a:p>
                  </a:txBody>
                  <a:tcPr marL="1958" marR="1958" marT="1958" marB="0" anchor="ctr"/>
                </a:tc>
                <a:tc>
                  <a:txBody>
                    <a:bodyPr/>
                    <a:lstStyle/>
                    <a:p>
                      <a:pPr algn="ctr" rtl="0" fontAlgn="ctr"/>
                      <a:r>
                        <a:rPr lang="en-US" sz="1400" u="none" strike="noStrike" dirty="0">
                          <a:effectLst/>
                        </a:rPr>
                        <a:t>24</a:t>
                      </a:r>
                      <a:endParaRPr lang="en-US" sz="1400" b="0" i="0" u="none" strike="noStrike" dirty="0">
                        <a:solidFill>
                          <a:srgbClr val="000000"/>
                        </a:solidFill>
                        <a:effectLst/>
                        <a:latin typeface="Palatino Linotype"/>
                      </a:endParaRPr>
                    </a:p>
                  </a:txBody>
                  <a:tcPr marL="1958" marR="1958" marT="1958" marB="0" anchor="ctr"/>
                </a:tc>
                <a:tc>
                  <a:txBody>
                    <a:bodyPr/>
                    <a:lstStyle/>
                    <a:p>
                      <a:pPr algn="ctr" rtl="0" fontAlgn="ctr"/>
                      <a:r>
                        <a:rPr lang="en-US" sz="1400" u="none" strike="noStrike" dirty="0">
                          <a:effectLst/>
                        </a:rPr>
                        <a:t>39</a:t>
                      </a:r>
                      <a:endParaRPr lang="en-US" sz="1400" b="0" i="0" u="none" strike="noStrike" dirty="0">
                        <a:solidFill>
                          <a:srgbClr val="000000"/>
                        </a:solidFill>
                        <a:effectLst/>
                        <a:latin typeface="Palatino Linotype"/>
                      </a:endParaRPr>
                    </a:p>
                  </a:txBody>
                  <a:tcPr marL="1958" marR="1958" marT="1958" marB="0" anchor="ctr"/>
                </a:tc>
                <a:tc>
                  <a:txBody>
                    <a:bodyPr/>
                    <a:lstStyle/>
                    <a:p>
                      <a:pPr algn="ctr" rtl="0" fontAlgn="ctr"/>
                      <a:r>
                        <a:rPr lang="en-US" sz="1400" u="none" strike="noStrike" dirty="0">
                          <a:effectLst/>
                        </a:rPr>
                        <a:t>63</a:t>
                      </a:r>
                      <a:endParaRPr lang="en-US" sz="1400" b="1" i="0" u="none" strike="noStrike" dirty="0">
                        <a:solidFill>
                          <a:srgbClr val="000000"/>
                        </a:solidFill>
                        <a:effectLst/>
                        <a:latin typeface="Palatino Linotype"/>
                      </a:endParaRPr>
                    </a:p>
                  </a:txBody>
                  <a:tcPr marL="1958" marR="1958" marT="1958" marB="0" anchor="ctr"/>
                </a:tc>
              </a:tr>
            </a:tbl>
          </a:graphicData>
        </a:graphic>
      </p:graphicFrame>
      <p:sp>
        <p:nvSpPr>
          <p:cNvPr id="5" name="Title 2"/>
          <p:cNvSpPr>
            <a:spLocks noGrp="1"/>
          </p:cNvSpPr>
          <p:nvPr>
            <p:ph type="title"/>
          </p:nvPr>
        </p:nvSpPr>
        <p:spPr>
          <a:xfrm>
            <a:off x="457200" y="228600"/>
            <a:ext cx="8229600" cy="838200"/>
          </a:xfrm>
        </p:spPr>
        <p:txBody>
          <a:bodyPr/>
          <a:lstStyle/>
          <a:p>
            <a:pPr eaLnBrk="1" hangingPunct="1">
              <a:lnSpc>
                <a:spcPct val="100000"/>
              </a:lnSpc>
              <a:defRPr/>
            </a:pPr>
            <a:r>
              <a:rPr lang="en-US" sz="1800" dirty="0" smtClean="0"/>
              <a:t>County executive choice: Whose stands do you favor?  </a:t>
            </a:r>
            <a:br>
              <a:rPr lang="en-US" sz="1800" dirty="0" smtClean="0"/>
            </a:br>
            <a:r>
              <a:rPr lang="en-US" sz="1800" dirty="0" smtClean="0"/>
              <a:t>Sorted by those favoring Leopold over Conti (Oct. 11-14)</a:t>
            </a:r>
            <a:endParaRPr lang="en-US" sz="1800" dirty="0"/>
          </a:p>
        </p:txBody>
      </p:sp>
    </p:spTree>
    <p:extLst>
      <p:ext uri="{BB962C8B-B14F-4D97-AF65-F5344CB8AC3E}">
        <p14:creationId xmlns:p14="http://schemas.microsoft.com/office/powerpoint/2010/main" xmlns="" val="2257927102"/>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563562"/>
          </a:xfrm>
        </p:spPr>
        <p:txBody>
          <a:bodyPr>
            <a:noAutofit/>
          </a:bodyPr>
          <a:lstStyle/>
          <a:p>
            <a:pPr algn="ctr" fontAlgn="auto">
              <a:spcAft>
                <a:spcPts val="0"/>
              </a:spcAft>
              <a:defRPr/>
            </a:pPr>
            <a:r>
              <a:rPr lang="en-US" sz="2800" dirty="0" smtClean="0"/>
              <a:t>State/County Issue: Slots at Arundel Mills</a:t>
            </a:r>
            <a:endParaRPr lang="en-US" sz="2800" dirty="0"/>
          </a:p>
        </p:txBody>
      </p:sp>
      <p:sp>
        <p:nvSpPr>
          <p:cNvPr id="25603" name="Rectangle 1"/>
          <p:cNvSpPr>
            <a:spLocks noChangeArrowheads="1"/>
          </p:cNvSpPr>
          <p:nvPr/>
        </p:nvSpPr>
        <p:spPr bwMode="auto">
          <a:xfrm>
            <a:off x="381000" y="838200"/>
            <a:ext cx="3048000" cy="203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spAutoFit/>
          </a:bodyPr>
          <a:lstStyle/>
          <a:p>
            <a:r>
              <a:rPr lang="en-US" sz="1400" b="1">
                <a:solidFill>
                  <a:srgbClr val="000000"/>
                </a:solidFill>
                <a:latin typeface="Arial" charset="0"/>
                <a:cs typeface="Times New Roman" pitchFamily="18" charset="0"/>
              </a:rPr>
              <a:t>Opponents to the introduction of slot machines at Arundel Mills Mall are circulating a petition to put the county council’s decision to grant zoning needed for </a:t>
            </a:r>
            <a:r>
              <a:rPr lang="en-US" sz="1400" b="1">
                <a:solidFill>
                  <a:srgbClr val="292727"/>
                </a:solidFill>
                <a:latin typeface="Arial" charset="0"/>
                <a:cs typeface="Times New Roman" pitchFamily="18" charset="0"/>
              </a:rPr>
              <a:t>slots</a:t>
            </a:r>
            <a:r>
              <a:rPr lang="en-US" sz="1400" b="1">
                <a:solidFill>
                  <a:srgbClr val="000000"/>
                </a:solidFill>
                <a:latin typeface="Arial" charset="0"/>
                <a:cs typeface="Times New Roman" pitchFamily="18" charset="0"/>
              </a:rPr>
              <a:t> to referendum in November, potentially reversing the decision.  </a:t>
            </a:r>
            <a:r>
              <a:rPr lang="en-US" sz="1400" b="1">
                <a:solidFill>
                  <a:srgbClr val="C00000"/>
                </a:solidFill>
                <a:latin typeface="Arial" charset="0"/>
                <a:cs typeface="Times New Roman" pitchFamily="18" charset="0"/>
              </a:rPr>
              <a:t>Do you support or oppose this petition effort?</a:t>
            </a:r>
            <a:endParaRPr lang="en-US" sz="2000">
              <a:solidFill>
                <a:srgbClr val="C00000"/>
              </a:solidFill>
              <a:latin typeface="Arial" charset="0"/>
              <a:cs typeface="Times New Roman"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xmlns="" val="122844091"/>
              </p:ext>
            </p:extLst>
          </p:nvPr>
        </p:nvGraphicFramePr>
        <p:xfrm>
          <a:off x="2514600" y="2870200"/>
          <a:ext cx="5705475" cy="3989438"/>
        </p:xfrm>
        <a:graphic>
          <a:graphicData uri="http://schemas.openxmlformats.org/drawingml/2006/table">
            <a:tbl>
              <a:tblPr/>
              <a:tblGrid>
                <a:gridCol w="2151939"/>
                <a:gridCol w="1184512"/>
                <a:gridCol w="1184512"/>
                <a:gridCol w="1184512"/>
              </a:tblGrid>
              <a:tr h="731588">
                <a:tc>
                  <a:txBody>
                    <a:bodyPr/>
                    <a:lstStyle/>
                    <a:p>
                      <a:pPr>
                        <a:tabLst>
                          <a:tab pos="228600" algn="l"/>
                        </a:tabLst>
                      </a:pPr>
                      <a:r>
                        <a:rPr lang="en-US" sz="2400" b="1" dirty="0" smtClean="0">
                          <a:latin typeface="Calibri"/>
                          <a:ea typeface="Times New Roman"/>
                          <a:cs typeface="Times New Roman"/>
                        </a:rPr>
                        <a:t>Position</a:t>
                      </a:r>
                      <a:endParaRPr lang="en-US" sz="2400" dirty="0">
                        <a:latin typeface="Calibri"/>
                        <a:ea typeface="Times New Roman"/>
                        <a:cs typeface="Times New Roman"/>
                      </a:endParaRPr>
                    </a:p>
                  </a:txBody>
                  <a:tcPr marL="38318" marR="383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a:tabLst>
                          <a:tab pos="228600" algn="l"/>
                        </a:tabLst>
                      </a:pPr>
                      <a:r>
                        <a:rPr lang="en-US" sz="2400" b="1" dirty="0" smtClean="0">
                          <a:latin typeface="Calibri"/>
                          <a:ea typeface="Times New Roman"/>
                          <a:cs typeface="Times New Roman"/>
                        </a:rPr>
                        <a:t>Spring ‘10</a:t>
                      </a:r>
                      <a:endParaRPr lang="en-US" sz="2400" dirty="0">
                        <a:latin typeface="Calibri"/>
                        <a:ea typeface="Times New Roman"/>
                        <a:cs typeface="Times New Roman"/>
                      </a:endParaRPr>
                    </a:p>
                  </a:txBody>
                  <a:tcPr marL="38318" marR="383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a:tabLst>
                          <a:tab pos="228600" algn="l"/>
                        </a:tabLst>
                      </a:pPr>
                      <a:r>
                        <a:rPr kumimoji="0" lang="en-US" sz="2400" b="1" kern="1200" dirty="0" smtClean="0">
                          <a:solidFill>
                            <a:schemeClr val="tx1"/>
                          </a:solidFill>
                          <a:latin typeface="Calibri"/>
                          <a:ea typeface="Times New Roman"/>
                          <a:cs typeface="Times New Roman"/>
                        </a:rPr>
                        <a:t>Fall </a:t>
                      </a:r>
                    </a:p>
                    <a:p>
                      <a:pPr algn="ctr">
                        <a:tabLst>
                          <a:tab pos="228600" algn="l"/>
                        </a:tabLst>
                      </a:pPr>
                      <a:r>
                        <a:rPr kumimoji="0" lang="en-US" sz="2400" b="1" kern="1200" dirty="0" smtClean="0">
                          <a:solidFill>
                            <a:schemeClr val="tx1"/>
                          </a:solidFill>
                          <a:latin typeface="Calibri"/>
                          <a:ea typeface="Times New Roman"/>
                          <a:cs typeface="Times New Roman"/>
                        </a:rPr>
                        <a:t>‘10</a:t>
                      </a:r>
                      <a:endParaRPr kumimoji="0" lang="en-US" sz="2400" b="1" kern="1200" dirty="0">
                        <a:solidFill>
                          <a:schemeClr val="tx1"/>
                        </a:solidFill>
                        <a:latin typeface="Calibri"/>
                        <a:ea typeface="Times New Roman"/>
                        <a:cs typeface="Times New Roman"/>
                      </a:endParaRPr>
                    </a:p>
                  </a:txBody>
                  <a:tcPr marL="38318" marR="383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a:tabLst>
                          <a:tab pos="228600" algn="l"/>
                        </a:tabLst>
                      </a:pPr>
                      <a:r>
                        <a:rPr kumimoji="0" lang="en-US" sz="2400" b="1" kern="1200" dirty="0" smtClean="0">
                          <a:solidFill>
                            <a:schemeClr val="tx1"/>
                          </a:solidFill>
                          <a:latin typeface="Calibri"/>
                          <a:ea typeface="Times New Roman"/>
                          <a:cs typeface="Times New Roman"/>
                        </a:rPr>
                        <a:t>Actual</a:t>
                      </a:r>
                      <a:endParaRPr kumimoji="0" lang="en-US" sz="2400" b="1" kern="1200" dirty="0">
                        <a:solidFill>
                          <a:schemeClr val="tx1"/>
                        </a:solidFill>
                        <a:latin typeface="Calibri"/>
                        <a:ea typeface="Times New Roman"/>
                        <a:cs typeface="Times New Roman"/>
                      </a:endParaRPr>
                    </a:p>
                  </a:txBody>
                  <a:tcPr marL="38318" marR="383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r>
              <a:tr h="542975">
                <a:tc>
                  <a:txBody>
                    <a:bodyPr/>
                    <a:lstStyle/>
                    <a:p>
                      <a:pPr>
                        <a:tabLst>
                          <a:tab pos="228600" algn="l"/>
                        </a:tabLst>
                      </a:pPr>
                      <a:r>
                        <a:rPr lang="en-US" sz="2400" dirty="0" smtClean="0">
                          <a:latin typeface="Calibri"/>
                          <a:ea typeface="Times New Roman"/>
                          <a:cs typeface="Times New Roman"/>
                        </a:rPr>
                        <a:t>GAP</a:t>
                      </a:r>
                      <a:endParaRPr lang="en-US" sz="2400" dirty="0">
                        <a:latin typeface="Calibri"/>
                        <a:ea typeface="Times New Roman"/>
                        <a:cs typeface="Times New Roman"/>
                      </a:endParaRPr>
                    </a:p>
                  </a:txBody>
                  <a:tcPr marL="38318" marR="383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tabLst>
                          <a:tab pos="228600" algn="l"/>
                        </a:tabLst>
                      </a:pPr>
                      <a:r>
                        <a:rPr lang="en-US" sz="2400" dirty="0" smtClean="0">
                          <a:latin typeface="Calibri"/>
                          <a:ea typeface="Times New Roman"/>
                          <a:cs typeface="Times New Roman"/>
                        </a:rPr>
                        <a:t>0</a:t>
                      </a:r>
                      <a:endParaRPr lang="en-US" sz="2400" dirty="0">
                        <a:latin typeface="Calibri"/>
                        <a:ea typeface="Times New Roman"/>
                        <a:cs typeface="Times New Roman"/>
                      </a:endParaRPr>
                    </a:p>
                  </a:txBody>
                  <a:tcPr marL="38318" marR="383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tabLst>
                          <a:tab pos="228600" algn="l"/>
                        </a:tabLst>
                      </a:pPr>
                      <a:r>
                        <a:rPr lang="en-US" sz="2800" dirty="0" smtClean="0">
                          <a:effectLst/>
                          <a:latin typeface="Times New Roman"/>
                        </a:rPr>
                        <a:t>0</a:t>
                      </a:r>
                      <a:endParaRPr lang="en-US" sz="2800" dirty="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tabLst>
                          <a:tab pos="228600" algn="l"/>
                        </a:tabLst>
                      </a:pPr>
                      <a:r>
                        <a:rPr lang="en-US" sz="2800" dirty="0" smtClean="0">
                          <a:effectLst/>
                          <a:latin typeface="Times New Roman"/>
                        </a:rPr>
                        <a:t>11</a:t>
                      </a:r>
                      <a:endParaRPr lang="en-US" sz="2800" dirty="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2975">
                <a:tc>
                  <a:txBody>
                    <a:bodyPr/>
                    <a:lstStyle/>
                    <a:p>
                      <a:pPr>
                        <a:tabLst>
                          <a:tab pos="228600" algn="l"/>
                        </a:tabLst>
                      </a:pPr>
                      <a:r>
                        <a:rPr lang="en-US" sz="2400" dirty="0" smtClean="0">
                          <a:latin typeface="Calibri"/>
                          <a:ea typeface="Times New Roman"/>
                          <a:cs typeface="Times New Roman"/>
                        </a:rPr>
                        <a:t>Support</a:t>
                      </a:r>
                      <a:endParaRPr lang="en-US" sz="2400" dirty="0">
                        <a:latin typeface="Calibri"/>
                        <a:ea typeface="Times New Roman"/>
                        <a:cs typeface="Times New Roman"/>
                      </a:endParaRPr>
                    </a:p>
                  </a:txBody>
                  <a:tcPr marL="38318" marR="383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tabLst>
                          <a:tab pos="228600" algn="l"/>
                        </a:tabLst>
                      </a:pPr>
                      <a:r>
                        <a:rPr lang="en-US" sz="2400" dirty="0" smtClean="0">
                          <a:latin typeface="Calibri"/>
                          <a:ea typeface="Times New Roman"/>
                          <a:cs typeface="Times New Roman"/>
                        </a:rPr>
                        <a:t>45</a:t>
                      </a:r>
                      <a:endParaRPr lang="en-US" sz="2400" dirty="0">
                        <a:latin typeface="Calibri"/>
                        <a:ea typeface="Times New Roman"/>
                        <a:cs typeface="Times New Roman"/>
                      </a:endParaRPr>
                    </a:p>
                  </a:txBody>
                  <a:tcPr marL="38318" marR="383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tabLst>
                          <a:tab pos="228600" algn="l"/>
                        </a:tabLst>
                      </a:pPr>
                      <a:r>
                        <a:rPr lang="en-US" sz="2800" b="1" dirty="0">
                          <a:effectLst/>
                          <a:latin typeface="Times New Roman"/>
                        </a:rPr>
                        <a:t>42</a:t>
                      </a:r>
                      <a:endParaRPr lang="en-US" sz="2800" dirty="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tabLst>
                          <a:tab pos="228600" algn="l"/>
                        </a:tabLst>
                      </a:pPr>
                      <a:r>
                        <a:rPr lang="en-US" sz="2800" dirty="0" smtClean="0">
                          <a:effectLst/>
                          <a:latin typeface="Times New Roman"/>
                        </a:rPr>
                        <a:t>55.5</a:t>
                      </a:r>
                      <a:endParaRPr lang="en-US" sz="2800" dirty="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2975">
                <a:tc>
                  <a:txBody>
                    <a:bodyPr/>
                    <a:lstStyle/>
                    <a:p>
                      <a:pPr>
                        <a:tabLst>
                          <a:tab pos="228600" algn="l"/>
                        </a:tabLst>
                      </a:pPr>
                      <a:r>
                        <a:rPr lang="en-US" sz="2400" dirty="0" smtClean="0">
                          <a:latin typeface="Calibri"/>
                          <a:ea typeface="Times New Roman"/>
                          <a:cs typeface="Times New Roman"/>
                        </a:rPr>
                        <a:t>Oppose</a:t>
                      </a:r>
                      <a:endParaRPr lang="en-US" sz="2400" dirty="0">
                        <a:latin typeface="Calibri"/>
                        <a:ea typeface="Times New Roman"/>
                        <a:cs typeface="Times New Roman"/>
                      </a:endParaRPr>
                    </a:p>
                  </a:txBody>
                  <a:tcPr marL="38318" marR="383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a:tabLst>
                          <a:tab pos="228600" algn="l"/>
                        </a:tabLst>
                      </a:pPr>
                      <a:r>
                        <a:rPr lang="en-US" sz="2400" dirty="0" smtClean="0">
                          <a:latin typeface="Calibri"/>
                          <a:ea typeface="Times New Roman"/>
                          <a:cs typeface="Times New Roman"/>
                        </a:rPr>
                        <a:t>45</a:t>
                      </a:r>
                      <a:endParaRPr lang="en-US" sz="2400" dirty="0">
                        <a:latin typeface="Calibri"/>
                        <a:ea typeface="Times New Roman"/>
                        <a:cs typeface="Times New Roman"/>
                      </a:endParaRPr>
                    </a:p>
                  </a:txBody>
                  <a:tcPr marL="38318" marR="383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a:tabLst>
                          <a:tab pos="228600" algn="l"/>
                        </a:tabLst>
                      </a:pPr>
                      <a:r>
                        <a:rPr lang="en-US" sz="2800" b="1">
                          <a:effectLst/>
                          <a:latin typeface="Times New Roman"/>
                        </a:rPr>
                        <a:t>42</a:t>
                      </a:r>
                      <a:endParaRPr lang="en-US" sz="28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a:tabLst>
                          <a:tab pos="228600" algn="l"/>
                        </a:tabLst>
                      </a:pPr>
                      <a:r>
                        <a:rPr lang="en-US" sz="2800" dirty="0" smtClean="0">
                          <a:effectLst/>
                          <a:latin typeface="Times New Roman"/>
                        </a:rPr>
                        <a:t>44.5</a:t>
                      </a:r>
                      <a:endParaRPr lang="en-US" sz="2800" dirty="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r>
              <a:tr h="542975">
                <a:tc>
                  <a:txBody>
                    <a:bodyPr/>
                    <a:lstStyle/>
                    <a:p>
                      <a:pPr>
                        <a:tabLst>
                          <a:tab pos="228600" algn="l"/>
                        </a:tabLst>
                      </a:pPr>
                      <a:r>
                        <a:rPr lang="en-US" sz="2400" dirty="0" smtClean="0">
                          <a:latin typeface="Calibri"/>
                          <a:ea typeface="Times New Roman"/>
                          <a:cs typeface="Times New Roman"/>
                        </a:rPr>
                        <a:t>Unsure</a:t>
                      </a:r>
                      <a:endParaRPr lang="en-US" sz="2400" dirty="0">
                        <a:latin typeface="Calibri"/>
                        <a:ea typeface="Times New Roman"/>
                        <a:cs typeface="Times New Roman"/>
                      </a:endParaRPr>
                    </a:p>
                  </a:txBody>
                  <a:tcPr marL="38318" marR="383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tabLst>
                          <a:tab pos="228600" algn="l"/>
                        </a:tabLst>
                      </a:pPr>
                      <a:r>
                        <a:rPr lang="en-US" sz="2400" dirty="0" smtClean="0">
                          <a:latin typeface="Calibri"/>
                          <a:ea typeface="Times New Roman"/>
                          <a:cs typeface="Times New Roman"/>
                        </a:rPr>
                        <a:t>7</a:t>
                      </a:r>
                      <a:endParaRPr lang="en-US" sz="2400" dirty="0">
                        <a:latin typeface="Calibri"/>
                        <a:ea typeface="Times New Roman"/>
                        <a:cs typeface="Times New Roman"/>
                      </a:endParaRPr>
                    </a:p>
                  </a:txBody>
                  <a:tcPr marL="38318" marR="383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tabLst>
                          <a:tab pos="228600" algn="l"/>
                        </a:tabLst>
                      </a:pPr>
                      <a:r>
                        <a:rPr lang="en-US" sz="2800" b="1">
                          <a:effectLst/>
                          <a:latin typeface="Times New Roman"/>
                        </a:rPr>
                        <a:t>16</a:t>
                      </a:r>
                      <a:endParaRPr lang="en-US" sz="280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tabLst>
                          <a:tab pos="228600" algn="l"/>
                        </a:tabLst>
                      </a:pPr>
                      <a:r>
                        <a:rPr lang="en-US" sz="2800" dirty="0" smtClean="0">
                          <a:effectLst/>
                          <a:latin typeface="Times New Roman"/>
                        </a:rPr>
                        <a:t>--</a:t>
                      </a:r>
                      <a:endParaRPr lang="en-US" sz="2800" dirty="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2975">
                <a:tc>
                  <a:txBody>
                    <a:bodyPr/>
                    <a:lstStyle/>
                    <a:p>
                      <a:pPr>
                        <a:tabLst>
                          <a:tab pos="228600" algn="l"/>
                        </a:tabLst>
                      </a:pPr>
                      <a:r>
                        <a:rPr lang="en-US" sz="2400" dirty="0" smtClean="0">
                          <a:latin typeface="Calibri"/>
                          <a:ea typeface="Times New Roman"/>
                          <a:cs typeface="Times New Roman"/>
                        </a:rPr>
                        <a:t>No answer</a:t>
                      </a:r>
                      <a:endParaRPr lang="en-US" sz="2400" dirty="0">
                        <a:latin typeface="Calibri"/>
                        <a:ea typeface="Times New Roman"/>
                        <a:cs typeface="Times New Roman"/>
                      </a:endParaRPr>
                    </a:p>
                  </a:txBody>
                  <a:tcPr marL="38318" marR="383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a:tabLst>
                          <a:tab pos="228600" algn="l"/>
                        </a:tabLst>
                      </a:pPr>
                      <a:r>
                        <a:rPr lang="en-US" sz="2400" dirty="0" smtClean="0">
                          <a:latin typeface="Calibri"/>
                          <a:ea typeface="Times New Roman"/>
                          <a:cs typeface="Times New Roman"/>
                        </a:rPr>
                        <a:t>2</a:t>
                      </a:r>
                      <a:endParaRPr lang="en-US" sz="2400" dirty="0">
                        <a:latin typeface="Calibri"/>
                        <a:ea typeface="Times New Roman"/>
                        <a:cs typeface="Times New Roman"/>
                      </a:endParaRPr>
                    </a:p>
                  </a:txBody>
                  <a:tcPr marL="38318" marR="383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a:tabLst>
                          <a:tab pos="228600" algn="l"/>
                        </a:tabLst>
                      </a:pPr>
                      <a:r>
                        <a:rPr lang="en-US" sz="2800" b="1" dirty="0" smtClean="0">
                          <a:effectLst/>
                          <a:latin typeface="Times New Roman"/>
                        </a:rPr>
                        <a:t>--</a:t>
                      </a:r>
                      <a:endParaRPr lang="en-US" sz="2800" dirty="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algn="ctr">
                        <a:tabLst>
                          <a:tab pos="228600" algn="l"/>
                        </a:tabLst>
                      </a:pPr>
                      <a:r>
                        <a:rPr lang="en-US" sz="2800" dirty="0" smtClean="0">
                          <a:effectLst/>
                          <a:latin typeface="Times New Roman"/>
                        </a:rPr>
                        <a:t>--</a:t>
                      </a:r>
                      <a:endParaRPr lang="en-US" sz="2800" dirty="0">
                        <a:effectLst/>
                        <a:latin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20000"/>
                        <a:lumOff val="80000"/>
                      </a:schemeClr>
                    </a:solidFill>
                  </a:tcPr>
                </a:tc>
              </a:tr>
              <a:tr h="542975">
                <a:tc>
                  <a:txBody>
                    <a:bodyPr/>
                    <a:lstStyle/>
                    <a:p>
                      <a:pPr>
                        <a:tabLst>
                          <a:tab pos="228600" algn="l"/>
                        </a:tabLst>
                      </a:pPr>
                      <a:r>
                        <a:rPr lang="en-US" sz="2400" dirty="0" smtClean="0">
                          <a:latin typeface="Calibri"/>
                          <a:ea typeface="Times New Roman"/>
                          <a:cs typeface="Times New Roman"/>
                        </a:rPr>
                        <a:t>Total</a:t>
                      </a:r>
                      <a:endParaRPr lang="en-US" sz="2400" dirty="0">
                        <a:latin typeface="Calibri"/>
                        <a:ea typeface="Times New Roman"/>
                        <a:cs typeface="Times New Roman"/>
                      </a:endParaRPr>
                    </a:p>
                  </a:txBody>
                  <a:tcPr marL="38318" marR="383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tabLst>
                          <a:tab pos="228600" algn="l"/>
                        </a:tabLst>
                      </a:pPr>
                      <a:r>
                        <a:rPr lang="en-US" sz="2400" dirty="0" smtClean="0">
                          <a:latin typeface="Calibri"/>
                          <a:ea typeface="Times New Roman"/>
                          <a:cs typeface="Times New Roman"/>
                        </a:rPr>
                        <a:t>99</a:t>
                      </a:r>
                      <a:endParaRPr lang="en-US" sz="2400" dirty="0">
                        <a:latin typeface="Calibri"/>
                        <a:ea typeface="Times New Roman"/>
                        <a:cs typeface="Times New Roman"/>
                      </a:endParaRPr>
                    </a:p>
                  </a:txBody>
                  <a:tcPr marL="38318" marR="383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tabLst>
                          <a:tab pos="228600" algn="l"/>
                        </a:tabLst>
                      </a:pPr>
                      <a:r>
                        <a:rPr lang="en-US" sz="2400" dirty="0" smtClean="0">
                          <a:latin typeface="Calibri"/>
                          <a:ea typeface="Times New Roman"/>
                          <a:cs typeface="Times New Roman"/>
                        </a:rPr>
                        <a:t>100</a:t>
                      </a:r>
                      <a:endParaRPr lang="en-US" sz="2400" dirty="0">
                        <a:latin typeface="Calibri"/>
                        <a:ea typeface="Times New Roman"/>
                        <a:cs typeface="Times New Roman"/>
                      </a:endParaRPr>
                    </a:p>
                  </a:txBody>
                  <a:tcPr marL="38318" marR="383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tabLst>
                          <a:tab pos="228600" algn="l"/>
                        </a:tabLst>
                      </a:pPr>
                      <a:r>
                        <a:rPr lang="en-US" sz="2400" dirty="0" smtClean="0">
                          <a:latin typeface="Calibri"/>
                          <a:ea typeface="Times New Roman"/>
                          <a:cs typeface="Times New Roman"/>
                        </a:rPr>
                        <a:t>100</a:t>
                      </a:r>
                      <a:endParaRPr lang="en-US" sz="2400" dirty="0">
                        <a:latin typeface="Calibri"/>
                        <a:ea typeface="Times New Roman"/>
                        <a:cs typeface="Times New Roman"/>
                      </a:endParaRPr>
                    </a:p>
                  </a:txBody>
                  <a:tcPr marL="38318" marR="383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5634" name="TextBox 1"/>
          <p:cNvSpPr txBox="1">
            <a:spLocks noChangeArrowheads="1"/>
          </p:cNvSpPr>
          <p:nvPr/>
        </p:nvSpPr>
        <p:spPr bwMode="auto">
          <a:xfrm>
            <a:off x="3581400" y="990600"/>
            <a:ext cx="5410200" cy="15700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r>
              <a:rPr lang="en-US" sz="1600" b="1"/>
              <a:t>Will you be voting for or against Question A on the November ballot? A "for" vote would approve the County Council's zoning decision permitting slots in the county, including at Arundel Mills and Laurel.  An 'against' vote would leave the county without slots zoning at any location.</a:t>
            </a:r>
            <a:endParaRPr lang="en-US" sz="1600"/>
          </a:p>
        </p:txBody>
      </p:sp>
    </p:spTree>
    <p:extLst>
      <p:ext uri="{BB962C8B-B14F-4D97-AF65-F5344CB8AC3E}">
        <p14:creationId xmlns:p14="http://schemas.microsoft.com/office/powerpoint/2010/main" xmlns="" val="8283255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76200" y="228600"/>
            <a:ext cx="9144000" cy="762000"/>
          </a:xfrm>
          <a:prstGeom prst="rect">
            <a:avLst/>
          </a:prstGeom>
          <a:noFill/>
          <a:ln w="9525">
            <a:noFill/>
            <a:miter lim="800000"/>
            <a:headEnd/>
            <a:tailEnd/>
          </a:ln>
        </p:spPr>
        <p:txBody>
          <a:bodyPr anchor="ctr"/>
          <a:lstStyle/>
          <a:p>
            <a:pPr algn="ctr" eaLnBrk="0" hangingPunct="0">
              <a:defRPr/>
            </a:pPr>
            <a:r>
              <a:rPr lang="en-US" sz="2000" b="1" dirty="0">
                <a:solidFill>
                  <a:schemeClr val="tx2"/>
                </a:solidFill>
                <a:latin typeface="+mj-lt"/>
                <a:ea typeface="+mj-ea"/>
                <a:cs typeface="+mj-cs"/>
              </a:rPr>
              <a:t>National Issues</a:t>
            </a:r>
            <a:r>
              <a:rPr lang="en-US" sz="2000" b="1"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a:t>
            </a:r>
            <a:r>
              <a:rPr lang="en-US" sz="2000" b="1" kern="0" dirty="0">
                <a:latin typeface="+mj-lt"/>
                <a:ea typeface="+mj-ea"/>
                <a:cs typeface="+mj-cs"/>
              </a:rPr>
              <a:t> % approving of president’s job by party</a:t>
            </a:r>
          </a:p>
        </p:txBody>
      </p:sp>
      <p:sp>
        <p:nvSpPr>
          <p:cNvPr id="18435" name="Rectangle 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p>
            <a:pPr eaLnBrk="0" hangingPunct="0"/>
            <a:endParaRPr lang="en-US"/>
          </a:p>
        </p:txBody>
      </p:sp>
      <p:sp>
        <p:nvSpPr>
          <p:cNvPr id="18436" name="Rectangle 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nchor="ctr">
            <a:spAutoFit/>
          </a:bodyPr>
          <a:lstStyle/>
          <a:p>
            <a:pPr eaLnBrk="0" hangingPunct="0"/>
            <a:endParaRPr lang="en-US"/>
          </a:p>
        </p:txBody>
      </p:sp>
      <p:graphicFrame>
        <p:nvGraphicFramePr>
          <p:cNvPr id="18437" name="Chart 7"/>
          <p:cNvGraphicFramePr>
            <a:graphicFrameLocks/>
          </p:cNvGraphicFramePr>
          <p:nvPr>
            <p:extLst>
              <p:ext uri="{D42A27DB-BD31-4B8C-83A1-F6EECF244321}">
                <p14:modId xmlns:p14="http://schemas.microsoft.com/office/powerpoint/2010/main" xmlns="" val="3305089732"/>
              </p:ext>
            </p:extLst>
          </p:nvPr>
        </p:nvGraphicFramePr>
        <p:xfrm>
          <a:off x="765175" y="1063625"/>
          <a:ext cx="8070850" cy="4597400"/>
        </p:xfrm>
        <a:graphic>
          <a:graphicData uri="http://schemas.openxmlformats.org/presentationml/2006/ole">
            <p:oleObj spid="_x0000_s49161" name="Chart" r:id="rId3" imgW="7972433" imgH="4543560" progId="Excel.Sheet.8">
              <p:embed/>
            </p:oleObj>
          </a:graphicData>
        </a:graphic>
      </p:graphicFrame>
      <p:sp>
        <p:nvSpPr>
          <p:cNvPr id="2" name="Rectangle 1"/>
          <p:cNvSpPr/>
          <p:nvPr/>
        </p:nvSpPr>
        <p:spPr>
          <a:xfrm>
            <a:off x="3268980" y="1143000"/>
            <a:ext cx="45719" cy="441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1752600" y="5791200"/>
            <a:ext cx="1295400" cy="381000"/>
          </a:xfrm>
          <a:prstGeom prst="rect">
            <a:avLst/>
          </a:prstGeom>
          <a:noFill/>
        </p:spPr>
        <p:txBody>
          <a:bodyPr wrap="square" rtlCol="0">
            <a:spAutoFit/>
          </a:bodyPr>
          <a:lstStyle/>
          <a:p>
            <a:r>
              <a:rPr lang="en-US" dirty="0" smtClean="0"/>
              <a:t>Bush</a:t>
            </a:r>
            <a:endParaRPr lang="en-US" dirty="0"/>
          </a:p>
        </p:txBody>
      </p:sp>
      <p:sp>
        <p:nvSpPr>
          <p:cNvPr id="8" name="TextBox 7"/>
          <p:cNvSpPr txBox="1"/>
          <p:nvPr/>
        </p:nvSpPr>
        <p:spPr>
          <a:xfrm>
            <a:off x="4229100" y="5772150"/>
            <a:ext cx="1295400" cy="381000"/>
          </a:xfrm>
          <a:prstGeom prst="rect">
            <a:avLst/>
          </a:prstGeom>
          <a:noFill/>
        </p:spPr>
        <p:txBody>
          <a:bodyPr wrap="square" rtlCol="0">
            <a:spAutoFit/>
          </a:bodyPr>
          <a:lstStyle/>
          <a:p>
            <a:r>
              <a:rPr lang="en-US" dirty="0" smtClean="0"/>
              <a:t>Obama</a:t>
            </a:r>
            <a:endParaRPr lang="en-US" dirty="0"/>
          </a:p>
        </p:txBody>
      </p:sp>
    </p:spTree>
    <p:extLst>
      <p:ext uri="{BB962C8B-B14F-4D97-AF65-F5344CB8AC3E}">
        <p14:creationId xmlns:p14="http://schemas.microsoft.com/office/powerpoint/2010/main" xmlns="" val="16041035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76200" y="228600"/>
            <a:ext cx="9144000" cy="762000"/>
          </a:xfrm>
          <a:prstGeom prst="rect">
            <a:avLst/>
          </a:prstGeom>
          <a:noFill/>
          <a:ln w="9525">
            <a:noFill/>
            <a:miter lim="800000"/>
            <a:headEnd/>
            <a:tailEnd/>
          </a:ln>
        </p:spPr>
        <p:txBody>
          <a:bodyPr anchor="ctr"/>
          <a:lstStyle/>
          <a:p>
            <a:pPr algn="ctr">
              <a:defRPr/>
            </a:pPr>
            <a:r>
              <a:rPr lang="en-US" sz="2000" b="1" dirty="0">
                <a:solidFill>
                  <a:schemeClr val="tx2"/>
                </a:solidFill>
                <a:latin typeface="+mj-lt"/>
                <a:ea typeface="+mj-ea"/>
                <a:cs typeface="+mj-cs"/>
              </a:rPr>
              <a:t>National Issues</a:t>
            </a:r>
            <a:r>
              <a:rPr lang="en-US" sz="2000" b="1"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a:t>
            </a:r>
            <a:r>
              <a:rPr lang="en-US" sz="2000" b="1" kern="0" dirty="0">
                <a:latin typeface="+mj-lt"/>
                <a:ea typeface="+mj-ea"/>
                <a:cs typeface="+mj-cs"/>
              </a:rPr>
              <a:t> Presidential job approval</a:t>
            </a:r>
          </a:p>
        </p:txBody>
      </p:sp>
      <p:sp>
        <p:nvSpPr>
          <p:cNvPr id="3076"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077" name="Rectangle 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078"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3079" name="Rectangle 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graphicFrame>
        <p:nvGraphicFramePr>
          <p:cNvPr id="3074" name="Object 2"/>
          <p:cNvGraphicFramePr>
            <a:graphicFrameLocks noChangeAspect="1"/>
          </p:cNvGraphicFramePr>
          <p:nvPr>
            <p:extLst>
              <p:ext uri="{D42A27DB-BD31-4B8C-83A1-F6EECF244321}">
                <p14:modId xmlns:p14="http://schemas.microsoft.com/office/powerpoint/2010/main" xmlns="" val="630364315"/>
              </p:ext>
            </p:extLst>
          </p:nvPr>
        </p:nvGraphicFramePr>
        <p:xfrm>
          <a:off x="609600" y="1222375"/>
          <a:ext cx="7848600" cy="5214938"/>
        </p:xfrm>
        <a:graphic>
          <a:graphicData uri="http://schemas.openxmlformats.org/presentationml/2006/ole">
            <p:oleObj spid="_x0000_s3086" name="Chart" r:id="rId3" imgW="5676844" imgH="3781350" progId="MSGraph.Chart.8">
              <p:embed/>
            </p:oleObj>
          </a:graphicData>
        </a:graphic>
      </p:graphicFrame>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r>
              <a:rPr lang="en-US" dirty="0" smtClean="0">
                <a:hlinkClick r:id="rId2"/>
              </a:rPr>
              <a:t>Go to Questionnaire in </a:t>
            </a:r>
            <a:r>
              <a:rPr lang="en-US" smtClean="0">
                <a:hlinkClick r:id="rId2"/>
              </a:rPr>
              <a:t>MS Word</a:t>
            </a:r>
            <a:endParaRPr lang="en-US" dirty="0" smtClean="0"/>
          </a:p>
        </p:txBody>
      </p:sp>
      <p:sp>
        <p:nvSpPr>
          <p:cNvPr id="3" name="Title 2"/>
          <p:cNvSpPr>
            <a:spLocks noGrp="1"/>
          </p:cNvSpPr>
          <p:nvPr>
            <p:ph type="title"/>
          </p:nvPr>
        </p:nvSpPr>
        <p:spPr/>
        <p:txBody>
          <a:bodyPr/>
          <a:lstStyle/>
          <a:p>
            <a:r>
              <a:rPr lang="en-US" dirty="0" smtClean="0"/>
              <a:t>End of PowerPoint presentation</a:t>
            </a:r>
            <a:endParaRPr lang="en-US" dirty="0"/>
          </a:p>
        </p:txBody>
      </p:sp>
    </p:spTree>
    <p:extLst>
      <p:ext uri="{BB962C8B-B14F-4D97-AF65-F5344CB8AC3E}">
        <p14:creationId xmlns:p14="http://schemas.microsoft.com/office/powerpoint/2010/main" xmlns="" val="14648173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Content Placeholder 2"/>
          <p:cNvSpPr>
            <a:spLocks noGrp="1"/>
          </p:cNvSpPr>
          <p:nvPr>
            <p:ph idx="1"/>
          </p:nvPr>
        </p:nvSpPr>
        <p:spPr>
          <a:xfrm>
            <a:off x="762000" y="1524000"/>
            <a:ext cx="7693025" cy="4343400"/>
          </a:xfrm>
        </p:spPr>
        <p:txBody>
          <a:bodyPr/>
          <a:lstStyle/>
          <a:p>
            <a:pPr eaLnBrk="1" hangingPunct="1">
              <a:lnSpc>
                <a:spcPct val="90000"/>
              </a:lnSpc>
              <a:buFont typeface="Wingdings" pitchFamily="2" charset="2"/>
              <a:buNone/>
            </a:pPr>
            <a:r>
              <a:rPr lang="en-US" sz="2000" b="1" dirty="0" smtClean="0"/>
              <a:t>	</a:t>
            </a:r>
            <a:r>
              <a:rPr lang="en-US" sz="2400" b="1" dirty="0" smtClean="0"/>
              <a:t>2. Fire Department –  Strategic Planning Survey</a:t>
            </a:r>
          </a:p>
          <a:p>
            <a:pPr>
              <a:lnSpc>
                <a:spcPct val="90000"/>
              </a:lnSpc>
            </a:pPr>
            <a:r>
              <a:rPr lang="en-US" sz="2400" b="1" i="1" dirty="0" smtClean="0">
                <a:solidFill>
                  <a:srgbClr val="FF0000"/>
                </a:solidFill>
              </a:rPr>
              <a:t> </a:t>
            </a:r>
            <a:r>
              <a:rPr lang="en-US" sz="1800" b="1" dirty="0" smtClean="0">
                <a:solidFill>
                  <a:srgbClr val="FF0000"/>
                </a:solidFill>
              </a:rPr>
              <a:t>Client: </a:t>
            </a:r>
            <a:r>
              <a:rPr lang="en-US" sz="1800" dirty="0" smtClean="0"/>
              <a:t>Provides fire and EMT services for county residents </a:t>
            </a:r>
          </a:p>
          <a:p>
            <a:pPr lvl="1" eaLnBrk="1" hangingPunct="1">
              <a:lnSpc>
                <a:spcPct val="90000"/>
              </a:lnSpc>
            </a:pPr>
            <a:r>
              <a:rPr lang="en-US" sz="1800" b="1" dirty="0" smtClean="0">
                <a:solidFill>
                  <a:srgbClr val="FF0000"/>
                </a:solidFill>
              </a:rPr>
              <a:t>Type of survey</a:t>
            </a:r>
            <a:r>
              <a:rPr lang="en-US" sz="1800" dirty="0" smtClean="0">
                <a:solidFill>
                  <a:srgbClr val="FF0000"/>
                </a:solidFill>
              </a:rPr>
              <a:t>:</a:t>
            </a:r>
            <a:r>
              <a:rPr lang="en-US" sz="1800" dirty="0" smtClean="0"/>
              <a:t> </a:t>
            </a:r>
            <a:r>
              <a:rPr lang="en-US" sz="1800" dirty="0" smtClean="0"/>
              <a:t>Measures </a:t>
            </a:r>
            <a:r>
              <a:rPr lang="en-US" sz="1800" dirty="0" smtClean="0"/>
              <a:t>citizen awareness, operational trade/off preferences, satisfaction. </a:t>
            </a:r>
          </a:p>
          <a:p>
            <a:pPr lvl="1" eaLnBrk="1" hangingPunct="1">
              <a:lnSpc>
                <a:spcPct val="90000"/>
              </a:lnSpc>
            </a:pPr>
            <a:r>
              <a:rPr lang="en-US" sz="1800" b="1" dirty="0" smtClean="0">
                <a:solidFill>
                  <a:srgbClr val="FF0000"/>
                </a:solidFill>
              </a:rPr>
              <a:t>Methodology:</a:t>
            </a:r>
            <a:r>
              <a:rPr lang="en-US" sz="1800" dirty="0" smtClean="0"/>
              <a:t> </a:t>
            </a:r>
            <a:r>
              <a:rPr lang="en-US" sz="1800" dirty="0" smtClean="0"/>
              <a:t>Telephone </a:t>
            </a:r>
            <a:r>
              <a:rPr lang="en-US" sz="1800" dirty="0" smtClean="0"/>
              <a:t>(landline only).</a:t>
            </a:r>
          </a:p>
          <a:p>
            <a:pPr lvl="1" eaLnBrk="1" hangingPunct="1">
              <a:lnSpc>
                <a:spcPct val="90000"/>
              </a:lnSpc>
            </a:pPr>
            <a:r>
              <a:rPr lang="en-US" sz="1800" b="1" dirty="0" smtClean="0">
                <a:solidFill>
                  <a:srgbClr val="FF0000"/>
                </a:solidFill>
              </a:rPr>
              <a:t>N</a:t>
            </a:r>
            <a:r>
              <a:rPr lang="en-US" sz="1800" dirty="0" smtClean="0"/>
              <a:t>=311 </a:t>
            </a:r>
          </a:p>
          <a:p>
            <a:pPr lvl="1" eaLnBrk="1" hangingPunct="1">
              <a:lnSpc>
                <a:spcPct val="90000"/>
              </a:lnSpc>
            </a:pPr>
            <a:r>
              <a:rPr lang="en-US" sz="1800" b="1" dirty="0" smtClean="0">
                <a:solidFill>
                  <a:srgbClr val="FF0000"/>
                </a:solidFill>
              </a:rPr>
              <a:t>Current status:</a:t>
            </a:r>
            <a:r>
              <a:rPr lang="en-US" sz="1800" b="1" dirty="0" smtClean="0"/>
              <a:t> </a:t>
            </a:r>
            <a:r>
              <a:rPr lang="en-US" sz="1800" dirty="0" smtClean="0"/>
              <a:t>Completed</a:t>
            </a:r>
          </a:p>
          <a:p>
            <a:pPr lvl="1" eaLnBrk="1" hangingPunct="1">
              <a:lnSpc>
                <a:spcPct val="90000"/>
              </a:lnSpc>
            </a:pPr>
            <a:r>
              <a:rPr lang="en-US" sz="1800" b="1" dirty="0" smtClean="0">
                <a:solidFill>
                  <a:srgbClr val="FF0000"/>
                </a:solidFill>
              </a:rPr>
              <a:t>Income generated: </a:t>
            </a:r>
            <a:r>
              <a:rPr lang="en-US" sz="1800" dirty="0" smtClean="0"/>
              <a:t>Overall $5000, retained for CSLI operations: $558 </a:t>
            </a:r>
          </a:p>
          <a:p>
            <a:pPr lvl="1" eaLnBrk="1" hangingPunct="1">
              <a:lnSpc>
                <a:spcPct val="90000"/>
              </a:lnSpc>
            </a:pPr>
            <a:r>
              <a:rPr lang="en-US" sz="1800" b="1" dirty="0" smtClean="0">
                <a:solidFill>
                  <a:srgbClr val="FF0000"/>
                </a:solidFill>
              </a:rPr>
              <a:t>Students employed:</a:t>
            </a:r>
            <a:r>
              <a:rPr lang="en-US" sz="1800" b="1" dirty="0" smtClean="0"/>
              <a:t> </a:t>
            </a:r>
            <a:r>
              <a:rPr lang="en-US" sz="1800" dirty="0" smtClean="0"/>
              <a:t>10-15</a:t>
            </a:r>
            <a:endParaRPr lang="en-US" sz="1800" b="1" dirty="0" smtClean="0"/>
          </a:p>
        </p:txBody>
      </p:sp>
      <p:sp>
        <p:nvSpPr>
          <p:cNvPr id="9218" name="Title 1"/>
          <p:cNvSpPr>
            <a:spLocks noGrp="1"/>
          </p:cNvSpPr>
          <p:nvPr>
            <p:ph type="title"/>
          </p:nvPr>
        </p:nvSpPr>
        <p:spPr>
          <a:xfrm>
            <a:off x="685800" y="762000"/>
            <a:ext cx="7924800" cy="685800"/>
          </a:xfrm>
        </p:spPr>
        <p:txBody>
          <a:bodyPr>
            <a:noAutofit/>
          </a:bodyPr>
          <a:lstStyle/>
          <a:p>
            <a:r>
              <a:rPr lang="en-US" sz="3200" dirty="0"/>
              <a:t>CSLI Recent Activities-Client Projects</a:t>
            </a:r>
            <a:endParaRPr lang="en-US" sz="32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Content Placeholder 2"/>
          <p:cNvSpPr>
            <a:spLocks noGrp="1"/>
          </p:cNvSpPr>
          <p:nvPr>
            <p:ph idx="1"/>
          </p:nvPr>
        </p:nvSpPr>
        <p:spPr>
          <a:xfrm>
            <a:off x="762000" y="1600200"/>
            <a:ext cx="7693025" cy="4343400"/>
          </a:xfrm>
        </p:spPr>
        <p:txBody>
          <a:bodyPr/>
          <a:lstStyle/>
          <a:p>
            <a:pPr eaLnBrk="1" hangingPunct="1">
              <a:lnSpc>
                <a:spcPct val="90000"/>
              </a:lnSpc>
              <a:buFont typeface="Wingdings" pitchFamily="2" charset="2"/>
              <a:buNone/>
            </a:pPr>
            <a:r>
              <a:rPr lang="en-US" sz="2000" b="1" dirty="0" smtClean="0"/>
              <a:t>	</a:t>
            </a:r>
            <a:r>
              <a:rPr lang="en-US" sz="2400" b="1" dirty="0" smtClean="0"/>
              <a:t>3. Police Department –  Accreditation Survey</a:t>
            </a:r>
          </a:p>
          <a:p>
            <a:pPr>
              <a:lnSpc>
                <a:spcPct val="90000"/>
              </a:lnSpc>
            </a:pPr>
            <a:r>
              <a:rPr lang="en-US" sz="2400" b="1" i="1" dirty="0" smtClean="0">
                <a:solidFill>
                  <a:srgbClr val="FF0000"/>
                </a:solidFill>
              </a:rPr>
              <a:t> </a:t>
            </a:r>
            <a:r>
              <a:rPr lang="en-US" sz="1800" b="1" dirty="0" smtClean="0">
                <a:solidFill>
                  <a:srgbClr val="FF0000"/>
                </a:solidFill>
              </a:rPr>
              <a:t>Client: </a:t>
            </a:r>
            <a:r>
              <a:rPr lang="en-US" sz="1800" dirty="0" smtClean="0"/>
              <a:t>Provides public safety for county residents </a:t>
            </a:r>
          </a:p>
          <a:p>
            <a:pPr lvl="1" eaLnBrk="1" hangingPunct="1">
              <a:lnSpc>
                <a:spcPct val="90000"/>
              </a:lnSpc>
            </a:pPr>
            <a:r>
              <a:rPr lang="en-US" sz="1800" b="1" dirty="0" smtClean="0">
                <a:solidFill>
                  <a:srgbClr val="FF0000"/>
                </a:solidFill>
              </a:rPr>
              <a:t>Type of survey</a:t>
            </a:r>
            <a:r>
              <a:rPr lang="en-US" sz="1800" dirty="0" smtClean="0">
                <a:solidFill>
                  <a:srgbClr val="FF0000"/>
                </a:solidFill>
              </a:rPr>
              <a:t>:</a:t>
            </a:r>
            <a:r>
              <a:rPr lang="en-US" sz="1800" dirty="0" smtClean="0"/>
              <a:t> Identical to previous surveys – citizens’ perceptions of police professionalism and effectiveness, seriousness of crimes.. </a:t>
            </a:r>
          </a:p>
          <a:p>
            <a:pPr lvl="1" eaLnBrk="1" hangingPunct="1">
              <a:lnSpc>
                <a:spcPct val="90000"/>
              </a:lnSpc>
            </a:pPr>
            <a:r>
              <a:rPr lang="en-US" sz="1800" b="1" dirty="0" smtClean="0">
                <a:solidFill>
                  <a:srgbClr val="FF0000"/>
                </a:solidFill>
              </a:rPr>
              <a:t>Methodology:</a:t>
            </a:r>
            <a:r>
              <a:rPr lang="en-US" sz="1800" dirty="0" smtClean="0"/>
              <a:t> Telephone (landline only).</a:t>
            </a:r>
          </a:p>
          <a:p>
            <a:pPr lvl="1" eaLnBrk="1" hangingPunct="1">
              <a:lnSpc>
                <a:spcPct val="90000"/>
              </a:lnSpc>
            </a:pPr>
            <a:r>
              <a:rPr lang="en-US" sz="1800" b="1" dirty="0" smtClean="0">
                <a:solidFill>
                  <a:srgbClr val="FF0000"/>
                </a:solidFill>
              </a:rPr>
              <a:t>N</a:t>
            </a:r>
            <a:r>
              <a:rPr lang="en-US" sz="1800" dirty="0" smtClean="0"/>
              <a:t>=Around 350-400 </a:t>
            </a:r>
          </a:p>
          <a:p>
            <a:pPr lvl="1" eaLnBrk="1" hangingPunct="1">
              <a:lnSpc>
                <a:spcPct val="90000"/>
              </a:lnSpc>
            </a:pPr>
            <a:r>
              <a:rPr lang="en-US" sz="1800" b="1" dirty="0" smtClean="0">
                <a:solidFill>
                  <a:srgbClr val="FF0000"/>
                </a:solidFill>
              </a:rPr>
              <a:t>Current status:</a:t>
            </a:r>
            <a:r>
              <a:rPr lang="en-US" sz="1800" b="1" dirty="0" smtClean="0"/>
              <a:t> </a:t>
            </a:r>
            <a:r>
              <a:rPr lang="en-US" sz="1800" dirty="0" smtClean="0"/>
              <a:t>Starts Feb. 14.</a:t>
            </a:r>
          </a:p>
          <a:p>
            <a:pPr lvl="1" eaLnBrk="1" hangingPunct="1">
              <a:lnSpc>
                <a:spcPct val="90000"/>
              </a:lnSpc>
            </a:pPr>
            <a:r>
              <a:rPr lang="en-US" sz="1800" b="1" dirty="0" smtClean="0">
                <a:solidFill>
                  <a:srgbClr val="FF0000"/>
                </a:solidFill>
              </a:rPr>
              <a:t>Income generated: </a:t>
            </a:r>
            <a:r>
              <a:rPr lang="en-US" sz="1800" dirty="0" smtClean="0"/>
              <a:t>Overall $5000, retained for CSLI operations: $600 (estimated)  </a:t>
            </a:r>
          </a:p>
          <a:p>
            <a:pPr lvl="1" eaLnBrk="1" hangingPunct="1">
              <a:lnSpc>
                <a:spcPct val="90000"/>
              </a:lnSpc>
            </a:pPr>
            <a:r>
              <a:rPr lang="en-US" sz="1800" b="1" dirty="0" smtClean="0">
                <a:solidFill>
                  <a:srgbClr val="FF0000"/>
                </a:solidFill>
              </a:rPr>
              <a:t>Students employed:</a:t>
            </a:r>
            <a:r>
              <a:rPr lang="en-US" sz="1800" b="1" dirty="0" smtClean="0"/>
              <a:t> </a:t>
            </a:r>
            <a:r>
              <a:rPr lang="en-US" sz="1800" dirty="0" smtClean="0"/>
              <a:t>10-15</a:t>
            </a:r>
            <a:endParaRPr lang="en-US" sz="1800" b="1" dirty="0" smtClean="0"/>
          </a:p>
        </p:txBody>
      </p:sp>
      <p:sp>
        <p:nvSpPr>
          <p:cNvPr id="10242" name="Title 1"/>
          <p:cNvSpPr>
            <a:spLocks noGrp="1"/>
          </p:cNvSpPr>
          <p:nvPr>
            <p:ph type="title"/>
          </p:nvPr>
        </p:nvSpPr>
        <p:spPr>
          <a:xfrm>
            <a:off x="762000" y="762000"/>
            <a:ext cx="7924800" cy="685800"/>
          </a:xfrm>
        </p:spPr>
        <p:txBody>
          <a:bodyPr>
            <a:normAutofit fontScale="90000"/>
          </a:bodyPr>
          <a:lstStyle/>
          <a:p>
            <a:r>
              <a:rPr lang="en-US" sz="3600" dirty="0"/>
              <a:t>CSLI Recent Activities-Client Projects</a:t>
            </a:r>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Content Placeholder 2"/>
          <p:cNvSpPr>
            <a:spLocks noGrp="1"/>
          </p:cNvSpPr>
          <p:nvPr>
            <p:ph idx="1"/>
          </p:nvPr>
        </p:nvSpPr>
        <p:spPr>
          <a:xfrm>
            <a:off x="685800" y="1524000"/>
            <a:ext cx="7693025" cy="4343400"/>
          </a:xfrm>
        </p:spPr>
        <p:txBody>
          <a:bodyPr/>
          <a:lstStyle/>
          <a:p>
            <a:pPr eaLnBrk="1" hangingPunct="1">
              <a:lnSpc>
                <a:spcPct val="90000"/>
              </a:lnSpc>
              <a:buFont typeface="Wingdings" pitchFamily="2" charset="2"/>
              <a:buNone/>
            </a:pPr>
            <a:r>
              <a:rPr lang="en-US" sz="2000" b="1" dirty="0" smtClean="0"/>
              <a:t>	</a:t>
            </a:r>
            <a:r>
              <a:rPr lang="en-US" sz="2400" b="1" dirty="0" smtClean="0"/>
              <a:t>4. Radcliff Scholarship Survey of recipients</a:t>
            </a:r>
          </a:p>
          <a:p>
            <a:pPr>
              <a:lnSpc>
                <a:spcPct val="90000"/>
              </a:lnSpc>
            </a:pPr>
            <a:r>
              <a:rPr lang="en-US" sz="2400" b="1" i="1" dirty="0" smtClean="0">
                <a:solidFill>
                  <a:srgbClr val="FF0000"/>
                </a:solidFill>
              </a:rPr>
              <a:t> </a:t>
            </a:r>
            <a:r>
              <a:rPr lang="en-US" sz="1800" b="1" dirty="0" smtClean="0">
                <a:solidFill>
                  <a:srgbClr val="FF0000"/>
                </a:solidFill>
              </a:rPr>
              <a:t>Client: </a:t>
            </a:r>
            <a:r>
              <a:rPr lang="en-US" sz="1800" dirty="0" smtClean="0"/>
              <a:t>AACC Foundation/Entrepreneurial Studies</a:t>
            </a:r>
          </a:p>
          <a:p>
            <a:pPr lvl="1" eaLnBrk="1" hangingPunct="1">
              <a:lnSpc>
                <a:spcPct val="90000"/>
              </a:lnSpc>
            </a:pPr>
            <a:r>
              <a:rPr lang="en-US" sz="1800" b="1" dirty="0" smtClean="0">
                <a:solidFill>
                  <a:srgbClr val="FF0000"/>
                </a:solidFill>
              </a:rPr>
              <a:t>Type of survey</a:t>
            </a:r>
            <a:r>
              <a:rPr lang="en-US" sz="1800" dirty="0" smtClean="0">
                <a:solidFill>
                  <a:srgbClr val="FF0000"/>
                </a:solidFill>
              </a:rPr>
              <a:t>:</a:t>
            </a:r>
            <a:r>
              <a:rPr lang="en-US" sz="1800" dirty="0" smtClean="0"/>
              <a:t> Asks about impact of scholarship, recipients’ current circumstances.</a:t>
            </a:r>
          </a:p>
          <a:p>
            <a:pPr lvl="1" eaLnBrk="1" hangingPunct="1">
              <a:lnSpc>
                <a:spcPct val="90000"/>
              </a:lnSpc>
            </a:pPr>
            <a:r>
              <a:rPr lang="en-US" sz="1800" b="1" dirty="0" smtClean="0">
                <a:solidFill>
                  <a:srgbClr val="FF0000"/>
                </a:solidFill>
              </a:rPr>
              <a:t>Methodology:</a:t>
            </a:r>
            <a:r>
              <a:rPr lang="en-US" sz="1800" dirty="0" smtClean="0"/>
              <a:t> Multi-modal – mail, email, Facebook, telephone</a:t>
            </a:r>
          </a:p>
          <a:p>
            <a:pPr lvl="1" eaLnBrk="1" hangingPunct="1">
              <a:lnSpc>
                <a:spcPct val="90000"/>
              </a:lnSpc>
            </a:pPr>
            <a:r>
              <a:rPr lang="en-US" sz="1800" b="1" dirty="0" smtClean="0">
                <a:solidFill>
                  <a:srgbClr val="FF0000"/>
                </a:solidFill>
              </a:rPr>
              <a:t>N</a:t>
            </a:r>
            <a:r>
              <a:rPr lang="en-US" sz="1800" dirty="0" smtClean="0"/>
              <a:t>=49 of 86 (57% response rate)</a:t>
            </a:r>
          </a:p>
          <a:p>
            <a:pPr lvl="1" eaLnBrk="1" hangingPunct="1">
              <a:lnSpc>
                <a:spcPct val="90000"/>
              </a:lnSpc>
            </a:pPr>
            <a:r>
              <a:rPr lang="en-US" sz="1800" b="1" dirty="0" smtClean="0">
                <a:solidFill>
                  <a:srgbClr val="FF0000"/>
                </a:solidFill>
              </a:rPr>
              <a:t>Current status:</a:t>
            </a:r>
            <a:r>
              <a:rPr lang="en-US" sz="1800" b="1" dirty="0" smtClean="0"/>
              <a:t> </a:t>
            </a:r>
            <a:r>
              <a:rPr lang="en-US" sz="1800" dirty="0" smtClean="0"/>
              <a:t>Completed</a:t>
            </a:r>
          </a:p>
          <a:p>
            <a:pPr lvl="1" eaLnBrk="1" hangingPunct="1">
              <a:lnSpc>
                <a:spcPct val="90000"/>
              </a:lnSpc>
            </a:pPr>
            <a:r>
              <a:rPr lang="en-US" sz="1800" b="1" dirty="0" smtClean="0">
                <a:solidFill>
                  <a:srgbClr val="FF0000"/>
                </a:solidFill>
              </a:rPr>
              <a:t>Income generated: </a:t>
            </a:r>
            <a:r>
              <a:rPr lang="en-US" sz="1800" dirty="0" smtClean="0"/>
              <a:t>Overall $1600, retained for CSLI operations: $900</a:t>
            </a:r>
          </a:p>
          <a:p>
            <a:pPr lvl="1" eaLnBrk="1" hangingPunct="1">
              <a:lnSpc>
                <a:spcPct val="90000"/>
              </a:lnSpc>
            </a:pPr>
            <a:r>
              <a:rPr lang="en-US" sz="1800" b="1" dirty="0" smtClean="0">
                <a:solidFill>
                  <a:srgbClr val="FF0000"/>
                </a:solidFill>
              </a:rPr>
              <a:t>Students employed:</a:t>
            </a:r>
            <a:r>
              <a:rPr lang="en-US" sz="1800" b="1" dirty="0" smtClean="0"/>
              <a:t> </a:t>
            </a:r>
            <a:r>
              <a:rPr lang="en-US" sz="1800" dirty="0" smtClean="0"/>
              <a:t>1-2</a:t>
            </a:r>
            <a:endParaRPr lang="en-US" sz="1800" b="1" dirty="0" smtClean="0"/>
          </a:p>
        </p:txBody>
      </p:sp>
      <p:sp>
        <p:nvSpPr>
          <p:cNvPr id="11266" name="Title 1"/>
          <p:cNvSpPr>
            <a:spLocks noGrp="1"/>
          </p:cNvSpPr>
          <p:nvPr>
            <p:ph type="title"/>
          </p:nvPr>
        </p:nvSpPr>
        <p:spPr>
          <a:xfrm>
            <a:off x="762000" y="762000"/>
            <a:ext cx="7924800" cy="685800"/>
          </a:xfrm>
        </p:spPr>
        <p:txBody>
          <a:bodyPr>
            <a:normAutofit/>
          </a:bodyPr>
          <a:lstStyle/>
          <a:p>
            <a:r>
              <a:rPr lang="en-US" sz="3200" dirty="0"/>
              <a:t>CSLI Recent Activities-Client Projects</a:t>
            </a:r>
            <a:endParaRPr lang="en-US" sz="32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Content Placeholder 2"/>
          <p:cNvSpPr>
            <a:spLocks noGrp="1"/>
          </p:cNvSpPr>
          <p:nvPr>
            <p:ph idx="1"/>
          </p:nvPr>
        </p:nvSpPr>
        <p:spPr>
          <a:xfrm>
            <a:off x="762000" y="1600200"/>
            <a:ext cx="7693025" cy="4343400"/>
          </a:xfrm>
        </p:spPr>
        <p:txBody>
          <a:bodyPr/>
          <a:lstStyle/>
          <a:p>
            <a:pPr eaLnBrk="1" hangingPunct="1">
              <a:lnSpc>
                <a:spcPct val="90000"/>
              </a:lnSpc>
              <a:buFont typeface="Wingdings" pitchFamily="2" charset="2"/>
              <a:buNone/>
            </a:pPr>
            <a:r>
              <a:rPr lang="en-US" sz="2000" b="1" dirty="0" smtClean="0"/>
              <a:t>	</a:t>
            </a:r>
            <a:r>
              <a:rPr lang="en-US" sz="2400" b="1" dirty="0" smtClean="0"/>
              <a:t>5. Coordinating Center</a:t>
            </a:r>
          </a:p>
          <a:p>
            <a:pPr>
              <a:lnSpc>
                <a:spcPct val="90000"/>
              </a:lnSpc>
            </a:pPr>
            <a:r>
              <a:rPr lang="en-US" sz="2400" b="1" i="1" dirty="0" smtClean="0">
                <a:solidFill>
                  <a:srgbClr val="FF0000"/>
                </a:solidFill>
              </a:rPr>
              <a:t> </a:t>
            </a:r>
            <a:r>
              <a:rPr lang="en-US" sz="1800" b="1" dirty="0" smtClean="0">
                <a:solidFill>
                  <a:srgbClr val="FF0000"/>
                </a:solidFill>
              </a:rPr>
              <a:t>Client: </a:t>
            </a:r>
            <a:r>
              <a:rPr lang="en-US" sz="1800" dirty="0" smtClean="0"/>
              <a:t>Provides medical coordinating services for severely ill patients</a:t>
            </a:r>
          </a:p>
          <a:p>
            <a:pPr lvl="1" eaLnBrk="1" hangingPunct="1">
              <a:lnSpc>
                <a:spcPct val="90000"/>
              </a:lnSpc>
            </a:pPr>
            <a:r>
              <a:rPr lang="en-US" sz="1800" b="1" dirty="0" smtClean="0">
                <a:solidFill>
                  <a:srgbClr val="FF0000"/>
                </a:solidFill>
              </a:rPr>
              <a:t>Type of survey</a:t>
            </a:r>
            <a:r>
              <a:rPr lang="en-US" sz="1800" dirty="0" smtClean="0">
                <a:solidFill>
                  <a:srgbClr val="FF0000"/>
                </a:solidFill>
              </a:rPr>
              <a:t>:</a:t>
            </a:r>
            <a:r>
              <a:rPr lang="en-US" sz="1800" dirty="0" smtClean="0"/>
              <a:t> Customer satisfaction</a:t>
            </a:r>
          </a:p>
          <a:p>
            <a:pPr lvl="1" eaLnBrk="1" hangingPunct="1">
              <a:lnSpc>
                <a:spcPct val="90000"/>
              </a:lnSpc>
            </a:pPr>
            <a:r>
              <a:rPr lang="en-US" sz="1800" b="1" dirty="0" smtClean="0">
                <a:solidFill>
                  <a:srgbClr val="FF0000"/>
                </a:solidFill>
              </a:rPr>
              <a:t>Methodology:</a:t>
            </a:r>
            <a:r>
              <a:rPr lang="en-US" sz="1800" dirty="0" smtClean="0"/>
              <a:t> Mailed with telephone follow-up and second mailing if needed.</a:t>
            </a:r>
          </a:p>
          <a:p>
            <a:pPr lvl="1" eaLnBrk="1" hangingPunct="1">
              <a:lnSpc>
                <a:spcPct val="90000"/>
              </a:lnSpc>
            </a:pPr>
            <a:r>
              <a:rPr lang="en-US" sz="1800" b="1" dirty="0" smtClean="0">
                <a:solidFill>
                  <a:srgbClr val="FF0000"/>
                </a:solidFill>
              </a:rPr>
              <a:t>N</a:t>
            </a:r>
            <a:r>
              <a:rPr lang="en-US" sz="1800" dirty="0" smtClean="0"/>
              <a:t>= 690 </a:t>
            </a:r>
          </a:p>
          <a:p>
            <a:pPr lvl="1" eaLnBrk="1" hangingPunct="1">
              <a:lnSpc>
                <a:spcPct val="90000"/>
              </a:lnSpc>
            </a:pPr>
            <a:r>
              <a:rPr lang="en-US" sz="1800" b="1" dirty="0" smtClean="0">
                <a:solidFill>
                  <a:srgbClr val="FF0000"/>
                </a:solidFill>
              </a:rPr>
              <a:t>Current status:</a:t>
            </a:r>
            <a:r>
              <a:rPr lang="en-US" sz="1800" b="1" dirty="0" smtClean="0"/>
              <a:t> </a:t>
            </a:r>
            <a:r>
              <a:rPr lang="en-US" sz="1800" dirty="0" smtClean="0"/>
              <a:t>Completed</a:t>
            </a:r>
          </a:p>
          <a:p>
            <a:pPr lvl="1" eaLnBrk="1" hangingPunct="1">
              <a:lnSpc>
                <a:spcPct val="90000"/>
              </a:lnSpc>
            </a:pPr>
            <a:r>
              <a:rPr lang="en-US" sz="1800" b="1" dirty="0" smtClean="0">
                <a:solidFill>
                  <a:srgbClr val="FF0000"/>
                </a:solidFill>
              </a:rPr>
              <a:t>Income generated: </a:t>
            </a:r>
            <a:r>
              <a:rPr lang="en-US" sz="1800" dirty="0" smtClean="0"/>
              <a:t>Overall $2860, retained for CSLI operations: $1330  </a:t>
            </a:r>
          </a:p>
          <a:p>
            <a:pPr lvl="1" eaLnBrk="1" hangingPunct="1">
              <a:lnSpc>
                <a:spcPct val="90000"/>
              </a:lnSpc>
            </a:pPr>
            <a:r>
              <a:rPr lang="en-US" sz="1800" b="1" dirty="0" smtClean="0">
                <a:solidFill>
                  <a:srgbClr val="FF0000"/>
                </a:solidFill>
              </a:rPr>
              <a:t>Students employed:</a:t>
            </a:r>
            <a:r>
              <a:rPr lang="en-US" sz="1800" b="1" dirty="0" smtClean="0"/>
              <a:t> </a:t>
            </a:r>
            <a:r>
              <a:rPr lang="en-US" sz="1800" dirty="0" smtClean="0"/>
              <a:t>4-5</a:t>
            </a:r>
            <a:endParaRPr lang="en-US" sz="1800" b="1" dirty="0" smtClean="0"/>
          </a:p>
        </p:txBody>
      </p:sp>
      <p:sp>
        <p:nvSpPr>
          <p:cNvPr id="12290" name="Title 1"/>
          <p:cNvSpPr>
            <a:spLocks noGrp="1"/>
          </p:cNvSpPr>
          <p:nvPr>
            <p:ph type="title"/>
          </p:nvPr>
        </p:nvSpPr>
        <p:spPr>
          <a:xfrm>
            <a:off x="762000" y="762000"/>
            <a:ext cx="7924800" cy="685800"/>
          </a:xfrm>
        </p:spPr>
        <p:txBody>
          <a:bodyPr>
            <a:normAutofit fontScale="90000"/>
          </a:bodyPr>
          <a:lstStyle/>
          <a:p>
            <a:r>
              <a:rPr lang="en-US" sz="3600" dirty="0"/>
              <a:t>CSLI Recent Activities-Client Projects</a:t>
            </a:r>
            <a:endParaRPr lang="en-US" sz="36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Content Placeholder 2"/>
          <p:cNvSpPr>
            <a:spLocks noGrp="1"/>
          </p:cNvSpPr>
          <p:nvPr>
            <p:ph idx="1"/>
          </p:nvPr>
        </p:nvSpPr>
        <p:spPr>
          <a:xfrm>
            <a:off x="762000" y="1524000"/>
            <a:ext cx="7693025" cy="4267200"/>
          </a:xfrm>
        </p:spPr>
        <p:txBody>
          <a:bodyPr/>
          <a:lstStyle/>
          <a:p>
            <a:pPr eaLnBrk="1" hangingPunct="1">
              <a:lnSpc>
                <a:spcPct val="90000"/>
              </a:lnSpc>
              <a:buFont typeface="Wingdings" pitchFamily="2" charset="2"/>
              <a:buNone/>
              <a:defRPr/>
            </a:pPr>
            <a:r>
              <a:rPr lang="en-US" sz="3600" dirty="0" smtClean="0"/>
              <a:t>	  </a:t>
            </a:r>
            <a:r>
              <a:rPr lang="en-US" sz="2000" dirty="0" smtClean="0"/>
              <a:t>1. </a:t>
            </a:r>
            <a:r>
              <a:rPr lang="en-US" sz="2000" b="1" dirty="0" smtClean="0"/>
              <a:t>CSLI student interns </a:t>
            </a:r>
          </a:p>
          <a:p>
            <a:pPr lvl="1" eaLnBrk="1" hangingPunct="1">
              <a:lnSpc>
                <a:spcPct val="90000"/>
              </a:lnSpc>
              <a:defRPr/>
            </a:pPr>
            <a:r>
              <a:rPr lang="en-US" sz="1600" b="1" dirty="0" smtClean="0">
                <a:solidFill>
                  <a:srgbClr val="FF0000"/>
                </a:solidFill>
              </a:rPr>
              <a:t>Spring 2011: </a:t>
            </a:r>
            <a:r>
              <a:rPr lang="en-US" sz="1600" dirty="0" smtClean="0"/>
              <a:t>2</a:t>
            </a:r>
          </a:p>
          <a:p>
            <a:pPr lvl="1" eaLnBrk="1" hangingPunct="1">
              <a:lnSpc>
                <a:spcPct val="90000"/>
              </a:lnSpc>
              <a:defRPr/>
            </a:pPr>
            <a:r>
              <a:rPr lang="en-US" sz="1600" b="1" dirty="0" smtClean="0">
                <a:solidFill>
                  <a:srgbClr val="FF0000"/>
                </a:solidFill>
              </a:rPr>
              <a:t>Hours</a:t>
            </a:r>
            <a:r>
              <a:rPr lang="en-US" sz="1600" dirty="0" smtClean="0">
                <a:solidFill>
                  <a:srgbClr val="FF0000"/>
                </a:solidFill>
              </a:rPr>
              <a:t>:</a:t>
            </a:r>
            <a:r>
              <a:rPr lang="en-US" sz="1600" dirty="0" smtClean="0"/>
              <a:t> vary depending on projects and needs of the moment but goal is to average five hours per week per intern</a:t>
            </a:r>
          </a:p>
          <a:p>
            <a:pPr lvl="1" eaLnBrk="1" hangingPunct="1">
              <a:lnSpc>
                <a:spcPct val="90000"/>
              </a:lnSpc>
              <a:defRPr/>
            </a:pPr>
            <a:r>
              <a:rPr lang="en-US" sz="1600" b="1" dirty="0" smtClean="0">
                <a:solidFill>
                  <a:srgbClr val="FF0000"/>
                </a:solidFill>
              </a:rPr>
              <a:t>Duties:</a:t>
            </a:r>
            <a:r>
              <a:rPr lang="en-US" sz="1600" dirty="0" smtClean="0"/>
              <a:t> range from data entry, survey design, student supervision, and telephone interviewing. </a:t>
            </a:r>
          </a:p>
          <a:p>
            <a:pPr lvl="1" eaLnBrk="1" hangingPunct="1">
              <a:lnSpc>
                <a:spcPct val="90000"/>
              </a:lnSpc>
              <a:buFontTx/>
              <a:buNone/>
              <a:defRPr/>
            </a:pPr>
            <a:r>
              <a:rPr lang="en-US" sz="2000" dirty="0" smtClean="0">
                <a:ea typeface="+mn-ea"/>
              </a:rPr>
              <a:t/>
            </a:r>
            <a:br>
              <a:rPr lang="en-US" sz="2000" dirty="0" smtClean="0">
                <a:ea typeface="+mn-ea"/>
              </a:rPr>
            </a:br>
            <a:r>
              <a:rPr lang="en-US" sz="2000" dirty="0" smtClean="0">
                <a:ea typeface="+mn-ea"/>
              </a:rPr>
              <a:t>2.</a:t>
            </a:r>
            <a:r>
              <a:rPr lang="en-US" dirty="0" smtClean="0"/>
              <a:t> </a:t>
            </a:r>
            <a:r>
              <a:rPr lang="en-US" sz="2000" b="1" dirty="0" smtClean="0"/>
              <a:t>Legislative Interns </a:t>
            </a:r>
            <a:r>
              <a:rPr lang="en-US" dirty="0" smtClean="0"/>
              <a:t>– </a:t>
            </a:r>
            <a:r>
              <a:rPr lang="en-US" sz="2000" dirty="0" smtClean="0"/>
              <a:t>Maryland General Assembly</a:t>
            </a:r>
          </a:p>
          <a:p>
            <a:pPr lvl="1" eaLnBrk="1" hangingPunct="1">
              <a:lnSpc>
                <a:spcPct val="90000"/>
              </a:lnSpc>
              <a:defRPr/>
            </a:pPr>
            <a:r>
              <a:rPr lang="en-US" sz="1600" b="1" dirty="0" smtClean="0">
                <a:solidFill>
                  <a:srgbClr val="FF0000"/>
                </a:solidFill>
              </a:rPr>
              <a:t>Spring 2011: </a:t>
            </a:r>
            <a:r>
              <a:rPr lang="en-US" sz="1600" dirty="0" smtClean="0"/>
              <a:t>10</a:t>
            </a:r>
          </a:p>
          <a:p>
            <a:pPr lvl="1" eaLnBrk="1" hangingPunct="1">
              <a:lnSpc>
                <a:spcPct val="90000"/>
              </a:lnSpc>
              <a:defRPr/>
            </a:pPr>
            <a:r>
              <a:rPr lang="en-US" sz="1600" b="1" dirty="0" smtClean="0">
                <a:solidFill>
                  <a:srgbClr val="FF0000"/>
                </a:solidFill>
              </a:rPr>
              <a:t>Hours</a:t>
            </a:r>
            <a:r>
              <a:rPr lang="en-US" sz="1600" dirty="0" smtClean="0">
                <a:solidFill>
                  <a:srgbClr val="FF0000"/>
                </a:solidFill>
              </a:rPr>
              <a:t>:</a:t>
            </a:r>
            <a:r>
              <a:rPr lang="en-US" sz="2000" dirty="0" smtClean="0"/>
              <a:t> </a:t>
            </a:r>
            <a:r>
              <a:rPr lang="en-US" sz="1600" dirty="0" smtClean="0"/>
              <a:t>15-20 hours a week</a:t>
            </a:r>
          </a:p>
          <a:p>
            <a:pPr lvl="1" eaLnBrk="1" hangingPunct="1">
              <a:lnSpc>
                <a:spcPct val="90000"/>
              </a:lnSpc>
              <a:defRPr/>
            </a:pPr>
            <a:r>
              <a:rPr lang="en-US" sz="1600" b="1" dirty="0" smtClean="0">
                <a:solidFill>
                  <a:srgbClr val="FF0000"/>
                </a:solidFill>
              </a:rPr>
              <a:t>Duties:</a:t>
            </a:r>
            <a:r>
              <a:rPr lang="en-US" sz="1600" dirty="0" smtClean="0"/>
              <a:t> Work with members of the General Assembly in various capacities</a:t>
            </a:r>
          </a:p>
          <a:p>
            <a:pPr lvl="1" eaLnBrk="1" hangingPunct="1">
              <a:lnSpc>
                <a:spcPct val="90000"/>
              </a:lnSpc>
              <a:defRPr/>
            </a:pPr>
            <a:r>
              <a:rPr lang="en-US" sz="1600" b="1" dirty="0" smtClean="0">
                <a:solidFill>
                  <a:schemeClr val="accent2"/>
                </a:solidFill>
              </a:rPr>
              <a:t>Other internships </a:t>
            </a:r>
            <a:r>
              <a:rPr lang="en-US" sz="1600" dirty="0" smtClean="0"/>
              <a:t>– </a:t>
            </a:r>
            <a:r>
              <a:rPr lang="en-US" sz="1600" b="1" dirty="0" smtClean="0"/>
              <a:t>does your area of work have any need for student interns?</a:t>
            </a:r>
          </a:p>
          <a:p>
            <a:pPr lvl="1" eaLnBrk="1" hangingPunct="1">
              <a:lnSpc>
                <a:spcPct val="90000"/>
              </a:lnSpc>
              <a:defRPr/>
            </a:pPr>
            <a:endParaRPr lang="en-US" sz="2000" dirty="0" smtClean="0"/>
          </a:p>
          <a:p>
            <a:pPr eaLnBrk="1" hangingPunct="1">
              <a:lnSpc>
                <a:spcPct val="90000"/>
              </a:lnSpc>
              <a:buFont typeface="Wingdings" pitchFamily="2" charset="2"/>
              <a:buNone/>
              <a:defRPr/>
            </a:pPr>
            <a:endParaRPr lang="en-US" sz="1800" dirty="0" smtClean="0"/>
          </a:p>
        </p:txBody>
      </p:sp>
      <p:sp>
        <p:nvSpPr>
          <p:cNvPr id="13314" name="Title 1"/>
          <p:cNvSpPr>
            <a:spLocks noGrp="1"/>
          </p:cNvSpPr>
          <p:nvPr>
            <p:ph type="title"/>
          </p:nvPr>
        </p:nvSpPr>
        <p:spPr>
          <a:xfrm>
            <a:off x="762000" y="762000"/>
            <a:ext cx="7924800" cy="685800"/>
          </a:xfrm>
        </p:spPr>
        <p:txBody>
          <a:bodyPr>
            <a:noAutofit/>
          </a:bodyPr>
          <a:lstStyle/>
          <a:p>
            <a:r>
              <a:rPr lang="en-US" sz="3200" dirty="0" smtClean="0"/>
              <a:t>CSLI Recent Student-related Activities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Content Placeholder 2"/>
          <p:cNvSpPr>
            <a:spLocks noGrp="1"/>
          </p:cNvSpPr>
          <p:nvPr>
            <p:ph idx="1"/>
          </p:nvPr>
        </p:nvSpPr>
        <p:spPr>
          <a:xfrm>
            <a:off x="762000" y="1371600"/>
            <a:ext cx="7693025" cy="4343400"/>
          </a:xfrm>
        </p:spPr>
        <p:txBody>
          <a:bodyPr/>
          <a:lstStyle/>
          <a:p>
            <a:pPr eaLnBrk="1" hangingPunct="1">
              <a:lnSpc>
                <a:spcPct val="90000"/>
              </a:lnSpc>
              <a:buFont typeface="Wingdings" pitchFamily="2" charset="2"/>
              <a:buNone/>
            </a:pPr>
            <a:r>
              <a:rPr lang="en-US" sz="2000" b="1" dirty="0" smtClean="0">
                <a:solidFill>
                  <a:schemeClr val="accent5"/>
                </a:solidFill>
              </a:rPr>
              <a:t>	</a:t>
            </a:r>
            <a:r>
              <a:rPr lang="en-US" sz="2400" b="1" dirty="0" smtClean="0">
                <a:solidFill>
                  <a:schemeClr val="accent5"/>
                </a:solidFill>
              </a:rPr>
              <a:t>3. CSLI student club </a:t>
            </a:r>
          </a:p>
          <a:p>
            <a:pPr lvl="1" eaLnBrk="1" hangingPunct="1">
              <a:lnSpc>
                <a:spcPct val="90000"/>
              </a:lnSpc>
            </a:pPr>
            <a:r>
              <a:rPr lang="en-US" sz="1800" b="1" dirty="0" smtClean="0">
                <a:solidFill>
                  <a:srgbClr val="FF0000"/>
                </a:solidFill>
              </a:rPr>
              <a:t>Inception: </a:t>
            </a:r>
            <a:r>
              <a:rPr lang="en-US" sz="1800" dirty="0" smtClean="0"/>
              <a:t>2006 – designated an official student club. </a:t>
            </a:r>
          </a:p>
          <a:p>
            <a:pPr lvl="1" eaLnBrk="1" hangingPunct="1">
              <a:lnSpc>
                <a:spcPct val="90000"/>
              </a:lnSpc>
            </a:pPr>
            <a:r>
              <a:rPr lang="en-US" sz="1800" b="1" dirty="0" smtClean="0">
                <a:solidFill>
                  <a:srgbClr val="FF0000"/>
                </a:solidFill>
              </a:rPr>
              <a:t>Organizational structure:</a:t>
            </a:r>
            <a:r>
              <a:rPr lang="en-US" sz="1800" b="1" dirty="0" smtClean="0"/>
              <a:t> </a:t>
            </a:r>
            <a:r>
              <a:rPr lang="en-US" sz="1800" dirty="0" smtClean="0"/>
              <a:t>Officers include president, vice president, secretary and treasurer, elected at beginning of fall semester.  CSLI interns usually chosen as club president/vice president</a:t>
            </a:r>
          </a:p>
          <a:p>
            <a:pPr lvl="1" eaLnBrk="1" hangingPunct="1">
              <a:lnSpc>
                <a:spcPct val="90000"/>
              </a:lnSpc>
            </a:pPr>
            <a:r>
              <a:rPr lang="en-US" sz="1800" b="1" dirty="0" smtClean="0">
                <a:solidFill>
                  <a:srgbClr val="FF0000"/>
                </a:solidFill>
              </a:rPr>
              <a:t>Budget: </a:t>
            </a:r>
            <a:r>
              <a:rPr lang="en-US" sz="1800" dirty="0" smtClean="0"/>
              <a:t>Varies yearly–2010-11: $1115 from student association.</a:t>
            </a:r>
          </a:p>
          <a:p>
            <a:pPr lvl="1" eaLnBrk="1" hangingPunct="1">
              <a:lnSpc>
                <a:spcPct val="90000"/>
              </a:lnSpc>
            </a:pPr>
            <a:r>
              <a:rPr lang="en-US" sz="1800" b="1" dirty="0" smtClean="0">
                <a:solidFill>
                  <a:srgbClr val="FF0000"/>
                </a:solidFill>
              </a:rPr>
              <a:t>2010-11 Activities: </a:t>
            </a:r>
            <a:r>
              <a:rPr lang="en-US" sz="1800" dirty="0" smtClean="0"/>
              <a:t>Anticipate visits to Baltimore Council of Foreign Affairs; Annapolis</a:t>
            </a:r>
            <a:endParaRPr lang="en-US" sz="1800" b="1" dirty="0" smtClean="0">
              <a:solidFill>
                <a:srgbClr val="FF0000"/>
              </a:solidFill>
            </a:endParaRPr>
          </a:p>
          <a:p>
            <a:pPr eaLnBrk="1" hangingPunct="1">
              <a:lnSpc>
                <a:spcPct val="90000"/>
              </a:lnSpc>
              <a:buFont typeface="Wingdings" pitchFamily="2" charset="2"/>
              <a:buNone/>
            </a:pPr>
            <a:endParaRPr lang="en-US" sz="2000" b="1" dirty="0" smtClean="0">
              <a:solidFill>
                <a:srgbClr val="FF0000"/>
              </a:solidFill>
            </a:endParaRPr>
          </a:p>
        </p:txBody>
      </p:sp>
      <p:sp>
        <p:nvSpPr>
          <p:cNvPr id="4" name="Title 1"/>
          <p:cNvSpPr txBox="1">
            <a:spLocks/>
          </p:cNvSpPr>
          <p:nvPr/>
        </p:nvSpPr>
        <p:spPr>
          <a:xfrm>
            <a:off x="762000" y="533400"/>
            <a:ext cx="7924800" cy="685800"/>
          </a:xfrm>
          <a:prstGeom prst="rect">
            <a:avLst/>
          </a:prstGeom>
        </p:spPr>
        <p:txBody>
          <a:bodyPr vert="horz" rtlCol="0" anchor="ctr">
            <a:no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3200" dirty="0" smtClean="0"/>
              <a:t>CSLI Recent Student-related Activities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600200"/>
            <a:ext cx="7693025" cy="4267200"/>
          </a:xfrm>
        </p:spPr>
        <p:txBody>
          <a:bodyPr/>
          <a:lstStyle/>
          <a:p>
            <a:pPr>
              <a:defRPr/>
            </a:pPr>
            <a:r>
              <a:rPr lang="en-US" sz="1800" b="1" dirty="0" smtClean="0">
                <a:solidFill>
                  <a:srgbClr val="FF0000"/>
                </a:solidFill>
              </a:rPr>
              <a:t>Radio</a:t>
            </a:r>
            <a:r>
              <a:rPr lang="en-US" sz="1800" dirty="0" smtClean="0"/>
              <a:t>: WNAV – director was interviewed about CSLI fall research findings.  Also on radio Nov.  2 for election analysis.</a:t>
            </a:r>
          </a:p>
          <a:p>
            <a:pPr>
              <a:defRPr/>
            </a:pPr>
            <a:r>
              <a:rPr lang="en-US" sz="1800" b="1" dirty="0" smtClean="0">
                <a:solidFill>
                  <a:srgbClr val="FF0000"/>
                </a:solidFill>
              </a:rPr>
              <a:t>Presentations:</a:t>
            </a:r>
            <a:r>
              <a:rPr lang="en-US" sz="1800" dirty="0" smtClean="0"/>
              <a:t>  Director made presentations to Elephants Club, 33</a:t>
            </a:r>
            <a:r>
              <a:rPr lang="en-US" sz="1800" baseline="30000" dirty="0" smtClean="0"/>
              <a:t>rd</a:t>
            </a:r>
            <a:r>
              <a:rPr lang="en-US" sz="1800" dirty="0" smtClean="0"/>
              <a:t> Democratic Club, Almost 7:30 Democratic Club,  Leadership Anne Arundel, and Maryland Government Financial Officers Association. Panel discussion about surveys and local issues moderated by Paul </a:t>
            </a:r>
            <a:r>
              <a:rPr lang="en-US" sz="1800" dirty="0" err="1" smtClean="0"/>
              <a:t>Foer</a:t>
            </a:r>
            <a:r>
              <a:rPr lang="en-US" sz="1800" dirty="0" smtClean="0"/>
              <a:t> in Annapolis.</a:t>
            </a:r>
          </a:p>
          <a:p>
            <a:pPr>
              <a:defRPr/>
            </a:pPr>
            <a:r>
              <a:rPr lang="en-US" sz="1800" b="1" dirty="0" smtClean="0">
                <a:solidFill>
                  <a:srgbClr val="FF0000"/>
                </a:solidFill>
              </a:rPr>
              <a:t>Newspaper</a:t>
            </a:r>
            <a:r>
              <a:rPr lang="en-US" sz="1800" dirty="0" smtClean="0"/>
              <a:t>:  Various articles in Capital, Baltimore Sun and Washington Post.</a:t>
            </a:r>
          </a:p>
          <a:p>
            <a:pPr>
              <a:defRPr/>
            </a:pPr>
            <a:r>
              <a:rPr lang="en-US" sz="1800" b="1" dirty="0" smtClean="0">
                <a:solidFill>
                  <a:srgbClr val="FF0000"/>
                </a:solidFill>
              </a:rPr>
              <a:t>CSLI Web site: </a:t>
            </a:r>
            <a:r>
              <a:rPr lang="en-US" sz="1800" dirty="0" smtClean="0"/>
              <a:t>Posted all new presentations and updates to searchable database (see http://www2.aacc.edu/csli).  </a:t>
            </a:r>
          </a:p>
          <a:p>
            <a:pPr>
              <a:defRPr/>
            </a:pPr>
            <a:endParaRPr lang="en-US" sz="1450" dirty="0" smtClean="0"/>
          </a:p>
          <a:p>
            <a:pPr eaLnBrk="1" hangingPunct="1">
              <a:lnSpc>
                <a:spcPct val="90000"/>
              </a:lnSpc>
              <a:buFont typeface="Wingdings" pitchFamily="2" charset="2"/>
              <a:buNone/>
              <a:defRPr/>
            </a:pPr>
            <a:r>
              <a:rPr lang="en-US" sz="1450" dirty="0" smtClean="0"/>
              <a:t>	</a:t>
            </a:r>
            <a:endParaRPr lang="en-US" sz="1450" dirty="0"/>
          </a:p>
        </p:txBody>
      </p:sp>
      <p:sp>
        <p:nvSpPr>
          <p:cNvPr id="15362" name="Title 1"/>
          <p:cNvSpPr>
            <a:spLocks noGrp="1"/>
          </p:cNvSpPr>
          <p:nvPr>
            <p:ph type="title"/>
          </p:nvPr>
        </p:nvSpPr>
        <p:spPr>
          <a:xfrm>
            <a:off x="762000" y="762000"/>
            <a:ext cx="7924800" cy="685800"/>
          </a:xfrm>
        </p:spPr>
        <p:txBody>
          <a:bodyPr>
            <a:noAutofit/>
          </a:bodyPr>
          <a:lstStyle/>
          <a:p>
            <a:r>
              <a:rPr lang="en-US" sz="3200" dirty="0" smtClean="0"/>
              <a:t>CSLI Recent Activities-Public Outreach</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1.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2.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3.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4.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5.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Override>
</file>

<file path=ppt/theme/themeOverride5.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Override>
</file>

<file path=docProps/app.xml><?xml version="1.0" encoding="utf-8"?>
<Properties xmlns="http://schemas.openxmlformats.org/officeDocument/2006/extended-properties" xmlns:vt="http://schemas.openxmlformats.org/officeDocument/2006/docPropsVTypes">
  <Template>Concourse</Template>
  <TotalTime>9218</TotalTime>
  <Words>1099</Words>
  <Application>Microsoft Office PowerPoint</Application>
  <PresentationFormat>On-screen Show (4:3)</PresentationFormat>
  <Paragraphs>558</Paragraphs>
  <Slides>28</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0" baseType="lpstr">
      <vt:lpstr>Concourse</vt:lpstr>
      <vt:lpstr>Chart</vt:lpstr>
      <vt:lpstr>CSLI Advisory Board Feb. 10, 2011</vt:lpstr>
      <vt:lpstr>CSLI Recent Activities-Client Projects</vt:lpstr>
      <vt:lpstr>CSLI Recent Activities-Client Projects</vt:lpstr>
      <vt:lpstr>CSLI Recent Activities-Client Projects</vt:lpstr>
      <vt:lpstr>CSLI Recent Activities-Client Projects</vt:lpstr>
      <vt:lpstr>CSLI Recent Activities-Client Projects</vt:lpstr>
      <vt:lpstr>CSLI Recent Student-related Activities</vt:lpstr>
      <vt:lpstr>Slide 8</vt:lpstr>
      <vt:lpstr>CSLI Recent Activities-Public Outreach</vt:lpstr>
      <vt:lpstr>CSLI Semi-Web Panel</vt:lpstr>
      <vt:lpstr>Slide 11</vt:lpstr>
      <vt:lpstr>Polling Results for AA County</vt:lpstr>
      <vt:lpstr>AA County Polling Results: Most Important Problem Fall '04 to Fall '10 </vt:lpstr>
      <vt:lpstr>AA County Polling Results: </vt:lpstr>
      <vt:lpstr>AA County compared to USA – County looks around 35% better</vt:lpstr>
      <vt:lpstr>AA County Polling Results: Mostly stable findings in % saying a condition ‘applies’ </vt:lpstr>
      <vt:lpstr>The economy: what else applies?</vt:lpstr>
      <vt:lpstr>Slide 18</vt:lpstr>
      <vt:lpstr>Anne Arundel Consistently supports Rep. Gubernatorial Candidates</vt:lpstr>
      <vt:lpstr>Slide 20</vt:lpstr>
      <vt:lpstr>2010 County Exec Race Over Time</vt:lpstr>
      <vt:lpstr>How informed are you about candidates’ stands on various issues?</vt:lpstr>
      <vt:lpstr>County executive choice: Whose stands do you favor?  Sorted by Undecided/Don’t know (Oct. 11-14)</vt:lpstr>
      <vt:lpstr>County executive choice: Whose stands do you favor?   Sorted by those favoring Leopold over Conti (Oct. 11-14)</vt:lpstr>
      <vt:lpstr>State/County Issue: Slots at Arundel Mills</vt:lpstr>
      <vt:lpstr>Slide 26</vt:lpstr>
      <vt:lpstr>Slide 27</vt:lpstr>
      <vt:lpstr>End of PowerPoint presentation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CSLI Advisory Board Feb. 12 2009</dc:title>
  <dc:subject>CSLI Advisory Board</dc:subject>
  <dc:creator>Dan</dc:creator>
  <cp:keywords>CSLI advisory board</cp:keywords>
  <cp:lastModifiedBy>Dan</cp:lastModifiedBy>
  <cp:revision>520</cp:revision>
  <cp:lastPrinted>2011-02-09T20:53:17Z</cp:lastPrinted>
  <dcterms:created xsi:type="dcterms:W3CDTF">2007-09-16T00:41:50Z</dcterms:created>
  <dcterms:modified xsi:type="dcterms:W3CDTF">2011-02-10T17:53:51Z</dcterms:modified>
</cp:coreProperties>
</file>