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gif" ContentType="image/gif"/>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charts/chart1.xml" ContentType="application/vnd.openxmlformats-officedocument.drawingml.chart+xml"/>
  <Override PartName="/ppt/theme/themeOverride2.xml" ContentType="application/vnd.openxmlformats-officedocument.themeOverride+xml"/>
  <Override PartName="/ppt/charts/chart2.xml" ContentType="application/vnd.openxmlformats-officedocument.drawingml.chart+xml"/>
  <Override PartName="/ppt/theme/themeOverride3.xml" ContentType="application/vnd.openxmlformats-officedocument.themeOverride+xml"/>
  <Override PartName="/ppt/charts/chart3.xml" ContentType="application/vnd.openxmlformats-officedocument.drawingml.chart+xml"/>
  <Override PartName="/ppt/drawings/drawing1.xml" ContentType="application/vnd.openxmlformats-officedocument.drawingml.chartshapes+xml"/>
  <Override PartName="/ppt/charts/chart4.xml" ContentType="application/vnd.openxmlformats-officedocument.drawingml.chart+xml"/>
  <Override PartName="/ppt/drawings/drawing2.xml" ContentType="application/vnd.openxmlformats-officedocument.drawingml.chartshapes+xml"/>
  <Override PartName="/ppt/charts/chart5.xml" ContentType="application/vnd.openxmlformats-officedocument.drawingml.chart+xml"/>
  <Override PartName="/ppt/theme/themeOverride4.xml" ContentType="application/vnd.openxmlformats-officedocument.themeOverride+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drawings/drawing3.xml" ContentType="application/vnd.openxmlformats-officedocument.drawingml.chartshapes+xml"/>
  <Override PartName="/ppt/charts/chart9.xml" ContentType="application/vnd.openxmlformats-officedocument.drawingml.chart+xml"/>
  <Override PartName="/ppt/drawings/drawing4.xml" ContentType="application/vnd.openxmlformats-officedocument.drawingml.chartshapes+xml"/>
  <Override PartName="/ppt/charts/chart10.xml" ContentType="application/vnd.openxmlformats-officedocument.drawingml.chart+xml"/>
  <Override PartName="/ppt/theme/themeOverride5.xml" ContentType="application/vnd.openxmlformats-officedocument.themeOverride+xml"/>
  <Override PartName="/ppt/charts/chart11.xml" ContentType="application/vnd.openxmlformats-officedocument.drawingml.chart+xml"/>
  <Override PartName="/ppt/theme/themeOverride6.xml" ContentType="application/vnd.openxmlformats-officedocument.themeOverride+xml"/>
  <Override PartName="/ppt/charts/chart12.xml" ContentType="application/vnd.openxmlformats-officedocument.drawingml.chart+xml"/>
  <Override PartName="/ppt/charts/chart13.xml" ContentType="application/vnd.openxmlformats-officedocument.drawingml.chart+xml"/>
  <Override PartName="/ppt/drawings/drawing5.xml" ContentType="application/vnd.openxmlformats-officedocument.drawingml.chartshapes+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charts/chart18.xml" ContentType="application/vnd.openxmlformats-officedocument.drawingml.chart+xml"/>
  <Override PartName="/ppt/drawings/drawing6.xml" ContentType="application/vnd.openxmlformats-officedocument.drawingml.chartshapes+xml"/>
  <Override PartName="/ppt/charts/chart19.xml" ContentType="application/vnd.openxmlformats-officedocument.drawingml.chart+xml"/>
  <Override PartName="/ppt/drawings/drawing7.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notesMasterIdLst>
    <p:notesMasterId r:id="rId59"/>
  </p:notesMasterIdLst>
  <p:handoutMasterIdLst>
    <p:handoutMasterId r:id="rId60"/>
  </p:handoutMasterIdLst>
  <p:sldIdLst>
    <p:sldId id="256" r:id="rId2"/>
    <p:sldId id="382" r:id="rId3"/>
    <p:sldId id="392" r:id="rId4"/>
    <p:sldId id="374" r:id="rId5"/>
    <p:sldId id="304" r:id="rId6"/>
    <p:sldId id="329" r:id="rId7"/>
    <p:sldId id="306" r:id="rId8"/>
    <p:sldId id="330" r:id="rId9"/>
    <p:sldId id="305" r:id="rId10"/>
    <p:sldId id="383" r:id="rId11"/>
    <p:sldId id="384" r:id="rId12"/>
    <p:sldId id="385" r:id="rId13"/>
    <p:sldId id="386" r:id="rId14"/>
    <p:sldId id="387" r:id="rId15"/>
    <p:sldId id="388" r:id="rId16"/>
    <p:sldId id="389" r:id="rId17"/>
    <p:sldId id="390" r:id="rId18"/>
    <p:sldId id="393" r:id="rId19"/>
    <p:sldId id="354" r:id="rId20"/>
    <p:sldId id="353" r:id="rId21"/>
    <p:sldId id="345" r:id="rId22"/>
    <p:sldId id="361" r:id="rId23"/>
    <p:sldId id="362" r:id="rId24"/>
    <p:sldId id="363" r:id="rId25"/>
    <p:sldId id="391" r:id="rId26"/>
    <p:sldId id="377" r:id="rId27"/>
    <p:sldId id="394" r:id="rId28"/>
    <p:sldId id="395" r:id="rId29"/>
    <p:sldId id="322" r:id="rId30"/>
    <p:sldId id="360" r:id="rId31"/>
    <p:sldId id="352" r:id="rId32"/>
    <p:sldId id="351" r:id="rId33"/>
    <p:sldId id="348" r:id="rId34"/>
    <p:sldId id="349" r:id="rId35"/>
    <p:sldId id="342" r:id="rId36"/>
    <p:sldId id="355" r:id="rId37"/>
    <p:sldId id="335" r:id="rId38"/>
    <p:sldId id="357" r:id="rId39"/>
    <p:sldId id="356" r:id="rId40"/>
    <p:sldId id="364" r:id="rId41"/>
    <p:sldId id="346" r:id="rId42"/>
    <p:sldId id="359" r:id="rId43"/>
    <p:sldId id="347" r:id="rId44"/>
    <p:sldId id="379" r:id="rId45"/>
    <p:sldId id="380" r:id="rId46"/>
    <p:sldId id="381" r:id="rId47"/>
    <p:sldId id="365" r:id="rId48"/>
    <p:sldId id="378" r:id="rId49"/>
    <p:sldId id="366" r:id="rId50"/>
    <p:sldId id="367" r:id="rId51"/>
    <p:sldId id="368" r:id="rId52"/>
    <p:sldId id="369" r:id="rId53"/>
    <p:sldId id="375" r:id="rId54"/>
    <p:sldId id="370" r:id="rId55"/>
    <p:sldId id="372" r:id="rId56"/>
    <p:sldId id="373" r:id="rId57"/>
    <p:sldId id="358" r:id="rId58"/>
  </p:sldIdLst>
  <p:sldSz cx="9144000" cy="6858000" type="screen4x3"/>
  <p:notesSz cx="6858000" cy="9313863"/>
  <p:defaultTextStyle>
    <a:defPPr>
      <a:defRPr lang="en-US"/>
    </a:defPPr>
    <a:lvl1pPr algn="l" rtl="0" fontAlgn="base">
      <a:spcBef>
        <a:spcPct val="0"/>
      </a:spcBef>
      <a:spcAft>
        <a:spcPct val="0"/>
      </a:spcAft>
      <a:defRPr kern="1200">
        <a:solidFill>
          <a:schemeClr val="tx1"/>
        </a:solidFill>
        <a:latin typeface="Tahoma" pitchFamily="34" charset="0"/>
        <a:ea typeface="+mn-ea"/>
        <a:cs typeface="Arial" charset="0"/>
      </a:defRPr>
    </a:lvl1pPr>
    <a:lvl2pPr marL="457200" algn="l" rtl="0" fontAlgn="base">
      <a:spcBef>
        <a:spcPct val="0"/>
      </a:spcBef>
      <a:spcAft>
        <a:spcPct val="0"/>
      </a:spcAft>
      <a:defRPr kern="1200">
        <a:solidFill>
          <a:schemeClr val="tx1"/>
        </a:solidFill>
        <a:latin typeface="Tahoma" pitchFamily="34" charset="0"/>
        <a:ea typeface="+mn-ea"/>
        <a:cs typeface="Arial" charset="0"/>
      </a:defRPr>
    </a:lvl2pPr>
    <a:lvl3pPr marL="914400" algn="l" rtl="0" fontAlgn="base">
      <a:spcBef>
        <a:spcPct val="0"/>
      </a:spcBef>
      <a:spcAft>
        <a:spcPct val="0"/>
      </a:spcAft>
      <a:defRPr kern="1200">
        <a:solidFill>
          <a:schemeClr val="tx1"/>
        </a:solidFill>
        <a:latin typeface="Tahoma" pitchFamily="34" charset="0"/>
        <a:ea typeface="+mn-ea"/>
        <a:cs typeface="Arial" charset="0"/>
      </a:defRPr>
    </a:lvl3pPr>
    <a:lvl4pPr marL="1371600" algn="l" rtl="0" fontAlgn="base">
      <a:spcBef>
        <a:spcPct val="0"/>
      </a:spcBef>
      <a:spcAft>
        <a:spcPct val="0"/>
      </a:spcAft>
      <a:defRPr kern="1200">
        <a:solidFill>
          <a:schemeClr val="tx1"/>
        </a:solidFill>
        <a:latin typeface="Tahoma" pitchFamily="34" charset="0"/>
        <a:ea typeface="+mn-ea"/>
        <a:cs typeface="Arial" charset="0"/>
      </a:defRPr>
    </a:lvl4pPr>
    <a:lvl5pPr marL="1828800" algn="l" rtl="0" fontAlgn="base">
      <a:spcBef>
        <a:spcPct val="0"/>
      </a:spcBef>
      <a:spcAft>
        <a:spcPct val="0"/>
      </a:spcAft>
      <a:defRPr kern="1200">
        <a:solidFill>
          <a:schemeClr val="tx1"/>
        </a:solidFill>
        <a:latin typeface="Tahoma" pitchFamily="34" charset="0"/>
        <a:ea typeface="+mn-ea"/>
        <a:cs typeface="Arial" charset="0"/>
      </a:defRPr>
    </a:lvl5pPr>
    <a:lvl6pPr marL="2286000" algn="l" defTabSz="914400" rtl="0" eaLnBrk="1" latinLnBrk="0" hangingPunct="1">
      <a:defRPr kern="1200">
        <a:solidFill>
          <a:schemeClr val="tx1"/>
        </a:solidFill>
        <a:latin typeface="Tahoma" pitchFamily="34" charset="0"/>
        <a:ea typeface="+mn-ea"/>
        <a:cs typeface="Arial" charset="0"/>
      </a:defRPr>
    </a:lvl6pPr>
    <a:lvl7pPr marL="2743200" algn="l" defTabSz="914400" rtl="0" eaLnBrk="1" latinLnBrk="0" hangingPunct="1">
      <a:defRPr kern="1200">
        <a:solidFill>
          <a:schemeClr val="tx1"/>
        </a:solidFill>
        <a:latin typeface="Tahoma" pitchFamily="34" charset="0"/>
        <a:ea typeface="+mn-ea"/>
        <a:cs typeface="Arial" charset="0"/>
      </a:defRPr>
    </a:lvl7pPr>
    <a:lvl8pPr marL="3200400" algn="l" defTabSz="914400" rtl="0" eaLnBrk="1" latinLnBrk="0" hangingPunct="1">
      <a:defRPr kern="1200">
        <a:solidFill>
          <a:schemeClr val="tx1"/>
        </a:solidFill>
        <a:latin typeface="Tahoma" pitchFamily="34" charset="0"/>
        <a:ea typeface="+mn-ea"/>
        <a:cs typeface="Arial" charset="0"/>
      </a:defRPr>
    </a:lvl8pPr>
    <a:lvl9pPr marL="3657600" algn="l" defTabSz="914400" rtl="0" eaLnBrk="1" latinLnBrk="0" hangingPunct="1">
      <a:defRPr kern="1200">
        <a:solidFill>
          <a:schemeClr val="tx1"/>
        </a:solidFill>
        <a:latin typeface="Tahoma" pitchFamily="34"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A0000"/>
    <a:srgbClr val="793F3F"/>
    <a:srgbClr val="00823B"/>
    <a:srgbClr val="F9CD7F"/>
    <a:srgbClr val="1F9216"/>
    <a:srgbClr val="FCD0D4"/>
    <a:srgbClr val="CC3300"/>
    <a:srgbClr val="FFFFC9"/>
    <a:srgbClr val="5CB63C"/>
    <a:srgbClr val="FF5B5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256" autoAdjust="0"/>
    <p:restoredTop sz="94660"/>
  </p:normalViewPr>
  <p:slideViewPr>
    <p:cSldViewPr>
      <p:cViewPr>
        <p:scale>
          <a:sx n="115" d="100"/>
          <a:sy n="115" d="100"/>
        </p:scale>
        <p:origin x="-888"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s>
</file>

<file path=ppt/charts/_rels/chart1.xml.rels><?xml version="1.0" encoding="UTF-8" standalone="yes"?>
<Relationships xmlns="http://schemas.openxmlformats.org/package/2006/relationships"><Relationship Id="rId2" Type="http://schemas.openxmlformats.org/officeDocument/2006/relationships/oleObject" Target="Chart%20in%20Microsoft%20PowerPoint" TargetMode="External"/><Relationship Id="rId1" Type="http://schemas.openxmlformats.org/officeDocument/2006/relationships/themeOverride" Target="../theme/themeOverride2.xml"/></Relationships>
</file>

<file path=ppt/charts/_rels/chart10.xml.rels><?xml version="1.0" encoding="UTF-8" standalone="yes"?>
<Relationships xmlns="http://schemas.openxmlformats.org/package/2006/relationships"><Relationship Id="rId2" Type="http://schemas.openxmlformats.org/officeDocument/2006/relationships/oleObject" Target="file:///C:\Users\Owner\AppData\Roaming\Microsoft\Excel\AAC%20GEN%20ELECTION%20results2006%20and%202010%20(version%201).xls" TargetMode="External"/><Relationship Id="rId1" Type="http://schemas.openxmlformats.org/officeDocument/2006/relationships/themeOverride" Target="../theme/themeOverride5.xml"/></Relationships>
</file>

<file path=ppt/charts/_rels/chart11.xml.rels><?xml version="1.0" encoding="UTF-8" standalone="yes"?>
<Relationships xmlns="http://schemas.openxmlformats.org/package/2006/relationships"><Relationship Id="rId2" Type="http://schemas.openxmlformats.org/officeDocument/2006/relationships/oleObject" Target="Book2" TargetMode="External"/><Relationship Id="rId1" Type="http://schemas.openxmlformats.org/officeDocument/2006/relationships/themeOverride" Target="../theme/themeOverride6.xml"/></Relationships>
</file>

<file path=ppt/charts/_rels/chart12.xml.rels><?xml version="1.0" encoding="UTF-8" standalone="yes"?>
<Relationships xmlns="http://schemas.openxmlformats.org/package/2006/relationships"><Relationship Id="rId1" Type="http://schemas.openxmlformats.org/officeDocument/2006/relationships/oleObject" Target="file:///C:\Dan\CSLI\Other\Public%20Presentations\2011\District%2031%20MGA%20Results%202010.xlsx" TargetMode="External"/></Relationships>
</file>

<file path=ppt/charts/_rels/chart13.xml.rels><?xml version="1.0" encoding="UTF-8" standalone="yes"?>
<Relationships xmlns="http://schemas.openxmlformats.org/package/2006/relationships"><Relationship Id="rId2" Type="http://schemas.openxmlformats.org/officeDocument/2006/relationships/chartUserShapes" Target="../drawings/drawing5.xml"/><Relationship Id="rId1" Type="http://schemas.openxmlformats.org/officeDocument/2006/relationships/oleObject" Target="file:///C:\Dan\CSLI\Other\Election%20Stuff\2010\AAC%20Gen%20Election%20Precinct%202010.xlsx" TargetMode="External"/></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_rels/chart16.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8.xml.rels><?xml version="1.0" encoding="UTF-8" standalone="yes"?>
<Relationships xmlns="http://schemas.openxmlformats.org/package/2006/relationships"><Relationship Id="rId2" Type="http://schemas.openxmlformats.org/officeDocument/2006/relationships/chartUserShapes" Target="../drawings/drawing6.xml"/><Relationship Id="rId1" Type="http://schemas.openxmlformats.org/officeDocument/2006/relationships/oleObject" Target="file:///C:\Dan\CSLI\Other\Election%20Stuff\2010\AAC%20Gen%20Election%20Precinct%202010.xlsx" TargetMode="External"/></Relationships>
</file>

<file path=ppt/charts/_rels/chart19.xml.rels><?xml version="1.0" encoding="UTF-8" standalone="yes"?>
<Relationships xmlns="http://schemas.openxmlformats.org/package/2006/relationships"><Relationship Id="rId2" Type="http://schemas.openxmlformats.org/officeDocument/2006/relationships/chartUserShapes" Target="../drawings/drawing7.xml"/><Relationship Id="rId1" Type="http://schemas.openxmlformats.org/officeDocument/2006/relationships/oleObject" Target="file:///C:\Dan\CSLI\Other\Election%20Stuff\2010\AAC%20Gen%20Election%20Precinct%202010.xlsx" TargetMode="External"/></Relationships>
</file>

<file path=ppt/charts/_rels/chart2.xml.rels><?xml version="1.0" encoding="UTF-8" standalone="yes"?>
<Relationships xmlns="http://schemas.openxmlformats.org/package/2006/relationships"><Relationship Id="rId2" Type="http://schemas.openxmlformats.org/officeDocument/2006/relationships/oleObject" Target="file:///C:\Dan\CSLI\Semi-annual%20Surveys\2010\Spring\Graphs%20S%2010.xlsx" TargetMode="External"/><Relationship Id="rId1" Type="http://schemas.openxmlformats.org/officeDocument/2006/relationships/themeOverride" Target="../theme/themeOverride3.xml"/></Relationships>
</file>

<file path=ppt/charts/_rels/chart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image" Target="../media/image5.png"/><Relationship Id="rId5" Type="http://schemas.openxmlformats.org/officeDocument/2006/relationships/chartUserShapes" Target="../drawings/drawing1.xml"/><Relationship Id="rId4" Type="http://schemas.openxmlformats.org/officeDocument/2006/relationships/package" Target="../embeddings/Microsoft_Excel_Worksheet1.xlsx"/></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openxmlformats.org/officeDocument/2006/relationships/image" Target="../media/image7.png"/><Relationship Id="rId1" Type="http://schemas.openxmlformats.org/officeDocument/2006/relationships/image" Target="../media/image5.png"/><Relationship Id="rId4" Type="http://schemas.openxmlformats.org/officeDocument/2006/relationships/chartUserShapes" Target="../drawings/drawing2.xml"/></Relationships>
</file>

<file path=ppt/charts/_rels/chart5.xml.rels><?xml version="1.0" encoding="UTF-8" standalone="yes"?>
<Relationships xmlns="http://schemas.openxmlformats.org/package/2006/relationships"><Relationship Id="rId2" Type="http://schemas.openxmlformats.org/officeDocument/2006/relationships/oleObject" Target="file:///C:\Dan\CSLI\Other\Public%20Presentations\2010\Carroll's%20Creek%20Clagett%2010-18-10.xlsx" TargetMode="External"/><Relationship Id="rId1" Type="http://schemas.openxmlformats.org/officeDocument/2006/relationships/themeOverride" Target="../theme/themeOverride4.xml"/></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8.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package" Target="../embeddings/Microsoft_Excel_Worksheet5.xlsx"/></Relationships>
</file>

<file path=ppt/charts/_rels/chart9.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package" Target="../embeddings/Microsoft_Excel_Worksheet6.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lineChart>
        <c:grouping val="standard"/>
        <c:varyColors val="0"/>
        <c:ser>
          <c:idx val="0"/>
          <c:order val="0"/>
          <c:tx>
            <c:strRef>
              <c:f>'[Chart in Microsoft PowerPoint]Sheet1'!$A$2</c:f>
              <c:strCache>
                <c:ptCount val="1"/>
                <c:pt idx="0">
                  <c:v>Right</c:v>
                </c:pt>
              </c:strCache>
            </c:strRef>
          </c:tx>
          <c:spPr>
            <a:ln w="41275"/>
          </c:spPr>
          <c:marker>
            <c:symbol val="none"/>
          </c:marker>
          <c:dLbls>
            <c:showLegendKey val="0"/>
            <c:showVal val="1"/>
            <c:showCatName val="0"/>
            <c:showSerName val="0"/>
            <c:showPercent val="0"/>
            <c:showBubbleSize val="0"/>
            <c:showLeaderLines val="0"/>
          </c:dLbls>
          <c:cat>
            <c:strRef>
              <c:f>'[Chart in Microsoft PowerPoint]Sheet1'!$B$1:$Z$1</c:f>
              <c:strCache>
                <c:ptCount val="25"/>
                <c:pt idx="0">
                  <c:v>Sp '99</c:v>
                </c:pt>
                <c:pt idx="1">
                  <c:v>Fa '99</c:v>
                </c:pt>
                <c:pt idx="2">
                  <c:v>Sp '00</c:v>
                </c:pt>
                <c:pt idx="3">
                  <c:v>Fa '00</c:v>
                </c:pt>
                <c:pt idx="4">
                  <c:v>Sp '01</c:v>
                </c:pt>
                <c:pt idx="5">
                  <c:v>Fa '01</c:v>
                </c:pt>
                <c:pt idx="6">
                  <c:v>Sp '02</c:v>
                </c:pt>
                <c:pt idx="7">
                  <c:v>Fa '02</c:v>
                </c:pt>
                <c:pt idx="8">
                  <c:v>Sp '03</c:v>
                </c:pt>
                <c:pt idx="9">
                  <c:v>Fa '03</c:v>
                </c:pt>
                <c:pt idx="10">
                  <c:v>Sp '04</c:v>
                </c:pt>
                <c:pt idx="11">
                  <c:v>Fa '04</c:v>
                </c:pt>
                <c:pt idx="12">
                  <c:v>Sp '05</c:v>
                </c:pt>
                <c:pt idx="13">
                  <c:v>Fa '05</c:v>
                </c:pt>
                <c:pt idx="14">
                  <c:v>Sp '06</c:v>
                </c:pt>
                <c:pt idx="15">
                  <c:v>Fa '06</c:v>
                </c:pt>
                <c:pt idx="16">
                  <c:v>Sp '07</c:v>
                </c:pt>
                <c:pt idx="17">
                  <c:v>Fa '07</c:v>
                </c:pt>
                <c:pt idx="18">
                  <c:v>Sp '08</c:v>
                </c:pt>
                <c:pt idx="19">
                  <c:v>Fa '08</c:v>
                </c:pt>
                <c:pt idx="20">
                  <c:v>Sp '09</c:v>
                </c:pt>
                <c:pt idx="21">
                  <c:v>Fa '09</c:v>
                </c:pt>
                <c:pt idx="22">
                  <c:v>Sp '10</c:v>
                </c:pt>
                <c:pt idx="23">
                  <c:v>Fa '10</c:v>
                </c:pt>
                <c:pt idx="24">
                  <c:v>Sp '11</c:v>
                </c:pt>
              </c:strCache>
            </c:strRef>
          </c:cat>
          <c:val>
            <c:numRef>
              <c:f>'[Chart in Microsoft PowerPoint]Sheet1'!$B$2:$Z$2</c:f>
              <c:numCache>
                <c:formatCode>General</c:formatCode>
                <c:ptCount val="25"/>
                <c:pt idx="0">
                  <c:v>57</c:v>
                </c:pt>
                <c:pt idx="1">
                  <c:v>54</c:v>
                </c:pt>
                <c:pt idx="2">
                  <c:v>58</c:v>
                </c:pt>
                <c:pt idx="3">
                  <c:v>55</c:v>
                </c:pt>
                <c:pt idx="4">
                  <c:v>62</c:v>
                </c:pt>
                <c:pt idx="5">
                  <c:v>66</c:v>
                </c:pt>
                <c:pt idx="6">
                  <c:v>60</c:v>
                </c:pt>
                <c:pt idx="7">
                  <c:v>61</c:v>
                </c:pt>
                <c:pt idx="8">
                  <c:v>62</c:v>
                </c:pt>
                <c:pt idx="9">
                  <c:v>51</c:v>
                </c:pt>
                <c:pt idx="10">
                  <c:v>58</c:v>
                </c:pt>
                <c:pt idx="11">
                  <c:v>58</c:v>
                </c:pt>
                <c:pt idx="12">
                  <c:v>53</c:v>
                </c:pt>
                <c:pt idx="13">
                  <c:v>57</c:v>
                </c:pt>
                <c:pt idx="14">
                  <c:v>55</c:v>
                </c:pt>
                <c:pt idx="15">
                  <c:v>51</c:v>
                </c:pt>
                <c:pt idx="16">
                  <c:v>52</c:v>
                </c:pt>
                <c:pt idx="17">
                  <c:v>51</c:v>
                </c:pt>
                <c:pt idx="18">
                  <c:v>50</c:v>
                </c:pt>
                <c:pt idx="19">
                  <c:v>52</c:v>
                </c:pt>
                <c:pt idx="20">
                  <c:v>47</c:v>
                </c:pt>
                <c:pt idx="21">
                  <c:v>52</c:v>
                </c:pt>
                <c:pt idx="22">
                  <c:v>52</c:v>
                </c:pt>
                <c:pt idx="23">
                  <c:v>49</c:v>
                </c:pt>
                <c:pt idx="24">
                  <c:v>50</c:v>
                </c:pt>
              </c:numCache>
            </c:numRef>
          </c:val>
          <c:smooth val="1"/>
        </c:ser>
        <c:ser>
          <c:idx val="1"/>
          <c:order val="1"/>
          <c:tx>
            <c:strRef>
              <c:f>'[Chart in Microsoft PowerPoint]Sheet1'!$A$3</c:f>
              <c:strCache>
                <c:ptCount val="1"/>
                <c:pt idx="0">
                  <c:v>Wrong</c:v>
                </c:pt>
              </c:strCache>
            </c:strRef>
          </c:tx>
          <c:spPr>
            <a:ln w="41275"/>
          </c:spPr>
          <c:marker>
            <c:symbol val="none"/>
          </c:marker>
          <c:dLbls>
            <c:showLegendKey val="0"/>
            <c:showVal val="1"/>
            <c:showCatName val="0"/>
            <c:showSerName val="0"/>
            <c:showPercent val="0"/>
            <c:showBubbleSize val="0"/>
            <c:showLeaderLines val="0"/>
          </c:dLbls>
          <c:cat>
            <c:strRef>
              <c:f>'[Chart in Microsoft PowerPoint]Sheet1'!$B$1:$Z$1</c:f>
              <c:strCache>
                <c:ptCount val="25"/>
                <c:pt idx="0">
                  <c:v>Sp '99</c:v>
                </c:pt>
                <c:pt idx="1">
                  <c:v>Fa '99</c:v>
                </c:pt>
                <c:pt idx="2">
                  <c:v>Sp '00</c:v>
                </c:pt>
                <c:pt idx="3">
                  <c:v>Fa '00</c:v>
                </c:pt>
                <c:pt idx="4">
                  <c:v>Sp '01</c:v>
                </c:pt>
                <c:pt idx="5">
                  <c:v>Fa '01</c:v>
                </c:pt>
                <c:pt idx="6">
                  <c:v>Sp '02</c:v>
                </c:pt>
                <c:pt idx="7">
                  <c:v>Fa '02</c:v>
                </c:pt>
                <c:pt idx="8">
                  <c:v>Sp '03</c:v>
                </c:pt>
                <c:pt idx="9">
                  <c:v>Fa '03</c:v>
                </c:pt>
                <c:pt idx="10">
                  <c:v>Sp '04</c:v>
                </c:pt>
                <c:pt idx="11">
                  <c:v>Fa '04</c:v>
                </c:pt>
                <c:pt idx="12">
                  <c:v>Sp '05</c:v>
                </c:pt>
                <c:pt idx="13">
                  <c:v>Fa '05</c:v>
                </c:pt>
                <c:pt idx="14">
                  <c:v>Sp '06</c:v>
                </c:pt>
                <c:pt idx="15">
                  <c:v>Fa '06</c:v>
                </c:pt>
                <c:pt idx="16">
                  <c:v>Sp '07</c:v>
                </c:pt>
                <c:pt idx="17">
                  <c:v>Fa '07</c:v>
                </c:pt>
                <c:pt idx="18">
                  <c:v>Sp '08</c:v>
                </c:pt>
                <c:pt idx="19">
                  <c:v>Fa '08</c:v>
                </c:pt>
                <c:pt idx="20">
                  <c:v>Sp '09</c:v>
                </c:pt>
                <c:pt idx="21">
                  <c:v>Fa '09</c:v>
                </c:pt>
                <c:pt idx="22">
                  <c:v>Sp '10</c:v>
                </c:pt>
                <c:pt idx="23">
                  <c:v>Fa '10</c:v>
                </c:pt>
                <c:pt idx="24">
                  <c:v>Sp '11</c:v>
                </c:pt>
              </c:strCache>
            </c:strRef>
          </c:cat>
          <c:val>
            <c:numRef>
              <c:f>'[Chart in Microsoft PowerPoint]Sheet1'!$B$3:$Z$3</c:f>
              <c:numCache>
                <c:formatCode>General</c:formatCode>
                <c:ptCount val="25"/>
                <c:pt idx="0">
                  <c:v>23</c:v>
                </c:pt>
                <c:pt idx="1">
                  <c:v>27</c:v>
                </c:pt>
                <c:pt idx="2">
                  <c:v>25</c:v>
                </c:pt>
                <c:pt idx="3">
                  <c:v>24</c:v>
                </c:pt>
                <c:pt idx="4">
                  <c:v>23</c:v>
                </c:pt>
                <c:pt idx="5">
                  <c:v>15</c:v>
                </c:pt>
                <c:pt idx="6">
                  <c:v>26</c:v>
                </c:pt>
                <c:pt idx="7">
                  <c:v>21</c:v>
                </c:pt>
                <c:pt idx="8">
                  <c:v>25</c:v>
                </c:pt>
                <c:pt idx="9">
                  <c:v>34</c:v>
                </c:pt>
                <c:pt idx="10">
                  <c:v>31</c:v>
                </c:pt>
                <c:pt idx="11">
                  <c:v>24</c:v>
                </c:pt>
                <c:pt idx="12">
                  <c:v>29</c:v>
                </c:pt>
                <c:pt idx="13">
                  <c:v>27</c:v>
                </c:pt>
                <c:pt idx="14">
                  <c:v>26</c:v>
                </c:pt>
                <c:pt idx="15">
                  <c:v>29</c:v>
                </c:pt>
                <c:pt idx="16">
                  <c:v>27</c:v>
                </c:pt>
                <c:pt idx="17">
                  <c:v>33</c:v>
                </c:pt>
                <c:pt idx="18">
                  <c:v>32</c:v>
                </c:pt>
                <c:pt idx="19">
                  <c:v>31</c:v>
                </c:pt>
                <c:pt idx="20">
                  <c:v>28</c:v>
                </c:pt>
                <c:pt idx="21">
                  <c:v>27</c:v>
                </c:pt>
                <c:pt idx="22">
                  <c:v>28</c:v>
                </c:pt>
                <c:pt idx="23">
                  <c:v>28</c:v>
                </c:pt>
                <c:pt idx="24">
                  <c:v>28</c:v>
                </c:pt>
              </c:numCache>
            </c:numRef>
          </c:val>
          <c:smooth val="1"/>
        </c:ser>
        <c:ser>
          <c:idx val="2"/>
          <c:order val="2"/>
          <c:tx>
            <c:strRef>
              <c:f>'[Chart in Microsoft PowerPoint]Sheet1'!$A$4</c:f>
              <c:strCache>
                <c:ptCount val="1"/>
                <c:pt idx="0">
                  <c:v>Unsure</c:v>
                </c:pt>
              </c:strCache>
            </c:strRef>
          </c:tx>
          <c:spPr>
            <a:ln w="41275"/>
          </c:spPr>
          <c:marker>
            <c:symbol val="none"/>
          </c:marker>
          <c:dLbls>
            <c:showLegendKey val="0"/>
            <c:showVal val="1"/>
            <c:showCatName val="0"/>
            <c:showSerName val="0"/>
            <c:showPercent val="0"/>
            <c:showBubbleSize val="0"/>
            <c:showLeaderLines val="0"/>
          </c:dLbls>
          <c:cat>
            <c:strRef>
              <c:f>'[Chart in Microsoft PowerPoint]Sheet1'!$B$1:$Z$1</c:f>
              <c:strCache>
                <c:ptCount val="25"/>
                <c:pt idx="0">
                  <c:v>Sp '99</c:v>
                </c:pt>
                <c:pt idx="1">
                  <c:v>Fa '99</c:v>
                </c:pt>
                <c:pt idx="2">
                  <c:v>Sp '00</c:v>
                </c:pt>
                <c:pt idx="3">
                  <c:v>Fa '00</c:v>
                </c:pt>
                <c:pt idx="4">
                  <c:v>Sp '01</c:v>
                </c:pt>
                <c:pt idx="5">
                  <c:v>Fa '01</c:v>
                </c:pt>
                <c:pt idx="6">
                  <c:v>Sp '02</c:v>
                </c:pt>
                <c:pt idx="7">
                  <c:v>Fa '02</c:v>
                </c:pt>
                <c:pt idx="8">
                  <c:v>Sp '03</c:v>
                </c:pt>
                <c:pt idx="9">
                  <c:v>Fa '03</c:v>
                </c:pt>
                <c:pt idx="10">
                  <c:v>Sp '04</c:v>
                </c:pt>
                <c:pt idx="11">
                  <c:v>Fa '04</c:v>
                </c:pt>
                <c:pt idx="12">
                  <c:v>Sp '05</c:v>
                </c:pt>
                <c:pt idx="13">
                  <c:v>Fa '05</c:v>
                </c:pt>
                <c:pt idx="14">
                  <c:v>Sp '06</c:v>
                </c:pt>
                <c:pt idx="15">
                  <c:v>Fa '06</c:v>
                </c:pt>
                <c:pt idx="16">
                  <c:v>Sp '07</c:v>
                </c:pt>
                <c:pt idx="17">
                  <c:v>Fa '07</c:v>
                </c:pt>
                <c:pt idx="18">
                  <c:v>Sp '08</c:v>
                </c:pt>
                <c:pt idx="19">
                  <c:v>Fa '08</c:v>
                </c:pt>
                <c:pt idx="20">
                  <c:v>Sp '09</c:v>
                </c:pt>
                <c:pt idx="21">
                  <c:v>Fa '09</c:v>
                </c:pt>
                <c:pt idx="22">
                  <c:v>Sp '10</c:v>
                </c:pt>
                <c:pt idx="23">
                  <c:v>Fa '10</c:v>
                </c:pt>
                <c:pt idx="24">
                  <c:v>Sp '11</c:v>
                </c:pt>
              </c:strCache>
            </c:strRef>
          </c:cat>
          <c:val>
            <c:numRef>
              <c:f>'[Chart in Microsoft PowerPoint]Sheet1'!$B$4:$Z$4</c:f>
              <c:numCache>
                <c:formatCode>General</c:formatCode>
                <c:ptCount val="25"/>
                <c:pt idx="0">
                  <c:v>20</c:v>
                </c:pt>
                <c:pt idx="1">
                  <c:v>19</c:v>
                </c:pt>
                <c:pt idx="2">
                  <c:v>17</c:v>
                </c:pt>
                <c:pt idx="3">
                  <c:v>20</c:v>
                </c:pt>
                <c:pt idx="4">
                  <c:v>15</c:v>
                </c:pt>
                <c:pt idx="5">
                  <c:v>19</c:v>
                </c:pt>
                <c:pt idx="6">
                  <c:v>14</c:v>
                </c:pt>
                <c:pt idx="7">
                  <c:v>18</c:v>
                </c:pt>
                <c:pt idx="8">
                  <c:v>13</c:v>
                </c:pt>
                <c:pt idx="9">
                  <c:v>15</c:v>
                </c:pt>
                <c:pt idx="10">
                  <c:v>12</c:v>
                </c:pt>
                <c:pt idx="11">
                  <c:v>19</c:v>
                </c:pt>
                <c:pt idx="12">
                  <c:v>18</c:v>
                </c:pt>
                <c:pt idx="13">
                  <c:v>16</c:v>
                </c:pt>
                <c:pt idx="14">
                  <c:v>18</c:v>
                </c:pt>
                <c:pt idx="15">
                  <c:v>20</c:v>
                </c:pt>
                <c:pt idx="16">
                  <c:v>21</c:v>
                </c:pt>
                <c:pt idx="17">
                  <c:v>16</c:v>
                </c:pt>
                <c:pt idx="18">
                  <c:v>17</c:v>
                </c:pt>
                <c:pt idx="19">
                  <c:v>17</c:v>
                </c:pt>
                <c:pt idx="20">
                  <c:v>25</c:v>
                </c:pt>
                <c:pt idx="21">
                  <c:v>21</c:v>
                </c:pt>
                <c:pt idx="22">
                  <c:v>20</c:v>
                </c:pt>
                <c:pt idx="23">
                  <c:v>23</c:v>
                </c:pt>
                <c:pt idx="24">
                  <c:v>22</c:v>
                </c:pt>
              </c:numCache>
            </c:numRef>
          </c:val>
          <c:smooth val="1"/>
        </c:ser>
        <c:dLbls>
          <c:showLegendKey val="0"/>
          <c:showVal val="0"/>
          <c:showCatName val="0"/>
          <c:showSerName val="0"/>
          <c:showPercent val="0"/>
          <c:showBubbleSize val="0"/>
        </c:dLbls>
        <c:marker val="1"/>
        <c:smooth val="0"/>
        <c:axId val="220877312"/>
        <c:axId val="206768384"/>
      </c:lineChart>
      <c:catAx>
        <c:axId val="220877312"/>
        <c:scaling>
          <c:orientation val="minMax"/>
        </c:scaling>
        <c:delete val="0"/>
        <c:axPos val="b"/>
        <c:majorTickMark val="out"/>
        <c:minorTickMark val="none"/>
        <c:tickLblPos val="nextTo"/>
        <c:crossAx val="206768384"/>
        <c:crosses val="autoZero"/>
        <c:auto val="1"/>
        <c:lblAlgn val="ctr"/>
        <c:lblOffset val="100"/>
        <c:noMultiLvlLbl val="0"/>
      </c:catAx>
      <c:valAx>
        <c:axId val="206768384"/>
        <c:scaling>
          <c:orientation val="minMax"/>
        </c:scaling>
        <c:delete val="0"/>
        <c:axPos val="l"/>
        <c:majorGridlines/>
        <c:numFmt formatCode="General" sourceLinked="1"/>
        <c:majorTickMark val="out"/>
        <c:minorTickMark val="none"/>
        <c:tickLblPos val="nextTo"/>
        <c:crossAx val="220877312"/>
        <c:crosses val="autoZero"/>
        <c:crossBetween val="between"/>
      </c:valAx>
    </c:plotArea>
    <c:legend>
      <c:legendPos val="r"/>
      <c:layout/>
      <c:overlay val="0"/>
    </c:legend>
    <c:plotVisOnly val="1"/>
    <c:dispBlanksAs val="gap"/>
    <c:showDLblsOverMax val="0"/>
  </c:chart>
  <c:externalData r:id="rId2">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col"/>
        <c:grouping val="clustered"/>
        <c:varyColors val="0"/>
        <c:ser>
          <c:idx val="0"/>
          <c:order val="0"/>
          <c:tx>
            <c:strRef>
              <c:f>Sheet2!$Z$93:$Z$94</c:f>
              <c:strCache>
                <c:ptCount val="1"/>
                <c:pt idx="0">
                  <c:v>Dem 2006</c:v>
                </c:pt>
              </c:strCache>
            </c:strRef>
          </c:tx>
          <c:invertIfNegative val="0"/>
          <c:dLbls>
            <c:txPr>
              <a:bodyPr/>
              <a:lstStyle/>
              <a:p>
                <a:pPr>
                  <a:defRPr sz="1400"/>
                </a:pPr>
                <a:endParaRPr lang="en-US"/>
              </a:p>
            </c:txPr>
            <c:showLegendKey val="0"/>
            <c:showVal val="1"/>
            <c:showCatName val="0"/>
            <c:showSerName val="0"/>
            <c:showPercent val="0"/>
            <c:showBubbleSize val="0"/>
            <c:showLeaderLines val="0"/>
          </c:dLbls>
          <c:cat>
            <c:strRef>
              <c:f>Sheet2!$Y$95:$Y$98</c:f>
              <c:strCache>
                <c:ptCount val="4"/>
                <c:pt idx="0">
                  <c:v>STATE SENATOR 30</c:v>
                </c:pt>
                <c:pt idx="1">
                  <c:v>STATE SENATOR 31</c:v>
                </c:pt>
                <c:pt idx="2">
                  <c:v>STATE SENATOR 32</c:v>
                </c:pt>
                <c:pt idx="3">
                  <c:v>STATE SENATOR 33</c:v>
                </c:pt>
              </c:strCache>
            </c:strRef>
          </c:cat>
          <c:val>
            <c:numRef>
              <c:f>Sheet2!$Z$95:$Z$98</c:f>
              <c:numCache>
                <c:formatCode>0%</c:formatCode>
                <c:ptCount val="4"/>
                <c:pt idx="0">
                  <c:v>0.53749224380697813</c:v>
                </c:pt>
                <c:pt idx="1">
                  <c:v>0.50326140053446744</c:v>
                </c:pt>
                <c:pt idx="2">
                  <c:v>0.62180728158371334</c:v>
                </c:pt>
                <c:pt idx="3">
                  <c:v>0.4477736510453616</c:v>
                </c:pt>
              </c:numCache>
            </c:numRef>
          </c:val>
        </c:ser>
        <c:ser>
          <c:idx val="1"/>
          <c:order val="1"/>
          <c:tx>
            <c:strRef>
              <c:f>Sheet2!$AA$93:$AA$94</c:f>
              <c:strCache>
                <c:ptCount val="1"/>
                <c:pt idx="0">
                  <c:v>Rep 2006</c:v>
                </c:pt>
              </c:strCache>
            </c:strRef>
          </c:tx>
          <c:invertIfNegative val="0"/>
          <c:dLbls>
            <c:txPr>
              <a:bodyPr/>
              <a:lstStyle/>
              <a:p>
                <a:pPr>
                  <a:defRPr sz="1400"/>
                </a:pPr>
                <a:endParaRPr lang="en-US"/>
              </a:p>
            </c:txPr>
            <c:showLegendKey val="0"/>
            <c:showVal val="1"/>
            <c:showCatName val="0"/>
            <c:showSerName val="0"/>
            <c:showPercent val="0"/>
            <c:showBubbleSize val="0"/>
            <c:showLeaderLines val="0"/>
          </c:dLbls>
          <c:cat>
            <c:strRef>
              <c:f>Sheet2!$Y$95:$Y$98</c:f>
              <c:strCache>
                <c:ptCount val="4"/>
                <c:pt idx="0">
                  <c:v>STATE SENATOR 30</c:v>
                </c:pt>
                <c:pt idx="1">
                  <c:v>STATE SENATOR 31</c:v>
                </c:pt>
                <c:pt idx="2">
                  <c:v>STATE SENATOR 32</c:v>
                </c:pt>
                <c:pt idx="3">
                  <c:v>STATE SENATOR 33</c:v>
                </c:pt>
              </c:strCache>
            </c:strRef>
          </c:cat>
          <c:val>
            <c:numRef>
              <c:f>Sheet2!$AA$95:$AA$98</c:f>
              <c:numCache>
                <c:formatCode>0%</c:formatCode>
                <c:ptCount val="4"/>
                <c:pt idx="0">
                  <c:v>0.46250775619302176</c:v>
                </c:pt>
                <c:pt idx="1">
                  <c:v>0.49673859946553262</c:v>
                </c:pt>
                <c:pt idx="2">
                  <c:v>0.37819271841628677</c:v>
                </c:pt>
                <c:pt idx="3">
                  <c:v>0.55222634895463829</c:v>
                </c:pt>
              </c:numCache>
            </c:numRef>
          </c:val>
        </c:ser>
        <c:ser>
          <c:idx val="2"/>
          <c:order val="2"/>
          <c:tx>
            <c:strRef>
              <c:f>Sheet2!$AB$93:$AB$94</c:f>
              <c:strCache>
                <c:ptCount val="1"/>
                <c:pt idx="0">
                  <c:v>Dem 2010</c:v>
                </c:pt>
              </c:strCache>
            </c:strRef>
          </c:tx>
          <c:spPr>
            <a:solidFill>
              <a:srgbClr val="2F5897">
                <a:lumMod val="60000"/>
                <a:lumOff val="40000"/>
              </a:srgbClr>
            </a:solidFill>
          </c:spPr>
          <c:invertIfNegative val="0"/>
          <c:dLbls>
            <c:txPr>
              <a:bodyPr/>
              <a:lstStyle/>
              <a:p>
                <a:pPr>
                  <a:defRPr sz="1400"/>
                </a:pPr>
                <a:endParaRPr lang="en-US"/>
              </a:p>
            </c:txPr>
            <c:showLegendKey val="0"/>
            <c:showVal val="1"/>
            <c:showCatName val="0"/>
            <c:showSerName val="0"/>
            <c:showPercent val="0"/>
            <c:showBubbleSize val="0"/>
            <c:showLeaderLines val="0"/>
          </c:dLbls>
          <c:cat>
            <c:strRef>
              <c:f>Sheet2!$Y$95:$Y$98</c:f>
              <c:strCache>
                <c:ptCount val="4"/>
                <c:pt idx="0">
                  <c:v>STATE SENATOR 30</c:v>
                </c:pt>
                <c:pt idx="1">
                  <c:v>STATE SENATOR 31</c:v>
                </c:pt>
                <c:pt idx="2">
                  <c:v>STATE SENATOR 32</c:v>
                </c:pt>
                <c:pt idx="3">
                  <c:v>STATE SENATOR 33</c:v>
                </c:pt>
              </c:strCache>
            </c:strRef>
          </c:cat>
          <c:val>
            <c:numRef>
              <c:f>Sheet2!$AB$95:$AB$98</c:f>
              <c:numCache>
                <c:formatCode>0%</c:formatCode>
                <c:ptCount val="4"/>
                <c:pt idx="0">
                  <c:v>0.51108749412413901</c:v>
                </c:pt>
                <c:pt idx="1">
                  <c:v>0.377991479001826</c:v>
                </c:pt>
                <c:pt idx="2">
                  <c:v>0.60377451951654471</c:v>
                </c:pt>
                <c:pt idx="3">
                  <c:v>0</c:v>
                </c:pt>
              </c:numCache>
            </c:numRef>
          </c:val>
        </c:ser>
        <c:ser>
          <c:idx val="3"/>
          <c:order val="3"/>
          <c:tx>
            <c:strRef>
              <c:f>Sheet2!$AC$93:$AC$94</c:f>
              <c:strCache>
                <c:ptCount val="1"/>
                <c:pt idx="0">
                  <c:v>Rep 2010</c:v>
                </c:pt>
              </c:strCache>
            </c:strRef>
          </c:tx>
          <c:spPr>
            <a:solidFill>
              <a:srgbClr val="FF0000"/>
            </a:solidFill>
          </c:spPr>
          <c:invertIfNegative val="0"/>
          <c:dLbls>
            <c:txPr>
              <a:bodyPr/>
              <a:lstStyle/>
              <a:p>
                <a:pPr>
                  <a:defRPr sz="1400"/>
                </a:pPr>
                <a:endParaRPr lang="en-US"/>
              </a:p>
            </c:txPr>
            <c:showLegendKey val="0"/>
            <c:showVal val="1"/>
            <c:showCatName val="0"/>
            <c:showSerName val="0"/>
            <c:showPercent val="0"/>
            <c:showBubbleSize val="0"/>
            <c:showLeaderLines val="0"/>
          </c:dLbls>
          <c:cat>
            <c:strRef>
              <c:f>Sheet2!$Y$95:$Y$98</c:f>
              <c:strCache>
                <c:ptCount val="4"/>
                <c:pt idx="0">
                  <c:v>STATE SENATOR 30</c:v>
                </c:pt>
                <c:pt idx="1">
                  <c:v>STATE SENATOR 31</c:v>
                </c:pt>
                <c:pt idx="2">
                  <c:v>STATE SENATOR 32</c:v>
                </c:pt>
                <c:pt idx="3">
                  <c:v>STATE SENATOR 33</c:v>
                </c:pt>
              </c:strCache>
            </c:strRef>
          </c:cat>
          <c:val>
            <c:numRef>
              <c:f>Sheet2!$AC$95:$AC$98</c:f>
              <c:numCache>
                <c:formatCode>0%</c:formatCode>
                <c:ptCount val="4"/>
                <c:pt idx="0">
                  <c:v>0.4889125058758611</c:v>
                </c:pt>
                <c:pt idx="1">
                  <c:v>0.62200852099817416</c:v>
                </c:pt>
                <c:pt idx="2">
                  <c:v>0.39622548048345557</c:v>
                </c:pt>
                <c:pt idx="3">
                  <c:v>1</c:v>
                </c:pt>
              </c:numCache>
            </c:numRef>
          </c:val>
        </c:ser>
        <c:dLbls>
          <c:showLegendKey val="0"/>
          <c:showVal val="0"/>
          <c:showCatName val="0"/>
          <c:showSerName val="0"/>
          <c:showPercent val="0"/>
          <c:showBubbleSize val="0"/>
        </c:dLbls>
        <c:gapWidth val="150"/>
        <c:axId val="141768192"/>
        <c:axId val="141977280"/>
      </c:barChart>
      <c:catAx>
        <c:axId val="141768192"/>
        <c:scaling>
          <c:orientation val="minMax"/>
        </c:scaling>
        <c:delete val="0"/>
        <c:axPos val="b"/>
        <c:majorTickMark val="out"/>
        <c:minorTickMark val="none"/>
        <c:tickLblPos val="nextTo"/>
        <c:txPr>
          <a:bodyPr/>
          <a:lstStyle/>
          <a:p>
            <a:pPr>
              <a:defRPr sz="1400"/>
            </a:pPr>
            <a:endParaRPr lang="en-US"/>
          </a:p>
        </c:txPr>
        <c:crossAx val="141977280"/>
        <c:crosses val="autoZero"/>
        <c:auto val="1"/>
        <c:lblAlgn val="ctr"/>
        <c:lblOffset val="100"/>
        <c:noMultiLvlLbl val="0"/>
      </c:catAx>
      <c:valAx>
        <c:axId val="141977280"/>
        <c:scaling>
          <c:orientation val="minMax"/>
          <c:max val="1"/>
        </c:scaling>
        <c:delete val="0"/>
        <c:axPos val="l"/>
        <c:majorGridlines/>
        <c:numFmt formatCode="0%" sourceLinked="1"/>
        <c:majorTickMark val="out"/>
        <c:minorTickMark val="none"/>
        <c:tickLblPos val="nextTo"/>
        <c:txPr>
          <a:bodyPr/>
          <a:lstStyle/>
          <a:p>
            <a:pPr>
              <a:defRPr sz="1400"/>
            </a:pPr>
            <a:endParaRPr lang="en-US"/>
          </a:p>
        </c:txPr>
        <c:crossAx val="141768192"/>
        <c:crosses val="autoZero"/>
        <c:crossBetween val="between"/>
      </c:valAx>
    </c:plotArea>
    <c:legend>
      <c:legendPos val="r"/>
      <c:layout/>
      <c:overlay val="0"/>
      <c:txPr>
        <a:bodyPr/>
        <a:lstStyle/>
        <a:p>
          <a:pPr>
            <a:defRPr sz="1200" b="1"/>
          </a:pPr>
          <a:endParaRPr lang="en-US"/>
        </a:p>
      </c:txPr>
    </c:legend>
    <c:plotVisOnly val="1"/>
    <c:dispBlanksAs val="gap"/>
    <c:showDLblsOverMax val="0"/>
  </c:chart>
  <c:externalData r:id="rId2">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6.5101584524156722E-2"/>
          <c:y val="4.518419615891691E-2"/>
          <c:w val="0.78619531933508324"/>
          <c:h val="0.93769193429111131"/>
        </c:manualLayout>
      </c:layout>
      <c:barChart>
        <c:barDir val="col"/>
        <c:grouping val="clustered"/>
        <c:varyColors val="0"/>
        <c:ser>
          <c:idx val="0"/>
          <c:order val="0"/>
          <c:tx>
            <c:strRef>
              <c:f>Sheet1!$C$11:$C$12</c:f>
              <c:strCache>
                <c:ptCount val="1"/>
                <c:pt idx="0">
                  <c:v>Dem-Rep 2006</c:v>
                </c:pt>
              </c:strCache>
            </c:strRef>
          </c:tx>
          <c:invertIfNegative val="0"/>
          <c:dLbls>
            <c:dLbl>
              <c:idx val="1"/>
              <c:layout>
                <c:manualLayout>
                  <c:x val="-1.5432098765432102E-3"/>
                  <c:y val="-3.6478424591628394E-2"/>
                </c:manualLayout>
              </c:layout>
              <c:showLegendKey val="0"/>
              <c:showVal val="1"/>
              <c:showCatName val="0"/>
              <c:showSerName val="0"/>
              <c:showPercent val="0"/>
              <c:showBubbleSize val="0"/>
            </c:dLbl>
            <c:dLbl>
              <c:idx val="4"/>
              <c:layout>
                <c:manualLayout>
                  <c:x val="1.543209876543097E-3"/>
                  <c:y val="-6.1732718539678641E-2"/>
                </c:manualLayout>
              </c:layout>
              <c:showLegendKey val="0"/>
              <c:showVal val="1"/>
              <c:showCatName val="0"/>
              <c:showSerName val="0"/>
              <c:showPercent val="0"/>
              <c:showBubbleSize val="0"/>
            </c:dLbl>
            <c:txPr>
              <a:bodyPr/>
              <a:lstStyle/>
              <a:p>
                <a:pPr>
                  <a:defRPr sz="1400" b="1"/>
                </a:pPr>
                <a:endParaRPr lang="en-US"/>
              </a:p>
            </c:txPr>
            <c:showLegendKey val="0"/>
            <c:showVal val="1"/>
            <c:showCatName val="0"/>
            <c:showSerName val="0"/>
            <c:showPercent val="0"/>
            <c:showBubbleSize val="0"/>
            <c:showLeaderLines val="0"/>
          </c:dLbls>
          <c:cat>
            <c:strRef>
              <c:f>Sheet1!$B$13:$B$17</c:f>
              <c:strCache>
                <c:ptCount val="5"/>
                <c:pt idx="0">
                  <c:v>30</c:v>
                </c:pt>
                <c:pt idx="1">
                  <c:v>31</c:v>
                </c:pt>
                <c:pt idx="2">
                  <c:v>32</c:v>
                </c:pt>
                <c:pt idx="3">
                  <c:v>33a</c:v>
                </c:pt>
                <c:pt idx="4">
                  <c:v>33b</c:v>
                </c:pt>
              </c:strCache>
            </c:strRef>
          </c:cat>
          <c:val>
            <c:numRef>
              <c:f>Sheet1!$C$13:$C$17</c:f>
              <c:numCache>
                <c:formatCode>General</c:formatCode>
                <c:ptCount val="5"/>
                <c:pt idx="0">
                  <c:v>4982</c:v>
                </c:pt>
                <c:pt idx="1">
                  <c:v>-3341</c:v>
                </c:pt>
                <c:pt idx="2">
                  <c:v>10983</c:v>
                </c:pt>
                <c:pt idx="3">
                  <c:v>-5038</c:v>
                </c:pt>
                <c:pt idx="4">
                  <c:v>-2164</c:v>
                </c:pt>
              </c:numCache>
            </c:numRef>
          </c:val>
        </c:ser>
        <c:ser>
          <c:idx val="1"/>
          <c:order val="1"/>
          <c:tx>
            <c:strRef>
              <c:f>Sheet1!$D$11:$D$12</c:f>
              <c:strCache>
                <c:ptCount val="1"/>
                <c:pt idx="0">
                  <c:v>Dem-Rep 2010</c:v>
                </c:pt>
              </c:strCache>
            </c:strRef>
          </c:tx>
          <c:invertIfNegative val="0"/>
          <c:dLbls>
            <c:dLbl>
              <c:idx val="0"/>
              <c:layout>
                <c:manualLayout>
                  <c:x val="3.08641975308642E-3"/>
                  <c:y val="-1.6835533123006039E-2"/>
                </c:manualLayout>
              </c:layout>
              <c:showLegendKey val="0"/>
              <c:showVal val="1"/>
              <c:showCatName val="0"/>
              <c:showSerName val="0"/>
              <c:showPercent val="0"/>
              <c:showBubbleSize val="0"/>
            </c:dLbl>
            <c:txPr>
              <a:bodyPr/>
              <a:lstStyle/>
              <a:p>
                <a:pPr>
                  <a:defRPr sz="1400" b="1"/>
                </a:pPr>
                <a:endParaRPr lang="en-US"/>
              </a:p>
            </c:txPr>
            <c:showLegendKey val="0"/>
            <c:showVal val="1"/>
            <c:showCatName val="0"/>
            <c:showSerName val="0"/>
            <c:showPercent val="0"/>
            <c:showBubbleSize val="0"/>
            <c:showLeaderLines val="0"/>
          </c:dLbls>
          <c:cat>
            <c:strRef>
              <c:f>Sheet1!$B$13:$B$17</c:f>
              <c:strCache>
                <c:ptCount val="5"/>
                <c:pt idx="0">
                  <c:v>30</c:v>
                </c:pt>
                <c:pt idx="1">
                  <c:v>31</c:v>
                </c:pt>
                <c:pt idx="2">
                  <c:v>32</c:v>
                </c:pt>
                <c:pt idx="3">
                  <c:v>33a</c:v>
                </c:pt>
                <c:pt idx="4">
                  <c:v>33b</c:v>
                </c:pt>
              </c:strCache>
            </c:strRef>
          </c:cat>
          <c:val>
            <c:numRef>
              <c:f>Sheet1!$D$13:$D$17</c:f>
              <c:numCache>
                <c:formatCode>General</c:formatCode>
                <c:ptCount val="5"/>
                <c:pt idx="0">
                  <c:v>-3567</c:v>
                </c:pt>
                <c:pt idx="1">
                  <c:v>-32511</c:v>
                </c:pt>
                <c:pt idx="2">
                  <c:v>8825</c:v>
                </c:pt>
                <c:pt idx="3">
                  <c:v>-27514</c:v>
                </c:pt>
                <c:pt idx="4">
                  <c:v>-14492</c:v>
                </c:pt>
              </c:numCache>
            </c:numRef>
          </c:val>
        </c:ser>
        <c:dLbls>
          <c:showLegendKey val="0"/>
          <c:showVal val="0"/>
          <c:showCatName val="0"/>
          <c:showSerName val="0"/>
          <c:showPercent val="0"/>
          <c:showBubbleSize val="0"/>
        </c:dLbls>
        <c:gapWidth val="150"/>
        <c:axId val="143443456"/>
        <c:axId val="141979584"/>
      </c:barChart>
      <c:catAx>
        <c:axId val="143443456"/>
        <c:scaling>
          <c:orientation val="minMax"/>
        </c:scaling>
        <c:delete val="0"/>
        <c:axPos val="b"/>
        <c:majorTickMark val="out"/>
        <c:minorTickMark val="none"/>
        <c:tickLblPos val="nextTo"/>
        <c:txPr>
          <a:bodyPr/>
          <a:lstStyle/>
          <a:p>
            <a:pPr>
              <a:defRPr sz="2000" b="1"/>
            </a:pPr>
            <a:endParaRPr lang="en-US"/>
          </a:p>
        </c:txPr>
        <c:crossAx val="141979584"/>
        <c:crosses val="autoZero"/>
        <c:auto val="1"/>
        <c:lblAlgn val="ctr"/>
        <c:lblOffset val="100"/>
        <c:noMultiLvlLbl val="0"/>
      </c:catAx>
      <c:valAx>
        <c:axId val="141979584"/>
        <c:scaling>
          <c:orientation val="minMax"/>
        </c:scaling>
        <c:delete val="0"/>
        <c:axPos val="l"/>
        <c:majorGridlines/>
        <c:numFmt formatCode="General" sourceLinked="1"/>
        <c:majorTickMark val="out"/>
        <c:minorTickMark val="none"/>
        <c:tickLblPos val="nextTo"/>
        <c:txPr>
          <a:bodyPr/>
          <a:lstStyle/>
          <a:p>
            <a:pPr>
              <a:defRPr sz="1400"/>
            </a:pPr>
            <a:endParaRPr lang="en-US"/>
          </a:p>
        </c:txPr>
        <c:crossAx val="143443456"/>
        <c:crosses val="autoZero"/>
        <c:crossBetween val="between"/>
      </c:valAx>
    </c:plotArea>
    <c:legend>
      <c:legendPos val="r"/>
      <c:layout>
        <c:manualLayout>
          <c:xMode val="edge"/>
          <c:yMode val="edge"/>
          <c:x val="0.76929753572470128"/>
          <c:y val="0.72306954343197249"/>
          <c:w val="0.21989999513949654"/>
          <c:h val="0.182412008228967"/>
        </c:manualLayout>
      </c:layout>
      <c:overlay val="0"/>
      <c:txPr>
        <a:bodyPr/>
        <a:lstStyle/>
        <a:p>
          <a:pPr>
            <a:defRPr sz="1400" b="1"/>
          </a:pPr>
          <a:endParaRPr lang="en-US"/>
        </a:p>
      </c:txPr>
    </c:legend>
    <c:plotVisOnly val="1"/>
    <c:dispBlanksAs val="gap"/>
    <c:showDLblsOverMax val="0"/>
  </c:chart>
  <c:externalData r:id="rId2">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Sheet3!$F$20</c:f>
              <c:strCache>
                <c:ptCount val="1"/>
                <c:pt idx="0">
                  <c:v>District 3</c:v>
                </c:pt>
              </c:strCache>
            </c:strRef>
          </c:tx>
          <c:spPr>
            <a:solidFill>
              <a:srgbClr val="C00000"/>
            </a:solidFill>
          </c:spPr>
          <c:invertIfNegative val="0"/>
          <c:dLbls>
            <c:showLegendKey val="0"/>
            <c:showVal val="1"/>
            <c:showCatName val="0"/>
            <c:showSerName val="0"/>
            <c:showPercent val="0"/>
            <c:showBubbleSize val="0"/>
            <c:showLeaderLines val="0"/>
          </c:dLbls>
          <c:cat>
            <c:strRef>
              <c:f>Sheet3!$E$21:$E$33</c:f>
              <c:strCache>
                <c:ptCount val="13"/>
                <c:pt idx="0">
                  <c:v>Same sex marriage</c:v>
                </c:pt>
                <c:pt idx="1">
                  <c:v>In-state tuition for illegal</c:v>
                </c:pt>
                <c:pt idx="2">
                  <c:v>Limit Arbitration - support</c:v>
                </c:pt>
                <c:pt idx="3">
                  <c:v>Wages not going up</c:v>
                </c:pt>
                <c:pt idx="4">
                  <c:v>Delays in major purchases</c:v>
                </c:pt>
                <c:pt idx="5">
                  <c:v>Utilities cost</c:v>
                </c:pt>
                <c:pt idx="6">
                  <c:v>Transportation cost</c:v>
                </c:pt>
                <c:pt idx="7">
                  <c:v>Losses in stocks</c:v>
                </c:pt>
                <c:pt idx="8">
                  <c:v>Health insurance</c:v>
                </c:pt>
                <c:pt idx="9">
                  <c:v>Find affordable housing</c:v>
                </c:pt>
                <c:pt idx="10">
                  <c:v>Foreclosure</c:v>
                </c:pt>
                <c:pt idx="11">
                  <c:v>Unemployment</c:v>
                </c:pt>
                <c:pt idx="12">
                  <c:v>Increase gas tax</c:v>
                </c:pt>
              </c:strCache>
            </c:strRef>
          </c:cat>
          <c:val>
            <c:numRef>
              <c:f>Sheet3!$F$21:$F$33</c:f>
              <c:numCache>
                <c:formatCode>General</c:formatCode>
                <c:ptCount val="13"/>
                <c:pt idx="0">
                  <c:v>43</c:v>
                </c:pt>
                <c:pt idx="1">
                  <c:v>27</c:v>
                </c:pt>
                <c:pt idx="2">
                  <c:v>26</c:v>
                </c:pt>
                <c:pt idx="3">
                  <c:v>83</c:v>
                </c:pt>
                <c:pt idx="4">
                  <c:v>56</c:v>
                </c:pt>
                <c:pt idx="5">
                  <c:v>56</c:v>
                </c:pt>
                <c:pt idx="6">
                  <c:v>53</c:v>
                </c:pt>
                <c:pt idx="7">
                  <c:v>42</c:v>
                </c:pt>
                <c:pt idx="8">
                  <c:v>36</c:v>
                </c:pt>
                <c:pt idx="9">
                  <c:v>20</c:v>
                </c:pt>
                <c:pt idx="10">
                  <c:v>19</c:v>
                </c:pt>
                <c:pt idx="11">
                  <c:v>16</c:v>
                </c:pt>
                <c:pt idx="12">
                  <c:v>6</c:v>
                </c:pt>
              </c:numCache>
            </c:numRef>
          </c:val>
        </c:ser>
        <c:ser>
          <c:idx val="1"/>
          <c:order val="1"/>
          <c:tx>
            <c:strRef>
              <c:f>Sheet3!$G$20</c:f>
              <c:strCache>
                <c:ptCount val="1"/>
                <c:pt idx="0">
                  <c:v>County</c:v>
                </c:pt>
              </c:strCache>
            </c:strRef>
          </c:tx>
          <c:spPr>
            <a:solidFill>
              <a:schemeClr val="tx2"/>
            </a:solidFill>
          </c:spPr>
          <c:invertIfNegative val="0"/>
          <c:dLbls>
            <c:showLegendKey val="0"/>
            <c:showVal val="1"/>
            <c:showCatName val="0"/>
            <c:showSerName val="0"/>
            <c:showPercent val="0"/>
            <c:showBubbleSize val="0"/>
            <c:showLeaderLines val="0"/>
          </c:dLbls>
          <c:cat>
            <c:strRef>
              <c:f>Sheet3!$E$21:$E$33</c:f>
              <c:strCache>
                <c:ptCount val="13"/>
                <c:pt idx="0">
                  <c:v>Same sex marriage</c:v>
                </c:pt>
                <c:pt idx="1">
                  <c:v>In-state tuition for illegal</c:v>
                </c:pt>
                <c:pt idx="2">
                  <c:v>Limit Arbitration - support</c:v>
                </c:pt>
                <c:pt idx="3">
                  <c:v>Wages not going up</c:v>
                </c:pt>
                <c:pt idx="4">
                  <c:v>Delays in major purchases</c:v>
                </c:pt>
                <c:pt idx="5">
                  <c:v>Utilities cost</c:v>
                </c:pt>
                <c:pt idx="6">
                  <c:v>Transportation cost</c:v>
                </c:pt>
                <c:pt idx="7">
                  <c:v>Losses in stocks</c:v>
                </c:pt>
                <c:pt idx="8">
                  <c:v>Health insurance</c:v>
                </c:pt>
                <c:pt idx="9">
                  <c:v>Find affordable housing</c:v>
                </c:pt>
                <c:pt idx="10">
                  <c:v>Foreclosure</c:v>
                </c:pt>
                <c:pt idx="11">
                  <c:v>Unemployment</c:v>
                </c:pt>
                <c:pt idx="12">
                  <c:v>Increase gas tax</c:v>
                </c:pt>
              </c:strCache>
            </c:strRef>
          </c:cat>
          <c:val>
            <c:numRef>
              <c:f>Sheet3!$G$21:$G$33</c:f>
              <c:numCache>
                <c:formatCode>General</c:formatCode>
                <c:ptCount val="13"/>
                <c:pt idx="0">
                  <c:v>47</c:v>
                </c:pt>
                <c:pt idx="1">
                  <c:v>34</c:v>
                </c:pt>
                <c:pt idx="2">
                  <c:v>35</c:v>
                </c:pt>
                <c:pt idx="3">
                  <c:v>63</c:v>
                </c:pt>
                <c:pt idx="4">
                  <c:v>46</c:v>
                </c:pt>
                <c:pt idx="5">
                  <c:v>46</c:v>
                </c:pt>
                <c:pt idx="6">
                  <c:v>41</c:v>
                </c:pt>
                <c:pt idx="7">
                  <c:v>51</c:v>
                </c:pt>
                <c:pt idx="8">
                  <c:v>35</c:v>
                </c:pt>
                <c:pt idx="9">
                  <c:v>14</c:v>
                </c:pt>
                <c:pt idx="10">
                  <c:v>9</c:v>
                </c:pt>
                <c:pt idx="11">
                  <c:v>21</c:v>
                </c:pt>
                <c:pt idx="12">
                  <c:v>18</c:v>
                </c:pt>
              </c:numCache>
            </c:numRef>
          </c:val>
        </c:ser>
        <c:dLbls>
          <c:showLegendKey val="0"/>
          <c:showVal val="0"/>
          <c:showCatName val="0"/>
          <c:showSerName val="0"/>
          <c:showPercent val="0"/>
          <c:showBubbleSize val="0"/>
        </c:dLbls>
        <c:gapWidth val="150"/>
        <c:axId val="171756544"/>
        <c:axId val="190696832"/>
      </c:barChart>
      <c:catAx>
        <c:axId val="171756544"/>
        <c:scaling>
          <c:orientation val="minMax"/>
        </c:scaling>
        <c:delete val="0"/>
        <c:axPos val="b"/>
        <c:majorTickMark val="out"/>
        <c:minorTickMark val="none"/>
        <c:tickLblPos val="nextTo"/>
        <c:crossAx val="190696832"/>
        <c:crosses val="autoZero"/>
        <c:auto val="1"/>
        <c:lblAlgn val="ctr"/>
        <c:lblOffset val="100"/>
        <c:noMultiLvlLbl val="0"/>
      </c:catAx>
      <c:valAx>
        <c:axId val="190696832"/>
        <c:scaling>
          <c:orientation val="minMax"/>
        </c:scaling>
        <c:delete val="0"/>
        <c:axPos val="l"/>
        <c:majorGridlines/>
        <c:numFmt formatCode="General" sourceLinked="1"/>
        <c:majorTickMark val="out"/>
        <c:minorTickMark val="none"/>
        <c:tickLblPos val="nextTo"/>
        <c:crossAx val="171756544"/>
        <c:crosses val="autoZero"/>
        <c:crossBetween val="between"/>
      </c:valAx>
    </c:plotArea>
    <c:legend>
      <c:legendPos val="b"/>
      <c:layout/>
      <c:overlay val="0"/>
      <c:txPr>
        <a:bodyPr/>
        <a:lstStyle/>
        <a:p>
          <a:pPr>
            <a:defRPr sz="1600"/>
          </a:pPr>
          <a:endParaRPr lang="en-US"/>
        </a:p>
      </c:txPr>
    </c:legend>
    <c:plotVisOnly val="1"/>
    <c:dispBlanksAs val="gap"/>
    <c:showDLblsOverMax val="0"/>
  </c:chart>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5814012831729385E-2"/>
          <c:y val="3.0883941108267997E-2"/>
          <c:w val="0.80124538252162925"/>
          <c:h val="0.89814652467943468"/>
        </c:manualLayout>
      </c:layout>
      <c:barChart>
        <c:barDir val="col"/>
        <c:grouping val="clustered"/>
        <c:varyColors val="0"/>
        <c:ser>
          <c:idx val="0"/>
          <c:order val="0"/>
          <c:tx>
            <c:strRef>
              <c:f>Summary!$V$2</c:f>
              <c:strCache>
                <c:ptCount val="1"/>
                <c:pt idx="0">
                  <c:v>Quest A</c:v>
                </c:pt>
              </c:strCache>
            </c:strRef>
          </c:tx>
          <c:invertIfNegative val="0"/>
          <c:dLbls>
            <c:showLegendKey val="0"/>
            <c:showVal val="1"/>
            <c:showCatName val="0"/>
            <c:showSerName val="0"/>
            <c:showPercent val="0"/>
            <c:showBubbleSize val="0"/>
            <c:showLeaderLines val="0"/>
          </c:dLbls>
          <c:val>
            <c:numRef>
              <c:f>Summary!$V$3:$V$9</c:f>
              <c:numCache>
                <c:formatCode>0.0%</c:formatCode>
                <c:ptCount val="7"/>
                <c:pt idx="0">
                  <c:v>0.51100000000000001</c:v>
                </c:pt>
                <c:pt idx="1">
                  <c:v>0.5949416666666667</c:v>
                </c:pt>
                <c:pt idx="2">
                  <c:v>0.65021600000000002</c:v>
                </c:pt>
                <c:pt idx="3">
                  <c:v>0.5198250000000002</c:v>
                </c:pt>
                <c:pt idx="4">
                  <c:v>0.54114117647058835</c:v>
                </c:pt>
                <c:pt idx="5">
                  <c:v>0.54751290322580648</c:v>
                </c:pt>
                <c:pt idx="6">
                  <c:v>0.55853333333333333</c:v>
                </c:pt>
              </c:numCache>
            </c:numRef>
          </c:val>
        </c:ser>
        <c:ser>
          <c:idx val="1"/>
          <c:order val="1"/>
          <c:tx>
            <c:strRef>
              <c:f>Summary!$W$2</c:f>
              <c:strCache>
                <c:ptCount val="1"/>
                <c:pt idx="0">
                  <c:v>Early Votes</c:v>
                </c:pt>
              </c:strCache>
            </c:strRef>
          </c:tx>
          <c:invertIfNegative val="0"/>
          <c:dLbls>
            <c:dLbl>
              <c:idx val="3"/>
              <c:layout>
                <c:manualLayout>
                  <c:x val="1.3888888888888892E-2"/>
                  <c:y val="-2.6289842826071178E-3"/>
                </c:manualLayout>
              </c:layout>
              <c:showLegendKey val="0"/>
              <c:showVal val="1"/>
              <c:showCatName val="0"/>
              <c:showSerName val="0"/>
              <c:showPercent val="0"/>
              <c:showBubbleSize val="0"/>
            </c:dLbl>
            <c:dLbl>
              <c:idx val="4"/>
              <c:layout>
                <c:manualLayout>
                  <c:x val="0"/>
                  <c:y val="-1.8402889978249813E-2"/>
                </c:manualLayout>
              </c:layout>
              <c:showLegendKey val="0"/>
              <c:showVal val="1"/>
              <c:showCatName val="0"/>
              <c:showSerName val="0"/>
              <c:showPercent val="0"/>
              <c:showBubbleSize val="0"/>
            </c:dLbl>
            <c:dLbl>
              <c:idx val="5"/>
              <c:layout>
                <c:manualLayout>
                  <c:x val="-1.5432098765432102E-3"/>
                  <c:y val="-3.1547811391285395E-2"/>
                </c:manualLayout>
              </c:layout>
              <c:showLegendKey val="0"/>
              <c:showVal val="1"/>
              <c:showCatName val="0"/>
              <c:showSerName val="0"/>
              <c:showPercent val="0"/>
              <c:showBubbleSize val="0"/>
            </c:dLbl>
            <c:dLbl>
              <c:idx val="6"/>
              <c:layout>
                <c:manualLayout>
                  <c:x val="3.08641975308642E-3"/>
                  <c:y val="-2.6289842826071174E-2"/>
                </c:manualLayout>
              </c:layout>
              <c:showLegendKey val="0"/>
              <c:showVal val="1"/>
              <c:showCatName val="0"/>
              <c:showSerName val="0"/>
              <c:showPercent val="0"/>
              <c:showBubbleSize val="0"/>
            </c:dLbl>
            <c:showLegendKey val="0"/>
            <c:showVal val="1"/>
            <c:showCatName val="0"/>
            <c:showSerName val="0"/>
            <c:showPercent val="0"/>
            <c:showBubbleSize val="0"/>
            <c:showLeaderLines val="0"/>
          </c:dLbls>
          <c:val>
            <c:numRef>
              <c:f>Summary!$W$3:$W$9</c:f>
              <c:numCache>
                <c:formatCode>0.0%</c:formatCode>
                <c:ptCount val="7"/>
                <c:pt idx="1">
                  <c:v>0.61250000000000004</c:v>
                </c:pt>
                <c:pt idx="3">
                  <c:v>0.47260000000000002</c:v>
                </c:pt>
                <c:pt idx="4">
                  <c:v>0.54510000000000003</c:v>
                </c:pt>
                <c:pt idx="5">
                  <c:v>0.54770000000000008</c:v>
                </c:pt>
                <c:pt idx="6">
                  <c:v>0.56510000000000005</c:v>
                </c:pt>
              </c:numCache>
            </c:numRef>
          </c:val>
        </c:ser>
        <c:dLbls>
          <c:showLegendKey val="0"/>
          <c:showVal val="0"/>
          <c:showCatName val="0"/>
          <c:showSerName val="0"/>
          <c:showPercent val="0"/>
          <c:showBubbleSize val="0"/>
        </c:dLbls>
        <c:gapWidth val="150"/>
        <c:axId val="145117184"/>
        <c:axId val="141979008"/>
      </c:barChart>
      <c:catAx>
        <c:axId val="145117184"/>
        <c:scaling>
          <c:orientation val="minMax"/>
        </c:scaling>
        <c:delete val="0"/>
        <c:axPos val="b"/>
        <c:majorTickMark val="out"/>
        <c:minorTickMark val="none"/>
        <c:tickLblPos val="nextTo"/>
        <c:crossAx val="141979008"/>
        <c:crosses val="autoZero"/>
        <c:auto val="1"/>
        <c:lblAlgn val="ctr"/>
        <c:lblOffset val="100"/>
        <c:noMultiLvlLbl val="0"/>
      </c:catAx>
      <c:valAx>
        <c:axId val="141979008"/>
        <c:scaling>
          <c:orientation val="minMax"/>
        </c:scaling>
        <c:delete val="0"/>
        <c:axPos val="l"/>
        <c:majorGridlines/>
        <c:numFmt formatCode="0.0%" sourceLinked="1"/>
        <c:majorTickMark val="out"/>
        <c:minorTickMark val="none"/>
        <c:tickLblPos val="nextTo"/>
        <c:crossAx val="145117184"/>
        <c:crosses val="autoZero"/>
        <c:crossBetween val="between"/>
      </c:valAx>
    </c:plotArea>
    <c:legend>
      <c:legendPos val="r"/>
      <c:layout/>
      <c:overlay val="0"/>
    </c:legend>
    <c:plotVisOnly val="1"/>
    <c:dispBlanksAs val="gap"/>
    <c:showDLblsOverMax val="0"/>
  </c:chart>
  <c:externalData r:id="rId1">
    <c:autoUpdate val="0"/>
  </c:externalData>
  <c:userShapes r:id="rId2"/>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Rep</c:v>
                </c:pt>
              </c:strCache>
            </c:strRef>
          </c:tx>
          <c:spPr>
            <a:solidFill>
              <a:schemeClr val="accent2"/>
            </a:solidFill>
            <a:ln>
              <a:solidFill>
                <a:srgbClr val="FF0000"/>
              </a:solidFill>
            </a:ln>
          </c:spPr>
          <c:invertIfNegative val="0"/>
          <c:dLbls>
            <c:dLbl>
              <c:idx val="1"/>
              <c:layout>
                <c:manualLayout>
                  <c:x val="-6.4724919093851144E-3"/>
                  <c:y val="-3.1250000000000583E-3"/>
                </c:manualLayout>
              </c:layout>
              <c:showLegendKey val="0"/>
              <c:showVal val="1"/>
              <c:showCatName val="0"/>
              <c:showSerName val="0"/>
              <c:showPercent val="0"/>
              <c:showBubbleSize val="0"/>
            </c:dLbl>
            <c:dLbl>
              <c:idx val="2"/>
              <c:layout>
                <c:manualLayout>
                  <c:x val="-3.7216828478964417E-2"/>
                  <c:y val="0.1218747539370079"/>
                </c:manualLayout>
              </c:layout>
              <c:showLegendKey val="0"/>
              <c:showVal val="1"/>
              <c:showCatName val="0"/>
              <c:showSerName val="0"/>
              <c:showPercent val="0"/>
              <c:showBubbleSize val="0"/>
            </c:dLbl>
            <c:dLbl>
              <c:idx val="3"/>
              <c:layout>
                <c:manualLayout>
                  <c:x val="-1.9417475728155345E-2"/>
                  <c:y val="-2.8645502418045016E-17"/>
                </c:manualLayout>
              </c:layout>
              <c:showLegendKey val="0"/>
              <c:showVal val="1"/>
              <c:showCatName val="0"/>
              <c:showSerName val="0"/>
              <c:showPercent val="0"/>
              <c:showBubbleSize val="0"/>
            </c:dLbl>
            <c:showLegendKey val="0"/>
            <c:showVal val="1"/>
            <c:showCatName val="0"/>
            <c:showSerName val="0"/>
            <c:showPercent val="0"/>
            <c:showBubbleSize val="0"/>
            <c:showLeaderLines val="0"/>
          </c:dLbls>
          <c:cat>
            <c:numRef>
              <c:f>Sheet1!$A$2:$A$6</c:f>
              <c:numCache>
                <c:formatCode>General</c:formatCode>
                <c:ptCount val="5"/>
                <c:pt idx="0">
                  <c:v>1994</c:v>
                </c:pt>
                <c:pt idx="1">
                  <c:v>1998</c:v>
                </c:pt>
                <c:pt idx="2">
                  <c:v>2002</c:v>
                </c:pt>
                <c:pt idx="3">
                  <c:v>2006</c:v>
                </c:pt>
                <c:pt idx="4">
                  <c:v>2010</c:v>
                </c:pt>
              </c:numCache>
            </c:numRef>
          </c:cat>
          <c:val>
            <c:numRef>
              <c:f>Sheet1!$B$2:$B$6</c:f>
              <c:numCache>
                <c:formatCode>General</c:formatCode>
                <c:ptCount val="5"/>
                <c:pt idx="0">
                  <c:v>57615</c:v>
                </c:pt>
                <c:pt idx="1">
                  <c:v>63879</c:v>
                </c:pt>
                <c:pt idx="2">
                  <c:v>83305</c:v>
                </c:pt>
                <c:pt idx="3">
                  <c:v>93533</c:v>
                </c:pt>
                <c:pt idx="4">
                  <c:v>97465</c:v>
                </c:pt>
              </c:numCache>
            </c:numRef>
          </c:val>
        </c:ser>
        <c:ser>
          <c:idx val="1"/>
          <c:order val="1"/>
          <c:tx>
            <c:strRef>
              <c:f>Sheet1!$C$1</c:f>
              <c:strCache>
                <c:ptCount val="1"/>
                <c:pt idx="0">
                  <c:v>Dem</c:v>
                </c:pt>
              </c:strCache>
            </c:strRef>
          </c:tx>
          <c:spPr>
            <a:solidFill>
              <a:srgbClr val="0070C0"/>
            </a:solidFill>
          </c:spPr>
          <c:invertIfNegative val="0"/>
          <c:dLbls>
            <c:dLbl>
              <c:idx val="0"/>
              <c:layout>
                <c:manualLayout>
                  <c:x val="2.1035598705501622E-2"/>
                  <c:y val="4.6874999999999993E-2"/>
                </c:manualLayout>
              </c:layout>
              <c:showLegendKey val="0"/>
              <c:showVal val="1"/>
              <c:showCatName val="0"/>
              <c:showSerName val="0"/>
              <c:showPercent val="0"/>
              <c:showBubbleSize val="0"/>
            </c:dLbl>
            <c:dLbl>
              <c:idx val="2"/>
              <c:layout>
                <c:manualLayout>
                  <c:x val="6.4723644981270565E-3"/>
                  <c:y val="2.6339285714285718E-2"/>
                </c:manualLayout>
              </c:layout>
              <c:showLegendKey val="0"/>
              <c:showVal val="1"/>
              <c:showCatName val="0"/>
              <c:showSerName val="0"/>
              <c:showPercent val="0"/>
              <c:showBubbleSize val="0"/>
            </c:dLbl>
            <c:dLbl>
              <c:idx val="3"/>
              <c:layout>
                <c:manualLayout>
                  <c:x val="2.5889967637540458E-2"/>
                  <c:y val="8.7500000000000008E-2"/>
                </c:manualLayout>
              </c:layout>
              <c:showLegendKey val="0"/>
              <c:showVal val="1"/>
              <c:showCatName val="0"/>
              <c:showSerName val="0"/>
              <c:showPercent val="0"/>
              <c:showBubbleSize val="0"/>
            </c:dLbl>
            <c:showLegendKey val="0"/>
            <c:showVal val="1"/>
            <c:showCatName val="0"/>
            <c:showSerName val="0"/>
            <c:showPercent val="0"/>
            <c:showBubbleSize val="0"/>
            <c:showLeaderLines val="0"/>
          </c:dLbls>
          <c:cat>
            <c:numRef>
              <c:f>Sheet1!$A$2:$A$6</c:f>
              <c:numCache>
                <c:formatCode>General</c:formatCode>
                <c:ptCount val="5"/>
                <c:pt idx="0">
                  <c:v>1994</c:v>
                </c:pt>
                <c:pt idx="1">
                  <c:v>1998</c:v>
                </c:pt>
                <c:pt idx="2">
                  <c:v>2002</c:v>
                </c:pt>
                <c:pt idx="3">
                  <c:v>2006</c:v>
                </c:pt>
                <c:pt idx="4">
                  <c:v>2010</c:v>
                </c:pt>
              </c:numCache>
            </c:numRef>
          </c:cat>
          <c:val>
            <c:numRef>
              <c:f>Sheet1!$C$2:$C$6</c:f>
              <c:numCache>
                <c:formatCode>General</c:formatCode>
                <c:ptCount val="5"/>
                <c:pt idx="0">
                  <c:v>54899</c:v>
                </c:pt>
                <c:pt idx="1">
                  <c:v>87676</c:v>
                </c:pt>
                <c:pt idx="2">
                  <c:v>89456</c:v>
                </c:pt>
                <c:pt idx="3">
                  <c:v>89613</c:v>
                </c:pt>
                <c:pt idx="4">
                  <c:v>85040</c:v>
                </c:pt>
              </c:numCache>
            </c:numRef>
          </c:val>
        </c:ser>
        <c:ser>
          <c:idx val="2"/>
          <c:order val="2"/>
          <c:tx>
            <c:strRef>
              <c:f>Sheet1!$D$1</c:f>
              <c:strCache>
                <c:ptCount val="1"/>
                <c:pt idx="0">
                  <c:v>Other</c:v>
                </c:pt>
              </c:strCache>
            </c:strRef>
          </c:tx>
          <c:spPr>
            <a:solidFill>
              <a:schemeClr val="accent5">
                <a:lumMod val="75000"/>
              </a:schemeClr>
            </a:solidFill>
          </c:spPr>
          <c:invertIfNegative val="0"/>
          <c:dLbls>
            <c:dLbl>
              <c:idx val="4"/>
              <c:layout>
                <c:manualLayout>
                  <c:x val="5.5016181229773475E-2"/>
                  <c:y val="8.9285714285714385E-2"/>
                </c:manualLayout>
              </c:layout>
              <c:showLegendKey val="0"/>
              <c:showVal val="1"/>
              <c:showCatName val="0"/>
              <c:showSerName val="0"/>
              <c:showPercent val="0"/>
              <c:showBubbleSize val="0"/>
            </c:dLbl>
            <c:showLegendKey val="0"/>
            <c:showVal val="1"/>
            <c:showCatName val="0"/>
            <c:showSerName val="0"/>
            <c:showPercent val="0"/>
            <c:showBubbleSize val="0"/>
            <c:showLeaderLines val="0"/>
          </c:dLbls>
          <c:cat>
            <c:numRef>
              <c:f>Sheet1!$A$2:$A$6</c:f>
              <c:numCache>
                <c:formatCode>General</c:formatCode>
                <c:ptCount val="5"/>
                <c:pt idx="0">
                  <c:v>1994</c:v>
                </c:pt>
                <c:pt idx="1">
                  <c:v>1998</c:v>
                </c:pt>
                <c:pt idx="2">
                  <c:v>2002</c:v>
                </c:pt>
                <c:pt idx="3">
                  <c:v>2006</c:v>
                </c:pt>
                <c:pt idx="4">
                  <c:v>2010</c:v>
                </c:pt>
              </c:numCache>
            </c:numRef>
          </c:cat>
          <c:val>
            <c:numRef>
              <c:f>Sheet1!$D$2:$D$6</c:f>
              <c:numCache>
                <c:formatCode>General</c:formatCode>
                <c:ptCount val="5"/>
                <c:pt idx="4">
                  <c:v>10486</c:v>
                </c:pt>
              </c:numCache>
            </c:numRef>
          </c:val>
        </c:ser>
        <c:dLbls>
          <c:showLegendKey val="0"/>
          <c:showVal val="0"/>
          <c:showCatName val="0"/>
          <c:showSerName val="0"/>
          <c:showPercent val="0"/>
          <c:showBubbleSize val="0"/>
        </c:dLbls>
        <c:gapWidth val="150"/>
        <c:axId val="145229312"/>
        <c:axId val="137864896"/>
      </c:barChart>
      <c:catAx>
        <c:axId val="145229312"/>
        <c:scaling>
          <c:orientation val="minMax"/>
        </c:scaling>
        <c:delete val="0"/>
        <c:axPos val="b"/>
        <c:numFmt formatCode="General" sourceLinked="1"/>
        <c:majorTickMark val="out"/>
        <c:minorTickMark val="none"/>
        <c:tickLblPos val="nextTo"/>
        <c:crossAx val="137864896"/>
        <c:crosses val="autoZero"/>
        <c:auto val="1"/>
        <c:lblAlgn val="ctr"/>
        <c:lblOffset val="100"/>
        <c:noMultiLvlLbl val="0"/>
      </c:catAx>
      <c:valAx>
        <c:axId val="137864896"/>
        <c:scaling>
          <c:orientation val="minMax"/>
          <c:max val="100000"/>
        </c:scaling>
        <c:delete val="0"/>
        <c:axPos val="l"/>
        <c:majorGridlines/>
        <c:numFmt formatCode="General" sourceLinked="1"/>
        <c:majorTickMark val="out"/>
        <c:minorTickMark val="none"/>
        <c:tickLblPos val="nextTo"/>
        <c:crossAx val="145229312"/>
        <c:crosses val="autoZero"/>
        <c:crossBetween val="between"/>
      </c:valAx>
    </c:plotArea>
    <c:legend>
      <c:legendPos val="r"/>
      <c:layout/>
      <c:overlay val="0"/>
    </c:legend>
    <c:plotVisOnly val="1"/>
    <c:dispBlanksAs val="gap"/>
    <c:showDLblsOverMax val="0"/>
  </c:chart>
  <c:txPr>
    <a:bodyPr/>
    <a:lstStyle/>
    <a:p>
      <a:pPr>
        <a:defRPr sz="1800"/>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Sheet3!$I$67</c:f>
              <c:strCache>
                <c:ptCount val="1"/>
                <c:pt idx="0">
                  <c:v>Conti</c:v>
                </c:pt>
              </c:strCache>
            </c:strRef>
          </c:tx>
          <c:invertIfNegative val="0"/>
          <c:dLbls>
            <c:txPr>
              <a:bodyPr/>
              <a:lstStyle/>
              <a:p>
                <a:pPr>
                  <a:defRPr sz="1600"/>
                </a:pPr>
                <a:endParaRPr lang="en-US"/>
              </a:p>
            </c:txPr>
            <c:showLegendKey val="0"/>
            <c:showVal val="1"/>
            <c:showCatName val="0"/>
            <c:showSerName val="0"/>
            <c:showPercent val="0"/>
            <c:showBubbleSize val="0"/>
            <c:showLeaderLines val="0"/>
          </c:dLbls>
          <c:cat>
            <c:strRef>
              <c:f>Sheet3!$J$66:$M$66</c:f>
              <c:strCache>
                <c:ptCount val="4"/>
                <c:pt idx="0">
                  <c:v>Overall</c:v>
                </c:pt>
                <c:pt idx="1">
                  <c:v>Dem</c:v>
                </c:pt>
                <c:pt idx="2">
                  <c:v>Rep</c:v>
                </c:pt>
                <c:pt idx="3">
                  <c:v>Unaffil.</c:v>
                </c:pt>
              </c:strCache>
            </c:strRef>
          </c:cat>
          <c:val>
            <c:numRef>
              <c:f>Sheet3!$J$67:$M$67</c:f>
              <c:numCache>
                <c:formatCode>General</c:formatCode>
                <c:ptCount val="4"/>
                <c:pt idx="0">
                  <c:v>44</c:v>
                </c:pt>
                <c:pt idx="1">
                  <c:v>72</c:v>
                </c:pt>
                <c:pt idx="2">
                  <c:v>12</c:v>
                </c:pt>
                <c:pt idx="3">
                  <c:v>48</c:v>
                </c:pt>
              </c:numCache>
            </c:numRef>
          </c:val>
        </c:ser>
        <c:ser>
          <c:idx val="1"/>
          <c:order val="1"/>
          <c:tx>
            <c:strRef>
              <c:f>Sheet3!$I$68</c:f>
              <c:strCache>
                <c:ptCount val="1"/>
                <c:pt idx="0">
                  <c:v>O'Malley</c:v>
                </c:pt>
              </c:strCache>
            </c:strRef>
          </c:tx>
          <c:spPr>
            <a:solidFill>
              <a:schemeClr val="accent3">
                <a:lumMod val="75000"/>
              </a:schemeClr>
            </a:solidFill>
          </c:spPr>
          <c:invertIfNegative val="0"/>
          <c:dLbls>
            <c:txPr>
              <a:bodyPr/>
              <a:lstStyle/>
              <a:p>
                <a:pPr>
                  <a:defRPr sz="1600"/>
                </a:pPr>
                <a:endParaRPr lang="en-US"/>
              </a:p>
            </c:txPr>
            <c:showLegendKey val="0"/>
            <c:showVal val="1"/>
            <c:showCatName val="0"/>
            <c:showSerName val="0"/>
            <c:showPercent val="0"/>
            <c:showBubbleSize val="0"/>
            <c:showLeaderLines val="0"/>
          </c:dLbls>
          <c:cat>
            <c:strRef>
              <c:f>Sheet3!$J$66:$M$66</c:f>
              <c:strCache>
                <c:ptCount val="4"/>
                <c:pt idx="0">
                  <c:v>Overall</c:v>
                </c:pt>
                <c:pt idx="1">
                  <c:v>Dem</c:v>
                </c:pt>
                <c:pt idx="2">
                  <c:v>Rep</c:v>
                </c:pt>
                <c:pt idx="3">
                  <c:v>Unaffil.</c:v>
                </c:pt>
              </c:strCache>
            </c:strRef>
          </c:cat>
          <c:val>
            <c:numRef>
              <c:f>Sheet3!$J$68:$M$68</c:f>
              <c:numCache>
                <c:formatCode>General</c:formatCode>
                <c:ptCount val="4"/>
                <c:pt idx="0">
                  <c:v>43</c:v>
                </c:pt>
                <c:pt idx="1">
                  <c:v>84</c:v>
                </c:pt>
                <c:pt idx="2">
                  <c:v>9</c:v>
                </c:pt>
                <c:pt idx="3">
                  <c:v>39</c:v>
                </c:pt>
              </c:numCache>
            </c:numRef>
          </c:val>
        </c:ser>
        <c:ser>
          <c:idx val="2"/>
          <c:order val="2"/>
          <c:tx>
            <c:strRef>
              <c:f>Sheet3!$I$69</c:f>
              <c:strCache>
                <c:ptCount val="1"/>
                <c:pt idx="0">
                  <c:v>Weathersbee</c:v>
                </c:pt>
              </c:strCache>
            </c:strRef>
          </c:tx>
          <c:spPr>
            <a:solidFill>
              <a:srgbClr val="FFC000"/>
            </a:solidFill>
          </c:spPr>
          <c:invertIfNegative val="0"/>
          <c:dLbls>
            <c:txPr>
              <a:bodyPr/>
              <a:lstStyle/>
              <a:p>
                <a:pPr>
                  <a:defRPr sz="1600"/>
                </a:pPr>
                <a:endParaRPr lang="en-US"/>
              </a:p>
            </c:txPr>
            <c:showLegendKey val="0"/>
            <c:showVal val="1"/>
            <c:showCatName val="0"/>
            <c:showSerName val="0"/>
            <c:showPercent val="0"/>
            <c:showBubbleSize val="0"/>
            <c:showLeaderLines val="0"/>
          </c:dLbls>
          <c:cat>
            <c:strRef>
              <c:f>Sheet3!$J$66:$M$66</c:f>
              <c:strCache>
                <c:ptCount val="4"/>
                <c:pt idx="0">
                  <c:v>Overall</c:v>
                </c:pt>
                <c:pt idx="1">
                  <c:v>Dem</c:v>
                </c:pt>
                <c:pt idx="2">
                  <c:v>Rep</c:v>
                </c:pt>
                <c:pt idx="3">
                  <c:v>Unaffil.</c:v>
                </c:pt>
              </c:strCache>
            </c:strRef>
          </c:cat>
          <c:val>
            <c:numRef>
              <c:f>Sheet3!$J$69:$M$69</c:f>
              <c:numCache>
                <c:formatCode>General</c:formatCode>
                <c:ptCount val="4"/>
                <c:pt idx="0">
                  <c:v>51</c:v>
                </c:pt>
                <c:pt idx="1">
                  <c:v>89</c:v>
                </c:pt>
                <c:pt idx="2">
                  <c:v>15</c:v>
                </c:pt>
                <c:pt idx="3">
                  <c:v>57</c:v>
                </c:pt>
              </c:numCache>
            </c:numRef>
          </c:val>
        </c:ser>
        <c:dLbls>
          <c:showLegendKey val="0"/>
          <c:showVal val="0"/>
          <c:showCatName val="0"/>
          <c:showSerName val="0"/>
          <c:showPercent val="0"/>
          <c:showBubbleSize val="0"/>
        </c:dLbls>
        <c:gapWidth val="150"/>
        <c:axId val="143140352"/>
        <c:axId val="137868352"/>
      </c:barChart>
      <c:catAx>
        <c:axId val="143140352"/>
        <c:scaling>
          <c:orientation val="minMax"/>
        </c:scaling>
        <c:delete val="0"/>
        <c:axPos val="b"/>
        <c:majorTickMark val="out"/>
        <c:minorTickMark val="none"/>
        <c:tickLblPos val="nextTo"/>
        <c:txPr>
          <a:bodyPr/>
          <a:lstStyle/>
          <a:p>
            <a:pPr>
              <a:defRPr sz="1800"/>
            </a:pPr>
            <a:endParaRPr lang="en-US"/>
          </a:p>
        </c:txPr>
        <c:crossAx val="137868352"/>
        <c:crosses val="autoZero"/>
        <c:auto val="1"/>
        <c:lblAlgn val="ctr"/>
        <c:lblOffset val="100"/>
        <c:noMultiLvlLbl val="0"/>
      </c:catAx>
      <c:valAx>
        <c:axId val="137868352"/>
        <c:scaling>
          <c:orientation val="minMax"/>
        </c:scaling>
        <c:delete val="0"/>
        <c:axPos val="l"/>
        <c:majorGridlines/>
        <c:numFmt formatCode="General" sourceLinked="1"/>
        <c:majorTickMark val="out"/>
        <c:minorTickMark val="none"/>
        <c:tickLblPos val="nextTo"/>
        <c:txPr>
          <a:bodyPr/>
          <a:lstStyle/>
          <a:p>
            <a:pPr>
              <a:defRPr sz="1200" b="1"/>
            </a:pPr>
            <a:endParaRPr lang="en-US"/>
          </a:p>
        </c:txPr>
        <c:crossAx val="143140352"/>
        <c:crosses val="autoZero"/>
        <c:crossBetween val="between"/>
      </c:valAx>
    </c:plotArea>
    <c:legend>
      <c:legendPos val="r"/>
      <c:layout/>
      <c:overlay val="0"/>
    </c:legend>
    <c:plotVisOnly val="1"/>
    <c:dispBlanksAs val="gap"/>
    <c:showDLblsOverMax val="0"/>
  </c:chart>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Sheet3!$I$74</c:f>
              <c:strCache>
                <c:ptCount val="1"/>
                <c:pt idx="0">
                  <c:v>Conti</c:v>
                </c:pt>
              </c:strCache>
            </c:strRef>
          </c:tx>
          <c:invertIfNegative val="0"/>
          <c:dLbls>
            <c:dLbl>
              <c:idx val="4"/>
              <c:spPr/>
              <c:txPr>
                <a:bodyPr/>
                <a:lstStyle/>
                <a:p>
                  <a:pPr>
                    <a:defRPr sz="1400"/>
                  </a:pPr>
                  <a:endParaRPr lang="en-US"/>
                </a:p>
              </c:txPr>
              <c:showLegendKey val="0"/>
              <c:showVal val="1"/>
              <c:showCatName val="0"/>
              <c:showSerName val="0"/>
              <c:showPercent val="0"/>
              <c:showBubbleSize val="0"/>
            </c:dLbl>
            <c:txPr>
              <a:bodyPr/>
              <a:lstStyle/>
              <a:p>
                <a:pPr>
                  <a:defRPr sz="1800"/>
                </a:pPr>
                <a:endParaRPr lang="en-US"/>
              </a:p>
            </c:txPr>
            <c:showLegendKey val="0"/>
            <c:showVal val="1"/>
            <c:showCatName val="0"/>
            <c:showSerName val="0"/>
            <c:showPercent val="0"/>
            <c:showBubbleSize val="0"/>
            <c:showLeaderLines val="0"/>
          </c:dLbls>
          <c:cat>
            <c:strRef>
              <c:f>Sheet3!$J$73:$O$73</c:f>
              <c:strCache>
                <c:ptCount val="6"/>
                <c:pt idx="0">
                  <c:v>Strg Dem</c:v>
                </c:pt>
                <c:pt idx="1">
                  <c:v>Weak Dem</c:v>
                </c:pt>
                <c:pt idx="2">
                  <c:v>Ind Dem</c:v>
                </c:pt>
                <c:pt idx="3">
                  <c:v>Ind Rep</c:v>
                </c:pt>
                <c:pt idx="4">
                  <c:v>Weak Rep</c:v>
                </c:pt>
                <c:pt idx="5">
                  <c:v>Strg Rep</c:v>
                </c:pt>
              </c:strCache>
            </c:strRef>
          </c:cat>
          <c:val>
            <c:numRef>
              <c:f>Sheet3!$J$74:$O$74</c:f>
              <c:numCache>
                <c:formatCode>General</c:formatCode>
                <c:ptCount val="6"/>
                <c:pt idx="0">
                  <c:v>81</c:v>
                </c:pt>
                <c:pt idx="1">
                  <c:v>64</c:v>
                </c:pt>
                <c:pt idx="2">
                  <c:v>31</c:v>
                </c:pt>
                <c:pt idx="3">
                  <c:v>29</c:v>
                </c:pt>
                <c:pt idx="4">
                  <c:v>19</c:v>
                </c:pt>
                <c:pt idx="5">
                  <c:v>4</c:v>
                </c:pt>
              </c:numCache>
            </c:numRef>
          </c:val>
        </c:ser>
        <c:ser>
          <c:idx val="1"/>
          <c:order val="1"/>
          <c:tx>
            <c:strRef>
              <c:f>Sheet3!$I$75</c:f>
              <c:strCache>
                <c:ptCount val="1"/>
                <c:pt idx="0">
                  <c:v>O'Malley</c:v>
                </c:pt>
              </c:strCache>
            </c:strRef>
          </c:tx>
          <c:spPr>
            <a:solidFill>
              <a:schemeClr val="accent3">
                <a:lumMod val="75000"/>
              </a:schemeClr>
            </a:solidFill>
          </c:spPr>
          <c:invertIfNegative val="0"/>
          <c:dLbls>
            <c:dLbl>
              <c:idx val="4"/>
              <c:spPr/>
              <c:txPr>
                <a:bodyPr/>
                <a:lstStyle/>
                <a:p>
                  <a:pPr>
                    <a:defRPr sz="1400"/>
                  </a:pPr>
                  <a:endParaRPr lang="en-US"/>
                </a:p>
              </c:txPr>
              <c:showLegendKey val="0"/>
              <c:showVal val="1"/>
              <c:showCatName val="0"/>
              <c:showSerName val="0"/>
              <c:showPercent val="0"/>
              <c:showBubbleSize val="0"/>
            </c:dLbl>
            <c:txPr>
              <a:bodyPr/>
              <a:lstStyle/>
              <a:p>
                <a:pPr>
                  <a:defRPr sz="1800"/>
                </a:pPr>
                <a:endParaRPr lang="en-US"/>
              </a:p>
            </c:txPr>
            <c:showLegendKey val="0"/>
            <c:showVal val="1"/>
            <c:showCatName val="0"/>
            <c:showSerName val="0"/>
            <c:showPercent val="0"/>
            <c:showBubbleSize val="0"/>
            <c:showLeaderLines val="0"/>
          </c:dLbls>
          <c:cat>
            <c:strRef>
              <c:f>Sheet3!$J$73:$O$73</c:f>
              <c:strCache>
                <c:ptCount val="6"/>
                <c:pt idx="0">
                  <c:v>Strg Dem</c:v>
                </c:pt>
                <c:pt idx="1">
                  <c:v>Weak Dem</c:v>
                </c:pt>
                <c:pt idx="2">
                  <c:v>Ind Dem</c:v>
                </c:pt>
                <c:pt idx="3">
                  <c:v>Ind Rep</c:v>
                </c:pt>
                <c:pt idx="4">
                  <c:v>Weak Rep</c:v>
                </c:pt>
                <c:pt idx="5">
                  <c:v>Strg Rep</c:v>
                </c:pt>
              </c:strCache>
            </c:strRef>
          </c:cat>
          <c:val>
            <c:numRef>
              <c:f>Sheet3!$J$75:$O$75</c:f>
              <c:numCache>
                <c:formatCode>General</c:formatCode>
                <c:ptCount val="6"/>
                <c:pt idx="0">
                  <c:v>95</c:v>
                </c:pt>
                <c:pt idx="1">
                  <c:v>75</c:v>
                </c:pt>
                <c:pt idx="2">
                  <c:v>50</c:v>
                </c:pt>
                <c:pt idx="3">
                  <c:v>21</c:v>
                </c:pt>
                <c:pt idx="4">
                  <c:v>12</c:v>
                </c:pt>
                <c:pt idx="5">
                  <c:v>0</c:v>
                </c:pt>
              </c:numCache>
            </c:numRef>
          </c:val>
        </c:ser>
        <c:ser>
          <c:idx val="2"/>
          <c:order val="2"/>
          <c:tx>
            <c:strRef>
              <c:f>Sheet3!$I$76</c:f>
              <c:strCache>
                <c:ptCount val="1"/>
                <c:pt idx="0">
                  <c:v>Weathersbee</c:v>
                </c:pt>
              </c:strCache>
            </c:strRef>
          </c:tx>
          <c:spPr>
            <a:solidFill>
              <a:srgbClr val="FFC000"/>
            </a:solidFill>
          </c:spPr>
          <c:invertIfNegative val="0"/>
          <c:dLbls>
            <c:dLbl>
              <c:idx val="4"/>
              <c:spPr/>
              <c:txPr>
                <a:bodyPr/>
                <a:lstStyle/>
                <a:p>
                  <a:pPr>
                    <a:defRPr sz="1400"/>
                  </a:pPr>
                  <a:endParaRPr lang="en-US"/>
                </a:p>
              </c:txPr>
              <c:showLegendKey val="0"/>
              <c:showVal val="1"/>
              <c:showCatName val="0"/>
              <c:showSerName val="0"/>
              <c:showPercent val="0"/>
              <c:showBubbleSize val="0"/>
            </c:dLbl>
            <c:txPr>
              <a:bodyPr/>
              <a:lstStyle/>
              <a:p>
                <a:pPr>
                  <a:defRPr sz="1800"/>
                </a:pPr>
                <a:endParaRPr lang="en-US"/>
              </a:p>
            </c:txPr>
            <c:showLegendKey val="0"/>
            <c:showVal val="1"/>
            <c:showCatName val="0"/>
            <c:showSerName val="0"/>
            <c:showPercent val="0"/>
            <c:showBubbleSize val="0"/>
            <c:showLeaderLines val="0"/>
          </c:dLbls>
          <c:cat>
            <c:strRef>
              <c:f>Sheet3!$J$73:$O$73</c:f>
              <c:strCache>
                <c:ptCount val="6"/>
                <c:pt idx="0">
                  <c:v>Strg Dem</c:v>
                </c:pt>
                <c:pt idx="1">
                  <c:v>Weak Dem</c:v>
                </c:pt>
                <c:pt idx="2">
                  <c:v>Ind Dem</c:v>
                </c:pt>
                <c:pt idx="3">
                  <c:v>Ind Rep</c:v>
                </c:pt>
                <c:pt idx="4">
                  <c:v>Weak Rep</c:v>
                </c:pt>
                <c:pt idx="5">
                  <c:v>Strg Rep</c:v>
                </c:pt>
              </c:strCache>
            </c:strRef>
          </c:cat>
          <c:val>
            <c:numRef>
              <c:f>Sheet3!$J$76:$O$76</c:f>
              <c:numCache>
                <c:formatCode>General</c:formatCode>
                <c:ptCount val="6"/>
                <c:pt idx="0">
                  <c:v>96</c:v>
                </c:pt>
                <c:pt idx="1">
                  <c:v>83</c:v>
                </c:pt>
                <c:pt idx="2">
                  <c:v>83</c:v>
                </c:pt>
                <c:pt idx="3">
                  <c:v>13</c:v>
                </c:pt>
                <c:pt idx="4">
                  <c:v>40</c:v>
                </c:pt>
                <c:pt idx="5">
                  <c:v>4</c:v>
                </c:pt>
              </c:numCache>
            </c:numRef>
          </c:val>
        </c:ser>
        <c:dLbls>
          <c:showLegendKey val="0"/>
          <c:showVal val="0"/>
          <c:showCatName val="0"/>
          <c:showSerName val="0"/>
          <c:showPercent val="0"/>
          <c:showBubbleSize val="0"/>
        </c:dLbls>
        <c:gapWidth val="150"/>
        <c:axId val="143141888"/>
        <c:axId val="137870656"/>
      </c:barChart>
      <c:catAx>
        <c:axId val="143141888"/>
        <c:scaling>
          <c:orientation val="minMax"/>
        </c:scaling>
        <c:delete val="0"/>
        <c:axPos val="b"/>
        <c:majorTickMark val="out"/>
        <c:minorTickMark val="none"/>
        <c:tickLblPos val="nextTo"/>
        <c:crossAx val="137870656"/>
        <c:crosses val="autoZero"/>
        <c:auto val="1"/>
        <c:lblAlgn val="ctr"/>
        <c:lblOffset val="100"/>
        <c:noMultiLvlLbl val="0"/>
      </c:catAx>
      <c:valAx>
        <c:axId val="137870656"/>
        <c:scaling>
          <c:orientation val="minMax"/>
        </c:scaling>
        <c:delete val="0"/>
        <c:axPos val="l"/>
        <c:majorGridlines/>
        <c:numFmt formatCode="General" sourceLinked="1"/>
        <c:majorTickMark val="out"/>
        <c:minorTickMark val="none"/>
        <c:tickLblPos val="nextTo"/>
        <c:crossAx val="143141888"/>
        <c:crosses val="autoZero"/>
        <c:crossBetween val="between"/>
      </c:valAx>
    </c:plotArea>
    <c:legend>
      <c:legendPos val="r"/>
      <c:layout/>
      <c:overlay val="0"/>
      <c:txPr>
        <a:bodyPr/>
        <a:lstStyle/>
        <a:p>
          <a:pPr>
            <a:defRPr sz="1400"/>
          </a:pPr>
          <a:endParaRPr lang="en-US"/>
        </a:p>
      </c:txPr>
    </c:legend>
    <c:plotVisOnly val="1"/>
    <c:dispBlanksAs val="gap"/>
    <c:showDLblsOverMax val="0"/>
  </c:chart>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Conti</c:v>
                </c:pt>
              </c:strCache>
            </c:strRef>
          </c:tx>
          <c:invertIfNegative val="0"/>
          <c:dLbls>
            <c:showLegendKey val="0"/>
            <c:showVal val="1"/>
            <c:showCatName val="0"/>
            <c:showSerName val="0"/>
            <c:showPercent val="0"/>
            <c:showBubbleSize val="0"/>
            <c:showLeaderLines val="0"/>
          </c:dLbls>
          <c:cat>
            <c:strRef>
              <c:f>Sheet1!$A$2:$A$4</c:f>
              <c:strCache>
                <c:ptCount val="3"/>
                <c:pt idx="0">
                  <c:v>Liberal</c:v>
                </c:pt>
                <c:pt idx="1">
                  <c:v>Moderate</c:v>
                </c:pt>
                <c:pt idx="2">
                  <c:v>Conservative</c:v>
                </c:pt>
              </c:strCache>
            </c:strRef>
          </c:cat>
          <c:val>
            <c:numRef>
              <c:f>Sheet1!$B$2:$B$4</c:f>
              <c:numCache>
                <c:formatCode>General</c:formatCode>
                <c:ptCount val="3"/>
                <c:pt idx="0">
                  <c:v>79</c:v>
                </c:pt>
                <c:pt idx="1">
                  <c:v>54</c:v>
                </c:pt>
                <c:pt idx="2">
                  <c:v>10</c:v>
                </c:pt>
              </c:numCache>
            </c:numRef>
          </c:val>
        </c:ser>
        <c:ser>
          <c:idx val="1"/>
          <c:order val="1"/>
          <c:tx>
            <c:strRef>
              <c:f>Sheet1!$C$1</c:f>
              <c:strCache>
                <c:ptCount val="1"/>
                <c:pt idx="0">
                  <c:v>Leopold</c:v>
                </c:pt>
              </c:strCache>
            </c:strRef>
          </c:tx>
          <c:spPr>
            <a:solidFill>
              <a:srgbClr val="C00000"/>
            </a:solidFill>
          </c:spPr>
          <c:invertIfNegative val="0"/>
          <c:dLbls>
            <c:showLegendKey val="0"/>
            <c:showVal val="1"/>
            <c:showCatName val="0"/>
            <c:showSerName val="0"/>
            <c:showPercent val="0"/>
            <c:showBubbleSize val="0"/>
            <c:showLeaderLines val="0"/>
          </c:dLbls>
          <c:cat>
            <c:strRef>
              <c:f>Sheet1!$A$2:$A$4</c:f>
              <c:strCache>
                <c:ptCount val="3"/>
                <c:pt idx="0">
                  <c:v>Liberal</c:v>
                </c:pt>
                <c:pt idx="1">
                  <c:v>Moderate</c:v>
                </c:pt>
                <c:pt idx="2">
                  <c:v>Conservative</c:v>
                </c:pt>
              </c:strCache>
            </c:strRef>
          </c:cat>
          <c:val>
            <c:numRef>
              <c:f>Sheet1!$C$2:$C$4</c:f>
              <c:numCache>
                <c:formatCode>General</c:formatCode>
                <c:ptCount val="3"/>
                <c:pt idx="0">
                  <c:v>16</c:v>
                </c:pt>
                <c:pt idx="1">
                  <c:v>41</c:v>
                </c:pt>
                <c:pt idx="2">
                  <c:v>82</c:v>
                </c:pt>
              </c:numCache>
            </c:numRef>
          </c:val>
        </c:ser>
        <c:ser>
          <c:idx val="2"/>
          <c:order val="2"/>
          <c:tx>
            <c:strRef>
              <c:f>Sheet1!$D$1</c:f>
              <c:strCache>
                <c:ptCount val="1"/>
                <c:pt idx="0">
                  <c:v>O'Malley</c:v>
                </c:pt>
              </c:strCache>
            </c:strRef>
          </c:tx>
          <c:spPr>
            <a:solidFill>
              <a:schemeClr val="tx2">
                <a:lumMod val="60000"/>
                <a:lumOff val="40000"/>
              </a:schemeClr>
            </a:solidFill>
          </c:spPr>
          <c:invertIfNegative val="0"/>
          <c:dLbls>
            <c:showLegendKey val="0"/>
            <c:showVal val="1"/>
            <c:showCatName val="0"/>
            <c:showSerName val="0"/>
            <c:showPercent val="0"/>
            <c:showBubbleSize val="0"/>
            <c:showLeaderLines val="0"/>
          </c:dLbls>
          <c:cat>
            <c:strRef>
              <c:f>Sheet1!$A$2:$A$4</c:f>
              <c:strCache>
                <c:ptCount val="3"/>
                <c:pt idx="0">
                  <c:v>Liberal</c:v>
                </c:pt>
                <c:pt idx="1">
                  <c:v>Moderate</c:v>
                </c:pt>
                <c:pt idx="2">
                  <c:v>Conservative</c:v>
                </c:pt>
              </c:strCache>
            </c:strRef>
          </c:cat>
          <c:val>
            <c:numRef>
              <c:f>Sheet1!$D$2:$D$4</c:f>
              <c:numCache>
                <c:formatCode>General</c:formatCode>
                <c:ptCount val="3"/>
                <c:pt idx="0">
                  <c:v>85</c:v>
                </c:pt>
                <c:pt idx="1">
                  <c:v>52</c:v>
                </c:pt>
                <c:pt idx="2">
                  <c:v>6</c:v>
                </c:pt>
              </c:numCache>
            </c:numRef>
          </c:val>
        </c:ser>
        <c:ser>
          <c:idx val="3"/>
          <c:order val="3"/>
          <c:tx>
            <c:strRef>
              <c:f>Sheet1!$E$1</c:f>
              <c:strCache>
                <c:ptCount val="1"/>
                <c:pt idx="0">
                  <c:v>Ehrlich</c:v>
                </c:pt>
              </c:strCache>
            </c:strRef>
          </c:tx>
          <c:spPr>
            <a:solidFill>
              <a:schemeClr val="accent2">
                <a:lumMod val="75000"/>
              </a:schemeClr>
            </a:solidFill>
          </c:spPr>
          <c:invertIfNegative val="0"/>
          <c:dLbls>
            <c:showLegendKey val="0"/>
            <c:showVal val="1"/>
            <c:showCatName val="0"/>
            <c:showSerName val="0"/>
            <c:showPercent val="0"/>
            <c:showBubbleSize val="0"/>
            <c:showLeaderLines val="0"/>
          </c:dLbls>
          <c:cat>
            <c:strRef>
              <c:f>Sheet1!$A$2:$A$4</c:f>
              <c:strCache>
                <c:ptCount val="3"/>
                <c:pt idx="0">
                  <c:v>Liberal</c:v>
                </c:pt>
                <c:pt idx="1">
                  <c:v>Moderate</c:v>
                </c:pt>
                <c:pt idx="2">
                  <c:v>Conservative</c:v>
                </c:pt>
              </c:strCache>
            </c:strRef>
          </c:cat>
          <c:val>
            <c:numRef>
              <c:f>Sheet1!$E$2:$E$4</c:f>
              <c:numCache>
                <c:formatCode>General</c:formatCode>
                <c:ptCount val="3"/>
                <c:pt idx="0">
                  <c:v>10</c:v>
                </c:pt>
                <c:pt idx="1">
                  <c:v>40</c:v>
                </c:pt>
                <c:pt idx="2">
                  <c:v>94</c:v>
                </c:pt>
              </c:numCache>
            </c:numRef>
          </c:val>
        </c:ser>
        <c:ser>
          <c:idx val="4"/>
          <c:order val="4"/>
          <c:tx>
            <c:strRef>
              <c:f>Sheet1!$F$1</c:f>
              <c:strCache>
                <c:ptCount val="1"/>
                <c:pt idx="0">
                  <c:v>Weathersbee</c:v>
                </c:pt>
              </c:strCache>
            </c:strRef>
          </c:tx>
          <c:spPr>
            <a:solidFill>
              <a:schemeClr val="tx2">
                <a:lumMod val="20000"/>
                <a:lumOff val="80000"/>
              </a:schemeClr>
            </a:solidFill>
          </c:spPr>
          <c:invertIfNegative val="0"/>
          <c:dLbls>
            <c:showLegendKey val="0"/>
            <c:showVal val="1"/>
            <c:showCatName val="0"/>
            <c:showSerName val="0"/>
            <c:showPercent val="0"/>
            <c:showBubbleSize val="0"/>
            <c:showLeaderLines val="0"/>
          </c:dLbls>
          <c:cat>
            <c:strRef>
              <c:f>Sheet1!$A$2:$A$4</c:f>
              <c:strCache>
                <c:ptCount val="3"/>
                <c:pt idx="0">
                  <c:v>Liberal</c:v>
                </c:pt>
                <c:pt idx="1">
                  <c:v>Moderate</c:v>
                </c:pt>
                <c:pt idx="2">
                  <c:v>Conservative</c:v>
                </c:pt>
              </c:strCache>
            </c:strRef>
          </c:cat>
          <c:val>
            <c:numRef>
              <c:f>Sheet1!$F$2:$F$4</c:f>
              <c:numCache>
                <c:formatCode>General</c:formatCode>
                <c:ptCount val="3"/>
                <c:pt idx="0">
                  <c:v>94</c:v>
                </c:pt>
                <c:pt idx="1">
                  <c:v>59</c:v>
                </c:pt>
                <c:pt idx="2">
                  <c:v>13</c:v>
                </c:pt>
              </c:numCache>
            </c:numRef>
          </c:val>
        </c:ser>
        <c:ser>
          <c:idx val="5"/>
          <c:order val="5"/>
          <c:tx>
            <c:strRef>
              <c:f>Sheet1!$G$1</c:f>
              <c:strCache>
                <c:ptCount val="1"/>
                <c:pt idx="0">
                  <c:v>Grannon</c:v>
                </c:pt>
              </c:strCache>
            </c:strRef>
          </c:tx>
          <c:spPr>
            <a:solidFill>
              <a:srgbClr val="8A0000"/>
            </a:solidFill>
          </c:spPr>
          <c:invertIfNegative val="0"/>
          <c:dLbls>
            <c:showLegendKey val="0"/>
            <c:showVal val="1"/>
            <c:showCatName val="0"/>
            <c:showSerName val="0"/>
            <c:showPercent val="0"/>
            <c:showBubbleSize val="0"/>
            <c:showLeaderLines val="0"/>
          </c:dLbls>
          <c:cat>
            <c:strRef>
              <c:f>Sheet1!$A$2:$A$4</c:f>
              <c:strCache>
                <c:ptCount val="3"/>
                <c:pt idx="0">
                  <c:v>Liberal</c:v>
                </c:pt>
                <c:pt idx="1">
                  <c:v>Moderate</c:v>
                </c:pt>
                <c:pt idx="2">
                  <c:v>Conservative</c:v>
                </c:pt>
              </c:strCache>
            </c:strRef>
          </c:cat>
          <c:val>
            <c:numRef>
              <c:f>Sheet1!$G$2:$G$4</c:f>
              <c:numCache>
                <c:formatCode>General</c:formatCode>
                <c:ptCount val="3"/>
                <c:pt idx="0">
                  <c:v>6</c:v>
                </c:pt>
                <c:pt idx="1">
                  <c:v>42</c:v>
                </c:pt>
                <c:pt idx="2">
                  <c:v>87</c:v>
                </c:pt>
              </c:numCache>
            </c:numRef>
          </c:val>
        </c:ser>
        <c:dLbls>
          <c:showLegendKey val="0"/>
          <c:showVal val="0"/>
          <c:showCatName val="0"/>
          <c:showSerName val="0"/>
          <c:showPercent val="0"/>
          <c:showBubbleSize val="0"/>
        </c:dLbls>
        <c:gapWidth val="150"/>
        <c:axId val="145909248"/>
        <c:axId val="144983744"/>
      </c:barChart>
      <c:catAx>
        <c:axId val="145909248"/>
        <c:scaling>
          <c:orientation val="minMax"/>
        </c:scaling>
        <c:delete val="0"/>
        <c:axPos val="b"/>
        <c:majorTickMark val="out"/>
        <c:minorTickMark val="none"/>
        <c:tickLblPos val="nextTo"/>
        <c:crossAx val="144983744"/>
        <c:crosses val="autoZero"/>
        <c:auto val="1"/>
        <c:lblAlgn val="ctr"/>
        <c:lblOffset val="100"/>
        <c:noMultiLvlLbl val="0"/>
      </c:catAx>
      <c:valAx>
        <c:axId val="144983744"/>
        <c:scaling>
          <c:orientation val="minMax"/>
        </c:scaling>
        <c:delete val="0"/>
        <c:axPos val="l"/>
        <c:majorGridlines/>
        <c:numFmt formatCode="General" sourceLinked="1"/>
        <c:majorTickMark val="out"/>
        <c:minorTickMark val="none"/>
        <c:tickLblPos val="nextTo"/>
        <c:crossAx val="145909248"/>
        <c:crosses val="autoZero"/>
        <c:crossBetween val="between"/>
      </c:valAx>
    </c:plotArea>
    <c:legend>
      <c:legendPos val="r"/>
      <c:layout/>
      <c:overlay val="0"/>
    </c:legend>
    <c:plotVisOnly val="1"/>
    <c:dispBlanksAs val="gap"/>
    <c:showDLblsOverMax val="0"/>
  </c:chart>
  <c:txPr>
    <a:bodyPr/>
    <a:lstStyle/>
    <a:p>
      <a:pPr>
        <a:defRPr sz="1800"/>
      </a:pPr>
      <a:endParaRPr lang="en-US"/>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6510678038636384E-2"/>
          <c:y val="1.837790162333203E-2"/>
          <c:w val="0.8478799631744427"/>
          <c:h val="0.95164692401218909"/>
        </c:manualLayout>
      </c:layout>
      <c:barChart>
        <c:barDir val="col"/>
        <c:grouping val="clustered"/>
        <c:varyColors val="0"/>
        <c:ser>
          <c:idx val="0"/>
          <c:order val="0"/>
          <c:tx>
            <c:strRef>
              <c:f>Sheet5!$B$7</c:f>
              <c:strCache>
                <c:ptCount val="1"/>
                <c:pt idx="0">
                  <c:v>Conti</c:v>
                </c:pt>
              </c:strCache>
            </c:strRef>
          </c:tx>
          <c:invertIfNegative val="0"/>
          <c:dLbls>
            <c:txPr>
              <a:bodyPr/>
              <a:lstStyle/>
              <a:p>
                <a:pPr>
                  <a:defRPr sz="1400"/>
                </a:pPr>
                <a:endParaRPr lang="en-US"/>
              </a:p>
            </c:txPr>
            <c:showLegendKey val="0"/>
            <c:showVal val="1"/>
            <c:showCatName val="0"/>
            <c:showSerName val="0"/>
            <c:showPercent val="0"/>
            <c:showBubbleSize val="0"/>
            <c:showLeaderLines val="0"/>
          </c:dLbls>
          <c:cat>
            <c:numRef>
              <c:f>Sheet5!$C$6:$H$6</c:f>
              <c:numCache>
                <c:formatCode>General</c:formatCode>
                <c:ptCount val="6"/>
              </c:numCache>
            </c:numRef>
          </c:cat>
          <c:val>
            <c:numRef>
              <c:f>Sheet5!$C$7:$H$7</c:f>
              <c:numCache>
                <c:formatCode>General</c:formatCode>
                <c:ptCount val="6"/>
                <c:pt idx="0">
                  <c:v>9</c:v>
                </c:pt>
                <c:pt idx="1">
                  <c:v>28</c:v>
                </c:pt>
                <c:pt idx="2">
                  <c:v>56</c:v>
                </c:pt>
                <c:pt idx="3">
                  <c:v>56</c:v>
                </c:pt>
                <c:pt idx="4">
                  <c:v>35</c:v>
                </c:pt>
                <c:pt idx="5">
                  <c:v>16</c:v>
                </c:pt>
              </c:numCache>
            </c:numRef>
          </c:val>
        </c:ser>
        <c:ser>
          <c:idx val="1"/>
          <c:order val="1"/>
          <c:tx>
            <c:strRef>
              <c:f>Sheet5!$B$8</c:f>
              <c:strCache>
                <c:ptCount val="1"/>
                <c:pt idx="0">
                  <c:v>Leopold</c:v>
                </c:pt>
              </c:strCache>
            </c:strRef>
          </c:tx>
          <c:spPr>
            <a:solidFill>
              <a:srgbClr val="C00000"/>
            </a:solidFill>
          </c:spPr>
          <c:invertIfNegative val="0"/>
          <c:dLbls>
            <c:txPr>
              <a:bodyPr/>
              <a:lstStyle/>
              <a:p>
                <a:pPr>
                  <a:defRPr sz="1400"/>
                </a:pPr>
                <a:endParaRPr lang="en-US"/>
              </a:p>
            </c:txPr>
            <c:showLegendKey val="0"/>
            <c:showVal val="1"/>
            <c:showCatName val="0"/>
            <c:showSerName val="0"/>
            <c:showPercent val="0"/>
            <c:showBubbleSize val="0"/>
            <c:showLeaderLines val="0"/>
          </c:dLbls>
          <c:cat>
            <c:numRef>
              <c:f>Sheet5!$C$6:$H$6</c:f>
              <c:numCache>
                <c:formatCode>General</c:formatCode>
                <c:ptCount val="6"/>
              </c:numCache>
            </c:numRef>
          </c:cat>
          <c:val>
            <c:numRef>
              <c:f>Sheet5!$C$8:$H$8</c:f>
              <c:numCache>
                <c:formatCode>General</c:formatCode>
                <c:ptCount val="6"/>
                <c:pt idx="0">
                  <c:v>31</c:v>
                </c:pt>
                <c:pt idx="1">
                  <c:v>43</c:v>
                </c:pt>
                <c:pt idx="2">
                  <c:v>42</c:v>
                </c:pt>
                <c:pt idx="3">
                  <c:v>53</c:v>
                </c:pt>
                <c:pt idx="4">
                  <c:v>27</c:v>
                </c:pt>
                <c:pt idx="5">
                  <c:v>5</c:v>
                </c:pt>
              </c:numCache>
            </c:numRef>
          </c:val>
        </c:ser>
        <c:ser>
          <c:idx val="2"/>
          <c:order val="2"/>
          <c:tx>
            <c:strRef>
              <c:f>Sheet5!$B$9</c:f>
              <c:strCache>
                <c:ptCount val="1"/>
                <c:pt idx="0">
                  <c:v>Undecided</c:v>
                </c:pt>
              </c:strCache>
            </c:strRef>
          </c:tx>
          <c:spPr>
            <a:solidFill>
              <a:srgbClr val="7030A0"/>
            </a:solidFill>
          </c:spPr>
          <c:invertIfNegative val="0"/>
          <c:dLbls>
            <c:txPr>
              <a:bodyPr/>
              <a:lstStyle/>
              <a:p>
                <a:pPr>
                  <a:defRPr sz="1400"/>
                </a:pPr>
                <a:endParaRPr lang="en-US"/>
              </a:p>
            </c:txPr>
            <c:showLegendKey val="0"/>
            <c:showVal val="1"/>
            <c:showCatName val="0"/>
            <c:showSerName val="0"/>
            <c:showPercent val="0"/>
            <c:showBubbleSize val="0"/>
            <c:showLeaderLines val="0"/>
          </c:dLbls>
          <c:cat>
            <c:numRef>
              <c:f>Sheet5!$C$6:$H$6</c:f>
              <c:numCache>
                <c:formatCode>General</c:formatCode>
                <c:ptCount val="6"/>
              </c:numCache>
            </c:numRef>
          </c:cat>
          <c:val>
            <c:numRef>
              <c:f>Sheet5!$C$9:$H$9</c:f>
              <c:numCache>
                <c:formatCode>General</c:formatCode>
                <c:ptCount val="6"/>
                <c:pt idx="0">
                  <c:v>0</c:v>
                </c:pt>
                <c:pt idx="1">
                  <c:v>0</c:v>
                </c:pt>
                <c:pt idx="2">
                  <c:v>24</c:v>
                </c:pt>
                <c:pt idx="3">
                  <c:v>0</c:v>
                </c:pt>
                <c:pt idx="4">
                  <c:v>76</c:v>
                </c:pt>
                <c:pt idx="5">
                  <c:v>0</c:v>
                </c:pt>
              </c:numCache>
            </c:numRef>
          </c:val>
        </c:ser>
        <c:dLbls>
          <c:showLegendKey val="0"/>
          <c:showVal val="0"/>
          <c:showCatName val="0"/>
          <c:showSerName val="0"/>
          <c:showPercent val="0"/>
          <c:showBubbleSize val="0"/>
        </c:dLbls>
        <c:gapWidth val="150"/>
        <c:axId val="145637376"/>
        <c:axId val="144986048"/>
      </c:barChart>
      <c:catAx>
        <c:axId val="145637376"/>
        <c:scaling>
          <c:orientation val="minMax"/>
        </c:scaling>
        <c:delete val="0"/>
        <c:axPos val="b"/>
        <c:numFmt formatCode="General" sourceLinked="1"/>
        <c:majorTickMark val="out"/>
        <c:minorTickMark val="none"/>
        <c:tickLblPos val="nextTo"/>
        <c:crossAx val="144986048"/>
        <c:crosses val="autoZero"/>
        <c:auto val="1"/>
        <c:lblAlgn val="ctr"/>
        <c:lblOffset val="100"/>
        <c:noMultiLvlLbl val="0"/>
      </c:catAx>
      <c:valAx>
        <c:axId val="144986048"/>
        <c:scaling>
          <c:orientation val="minMax"/>
        </c:scaling>
        <c:delete val="0"/>
        <c:axPos val="l"/>
        <c:majorGridlines/>
        <c:numFmt formatCode="General" sourceLinked="1"/>
        <c:majorTickMark val="out"/>
        <c:minorTickMark val="none"/>
        <c:tickLblPos val="nextTo"/>
        <c:crossAx val="145637376"/>
        <c:crosses val="autoZero"/>
        <c:crossBetween val="between"/>
      </c:valAx>
    </c:plotArea>
    <c:legend>
      <c:legendPos val="r"/>
      <c:layout/>
      <c:overlay val="0"/>
    </c:legend>
    <c:plotVisOnly val="1"/>
    <c:dispBlanksAs val="gap"/>
    <c:showDLblsOverMax val="0"/>
  </c:chart>
  <c:externalData r:id="rId1">
    <c:autoUpdate val="0"/>
  </c:externalData>
  <c:userShapes r:id="rId2"/>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4963490872400794E-2"/>
          <c:y val="1.2109180952163016E-2"/>
          <c:w val="0.8324122633374369"/>
          <c:h val="0.92724066726990095"/>
        </c:manualLayout>
      </c:layout>
      <c:barChart>
        <c:barDir val="bar"/>
        <c:grouping val="clustered"/>
        <c:varyColors val="0"/>
        <c:ser>
          <c:idx val="0"/>
          <c:order val="0"/>
          <c:tx>
            <c:strRef>
              <c:f>Summary!$B$27</c:f>
              <c:strCache>
                <c:ptCount val="1"/>
                <c:pt idx="0">
                  <c:v>Obama</c:v>
                </c:pt>
              </c:strCache>
            </c:strRef>
          </c:tx>
          <c:spPr>
            <a:solidFill>
              <a:schemeClr val="accent6">
                <a:lumMod val="75000"/>
              </a:schemeClr>
            </a:solidFill>
          </c:spPr>
          <c:invertIfNegative val="0"/>
          <c:dLbls>
            <c:showLegendKey val="0"/>
            <c:showVal val="1"/>
            <c:showCatName val="0"/>
            <c:showSerName val="0"/>
            <c:showPercent val="0"/>
            <c:showBubbleSize val="0"/>
            <c:showLeaderLines val="0"/>
          </c:dLbls>
          <c:cat>
            <c:strRef>
              <c:f>Summary!$A$28:$A$34</c:f>
              <c:strCache>
                <c:ptCount val="7"/>
                <c:pt idx="0">
                  <c:v>CC1</c:v>
                </c:pt>
                <c:pt idx="1">
                  <c:v>CC2</c:v>
                </c:pt>
                <c:pt idx="2">
                  <c:v>CC3</c:v>
                </c:pt>
                <c:pt idx="3">
                  <c:v>CC4</c:v>
                </c:pt>
                <c:pt idx="4">
                  <c:v>CC5</c:v>
                </c:pt>
                <c:pt idx="5">
                  <c:v>CC6</c:v>
                </c:pt>
                <c:pt idx="6">
                  <c:v>CC7</c:v>
                </c:pt>
              </c:strCache>
            </c:strRef>
          </c:cat>
          <c:val>
            <c:numRef>
              <c:f>Summary!$B$28:$B$34</c:f>
              <c:numCache>
                <c:formatCode>0.0%</c:formatCode>
                <c:ptCount val="7"/>
                <c:pt idx="0">
                  <c:v>0.49213750000000012</c:v>
                </c:pt>
                <c:pt idx="1">
                  <c:v>0.48512500000000008</c:v>
                </c:pt>
                <c:pt idx="2">
                  <c:v>0.35657200000000006</c:v>
                </c:pt>
                <c:pt idx="3">
                  <c:v>0.57124999999999992</c:v>
                </c:pt>
                <c:pt idx="4">
                  <c:v>0.42779411764705882</c:v>
                </c:pt>
                <c:pt idx="5">
                  <c:v>0.57990000000000008</c:v>
                </c:pt>
                <c:pt idx="6">
                  <c:v>0.43813703703703699</c:v>
                </c:pt>
              </c:numCache>
            </c:numRef>
          </c:val>
        </c:ser>
        <c:ser>
          <c:idx val="1"/>
          <c:order val="1"/>
          <c:tx>
            <c:strRef>
              <c:f>Summary!$C$27</c:f>
              <c:strCache>
                <c:ptCount val="1"/>
                <c:pt idx="0">
                  <c:v>Omalley</c:v>
                </c:pt>
              </c:strCache>
            </c:strRef>
          </c:tx>
          <c:spPr>
            <a:solidFill>
              <a:srgbClr val="FFC000"/>
            </a:solidFill>
          </c:spPr>
          <c:invertIfNegative val="0"/>
          <c:dLbls>
            <c:showLegendKey val="0"/>
            <c:showVal val="1"/>
            <c:showCatName val="0"/>
            <c:showSerName val="0"/>
            <c:showPercent val="0"/>
            <c:showBubbleSize val="0"/>
            <c:showLeaderLines val="0"/>
          </c:dLbls>
          <c:cat>
            <c:strRef>
              <c:f>Summary!$A$28:$A$34</c:f>
              <c:strCache>
                <c:ptCount val="7"/>
                <c:pt idx="0">
                  <c:v>CC1</c:v>
                </c:pt>
                <c:pt idx="1">
                  <c:v>CC2</c:v>
                </c:pt>
                <c:pt idx="2">
                  <c:v>CC3</c:v>
                </c:pt>
                <c:pt idx="3">
                  <c:v>CC4</c:v>
                </c:pt>
                <c:pt idx="4">
                  <c:v>CC5</c:v>
                </c:pt>
                <c:pt idx="5">
                  <c:v>CC6</c:v>
                </c:pt>
                <c:pt idx="6">
                  <c:v>CC7</c:v>
                </c:pt>
              </c:strCache>
            </c:strRef>
          </c:cat>
          <c:val>
            <c:numRef>
              <c:f>Summary!$C$28:$C$34</c:f>
              <c:numCache>
                <c:formatCode>0.0%</c:formatCode>
                <c:ptCount val="7"/>
                <c:pt idx="0">
                  <c:v>0.45776250000000018</c:v>
                </c:pt>
                <c:pt idx="1">
                  <c:v>0.42751666666666671</c:v>
                </c:pt>
                <c:pt idx="2">
                  <c:v>0.30784800000000007</c:v>
                </c:pt>
                <c:pt idx="3">
                  <c:v>0.51937500000000003</c:v>
                </c:pt>
                <c:pt idx="4">
                  <c:v>0.37072058823529414</c:v>
                </c:pt>
                <c:pt idx="5">
                  <c:v>0.51668387096774182</c:v>
                </c:pt>
                <c:pt idx="6">
                  <c:v>0.39834074074074088</c:v>
                </c:pt>
              </c:numCache>
            </c:numRef>
          </c:val>
        </c:ser>
        <c:ser>
          <c:idx val="2"/>
          <c:order val="2"/>
          <c:tx>
            <c:strRef>
              <c:f>Summary!$D$27</c:f>
              <c:strCache>
                <c:ptCount val="1"/>
                <c:pt idx="0">
                  <c:v>Conti</c:v>
                </c:pt>
              </c:strCache>
            </c:strRef>
          </c:tx>
          <c:spPr>
            <a:solidFill>
              <a:srgbClr val="FCD0D4"/>
            </a:solidFill>
          </c:spPr>
          <c:invertIfNegative val="0"/>
          <c:dLbls>
            <c:showLegendKey val="0"/>
            <c:showVal val="1"/>
            <c:showCatName val="0"/>
            <c:showSerName val="0"/>
            <c:showPercent val="0"/>
            <c:showBubbleSize val="0"/>
            <c:showLeaderLines val="0"/>
          </c:dLbls>
          <c:cat>
            <c:strRef>
              <c:f>Summary!$A$28:$A$34</c:f>
              <c:strCache>
                <c:ptCount val="7"/>
                <c:pt idx="0">
                  <c:v>CC1</c:v>
                </c:pt>
                <c:pt idx="1">
                  <c:v>CC2</c:v>
                </c:pt>
                <c:pt idx="2">
                  <c:v>CC3</c:v>
                </c:pt>
                <c:pt idx="3">
                  <c:v>CC4</c:v>
                </c:pt>
                <c:pt idx="4">
                  <c:v>CC5</c:v>
                </c:pt>
                <c:pt idx="5">
                  <c:v>CC6</c:v>
                </c:pt>
                <c:pt idx="6">
                  <c:v>CC7</c:v>
                </c:pt>
              </c:strCache>
            </c:strRef>
          </c:cat>
          <c:val>
            <c:numRef>
              <c:f>Summary!$D$28:$D$34</c:f>
              <c:numCache>
                <c:formatCode>0.0%</c:formatCode>
                <c:ptCount val="7"/>
                <c:pt idx="0">
                  <c:v>0.4741166666666668</c:v>
                </c:pt>
                <c:pt idx="1">
                  <c:v>0.46177916666666668</c:v>
                </c:pt>
                <c:pt idx="2">
                  <c:v>0.350136</c:v>
                </c:pt>
                <c:pt idx="3">
                  <c:v>0.53839583333333363</c:v>
                </c:pt>
                <c:pt idx="4">
                  <c:v>0.38666470588235302</c:v>
                </c:pt>
                <c:pt idx="5">
                  <c:v>0.48063225806451615</c:v>
                </c:pt>
                <c:pt idx="6">
                  <c:v>0.39886666666666681</c:v>
                </c:pt>
              </c:numCache>
            </c:numRef>
          </c:val>
        </c:ser>
        <c:ser>
          <c:idx val="3"/>
          <c:order val="3"/>
          <c:tx>
            <c:strRef>
              <c:f>Summary!$E$27</c:f>
              <c:strCache>
                <c:ptCount val="1"/>
                <c:pt idx="0">
                  <c:v>DemCC</c:v>
                </c:pt>
              </c:strCache>
            </c:strRef>
          </c:tx>
          <c:spPr>
            <a:solidFill>
              <a:schemeClr val="tx2">
                <a:lumMod val="60000"/>
                <a:lumOff val="40000"/>
              </a:schemeClr>
            </a:solidFill>
            <a:ln>
              <a:solidFill>
                <a:srgbClr val="FF0000"/>
              </a:solidFill>
            </a:ln>
          </c:spPr>
          <c:invertIfNegative val="0"/>
          <c:dLbls>
            <c:showLegendKey val="0"/>
            <c:showVal val="1"/>
            <c:showCatName val="0"/>
            <c:showSerName val="0"/>
            <c:showPercent val="0"/>
            <c:showBubbleSize val="0"/>
            <c:showLeaderLines val="0"/>
          </c:dLbls>
          <c:cat>
            <c:strRef>
              <c:f>Summary!$A$28:$A$34</c:f>
              <c:strCache>
                <c:ptCount val="7"/>
                <c:pt idx="0">
                  <c:v>CC1</c:v>
                </c:pt>
                <c:pt idx="1">
                  <c:v>CC2</c:v>
                </c:pt>
                <c:pt idx="2">
                  <c:v>CC3</c:v>
                </c:pt>
                <c:pt idx="3">
                  <c:v>CC4</c:v>
                </c:pt>
                <c:pt idx="4">
                  <c:v>CC5</c:v>
                </c:pt>
                <c:pt idx="5">
                  <c:v>CC6</c:v>
                </c:pt>
                <c:pt idx="6">
                  <c:v>CC7</c:v>
                </c:pt>
              </c:strCache>
            </c:strRef>
          </c:cat>
          <c:val>
            <c:numRef>
              <c:f>Summary!$E$28:$E$34</c:f>
              <c:numCache>
                <c:formatCode>0.0%</c:formatCode>
                <c:ptCount val="7"/>
                <c:pt idx="0">
                  <c:v>0.52512499999999984</c:v>
                </c:pt>
                <c:pt idx="1">
                  <c:v>0.45534583333333328</c:v>
                </c:pt>
                <c:pt idx="2">
                  <c:v>0.4100720000000001</c:v>
                </c:pt>
                <c:pt idx="3">
                  <c:v>0.5947874999999998</c:v>
                </c:pt>
                <c:pt idx="4">
                  <c:v>0.35964411764705889</c:v>
                </c:pt>
                <c:pt idx="5">
                  <c:v>0.53107096774193541</c:v>
                </c:pt>
                <c:pt idx="6">
                  <c:v>0.36355185185185196</c:v>
                </c:pt>
              </c:numCache>
            </c:numRef>
          </c:val>
        </c:ser>
        <c:ser>
          <c:idx val="4"/>
          <c:order val="4"/>
          <c:tx>
            <c:strRef>
              <c:f>Summary!$F$27</c:f>
              <c:strCache>
                <c:ptCount val="1"/>
                <c:pt idx="0">
                  <c:v>PartyReg</c:v>
                </c:pt>
              </c:strCache>
            </c:strRef>
          </c:tx>
          <c:spPr>
            <a:solidFill>
              <a:srgbClr val="00B0F0"/>
            </a:solidFill>
          </c:spPr>
          <c:invertIfNegative val="0"/>
          <c:dLbls>
            <c:showLegendKey val="0"/>
            <c:showVal val="1"/>
            <c:showCatName val="0"/>
            <c:showSerName val="0"/>
            <c:showPercent val="0"/>
            <c:showBubbleSize val="0"/>
            <c:showLeaderLines val="0"/>
          </c:dLbls>
          <c:cat>
            <c:strRef>
              <c:f>Summary!$A$28:$A$34</c:f>
              <c:strCache>
                <c:ptCount val="7"/>
                <c:pt idx="0">
                  <c:v>CC1</c:v>
                </c:pt>
                <c:pt idx="1">
                  <c:v>CC2</c:v>
                </c:pt>
                <c:pt idx="2">
                  <c:v>CC3</c:v>
                </c:pt>
                <c:pt idx="3">
                  <c:v>CC4</c:v>
                </c:pt>
                <c:pt idx="4">
                  <c:v>CC5</c:v>
                </c:pt>
                <c:pt idx="5">
                  <c:v>CC6</c:v>
                </c:pt>
                <c:pt idx="6">
                  <c:v>CC7</c:v>
                </c:pt>
              </c:strCache>
            </c:strRef>
          </c:cat>
          <c:val>
            <c:numRef>
              <c:f>Summary!$F$28:$F$34</c:f>
              <c:numCache>
                <c:formatCode>0.0%</c:formatCode>
                <c:ptCount val="7"/>
                <c:pt idx="0">
                  <c:v>0.51720241084881968</c:v>
                </c:pt>
                <c:pt idx="1">
                  <c:v>0.4811914774971538</c:v>
                </c:pt>
                <c:pt idx="2">
                  <c:v>0.41673995581200796</c:v>
                </c:pt>
                <c:pt idx="3">
                  <c:v>0.47093263684840575</c:v>
                </c:pt>
                <c:pt idx="4">
                  <c:v>0.36567053501909463</c:v>
                </c:pt>
                <c:pt idx="5">
                  <c:v>0.46087420261317252</c:v>
                </c:pt>
                <c:pt idx="6">
                  <c:v>0.37565118912797285</c:v>
                </c:pt>
              </c:numCache>
            </c:numRef>
          </c:val>
        </c:ser>
        <c:dLbls>
          <c:showLegendKey val="0"/>
          <c:showVal val="0"/>
          <c:showCatName val="0"/>
          <c:showSerName val="0"/>
          <c:showPercent val="0"/>
          <c:showBubbleSize val="0"/>
        </c:dLbls>
        <c:gapWidth val="150"/>
        <c:axId val="152169472"/>
        <c:axId val="141952704"/>
      </c:barChart>
      <c:catAx>
        <c:axId val="152169472"/>
        <c:scaling>
          <c:orientation val="minMax"/>
        </c:scaling>
        <c:delete val="0"/>
        <c:axPos val="l"/>
        <c:majorTickMark val="out"/>
        <c:minorTickMark val="none"/>
        <c:tickLblPos val="nextTo"/>
        <c:crossAx val="141952704"/>
        <c:crosses val="autoZero"/>
        <c:auto val="1"/>
        <c:lblAlgn val="ctr"/>
        <c:lblOffset val="100"/>
        <c:noMultiLvlLbl val="0"/>
      </c:catAx>
      <c:valAx>
        <c:axId val="141952704"/>
        <c:scaling>
          <c:orientation val="minMax"/>
        </c:scaling>
        <c:delete val="0"/>
        <c:axPos val="b"/>
        <c:majorGridlines/>
        <c:numFmt formatCode="0.0%" sourceLinked="1"/>
        <c:majorTickMark val="out"/>
        <c:minorTickMark val="none"/>
        <c:tickLblPos val="nextTo"/>
        <c:crossAx val="152169472"/>
        <c:crosses val="autoZero"/>
        <c:crossBetween val="between"/>
      </c:valAx>
    </c:plotArea>
    <c:legend>
      <c:legendPos val="r"/>
      <c:layout>
        <c:manualLayout>
          <c:xMode val="edge"/>
          <c:yMode val="edge"/>
          <c:x val="0.81621644762190149"/>
          <c:y val="0.17914849773957389"/>
          <c:w val="0.1837835523780984"/>
          <c:h val="0.30766446426018706"/>
        </c:manualLayout>
      </c:layout>
      <c:overlay val="0"/>
      <c:txPr>
        <a:bodyPr/>
        <a:lstStyle/>
        <a:p>
          <a:pPr>
            <a:defRPr sz="1600"/>
          </a:pPr>
          <a:endParaRPr lang="en-US"/>
        </a:p>
      </c:txPr>
    </c:legend>
    <c:plotVisOnly val="1"/>
    <c:dispBlanksAs val="gap"/>
    <c:showDLblsOverMax val="0"/>
  </c:chart>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4.4715086144723512E-2"/>
          <c:y val="1.8230831308941476E-2"/>
          <c:w val="0.93915158069132199"/>
          <c:h val="0.57932069001663544"/>
        </c:manualLayout>
      </c:layout>
      <c:lineChart>
        <c:grouping val="standard"/>
        <c:varyColors val="0"/>
        <c:ser>
          <c:idx val="0"/>
          <c:order val="0"/>
          <c:tx>
            <c:strRef>
              <c:f>Sheet1!$B$5</c:f>
              <c:strCache>
                <c:ptCount val="1"/>
                <c:pt idx="0">
                  <c:v>Economy /Housing</c:v>
                </c:pt>
              </c:strCache>
            </c:strRef>
          </c:tx>
          <c:spPr>
            <a:ln w="41275">
              <a:solidFill>
                <a:srgbClr val="009900"/>
              </a:solidFill>
            </a:ln>
          </c:spPr>
          <c:marker>
            <c:symbol val="square"/>
            <c:size val="5"/>
          </c:marker>
          <c:dLbls>
            <c:txPr>
              <a:bodyPr/>
              <a:lstStyle/>
              <a:p>
                <a:pPr>
                  <a:defRPr sz="1400" b="1"/>
                </a:pPr>
                <a:endParaRPr lang="en-US"/>
              </a:p>
            </c:txPr>
            <c:showLegendKey val="0"/>
            <c:showVal val="1"/>
            <c:showCatName val="0"/>
            <c:showSerName val="0"/>
            <c:showPercent val="0"/>
            <c:showBubbleSize val="0"/>
            <c:showLeaderLines val="0"/>
          </c:dLbls>
          <c:cat>
            <c:strRef>
              <c:f>Sheet1!$C$4:$Q$4</c:f>
              <c:strCache>
                <c:ptCount val="15"/>
                <c:pt idx="0">
                  <c:v>Fall '04</c:v>
                </c:pt>
                <c:pt idx="1">
                  <c:v>Spring '05</c:v>
                </c:pt>
                <c:pt idx="2">
                  <c:v>Fall '05</c:v>
                </c:pt>
                <c:pt idx="3">
                  <c:v>Spring '06</c:v>
                </c:pt>
                <c:pt idx="4">
                  <c:v>Fall '06</c:v>
                </c:pt>
                <c:pt idx="5">
                  <c:v>Spring '07</c:v>
                </c:pt>
                <c:pt idx="6">
                  <c:v>Fall '07</c:v>
                </c:pt>
                <c:pt idx="7">
                  <c:v>Spring '08</c:v>
                </c:pt>
                <c:pt idx="8">
                  <c:v>Fall '08</c:v>
                </c:pt>
                <c:pt idx="9">
                  <c:v>Spring  '09</c:v>
                </c:pt>
                <c:pt idx="10">
                  <c:v>Fall '09</c:v>
                </c:pt>
                <c:pt idx="11">
                  <c:v>Spring '10</c:v>
                </c:pt>
                <c:pt idx="12">
                  <c:v>Fall '10</c:v>
                </c:pt>
                <c:pt idx="13">
                  <c:v>Sp '11</c:v>
                </c:pt>
                <c:pt idx="14">
                  <c:v>Mean </c:v>
                </c:pt>
              </c:strCache>
            </c:strRef>
          </c:cat>
          <c:val>
            <c:numRef>
              <c:f>Sheet1!$C$5:$Q$5</c:f>
              <c:numCache>
                <c:formatCode>General</c:formatCode>
                <c:ptCount val="15"/>
                <c:pt idx="0">
                  <c:v>8</c:v>
                </c:pt>
                <c:pt idx="1">
                  <c:v>7</c:v>
                </c:pt>
                <c:pt idx="2">
                  <c:v>7</c:v>
                </c:pt>
                <c:pt idx="3">
                  <c:v>15</c:v>
                </c:pt>
                <c:pt idx="4">
                  <c:v>7</c:v>
                </c:pt>
                <c:pt idx="5">
                  <c:v>12</c:v>
                </c:pt>
                <c:pt idx="6">
                  <c:v>8</c:v>
                </c:pt>
                <c:pt idx="7">
                  <c:v>23</c:v>
                </c:pt>
                <c:pt idx="8">
                  <c:v>38</c:v>
                </c:pt>
                <c:pt idx="9">
                  <c:v>48</c:v>
                </c:pt>
                <c:pt idx="10">
                  <c:v>33</c:v>
                </c:pt>
                <c:pt idx="11">
                  <c:v>36</c:v>
                </c:pt>
                <c:pt idx="12">
                  <c:v>36</c:v>
                </c:pt>
                <c:pt idx="13">
                  <c:v>36</c:v>
                </c:pt>
                <c:pt idx="14" formatCode="0">
                  <c:v>22.428571428571427</c:v>
                </c:pt>
              </c:numCache>
            </c:numRef>
          </c:val>
          <c:smooth val="1"/>
        </c:ser>
        <c:ser>
          <c:idx val="1"/>
          <c:order val="1"/>
          <c:tx>
            <c:strRef>
              <c:f>Sheet1!$B$6</c:f>
              <c:strCache>
                <c:ptCount val="1"/>
                <c:pt idx="0">
                  <c:v>Taxes – too high  </c:v>
                </c:pt>
              </c:strCache>
            </c:strRef>
          </c:tx>
          <c:spPr>
            <a:ln w="41275"/>
          </c:spPr>
          <c:marker>
            <c:symbol val="none"/>
          </c:marker>
          <c:cat>
            <c:strRef>
              <c:f>Sheet1!$C$4:$Q$4</c:f>
              <c:strCache>
                <c:ptCount val="15"/>
                <c:pt idx="0">
                  <c:v>Fall '04</c:v>
                </c:pt>
                <c:pt idx="1">
                  <c:v>Spring '05</c:v>
                </c:pt>
                <c:pt idx="2">
                  <c:v>Fall '05</c:v>
                </c:pt>
                <c:pt idx="3">
                  <c:v>Spring '06</c:v>
                </c:pt>
                <c:pt idx="4">
                  <c:v>Fall '06</c:v>
                </c:pt>
                <c:pt idx="5">
                  <c:v>Spring '07</c:v>
                </c:pt>
                <c:pt idx="6">
                  <c:v>Fall '07</c:v>
                </c:pt>
                <c:pt idx="7">
                  <c:v>Spring '08</c:v>
                </c:pt>
                <c:pt idx="8">
                  <c:v>Fall '08</c:v>
                </c:pt>
                <c:pt idx="9">
                  <c:v>Spring  '09</c:v>
                </c:pt>
                <c:pt idx="10">
                  <c:v>Fall '09</c:v>
                </c:pt>
                <c:pt idx="11">
                  <c:v>Spring '10</c:v>
                </c:pt>
                <c:pt idx="12">
                  <c:v>Fall '10</c:v>
                </c:pt>
                <c:pt idx="13">
                  <c:v>Sp '11</c:v>
                </c:pt>
                <c:pt idx="14">
                  <c:v>Mean </c:v>
                </c:pt>
              </c:strCache>
            </c:strRef>
          </c:cat>
          <c:val>
            <c:numRef>
              <c:f>Sheet1!$C$6:$Q$6</c:f>
              <c:numCache>
                <c:formatCode>General</c:formatCode>
                <c:ptCount val="15"/>
                <c:pt idx="0">
                  <c:v>10</c:v>
                </c:pt>
                <c:pt idx="1">
                  <c:v>13</c:v>
                </c:pt>
                <c:pt idx="2">
                  <c:v>10</c:v>
                </c:pt>
                <c:pt idx="3">
                  <c:v>10</c:v>
                </c:pt>
                <c:pt idx="4">
                  <c:v>9</c:v>
                </c:pt>
                <c:pt idx="5">
                  <c:v>15</c:v>
                </c:pt>
                <c:pt idx="6">
                  <c:v>17</c:v>
                </c:pt>
                <c:pt idx="7">
                  <c:v>16</c:v>
                </c:pt>
                <c:pt idx="8">
                  <c:v>12</c:v>
                </c:pt>
                <c:pt idx="9">
                  <c:v>10</c:v>
                </c:pt>
                <c:pt idx="10">
                  <c:v>12</c:v>
                </c:pt>
                <c:pt idx="11">
                  <c:v>11</c:v>
                </c:pt>
                <c:pt idx="12">
                  <c:v>13</c:v>
                </c:pt>
                <c:pt idx="13">
                  <c:v>11</c:v>
                </c:pt>
                <c:pt idx="14" formatCode="0">
                  <c:v>12.071428571428571</c:v>
                </c:pt>
              </c:numCache>
            </c:numRef>
          </c:val>
          <c:smooth val="1"/>
        </c:ser>
        <c:ser>
          <c:idx val="2"/>
          <c:order val="2"/>
          <c:tx>
            <c:strRef>
              <c:f>Sheet1!$B$7</c:f>
              <c:strCache>
                <c:ptCount val="1"/>
                <c:pt idx="0">
                  <c:v>Growth /development</c:v>
                </c:pt>
              </c:strCache>
            </c:strRef>
          </c:tx>
          <c:spPr>
            <a:ln w="41275">
              <a:solidFill>
                <a:schemeClr val="bg2">
                  <a:lumMod val="50000"/>
                </a:schemeClr>
              </a:solidFill>
            </a:ln>
          </c:spPr>
          <c:marker>
            <c:symbol val="none"/>
          </c:marker>
          <c:dLbls>
            <c:showLegendKey val="0"/>
            <c:showVal val="1"/>
            <c:showCatName val="0"/>
            <c:showSerName val="0"/>
            <c:showPercent val="0"/>
            <c:showBubbleSize val="0"/>
            <c:showLeaderLines val="0"/>
          </c:dLbls>
          <c:cat>
            <c:strRef>
              <c:f>Sheet1!$C$4:$Q$4</c:f>
              <c:strCache>
                <c:ptCount val="15"/>
                <c:pt idx="0">
                  <c:v>Fall '04</c:v>
                </c:pt>
                <c:pt idx="1">
                  <c:v>Spring '05</c:v>
                </c:pt>
                <c:pt idx="2">
                  <c:v>Fall '05</c:v>
                </c:pt>
                <c:pt idx="3">
                  <c:v>Spring '06</c:v>
                </c:pt>
                <c:pt idx="4">
                  <c:v>Fall '06</c:v>
                </c:pt>
                <c:pt idx="5">
                  <c:v>Spring '07</c:v>
                </c:pt>
                <c:pt idx="6">
                  <c:v>Fall '07</c:v>
                </c:pt>
                <c:pt idx="7">
                  <c:v>Spring '08</c:v>
                </c:pt>
                <c:pt idx="8">
                  <c:v>Fall '08</c:v>
                </c:pt>
                <c:pt idx="9">
                  <c:v>Spring  '09</c:v>
                </c:pt>
                <c:pt idx="10">
                  <c:v>Fall '09</c:v>
                </c:pt>
                <c:pt idx="11">
                  <c:v>Spring '10</c:v>
                </c:pt>
                <c:pt idx="12">
                  <c:v>Fall '10</c:v>
                </c:pt>
                <c:pt idx="13">
                  <c:v>Sp '11</c:v>
                </c:pt>
                <c:pt idx="14">
                  <c:v>Mean </c:v>
                </c:pt>
              </c:strCache>
            </c:strRef>
          </c:cat>
          <c:val>
            <c:numRef>
              <c:f>Sheet1!$C$7:$Q$7</c:f>
              <c:numCache>
                <c:formatCode>General</c:formatCode>
                <c:ptCount val="15"/>
                <c:pt idx="0">
                  <c:v>14</c:v>
                </c:pt>
                <c:pt idx="1">
                  <c:v>18</c:v>
                </c:pt>
                <c:pt idx="2">
                  <c:v>22</c:v>
                </c:pt>
                <c:pt idx="3">
                  <c:v>16</c:v>
                </c:pt>
                <c:pt idx="4">
                  <c:v>21</c:v>
                </c:pt>
                <c:pt idx="5">
                  <c:v>16</c:v>
                </c:pt>
                <c:pt idx="6">
                  <c:v>16</c:v>
                </c:pt>
                <c:pt idx="7">
                  <c:v>12</c:v>
                </c:pt>
                <c:pt idx="8">
                  <c:v>9</c:v>
                </c:pt>
                <c:pt idx="9">
                  <c:v>5</c:v>
                </c:pt>
                <c:pt idx="10">
                  <c:v>5</c:v>
                </c:pt>
                <c:pt idx="11">
                  <c:v>5</c:v>
                </c:pt>
                <c:pt idx="12">
                  <c:v>2</c:v>
                </c:pt>
                <c:pt idx="13">
                  <c:v>4</c:v>
                </c:pt>
                <c:pt idx="14" formatCode="0">
                  <c:v>11.785714285714286</c:v>
                </c:pt>
              </c:numCache>
            </c:numRef>
          </c:val>
          <c:smooth val="1"/>
        </c:ser>
        <c:ser>
          <c:idx val="3"/>
          <c:order val="3"/>
          <c:tx>
            <c:strRef>
              <c:f>Sheet1!$B$8</c:f>
              <c:strCache>
                <c:ptCount val="1"/>
                <c:pt idx="0">
                  <c:v>Education /</c:v>
                </c:pt>
              </c:strCache>
            </c:strRef>
          </c:tx>
          <c:spPr>
            <a:ln w="41275">
              <a:solidFill>
                <a:schemeClr val="accent4">
                  <a:lumMod val="75000"/>
                </a:schemeClr>
              </a:solidFill>
            </a:ln>
          </c:spPr>
          <c:marker>
            <c:symbol val="none"/>
          </c:marker>
          <c:dLbls>
            <c:dLbl>
              <c:idx val="14"/>
              <c:layout>
                <c:manualLayout>
                  <c:x val="-1.9066666466491692E-2"/>
                  <c:y val="4.9902993688450111E-3"/>
                </c:manualLayout>
              </c:layout>
              <c:showLegendKey val="0"/>
              <c:showVal val="1"/>
              <c:showCatName val="0"/>
              <c:showSerName val="0"/>
              <c:showPercent val="0"/>
              <c:showBubbleSize val="0"/>
            </c:dLbl>
            <c:showLegendKey val="0"/>
            <c:showVal val="0"/>
            <c:showCatName val="0"/>
            <c:showSerName val="0"/>
            <c:showPercent val="0"/>
            <c:showBubbleSize val="0"/>
          </c:dLbls>
          <c:cat>
            <c:strRef>
              <c:f>Sheet1!$C$4:$Q$4</c:f>
              <c:strCache>
                <c:ptCount val="15"/>
                <c:pt idx="0">
                  <c:v>Fall '04</c:v>
                </c:pt>
                <c:pt idx="1">
                  <c:v>Spring '05</c:v>
                </c:pt>
                <c:pt idx="2">
                  <c:v>Fall '05</c:v>
                </c:pt>
                <c:pt idx="3">
                  <c:v>Spring '06</c:v>
                </c:pt>
                <c:pt idx="4">
                  <c:v>Fall '06</c:v>
                </c:pt>
                <c:pt idx="5">
                  <c:v>Spring '07</c:v>
                </c:pt>
                <c:pt idx="6">
                  <c:v>Fall '07</c:v>
                </c:pt>
                <c:pt idx="7">
                  <c:v>Spring '08</c:v>
                </c:pt>
                <c:pt idx="8">
                  <c:v>Fall '08</c:v>
                </c:pt>
                <c:pt idx="9">
                  <c:v>Spring  '09</c:v>
                </c:pt>
                <c:pt idx="10">
                  <c:v>Fall '09</c:v>
                </c:pt>
                <c:pt idx="11">
                  <c:v>Spring '10</c:v>
                </c:pt>
                <c:pt idx="12">
                  <c:v>Fall '10</c:v>
                </c:pt>
                <c:pt idx="13">
                  <c:v>Sp '11</c:v>
                </c:pt>
                <c:pt idx="14">
                  <c:v>Mean </c:v>
                </c:pt>
              </c:strCache>
            </c:strRef>
          </c:cat>
          <c:val>
            <c:numRef>
              <c:f>Sheet1!$C$8:$Q$8</c:f>
              <c:numCache>
                <c:formatCode>General</c:formatCode>
                <c:ptCount val="15"/>
                <c:pt idx="0">
                  <c:v>12</c:v>
                </c:pt>
                <c:pt idx="1">
                  <c:v>16</c:v>
                </c:pt>
                <c:pt idx="2">
                  <c:v>12</c:v>
                </c:pt>
                <c:pt idx="3">
                  <c:v>13</c:v>
                </c:pt>
                <c:pt idx="4">
                  <c:v>16</c:v>
                </c:pt>
                <c:pt idx="5">
                  <c:v>12</c:v>
                </c:pt>
                <c:pt idx="6">
                  <c:v>12</c:v>
                </c:pt>
                <c:pt idx="7">
                  <c:v>12</c:v>
                </c:pt>
                <c:pt idx="8">
                  <c:v>10</c:v>
                </c:pt>
                <c:pt idx="9">
                  <c:v>8</c:v>
                </c:pt>
                <c:pt idx="10">
                  <c:v>7</c:v>
                </c:pt>
                <c:pt idx="11">
                  <c:v>8</c:v>
                </c:pt>
                <c:pt idx="12">
                  <c:v>9</c:v>
                </c:pt>
                <c:pt idx="13">
                  <c:v>10</c:v>
                </c:pt>
                <c:pt idx="14" formatCode="0">
                  <c:v>11.214285714285714</c:v>
                </c:pt>
              </c:numCache>
            </c:numRef>
          </c:val>
          <c:smooth val="1"/>
        </c:ser>
        <c:ser>
          <c:idx val="4"/>
          <c:order val="4"/>
          <c:tx>
            <c:strRef>
              <c:f>Sheet1!$B$9</c:f>
              <c:strCache>
                <c:ptCount val="1"/>
                <c:pt idx="0">
                  <c:v>Traffic congestion /problems</c:v>
                </c:pt>
              </c:strCache>
            </c:strRef>
          </c:tx>
          <c:spPr>
            <a:ln w="41275"/>
          </c:spPr>
          <c:marker>
            <c:symbol val="none"/>
          </c:marker>
          <c:dLbls>
            <c:dLbl>
              <c:idx val="14"/>
              <c:layout>
                <c:manualLayout>
                  <c:x val="7.3333332563429582E-3"/>
                  <c:y val="9.9805987376900222E-3"/>
                </c:manualLayout>
              </c:layout>
              <c:showLegendKey val="0"/>
              <c:showVal val="1"/>
              <c:showCatName val="0"/>
              <c:showSerName val="0"/>
              <c:showPercent val="0"/>
              <c:showBubbleSize val="0"/>
            </c:dLbl>
            <c:showLegendKey val="0"/>
            <c:showVal val="0"/>
            <c:showCatName val="0"/>
            <c:showSerName val="0"/>
            <c:showPercent val="0"/>
            <c:showBubbleSize val="0"/>
          </c:dLbls>
          <c:cat>
            <c:strRef>
              <c:f>Sheet1!$C$4:$Q$4</c:f>
              <c:strCache>
                <c:ptCount val="15"/>
                <c:pt idx="0">
                  <c:v>Fall '04</c:v>
                </c:pt>
                <c:pt idx="1">
                  <c:v>Spring '05</c:v>
                </c:pt>
                <c:pt idx="2">
                  <c:v>Fall '05</c:v>
                </c:pt>
                <c:pt idx="3">
                  <c:v>Spring '06</c:v>
                </c:pt>
                <c:pt idx="4">
                  <c:v>Fall '06</c:v>
                </c:pt>
                <c:pt idx="5">
                  <c:v>Spring '07</c:v>
                </c:pt>
                <c:pt idx="6">
                  <c:v>Fall '07</c:v>
                </c:pt>
                <c:pt idx="7">
                  <c:v>Spring '08</c:v>
                </c:pt>
                <c:pt idx="8">
                  <c:v>Fall '08</c:v>
                </c:pt>
                <c:pt idx="9">
                  <c:v>Spring  '09</c:v>
                </c:pt>
                <c:pt idx="10">
                  <c:v>Fall '09</c:v>
                </c:pt>
                <c:pt idx="11">
                  <c:v>Spring '10</c:v>
                </c:pt>
                <c:pt idx="12">
                  <c:v>Fall '10</c:v>
                </c:pt>
                <c:pt idx="13">
                  <c:v>Sp '11</c:v>
                </c:pt>
                <c:pt idx="14">
                  <c:v>Mean </c:v>
                </c:pt>
              </c:strCache>
            </c:strRef>
          </c:cat>
          <c:val>
            <c:numRef>
              <c:f>Sheet1!$C$9:$Q$9</c:f>
              <c:numCache>
                <c:formatCode>General</c:formatCode>
                <c:ptCount val="15"/>
                <c:pt idx="0">
                  <c:v>17</c:v>
                </c:pt>
                <c:pt idx="1">
                  <c:v>9</c:v>
                </c:pt>
                <c:pt idx="2">
                  <c:v>14</c:v>
                </c:pt>
                <c:pt idx="3">
                  <c:v>9</c:v>
                </c:pt>
                <c:pt idx="4">
                  <c:v>12</c:v>
                </c:pt>
                <c:pt idx="5">
                  <c:v>11</c:v>
                </c:pt>
                <c:pt idx="6">
                  <c:v>12</c:v>
                </c:pt>
                <c:pt idx="7">
                  <c:v>7</c:v>
                </c:pt>
                <c:pt idx="8">
                  <c:v>6</c:v>
                </c:pt>
                <c:pt idx="9">
                  <c:v>4</c:v>
                </c:pt>
                <c:pt idx="10">
                  <c:v>5</c:v>
                </c:pt>
                <c:pt idx="11">
                  <c:v>6</c:v>
                </c:pt>
                <c:pt idx="12">
                  <c:v>6</c:v>
                </c:pt>
                <c:pt idx="13">
                  <c:v>3</c:v>
                </c:pt>
                <c:pt idx="14" formatCode="0">
                  <c:v>8.6428571428571335</c:v>
                </c:pt>
              </c:numCache>
            </c:numRef>
          </c:val>
          <c:smooth val="1"/>
        </c:ser>
        <c:ser>
          <c:idx val="5"/>
          <c:order val="5"/>
          <c:tx>
            <c:strRef>
              <c:f>Sheet1!$B$10</c:f>
              <c:strCache>
                <c:ptCount val="1"/>
                <c:pt idx="0">
                  <c:v>Crime / drugs </c:v>
                </c:pt>
              </c:strCache>
            </c:strRef>
          </c:tx>
          <c:spPr>
            <a:ln w="44450"/>
          </c:spPr>
          <c:marker>
            <c:symbol val="none"/>
          </c:marker>
          <c:cat>
            <c:strRef>
              <c:f>Sheet1!$C$4:$Q$4</c:f>
              <c:strCache>
                <c:ptCount val="15"/>
                <c:pt idx="0">
                  <c:v>Fall '04</c:v>
                </c:pt>
                <c:pt idx="1">
                  <c:v>Spring '05</c:v>
                </c:pt>
                <c:pt idx="2">
                  <c:v>Fall '05</c:v>
                </c:pt>
                <c:pt idx="3">
                  <c:v>Spring '06</c:v>
                </c:pt>
                <c:pt idx="4">
                  <c:v>Fall '06</c:v>
                </c:pt>
                <c:pt idx="5">
                  <c:v>Spring '07</c:v>
                </c:pt>
                <c:pt idx="6">
                  <c:v>Fall '07</c:v>
                </c:pt>
                <c:pt idx="7">
                  <c:v>Spring '08</c:v>
                </c:pt>
                <c:pt idx="8">
                  <c:v>Fall '08</c:v>
                </c:pt>
                <c:pt idx="9">
                  <c:v>Spring  '09</c:v>
                </c:pt>
                <c:pt idx="10">
                  <c:v>Fall '09</c:v>
                </c:pt>
                <c:pt idx="11">
                  <c:v>Spring '10</c:v>
                </c:pt>
                <c:pt idx="12">
                  <c:v>Fall '10</c:v>
                </c:pt>
                <c:pt idx="13">
                  <c:v>Sp '11</c:v>
                </c:pt>
                <c:pt idx="14">
                  <c:v>Mean </c:v>
                </c:pt>
              </c:strCache>
            </c:strRef>
          </c:cat>
          <c:val>
            <c:numRef>
              <c:f>Sheet1!$C$10:$Q$10</c:f>
              <c:numCache>
                <c:formatCode>General</c:formatCode>
                <c:ptCount val="15"/>
                <c:pt idx="0">
                  <c:v>6</c:v>
                </c:pt>
                <c:pt idx="1">
                  <c:v>5</c:v>
                </c:pt>
                <c:pt idx="2">
                  <c:v>6</c:v>
                </c:pt>
                <c:pt idx="3">
                  <c:v>11</c:v>
                </c:pt>
                <c:pt idx="4">
                  <c:v>11</c:v>
                </c:pt>
                <c:pt idx="5">
                  <c:v>9</c:v>
                </c:pt>
                <c:pt idx="6">
                  <c:v>10</c:v>
                </c:pt>
                <c:pt idx="7">
                  <c:v>6</c:v>
                </c:pt>
                <c:pt idx="8">
                  <c:v>4</c:v>
                </c:pt>
                <c:pt idx="9">
                  <c:v>6</c:v>
                </c:pt>
                <c:pt idx="10">
                  <c:v>8</c:v>
                </c:pt>
                <c:pt idx="11">
                  <c:v>6</c:v>
                </c:pt>
                <c:pt idx="12">
                  <c:v>6</c:v>
                </c:pt>
                <c:pt idx="13">
                  <c:v>6</c:v>
                </c:pt>
                <c:pt idx="14" formatCode="0">
                  <c:v>7.1428571428571415</c:v>
                </c:pt>
              </c:numCache>
            </c:numRef>
          </c:val>
          <c:smooth val="1"/>
        </c:ser>
        <c:dLbls>
          <c:showLegendKey val="0"/>
          <c:showVal val="0"/>
          <c:showCatName val="0"/>
          <c:showSerName val="0"/>
          <c:showPercent val="0"/>
          <c:showBubbleSize val="0"/>
        </c:dLbls>
        <c:marker val="1"/>
        <c:smooth val="0"/>
        <c:axId val="220889088"/>
        <c:axId val="206769536"/>
      </c:lineChart>
      <c:catAx>
        <c:axId val="220889088"/>
        <c:scaling>
          <c:orientation val="minMax"/>
        </c:scaling>
        <c:delete val="0"/>
        <c:axPos val="b"/>
        <c:majorTickMark val="out"/>
        <c:minorTickMark val="none"/>
        <c:tickLblPos val="nextTo"/>
        <c:txPr>
          <a:bodyPr rot="-5400000" vert="horz"/>
          <a:lstStyle/>
          <a:p>
            <a:pPr>
              <a:defRPr sz="1200" b="1"/>
            </a:pPr>
            <a:endParaRPr lang="en-US"/>
          </a:p>
        </c:txPr>
        <c:crossAx val="206769536"/>
        <c:crosses val="autoZero"/>
        <c:auto val="1"/>
        <c:lblAlgn val="ctr"/>
        <c:lblOffset val="100"/>
        <c:noMultiLvlLbl val="0"/>
      </c:catAx>
      <c:valAx>
        <c:axId val="206769536"/>
        <c:scaling>
          <c:orientation val="minMax"/>
        </c:scaling>
        <c:delete val="0"/>
        <c:axPos val="l"/>
        <c:majorGridlines/>
        <c:numFmt formatCode="General" sourceLinked="1"/>
        <c:majorTickMark val="out"/>
        <c:minorTickMark val="none"/>
        <c:tickLblPos val="nextTo"/>
        <c:crossAx val="220889088"/>
        <c:crosses val="autoZero"/>
        <c:crossBetween val="between"/>
      </c:valAx>
    </c:plotArea>
    <c:legend>
      <c:legendPos val="b"/>
      <c:layout>
        <c:manualLayout>
          <c:xMode val="edge"/>
          <c:yMode val="edge"/>
          <c:x val="0.2155753993115444"/>
          <c:y val="0.80337100497758873"/>
          <c:w val="0.75804908390499715"/>
          <c:h val="0.18297409170253187"/>
        </c:manualLayout>
      </c:layout>
      <c:overlay val="0"/>
      <c:txPr>
        <a:bodyPr/>
        <a:lstStyle/>
        <a:p>
          <a:pPr>
            <a:defRPr sz="1400" b="1"/>
          </a:pPr>
          <a:endParaRPr lang="en-US"/>
        </a:p>
      </c:txPr>
    </c:legend>
    <c:plotVisOnly val="1"/>
    <c:dispBlanksAs val="gap"/>
    <c:showDLblsOverMax val="0"/>
  </c:chart>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smtClean="0"/>
              <a:t>Maryland improves by 8%</a:t>
            </a:r>
            <a:endParaRPr lang="en-US" dirty="0"/>
          </a:p>
        </c:rich>
      </c:tx>
      <c:layout>
        <c:manualLayout>
          <c:xMode val="edge"/>
          <c:yMode val="edge"/>
          <c:x val="0.35639332096474952"/>
          <c:y val="0.22291019256692993"/>
        </c:manualLayout>
      </c:layout>
      <c:overlay val="0"/>
    </c:title>
    <c:autoTitleDeleted val="0"/>
    <c:plotArea>
      <c:layout>
        <c:manualLayout>
          <c:layoutTarget val="inner"/>
          <c:xMode val="edge"/>
          <c:yMode val="edge"/>
          <c:x val="3.8215184140943423E-2"/>
          <c:y val="0.11776529589636404"/>
          <c:w val="0.94397405519115307"/>
          <c:h val="0.85782787004025773"/>
        </c:manualLayout>
      </c:layout>
      <c:barChart>
        <c:barDir val="col"/>
        <c:grouping val="clustered"/>
        <c:varyColors val="0"/>
        <c:ser>
          <c:idx val="0"/>
          <c:order val="0"/>
          <c:tx>
            <c:strRef>
              <c:f>Sheet1!$A$4</c:f>
              <c:strCache>
                <c:ptCount val="1"/>
                <c:pt idx="0">
                  <c:v>%</c:v>
                </c:pt>
              </c:strCache>
            </c:strRef>
          </c:tx>
          <c:spPr>
            <a:solidFill>
              <a:schemeClr val="accent5">
                <a:lumMod val="20000"/>
                <a:lumOff val="80000"/>
              </a:schemeClr>
            </a:solidFill>
          </c:spPr>
          <c:invertIfNegative val="0"/>
          <c:dPt>
            <c:idx val="0"/>
            <c:invertIfNegative val="0"/>
            <c:bubble3D val="0"/>
            <c:spPr>
              <a:blipFill dpi="0" rotWithShape="1">
                <a:blip xmlns:r="http://schemas.openxmlformats.org/officeDocument/2006/relationships" r:embed="rId1"/>
                <a:srcRect/>
                <a:stretch>
                  <a:fillRect l="9000" t="-1000" r="8000"/>
                </a:stretch>
              </a:blipFill>
            </c:spPr>
            <c:pictureOptions>
              <c:pictureFormat val="stackScale"/>
              <c:pictureStackUnit val="20"/>
            </c:pictureOptions>
          </c:dPt>
          <c:dPt>
            <c:idx val="1"/>
            <c:invertIfNegative val="0"/>
            <c:bubble3D val="0"/>
            <c:spPr>
              <a:blipFill>
                <a:blip xmlns:r="http://schemas.openxmlformats.org/officeDocument/2006/relationships" r:embed="rId1"/>
                <a:stretch>
                  <a:fillRect/>
                </a:stretch>
              </a:blipFill>
            </c:spPr>
            <c:pictureOptions>
              <c:pictureFormat val="stackScale"/>
              <c:pictureStackUnit val="20"/>
            </c:pictureOptions>
          </c:dPt>
          <c:dPt>
            <c:idx val="2"/>
            <c:invertIfNegative val="0"/>
            <c:bubble3D val="0"/>
            <c:spPr>
              <a:blipFill>
                <a:blip xmlns:r="http://schemas.openxmlformats.org/officeDocument/2006/relationships" r:embed="rId1"/>
                <a:stretch>
                  <a:fillRect/>
                </a:stretch>
              </a:blipFill>
            </c:spPr>
            <c:pictureOptions>
              <c:pictureFormat val="stackScale"/>
              <c:pictureStackUnit val="20"/>
            </c:pictureOptions>
          </c:dPt>
          <c:dPt>
            <c:idx val="3"/>
            <c:invertIfNegative val="0"/>
            <c:bubble3D val="0"/>
            <c:spPr>
              <a:blipFill>
                <a:blip xmlns:r="http://schemas.openxmlformats.org/officeDocument/2006/relationships" r:embed="rId1"/>
                <a:stretch>
                  <a:fillRect/>
                </a:stretch>
              </a:blipFill>
            </c:spPr>
            <c:pictureOptions>
              <c:pictureFormat val="stackScale"/>
              <c:pictureStackUnit val="20"/>
            </c:pictureOptions>
          </c:dPt>
          <c:dPt>
            <c:idx val="4"/>
            <c:invertIfNegative val="0"/>
            <c:bubble3D val="0"/>
            <c:spPr>
              <a:blipFill>
                <a:blip xmlns:r="http://schemas.openxmlformats.org/officeDocument/2006/relationships" r:embed="rId1"/>
                <a:stretch>
                  <a:fillRect/>
                </a:stretch>
              </a:blipFill>
            </c:spPr>
            <c:pictureOptions>
              <c:pictureFormat val="stackScale"/>
              <c:pictureStackUnit val="20"/>
            </c:pictureOptions>
          </c:dPt>
          <c:dPt>
            <c:idx val="5"/>
            <c:invertIfNegative val="0"/>
            <c:bubble3D val="0"/>
            <c:spPr>
              <a:blipFill>
                <a:blip xmlns:r="http://schemas.openxmlformats.org/officeDocument/2006/relationships" r:embed="rId2"/>
                <a:stretch>
                  <a:fillRect/>
                </a:stretch>
              </a:blipFill>
            </c:spPr>
          </c:dPt>
          <c:dPt>
            <c:idx val="6"/>
            <c:invertIfNegative val="0"/>
            <c:bubble3D val="0"/>
            <c:spPr>
              <a:blipFill>
                <a:blip xmlns:r="http://schemas.openxmlformats.org/officeDocument/2006/relationships" r:embed="rId2"/>
                <a:stretch>
                  <a:fillRect/>
                </a:stretch>
              </a:blipFill>
            </c:spPr>
          </c:dPt>
          <c:dPt>
            <c:idx val="7"/>
            <c:invertIfNegative val="0"/>
            <c:bubble3D val="0"/>
            <c:spPr>
              <a:blipFill>
                <a:blip xmlns:r="http://schemas.openxmlformats.org/officeDocument/2006/relationships" r:embed="rId2"/>
                <a:stretch>
                  <a:fillRect/>
                </a:stretch>
              </a:blipFill>
            </c:spPr>
          </c:dPt>
          <c:dPt>
            <c:idx val="8"/>
            <c:invertIfNegative val="0"/>
            <c:bubble3D val="0"/>
            <c:spPr>
              <a:blipFill>
                <a:blip xmlns:r="http://schemas.openxmlformats.org/officeDocument/2006/relationships" r:embed="rId2"/>
                <a:stretch>
                  <a:fillRect/>
                </a:stretch>
              </a:blipFill>
            </c:spPr>
          </c:dPt>
          <c:dPt>
            <c:idx val="9"/>
            <c:invertIfNegative val="0"/>
            <c:bubble3D val="0"/>
            <c:spPr>
              <a:blipFill>
                <a:blip xmlns:r="http://schemas.openxmlformats.org/officeDocument/2006/relationships" r:embed="rId2"/>
                <a:stretch>
                  <a:fillRect/>
                </a:stretch>
              </a:blipFill>
            </c:spPr>
          </c:dPt>
          <c:dPt>
            <c:idx val="10"/>
            <c:invertIfNegative val="0"/>
            <c:bubble3D val="0"/>
            <c:spPr>
              <a:blipFill>
                <a:blip xmlns:r="http://schemas.openxmlformats.org/officeDocument/2006/relationships" r:embed="rId3"/>
                <a:stretch>
                  <a:fillRect/>
                </a:stretch>
              </a:blipFill>
            </c:spPr>
          </c:dPt>
          <c:dPt>
            <c:idx val="11"/>
            <c:invertIfNegative val="0"/>
            <c:bubble3D val="0"/>
            <c:spPr>
              <a:blipFill>
                <a:blip xmlns:r="http://schemas.openxmlformats.org/officeDocument/2006/relationships" r:embed="rId3"/>
                <a:stretch>
                  <a:fillRect/>
                </a:stretch>
              </a:blipFill>
            </c:spPr>
          </c:dPt>
          <c:dPt>
            <c:idx val="12"/>
            <c:invertIfNegative val="0"/>
            <c:bubble3D val="0"/>
            <c:spPr>
              <a:blipFill>
                <a:blip xmlns:r="http://schemas.openxmlformats.org/officeDocument/2006/relationships" r:embed="rId3"/>
                <a:stretch>
                  <a:fillRect/>
                </a:stretch>
              </a:blipFill>
            </c:spPr>
          </c:dPt>
          <c:dPt>
            <c:idx val="13"/>
            <c:invertIfNegative val="0"/>
            <c:bubble3D val="0"/>
            <c:spPr>
              <a:blipFill>
                <a:blip xmlns:r="http://schemas.openxmlformats.org/officeDocument/2006/relationships" r:embed="rId3"/>
                <a:stretch>
                  <a:fillRect/>
                </a:stretch>
              </a:blipFill>
            </c:spPr>
          </c:dPt>
          <c:dPt>
            <c:idx val="14"/>
            <c:invertIfNegative val="0"/>
            <c:bubble3D val="0"/>
            <c:spPr>
              <a:blipFill>
                <a:blip xmlns:r="http://schemas.openxmlformats.org/officeDocument/2006/relationships" r:embed="rId3"/>
                <a:stretch>
                  <a:fillRect/>
                </a:stretch>
              </a:blipFill>
            </c:spPr>
          </c:dPt>
          <c:dLbls>
            <c:txPr>
              <a:bodyPr/>
              <a:lstStyle/>
              <a:p>
                <a:pPr>
                  <a:defRPr sz="1222"/>
                </a:pPr>
                <a:endParaRPr lang="en-US"/>
              </a:p>
            </c:txPr>
            <c:showLegendKey val="0"/>
            <c:showVal val="1"/>
            <c:showCatName val="0"/>
            <c:showSerName val="0"/>
            <c:showPercent val="0"/>
            <c:showBubbleSize val="0"/>
            <c:showLeaderLines val="0"/>
          </c:dLbls>
          <c:cat>
            <c:strRef>
              <c:f>Sheet1!$B$3:$P$3</c:f>
              <c:strCache>
                <c:ptCount val="11"/>
                <c:pt idx="0">
                  <c:v>Anne Arundel County</c:v>
                </c:pt>
                <c:pt idx="5">
                  <c:v>Maryland</c:v>
                </c:pt>
                <c:pt idx="10">
                  <c:v>USA</c:v>
                </c:pt>
              </c:strCache>
            </c:strRef>
          </c:cat>
          <c:val>
            <c:numRef>
              <c:f>Sheet1!$B$4:$P$4</c:f>
              <c:numCache>
                <c:formatCode>General</c:formatCode>
                <c:ptCount val="15"/>
                <c:pt idx="0">
                  <c:v>46</c:v>
                </c:pt>
                <c:pt idx="1">
                  <c:v>48</c:v>
                </c:pt>
                <c:pt idx="2">
                  <c:v>44</c:v>
                </c:pt>
                <c:pt idx="3">
                  <c:v>45</c:v>
                </c:pt>
                <c:pt idx="4">
                  <c:v>49</c:v>
                </c:pt>
                <c:pt idx="5">
                  <c:v>27</c:v>
                </c:pt>
                <c:pt idx="6">
                  <c:v>30</c:v>
                </c:pt>
                <c:pt idx="7">
                  <c:v>31</c:v>
                </c:pt>
                <c:pt idx="8">
                  <c:v>32</c:v>
                </c:pt>
                <c:pt idx="9">
                  <c:v>35</c:v>
                </c:pt>
                <c:pt idx="10">
                  <c:v>5</c:v>
                </c:pt>
                <c:pt idx="11">
                  <c:v>11</c:v>
                </c:pt>
                <c:pt idx="12">
                  <c:v>11</c:v>
                </c:pt>
                <c:pt idx="13">
                  <c:v>11</c:v>
                </c:pt>
                <c:pt idx="14">
                  <c:v>11</c:v>
                </c:pt>
              </c:numCache>
            </c:numRef>
          </c:val>
        </c:ser>
        <c:dLbls>
          <c:showLegendKey val="0"/>
          <c:showVal val="0"/>
          <c:showCatName val="0"/>
          <c:showSerName val="0"/>
          <c:showPercent val="0"/>
          <c:showBubbleSize val="0"/>
        </c:dLbls>
        <c:gapWidth val="150"/>
        <c:axId val="220780032"/>
        <c:axId val="206771264"/>
      </c:barChart>
      <c:catAx>
        <c:axId val="220780032"/>
        <c:scaling>
          <c:orientation val="minMax"/>
        </c:scaling>
        <c:delete val="1"/>
        <c:axPos val="b"/>
        <c:majorTickMark val="out"/>
        <c:minorTickMark val="none"/>
        <c:tickLblPos val="nextTo"/>
        <c:crossAx val="206771264"/>
        <c:crosses val="autoZero"/>
        <c:auto val="1"/>
        <c:lblAlgn val="ctr"/>
        <c:lblOffset val="100"/>
        <c:noMultiLvlLbl val="0"/>
      </c:catAx>
      <c:valAx>
        <c:axId val="206771264"/>
        <c:scaling>
          <c:orientation val="minMax"/>
        </c:scaling>
        <c:delete val="0"/>
        <c:axPos val="l"/>
        <c:majorGridlines/>
        <c:numFmt formatCode="General" sourceLinked="1"/>
        <c:majorTickMark val="out"/>
        <c:minorTickMark val="none"/>
        <c:tickLblPos val="nextTo"/>
        <c:crossAx val="220780032"/>
        <c:crosses val="autoZero"/>
        <c:crossBetween val="between"/>
      </c:valAx>
      <c:spPr>
        <a:noFill/>
        <a:ln w="22178">
          <a:noFill/>
        </a:ln>
      </c:spPr>
    </c:plotArea>
    <c:plotVisOnly val="1"/>
    <c:dispBlanksAs val="gap"/>
    <c:showDLblsOverMax val="0"/>
  </c:chart>
  <c:externalData r:id="rId4">
    <c:autoUpdate val="0"/>
  </c:externalData>
  <c:userShapes r:id="rId5"/>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areaChart>
        <c:grouping val="standard"/>
        <c:varyColors val="0"/>
        <c:ser>
          <c:idx val="0"/>
          <c:order val="0"/>
          <c:tx>
            <c:strRef>
              <c:f>Sheet1!$C$8</c:f>
              <c:strCache>
                <c:ptCount val="1"/>
                <c:pt idx="0">
                  <c:v>AAC</c:v>
                </c:pt>
              </c:strCache>
            </c:strRef>
          </c:tx>
          <c:spPr>
            <a:blipFill dpi="0" rotWithShape="1">
              <a:blip xmlns:r="http://schemas.openxmlformats.org/officeDocument/2006/relationships" r:embed="rId1"/>
              <a:srcRect/>
              <a:stretch>
                <a:fillRect l="-5000" t="-1000"/>
              </a:stretch>
            </a:blipFill>
            <a:ln w="63500">
              <a:solidFill>
                <a:schemeClr val="accent1"/>
              </a:solidFill>
            </a:ln>
          </c:spPr>
          <c:dLbls>
            <c:dLbl>
              <c:idx val="0"/>
              <c:layout>
                <c:manualLayout>
                  <c:x val="1.0266666558880139E-2"/>
                  <c:y val="-0.45068241283533839"/>
                </c:manualLayout>
              </c:layout>
              <c:showLegendKey val="0"/>
              <c:showVal val="1"/>
              <c:showCatName val="0"/>
              <c:showSerName val="0"/>
              <c:showPercent val="0"/>
              <c:showBubbleSize val="0"/>
            </c:dLbl>
            <c:dLbl>
              <c:idx val="1"/>
              <c:layout>
                <c:manualLayout>
                  <c:x val="-8.7999999076115634E-3"/>
                  <c:y val="-0.45270341020231275"/>
                </c:manualLayout>
              </c:layout>
              <c:showLegendKey val="0"/>
              <c:showVal val="1"/>
              <c:showCatName val="0"/>
              <c:showSerName val="0"/>
              <c:showPercent val="0"/>
              <c:showBubbleSize val="0"/>
            </c:dLbl>
            <c:dLbl>
              <c:idx val="2"/>
              <c:layout>
                <c:manualLayout>
                  <c:x val="4.3999999538057773E-3"/>
                  <c:y val="-0.34154855501870934"/>
                </c:manualLayout>
              </c:layout>
              <c:showLegendKey val="0"/>
              <c:showVal val="1"/>
              <c:showCatName val="0"/>
              <c:showSerName val="0"/>
              <c:showPercent val="0"/>
              <c:showBubbleSize val="0"/>
            </c:dLbl>
            <c:dLbl>
              <c:idx val="3"/>
              <c:layout>
                <c:manualLayout>
                  <c:x val="5.8666666050743539E-3"/>
                  <c:y val="-0.35569553658753128"/>
                </c:manualLayout>
              </c:layout>
              <c:showLegendKey val="0"/>
              <c:showVal val="1"/>
              <c:showCatName val="0"/>
              <c:showSerName val="0"/>
              <c:showPercent val="0"/>
              <c:showBubbleSize val="0"/>
            </c:dLbl>
            <c:dLbl>
              <c:idx val="4"/>
              <c:layout>
                <c:manualLayout>
                  <c:x val="7.3333332563429582E-3"/>
                  <c:y val="-0.38398949972517676"/>
                </c:manualLayout>
              </c:layout>
              <c:showLegendKey val="0"/>
              <c:showVal val="1"/>
              <c:showCatName val="0"/>
              <c:showSerName val="0"/>
              <c:showPercent val="0"/>
              <c:showBubbleSize val="0"/>
            </c:dLbl>
            <c:dLbl>
              <c:idx val="5"/>
              <c:layout>
                <c:manualLayout>
                  <c:x val="-4.3999999538057773E-3"/>
                  <c:y val="-0.43653543126651606"/>
                </c:manualLayout>
              </c:layout>
              <c:showLegendKey val="0"/>
              <c:showVal val="1"/>
              <c:showCatName val="0"/>
              <c:showSerName val="0"/>
              <c:showPercent val="0"/>
              <c:showBubbleSize val="0"/>
            </c:dLbl>
            <c:dLbl>
              <c:idx val="6"/>
              <c:layout>
                <c:manualLayout>
                  <c:x val="1.4666666512685377E-3"/>
                  <c:y val="-0.42845144179861788"/>
                </c:manualLayout>
              </c:layout>
              <c:showLegendKey val="0"/>
              <c:showVal val="1"/>
              <c:showCatName val="0"/>
              <c:showSerName val="0"/>
              <c:showPercent val="0"/>
              <c:showBubbleSize val="0"/>
            </c:dLbl>
            <c:dLbl>
              <c:idx val="7"/>
              <c:layout>
                <c:manualLayout>
                  <c:x val="2.9333333025371878E-3"/>
                  <c:y val="-0.44259842336744043"/>
                </c:manualLayout>
              </c:layout>
              <c:showLegendKey val="0"/>
              <c:showVal val="1"/>
              <c:showCatName val="0"/>
              <c:showSerName val="0"/>
              <c:showPercent val="0"/>
              <c:showBubbleSize val="0"/>
            </c:dLbl>
            <c:dLbl>
              <c:idx val="8"/>
              <c:layout>
                <c:manualLayout>
                  <c:x val="-2.9333333025371878E-3"/>
                  <c:y val="-0.44664041810138877"/>
                </c:manualLayout>
              </c:layout>
              <c:showLegendKey val="0"/>
              <c:showVal val="1"/>
              <c:showCatName val="0"/>
              <c:showSerName val="0"/>
              <c:showPercent val="0"/>
              <c:showBubbleSize val="0"/>
            </c:dLbl>
            <c:dLbl>
              <c:idx val="9"/>
              <c:layout>
                <c:manualLayout>
                  <c:x val="2.9333333025371353E-3"/>
                  <c:y val="-0.42845144179861788"/>
                </c:manualLayout>
              </c:layout>
              <c:showLegendKey val="0"/>
              <c:showVal val="1"/>
              <c:showCatName val="0"/>
              <c:showSerName val="0"/>
              <c:showPercent val="0"/>
              <c:showBubbleSize val="0"/>
            </c:dLbl>
            <c:dLbl>
              <c:idx val="10"/>
              <c:layout>
                <c:manualLayout>
                  <c:x val="4.3999999538056724E-3"/>
                  <c:y val="-0.43047243916559264"/>
                </c:manualLayout>
              </c:layout>
              <c:showLegendKey val="0"/>
              <c:showVal val="1"/>
              <c:showCatName val="0"/>
              <c:showSerName val="0"/>
              <c:showPercent val="0"/>
              <c:showBubbleSize val="0"/>
            </c:dLbl>
            <c:dLbl>
              <c:idx val="11"/>
              <c:layout>
                <c:manualLayout>
                  <c:x val="0"/>
                  <c:y val="-0.41632545759677031"/>
                </c:manualLayout>
              </c:layout>
              <c:showLegendKey val="0"/>
              <c:showVal val="1"/>
              <c:showCatName val="0"/>
              <c:showSerName val="0"/>
              <c:showPercent val="0"/>
              <c:showBubbleSize val="0"/>
            </c:dLbl>
            <c:dLbl>
              <c:idx val="12"/>
              <c:layout>
                <c:manualLayout>
                  <c:x val="0"/>
                  <c:y val="-0.34559054975265907"/>
                </c:manualLayout>
              </c:layout>
              <c:showLegendKey val="0"/>
              <c:showVal val="1"/>
              <c:showCatName val="0"/>
              <c:showSerName val="0"/>
              <c:showPercent val="0"/>
              <c:showBubbleSize val="0"/>
            </c:dLbl>
            <c:dLbl>
              <c:idx val="13"/>
              <c:layout>
                <c:manualLayout>
                  <c:x val="-2.9333333025371878E-3"/>
                  <c:y val="-0.30314960504619171"/>
                </c:manualLayout>
              </c:layout>
              <c:showLegendKey val="0"/>
              <c:showVal val="1"/>
              <c:showCatName val="0"/>
              <c:showSerName val="0"/>
              <c:showPercent val="0"/>
              <c:showBubbleSize val="0"/>
            </c:dLbl>
            <c:dLbl>
              <c:idx val="14"/>
              <c:layout>
                <c:manualLayout>
                  <c:x val="-2.9333333025371878E-3"/>
                  <c:y val="-0.31527558924803972"/>
                </c:manualLayout>
              </c:layout>
              <c:showLegendKey val="0"/>
              <c:showVal val="1"/>
              <c:showCatName val="0"/>
              <c:showSerName val="0"/>
              <c:showPercent val="0"/>
              <c:showBubbleSize val="0"/>
            </c:dLbl>
            <c:dLbl>
              <c:idx val="15"/>
              <c:layout>
                <c:manualLayout>
                  <c:x val="2.9333333025370833E-3"/>
                  <c:y val="-0.31527558924803978"/>
                </c:manualLayout>
              </c:layout>
              <c:showLegendKey val="0"/>
              <c:showVal val="1"/>
              <c:showCatName val="0"/>
              <c:showSerName val="0"/>
              <c:showPercent val="0"/>
              <c:showBubbleSize val="0"/>
            </c:dLbl>
            <c:dLbl>
              <c:idx val="16"/>
              <c:layout>
                <c:manualLayout>
                  <c:x val="-4.3999999538057773E-3"/>
                  <c:y val="-0.30517060241316635"/>
                </c:manualLayout>
              </c:layout>
              <c:showLegendKey val="0"/>
              <c:showVal val="1"/>
              <c:showCatName val="0"/>
              <c:showSerName val="0"/>
              <c:showPercent val="0"/>
              <c:showBubbleSize val="0"/>
            </c:dLbl>
            <c:dLbl>
              <c:idx val="17"/>
              <c:layout>
                <c:manualLayout>
                  <c:x val="-7.3333332563429582E-3"/>
                  <c:y val="-0.28496062874342032"/>
                </c:manualLayout>
              </c:layout>
              <c:showLegendKey val="0"/>
              <c:showVal val="1"/>
              <c:showCatName val="0"/>
              <c:showSerName val="0"/>
              <c:showPercent val="0"/>
              <c:showBubbleSize val="0"/>
            </c:dLbl>
            <c:dLbl>
              <c:idx val="18"/>
              <c:layout>
                <c:manualLayout>
                  <c:x val="-8.7999999076115495E-3"/>
                  <c:y val="-0.3011286076792179"/>
                </c:manualLayout>
              </c:layout>
              <c:showLegendKey val="0"/>
              <c:showVal val="1"/>
              <c:showCatName val="0"/>
              <c:showSerName val="0"/>
              <c:showPercent val="0"/>
              <c:showBubbleSize val="0"/>
            </c:dLbl>
            <c:txPr>
              <a:bodyPr/>
              <a:lstStyle/>
              <a:p>
                <a:pPr>
                  <a:defRPr sz="1399" b="1"/>
                </a:pPr>
                <a:endParaRPr lang="en-US"/>
              </a:p>
            </c:txPr>
            <c:showLegendKey val="0"/>
            <c:showVal val="1"/>
            <c:showCatName val="0"/>
            <c:showSerName val="0"/>
            <c:showPercent val="0"/>
            <c:showBubbleSize val="0"/>
            <c:showLeaderLines val="0"/>
          </c:dLbls>
          <c:cat>
            <c:strRef>
              <c:f>Sheet1!$D$7:$V$7</c:f>
              <c:strCache>
                <c:ptCount val="19"/>
                <c:pt idx="0">
                  <c:v> S'02</c:v>
                </c:pt>
                <c:pt idx="1">
                  <c:v>F '02</c:v>
                </c:pt>
                <c:pt idx="2">
                  <c:v>S '03</c:v>
                </c:pt>
                <c:pt idx="3">
                  <c:v>F '03</c:v>
                </c:pt>
                <c:pt idx="4">
                  <c:v>S '04</c:v>
                </c:pt>
                <c:pt idx="5">
                  <c:v>F '04</c:v>
                </c:pt>
                <c:pt idx="6">
                  <c:v>S '05</c:v>
                </c:pt>
                <c:pt idx="7">
                  <c:v>F '05</c:v>
                </c:pt>
                <c:pt idx="8">
                  <c:v>S '06</c:v>
                </c:pt>
                <c:pt idx="9">
                  <c:v>F '06</c:v>
                </c:pt>
                <c:pt idx="10">
                  <c:v>S '07</c:v>
                </c:pt>
                <c:pt idx="11">
                  <c:v>F '07</c:v>
                </c:pt>
                <c:pt idx="12">
                  <c:v>S '08</c:v>
                </c:pt>
                <c:pt idx="13">
                  <c:v>F '08</c:v>
                </c:pt>
                <c:pt idx="14">
                  <c:v> S '09</c:v>
                </c:pt>
                <c:pt idx="15">
                  <c:v>F '09</c:v>
                </c:pt>
                <c:pt idx="16">
                  <c:v>S '10 </c:v>
                </c:pt>
                <c:pt idx="17">
                  <c:v>F '10</c:v>
                </c:pt>
                <c:pt idx="18">
                  <c:v>S '11</c:v>
                </c:pt>
              </c:strCache>
            </c:strRef>
          </c:cat>
          <c:val>
            <c:numRef>
              <c:f>Sheet1!$D$8:$V$8</c:f>
              <c:numCache>
                <c:formatCode>General</c:formatCode>
                <c:ptCount val="19"/>
                <c:pt idx="0">
                  <c:v>74</c:v>
                </c:pt>
                <c:pt idx="1">
                  <c:v>76</c:v>
                </c:pt>
                <c:pt idx="2">
                  <c:v>56</c:v>
                </c:pt>
                <c:pt idx="3">
                  <c:v>56</c:v>
                </c:pt>
                <c:pt idx="4">
                  <c:v>62</c:v>
                </c:pt>
                <c:pt idx="5">
                  <c:v>74</c:v>
                </c:pt>
                <c:pt idx="6">
                  <c:v>74</c:v>
                </c:pt>
                <c:pt idx="7">
                  <c:v>71</c:v>
                </c:pt>
                <c:pt idx="8">
                  <c:v>74</c:v>
                </c:pt>
                <c:pt idx="9">
                  <c:v>71</c:v>
                </c:pt>
                <c:pt idx="10">
                  <c:v>71</c:v>
                </c:pt>
                <c:pt idx="11">
                  <c:v>69</c:v>
                </c:pt>
                <c:pt idx="12">
                  <c:v>55</c:v>
                </c:pt>
                <c:pt idx="13">
                  <c:v>49</c:v>
                </c:pt>
                <c:pt idx="14">
                  <c:v>46</c:v>
                </c:pt>
                <c:pt idx="15">
                  <c:v>48</c:v>
                </c:pt>
                <c:pt idx="16">
                  <c:v>44</c:v>
                </c:pt>
                <c:pt idx="17">
                  <c:v>45</c:v>
                </c:pt>
                <c:pt idx="18">
                  <c:v>49</c:v>
                </c:pt>
              </c:numCache>
            </c:numRef>
          </c:val>
        </c:ser>
        <c:ser>
          <c:idx val="1"/>
          <c:order val="1"/>
          <c:tx>
            <c:strRef>
              <c:f>Sheet1!$C$9</c:f>
              <c:strCache>
                <c:ptCount val="1"/>
                <c:pt idx="0">
                  <c:v>USA</c:v>
                </c:pt>
              </c:strCache>
            </c:strRef>
          </c:tx>
          <c:spPr>
            <a:blipFill dpi="0" rotWithShape="1">
              <a:blip xmlns:r="http://schemas.openxmlformats.org/officeDocument/2006/relationships" r:embed="rId2"/>
              <a:srcRect/>
              <a:stretch>
                <a:fillRect l="-1000" t="-1000"/>
              </a:stretch>
            </a:blipFill>
            <a:ln w="79375">
              <a:solidFill>
                <a:srgbClr val="C00000"/>
              </a:solidFill>
            </a:ln>
          </c:spPr>
          <c:dLbls>
            <c:dLbl>
              <c:idx val="0"/>
              <c:layout>
                <c:manualLayout>
                  <c:x val="1.3199999861417325E-2"/>
                  <c:y val="-0.19603674459653744"/>
                </c:manualLayout>
              </c:layout>
              <c:showLegendKey val="0"/>
              <c:showVal val="1"/>
              <c:showCatName val="0"/>
              <c:showSerName val="0"/>
              <c:showPercent val="0"/>
              <c:showBubbleSize val="0"/>
            </c:dLbl>
            <c:dLbl>
              <c:idx val="1"/>
              <c:layout>
                <c:manualLayout>
                  <c:x val="1.4666666512685781E-3"/>
                  <c:y val="-0.17784776829376575"/>
                </c:manualLayout>
              </c:layout>
              <c:showLegendKey val="0"/>
              <c:showVal val="1"/>
              <c:showCatName val="0"/>
              <c:showSerName val="0"/>
              <c:showPercent val="0"/>
              <c:showBubbleSize val="0"/>
            </c:dLbl>
            <c:dLbl>
              <c:idx val="2"/>
              <c:layout>
                <c:manualLayout>
                  <c:x val="0"/>
                  <c:y val="-0.16572178409191821"/>
                </c:manualLayout>
              </c:layout>
              <c:showLegendKey val="0"/>
              <c:showVal val="1"/>
              <c:showCatName val="0"/>
              <c:showSerName val="0"/>
              <c:showPercent val="0"/>
              <c:showBubbleSize val="0"/>
            </c:dLbl>
            <c:dLbl>
              <c:idx val="3"/>
              <c:layout>
                <c:manualLayout>
                  <c:x val="-2.9333333025371878E-3"/>
                  <c:y val="-0.15561679725704533"/>
                </c:manualLayout>
              </c:layout>
              <c:showLegendKey val="0"/>
              <c:showVal val="1"/>
              <c:showCatName val="0"/>
              <c:showSerName val="0"/>
              <c:showPercent val="0"/>
              <c:showBubbleSize val="0"/>
            </c:dLbl>
            <c:dLbl>
              <c:idx val="4"/>
              <c:layout>
                <c:manualLayout>
                  <c:x val="-4.3999999538058034E-3"/>
                  <c:y val="-0.22837270246813118"/>
                </c:manualLayout>
              </c:layout>
              <c:showLegendKey val="0"/>
              <c:showVal val="1"/>
              <c:showCatName val="0"/>
              <c:showSerName val="0"/>
              <c:showPercent val="0"/>
              <c:showBubbleSize val="0"/>
            </c:dLbl>
            <c:dLbl>
              <c:idx val="5"/>
              <c:layout>
                <c:manualLayout>
                  <c:x val="0"/>
                  <c:y val="-0.22635170510115657"/>
                </c:manualLayout>
              </c:layout>
              <c:showLegendKey val="0"/>
              <c:showVal val="1"/>
              <c:showCatName val="0"/>
              <c:showSerName val="0"/>
              <c:showPercent val="0"/>
              <c:showBubbleSize val="0"/>
            </c:dLbl>
            <c:dLbl>
              <c:idx val="6"/>
              <c:layout>
                <c:manualLayout>
                  <c:x val="0"/>
                  <c:y val="-0.20007873933048664"/>
                </c:manualLayout>
              </c:layout>
              <c:showLegendKey val="0"/>
              <c:showVal val="1"/>
              <c:showCatName val="0"/>
              <c:showSerName val="0"/>
              <c:showPercent val="0"/>
              <c:showBubbleSize val="0"/>
            </c:dLbl>
            <c:dLbl>
              <c:idx val="7"/>
              <c:layout>
                <c:manualLayout>
                  <c:x val="-2.9333333025371878E-3"/>
                  <c:y val="-0.19805774196351175"/>
                </c:manualLayout>
              </c:layout>
              <c:showLegendKey val="0"/>
              <c:showVal val="1"/>
              <c:showCatName val="0"/>
              <c:showSerName val="0"/>
              <c:showPercent val="0"/>
              <c:showBubbleSize val="0"/>
            </c:dLbl>
            <c:dLbl>
              <c:idx val="8"/>
              <c:layout>
                <c:manualLayout>
                  <c:x val="-5.3777155974887128E-17"/>
                  <c:y val="-0.25262467087182677"/>
                </c:manualLayout>
              </c:layout>
              <c:showLegendKey val="0"/>
              <c:showVal val="1"/>
              <c:showCatName val="0"/>
              <c:showSerName val="0"/>
              <c:showPercent val="0"/>
              <c:showBubbleSize val="0"/>
            </c:dLbl>
            <c:dLbl>
              <c:idx val="9"/>
              <c:layout>
                <c:manualLayout>
                  <c:x val="-2.9333333025371878E-3"/>
                  <c:y val="-0.26879264980762335"/>
                </c:manualLayout>
              </c:layout>
              <c:showLegendKey val="0"/>
              <c:showVal val="1"/>
              <c:showCatName val="0"/>
              <c:showSerName val="0"/>
              <c:showPercent val="0"/>
              <c:showBubbleSize val="0"/>
            </c:dLbl>
            <c:dLbl>
              <c:idx val="10"/>
              <c:layout>
                <c:manualLayout>
                  <c:x val="1.466666651268484E-3"/>
                  <c:y val="-0.22635170510115638"/>
                </c:manualLayout>
              </c:layout>
              <c:showLegendKey val="0"/>
              <c:showVal val="1"/>
              <c:showCatName val="0"/>
              <c:showSerName val="0"/>
              <c:showPercent val="0"/>
              <c:showBubbleSize val="0"/>
            </c:dLbl>
            <c:dLbl>
              <c:idx val="11"/>
              <c:layout>
                <c:manualLayout>
                  <c:x val="0"/>
                  <c:y val="-0.18593175776166448"/>
                </c:manualLayout>
              </c:layout>
              <c:showLegendKey val="0"/>
              <c:showVal val="1"/>
              <c:showCatName val="0"/>
              <c:showSerName val="0"/>
              <c:showPercent val="0"/>
              <c:showBubbleSize val="0"/>
            </c:dLbl>
            <c:dLbl>
              <c:idx val="12"/>
              <c:layout>
                <c:manualLayout>
                  <c:x val="2.9333333025371878E-3"/>
                  <c:y val="-0.13136482885334969"/>
                </c:manualLayout>
              </c:layout>
              <c:showLegendKey val="0"/>
              <c:showVal val="1"/>
              <c:showCatName val="0"/>
              <c:showSerName val="0"/>
              <c:showPercent val="0"/>
              <c:showBubbleSize val="0"/>
            </c:dLbl>
            <c:dLbl>
              <c:idx val="13"/>
              <c:layout>
                <c:manualLayout>
                  <c:x val="1.466666651268484E-3"/>
                  <c:y val="-6.265091837621295E-2"/>
                </c:manualLayout>
              </c:layout>
              <c:showLegendKey val="0"/>
              <c:showVal val="1"/>
              <c:showCatName val="0"/>
              <c:showSerName val="0"/>
              <c:showPercent val="0"/>
              <c:showBubbleSize val="0"/>
            </c:dLbl>
            <c:dLbl>
              <c:idx val="14"/>
              <c:layout>
                <c:manualLayout>
                  <c:x val="-1.0755431194977442E-16"/>
                  <c:y val="-6.6692913110162177E-2"/>
                </c:manualLayout>
              </c:layout>
              <c:showLegendKey val="0"/>
              <c:showVal val="1"/>
              <c:showCatName val="0"/>
              <c:showSerName val="0"/>
              <c:showPercent val="0"/>
              <c:showBubbleSize val="0"/>
            </c:dLbl>
            <c:dLbl>
              <c:idx val="15"/>
              <c:layout>
                <c:manualLayout>
                  <c:x val="-1.0755431194977442E-16"/>
                  <c:y val="-8.2860892045959339E-2"/>
                </c:manualLayout>
              </c:layout>
              <c:showLegendKey val="0"/>
              <c:showVal val="1"/>
              <c:showCatName val="0"/>
              <c:showSerName val="0"/>
              <c:showPercent val="0"/>
              <c:showBubbleSize val="0"/>
            </c:dLbl>
            <c:dLbl>
              <c:idx val="16"/>
              <c:layout>
                <c:manualLayout>
                  <c:x val="4.3999999538056724E-3"/>
                  <c:y val="-9.0944881513857725E-2"/>
                </c:manualLayout>
              </c:layout>
              <c:showLegendKey val="0"/>
              <c:showVal val="1"/>
              <c:showCatName val="0"/>
              <c:showSerName val="0"/>
              <c:showPercent val="0"/>
              <c:showBubbleSize val="0"/>
            </c:dLbl>
            <c:dLbl>
              <c:idx val="17"/>
              <c:layout>
                <c:manualLayout>
                  <c:x val="1.466666651268484E-3"/>
                  <c:y val="-9.2965878880832312E-2"/>
                </c:manualLayout>
              </c:layout>
              <c:showLegendKey val="0"/>
              <c:showVal val="1"/>
              <c:showCatName val="0"/>
              <c:showSerName val="0"/>
              <c:showPercent val="0"/>
              <c:showBubbleSize val="0"/>
            </c:dLbl>
            <c:dLbl>
              <c:idx val="18"/>
              <c:layout>
                <c:manualLayout>
                  <c:x val="-1.4666666512686991E-3"/>
                  <c:y val="-9.0944881513857725E-2"/>
                </c:manualLayout>
              </c:layout>
              <c:showLegendKey val="0"/>
              <c:showVal val="1"/>
              <c:showCatName val="0"/>
              <c:showSerName val="0"/>
              <c:showPercent val="0"/>
              <c:showBubbleSize val="0"/>
            </c:dLbl>
            <c:txPr>
              <a:bodyPr/>
              <a:lstStyle/>
              <a:p>
                <a:pPr>
                  <a:defRPr sz="1399" b="1"/>
                </a:pPr>
                <a:endParaRPr lang="en-US"/>
              </a:p>
            </c:txPr>
            <c:showLegendKey val="0"/>
            <c:showVal val="1"/>
            <c:showCatName val="0"/>
            <c:showSerName val="0"/>
            <c:showPercent val="0"/>
            <c:showBubbleSize val="0"/>
            <c:showLeaderLines val="0"/>
          </c:dLbls>
          <c:cat>
            <c:strRef>
              <c:f>Sheet1!$D$7:$V$7</c:f>
              <c:strCache>
                <c:ptCount val="19"/>
                <c:pt idx="0">
                  <c:v> S'02</c:v>
                </c:pt>
                <c:pt idx="1">
                  <c:v>F '02</c:v>
                </c:pt>
                <c:pt idx="2">
                  <c:v>S '03</c:v>
                </c:pt>
                <c:pt idx="3">
                  <c:v>F '03</c:v>
                </c:pt>
                <c:pt idx="4">
                  <c:v>S '04</c:v>
                </c:pt>
                <c:pt idx="5">
                  <c:v>F '04</c:v>
                </c:pt>
                <c:pt idx="6">
                  <c:v>S '05</c:v>
                </c:pt>
                <c:pt idx="7">
                  <c:v>F '05</c:v>
                </c:pt>
                <c:pt idx="8">
                  <c:v>S '06</c:v>
                </c:pt>
                <c:pt idx="9">
                  <c:v>F '06</c:v>
                </c:pt>
                <c:pt idx="10">
                  <c:v>S '07</c:v>
                </c:pt>
                <c:pt idx="11">
                  <c:v>F '07</c:v>
                </c:pt>
                <c:pt idx="12">
                  <c:v>S '08</c:v>
                </c:pt>
                <c:pt idx="13">
                  <c:v>F '08</c:v>
                </c:pt>
                <c:pt idx="14">
                  <c:v> S '09</c:v>
                </c:pt>
                <c:pt idx="15">
                  <c:v>F '09</c:v>
                </c:pt>
                <c:pt idx="16">
                  <c:v>S '10 </c:v>
                </c:pt>
                <c:pt idx="17">
                  <c:v>F '10</c:v>
                </c:pt>
                <c:pt idx="18">
                  <c:v>S '11</c:v>
                </c:pt>
              </c:strCache>
            </c:strRef>
          </c:cat>
          <c:val>
            <c:numRef>
              <c:f>Sheet1!$D$9:$V$9</c:f>
              <c:numCache>
                <c:formatCode>General</c:formatCode>
                <c:ptCount val="19"/>
                <c:pt idx="0">
                  <c:v>38</c:v>
                </c:pt>
                <c:pt idx="1">
                  <c:v>26</c:v>
                </c:pt>
                <c:pt idx="2">
                  <c:v>27</c:v>
                </c:pt>
                <c:pt idx="3">
                  <c:v>22</c:v>
                </c:pt>
                <c:pt idx="4">
                  <c:v>34</c:v>
                </c:pt>
                <c:pt idx="5">
                  <c:v>34</c:v>
                </c:pt>
                <c:pt idx="6">
                  <c:v>31</c:v>
                </c:pt>
                <c:pt idx="7">
                  <c:v>28</c:v>
                </c:pt>
                <c:pt idx="8">
                  <c:v>38</c:v>
                </c:pt>
                <c:pt idx="9">
                  <c:v>42</c:v>
                </c:pt>
                <c:pt idx="10">
                  <c:v>32</c:v>
                </c:pt>
                <c:pt idx="11">
                  <c:v>27</c:v>
                </c:pt>
                <c:pt idx="12">
                  <c:v>17</c:v>
                </c:pt>
                <c:pt idx="13">
                  <c:v>5</c:v>
                </c:pt>
                <c:pt idx="14">
                  <c:v>5</c:v>
                </c:pt>
                <c:pt idx="15">
                  <c:v>10</c:v>
                </c:pt>
                <c:pt idx="16">
                  <c:v>11</c:v>
                </c:pt>
                <c:pt idx="17">
                  <c:v>11</c:v>
                </c:pt>
                <c:pt idx="18">
                  <c:v>13</c:v>
                </c:pt>
              </c:numCache>
            </c:numRef>
          </c:val>
        </c:ser>
        <c:dLbls>
          <c:showLegendKey val="0"/>
          <c:showVal val="0"/>
          <c:showCatName val="0"/>
          <c:showSerName val="0"/>
          <c:showPercent val="0"/>
          <c:showBubbleSize val="0"/>
        </c:dLbls>
        <c:axId val="195593216"/>
        <c:axId val="185377920"/>
      </c:areaChart>
      <c:catAx>
        <c:axId val="195593216"/>
        <c:scaling>
          <c:orientation val="minMax"/>
        </c:scaling>
        <c:delete val="0"/>
        <c:axPos val="b"/>
        <c:numFmt formatCode="General" sourceLinked="1"/>
        <c:majorTickMark val="out"/>
        <c:minorTickMark val="none"/>
        <c:tickLblPos val="nextTo"/>
        <c:txPr>
          <a:bodyPr/>
          <a:lstStyle/>
          <a:p>
            <a:pPr>
              <a:defRPr sz="1199" b="1"/>
            </a:pPr>
            <a:endParaRPr lang="en-US"/>
          </a:p>
        </c:txPr>
        <c:crossAx val="185377920"/>
        <c:crosses val="autoZero"/>
        <c:auto val="1"/>
        <c:lblAlgn val="ctr"/>
        <c:lblOffset val="100"/>
        <c:noMultiLvlLbl val="0"/>
      </c:catAx>
      <c:valAx>
        <c:axId val="185377920"/>
        <c:scaling>
          <c:orientation val="minMax"/>
        </c:scaling>
        <c:delete val="0"/>
        <c:axPos val="l"/>
        <c:majorGridlines/>
        <c:numFmt formatCode="General" sourceLinked="1"/>
        <c:majorTickMark val="out"/>
        <c:minorTickMark val="none"/>
        <c:tickLblPos val="nextTo"/>
        <c:crossAx val="195593216"/>
        <c:crosses val="autoZero"/>
        <c:crossBetween val="midCat"/>
      </c:valAx>
      <c:spPr>
        <a:noFill/>
        <a:ln w="25380">
          <a:noFill/>
        </a:ln>
      </c:spPr>
    </c:plotArea>
    <c:plotVisOnly val="1"/>
    <c:dispBlanksAs val="zero"/>
    <c:showDLblsOverMax val="0"/>
  </c:chart>
  <c:externalData r:id="rId3">
    <c:autoUpdate val="0"/>
  </c:externalData>
  <c:userShapes r:id="rId4"/>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a:lstStyle/>
          <a:p>
            <a:pPr>
              <a:defRPr/>
            </a:pPr>
            <a:r>
              <a:rPr lang="en-US"/>
              <a:t>Economic</a:t>
            </a:r>
            <a:r>
              <a:rPr lang="en-US" baseline="0"/>
              <a:t> Conditions - % saying 'applies' - specific items</a:t>
            </a:r>
            <a:endParaRPr lang="en-US"/>
          </a:p>
        </c:rich>
      </c:tx>
      <c:layout/>
      <c:overlay val="0"/>
    </c:title>
    <c:autoTitleDeleted val="0"/>
    <c:plotArea>
      <c:layout/>
      <c:barChart>
        <c:barDir val="col"/>
        <c:grouping val="clustered"/>
        <c:varyColors val="0"/>
        <c:ser>
          <c:idx val="0"/>
          <c:order val="0"/>
          <c:tx>
            <c:strRef>
              <c:f>Sheet1!$E$15</c:f>
              <c:strCache>
                <c:ptCount val="1"/>
                <c:pt idx="0">
                  <c:v>S '08</c:v>
                </c:pt>
              </c:strCache>
            </c:strRef>
          </c:tx>
          <c:invertIfNegative val="0"/>
          <c:dLbls>
            <c:txPr>
              <a:bodyPr/>
              <a:lstStyle/>
              <a:p>
                <a:pPr>
                  <a:defRPr sz="1200"/>
                </a:pPr>
                <a:endParaRPr lang="en-US"/>
              </a:p>
            </c:txPr>
            <c:showLegendKey val="0"/>
            <c:showVal val="1"/>
            <c:showCatName val="0"/>
            <c:showSerName val="0"/>
            <c:showPercent val="0"/>
            <c:showBubbleSize val="0"/>
            <c:showLeaderLines val="0"/>
          </c:dLbls>
          <c:cat>
            <c:strRef>
              <c:f>Sheet1!$D$16:$D$20</c:f>
              <c:strCache>
                <c:ptCount val="5"/>
                <c:pt idx="0">
                  <c:v>Facing the possibility of unemployment</c:v>
                </c:pt>
                <c:pt idx="1">
                  <c:v>Significant losses in your stock or retirement accounts</c:v>
                </c:pt>
                <c:pt idx="2">
                  <c:v>Facing the possibility of house foreclosure or loss</c:v>
                </c:pt>
                <c:pt idx="3">
                  <c:v>Delay in making a major purchase such as a home or car</c:v>
                </c:pt>
                <c:pt idx="4">
                  <c:v>Health care insurance is unavailable, too expensive or inadequate</c:v>
                </c:pt>
              </c:strCache>
            </c:strRef>
          </c:cat>
          <c:val>
            <c:numRef>
              <c:f>Sheet1!$E$16:$E$20</c:f>
              <c:numCache>
                <c:formatCode>General</c:formatCode>
                <c:ptCount val="5"/>
                <c:pt idx="0">
                  <c:v>11</c:v>
                </c:pt>
                <c:pt idx="2">
                  <c:v>6</c:v>
                </c:pt>
                <c:pt idx="4">
                  <c:v>35</c:v>
                </c:pt>
              </c:numCache>
            </c:numRef>
          </c:val>
        </c:ser>
        <c:ser>
          <c:idx val="1"/>
          <c:order val="1"/>
          <c:tx>
            <c:strRef>
              <c:f>Sheet1!$F$15</c:f>
              <c:strCache>
                <c:ptCount val="1"/>
                <c:pt idx="0">
                  <c:v>F '08</c:v>
                </c:pt>
              </c:strCache>
            </c:strRef>
          </c:tx>
          <c:invertIfNegative val="0"/>
          <c:dLbls>
            <c:txPr>
              <a:bodyPr/>
              <a:lstStyle/>
              <a:p>
                <a:pPr>
                  <a:defRPr sz="1200"/>
                </a:pPr>
                <a:endParaRPr lang="en-US"/>
              </a:p>
            </c:txPr>
            <c:showLegendKey val="0"/>
            <c:showVal val="1"/>
            <c:showCatName val="0"/>
            <c:showSerName val="0"/>
            <c:showPercent val="0"/>
            <c:showBubbleSize val="0"/>
            <c:showLeaderLines val="0"/>
          </c:dLbls>
          <c:cat>
            <c:strRef>
              <c:f>Sheet1!$D$16:$D$20</c:f>
              <c:strCache>
                <c:ptCount val="5"/>
                <c:pt idx="0">
                  <c:v>Facing the possibility of unemployment</c:v>
                </c:pt>
                <c:pt idx="1">
                  <c:v>Significant losses in your stock or retirement accounts</c:v>
                </c:pt>
                <c:pt idx="2">
                  <c:v>Facing the possibility of house foreclosure or loss</c:v>
                </c:pt>
                <c:pt idx="3">
                  <c:v>Delay in making a major purchase such as a home or car</c:v>
                </c:pt>
                <c:pt idx="4">
                  <c:v>Health care insurance is unavailable, too expensive or inadequate</c:v>
                </c:pt>
              </c:strCache>
            </c:strRef>
          </c:cat>
          <c:val>
            <c:numRef>
              <c:f>Sheet1!$F$16:$F$20</c:f>
              <c:numCache>
                <c:formatCode>General</c:formatCode>
                <c:ptCount val="5"/>
                <c:pt idx="0">
                  <c:v>15</c:v>
                </c:pt>
                <c:pt idx="1">
                  <c:v>71</c:v>
                </c:pt>
                <c:pt idx="2">
                  <c:v>4</c:v>
                </c:pt>
                <c:pt idx="4">
                  <c:v>30</c:v>
                </c:pt>
              </c:numCache>
            </c:numRef>
          </c:val>
        </c:ser>
        <c:ser>
          <c:idx val="2"/>
          <c:order val="2"/>
          <c:tx>
            <c:strRef>
              <c:f>Sheet1!$G$15</c:f>
              <c:strCache>
                <c:ptCount val="1"/>
                <c:pt idx="0">
                  <c:v>S '09</c:v>
                </c:pt>
              </c:strCache>
            </c:strRef>
          </c:tx>
          <c:invertIfNegative val="0"/>
          <c:dLbls>
            <c:txPr>
              <a:bodyPr/>
              <a:lstStyle/>
              <a:p>
                <a:pPr>
                  <a:defRPr sz="1200"/>
                </a:pPr>
                <a:endParaRPr lang="en-US"/>
              </a:p>
            </c:txPr>
            <c:showLegendKey val="0"/>
            <c:showVal val="1"/>
            <c:showCatName val="0"/>
            <c:showSerName val="0"/>
            <c:showPercent val="0"/>
            <c:showBubbleSize val="0"/>
            <c:showLeaderLines val="0"/>
          </c:dLbls>
          <c:cat>
            <c:strRef>
              <c:f>Sheet1!$D$16:$D$20</c:f>
              <c:strCache>
                <c:ptCount val="5"/>
                <c:pt idx="0">
                  <c:v>Facing the possibility of unemployment</c:v>
                </c:pt>
                <c:pt idx="1">
                  <c:v>Significant losses in your stock or retirement accounts</c:v>
                </c:pt>
                <c:pt idx="2">
                  <c:v>Facing the possibility of house foreclosure or loss</c:v>
                </c:pt>
                <c:pt idx="3">
                  <c:v>Delay in making a major purchase such as a home or car</c:v>
                </c:pt>
                <c:pt idx="4">
                  <c:v>Health care insurance is unavailable, too expensive or inadequate</c:v>
                </c:pt>
              </c:strCache>
            </c:strRef>
          </c:cat>
          <c:val>
            <c:numRef>
              <c:f>Sheet1!$G$16:$G$20</c:f>
              <c:numCache>
                <c:formatCode>General</c:formatCode>
                <c:ptCount val="5"/>
                <c:pt idx="0">
                  <c:v>24</c:v>
                </c:pt>
                <c:pt idx="1">
                  <c:v>75</c:v>
                </c:pt>
                <c:pt idx="2">
                  <c:v>6</c:v>
                </c:pt>
                <c:pt idx="3">
                  <c:v>51</c:v>
                </c:pt>
                <c:pt idx="4">
                  <c:v>29</c:v>
                </c:pt>
              </c:numCache>
            </c:numRef>
          </c:val>
        </c:ser>
        <c:ser>
          <c:idx val="3"/>
          <c:order val="3"/>
          <c:tx>
            <c:strRef>
              <c:f>Sheet1!$H$15</c:f>
              <c:strCache>
                <c:ptCount val="1"/>
                <c:pt idx="0">
                  <c:v>F '09</c:v>
                </c:pt>
              </c:strCache>
            </c:strRef>
          </c:tx>
          <c:invertIfNegative val="0"/>
          <c:dLbls>
            <c:txPr>
              <a:bodyPr/>
              <a:lstStyle/>
              <a:p>
                <a:pPr>
                  <a:defRPr sz="1200"/>
                </a:pPr>
                <a:endParaRPr lang="en-US"/>
              </a:p>
            </c:txPr>
            <c:showLegendKey val="0"/>
            <c:showVal val="1"/>
            <c:showCatName val="0"/>
            <c:showSerName val="0"/>
            <c:showPercent val="0"/>
            <c:showBubbleSize val="0"/>
            <c:showLeaderLines val="0"/>
          </c:dLbls>
          <c:cat>
            <c:strRef>
              <c:f>Sheet1!$D$16:$D$20</c:f>
              <c:strCache>
                <c:ptCount val="5"/>
                <c:pt idx="0">
                  <c:v>Facing the possibility of unemployment</c:v>
                </c:pt>
                <c:pt idx="1">
                  <c:v>Significant losses in your stock or retirement accounts</c:v>
                </c:pt>
                <c:pt idx="2">
                  <c:v>Facing the possibility of house foreclosure or loss</c:v>
                </c:pt>
                <c:pt idx="3">
                  <c:v>Delay in making a major purchase such as a home or car</c:v>
                </c:pt>
                <c:pt idx="4">
                  <c:v>Health care insurance is unavailable, too expensive or inadequate</c:v>
                </c:pt>
              </c:strCache>
            </c:strRef>
          </c:cat>
          <c:val>
            <c:numRef>
              <c:f>Sheet1!$H$16:$H$20</c:f>
              <c:numCache>
                <c:formatCode>General</c:formatCode>
                <c:ptCount val="5"/>
                <c:pt idx="0">
                  <c:v>24</c:v>
                </c:pt>
                <c:pt idx="1">
                  <c:v>70</c:v>
                </c:pt>
                <c:pt idx="2">
                  <c:v>8</c:v>
                </c:pt>
                <c:pt idx="3">
                  <c:v>46</c:v>
                </c:pt>
                <c:pt idx="4">
                  <c:v>33</c:v>
                </c:pt>
              </c:numCache>
            </c:numRef>
          </c:val>
        </c:ser>
        <c:ser>
          <c:idx val="4"/>
          <c:order val="4"/>
          <c:tx>
            <c:strRef>
              <c:f>Sheet1!$I$15</c:f>
              <c:strCache>
                <c:ptCount val="1"/>
                <c:pt idx="0">
                  <c:v>S '10</c:v>
                </c:pt>
              </c:strCache>
            </c:strRef>
          </c:tx>
          <c:invertIfNegative val="0"/>
          <c:dLbls>
            <c:txPr>
              <a:bodyPr/>
              <a:lstStyle/>
              <a:p>
                <a:pPr>
                  <a:defRPr sz="1200"/>
                </a:pPr>
                <a:endParaRPr lang="en-US"/>
              </a:p>
            </c:txPr>
            <c:showLegendKey val="0"/>
            <c:showVal val="1"/>
            <c:showCatName val="0"/>
            <c:showSerName val="0"/>
            <c:showPercent val="0"/>
            <c:showBubbleSize val="0"/>
            <c:showLeaderLines val="0"/>
          </c:dLbls>
          <c:cat>
            <c:strRef>
              <c:f>Sheet1!$D$16:$D$20</c:f>
              <c:strCache>
                <c:ptCount val="5"/>
                <c:pt idx="0">
                  <c:v>Facing the possibility of unemployment</c:v>
                </c:pt>
                <c:pt idx="1">
                  <c:v>Significant losses in your stock or retirement accounts</c:v>
                </c:pt>
                <c:pt idx="2">
                  <c:v>Facing the possibility of house foreclosure or loss</c:v>
                </c:pt>
                <c:pt idx="3">
                  <c:v>Delay in making a major purchase such as a home or car</c:v>
                </c:pt>
                <c:pt idx="4">
                  <c:v>Health care insurance is unavailable, too expensive or inadequate</c:v>
                </c:pt>
              </c:strCache>
            </c:strRef>
          </c:cat>
          <c:val>
            <c:numRef>
              <c:f>Sheet1!$I$16:$I$20</c:f>
              <c:numCache>
                <c:formatCode>General</c:formatCode>
                <c:ptCount val="5"/>
                <c:pt idx="0">
                  <c:v>19</c:v>
                </c:pt>
                <c:pt idx="1">
                  <c:v>56</c:v>
                </c:pt>
                <c:pt idx="2">
                  <c:v>7</c:v>
                </c:pt>
                <c:pt idx="3">
                  <c:v>47</c:v>
                </c:pt>
                <c:pt idx="4">
                  <c:v>32</c:v>
                </c:pt>
              </c:numCache>
            </c:numRef>
          </c:val>
        </c:ser>
        <c:ser>
          <c:idx val="5"/>
          <c:order val="5"/>
          <c:tx>
            <c:strRef>
              <c:f>Sheet1!$J$15</c:f>
              <c:strCache>
                <c:ptCount val="1"/>
                <c:pt idx="0">
                  <c:v>F '10</c:v>
                </c:pt>
              </c:strCache>
            </c:strRef>
          </c:tx>
          <c:invertIfNegative val="0"/>
          <c:dLbls>
            <c:txPr>
              <a:bodyPr/>
              <a:lstStyle/>
              <a:p>
                <a:pPr>
                  <a:defRPr sz="1200"/>
                </a:pPr>
                <a:endParaRPr lang="en-US"/>
              </a:p>
            </c:txPr>
            <c:showLegendKey val="0"/>
            <c:showVal val="1"/>
            <c:showCatName val="0"/>
            <c:showSerName val="0"/>
            <c:showPercent val="0"/>
            <c:showBubbleSize val="0"/>
            <c:showLeaderLines val="0"/>
          </c:dLbls>
          <c:cat>
            <c:strRef>
              <c:f>Sheet1!$D$16:$D$20</c:f>
              <c:strCache>
                <c:ptCount val="5"/>
                <c:pt idx="0">
                  <c:v>Facing the possibility of unemployment</c:v>
                </c:pt>
                <c:pt idx="1">
                  <c:v>Significant losses in your stock or retirement accounts</c:v>
                </c:pt>
                <c:pt idx="2">
                  <c:v>Facing the possibility of house foreclosure or loss</c:v>
                </c:pt>
                <c:pt idx="3">
                  <c:v>Delay in making a major purchase such as a home or car</c:v>
                </c:pt>
                <c:pt idx="4">
                  <c:v>Health care insurance is unavailable, too expensive or inadequate</c:v>
                </c:pt>
              </c:strCache>
            </c:strRef>
          </c:cat>
          <c:val>
            <c:numRef>
              <c:f>Sheet1!$J$16:$J$20</c:f>
              <c:numCache>
                <c:formatCode>General</c:formatCode>
                <c:ptCount val="5"/>
                <c:pt idx="0">
                  <c:v>21</c:v>
                </c:pt>
                <c:pt idx="1">
                  <c:v>60</c:v>
                </c:pt>
                <c:pt idx="2">
                  <c:v>7</c:v>
                </c:pt>
                <c:pt idx="3">
                  <c:v>44</c:v>
                </c:pt>
                <c:pt idx="4">
                  <c:v>34</c:v>
                </c:pt>
              </c:numCache>
            </c:numRef>
          </c:val>
        </c:ser>
        <c:ser>
          <c:idx val="6"/>
          <c:order val="6"/>
          <c:tx>
            <c:strRef>
              <c:f>Sheet1!$K$15</c:f>
              <c:strCache>
                <c:ptCount val="1"/>
                <c:pt idx="0">
                  <c:v>S '11</c:v>
                </c:pt>
              </c:strCache>
            </c:strRef>
          </c:tx>
          <c:spPr>
            <a:solidFill>
              <a:srgbClr val="92D050"/>
            </a:solidFill>
          </c:spPr>
          <c:invertIfNegative val="0"/>
          <c:dLbls>
            <c:txPr>
              <a:bodyPr/>
              <a:lstStyle/>
              <a:p>
                <a:pPr>
                  <a:defRPr sz="1200"/>
                </a:pPr>
                <a:endParaRPr lang="en-US"/>
              </a:p>
            </c:txPr>
            <c:showLegendKey val="0"/>
            <c:showVal val="1"/>
            <c:showCatName val="0"/>
            <c:showSerName val="0"/>
            <c:showPercent val="0"/>
            <c:showBubbleSize val="0"/>
            <c:showLeaderLines val="0"/>
          </c:dLbls>
          <c:cat>
            <c:strRef>
              <c:f>Sheet1!$D$16:$D$20</c:f>
              <c:strCache>
                <c:ptCount val="5"/>
                <c:pt idx="0">
                  <c:v>Facing the possibility of unemployment</c:v>
                </c:pt>
                <c:pt idx="1">
                  <c:v>Significant losses in your stock or retirement accounts</c:v>
                </c:pt>
                <c:pt idx="2">
                  <c:v>Facing the possibility of house foreclosure or loss</c:v>
                </c:pt>
                <c:pt idx="3">
                  <c:v>Delay in making a major purchase such as a home or car</c:v>
                </c:pt>
                <c:pt idx="4">
                  <c:v>Health care insurance is unavailable, too expensive or inadequate</c:v>
                </c:pt>
              </c:strCache>
            </c:strRef>
          </c:cat>
          <c:val>
            <c:numRef>
              <c:f>Sheet1!$K$16:$K$20</c:f>
              <c:numCache>
                <c:formatCode>General</c:formatCode>
                <c:ptCount val="5"/>
                <c:pt idx="0">
                  <c:v>20</c:v>
                </c:pt>
                <c:pt idx="1">
                  <c:v>52</c:v>
                </c:pt>
                <c:pt idx="2">
                  <c:v>9</c:v>
                </c:pt>
                <c:pt idx="3">
                  <c:v>47</c:v>
                </c:pt>
                <c:pt idx="4">
                  <c:v>35</c:v>
                </c:pt>
              </c:numCache>
            </c:numRef>
          </c:val>
        </c:ser>
        <c:dLbls>
          <c:showLegendKey val="0"/>
          <c:showVal val="0"/>
          <c:showCatName val="0"/>
          <c:showSerName val="0"/>
          <c:showPercent val="0"/>
          <c:showBubbleSize val="0"/>
        </c:dLbls>
        <c:gapWidth val="75"/>
        <c:overlap val="-25"/>
        <c:axId val="220932608"/>
        <c:axId val="185383104"/>
      </c:barChart>
      <c:catAx>
        <c:axId val="220932608"/>
        <c:scaling>
          <c:orientation val="minMax"/>
        </c:scaling>
        <c:delete val="0"/>
        <c:axPos val="b"/>
        <c:majorTickMark val="none"/>
        <c:minorTickMark val="none"/>
        <c:tickLblPos val="nextTo"/>
        <c:crossAx val="185383104"/>
        <c:crosses val="autoZero"/>
        <c:auto val="1"/>
        <c:lblAlgn val="ctr"/>
        <c:lblOffset val="100"/>
        <c:noMultiLvlLbl val="0"/>
      </c:catAx>
      <c:valAx>
        <c:axId val="185383104"/>
        <c:scaling>
          <c:orientation val="minMax"/>
        </c:scaling>
        <c:delete val="0"/>
        <c:axPos val="l"/>
        <c:majorGridlines/>
        <c:numFmt formatCode="General" sourceLinked="1"/>
        <c:majorTickMark val="none"/>
        <c:minorTickMark val="none"/>
        <c:tickLblPos val="nextTo"/>
        <c:spPr>
          <a:ln w="9525">
            <a:noFill/>
          </a:ln>
        </c:spPr>
        <c:crossAx val="220932608"/>
        <c:crosses val="autoZero"/>
        <c:crossBetween val="between"/>
      </c:valAx>
    </c:plotArea>
    <c:legend>
      <c:legendPos val="b"/>
      <c:layout/>
      <c:overlay val="0"/>
    </c:legend>
    <c:plotVisOnly val="1"/>
    <c:dispBlanksAs val="gap"/>
    <c:showDLblsOverMax val="0"/>
  </c:chart>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Sheet1!$E$27</c:f>
              <c:strCache>
                <c:ptCount val="1"/>
                <c:pt idx="0">
                  <c:v>S '08</c:v>
                </c:pt>
              </c:strCache>
            </c:strRef>
          </c:tx>
          <c:spPr>
            <a:solidFill>
              <a:srgbClr val="00B0F0"/>
            </a:solidFill>
          </c:spPr>
          <c:invertIfNegative val="0"/>
          <c:dLbls>
            <c:txPr>
              <a:bodyPr/>
              <a:lstStyle/>
              <a:p>
                <a:pPr>
                  <a:defRPr sz="1094" b="1"/>
                </a:pPr>
                <a:endParaRPr lang="en-US"/>
              </a:p>
            </c:txPr>
            <c:showLegendKey val="0"/>
            <c:showVal val="1"/>
            <c:showCatName val="0"/>
            <c:showSerName val="0"/>
            <c:showPercent val="0"/>
            <c:showBubbleSize val="0"/>
            <c:showLeaderLines val="0"/>
          </c:dLbls>
          <c:cat>
            <c:strRef>
              <c:f>Sheet1!$D$28:$D$32</c:f>
              <c:strCache>
                <c:ptCount val="5"/>
                <c:pt idx="0">
                  <c:v>Unable to find affordable housing</c:v>
                </c:pt>
                <c:pt idx="1">
                  <c:v>Wages or salaries are not rising as fast as the cost of living</c:v>
                </c:pt>
                <c:pt idx="2">
                  <c:v>Hard to afford the cost of transportation</c:v>
                </c:pt>
                <c:pt idx="3">
                  <c:v>Hard to afford the cost of utilities such as electricity or gas</c:v>
                </c:pt>
                <c:pt idx="4">
                  <c:v>Taxes are too high in relation to government services provided</c:v>
                </c:pt>
              </c:strCache>
            </c:strRef>
          </c:cat>
          <c:val>
            <c:numRef>
              <c:f>Sheet1!$E$28:$E$32</c:f>
              <c:numCache>
                <c:formatCode>General</c:formatCode>
                <c:ptCount val="5"/>
                <c:pt idx="0">
                  <c:v>21</c:v>
                </c:pt>
                <c:pt idx="1">
                  <c:v>56</c:v>
                </c:pt>
                <c:pt idx="2">
                  <c:v>40</c:v>
                </c:pt>
                <c:pt idx="3">
                  <c:v>61</c:v>
                </c:pt>
              </c:numCache>
            </c:numRef>
          </c:val>
        </c:ser>
        <c:ser>
          <c:idx val="1"/>
          <c:order val="1"/>
          <c:tx>
            <c:strRef>
              <c:f>Sheet1!$F$27</c:f>
              <c:strCache>
                <c:ptCount val="1"/>
                <c:pt idx="0">
                  <c:v>F '08</c:v>
                </c:pt>
              </c:strCache>
            </c:strRef>
          </c:tx>
          <c:spPr>
            <a:solidFill>
              <a:srgbClr val="C00000"/>
            </a:solidFill>
          </c:spPr>
          <c:invertIfNegative val="0"/>
          <c:dPt>
            <c:idx val="0"/>
            <c:invertIfNegative val="0"/>
            <c:bubble3D val="0"/>
            <c:spPr>
              <a:solidFill>
                <a:srgbClr val="8A0000"/>
              </a:solidFill>
            </c:spPr>
          </c:dPt>
          <c:dLbls>
            <c:txPr>
              <a:bodyPr/>
              <a:lstStyle/>
              <a:p>
                <a:pPr>
                  <a:defRPr sz="1094" b="1"/>
                </a:pPr>
                <a:endParaRPr lang="en-US"/>
              </a:p>
            </c:txPr>
            <c:showLegendKey val="0"/>
            <c:showVal val="1"/>
            <c:showCatName val="0"/>
            <c:showSerName val="0"/>
            <c:showPercent val="0"/>
            <c:showBubbleSize val="0"/>
            <c:showLeaderLines val="0"/>
          </c:dLbls>
          <c:cat>
            <c:strRef>
              <c:f>Sheet1!$D$28:$D$32</c:f>
              <c:strCache>
                <c:ptCount val="5"/>
                <c:pt idx="0">
                  <c:v>Unable to find affordable housing</c:v>
                </c:pt>
                <c:pt idx="1">
                  <c:v>Wages or salaries are not rising as fast as the cost of living</c:v>
                </c:pt>
                <c:pt idx="2">
                  <c:v>Hard to afford the cost of transportation</c:v>
                </c:pt>
                <c:pt idx="3">
                  <c:v>Hard to afford the cost of utilities such as electricity or gas</c:v>
                </c:pt>
                <c:pt idx="4">
                  <c:v>Taxes are too high in relation to government services provided</c:v>
                </c:pt>
              </c:strCache>
            </c:strRef>
          </c:cat>
          <c:val>
            <c:numRef>
              <c:f>Sheet1!$F$28:$F$32</c:f>
              <c:numCache>
                <c:formatCode>General</c:formatCode>
                <c:ptCount val="5"/>
                <c:pt idx="0">
                  <c:v>11</c:v>
                </c:pt>
                <c:pt idx="1">
                  <c:v>59</c:v>
                </c:pt>
                <c:pt idx="2">
                  <c:v>32</c:v>
                </c:pt>
                <c:pt idx="3">
                  <c:v>50</c:v>
                </c:pt>
                <c:pt idx="4">
                  <c:v>58</c:v>
                </c:pt>
              </c:numCache>
            </c:numRef>
          </c:val>
        </c:ser>
        <c:ser>
          <c:idx val="2"/>
          <c:order val="2"/>
          <c:tx>
            <c:strRef>
              <c:f>Sheet1!$G$27</c:f>
              <c:strCache>
                <c:ptCount val="1"/>
                <c:pt idx="0">
                  <c:v>S '09</c:v>
                </c:pt>
              </c:strCache>
            </c:strRef>
          </c:tx>
          <c:invertIfNegative val="0"/>
          <c:dLbls>
            <c:txPr>
              <a:bodyPr/>
              <a:lstStyle/>
              <a:p>
                <a:pPr>
                  <a:defRPr sz="1094"/>
                </a:pPr>
                <a:endParaRPr lang="en-US"/>
              </a:p>
            </c:txPr>
            <c:showLegendKey val="0"/>
            <c:showVal val="1"/>
            <c:showCatName val="0"/>
            <c:showSerName val="0"/>
            <c:showPercent val="0"/>
            <c:showBubbleSize val="0"/>
            <c:showLeaderLines val="0"/>
          </c:dLbls>
          <c:cat>
            <c:strRef>
              <c:f>Sheet1!$D$28:$D$32</c:f>
              <c:strCache>
                <c:ptCount val="5"/>
                <c:pt idx="0">
                  <c:v>Unable to find affordable housing</c:v>
                </c:pt>
                <c:pt idx="1">
                  <c:v>Wages or salaries are not rising as fast as the cost of living</c:v>
                </c:pt>
                <c:pt idx="2">
                  <c:v>Hard to afford the cost of transportation</c:v>
                </c:pt>
                <c:pt idx="3">
                  <c:v>Hard to afford the cost of utilities such as electricity or gas</c:v>
                </c:pt>
                <c:pt idx="4">
                  <c:v>Taxes are too high in relation to government services provided</c:v>
                </c:pt>
              </c:strCache>
            </c:strRef>
          </c:cat>
          <c:val>
            <c:numRef>
              <c:f>Sheet1!$G$28:$G$32</c:f>
              <c:numCache>
                <c:formatCode>General</c:formatCode>
                <c:ptCount val="5"/>
                <c:pt idx="0">
                  <c:v>12</c:v>
                </c:pt>
                <c:pt idx="1">
                  <c:v>55</c:v>
                </c:pt>
                <c:pt idx="2">
                  <c:v>21</c:v>
                </c:pt>
                <c:pt idx="3">
                  <c:v>53</c:v>
                </c:pt>
                <c:pt idx="4">
                  <c:v>59</c:v>
                </c:pt>
              </c:numCache>
            </c:numRef>
          </c:val>
        </c:ser>
        <c:ser>
          <c:idx val="3"/>
          <c:order val="3"/>
          <c:tx>
            <c:strRef>
              <c:f>Sheet1!$H$27</c:f>
              <c:strCache>
                <c:ptCount val="1"/>
                <c:pt idx="0">
                  <c:v>F '09</c:v>
                </c:pt>
              </c:strCache>
            </c:strRef>
          </c:tx>
          <c:spPr>
            <a:solidFill>
              <a:schemeClr val="tx2">
                <a:lumMod val="75000"/>
              </a:schemeClr>
            </a:solidFill>
          </c:spPr>
          <c:invertIfNegative val="0"/>
          <c:dLbls>
            <c:txPr>
              <a:bodyPr/>
              <a:lstStyle/>
              <a:p>
                <a:pPr>
                  <a:defRPr sz="1094"/>
                </a:pPr>
                <a:endParaRPr lang="en-US"/>
              </a:p>
            </c:txPr>
            <c:showLegendKey val="0"/>
            <c:showVal val="1"/>
            <c:showCatName val="0"/>
            <c:showSerName val="0"/>
            <c:showPercent val="0"/>
            <c:showBubbleSize val="0"/>
            <c:showLeaderLines val="0"/>
          </c:dLbls>
          <c:cat>
            <c:strRef>
              <c:f>Sheet1!$D$28:$D$32</c:f>
              <c:strCache>
                <c:ptCount val="5"/>
                <c:pt idx="0">
                  <c:v>Unable to find affordable housing</c:v>
                </c:pt>
                <c:pt idx="1">
                  <c:v>Wages or salaries are not rising as fast as the cost of living</c:v>
                </c:pt>
                <c:pt idx="2">
                  <c:v>Hard to afford the cost of transportation</c:v>
                </c:pt>
                <c:pt idx="3">
                  <c:v>Hard to afford the cost of utilities such as electricity or gas</c:v>
                </c:pt>
                <c:pt idx="4">
                  <c:v>Taxes are too high in relation to government services provided</c:v>
                </c:pt>
              </c:strCache>
            </c:strRef>
          </c:cat>
          <c:val>
            <c:numRef>
              <c:f>Sheet1!$H$28:$H$32</c:f>
              <c:numCache>
                <c:formatCode>General</c:formatCode>
                <c:ptCount val="5"/>
                <c:pt idx="0">
                  <c:v>13</c:v>
                </c:pt>
                <c:pt idx="1">
                  <c:v>55</c:v>
                </c:pt>
                <c:pt idx="2">
                  <c:v>17</c:v>
                </c:pt>
                <c:pt idx="3">
                  <c:v>42</c:v>
                </c:pt>
                <c:pt idx="4">
                  <c:v>59</c:v>
                </c:pt>
              </c:numCache>
            </c:numRef>
          </c:val>
        </c:ser>
        <c:ser>
          <c:idx val="4"/>
          <c:order val="4"/>
          <c:tx>
            <c:strRef>
              <c:f>Sheet1!$I$27</c:f>
              <c:strCache>
                <c:ptCount val="1"/>
                <c:pt idx="0">
                  <c:v>S '10</c:v>
                </c:pt>
              </c:strCache>
            </c:strRef>
          </c:tx>
          <c:spPr>
            <a:solidFill>
              <a:schemeClr val="tx2">
                <a:lumMod val="60000"/>
                <a:lumOff val="40000"/>
              </a:schemeClr>
            </a:solidFill>
          </c:spPr>
          <c:invertIfNegative val="0"/>
          <c:dLbls>
            <c:txPr>
              <a:bodyPr/>
              <a:lstStyle/>
              <a:p>
                <a:pPr>
                  <a:defRPr sz="1094"/>
                </a:pPr>
                <a:endParaRPr lang="en-US"/>
              </a:p>
            </c:txPr>
            <c:showLegendKey val="0"/>
            <c:showVal val="1"/>
            <c:showCatName val="0"/>
            <c:showSerName val="0"/>
            <c:showPercent val="0"/>
            <c:showBubbleSize val="0"/>
            <c:showLeaderLines val="0"/>
          </c:dLbls>
          <c:cat>
            <c:strRef>
              <c:f>Sheet1!$D$28:$D$32</c:f>
              <c:strCache>
                <c:ptCount val="5"/>
                <c:pt idx="0">
                  <c:v>Unable to find affordable housing</c:v>
                </c:pt>
                <c:pt idx="1">
                  <c:v>Wages or salaries are not rising as fast as the cost of living</c:v>
                </c:pt>
                <c:pt idx="2">
                  <c:v>Hard to afford the cost of transportation</c:v>
                </c:pt>
                <c:pt idx="3">
                  <c:v>Hard to afford the cost of utilities such as electricity or gas</c:v>
                </c:pt>
                <c:pt idx="4">
                  <c:v>Taxes are too high in relation to government services provided</c:v>
                </c:pt>
              </c:strCache>
            </c:strRef>
          </c:cat>
          <c:val>
            <c:numRef>
              <c:f>Sheet1!$I$28:$I$32</c:f>
              <c:numCache>
                <c:formatCode>General</c:formatCode>
                <c:ptCount val="5"/>
                <c:pt idx="0">
                  <c:v>15</c:v>
                </c:pt>
                <c:pt idx="1">
                  <c:v>56</c:v>
                </c:pt>
                <c:pt idx="2">
                  <c:v>21</c:v>
                </c:pt>
                <c:pt idx="3">
                  <c:v>44</c:v>
                </c:pt>
                <c:pt idx="4">
                  <c:v>63</c:v>
                </c:pt>
              </c:numCache>
            </c:numRef>
          </c:val>
        </c:ser>
        <c:ser>
          <c:idx val="5"/>
          <c:order val="5"/>
          <c:tx>
            <c:strRef>
              <c:f>Sheet1!$J$27</c:f>
              <c:strCache>
                <c:ptCount val="1"/>
                <c:pt idx="0">
                  <c:v>F '10</c:v>
                </c:pt>
              </c:strCache>
            </c:strRef>
          </c:tx>
          <c:spPr>
            <a:solidFill>
              <a:srgbClr val="C00000"/>
            </a:solidFill>
          </c:spPr>
          <c:invertIfNegative val="0"/>
          <c:dLbls>
            <c:txPr>
              <a:bodyPr/>
              <a:lstStyle/>
              <a:p>
                <a:pPr>
                  <a:defRPr sz="1094"/>
                </a:pPr>
                <a:endParaRPr lang="en-US"/>
              </a:p>
            </c:txPr>
            <c:showLegendKey val="0"/>
            <c:showVal val="1"/>
            <c:showCatName val="0"/>
            <c:showSerName val="0"/>
            <c:showPercent val="0"/>
            <c:showBubbleSize val="0"/>
            <c:showLeaderLines val="0"/>
          </c:dLbls>
          <c:cat>
            <c:strRef>
              <c:f>Sheet1!$D$28:$D$32</c:f>
              <c:strCache>
                <c:ptCount val="5"/>
                <c:pt idx="0">
                  <c:v>Unable to find affordable housing</c:v>
                </c:pt>
                <c:pt idx="1">
                  <c:v>Wages or salaries are not rising as fast as the cost of living</c:v>
                </c:pt>
                <c:pt idx="2">
                  <c:v>Hard to afford the cost of transportation</c:v>
                </c:pt>
                <c:pt idx="3">
                  <c:v>Hard to afford the cost of utilities such as electricity or gas</c:v>
                </c:pt>
                <c:pt idx="4">
                  <c:v>Taxes are too high in relation to government services provided</c:v>
                </c:pt>
              </c:strCache>
            </c:strRef>
          </c:cat>
          <c:val>
            <c:numRef>
              <c:f>Sheet1!$J$28:$J$32</c:f>
              <c:numCache>
                <c:formatCode>General</c:formatCode>
                <c:ptCount val="5"/>
                <c:pt idx="0">
                  <c:v>10</c:v>
                </c:pt>
                <c:pt idx="1">
                  <c:v>56</c:v>
                </c:pt>
                <c:pt idx="2">
                  <c:v>24</c:v>
                </c:pt>
                <c:pt idx="3">
                  <c:v>43</c:v>
                </c:pt>
                <c:pt idx="4">
                  <c:v>60</c:v>
                </c:pt>
              </c:numCache>
            </c:numRef>
          </c:val>
        </c:ser>
        <c:ser>
          <c:idx val="6"/>
          <c:order val="6"/>
          <c:tx>
            <c:strRef>
              <c:f>Sheet1!$K$27</c:f>
              <c:strCache>
                <c:ptCount val="1"/>
                <c:pt idx="0">
                  <c:v>S '11</c:v>
                </c:pt>
              </c:strCache>
            </c:strRef>
          </c:tx>
          <c:spPr>
            <a:solidFill>
              <a:srgbClr val="92D050"/>
            </a:solidFill>
          </c:spPr>
          <c:invertIfNegative val="0"/>
          <c:dLbls>
            <c:txPr>
              <a:bodyPr/>
              <a:lstStyle/>
              <a:p>
                <a:pPr>
                  <a:defRPr sz="1094"/>
                </a:pPr>
                <a:endParaRPr lang="en-US"/>
              </a:p>
            </c:txPr>
            <c:showLegendKey val="0"/>
            <c:showVal val="1"/>
            <c:showCatName val="0"/>
            <c:showSerName val="0"/>
            <c:showPercent val="0"/>
            <c:showBubbleSize val="0"/>
            <c:showLeaderLines val="0"/>
          </c:dLbls>
          <c:cat>
            <c:strRef>
              <c:f>Sheet1!$D$28:$D$32</c:f>
              <c:strCache>
                <c:ptCount val="5"/>
                <c:pt idx="0">
                  <c:v>Unable to find affordable housing</c:v>
                </c:pt>
                <c:pt idx="1">
                  <c:v>Wages or salaries are not rising as fast as the cost of living</c:v>
                </c:pt>
                <c:pt idx="2">
                  <c:v>Hard to afford the cost of transportation</c:v>
                </c:pt>
                <c:pt idx="3">
                  <c:v>Hard to afford the cost of utilities such as electricity or gas</c:v>
                </c:pt>
                <c:pt idx="4">
                  <c:v>Taxes are too high in relation to government services provided</c:v>
                </c:pt>
              </c:strCache>
            </c:strRef>
          </c:cat>
          <c:val>
            <c:numRef>
              <c:f>Sheet1!$K$28:$K$32</c:f>
              <c:numCache>
                <c:formatCode>General</c:formatCode>
                <c:ptCount val="5"/>
                <c:pt idx="0">
                  <c:v>14</c:v>
                </c:pt>
                <c:pt idx="1">
                  <c:v>63</c:v>
                </c:pt>
                <c:pt idx="2">
                  <c:v>41</c:v>
                </c:pt>
                <c:pt idx="3">
                  <c:v>46</c:v>
                </c:pt>
                <c:pt idx="4">
                  <c:v>63</c:v>
                </c:pt>
              </c:numCache>
            </c:numRef>
          </c:val>
        </c:ser>
        <c:dLbls>
          <c:showLegendKey val="0"/>
          <c:showVal val="0"/>
          <c:showCatName val="0"/>
          <c:showSerName val="0"/>
          <c:showPercent val="0"/>
          <c:showBubbleSize val="0"/>
        </c:dLbls>
        <c:gapWidth val="75"/>
        <c:overlap val="-25"/>
        <c:axId val="207585792"/>
        <c:axId val="222815936"/>
      </c:barChart>
      <c:catAx>
        <c:axId val="207585792"/>
        <c:scaling>
          <c:orientation val="minMax"/>
        </c:scaling>
        <c:delete val="0"/>
        <c:axPos val="b"/>
        <c:numFmt formatCode="General" sourceLinked="1"/>
        <c:majorTickMark val="none"/>
        <c:minorTickMark val="none"/>
        <c:tickLblPos val="nextTo"/>
        <c:crossAx val="222815936"/>
        <c:crosses val="autoZero"/>
        <c:auto val="1"/>
        <c:lblAlgn val="ctr"/>
        <c:lblOffset val="100"/>
        <c:noMultiLvlLbl val="0"/>
      </c:catAx>
      <c:valAx>
        <c:axId val="222815936"/>
        <c:scaling>
          <c:orientation val="minMax"/>
        </c:scaling>
        <c:delete val="0"/>
        <c:axPos val="l"/>
        <c:majorGridlines/>
        <c:numFmt formatCode="General" sourceLinked="1"/>
        <c:majorTickMark val="none"/>
        <c:minorTickMark val="none"/>
        <c:tickLblPos val="nextTo"/>
        <c:spPr>
          <a:ln w="8687">
            <a:noFill/>
          </a:ln>
        </c:spPr>
        <c:crossAx val="207585792"/>
        <c:crosses val="autoZero"/>
        <c:crossBetween val="between"/>
      </c:valAx>
      <c:spPr>
        <a:noFill/>
        <a:ln w="23165">
          <a:noFill/>
        </a:ln>
      </c:spPr>
    </c:plotArea>
    <c:legend>
      <c:legendPos val="b"/>
      <c:layout>
        <c:manualLayout>
          <c:xMode val="edge"/>
          <c:yMode val="edge"/>
          <c:x val="0.23967154105736782"/>
          <c:y val="0.9415547602004295"/>
          <c:w val="0.57785676790401208"/>
          <c:h val="4.6319255547601967E-2"/>
        </c:manualLayout>
      </c:layout>
      <c:overlay val="0"/>
      <c:txPr>
        <a:bodyPr/>
        <a:lstStyle/>
        <a:p>
          <a:pPr>
            <a:defRPr sz="1277"/>
          </a:pPr>
          <a:endParaRPr lang="en-US"/>
        </a:p>
      </c:txPr>
    </c:legend>
    <c:plotVisOnly val="1"/>
    <c:dispBlanksAs val="gap"/>
    <c:showDLblsOverMax val="0"/>
  </c:chart>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3856655290102384E-2"/>
          <c:y val="8.2687338501291993E-2"/>
          <c:w val="0.89078498293515362"/>
          <c:h val="0.49354005167958659"/>
        </c:manualLayout>
      </c:layout>
      <c:lineChart>
        <c:grouping val="standard"/>
        <c:varyColors val="0"/>
        <c:ser>
          <c:idx val="0"/>
          <c:order val="0"/>
          <c:tx>
            <c:strRef>
              <c:f>Sheet1!$A$2</c:f>
              <c:strCache>
                <c:ptCount val="1"/>
                <c:pt idx="0">
                  <c:v>CSLI</c:v>
                </c:pt>
              </c:strCache>
            </c:strRef>
          </c:tx>
          <c:spPr>
            <a:ln w="38030">
              <a:solidFill>
                <a:srgbClr val="000080"/>
              </a:solidFill>
              <a:prstDash val="solid"/>
            </a:ln>
          </c:spPr>
          <c:marker>
            <c:symbol val="none"/>
          </c:marker>
          <c:dLbls>
            <c:spPr>
              <a:noFill/>
              <a:ln w="25354">
                <a:noFill/>
              </a:ln>
            </c:spPr>
            <c:txPr>
              <a:bodyPr/>
              <a:lstStyle/>
              <a:p>
                <a:pPr>
                  <a:defRPr sz="1697" b="1" i="0" u="none" strike="noStrike" baseline="0">
                    <a:solidFill>
                      <a:srgbClr val="000000"/>
                    </a:solidFill>
                    <a:latin typeface="Calibri"/>
                    <a:ea typeface="Calibri"/>
                    <a:cs typeface="Calibri"/>
                  </a:defRPr>
                </a:pPr>
                <a:endParaRPr lang="en-US"/>
              </a:p>
            </c:txPr>
            <c:showLegendKey val="0"/>
            <c:showVal val="1"/>
            <c:showCatName val="0"/>
            <c:showSerName val="0"/>
            <c:showPercent val="0"/>
            <c:showBubbleSize val="0"/>
            <c:showLeaderLines val="0"/>
          </c:dLbls>
          <c:cat>
            <c:strRef>
              <c:f>Sheet1!$B$1:$K$1</c:f>
              <c:strCache>
                <c:ptCount val="10"/>
                <c:pt idx="0">
                  <c:v>Fall '06</c:v>
                </c:pt>
                <c:pt idx="1">
                  <c:v>Spring '07</c:v>
                </c:pt>
                <c:pt idx="2">
                  <c:v>Fall '07</c:v>
                </c:pt>
                <c:pt idx="3">
                  <c:v>Spring '08</c:v>
                </c:pt>
                <c:pt idx="4">
                  <c:v>Fall '08</c:v>
                </c:pt>
                <c:pt idx="5">
                  <c:v>Spring '09</c:v>
                </c:pt>
                <c:pt idx="6">
                  <c:v>Fall '09</c:v>
                </c:pt>
                <c:pt idx="7">
                  <c:v>Spring '10</c:v>
                </c:pt>
                <c:pt idx="8">
                  <c:v>Fall '10</c:v>
                </c:pt>
                <c:pt idx="9">
                  <c:v>Spring '11</c:v>
                </c:pt>
              </c:strCache>
            </c:strRef>
          </c:cat>
          <c:val>
            <c:numRef>
              <c:f>Sheet1!$B$2:$K$2</c:f>
              <c:numCache>
                <c:formatCode>General</c:formatCode>
                <c:ptCount val="10"/>
                <c:pt idx="0">
                  <c:v>39</c:v>
                </c:pt>
                <c:pt idx="1">
                  <c:v>34</c:v>
                </c:pt>
                <c:pt idx="2">
                  <c:v>35</c:v>
                </c:pt>
                <c:pt idx="3">
                  <c:v>28</c:v>
                </c:pt>
                <c:pt idx="4">
                  <c:v>24</c:v>
                </c:pt>
                <c:pt idx="5">
                  <c:v>53</c:v>
                </c:pt>
                <c:pt idx="6">
                  <c:v>47</c:v>
                </c:pt>
                <c:pt idx="7">
                  <c:v>47</c:v>
                </c:pt>
                <c:pt idx="8">
                  <c:v>42</c:v>
                </c:pt>
                <c:pt idx="9">
                  <c:v>47</c:v>
                </c:pt>
              </c:numCache>
            </c:numRef>
          </c:val>
          <c:smooth val="1"/>
        </c:ser>
        <c:ser>
          <c:idx val="1"/>
          <c:order val="1"/>
          <c:tx>
            <c:strRef>
              <c:f>Sheet1!$A$3</c:f>
              <c:strCache>
                <c:ptCount val="1"/>
                <c:pt idx="0">
                  <c:v>Gallup</c:v>
                </c:pt>
              </c:strCache>
            </c:strRef>
          </c:tx>
          <c:spPr>
            <a:ln w="38030">
              <a:solidFill>
                <a:srgbClr val="008000"/>
              </a:solidFill>
              <a:prstDash val="solid"/>
            </a:ln>
          </c:spPr>
          <c:marker>
            <c:symbol val="none"/>
          </c:marker>
          <c:dLbls>
            <c:dLbl>
              <c:idx val="8"/>
              <c:layout>
                <c:manualLayout>
                  <c:x val="-3.2811396248431102E-3"/>
                  <c:y val="-7.8126289038961794E-2"/>
                </c:manualLayout>
              </c:layout>
              <c:dLblPos val="r"/>
              <c:showLegendKey val="0"/>
              <c:showVal val="1"/>
              <c:showCatName val="0"/>
              <c:showSerName val="0"/>
              <c:showPercent val="0"/>
              <c:showBubbleSize val="0"/>
            </c:dLbl>
            <c:spPr>
              <a:noFill/>
              <a:ln w="25354">
                <a:noFill/>
              </a:ln>
            </c:spPr>
            <c:txPr>
              <a:bodyPr/>
              <a:lstStyle/>
              <a:p>
                <a:pPr>
                  <a:defRPr sz="1697" b="1" i="0" u="none" strike="noStrike" baseline="0">
                    <a:solidFill>
                      <a:srgbClr val="000000"/>
                    </a:solidFill>
                    <a:latin typeface="Calibri"/>
                    <a:ea typeface="Calibri"/>
                    <a:cs typeface="Calibri"/>
                  </a:defRPr>
                </a:pPr>
                <a:endParaRPr lang="en-US"/>
              </a:p>
            </c:txPr>
            <c:showLegendKey val="0"/>
            <c:showVal val="1"/>
            <c:showCatName val="0"/>
            <c:showSerName val="0"/>
            <c:showPercent val="0"/>
            <c:showBubbleSize val="0"/>
            <c:showLeaderLines val="0"/>
          </c:dLbls>
          <c:cat>
            <c:strRef>
              <c:f>Sheet1!$B$1:$K$1</c:f>
              <c:strCache>
                <c:ptCount val="10"/>
                <c:pt idx="0">
                  <c:v>Fall '06</c:v>
                </c:pt>
                <c:pt idx="1">
                  <c:v>Spring '07</c:v>
                </c:pt>
                <c:pt idx="2">
                  <c:v>Fall '07</c:v>
                </c:pt>
                <c:pt idx="3">
                  <c:v>Spring '08</c:v>
                </c:pt>
                <c:pt idx="4">
                  <c:v>Fall '08</c:v>
                </c:pt>
                <c:pt idx="5">
                  <c:v>Spring '09</c:v>
                </c:pt>
                <c:pt idx="6">
                  <c:v>Fall '09</c:v>
                </c:pt>
                <c:pt idx="7">
                  <c:v>Spring '10</c:v>
                </c:pt>
                <c:pt idx="8">
                  <c:v>Fall '10</c:v>
                </c:pt>
                <c:pt idx="9">
                  <c:v>Spring '11</c:v>
                </c:pt>
              </c:strCache>
            </c:strRef>
          </c:cat>
          <c:val>
            <c:numRef>
              <c:f>Sheet1!$B$3:$K$3</c:f>
              <c:numCache>
                <c:formatCode>General</c:formatCode>
                <c:ptCount val="10"/>
                <c:pt idx="0">
                  <c:v>37</c:v>
                </c:pt>
                <c:pt idx="1">
                  <c:v>33</c:v>
                </c:pt>
                <c:pt idx="2">
                  <c:v>32</c:v>
                </c:pt>
                <c:pt idx="3">
                  <c:v>30</c:v>
                </c:pt>
                <c:pt idx="4">
                  <c:v>25</c:v>
                </c:pt>
                <c:pt idx="5">
                  <c:v>61</c:v>
                </c:pt>
                <c:pt idx="6">
                  <c:v>54</c:v>
                </c:pt>
                <c:pt idx="7">
                  <c:v>47</c:v>
                </c:pt>
                <c:pt idx="8">
                  <c:v>43</c:v>
                </c:pt>
                <c:pt idx="9">
                  <c:v>47</c:v>
                </c:pt>
              </c:numCache>
            </c:numRef>
          </c:val>
          <c:smooth val="1"/>
        </c:ser>
        <c:dLbls>
          <c:showLegendKey val="0"/>
          <c:showVal val="0"/>
          <c:showCatName val="0"/>
          <c:showSerName val="0"/>
          <c:showPercent val="0"/>
          <c:showBubbleSize val="0"/>
        </c:dLbls>
        <c:dropLines>
          <c:spPr>
            <a:ln w="12677">
              <a:solidFill>
                <a:srgbClr val="000000"/>
              </a:solidFill>
              <a:prstDash val="solid"/>
            </a:ln>
          </c:spPr>
        </c:dropLines>
        <c:marker val="1"/>
        <c:smooth val="0"/>
        <c:axId val="181608448"/>
        <c:axId val="190142080"/>
      </c:lineChart>
      <c:catAx>
        <c:axId val="181608448"/>
        <c:scaling>
          <c:orientation val="minMax"/>
        </c:scaling>
        <c:delete val="0"/>
        <c:axPos val="b"/>
        <c:numFmt formatCode="General" sourceLinked="1"/>
        <c:majorTickMark val="out"/>
        <c:minorTickMark val="none"/>
        <c:tickLblPos val="nextTo"/>
        <c:spPr>
          <a:ln w="3169">
            <a:solidFill>
              <a:srgbClr val="000000"/>
            </a:solidFill>
            <a:prstDash val="solid"/>
          </a:ln>
        </c:spPr>
        <c:txPr>
          <a:bodyPr rot="5400000" vert="horz"/>
          <a:lstStyle/>
          <a:p>
            <a:pPr>
              <a:defRPr sz="1697" b="1" i="0" u="none" strike="noStrike" baseline="0">
                <a:solidFill>
                  <a:srgbClr val="000000"/>
                </a:solidFill>
                <a:latin typeface="Calibri"/>
                <a:ea typeface="Calibri"/>
                <a:cs typeface="Calibri"/>
              </a:defRPr>
            </a:pPr>
            <a:endParaRPr lang="en-US"/>
          </a:p>
        </c:txPr>
        <c:crossAx val="190142080"/>
        <c:crosses val="autoZero"/>
        <c:auto val="1"/>
        <c:lblAlgn val="ctr"/>
        <c:lblOffset val="100"/>
        <c:tickLblSkip val="1"/>
        <c:tickMarkSkip val="1"/>
        <c:noMultiLvlLbl val="0"/>
      </c:catAx>
      <c:valAx>
        <c:axId val="190142080"/>
        <c:scaling>
          <c:orientation val="minMax"/>
        </c:scaling>
        <c:delete val="0"/>
        <c:axPos val="l"/>
        <c:majorGridlines>
          <c:spPr>
            <a:ln w="3169">
              <a:solidFill>
                <a:srgbClr val="000000"/>
              </a:solidFill>
              <a:prstDash val="solid"/>
            </a:ln>
          </c:spPr>
        </c:majorGridlines>
        <c:numFmt formatCode="General" sourceLinked="1"/>
        <c:majorTickMark val="out"/>
        <c:minorTickMark val="none"/>
        <c:tickLblPos val="nextTo"/>
        <c:spPr>
          <a:ln w="3169">
            <a:solidFill>
              <a:srgbClr val="000000"/>
            </a:solidFill>
            <a:prstDash val="solid"/>
          </a:ln>
        </c:spPr>
        <c:txPr>
          <a:bodyPr rot="0" vert="horz"/>
          <a:lstStyle/>
          <a:p>
            <a:pPr>
              <a:defRPr sz="1697" b="1" i="0" u="none" strike="noStrike" baseline="0">
                <a:solidFill>
                  <a:srgbClr val="000000"/>
                </a:solidFill>
                <a:latin typeface="Calibri"/>
                <a:ea typeface="Calibri"/>
                <a:cs typeface="Calibri"/>
              </a:defRPr>
            </a:pPr>
            <a:endParaRPr lang="en-US"/>
          </a:p>
        </c:txPr>
        <c:crossAx val="181608448"/>
        <c:crosses val="autoZero"/>
        <c:crossBetween val="between"/>
      </c:valAx>
      <c:spPr>
        <a:solidFill>
          <a:srgbClr val="C0C0C0"/>
        </a:solidFill>
        <a:ln w="12677">
          <a:solidFill>
            <a:srgbClr val="808080"/>
          </a:solidFill>
          <a:prstDash val="solid"/>
        </a:ln>
      </c:spPr>
    </c:plotArea>
    <c:legend>
      <c:legendPos val="b"/>
      <c:layout>
        <c:manualLayout>
          <c:xMode val="edge"/>
          <c:yMode val="edge"/>
          <c:x val="0.37372013651877134"/>
          <c:y val="0.89664082687338498"/>
          <c:w val="0.32764505119453924"/>
          <c:h val="9.5607235142118857E-2"/>
        </c:manualLayout>
      </c:layout>
      <c:overlay val="0"/>
      <c:spPr>
        <a:noFill/>
        <a:ln w="3169">
          <a:solidFill>
            <a:srgbClr val="000000"/>
          </a:solidFill>
          <a:prstDash val="solid"/>
        </a:ln>
      </c:spPr>
      <c:txPr>
        <a:bodyPr/>
        <a:lstStyle/>
        <a:p>
          <a:pPr>
            <a:defRPr sz="1557" b="1" i="0" u="none" strike="noStrike" baseline="0">
              <a:solidFill>
                <a:srgbClr val="000000"/>
              </a:solidFill>
              <a:latin typeface="Calibri"/>
              <a:ea typeface="Calibri"/>
              <a:cs typeface="Calibri"/>
            </a:defRPr>
          </a:pPr>
          <a:endParaRPr lang="en-US"/>
        </a:p>
      </c:txPr>
    </c:legend>
    <c:plotVisOnly val="1"/>
    <c:dispBlanksAs val="gap"/>
    <c:showDLblsOverMax val="0"/>
  </c:chart>
  <c:spPr>
    <a:noFill/>
    <a:ln>
      <a:noFill/>
    </a:ln>
  </c:spPr>
  <c:txPr>
    <a:bodyPr/>
    <a:lstStyle/>
    <a:p>
      <a:pPr>
        <a:defRPr sz="1697" b="1" i="0" u="none" strike="noStrike" baseline="0">
          <a:solidFill>
            <a:srgbClr val="000000"/>
          </a:solidFill>
          <a:latin typeface="Calibri"/>
          <a:ea typeface="Calibri"/>
          <a:cs typeface="Calibri"/>
        </a:defRPr>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Sheet1!$B$1</c:f>
              <c:strCache>
                <c:ptCount val="1"/>
                <c:pt idx="0">
                  <c:v>Dem 2006</c:v>
                </c:pt>
              </c:strCache>
            </c:strRef>
          </c:tx>
          <c:invertIfNegative val="0"/>
          <c:dLbls>
            <c:dLbl>
              <c:idx val="0"/>
              <c:layout>
                <c:manualLayout>
                  <c:x val="-1.7628205128205128E-2"/>
                  <c:y val="0"/>
                </c:manualLayout>
              </c:layout>
              <c:showLegendKey val="0"/>
              <c:showVal val="1"/>
              <c:showCatName val="0"/>
              <c:showSerName val="0"/>
              <c:showPercent val="0"/>
              <c:showBubbleSize val="0"/>
            </c:dLbl>
            <c:dLbl>
              <c:idx val="1"/>
              <c:layout>
                <c:manualLayout>
                  <c:x val="-3.2051282051282055E-3"/>
                  <c:y val="-5.9278350515463908E-2"/>
                </c:manualLayout>
              </c:layout>
              <c:showLegendKey val="0"/>
              <c:showVal val="1"/>
              <c:showCatName val="0"/>
              <c:showSerName val="0"/>
              <c:showPercent val="0"/>
              <c:showBubbleSize val="0"/>
            </c:dLbl>
            <c:showLegendKey val="0"/>
            <c:showVal val="1"/>
            <c:showCatName val="0"/>
            <c:showSerName val="0"/>
            <c:showPercent val="0"/>
            <c:showBubbleSize val="0"/>
            <c:showLeaderLines val="0"/>
          </c:dLbls>
          <c:cat>
            <c:strRef>
              <c:f>Sheet1!$A$2:$A$5</c:f>
              <c:strCache>
                <c:ptCount val="4"/>
                <c:pt idx="0">
                  <c:v>Govr</c:v>
                </c:pt>
                <c:pt idx="1">
                  <c:v>Comptroller</c:v>
                </c:pt>
                <c:pt idx="2">
                  <c:v>Atty Gen.</c:v>
                </c:pt>
                <c:pt idx="3">
                  <c:v>Senate</c:v>
                </c:pt>
              </c:strCache>
            </c:strRef>
          </c:cat>
          <c:val>
            <c:numRef>
              <c:f>Sheet1!$B$2:$B$5</c:f>
              <c:numCache>
                <c:formatCode>General</c:formatCode>
                <c:ptCount val="4"/>
                <c:pt idx="0">
                  <c:v>43.3</c:v>
                </c:pt>
                <c:pt idx="1">
                  <c:v>51</c:v>
                </c:pt>
                <c:pt idx="2">
                  <c:v>51.5</c:v>
                </c:pt>
                <c:pt idx="3">
                  <c:v>45.7</c:v>
                </c:pt>
              </c:numCache>
            </c:numRef>
          </c:val>
        </c:ser>
        <c:ser>
          <c:idx val="1"/>
          <c:order val="1"/>
          <c:tx>
            <c:strRef>
              <c:f>Sheet1!$C$1</c:f>
              <c:strCache>
                <c:ptCount val="1"/>
                <c:pt idx="0">
                  <c:v>Dem 2010</c:v>
                </c:pt>
              </c:strCache>
            </c:strRef>
          </c:tx>
          <c:spPr>
            <a:solidFill>
              <a:schemeClr val="tx2">
                <a:lumMod val="60000"/>
                <a:lumOff val="40000"/>
              </a:schemeClr>
            </a:solidFill>
          </c:spPr>
          <c:invertIfNegative val="0"/>
          <c:dLbls>
            <c:showLegendKey val="0"/>
            <c:showVal val="1"/>
            <c:showCatName val="0"/>
            <c:showSerName val="0"/>
            <c:showPercent val="0"/>
            <c:showBubbleSize val="0"/>
            <c:showLeaderLines val="0"/>
          </c:dLbls>
          <c:cat>
            <c:strRef>
              <c:f>Sheet1!$A$2:$A$5</c:f>
              <c:strCache>
                <c:ptCount val="4"/>
                <c:pt idx="0">
                  <c:v>Govr</c:v>
                </c:pt>
                <c:pt idx="1">
                  <c:v>Comptroller</c:v>
                </c:pt>
                <c:pt idx="2">
                  <c:v>Atty Gen.</c:v>
                </c:pt>
                <c:pt idx="3">
                  <c:v>Senate</c:v>
                </c:pt>
              </c:strCache>
            </c:strRef>
          </c:cat>
          <c:val>
            <c:numRef>
              <c:f>Sheet1!$C$2:$C$5</c:f>
              <c:numCache>
                <c:formatCode>General</c:formatCode>
                <c:ptCount val="4"/>
                <c:pt idx="0">
                  <c:v>43.4</c:v>
                </c:pt>
                <c:pt idx="1">
                  <c:v>50.4</c:v>
                </c:pt>
                <c:pt idx="2">
                  <c:v>100</c:v>
                </c:pt>
                <c:pt idx="3">
                  <c:v>52.3</c:v>
                </c:pt>
              </c:numCache>
            </c:numRef>
          </c:val>
        </c:ser>
        <c:ser>
          <c:idx val="2"/>
          <c:order val="2"/>
          <c:tx>
            <c:strRef>
              <c:f>Sheet1!$D$1</c:f>
              <c:strCache>
                <c:ptCount val="1"/>
                <c:pt idx="0">
                  <c:v>Rep 2006</c:v>
                </c:pt>
              </c:strCache>
            </c:strRef>
          </c:tx>
          <c:spPr>
            <a:solidFill>
              <a:srgbClr val="C00000"/>
            </a:solidFill>
          </c:spPr>
          <c:invertIfNegative val="0"/>
          <c:dLbls>
            <c:dLbl>
              <c:idx val="0"/>
              <c:layout>
                <c:manualLayout>
                  <c:x val="-3.2051282051282349E-3"/>
                  <c:y val="-2.5773195876288714E-2"/>
                </c:manualLayout>
              </c:layout>
              <c:showLegendKey val="0"/>
              <c:showVal val="1"/>
              <c:showCatName val="0"/>
              <c:showSerName val="0"/>
              <c:showPercent val="0"/>
              <c:showBubbleSize val="0"/>
            </c:dLbl>
            <c:dLbl>
              <c:idx val="1"/>
              <c:layout>
                <c:manualLayout>
                  <c:x val="0"/>
                  <c:y val="-4.3814432989690733E-2"/>
                </c:manualLayout>
              </c:layout>
              <c:showLegendKey val="0"/>
              <c:showVal val="1"/>
              <c:showCatName val="0"/>
              <c:showSerName val="0"/>
              <c:showPercent val="0"/>
              <c:showBubbleSize val="0"/>
            </c:dLbl>
            <c:dLbl>
              <c:idx val="3"/>
              <c:layout>
                <c:manualLayout>
                  <c:x val="4.8076923076923088E-3"/>
                  <c:y val="-4.6391752577319582E-2"/>
                </c:manualLayout>
              </c:layout>
              <c:showLegendKey val="0"/>
              <c:showVal val="1"/>
              <c:showCatName val="0"/>
              <c:showSerName val="0"/>
              <c:showPercent val="0"/>
              <c:showBubbleSize val="0"/>
            </c:dLbl>
            <c:showLegendKey val="0"/>
            <c:showVal val="1"/>
            <c:showCatName val="0"/>
            <c:showSerName val="0"/>
            <c:showPercent val="0"/>
            <c:showBubbleSize val="0"/>
            <c:showLeaderLines val="0"/>
          </c:dLbls>
          <c:cat>
            <c:strRef>
              <c:f>Sheet1!$A$2:$A$5</c:f>
              <c:strCache>
                <c:ptCount val="4"/>
                <c:pt idx="0">
                  <c:v>Govr</c:v>
                </c:pt>
                <c:pt idx="1">
                  <c:v>Comptroller</c:v>
                </c:pt>
                <c:pt idx="2">
                  <c:v>Atty Gen.</c:v>
                </c:pt>
                <c:pt idx="3">
                  <c:v>Senate</c:v>
                </c:pt>
              </c:strCache>
            </c:strRef>
          </c:cat>
          <c:val>
            <c:numRef>
              <c:f>Sheet1!$D$2:$D$5</c:f>
              <c:numCache>
                <c:formatCode>General</c:formatCode>
                <c:ptCount val="4"/>
                <c:pt idx="0">
                  <c:v>56.7</c:v>
                </c:pt>
                <c:pt idx="1">
                  <c:v>49</c:v>
                </c:pt>
                <c:pt idx="2">
                  <c:v>48.5</c:v>
                </c:pt>
                <c:pt idx="3">
                  <c:v>54.3</c:v>
                </c:pt>
              </c:numCache>
            </c:numRef>
          </c:val>
        </c:ser>
        <c:ser>
          <c:idx val="3"/>
          <c:order val="3"/>
          <c:tx>
            <c:strRef>
              <c:f>Sheet1!$E$1</c:f>
              <c:strCache>
                <c:ptCount val="1"/>
                <c:pt idx="0">
                  <c:v>Rep 20062</c:v>
                </c:pt>
              </c:strCache>
            </c:strRef>
          </c:tx>
          <c:spPr>
            <a:solidFill>
              <a:srgbClr val="FF0000"/>
            </a:solidFill>
          </c:spPr>
          <c:invertIfNegative val="0"/>
          <c:dLbls>
            <c:dLbl>
              <c:idx val="3"/>
              <c:layout>
                <c:manualLayout>
                  <c:x val="1.12179487179486E-2"/>
                  <c:y val="2.5773195876288659E-3"/>
                </c:manualLayout>
              </c:layout>
              <c:showLegendKey val="0"/>
              <c:showVal val="1"/>
              <c:showCatName val="0"/>
              <c:showSerName val="0"/>
              <c:showPercent val="0"/>
              <c:showBubbleSize val="0"/>
            </c:dLbl>
            <c:showLegendKey val="0"/>
            <c:showVal val="1"/>
            <c:showCatName val="0"/>
            <c:showSerName val="0"/>
            <c:showPercent val="0"/>
            <c:showBubbleSize val="0"/>
            <c:showLeaderLines val="0"/>
          </c:dLbls>
          <c:cat>
            <c:strRef>
              <c:f>Sheet1!$A$2:$A$5</c:f>
              <c:strCache>
                <c:ptCount val="4"/>
                <c:pt idx="0">
                  <c:v>Govr</c:v>
                </c:pt>
                <c:pt idx="1">
                  <c:v>Comptroller</c:v>
                </c:pt>
                <c:pt idx="2">
                  <c:v>Atty Gen.</c:v>
                </c:pt>
                <c:pt idx="3">
                  <c:v>Senate</c:v>
                </c:pt>
              </c:strCache>
            </c:strRef>
          </c:cat>
          <c:val>
            <c:numRef>
              <c:f>Sheet1!$E$2:$E$5</c:f>
              <c:numCache>
                <c:formatCode>General</c:formatCode>
                <c:ptCount val="4"/>
                <c:pt idx="0">
                  <c:v>54.4</c:v>
                </c:pt>
                <c:pt idx="1">
                  <c:v>49.6</c:v>
                </c:pt>
                <c:pt idx="2">
                  <c:v>0</c:v>
                </c:pt>
                <c:pt idx="3">
                  <c:v>47.7</c:v>
                </c:pt>
              </c:numCache>
            </c:numRef>
          </c:val>
        </c:ser>
        <c:dLbls>
          <c:showLegendKey val="0"/>
          <c:showVal val="0"/>
          <c:showCatName val="0"/>
          <c:showSerName val="0"/>
          <c:showPercent val="0"/>
          <c:showBubbleSize val="0"/>
        </c:dLbls>
        <c:gapWidth val="150"/>
        <c:axId val="119416320"/>
        <c:axId val="42470784"/>
      </c:barChart>
      <c:catAx>
        <c:axId val="119416320"/>
        <c:scaling>
          <c:orientation val="minMax"/>
        </c:scaling>
        <c:delete val="0"/>
        <c:axPos val="b"/>
        <c:majorTickMark val="out"/>
        <c:minorTickMark val="none"/>
        <c:tickLblPos val="nextTo"/>
        <c:crossAx val="42470784"/>
        <c:crosses val="autoZero"/>
        <c:auto val="1"/>
        <c:lblAlgn val="ctr"/>
        <c:lblOffset val="100"/>
        <c:noMultiLvlLbl val="0"/>
      </c:catAx>
      <c:valAx>
        <c:axId val="42470784"/>
        <c:scaling>
          <c:orientation val="minMax"/>
          <c:max val="100"/>
        </c:scaling>
        <c:delete val="0"/>
        <c:axPos val="l"/>
        <c:majorGridlines/>
        <c:numFmt formatCode="General" sourceLinked="1"/>
        <c:majorTickMark val="out"/>
        <c:minorTickMark val="none"/>
        <c:tickLblPos val="nextTo"/>
        <c:crossAx val="119416320"/>
        <c:crosses val="autoZero"/>
        <c:crossBetween val="between"/>
      </c:valAx>
    </c:plotArea>
    <c:plotVisOnly val="1"/>
    <c:dispBlanksAs val="gap"/>
    <c:showDLblsOverMax val="0"/>
  </c:chart>
  <c:txPr>
    <a:bodyPr/>
    <a:lstStyle/>
    <a:p>
      <a:pPr>
        <a:defRPr sz="1800"/>
      </a:pPr>
      <a:endParaRPr lang="en-US"/>
    </a:p>
  </c:txPr>
  <c:externalData r:id="rId1">
    <c:autoUpdate val="0"/>
  </c:externalData>
  <c:userShapes r:id="rId2"/>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smtClean="0"/>
              <a:t>Dem – Rep Vote for Governor</a:t>
            </a:r>
            <a:endParaRPr lang="en-US" dirty="0"/>
          </a:p>
        </c:rich>
      </c:tx>
      <c:layout/>
      <c:overlay val="0"/>
    </c:title>
    <c:autoTitleDeleted val="0"/>
    <c:view3D>
      <c:rotX val="15"/>
      <c:rotY val="20"/>
      <c:rAngAx val="1"/>
    </c:view3D>
    <c:floor>
      <c:thickness val="0"/>
    </c:floor>
    <c:sideWall>
      <c:thickness val="0"/>
    </c:sideWall>
    <c:backWall>
      <c:thickness val="0"/>
    </c:backWall>
    <c:plotArea>
      <c:layout/>
      <c:bar3DChart>
        <c:barDir val="col"/>
        <c:grouping val="clustered"/>
        <c:varyColors val="0"/>
        <c:ser>
          <c:idx val="0"/>
          <c:order val="0"/>
          <c:tx>
            <c:strRef>
              <c:f>Sheet1!$B$1</c:f>
              <c:strCache>
                <c:ptCount val="1"/>
                <c:pt idx="0">
                  <c:v>Gap</c:v>
                </c:pt>
              </c:strCache>
            </c:strRef>
          </c:tx>
          <c:spPr>
            <a:solidFill>
              <a:srgbClr val="7030A0"/>
            </a:solidFill>
            <a:scene3d>
              <a:camera prst="orthographicFront"/>
              <a:lightRig rig="threePt" dir="t"/>
            </a:scene3d>
            <a:sp3d>
              <a:bevelT prst="relaxedInset"/>
              <a:bevelB prst="relaxedInset"/>
            </a:sp3d>
          </c:spPr>
          <c:invertIfNegative val="0"/>
          <c:dLbls>
            <c:dLbl>
              <c:idx val="2"/>
              <c:layout>
                <c:manualLayout>
                  <c:x val="-3.1152647975077885E-3"/>
                  <c:y val="0.26178010471204205"/>
                </c:manualLayout>
              </c:layout>
              <c:showLegendKey val="0"/>
              <c:showVal val="1"/>
              <c:showCatName val="0"/>
              <c:showSerName val="0"/>
              <c:showPercent val="0"/>
              <c:showBubbleSize val="0"/>
            </c:dLbl>
            <c:dLbl>
              <c:idx val="3"/>
              <c:layout>
                <c:manualLayout>
                  <c:x val="1.5576323987538372E-3"/>
                  <c:y val="0.25130890052356031"/>
                </c:manualLayout>
              </c:layout>
              <c:showLegendKey val="0"/>
              <c:showVal val="1"/>
              <c:showCatName val="0"/>
              <c:showSerName val="0"/>
              <c:showPercent val="0"/>
              <c:showBubbleSize val="0"/>
            </c:dLbl>
            <c:dLbl>
              <c:idx val="4"/>
              <c:layout>
                <c:manualLayout>
                  <c:x val="7.788161993769414E-3"/>
                  <c:y val="0.35863874345549746"/>
                </c:manualLayout>
              </c:layout>
              <c:showLegendKey val="0"/>
              <c:showVal val="1"/>
              <c:showCatName val="0"/>
              <c:showSerName val="0"/>
              <c:showPercent val="0"/>
              <c:showBubbleSize val="0"/>
            </c:dLbl>
            <c:dLbl>
              <c:idx val="5"/>
              <c:layout>
                <c:manualLayout>
                  <c:x val="6.2305295950155206E-3"/>
                  <c:y val="0.28795811518324627"/>
                </c:manualLayout>
              </c:layout>
              <c:showLegendKey val="0"/>
              <c:showVal val="1"/>
              <c:showCatName val="0"/>
              <c:showSerName val="0"/>
              <c:showPercent val="0"/>
              <c:showBubbleSize val="0"/>
            </c:dLbl>
            <c:dLbl>
              <c:idx val="6"/>
              <c:layout>
                <c:manualLayout>
                  <c:x val="1.2461059190031156E-2"/>
                  <c:y val="0.22774869109947657"/>
                </c:manualLayout>
              </c:layout>
              <c:showLegendKey val="0"/>
              <c:showVal val="1"/>
              <c:showCatName val="0"/>
              <c:showSerName val="0"/>
              <c:showPercent val="0"/>
              <c:showBubbleSize val="0"/>
            </c:dLbl>
            <c:showLegendKey val="0"/>
            <c:showVal val="1"/>
            <c:showCatName val="0"/>
            <c:showSerName val="0"/>
            <c:showPercent val="0"/>
            <c:showBubbleSize val="0"/>
            <c:showLeaderLines val="0"/>
          </c:dLbls>
          <c:cat>
            <c:numRef>
              <c:f>Sheet1!$A$2:$A$8</c:f>
              <c:numCache>
                <c:formatCode>General</c:formatCode>
                <c:ptCount val="7"/>
                <c:pt idx="0">
                  <c:v>1986</c:v>
                </c:pt>
                <c:pt idx="1">
                  <c:v>1990</c:v>
                </c:pt>
                <c:pt idx="2">
                  <c:v>1994</c:v>
                </c:pt>
                <c:pt idx="3">
                  <c:v>1998</c:v>
                </c:pt>
                <c:pt idx="4">
                  <c:v>2002</c:v>
                </c:pt>
                <c:pt idx="5">
                  <c:v>2006</c:v>
                </c:pt>
                <c:pt idx="6">
                  <c:v>2010</c:v>
                </c:pt>
              </c:numCache>
            </c:numRef>
          </c:cat>
          <c:val>
            <c:numRef>
              <c:f>Sheet1!$B$2:$B$8</c:f>
              <c:numCache>
                <c:formatCode>General</c:formatCode>
                <c:ptCount val="7"/>
                <c:pt idx="0">
                  <c:v>66972</c:v>
                </c:pt>
                <c:pt idx="1">
                  <c:v>-2254</c:v>
                </c:pt>
                <c:pt idx="2">
                  <c:v>-28743</c:v>
                </c:pt>
                <c:pt idx="3">
                  <c:v>-20788</c:v>
                </c:pt>
                <c:pt idx="4">
                  <c:v>-53215</c:v>
                </c:pt>
                <c:pt idx="5">
                  <c:v>-27581</c:v>
                </c:pt>
                <c:pt idx="6">
                  <c:v>-21963</c:v>
                </c:pt>
              </c:numCache>
            </c:numRef>
          </c:val>
          <c:shape val="box"/>
        </c:ser>
        <c:dLbls>
          <c:showLegendKey val="0"/>
          <c:showVal val="0"/>
          <c:showCatName val="0"/>
          <c:showSerName val="0"/>
          <c:showPercent val="0"/>
          <c:showBubbleSize val="0"/>
        </c:dLbls>
        <c:gapWidth val="150"/>
        <c:shape val="cylinder"/>
        <c:axId val="119418368"/>
        <c:axId val="42473088"/>
        <c:axId val="0"/>
      </c:bar3DChart>
      <c:catAx>
        <c:axId val="119418368"/>
        <c:scaling>
          <c:orientation val="minMax"/>
        </c:scaling>
        <c:delete val="0"/>
        <c:axPos val="b"/>
        <c:numFmt formatCode="General" sourceLinked="1"/>
        <c:majorTickMark val="out"/>
        <c:minorTickMark val="none"/>
        <c:tickLblPos val="nextTo"/>
        <c:txPr>
          <a:bodyPr/>
          <a:lstStyle/>
          <a:p>
            <a:pPr>
              <a:defRPr b="1">
                <a:solidFill>
                  <a:schemeClr val="tx2"/>
                </a:solidFill>
              </a:defRPr>
            </a:pPr>
            <a:endParaRPr lang="en-US"/>
          </a:p>
        </c:txPr>
        <c:crossAx val="42473088"/>
        <c:crosses val="autoZero"/>
        <c:auto val="0"/>
        <c:lblAlgn val="ctr"/>
        <c:lblOffset val="800"/>
        <c:noMultiLvlLbl val="0"/>
      </c:catAx>
      <c:valAx>
        <c:axId val="42473088"/>
        <c:scaling>
          <c:orientation val="minMax"/>
        </c:scaling>
        <c:delete val="0"/>
        <c:axPos val="r"/>
        <c:majorGridlines/>
        <c:numFmt formatCode="General" sourceLinked="1"/>
        <c:majorTickMark val="out"/>
        <c:minorTickMark val="none"/>
        <c:tickLblPos val="nextTo"/>
        <c:txPr>
          <a:bodyPr/>
          <a:lstStyle/>
          <a:p>
            <a:pPr>
              <a:defRPr sz="1600"/>
            </a:pPr>
            <a:endParaRPr lang="en-US"/>
          </a:p>
        </c:txPr>
        <c:crossAx val="119418368"/>
        <c:crosses val="max"/>
        <c:crossBetween val="between"/>
      </c:valAx>
    </c:plotArea>
    <c:plotVisOnly val="1"/>
    <c:dispBlanksAs val="gap"/>
    <c:showDLblsOverMax val="0"/>
  </c:chart>
  <c:txPr>
    <a:bodyPr/>
    <a:lstStyle/>
    <a:p>
      <a:pPr>
        <a:defRPr sz="1800"/>
      </a:pPr>
      <a:endParaRPr lang="en-US"/>
    </a:p>
  </c:txPr>
  <c:externalData r:id="rId1">
    <c:autoUpdate val="0"/>
  </c:externalData>
  <c:userShapes r:id="rId2"/>
</c:chartSpace>
</file>

<file path=ppt/drawings/_rels/vmlDrawing1.vml.rels><?xml version="1.0" encoding="UTF-8" standalone="yes"?>
<Relationships xmlns="http://schemas.openxmlformats.org/package/2006/relationships"><Relationship Id="rId1" Type="http://schemas.openxmlformats.org/officeDocument/2006/relationships/image" Target="../media/image22.emf"/></Relationships>
</file>

<file path=ppt/drawings/drawing1.xml><?xml version="1.0" encoding="utf-8"?>
<c:userShapes xmlns:c="http://schemas.openxmlformats.org/drawingml/2006/chart">
  <cdr:relSizeAnchor xmlns:cdr="http://schemas.openxmlformats.org/drawingml/2006/chartDrawing">
    <cdr:from>
      <cdr:x>0.05714</cdr:x>
      <cdr:y>0.13386</cdr:y>
    </cdr:from>
    <cdr:to>
      <cdr:x>0.31571</cdr:x>
      <cdr:y>0.21465</cdr:y>
    </cdr:to>
    <cdr:sp macro="" textlink="">
      <cdr:nvSpPr>
        <cdr:cNvPr id="2" name="TextBox 1"/>
        <cdr:cNvSpPr txBox="1"/>
      </cdr:nvSpPr>
      <cdr:spPr>
        <a:xfrm xmlns:a="http://schemas.openxmlformats.org/drawingml/2006/main">
          <a:off x="488926" y="617746"/>
          <a:ext cx="2212486" cy="37285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1400" b="1" dirty="0"/>
            <a:t>Anne Arundel County</a:t>
          </a:r>
        </a:p>
      </cdr:txBody>
    </cdr:sp>
  </cdr:relSizeAnchor>
  <cdr:relSizeAnchor xmlns:cdr="http://schemas.openxmlformats.org/drawingml/2006/chartDrawing">
    <cdr:from>
      <cdr:x>0.71857</cdr:x>
      <cdr:y>0.56102</cdr:y>
    </cdr:from>
    <cdr:to>
      <cdr:x>0.92714</cdr:x>
      <cdr:y>0.64396</cdr:y>
    </cdr:to>
    <cdr:sp macro="" textlink="">
      <cdr:nvSpPr>
        <cdr:cNvPr id="4" name="TextBox 3"/>
        <cdr:cNvSpPr txBox="1"/>
      </cdr:nvSpPr>
      <cdr:spPr>
        <a:xfrm xmlns:a="http://schemas.openxmlformats.org/drawingml/2006/main">
          <a:off x="6148534" y="2589030"/>
          <a:ext cx="1784655" cy="38277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1600" b="1" dirty="0"/>
            <a:t>USA</a:t>
          </a:r>
          <a:endParaRPr lang="en-US" sz="1100" b="1" dirty="0"/>
        </a:p>
      </cdr:txBody>
    </cdr:sp>
  </cdr:relSizeAnchor>
</c:userShapes>
</file>

<file path=ppt/drawings/drawing2.xml><?xml version="1.0" encoding="utf-8"?>
<c:userShapes xmlns:c="http://schemas.openxmlformats.org/drawingml/2006/chart">
  <cdr:relSizeAnchor xmlns:cdr="http://schemas.openxmlformats.org/drawingml/2006/chartDrawing">
    <cdr:from>
      <cdr:x>0.64836</cdr:x>
      <cdr:y>0.14354</cdr:y>
    </cdr:from>
    <cdr:to>
      <cdr:x>0.971</cdr:x>
      <cdr:y>0.26658</cdr:y>
    </cdr:to>
    <cdr:sp macro="" textlink="">
      <cdr:nvSpPr>
        <cdr:cNvPr id="2" name="TextBox 1"/>
        <cdr:cNvSpPr txBox="1"/>
      </cdr:nvSpPr>
      <cdr:spPr>
        <a:xfrm xmlns:a="http://schemas.openxmlformats.org/drawingml/2006/main">
          <a:off x="5359400" y="711200"/>
          <a:ext cx="2667000" cy="6096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400" b="1" dirty="0" smtClean="0"/>
            <a:t>CSLI – Anne Arundel County</a:t>
          </a:r>
          <a:endParaRPr lang="en-US" sz="1100" b="1" dirty="0"/>
        </a:p>
      </cdr:txBody>
    </cdr:sp>
  </cdr:relSizeAnchor>
  <cdr:relSizeAnchor xmlns:cdr="http://schemas.openxmlformats.org/drawingml/2006/chartDrawing">
    <cdr:from>
      <cdr:x>0.67601</cdr:x>
      <cdr:y>0.20506</cdr:y>
    </cdr:from>
    <cdr:to>
      <cdr:x>0.77742</cdr:x>
      <cdr:y>0.31272</cdr:y>
    </cdr:to>
    <cdr:cxnSp macro="">
      <cdr:nvCxnSpPr>
        <cdr:cNvPr id="4" name="Straight Arrow Connector 3"/>
        <cdr:cNvCxnSpPr/>
      </cdr:nvCxnSpPr>
      <cdr:spPr>
        <a:xfrm xmlns:a="http://schemas.openxmlformats.org/drawingml/2006/main" flipH="1">
          <a:off x="5588000" y="1016000"/>
          <a:ext cx="838200" cy="533400"/>
        </a:xfrm>
        <a:prstGeom xmlns:a="http://schemas.openxmlformats.org/drawingml/2006/main" prst="straightConnector1">
          <a:avLst/>
        </a:prstGeom>
        <a:ln xmlns:a="http://schemas.openxmlformats.org/drawingml/2006/main">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0.2151</cdr:x>
      <cdr:y>0.74335</cdr:y>
    </cdr:from>
    <cdr:to>
      <cdr:x>0.57461</cdr:x>
      <cdr:y>0.82025</cdr:y>
    </cdr:to>
    <cdr:sp macro="" textlink="">
      <cdr:nvSpPr>
        <cdr:cNvPr id="5" name="TextBox 4"/>
        <cdr:cNvSpPr txBox="1"/>
      </cdr:nvSpPr>
      <cdr:spPr>
        <a:xfrm xmlns:a="http://schemas.openxmlformats.org/drawingml/2006/main">
          <a:off x="1778000" y="3683000"/>
          <a:ext cx="2971800" cy="3810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200" b="1" dirty="0" smtClean="0"/>
            <a:t>Gallup – National Polling for USA</a:t>
          </a:r>
          <a:endParaRPr lang="en-US" sz="1200" b="1" dirty="0"/>
        </a:p>
      </cdr:txBody>
    </cdr:sp>
  </cdr:relSizeAnchor>
</c:userShapes>
</file>

<file path=ppt/drawings/drawing3.xml><?xml version="1.0" encoding="utf-8"?>
<c:userShapes xmlns:c="http://schemas.openxmlformats.org/drawingml/2006/chart">
  <cdr:relSizeAnchor xmlns:cdr="http://schemas.openxmlformats.org/drawingml/2006/chartDrawing">
    <cdr:from>
      <cdr:x>0.82407</cdr:x>
      <cdr:y>0.88406</cdr:y>
    </cdr:from>
    <cdr:to>
      <cdr:x>0.92003</cdr:x>
      <cdr:y>0.95652</cdr:y>
    </cdr:to>
    <cdr:sp macro="" textlink="">
      <cdr:nvSpPr>
        <cdr:cNvPr id="2" name="TextBox 1"/>
        <cdr:cNvSpPr txBox="1"/>
      </cdr:nvSpPr>
      <cdr:spPr>
        <a:xfrm xmlns:a="http://schemas.openxmlformats.org/drawingml/2006/main">
          <a:off x="6781800" y="4648200"/>
          <a:ext cx="789709" cy="3810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800" b="1" dirty="0" smtClean="0"/>
            <a:t>U.S.</a:t>
          </a:r>
          <a:endParaRPr lang="en-US" sz="1200" b="1" dirty="0"/>
        </a:p>
      </cdr:txBody>
    </cdr:sp>
  </cdr:relSizeAnchor>
</c:userShapes>
</file>

<file path=ppt/drawings/drawing4.xml><?xml version="1.0" encoding="utf-8"?>
<c:userShapes xmlns:c="http://schemas.openxmlformats.org/drawingml/2006/chart">
  <cdr:relSizeAnchor xmlns:cdr="http://schemas.openxmlformats.org/drawingml/2006/chartDrawing">
    <cdr:from>
      <cdr:x>0.00935</cdr:x>
      <cdr:y>0.05759</cdr:y>
    </cdr:from>
    <cdr:to>
      <cdr:x>0.16822</cdr:x>
      <cdr:y>0.16754</cdr:y>
    </cdr:to>
    <cdr:sp macro="" textlink="">
      <cdr:nvSpPr>
        <cdr:cNvPr id="2" name="TextBox 1"/>
        <cdr:cNvSpPr txBox="1"/>
      </cdr:nvSpPr>
      <cdr:spPr>
        <a:xfrm xmlns:a="http://schemas.openxmlformats.org/drawingml/2006/main">
          <a:off x="76200" y="279400"/>
          <a:ext cx="1295400" cy="5334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dirty="0" smtClean="0"/>
            <a:t>Schaeffer 83%</a:t>
          </a:r>
          <a:br>
            <a:rPr lang="en-US" sz="1100" dirty="0" smtClean="0"/>
          </a:br>
          <a:r>
            <a:rPr lang="en-US" sz="1100" dirty="0" smtClean="0"/>
            <a:t>Mooney   17%</a:t>
          </a:r>
          <a:endParaRPr lang="en-US" sz="1100" dirty="0"/>
        </a:p>
      </cdr:txBody>
    </cdr:sp>
  </cdr:relSizeAnchor>
  <cdr:relSizeAnchor xmlns:cdr="http://schemas.openxmlformats.org/drawingml/2006/chartDrawing">
    <cdr:from>
      <cdr:x>0.13084</cdr:x>
      <cdr:y>0.41885</cdr:y>
    </cdr:from>
    <cdr:to>
      <cdr:x>0.28037</cdr:x>
      <cdr:y>0.5288</cdr:y>
    </cdr:to>
    <cdr:sp macro="" textlink="">
      <cdr:nvSpPr>
        <cdr:cNvPr id="3" name="TextBox 2"/>
        <cdr:cNvSpPr txBox="1"/>
      </cdr:nvSpPr>
      <cdr:spPr>
        <a:xfrm xmlns:a="http://schemas.openxmlformats.org/drawingml/2006/main">
          <a:off x="1066800" y="2032000"/>
          <a:ext cx="1219200" cy="5334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dirty="0" smtClean="0"/>
            <a:t>Schaeffer 49%</a:t>
          </a:r>
        </a:p>
        <a:p xmlns:a="http://schemas.openxmlformats.org/drawingml/2006/main">
          <a:r>
            <a:rPr lang="en-US" dirty="0" smtClean="0"/>
            <a:t>Shepard  51%</a:t>
          </a:r>
          <a:endParaRPr lang="en-US" sz="1100" dirty="0"/>
        </a:p>
      </cdr:txBody>
    </cdr:sp>
  </cdr:relSizeAnchor>
  <cdr:relSizeAnchor xmlns:cdr="http://schemas.openxmlformats.org/drawingml/2006/chartDrawing">
    <cdr:from>
      <cdr:x>0.26168</cdr:x>
      <cdr:y>0.29319</cdr:y>
    </cdr:from>
    <cdr:to>
      <cdr:x>0.42056</cdr:x>
      <cdr:y>0.40314</cdr:y>
    </cdr:to>
    <cdr:sp macro="" textlink="">
      <cdr:nvSpPr>
        <cdr:cNvPr id="4" name="TextBox 3"/>
        <cdr:cNvSpPr txBox="1"/>
      </cdr:nvSpPr>
      <cdr:spPr>
        <a:xfrm xmlns:a="http://schemas.openxmlformats.org/drawingml/2006/main">
          <a:off x="2133600" y="1422400"/>
          <a:ext cx="1295400" cy="5334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dirty="0" err="1" smtClean="0"/>
            <a:t>Glendening</a:t>
          </a:r>
          <a:r>
            <a:rPr lang="en-US" sz="1100" dirty="0" smtClean="0"/>
            <a:t> 40%</a:t>
          </a:r>
        </a:p>
        <a:p xmlns:a="http://schemas.openxmlformats.org/drawingml/2006/main">
          <a:r>
            <a:rPr lang="en-US" dirty="0" err="1" smtClean="0"/>
            <a:t>Sauerbrey</a:t>
          </a:r>
          <a:r>
            <a:rPr lang="en-US" dirty="0" smtClean="0"/>
            <a:t>  60%</a:t>
          </a:r>
          <a:endParaRPr lang="en-US" sz="1100" dirty="0"/>
        </a:p>
      </cdr:txBody>
    </cdr:sp>
  </cdr:relSizeAnchor>
  <cdr:relSizeAnchor xmlns:cdr="http://schemas.openxmlformats.org/drawingml/2006/chartDrawing">
    <cdr:from>
      <cdr:x>0.35514</cdr:x>
      <cdr:y>0.38743</cdr:y>
    </cdr:from>
    <cdr:to>
      <cdr:x>0.51402</cdr:x>
      <cdr:y>0.49738</cdr:y>
    </cdr:to>
    <cdr:sp macro="" textlink="">
      <cdr:nvSpPr>
        <cdr:cNvPr id="5" name="TextBox 1"/>
        <cdr:cNvSpPr txBox="1"/>
      </cdr:nvSpPr>
      <cdr:spPr>
        <a:xfrm xmlns:a="http://schemas.openxmlformats.org/drawingml/2006/main">
          <a:off x="2895600" y="1879600"/>
          <a:ext cx="1295400" cy="53340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100" dirty="0" err="1" smtClean="0"/>
            <a:t>Glendening</a:t>
          </a:r>
          <a:r>
            <a:rPr lang="en-US" sz="1100" dirty="0" smtClean="0"/>
            <a:t> 43%</a:t>
          </a:r>
        </a:p>
        <a:p xmlns:a="http://schemas.openxmlformats.org/drawingml/2006/main">
          <a:r>
            <a:rPr lang="en-US" dirty="0" err="1" smtClean="0"/>
            <a:t>Sauerbrey</a:t>
          </a:r>
          <a:r>
            <a:rPr lang="en-US" dirty="0" smtClean="0"/>
            <a:t>  57%</a:t>
          </a:r>
          <a:endParaRPr lang="en-US" sz="1100" dirty="0"/>
        </a:p>
      </cdr:txBody>
    </cdr:sp>
  </cdr:relSizeAnchor>
  <cdr:relSizeAnchor xmlns:cdr="http://schemas.openxmlformats.org/drawingml/2006/chartDrawing">
    <cdr:from>
      <cdr:x>0.47664</cdr:x>
      <cdr:y>0.45026</cdr:y>
    </cdr:from>
    <cdr:to>
      <cdr:x>0.65421</cdr:x>
      <cdr:y>0.56021</cdr:y>
    </cdr:to>
    <cdr:sp macro="" textlink="">
      <cdr:nvSpPr>
        <cdr:cNvPr id="6" name="TextBox 1"/>
        <cdr:cNvSpPr txBox="1"/>
      </cdr:nvSpPr>
      <cdr:spPr>
        <a:xfrm xmlns:a="http://schemas.openxmlformats.org/drawingml/2006/main">
          <a:off x="3886200" y="2184400"/>
          <a:ext cx="1447800" cy="53340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dirty="0" smtClean="0"/>
            <a:t>KK Townsend 35</a:t>
          </a:r>
          <a:r>
            <a:rPr lang="en-US" sz="1100" dirty="0" smtClean="0"/>
            <a:t>%</a:t>
          </a:r>
        </a:p>
        <a:p xmlns:a="http://schemas.openxmlformats.org/drawingml/2006/main">
          <a:r>
            <a:rPr lang="en-US" dirty="0" smtClean="0"/>
            <a:t>Ehrlich  65%</a:t>
          </a:r>
          <a:endParaRPr lang="en-US" sz="1100" dirty="0"/>
        </a:p>
      </cdr:txBody>
    </cdr:sp>
  </cdr:relSizeAnchor>
  <cdr:relSizeAnchor xmlns:cdr="http://schemas.openxmlformats.org/drawingml/2006/chartDrawing">
    <cdr:from>
      <cdr:x>0.58879</cdr:x>
      <cdr:y>0.32461</cdr:y>
    </cdr:from>
    <cdr:to>
      <cdr:x>0.74766</cdr:x>
      <cdr:y>0.43455</cdr:y>
    </cdr:to>
    <cdr:sp macro="" textlink="">
      <cdr:nvSpPr>
        <cdr:cNvPr id="7" name="TextBox 1"/>
        <cdr:cNvSpPr txBox="1"/>
      </cdr:nvSpPr>
      <cdr:spPr>
        <a:xfrm xmlns:a="http://schemas.openxmlformats.org/drawingml/2006/main">
          <a:off x="4800600" y="1574800"/>
          <a:ext cx="1295400" cy="53340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100" dirty="0" smtClean="0"/>
            <a:t>O’Malley 42%</a:t>
          </a:r>
        </a:p>
        <a:p xmlns:a="http://schemas.openxmlformats.org/drawingml/2006/main">
          <a:r>
            <a:rPr lang="en-US" dirty="0" smtClean="0"/>
            <a:t>Ehrlich    57%</a:t>
          </a:r>
          <a:endParaRPr lang="en-US" sz="1100" dirty="0"/>
        </a:p>
      </cdr:txBody>
    </cdr:sp>
  </cdr:relSizeAnchor>
  <cdr:relSizeAnchor xmlns:cdr="http://schemas.openxmlformats.org/drawingml/2006/chartDrawing">
    <cdr:from>
      <cdr:x>0.71028</cdr:x>
      <cdr:y>0.40314</cdr:y>
    </cdr:from>
    <cdr:to>
      <cdr:x>0.86916</cdr:x>
      <cdr:y>0.51309</cdr:y>
    </cdr:to>
    <cdr:sp macro="" textlink="">
      <cdr:nvSpPr>
        <cdr:cNvPr id="8" name="TextBox 1"/>
        <cdr:cNvSpPr txBox="1"/>
      </cdr:nvSpPr>
      <cdr:spPr>
        <a:xfrm xmlns:a="http://schemas.openxmlformats.org/drawingml/2006/main">
          <a:off x="5791200" y="1955800"/>
          <a:ext cx="1295400" cy="533400"/>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100" dirty="0" smtClean="0"/>
            <a:t>O’Malley 43%</a:t>
          </a:r>
        </a:p>
        <a:p xmlns:a="http://schemas.openxmlformats.org/drawingml/2006/main">
          <a:r>
            <a:rPr lang="en-US" dirty="0" smtClean="0"/>
            <a:t>Ehrlich    54%</a:t>
          </a:r>
          <a:endParaRPr lang="en-US" sz="1100" dirty="0"/>
        </a:p>
      </cdr:txBody>
    </cdr:sp>
  </cdr:relSizeAnchor>
</c:userShapes>
</file>

<file path=ppt/drawings/drawing5.xml><?xml version="1.0" encoding="utf-8"?>
<c:userShapes xmlns:c="http://schemas.openxmlformats.org/drawingml/2006/chart">
  <cdr:relSizeAnchor xmlns:cdr="http://schemas.openxmlformats.org/drawingml/2006/chartDrawing">
    <cdr:from>
      <cdr:x>0.21296</cdr:x>
      <cdr:y>0.3628</cdr:y>
    </cdr:from>
    <cdr:to>
      <cdr:x>0.36491</cdr:x>
      <cdr:y>0.48206</cdr:y>
    </cdr:to>
    <cdr:sp macro="" textlink="">
      <cdr:nvSpPr>
        <cdr:cNvPr id="2" name="TextBox 1"/>
        <cdr:cNvSpPr txBox="1"/>
      </cdr:nvSpPr>
      <cdr:spPr>
        <a:xfrm xmlns:a="http://schemas.openxmlformats.org/drawingml/2006/main">
          <a:off x="1752600" y="1752600"/>
          <a:ext cx="1250479" cy="576117"/>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1400" dirty="0" err="1"/>
            <a:t>Harundale</a:t>
          </a:r>
          <a:r>
            <a:rPr lang="en-US" sz="1400" dirty="0"/>
            <a:t> Lib</a:t>
          </a:r>
        </a:p>
      </cdr:txBody>
    </cdr:sp>
  </cdr:relSizeAnchor>
  <cdr:relSizeAnchor xmlns:cdr="http://schemas.openxmlformats.org/drawingml/2006/chartDrawing">
    <cdr:from>
      <cdr:x>0.41127</cdr:x>
      <cdr:y>0.47333</cdr:y>
    </cdr:from>
    <cdr:to>
      <cdr:x>0.53964</cdr:x>
      <cdr:y>0.52792</cdr:y>
    </cdr:to>
    <cdr:sp macro="" textlink="">
      <cdr:nvSpPr>
        <cdr:cNvPr id="3" name="TextBox 1"/>
        <cdr:cNvSpPr txBox="1"/>
      </cdr:nvSpPr>
      <cdr:spPr>
        <a:xfrm xmlns:a="http://schemas.openxmlformats.org/drawingml/2006/main">
          <a:off x="3564120" y="2978566"/>
          <a:ext cx="1112499" cy="343524"/>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400" dirty="0"/>
            <a:t>West County Lib</a:t>
          </a:r>
        </a:p>
      </cdr:txBody>
    </cdr:sp>
  </cdr:relSizeAnchor>
  <cdr:relSizeAnchor xmlns:cdr="http://schemas.openxmlformats.org/drawingml/2006/chartDrawing">
    <cdr:from>
      <cdr:x>0.5464</cdr:x>
      <cdr:y>0.31577</cdr:y>
    </cdr:from>
    <cdr:to>
      <cdr:x>0.67477</cdr:x>
      <cdr:y>0.37036</cdr:y>
    </cdr:to>
    <cdr:sp macro="" textlink="">
      <cdr:nvSpPr>
        <cdr:cNvPr id="4" name="TextBox 1"/>
        <cdr:cNvSpPr txBox="1"/>
      </cdr:nvSpPr>
      <cdr:spPr>
        <a:xfrm xmlns:a="http://schemas.openxmlformats.org/drawingml/2006/main">
          <a:off x="4735226" y="1987029"/>
          <a:ext cx="1112499" cy="343524"/>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600" dirty="0" err="1"/>
            <a:t>SPark</a:t>
          </a:r>
          <a:r>
            <a:rPr lang="en-US" sz="1600" dirty="0"/>
            <a:t> Lib</a:t>
          </a:r>
        </a:p>
      </cdr:txBody>
    </cdr:sp>
  </cdr:relSizeAnchor>
  <cdr:relSizeAnchor xmlns:cdr="http://schemas.openxmlformats.org/drawingml/2006/chartDrawing">
    <cdr:from>
      <cdr:x>0.6482</cdr:x>
      <cdr:y>0.384</cdr:y>
    </cdr:from>
    <cdr:to>
      <cdr:x>0.78649</cdr:x>
      <cdr:y>0.43859</cdr:y>
    </cdr:to>
    <cdr:sp macro="" textlink="">
      <cdr:nvSpPr>
        <cdr:cNvPr id="5" name="TextBox 1"/>
        <cdr:cNvSpPr txBox="1"/>
      </cdr:nvSpPr>
      <cdr:spPr>
        <a:xfrm xmlns:a="http://schemas.openxmlformats.org/drawingml/2006/main">
          <a:off x="5617460" y="2416435"/>
          <a:ext cx="1198380" cy="343524"/>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400" dirty="0" err="1"/>
            <a:t>Annap</a:t>
          </a:r>
          <a:r>
            <a:rPr lang="en-US" sz="1400" dirty="0"/>
            <a:t> Senior </a:t>
          </a:r>
          <a:r>
            <a:rPr lang="en-US" sz="1400" dirty="0" err="1"/>
            <a:t>Ctr</a:t>
          </a:r>
          <a:endParaRPr lang="en-US" sz="1400" dirty="0"/>
        </a:p>
      </cdr:txBody>
    </cdr:sp>
  </cdr:relSizeAnchor>
  <cdr:relSizeAnchor xmlns:cdr="http://schemas.openxmlformats.org/drawingml/2006/chartDrawing">
    <cdr:from>
      <cdr:x>0.77703</cdr:x>
      <cdr:y>0.33189</cdr:y>
    </cdr:from>
    <cdr:to>
      <cdr:x>0.90541</cdr:x>
      <cdr:y>0.44167</cdr:y>
    </cdr:to>
    <cdr:sp macro="" textlink="">
      <cdr:nvSpPr>
        <cdr:cNvPr id="6" name="TextBox 1"/>
        <cdr:cNvSpPr txBox="1"/>
      </cdr:nvSpPr>
      <cdr:spPr>
        <a:xfrm xmlns:a="http://schemas.openxmlformats.org/drawingml/2006/main">
          <a:off x="6394646" y="1603282"/>
          <a:ext cx="1056516" cy="530318"/>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400" dirty="0"/>
            <a:t>Edgewater Lib</a:t>
          </a:r>
        </a:p>
      </cdr:txBody>
    </cdr:sp>
  </cdr:relSizeAnchor>
  <cdr:relSizeAnchor xmlns:cdr="http://schemas.openxmlformats.org/drawingml/2006/chartDrawing">
    <cdr:from>
      <cdr:x>0.11441</cdr:x>
      <cdr:y>0.52605</cdr:y>
    </cdr:from>
    <cdr:to>
      <cdr:x>0.42162</cdr:x>
      <cdr:y>0.5273</cdr:y>
    </cdr:to>
    <cdr:cxnSp macro="">
      <cdr:nvCxnSpPr>
        <cdr:cNvPr id="8" name="Straight Arrow Connector 7"/>
        <cdr:cNvCxnSpPr/>
      </cdr:nvCxnSpPr>
      <cdr:spPr>
        <a:xfrm xmlns:a="http://schemas.openxmlformats.org/drawingml/2006/main">
          <a:off x="991537" y="3310328"/>
          <a:ext cx="2662315" cy="7807"/>
        </a:xfrm>
        <a:prstGeom xmlns:a="http://schemas.openxmlformats.org/drawingml/2006/main" prst="straightConnector1">
          <a:avLst/>
        </a:prstGeom>
        <a:ln xmlns:a="http://schemas.openxmlformats.org/drawingml/2006/main">
          <a:solidFill>
            <a:srgbClr val="FF0000"/>
          </a:solidFill>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drawings/drawing6.xml><?xml version="1.0" encoding="utf-8"?>
<c:userShapes xmlns:c="http://schemas.openxmlformats.org/drawingml/2006/chart">
  <cdr:relSizeAnchor xmlns:cdr="http://schemas.openxmlformats.org/drawingml/2006/chartDrawing">
    <cdr:from>
      <cdr:x>0.05114</cdr:x>
      <cdr:y>0.46027</cdr:y>
    </cdr:from>
    <cdr:to>
      <cdr:x>0.14799</cdr:x>
      <cdr:y>0.52924</cdr:y>
    </cdr:to>
    <cdr:sp macro="" textlink="">
      <cdr:nvSpPr>
        <cdr:cNvPr id="2" name="TextBox 1"/>
        <cdr:cNvSpPr txBox="1"/>
      </cdr:nvSpPr>
      <cdr:spPr>
        <a:xfrm xmlns:a="http://schemas.openxmlformats.org/drawingml/2006/main">
          <a:off x="443242" y="2895223"/>
          <a:ext cx="839331" cy="433812"/>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b="1" dirty="0"/>
            <a:t>Oct. 11-14</a:t>
          </a:r>
        </a:p>
        <a:p xmlns:a="http://schemas.openxmlformats.org/drawingml/2006/main">
          <a:endParaRPr lang="en-US" sz="1100" dirty="0"/>
        </a:p>
      </cdr:txBody>
    </cdr:sp>
  </cdr:relSizeAnchor>
  <cdr:relSizeAnchor xmlns:cdr="http://schemas.openxmlformats.org/drawingml/2006/chartDrawing">
    <cdr:from>
      <cdr:x>0.32686</cdr:x>
      <cdr:y>0.19698</cdr:y>
    </cdr:from>
    <cdr:to>
      <cdr:x>0.42764</cdr:x>
      <cdr:y>0.26595</cdr:y>
    </cdr:to>
    <cdr:sp macro="" textlink="">
      <cdr:nvSpPr>
        <cdr:cNvPr id="3" name="TextBox 1"/>
        <cdr:cNvSpPr txBox="1"/>
      </cdr:nvSpPr>
      <cdr:spPr>
        <a:xfrm xmlns:a="http://schemas.openxmlformats.org/drawingml/2006/main">
          <a:off x="2832854" y="1239067"/>
          <a:ext cx="873407" cy="433812"/>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100" b="1" dirty="0"/>
            <a:t>Oct. 11-14</a:t>
          </a:r>
        </a:p>
        <a:p xmlns:a="http://schemas.openxmlformats.org/drawingml/2006/main">
          <a:endParaRPr lang="en-US" sz="1100" dirty="0"/>
        </a:p>
      </cdr:txBody>
    </cdr:sp>
  </cdr:relSizeAnchor>
  <cdr:relSizeAnchor xmlns:cdr="http://schemas.openxmlformats.org/drawingml/2006/chartDrawing">
    <cdr:from>
      <cdr:x>0.60551</cdr:x>
      <cdr:y>0.07015</cdr:y>
    </cdr:from>
    <cdr:to>
      <cdr:x>0.70629</cdr:x>
      <cdr:y>0.13912</cdr:y>
    </cdr:to>
    <cdr:sp macro="" textlink="">
      <cdr:nvSpPr>
        <cdr:cNvPr id="4" name="TextBox 1"/>
        <cdr:cNvSpPr txBox="1"/>
      </cdr:nvSpPr>
      <cdr:spPr>
        <a:xfrm xmlns:a="http://schemas.openxmlformats.org/drawingml/2006/main">
          <a:off x="5247804" y="381000"/>
          <a:ext cx="873441" cy="374586"/>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100" b="1" dirty="0"/>
            <a:t>Oct. 11-14</a:t>
          </a:r>
        </a:p>
        <a:p xmlns:a="http://schemas.openxmlformats.org/drawingml/2006/main">
          <a:endParaRPr lang="en-US" sz="1100" dirty="0"/>
        </a:p>
      </cdr:txBody>
    </cdr:sp>
  </cdr:relSizeAnchor>
  <cdr:relSizeAnchor xmlns:cdr="http://schemas.openxmlformats.org/drawingml/2006/chartDrawing">
    <cdr:from>
      <cdr:x>0.20107</cdr:x>
      <cdr:y>0.33722</cdr:y>
    </cdr:from>
    <cdr:to>
      <cdr:x>0.32416</cdr:x>
      <cdr:y>0.40618</cdr:y>
    </cdr:to>
    <cdr:sp macro="" textlink="">
      <cdr:nvSpPr>
        <cdr:cNvPr id="5" name="TextBox 1"/>
        <cdr:cNvSpPr txBox="1"/>
      </cdr:nvSpPr>
      <cdr:spPr>
        <a:xfrm xmlns:a="http://schemas.openxmlformats.org/drawingml/2006/main">
          <a:off x="1742604" y="1600200"/>
          <a:ext cx="1066800" cy="327238"/>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100" b="1" dirty="0"/>
            <a:t>EXIT POLL</a:t>
          </a:r>
        </a:p>
      </cdr:txBody>
    </cdr:sp>
  </cdr:relSizeAnchor>
  <cdr:relSizeAnchor xmlns:cdr="http://schemas.openxmlformats.org/drawingml/2006/chartDrawing">
    <cdr:from>
      <cdr:x>0.48242</cdr:x>
      <cdr:y>0.14452</cdr:y>
    </cdr:from>
    <cdr:to>
      <cdr:x>0.60551</cdr:x>
      <cdr:y>0.21348</cdr:y>
    </cdr:to>
    <cdr:sp macro="" textlink="">
      <cdr:nvSpPr>
        <cdr:cNvPr id="6" name="TextBox 1"/>
        <cdr:cNvSpPr txBox="1"/>
      </cdr:nvSpPr>
      <cdr:spPr>
        <a:xfrm xmlns:a="http://schemas.openxmlformats.org/drawingml/2006/main">
          <a:off x="4181004" y="685800"/>
          <a:ext cx="1066800" cy="327238"/>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100" b="1" dirty="0"/>
            <a:t>EXIT POLL</a:t>
          </a:r>
        </a:p>
      </cdr:txBody>
    </cdr:sp>
  </cdr:relSizeAnchor>
  <cdr:relSizeAnchor xmlns:cdr="http://schemas.openxmlformats.org/drawingml/2006/chartDrawing">
    <cdr:from>
      <cdr:x>0.75994</cdr:x>
      <cdr:y>0.65725</cdr:y>
    </cdr:from>
    <cdr:to>
      <cdr:x>0.89565</cdr:x>
      <cdr:y>0.72622</cdr:y>
    </cdr:to>
    <cdr:sp macro="" textlink="">
      <cdr:nvSpPr>
        <cdr:cNvPr id="7" name="TextBox 1"/>
        <cdr:cNvSpPr txBox="1"/>
      </cdr:nvSpPr>
      <cdr:spPr>
        <a:xfrm xmlns:a="http://schemas.openxmlformats.org/drawingml/2006/main">
          <a:off x="6586252" y="3118872"/>
          <a:ext cx="1176151" cy="327286"/>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US" sz="1100" b="1" dirty="0"/>
            <a:t>EXIT POLL</a:t>
          </a:r>
        </a:p>
      </cdr:txBody>
    </cdr:sp>
  </cdr:relSizeAnchor>
  <cdr:relSizeAnchor xmlns:cdr="http://schemas.openxmlformats.org/drawingml/2006/chartDrawing">
    <cdr:from>
      <cdr:x>0.11425</cdr:x>
      <cdr:y>0.72264</cdr:y>
    </cdr:from>
    <cdr:to>
      <cdr:x>0.2568</cdr:x>
      <cdr:y>0.85107</cdr:y>
    </cdr:to>
    <cdr:sp macro="" textlink="">
      <cdr:nvSpPr>
        <cdr:cNvPr id="8" name="TextBox 7"/>
        <cdr:cNvSpPr txBox="1"/>
      </cdr:nvSpPr>
      <cdr:spPr>
        <a:xfrm xmlns:a="http://schemas.openxmlformats.org/drawingml/2006/main">
          <a:off x="990183" y="3429170"/>
          <a:ext cx="1235453" cy="60943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pPr algn="ctr"/>
          <a:r>
            <a:rPr lang="en-US" sz="1600" dirty="0"/>
            <a:t>   </a:t>
          </a:r>
          <a:r>
            <a:rPr lang="en-US" sz="1600" b="1" dirty="0"/>
            <a:t>VERY Informed</a:t>
          </a:r>
        </a:p>
      </cdr:txBody>
    </cdr:sp>
  </cdr:relSizeAnchor>
  <cdr:relSizeAnchor xmlns:cdr="http://schemas.openxmlformats.org/drawingml/2006/chartDrawing">
    <cdr:from>
      <cdr:x>0.37692</cdr:x>
      <cdr:y>0.73371</cdr:y>
    </cdr:from>
    <cdr:to>
      <cdr:x>0.57034</cdr:x>
      <cdr:y>0.84466</cdr:y>
    </cdr:to>
    <cdr:sp macro="" textlink="">
      <cdr:nvSpPr>
        <cdr:cNvPr id="9" name="TextBox 1"/>
        <cdr:cNvSpPr txBox="1"/>
      </cdr:nvSpPr>
      <cdr:spPr>
        <a:xfrm xmlns:a="http://schemas.openxmlformats.org/drawingml/2006/main">
          <a:off x="3266693" y="3481700"/>
          <a:ext cx="1676311" cy="526496"/>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600" b="1" dirty="0" smtClean="0"/>
            <a:t>SOMEWHAT        </a:t>
          </a:r>
          <a:r>
            <a:rPr lang="en-US" sz="1600" b="1" dirty="0"/>
            <a:t>Informed</a:t>
          </a:r>
        </a:p>
      </cdr:txBody>
    </cdr:sp>
  </cdr:relSizeAnchor>
  <cdr:relSizeAnchor xmlns:cdr="http://schemas.openxmlformats.org/drawingml/2006/chartDrawing">
    <cdr:from>
      <cdr:x>0.70222</cdr:x>
      <cdr:y>0.27298</cdr:y>
    </cdr:from>
    <cdr:to>
      <cdr:x>0.86704</cdr:x>
      <cdr:y>0.38392</cdr:y>
    </cdr:to>
    <cdr:sp macro="" textlink="">
      <cdr:nvSpPr>
        <cdr:cNvPr id="10" name="TextBox 1"/>
        <cdr:cNvSpPr txBox="1"/>
      </cdr:nvSpPr>
      <cdr:spPr>
        <a:xfrm xmlns:a="http://schemas.openxmlformats.org/drawingml/2006/main">
          <a:off x="6086004" y="1295400"/>
          <a:ext cx="1428472" cy="526448"/>
        </a:xfrm>
        <a:prstGeom xmlns:a="http://schemas.openxmlformats.org/drawingml/2006/main" prst="rect">
          <a:avLst/>
        </a:prstGeom>
      </cdr:spPr>
      <cdr:txBody>
        <a:bodyPr xmlns:a="http://schemas.openxmlformats.org/drawingml/2006/main" wrap="square" rtlCol="0"/>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pPr algn="ctr"/>
          <a:r>
            <a:rPr lang="en-US" sz="1600" b="1" dirty="0"/>
            <a:t>NOT</a:t>
          </a:r>
          <a:r>
            <a:rPr lang="en-US" sz="1600" b="1" baseline="0" dirty="0"/>
            <a:t> </a:t>
          </a:r>
          <a:r>
            <a:rPr lang="en-US" sz="1600" b="1" dirty="0"/>
            <a:t>VERY Informed</a:t>
          </a:r>
        </a:p>
      </cdr:txBody>
    </cdr:sp>
  </cdr:relSizeAnchor>
</c:userShapes>
</file>

<file path=ppt/drawings/drawing7.xml><?xml version="1.0" encoding="utf-8"?>
<c:userShapes xmlns:c="http://schemas.openxmlformats.org/drawingml/2006/chart">
  <cdr:relSizeAnchor xmlns:cdr="http://schemas.openxmlformats.org/drawingml/2006/chartDrawing">
    <cdr:from>
      <cdr:x>0.79135</cdr:x>
      <cdr:y>0.53425</cdr:y>
    </cdr:from>
    <cdr:to>
      <cdr:x>0.96721</cdr:x>
      <cdr:y>0.64384</cdr:y>
    </cdr:to>
    <cdr:sp macro="" textlink="">
      <cdr:nvSpPr>
        <cdr:cNvPr id="2" name="TextBox 1"/>
        <cdr:cNvSpPr txBox="1"/>
      </cdr:nvSpPr>
      <cdr:spPr>
        <a:xfrm xmlns:a="http://schemas.openxmlformats.org/drawingml/2006/main">
          <a:off x="6858000" y="2971800"/>
          <a:ext cx="1524000" cy="6096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dirty="0" smtClean="0"/>
            <a:t>Benoit and </a:t>
          </a:r>
          <a:r>
            <a:rPr lang="en-US" sz="1100" dirty="0" err="1" smtClean="0"/>
            <a:t>Trumbauer</a:t>
          </a:r>
          <a:r>
            <a:rPr lang="en-US" sz="1100" dirty="0" smtClean="0"/>
            <a:t> exceed Dem registration</a:t>
          </a:r>
          <a:endParaRPr lang="en-US" sz="1100" dirty="0"/>
        </a:p>
      </cdr:txBody>
    </cdr:sp>
  </cdr:relSizeAnchor>
  <cdr:relSizeAnchor xmlns:cdr="http://schemas.openxmlformats.org/drawingml/2006/chartDrawing">
    <cdr:from>
      <cdr:x>0.68584</cdr:x>
      <cdr:y>0.19178</cdr:y>
    </cdr:from>
    <cdr:to>
      <cdr:x>0.83532</cdr:x>
      <cdr:y>0.57534</cdr:y>
    </cdr:to>
    <cdr:cxnSp macro="">
      <cdr:nvCxnSpPr>
        <cdr:cNvPr id="4" name="Straight Arrow Connector 3"/>
        <cdr:cNvCxnSpPr/>
      </cdr:nvCxnSpPr>
      <cdr:spPr>
        <a:xfrm xmlns:a="http://schemas.openxmlformats.org/drawingml/2006/main" flipH="1" flipV="1">
          <a:off x="5943600" y="1066800"/>
          <a:ext cx="1295400" cy="2133600"/>
        </a:xfrm>
        <a:prstGeom xmlns:a="http://schemas.openxmlformats.org/drawingml/2006/main" prst="straightConnector1">
          <a:avLst/>
        </a:prstGeom>
        <a:ln xmlns:a="http://schemas.openxmlformats.org/drawingml/2006/main">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0.74739</cdr:x>
      <cdr:y>0.47945</cdr:y>
    </cdr:from>
    <cdr:to>
      <cdr:x>0.80014</cdr:x>
      <cdr:y>0.54795</cdr:y>
    </cdr:to>
    <cdr:cxnSp macro="">
      <cdr:nvCxnSpPr>
        <cdr:cNvPr id="6" name="Straight Arrow Connector 5"/>
        <cdr:cNvCxnSpPr/>
      </cdr:nvCxnSpPr>
      <cdr:spPr>
        <a:xfrm xmlns:a="http://schemas.openxmlformats.org/drawingml/2006/main" flipH="1" flipV="1">
          <a:off x="6477000" y="2667000"/>
          <a:ext cx="457200" cy="381000"/>
        </a:xfrm>
        <a:prstGeom xmlns:a="http://schemas.openxmlformats.org/drawingml/2006/main" prst="straightConnector1">
          <a:avLst/>
        </a:prstGeom>
        <a:ln xmlns:a="http://schemas.openxmlformats.org/drawingml/2006/main">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0.76497</cdr:x>
      <cdr:y>0.69863</cdr:y>
    </cdr:from>
    <cdr:to>
      <cdr:x>0.92324</cdr:x>
      <cdr:y>0.82192</cdr:y>
    </cdr:to>
    <cdr:sp macro="" textlink="">
      <cdr:nvSpPr>
        <cdr:cNvPr id="9" name="TextBox 8"/>
        <cdr:cNvSpPr txBox="1"/>
      </cdr:nvSpPr>
      <cdr:spPr>
        <a:xfrm xmlns:a="http://schemas.openxmlformats.org/drawingml/2006/main">
          <a:off x="6629400" y="3886200"/>
          <a:ext cx="1371600" cy="6858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dirty="0" err="1" smtClean="0"/>
            <a:t>Klosterman</a:t>
          </a:r>
          <a:r>
            <a:rPr lang="en-US" sz="1100" dirty="0" smtClean="0"/>
            <a:t> underperforms in district 2</a:t>
          </a:r>
          <a:endParaRPr lang="en-US" sz="1100" dirty="0"/>
        </a:p>
      </cdr:txBody>
    </cdr:sp>
  </cdr:relSizeAnchor>
  <cdr:relSizeAnchor xmlns:cdr="http://schemas.openxmlformats.org/drawingml/2006/chartDrawing">
    <cdr:from>
      <cdr:x>0.65067</cdr:x>
      <cdr:y>0.71233</cdr:y>
    </cdr:from>
    <cdr:to>
      <cdr:x>0.75618</cdr:x>
      <cdr:y>0.72603</cdr:y>
    </cdr:to>
    <cdr:cxnSp macro="">
      <cdr:nvCxnSpPr>
        <cdr:cNvPr id="11" name="Straight Arrow Connector 10"/>
        <cdr:cNvCxnSpPr/>
      </cdr:nvCxnSpPr>
      <cdr:spPr>
        <a:xfrm xmlns:a="http://schemas.openxmlformats.org/drawingml/2006/main" flipH="1" flipV="1">
          <a:off x="5638800" y="3962400"/>
          <a:ext cx="914400" cy="76200"/>
        </a:xfrm>
        <a:prstGeom xmlns:a="http://schemas.openxmlformats.org/drawingml/2006/main" prst="straightConnector1">
          <a:avLst/>
        </a:prstGeom>
        <a:ln xmlns:a="http://schemas.openxmlformats.org/drawingml/2006/main">
          <a:solidFill>
            <a:srgbClr val="FF0000"/>
          </a:solidFill>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0.7298</cdr:x>
      <cdr:y>0.0411</cdr:y>
    </cdr:from>
    <cdr:to>
      <cdr:x>0.91445</cdr:x>
      <cdr:y>0.13699</cdr:y>
    </cdr:to>
    <cdr:sp macro="" textlink="">
      <cdr:nvSpPr>
        <cdr:cNvPr id="14" name="TextBox 13"/>
        <cdr:cNvSpPr txBox="1"/>
      </cdr:nvSpPr>
      <cdr:spPr>
        <a:xfrm xmlns:a="http://schemas.openxmlformats.org/drawingml/2006/main">
          <a:off x="6324600" y="228600"/>
          <a:ext cx="1600200" cy="5334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dirty="0" smtClean="0"/>
            <a:t>Conti underperforms in district 6</a:t>
          </a:r>
          <a:endParaRPr lang="en-US" sz="1100" dirty="0"/>
        </a:p>
      </cdr:txBody>
    </cdr:sp>
  </cdr:relSizeAnchor>
  <cdr:relSizeAnchor xmlns:cdr="http://schemas.openxmlformats.org/drawingml/2006/chartDrawing">
    <cdr:from>
      <cdr:x>0.66825</cdr:x>
      <cdr:y>0.09589</cdr:y>
    </cdr:from>
    <cdr:to>
      <cdr:x>0.7298</cdr:x>
      <cdr:y>0.17808</cdr:y>
    </cdr:to>
    <cdr:cxnSp macro="">
      <cdr:nvCxnSpPr>
        <cdr:cNvPr id="16" name="Straight Arrow Connector 15"/>
        <cdr:cNvCxnSpPr/>
      </cdr:nvCxnSpPr>
      <cdr:spPr>
        <a:xfrm xmlns:a="http://schemas.openxmlformats.org/drawingml/2006/main" flipH="1">
          <a:off x="5791200" y="533400"/>
          <a:ext cx="533400" cy="457200"/>
        </a:xfrm>
        <a:prstGeom xmlns:a="http://schemas.openxmlformats.org/drawingml/2006/main" prst="straightConnector1">
          <a:avLst/>
        </a:prstGeom>
        <a:ln xmlns:a="http://schemas.openxmlformats.org/drawingml/2006/main">
          <a:solidFill>
            <a:srgbClr val="FF0000"/>
          </a:solidFill>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0.58032</cdr:x>
      <cdr:y>0.30137</cdr:y>
    </cdr:from>
    <cdr:to>
      <cdr:x>0.74739</cdr:x>
      <cdr:y>0.38356</cdr:y>
    </cdr:to>
    <cdr:sp macro="" textlink="">
      <cdr:nvSpPr>
        <cdr:cNvPr id="17" name="TextBox 16"/>
        <cdr:cNvSpPr txBox="1"/>
      </cdr:nvSpPr>
      <cdr:spPr>
        <a:xfrm xmlns:a="http://schemas.openxmlformats.org/drawingml/2006/main">
          <a:off x="5029200" y="1676400"/>
          <a:ext cx="1447800" cy="4572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dirty="0" smtClean="0"/>
            <a:t>Rudolph about average in district 5</a:t>
          </a:r>
          <a:endParaRPr lang="en-US" sz="1100" dirty="0"/>
        </a:p>
      </cdr:txBody>
    </cdr:sp>
  </cdr:relSizeAnchor>
  <cdr:relSizeAnchor xmlns:cdr="http://schemas.openxmlformats.org/drawingml/2006/chartDrawing">
    <cdr:from>
      <cdr:x>0.53636</cdr:x>
      <cdr:y>0.31507</cdr:y>
    </cdr:from>
    <cdr:to>
      <cdr:x>0.58032</cdr:x>
      <cdr:y>0.31507</cdr:y>
    </cdr:to>
    <cdr:cxnSp macro="">
      <cdr:nvCxnSpPr>
        <cdr:cNvPr id="19" name="Straight Arrow Connector 18"/>
        <cdr:cNvCxnSpPr/>
      </cdr:nvCxnSpPr>
      <cdr:spPr>
        <a:xfrm xmlns:a="http://schemas.openxmlformats.org/drawingml/2006/main" flipH="1">
          <a:off x="4648200" y="1752600"/>
          <a:ext cx="381000" cy="0"/>
        </a:xfrm>
        <a:prstGeom xmlns:a="http://schemas.openxmlformats.org/drawingml/2006/main" prst="straightConnector1">
          <a:avLst/>
        </a:prstGeom>
        <a:ln xmlns:a="http://schemas.openxmlformats.org/drawingml/2006/main">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0.62429</cdr:x>
      <cdr:y>0.56164</cdr:y>
    </cdr:from>
    <cdr:to>
      <cdr:x>0.77377</cdr:x>
      <cdr:y>0.67123</cdr:y>
    </cdr:to>
    <cdr:sp macro="" textlink="">
      <cdr:nvSpPr>
        <cdr:cNvPr id="20" name="TextBox 19"/>
        <cdr:cNvSpPr txBox="1"/>
      </cdr:nvSpPr>
      <cdr:spPr>
        <a:xfrm xmlns:a="http://schemas.openxmlformats.org/drawingml/2006/main">
          <a:off x="5410200" y="3124200"/>
          <a:ext cx="1295400" cy="6096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dirty="0" smtClean="0"/>
            <a:t>Meaningless party reg. in district 3</a:t>
          </a:r>
          <a:endParaRPr lang="en-US" sz="1100" dirty="0"/>
        </a:p>
      </cdr:txBody>
    </cdr:sp>
  </cdr:relSizeAnchor>
  <cdr:relSizeAnchor xmlns:cdr="http://schemas.openxmlformats.org/drawingml/2006/chartDrawing">
    <cdr:from>
      <cdr:x>0.53636</cdr:x>
      <cdr:y>0.61644</cdr:y>
    </cdr:from>
    <cdr:to>
      <cdr:x>0.62429</cdr:x>
      <cdr:y>0.64384</cdr:y>
    </cdr:to>
    <cdr:cxnSp macro="">
      <cdr:nvCxnSpPr>
        <cdr:cNvPr id="22" name="Straight Arrow Connector 21"/>
        <cdr:cNvCxnSpPr/>
      </cdr:nvCxnSpPr>
      <cdr:spPr>
        <a:xfrm xmlns:a="http://schemas.openxmlformats.org/drawingml/2006/main" flipH="1">
          <a:off x="4648200" y="3429000"/>
          <a:ext cx="762000" cy="152400"/>
        </a:xfrm>
        <a:prstGeom xmlns:a="http://schemas.openxmlformats.org/drawingml/2006/main" prst="straightConnector1">
          <a:avLst/>
        </a:prstGeom>
        <a:ln xmlns:a="http://schemas.openxmlformats.org/drawingml/2006/main">
          <a:solidFill>
            <a:srgbClr val="FF0000"/>
          </a:solidFill>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0.59791</cdr:x>
      <cdr:y>0.57534</cdr:y>
    </cdr:from>
    <cdr:to>
      <cdr:x>0.62429</cdr:x>
      <cdr:y>0.58904</cdr:y>
    </cdr:to>
    <cdr:cxnSp macro="">
      <cdr:nvCxnSpPr>
        <cdr:cNvPr id="24" name="Straight Arrow Connector 23"/>
        <cdr:cNvCxnSpPr/>
      </cdr:nvCxnSpPr>
      <cdr:spPr>
        <a:xfrm xmlns:a="http://schemas.openxmlformats.org/drawingml/2006/main" flipH="1" flipV="1">
          <a:off x="5181600" y="3200400"/>
          <a:ext cx="228600" cy="76200"/>
        </a:xfrm>
        <a:prstGeom xmlns:a="http://schemas.openxmlformats.org/drawingml/2006/main" prst="straightConnector1">
          <a:avLst/>
        </a:prstGeom>
        <a:ln xmlns:a="http://schemas.openxmlformats.org/drawingml/2006/main">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dr:relSizeAnchor xmlns:cdr="http://schemas.openxmlformats.org/drawingml/2006/chartDrawing">
    <cdr:from>
      <cdr:x>0.76497</cdr:x>
      <cdr:y>0.86301</cdr:y>
    </cdr:from>
    <cdr:to>
      <cdr:x>0.92324</cdr:x>
      <cdr:y>0.94521</cdr:y>
    </cdr:to>
    <cdr:sp macro="" textlink="">
      <cdr:nvSpPr>
        <cdr:cNvPr id="25" name="TextBox 24"/>
        <cdr:cNvSpPr txBox="1"/>
      </cdr:nvSpPr>
      <cdr:spPr>
        <a:xfrm xmlns:a="http://schemas.openxmlformats.org/drawingml/2006/main">
          <a:off x="6629400" y="4800600"/>
          <a:ext cx="1371600" cy="4572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dirty="0" smtClean="0"/>
            <a:t>Majority Dem registration in D1</a:t>
          </a:r>
          <a:endParaRPr lang="en-US" sz="1100" dirty="0"/>
        </a:p>
      </cdr:txBody>
    </cdr:sp>
  </cdr:relSizeAnchor>
  <cdr:relSizeAnchor xmlns:cdr="http://schemas.openxmlformats.org/drawingml/2006/chartDrawing">
    <cdr:from>
      <cdr:x>0.72101</cdr:x>
      <cdr:y>0.83562</cdr:y>
    </cdr:from>
    <cdr:to>
      <cdr:x>0.76497</cdr:x>
      <cdr:y>0.87671</cdr:y>
    </cdr:to>
    <cdr:cxnSp macro="">
      <cdr:nvCxnSpPr>
        <cdr:cNvPr id="27" name="Straight Arrow Connector 26"/>
        <cdr:cNvCxnSpPr/>
      </cdr:nvCxnSpPr>
      <cdr:spPr>
        <a:xfrm xmlns:a="http://schemas.openxmlformats.org/drawingml/2006/main" flipH="1" flipV="1">
          <a:off x="6248400" y="4648200"/>
          <a:ext cx="381000" cy="228600"/>
        </a:xfrm>
        <a:prstGeom xmlns:a="http://schemas.openxmlformats.org/drawingml/2006/main" prst="straightConnector1">
          <a:avLst/>
        </a:prstGeom>
        <a:ln xmlns:a="http://schemas.openxmlformats.org/drawingml/2006/main">
          <a:tailEnd type="arrow"/>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138"/>
          </a:xfrm>
          <a:prstGeom prst="rect">
            <a:avLst/>
          </a:prstGeom>
        </p:spPr>
        <p:txBody>
          <a:bodyPr vert="horz" lIns="91440" tIns="45720" rIns="91440" bIns="45720" rtlCol="0"/>
          <a:lstStyle>
            <a:lvl1pPr algn="l">
              <a:defRPr sz="1200" smtClean="0"/>
            </a:lvl1pPr>
          </a:lstStyle>
          <a:p>
            <a:pPr>
              <a:defRPr/>
            </a:pPr>
            <a:endParaRPr lang="en-US"/>
          </a:p>
        </p:txBody>
      </p:sp>
      <p:sp>
        <p:nvSpPr>
          <p:cNvPr id="3" name="Date Placeholder 2"/>
          <p:cNvSpPr>
            <a:spLocks noGrp="1"/>
          </p:cNvSpPr>
          <p:nvPr>
            <p:ph type="dt" sz="quarter" idx="1"/>
          </p:nvPr>
        </p:nvSpPr>
        <p:spPr>
          <a:xfrm>
            <a:off x="3884613" y="0"/>
            <a:ext cx="2971800" cy="465138"/>
          </a:xfrm>
          <a:prstGeom prst="rect">
            <a:avLst/>
          </a:prstGeom>
        </p:spPr>
        <p:txBody>
          <a:bodyPr vert="horz" lIns="91440" tIns="45720" rIns="91440" bIns="45720" rtlCol="0"/>
          <a:lstStyle>
            <a:lvl1pPr algn="r">
              <a:defRPr sz="1200" smtClean="0"/>
            </a:lvl1pPr>
          </a:lstStyle>
          <a:p>
            <a:pPr>
              <a:defRPr/>
            </a:pPr>
            <a:fld id="{13A60D57-1E98-4C10-A3CA-D5C02B52A174}" type="datetimeFigureOut">
              <a:rPr lang="en-US"/>
              <a:pPr>
                <a:defRPr/>
              </a:pPr>
              <a:t>3/29/2011</a:t>
            </a:fld>
            <a:endParaRPr lang="en-US"/>
          </a:p>
        </p:txBody>
      </p:sp>
      <p:sp>
        <p:nvSpPr>
          <p:cNvPr id="4" name="Footer Placeholder 3"/>
          <p:cNvSpPr>
            <a:spLocks noGrp="1"/>
          </p:cNvSpPr>
          <p:nvPr>
            <p:ph type="ftr" sz="quarter" idx="2"/>
          </p:nvPr>
        </p:nvSpPr>
        <p:spPr>
          <a:xfrm>
            <a:off x="0" y="8847138"/>
            <a:ext cx="2971800" cy="465137"/>
          </a:xfrm>
          <a:prstGeom prst="rect">
            <a:avLst/>
          </a:prstGeom>
        </p:spPr>
        <p:txBody>
          <a:bodyPr vert="horz" lIns="91440" tIns="45720" rIns="91440" bIns="45720" rtlCol="0" anchor="b"/>
          <a:lstStyle>
            <a:lvl1pPr algn="l">
              <a:defRPr sz="1200" smtClean="0"/>
            </a:lvl1pPr>
          </a:lstStyle>
          <a:p>
            <a:pPr>
              <a:defRPr/>
            </a:pPr>
            <a:endParaRPr lang="en-US"/>
          </a:p>
        </p:txBody>
      </p:sp>
      <p:sp>
        <p:nvSpPr>
          <p:cNvPr id="5" name="Slide Number Placeholder 4"/>
          <p:cNvSpPr>
            <a:spLocks noGrp="1"/>
          </p:cNvSpPr>
          <p:nvPr>
            <p:ph type="sldNum" sz="quarter" idx="3"/>
          </p:nvPr>
        </p:nvSpPr>
        <p:spPr>
          <a:xfrm>
            <a:off x="3884613" y="8847138"/>
            <a:ext cx="2971800" cy="465137"/>
          </a:xfrm>
          <a:prstGeom prst="rect">
            <a:avLst/>
          </a:prstGeom>
        </p:spPr>
        <p:txBody>
          <a:bodyPr vert="horz" lIns="91440" tIns="45720" rIns="91440" bIns="45720" rtlCol="0" anchor="b"/>
          <a:lstStyle>
            <a:lvl1pPr algn="r">
              <a:defRPr sz="1200" smtClean="0"/>
            </a:lvl1pPr>
          </a:lstStyle>
          <a:p>
            <a:pPr>
              <a:defRPr/>
            </a:pPr>
            <a:fld id="{E8F092FC-2F61-4870-8A63-CEC71DBB7FF7}" type="slidenum">
              <a:rPr lang="en-US"/>
              <a:pPr>
                <a:defRPr/>
              </a:pPr>
              <a:t>‹#›</a:t>
            </a:fld>
            <a:endParaRPr lang="en-US"/>
          </a:p>
        </p:txBody>
      </p:sp>
    </p:spTree>
    <p:extLst>
      <p:ext uri="{BB962C8B-B14F-4D97-AF65-F5344CB8AC3E}">
        <p14:creationId xmlns:p14="http://schemas.microsoft.com/office/powerpoint/2010/main" val="5331935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138"/>
          </a:xfrm>
          <a:prstGeom prst="rect">
            <a:avLst/>
          </a:prstGeom>
        </p:spPr>
        <p:txBody>
          <a:bodyPr vert="horz" lIns="91440" tIns="45720" rIns="91440" bIns="45720" rtlCol="0"/>
          <a:lstStyle>
            <a:lvl1pPr algn="l" eaLnBrk="0" hangingPunct="0">
              <a:defRPr sz="1200">
                <a:cs typeface="+mn-cs"/>
              </a:defRPr>
            </a:lvl1pPr>
          </a:lstStyle>
          <a:p>
            <a:pPr>
              <a:defRPr/>
            </a:pPr>
            <a:endParaRPr lang="en-US"/>
          </a:p>
        </p:txBody>
      </p:sp>
      <p:sp>
        <p:nvSpPr>
          <p:cNvPr id="3" name="Date Placeholder 2"/>
          <p:cNvSpPr>
            <a:spLocks noGrp="1"/>
          </p:cNvSpPr>
          <p:nvPr>
            <p:ph type="dt" idx="1"/>
          </p:nvPr>
        </p:nvSpPr>
        <p:spPr>
          <a:xfrm>
            <a:off x="3884613" y="0"/>
            <a:ext cx="2971800" cy="465138"/>
          </a:xfrm>
          <a:prstGeom prst="rect">
            <a:avLst/>
          </a:prstGeom>
        </p:spPr>
        <p:txBody>
          <a:bodyPr vert="horz" lIns="91440" tIns="45720" rIns="91440" bIns="45720" rtlCol="0"/>
          <a:lstStyle>
            <a:lvl1pPr algn="r" eaLnBrk="0" hangingPunct="0">
              <a:defRPr sz="1200">
                <a:cs typeface="+mn-cs"/>
              </a:defRPr>
            </a:lvl1pPr>
          </a:lstStyle>
          <a:p>
            <a:pPr>
              <a:defRPr/>
            </a:pPr>
            <a:fld id="{8F20F1C7-CB26-474C-AF24-49470DA1E8A7}" type="datetimeFigureOut">
              <a:rPr lang="en-US"/>
              <a:pPr>
                <a:defRPr/>
              </a:pPr>
              <a:t>3/29/2011</a:t>
            </a:fld>
            <a:endParaRPr lang="en-US"/>
          </a:p>
        </p:txBody>
      </p:sp>
      <p:sp>
        <p:nvSpPr>
          <p:cNvPr id="4" name="Slide Image Placeholder 3"/>
          <p:cNvSpPr>
            <a:spLocks noGrp="1" noRot="1" noChangeAspect="1"/>
          </p:cNvSpPr>
          <p:nvPr>
            <p:ph type="sldImg" idx="2"/>
          </p:nvPr>
        </p:nvSpPr>
        <p:spPr>
          <a:xfrm>
            <a:off x="1101725" y="698500"/>
            <a:ext cx="4654550" cy="34925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424363"/>
            <a:ext cx="5486400" cy="41910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847138"/>
            <a:ext cx="2971800" cy="465137"/>
          </a:xfrm>
          <a:prstGeom prst="rect">
            <a:avLst/>
          </a:prstGeom>
        </p:spPr>
        <p:txBody>
          <a:bodyPr vert="horz" lIns="91440" tIns="45720" rIns="91440" bIns="45720" rtlCol="0" anchor="b"/>
          <a:lstStyle>
            <a:lvl1pPr algn="l" eaLnBrk="0" hangingPunct="0">
              <a:defRPr sz="1200">
                <a:cs typeface="+mn-cs"/>
              </a:defRPr>
            </a:lvl1pPr>
          </a:lstStyle>
          <a:p>
            <a:pPr>
              <a:defRPr/>
            </a:pPr>
            <a:endParaRPr lang="en-US"/>
          </a:p>
        </p:txBody>
      </p:sp>
      <p:sp>
        <p:nvSpPr>
          <p:cNvPr id="7" name="Slide Number Placeholder 6"/>
          <p:cNvSpPr>
            <a:spLocks noGrp="1"/>
          </p:cNvSpPr>
          <p:nvPr>
            <p:ph type="sldNum" sz="quarter" idx="5"/>
          </p:nvPr>
        </p:nvSpPr>
        <p:spPr>
          <a:xfrm>
            <a:off x="3884613" y="8847138"/>
            <a:ext cx="2971800" cy="465137"/>
          </a:xfrm>
          <a:prstGeom prst="rect">
            <a:avLst/>
          </a:prstGeom>
        </p:spPr>
        <p:txBody>
          <a:bodyPr vert="horz" lIns="91440" tIns="45720" rIns="91440" bIns="45720" rtlCol="0" anchor="b"/>
          <a:lstStyle>
            <a:lvl1pPr algn="r" eaLnBrk="0" hangingPunct="0">
              <a:defRPr sz="1200">
                <a:cs typeface="+mn-cs"/>
              </a:defRPr>
            </a:lvl1pPr>
          </a:lstStyle>
          <a:p>
            <a:pPr>
              <a:defRPr/>
            </a:pPr>
            <a:fld id="{5D1409F3-E3D0-4F50-8EF1-CE47399200F8}" type="slidenum">
              <a:rPr lang="en-US"/>
              <a:pPr>
                <a:defRPr/>
              </a:pPr>
              <a:t>‹#›</a:t>
            </a:fld>
            <a:endParaRPr lang="en-US"/>
          </a:p>
        </p:txBody>
      </p:sp>
    </p:spTree>
    <p:extLst>
      <p:ext uri="{BB962C8B-B14F-4D97-AF65-F5344CB8AC3E}">
        <p14:creationId xmlns:p14="http://schemas.microsoft.com/office/powerpoint/2010/main" val="405569160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1"/>
            <a:ext cx="7772400" cy="4267200"/>
          </a:xfrm>
        </p:spPr>
        <p:txBody>
          <a:bodyPr anchor="b">
            <a:noAutofit/>
          </a:bodyPr>
          <a:lstStyle>
            <a:lvl1pPr>
              <a:lnSpc>
                <a:spcPct val="100000"/>
              </a:lnSpc>
              <a:defRPr sz="8000"/>
            </a:lvl1pPr>
          </a:lstStyle>
          <a:p>
            <a:r>
              <a:rPr lang="en-US" smtClean="0"/>
              <a:t>Click to edit Master title style</a:t>
            </a:r>
            <a:endParaRPr lang="en-US" dirty="0"/>
          </a:p>
        </p:txBody>
      </p:sp>
      <p:sp>
        <p:nvSpPr>
          <p:cNvPr id="3" name="Subtitle 2"/>
          <p:cNvSpPr>
            <a:spLocks noGrp="1"/>
          </p:cNvSpPr>
          <p:nvPr>
            <p:ph type="subTitle" idx="1"/>
          </p:nvPr>
        </p:nvSpPr>
        <p:spPr>
          <a:xfrm>
            <a:off x="1371600" y="4953000"/>
            <a:ext cx="6400800" cy="1219200"/>
          </a:xfrm>
        </p:spPr>
        <p:txBody>
          <a:bodyPr>
            <a:normAutofit/>
          </a:bodyPr>
          <a:lstStyle>
            <a:lvl1pPr marL="0" indent="0" algn="ctr">
              <a:buNone/>
              <a:defRPr sz="24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7" name="Date Placeholder 6"/>
          <p:cNvSpPr>
            <a:spLocks noGrp="1"/>
          </p:cNvSpPr>
          <p:nvPr>
            <p:ph type="dt" sz="half" idx="10"/>
          </p:nvPr>
        </p:nvSpPr>
        <p:spPr/>
        <p:txBody>
          <a:bodyPr/>
          <a:lstStyle/>
          <a:p>
            <a:pPr>
              <a:defRPr/>
            </a:pPr>
            <a:endParaRPr lang="en-US"/>
          </a:p>
        </p:txBody>
      </p:sp>
      <p:sp>
        <p:nvSpPr>
          <p:cNvPr id="8" name="Slide Number Placeholder 7"/>
          <p:cNvSpPr>
            <a:spLocks noGrp="1"/>
          </p:cNvSpPr>
          <p:nvPr>
            <p:ph type="sldNum" sz="quarter" idx="11"/>
          </p:nvPr>
        </p:nvSpPr>
        <p:spPr/>
        <p:txBody>
          <a:bodyPr/>
          <a:lstStyle/>
          <a:p>
            <a:pPr>
              <a:defRPr/>
            </a:pPr>
            <a:fld id="{3A9FC3CD-1B5B-464C-867E-16D2A0DC40F5}" type="slidenum">
              <a:rPr lang="en-US" smtClean="0"/>
              <a:pPr>
                <a:defRPr/>
              </a:pPr>
              <a:t>‹#›</a:t>
            </a:fld>
            <a:endParaRPr lang="en-US"/>
          </a:p>
        </p:txBody>
      </p:sp>
      <p:sp>
        <p:nvSpPr>
          <p:cNvPr id="9" name="Footer Placeholder 8"/>
          <p:cNvSpPr>
            <a:spLocks noGrp="1"/>
          </p:cNvSpPr>
          <p:nvPr>
            <p:ph type="ftr" sz="quarter" idx="12"/>
          </p:nvPr>
        </p:nvSpPr>
        <p:spPr/>
        <p:txBody>
          <a:bodyPr/>
          <a:lstStyle/>
          <a:p>
            <a:pPr>
              <a:defRPr/>
            </a:pPr>
            <a:endParaRPr lang="en-US"/>
          </a:p>
        </p:txBody>
      </p:sp>
    </p:spTree>
  </p:cSld>
  <p:clrMapOvr>
    <a:masterClrMapping/>
  </p:clrMapOvr>
  <p:transition spd="med">
    <p:fade thruBlk="1"/>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FEDF6143-5C0E-47D4-B523-A43A66FE1688}" type="slidenum">
              <a:rPr lang="en-US" smtClean="0"/>
              <a:pPr>
                <a:defRPr/>
              </a:pPr>
              <a:t>‹#›</a:t>
            </a:fld>
            <a:endParaRPr lang="en-US"/>
          </a:p>
        </p:txBody>
      </p:sp>
    </p:spTree>
  </p:cSld>
  <p:clrMapOvr>
    <a:masterClrMapping/>
  </p:clrMapOvr>
  <p:transition spd="med">
    <p:fade thruBlk="1"/>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A159995B-A2CF-4154-8AF1-5C796D712035}" type="slidenum">
              <a:rPr lang="en-US" smtClean="0"/>
              <a:pPr>
                <a:defRPr/>
              </a:pPr>
              <a:t>‹#›</a:t>
            </a:fld>
            <a:endParaRPr lang="en-US"/>
          </a:p>
        </p:txBody>
      </p:sp>
    </p:spTree>
  </p:cSld>
  <p:clrMapOvr>
    <a:masterClrMapping/>
  </p:clrMapOvr>
  <p:transition spd="med">
    <p:fade thruBlk="1"/>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457200" y="6245225"/>
            <a:ext cx="2133600" cy="476250"/>
          </a:xfrm>
        </p:spPr>
        <p:txBody>
          <a:bodyPr/>
          <a:lstStyle>
            <a:lvl1pPr>
              <a:defRPr/>
            </a:lvl1pPr>
          </a:lstStyle>
          <a:p>
            <a:pPr>
              <a:defRPr/>
            </a:pPr>
            <a:endParaRPr lang="en-US"/>
          </a:p>
        </p:txBody>
      </p:sp>
      <p:sp>
        <p:nvSpPr>
          <p:cNvPr id="4" name="Footer Placeholder 3"/>
          <p:cNvSpPr>
            <a:spLocks noGrp="1"/>
          </p:cNvSpPr>
          <p:nvPr>
            <p:ph type="ftr" sz="quarter" idx="11"/>
          </p:nvPr>
        </p:nvSpPr>
        <p:spPr>
          <a:xfrm>
            <a:off x="3124200" y="6245225"/>
            <a:ext cx="2895600" cy="476250"/>
          </a:xfrm>
        </p:spPr>
        <p:txBody>
          <a:bodyPr/>
          <a:lstStyle>
            <a:lvl1pPr>
              <a:defRPr/>
            </a:lvl1pPr>
          </a:lstStyle>
          <a:p>
            <a:pPr>
              <a:defRPr/>
            </a:pPr>
            <a:endParaRPr lang="en-US"/>
          </a:p>
        </p:txBody>
      </p:sp>
      <p:sp>
        <p:nvSpPr>
          <p:cNvPr id="5" name="Slide Number Placeholder 4"/>
          <p:cNvSpPr>
            <a:spLocks noGrp="1"/>
          </p:cNvSpPr>
          <p:nvPr>
            <p:ph type="sldNum" sz="quarter" idx="12"/>
          </p:nvPr>
        </p:nvSpPr>
        <p:spPr>
          <a:xfrm>
            <a:off x="6553200" y="6245225"/>
            <a:ext cx="2133600" cy="476250"/>
          </a:xfrm>
        </p:spPr>
        <p:txBody>
          <a:bodyPr/>
          <a:lstStyle>
            <a:lvl1pPr>
              <a:defRPr/>
            </a:lvl1pPr>
          </a:lstStyle>
          <a:p>
            <a:pPr>
              <a:defRPr/>
            </a:pPr>
            <a:fld id="{FC327E78-7779-4260-8CED-1C6742E7124D}" type="slidenum">
              <a:rPr lang="en-US"/>
              <a:pPr>
                <a:defRPr/>
              </a:pPr>
              <a:t>‹#›</a:t>
            </a:fld>
            <a:endParaRPr lang="en-US"/>
          </a:p>
        </p:txBody>
      </p:sp>
    </p:spTree>
    <p:extLst>
      <p:ext uri="{BB962C8B-B14F-4D97-AF65-F5344CB8AC3E}">
        <p14:creationId xmlns:p14="http://schemas.microsoft.com/office/powerpoint/2010/main" val="42888361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5pPr>
              <a:defRPr/>
            </a:lvl5pPr>
            <a:lvl6pPr>
              <a:defRPr/>
            </a:lvl6pPr>
            <a:lvl7pPr>
              <a:defRPr/>
            </a:lvl7pPr>
            <a:lvl8pPr>
              <a:defRPr/>
            </a:lvl8pPr>
            <a:lvl9pPr>
              <a:buFont typeface="Arial" pitchFamily="34" charset="0"/>
              <a:buChar char="•"/>
              <a:defRPr/>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FC2A62D1-DBEC-4D93-8B64-996F9C86A632}" type="slidenum">
              <a:rPr lang="en-US" smtClean="0"/>
              <a:pPr>
                <a:defRPr/>
              </a:pPr>
              <a:t>‹#›</a:t>
            </a:fld>
            <a:endParaRPr lang="en-US"/>
          </a:p>
        </p:txBody>
      </p:sp>
    </p:spTree>
  </p:cSld>
  <p:clrMapOvr>
    <a:masterClrMapping/>
  </p:clrMapOvr>
  <p:transition spd="med">
    <p:fade thruBlk="1"/>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1371600"/>
            <a:ext cx="7772400" cy="2505075"/>
          </a:xfrm>
        </p:spPr>
        <p:txBody>
          <a:bodyPr anchor="b"/>
          <a:lstStyle>
            <a:lvl1pPr algn="ctr" defTabSz="914400" rtl="0" eaLnBrk="1" latinLnBrk="0" hangingPunct="1">
              <a:lnSpc>
                <a:spcPct val="100000"/>
              </a:lnSpc>
              <a:spcBef>
                <a:spcPct val="0"/>
              </a:spcBef>
              <a:buNone/>
              <a:defRPr lang="en-US" sz="4800" kern="1200" dirty="0" smtClean="0">
                <a:solidFill>
                  <a:schemeClr val="tx2"/>
                </a:solidFill>
                <a:effectLst>
                  <a:outerShdw blurRad="63500" dist="38100" dir="5400000" algn="t" rotWithShape="0">
                    <a:prstClr val="black">
                      <a:alpha val="25000"/>
                    </a:prstClr>
                  </a:outerShdw>
                </a:effectLst>
                <a:latin typeface="+mn-lt"/>
                <a:ea typeface="+mj-ea"/>
                <a:cs typeface="+mj-cs"/>
              </a:defRPr>
            </a:lvl1pPr>
          </a:lstStyle>
          <a:p>
            <a:r>
              <a:rPr lang="en-US" smtClean="0"/>
              <a:t>Click to edit Master title style</a:t>
            </a:r>
            <a:endParaRPr lang="en-US" dirty="0"/>
          </a:p>
        </p:txBody>
      </p:sp>
      <p:sp>
        <p:nvSpPr>
          <p:cNvPr id="3" name="Text Placeholder 2"/>
          <p:cNvSpPr>
            <a:spLocks noGrp="1"/>
          </p:cNvSpPr>
          <p:nvPr>
            <p:ph type="body" idx="1"/>
          </p:nvPr>
        </p:nvSpPr>
        <p:spPr>
          <a:xfrm>
            <a:off x="722313" y="4068763"/>
            <a:ext cx="7772400" cy="1131887"/>
          </a:xfrm>
        </p:spPr>
        <p:txBody>
          <a:bodyPr anchor="t"/>
          <a:lstStyle>
            <a:lvl1pPr marL="0" indent="0" algn="ctr">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59889304-F8E7-4027-B6E7-9E4D87F259A5}" type="slidenum">
              <a:rPr lang="en-US" smtClean="0"/>
              <a:pPr>
                <a:defRPr/>
              </a:pPr>
              <a:t>‹#›</a:t>
            </a:fld>
            <a:endParaRPr lang="en-US"/>
          </a:p>
        </p:txBody>
      </p:sp>
      <p:sp>
        <p:nvSpPr>
          <p:cNvPr id="7" name="Oval 6"/>
          <p:cNvSpPr/>
          <p:nvPr/>
        </p:nvSpPr>
        <p:spPr>
          <a:xfrm>
            <a:off x="4495800"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4695825"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4296728" y="3924300"/>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med">
    <p:fade thruBlk="1"/>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Content Placeholder 3"/>
          <p:cNvSpPr>
            <a:spLocks noGrp="1"/>
          </p:cNvSpPr>
          <p:nvPr>
            <p:ph sz="half" idx="2"/>
          </p:nvPr>
        </p:nvSpPr>
        <p:spPr>
          <a:xfrm>
            <a:off x="4648200" y="1600200"/>
            <a:ext cx="4038600" cy="4525963"/>
          </a:xfrm>
        </p:spPr>
        <p:txBody>
          <a:bodyPr/>
          <a:lstStyle>
            <a:lvl1pPr>
              <a:defRPr sz="24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B2B5BC29-2B0D-43BD-85FA-BC62133784BE}" type="slidenum">
              <a:rPr lang="en-US" smtClean="0"/>
              <a:pPr>
                <a:defRPr/>
              </a:pPr>
              <a:t>‹#›</a:t>
            </a:fld>
            <a:endParaRPr lang="en-US"/>
          </a:p>
        </p:txBody>
      </p:sp>
      <p:sp>
        <p:nvSpPr>
          <p:cNvPr id="9" name="Content Placeholder 8"/>
          <p:cNvSpPr>
            <a:spLocks noGrp="1"/>
          </p:cNvSpPr>
          <p:nvPr>
            <p:ph sz="quarter" idx="13"/>
          </p:nvPr>
        </p:nvSpPr>
        <p:spPr>
          <a:xfrm>
            <a:off x="365760" y="1600200"/>
            <a:ext cx="4041648" cy="452628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med">
    <p:fade thruBlk="1"/>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600200"/>
            <a:ext cx="4040188"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648200" y="1600200"/>
            <a:ext cx="4041775" cy="609600"/>
          </a:xfrm>
        </p:spPr>
        <p:txBody>
          <a:bodyPr anchor="b">
            <a:noAutofit/>
          </a:bodyPr>
          <a:lstStyle>
            <a:lvl1pPr marL="0" indent="0" algn="ctr">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D90B93E7-FF5A-483F-A754-BA9FF031A020}" type="slidenum">
              <a:rPr lang="en-US" smtClean="0"/>
              <a:pPr>
                <a:defRPr/>
              </a:pPr>
              <a:t>‹#›</a:t>
            </a:fld>
            <a:endParaRPr lang="en-US"/>
          </a:p>
        </p:txBody>
      </p:sp>
      <p:sp>
        <p:nvSpPr>
          <p:cNvPr id="11" name="Content Placeholder 10"/>
          <p:cNvSpPr>
            <a:spLocks noGrp="1"/>
          </p:cNvSpPr>
          <p:nvPr>
            <p:ph sz="quarter" idx="13"/>
          </p:nvPr>
        </p:nvSpPr>
        <p:spPr>
          <a:xfrm>
            <a:off x="457200" y="2212848"/>
            <a:ext cx="4041648" cy="391363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72584" y="2212848"/>
            <a:ext cx="4041648" cy="39131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spd="med">
    <p:fade thruBlk="1"/>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5498FD2E-4695-4630-B39D-1724F0DDAB2B}" type="slidenum">
              <a:rPr lang="en-US" smtClean="0"/>
              <a:pPr>
                <a:defRPr/>
              </a:pPr>
              <a:t>‹#›</a:t>
            </a:fld>
            <a:endParaRPr lang="en-US"/>
          </a:p>
        </p:txBody>
      </p:sp>
    </p:spTree>
  </p:cSld>
  <p:clrMapOvr>
    <a:masterClrMapping/>
  </p:clrMapOvr>
  <p:transition spd="med">
    <p:fade thruBlk="1"/>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548D3476-B7EF-450B-A933-D4C6E76623E6}" type="slidenum">
              <a:rPr lang="en-US" smtClean="0"/>
              <a:pPr>
                <a:defRPr/>
              </a:pPr>
              <a:t>‹#›</a:t>
            </a:fld>
            <a:endParaRPr lang="en-US"/>
          </a:p>
        </p:txBody>
      </p:sp>
    </p:spTree>
  </p:cSld>
  <p:clrMapOvr>
    <a:masterClrMapping/>
  </p:clrMapOvr>
  <p:transition spd="med">
    <p:fade thruBlk="1"/>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907087" y="266700"/>
            <a:ext cx="3008313" cy="2095500"/>
          </a:xfrm>
        </p:spPr>
        <p:txBody>
          <a:bodyPr anchor="b"/>
          <a:lstStyle>
            <a:lvl1pPr algn="ctr">
              <a:lnSpc>
                <a:spcPct val="100000"/>
              </a:lnSpc>
              <a:defRPr sz="2800" b="0">
                <a:effectLst>
                  <a:outerShdw blurRad="50800" dist="25400" dir="5400000" algn="t" rotWithShape="0">
                    <a:prstClr val="black">
                      <a:alpha val="25000"/>
                    </a:prstClr>
                  </a:outerShdw>
                </a:effectLst>
              </a:defRPr>
            </a:lvl1pPr>
          </a:lstStyle>
          <a:p>
            <a:r>
              <a:rPr lang="en-US" smtClean="0"/>
              <a:t>Click to edit Master title style</a:t>
            </a:r>
            <a:endParaRPr lang="en-US" dirty="0"/>
          </a:p>
        </p:txBody>
      </p:sp>
      <p:sp>
        <p:nvSpPr>
          <p:cNvPr id="3" name="Content Placeholder 2"/>
          <p:cNvSpPr>
            <a:spLocks noGrp="1"/>
          </p:cNvSpPr>
          <p:nvPr>
            <p:ph idx="1"/>
          </p:nvPr>
        </p:nvSpPr>
        <p:spPr>
          <a:xfrm>
            <a:off x="719137" y="273050"/>
            <a:ext cx="4995863"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5907087" y="2438400"/>
            <a:ext cx="3008313" cy="3687763"/>
          </a:xfrm>
        </p:spPr>
        <p:txBody>
          <a:bodyPr>
            <a:normAutofit/>
          </a:bodyPr>
          <a:lstStyle>
            <a:lvl1pPr marL="0" indent="0" algn="ctr">
              <a:lnSpc>
                <a:spcPct val="125000"/>
              </a:lnSpc>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E5DE25F5-ADC3-4EF6-86C3-E715BFB347E2}" type="slidenum">
              <a:rPr lang="en-US" smtClean="0"/>
              <a:pPr>
                <a:defRPr/>
              </a:pPr>
              <a:t>‹#›</a:t>
            </a:fld>
            <a:endParaRPr lang="en-US"/>
          </a:p>
        </p:txBody>
      </p:sp>
    </p:spTree>
  </p:cSld>
  <p:clrMapOvr>
    <a:masterClrMapping/>
  </p:clrMapOvr>
  <p:transition spd="med">
    <p:fade thruBlk="1"/>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9576" y="228600"/>
            <a:ext cx="5711824" cy="895350"/>
          </a:xfrm>
        </p:spPr>
        <p:txBody>
          <a:bodyPr anchor="b"/>
          <a:lstStyle>
            <a:lvl1pPr algn="ctr">
              <a:lnSpc>
                <a:spcPct val="100000"/>
              </a:lnSpc>
              <a:defRPr sz="2800" b="0"/>
            </a:lvl1pPr>
          </a:lstStyle>
          <a:p>
            <a:r>
              <a:rPr lang="en-US" smtClean="0"/>
              <a:t>Click to edit Master title style</a:t>
            </a:r>
            <a:endParaRPr lang="en-US" dirty="0"/>
          </a:p>
        </p:txBody>
      </p:sp>
      <p:sp>
        <p:nvSpPr>
          <p:cNvPr id="3" name="Picture Placeholder 2"/>
          <p:cNvSpPr>
            <a:spLocks noGrp="1"/>
          </p:cNvSpPr>
          <p:nvPr>
            <p:ph type="pic" idx="1"/>
          </p:nvPr>
        </p:nvSpPr>
        <p:spPr>
          <a:xfrm>
            <a:off x="1508126" y="1143000"/>
            <a:ext cx="6054724" cy="4541044"/>
          </a:xfrm>
          <a:ln w="76200">
            <a:solidFill>
              <a:schemeClr val="bg1"/>
            </a:solidFill>
          </a:ln>
          <a:effectLst>
            <a:outerShdw blurRad="88900" dist="50800" dir="5400000" algn="ctr" rotWithShape="0">
              <a:srgbClr val="000000">
                <a:alpha val="25000"/>
              </a:srgbClr>
            </a:outerShdw>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679576" y="5810250"/>
            <a:ext cx="5711824" cy="533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44A9182B-4F0F-4D12-98CA-18326BD8AABB}" type="slidenum">
              <a:rPr lang="en-US" smtClean="0"/>
              <a:pPr>
                <a:defRPr/>
              </a:pPr>
              <a:t>‹#›</a:t>
            </a:fld>
            <a:endParaRPr lang="en-US"/>
          </a:p>
        </p:txBody>
      </p:sp>
    </p:spTree>
  </p:cSld>
  <p:clrMapOvr>
    <a:masterClrMapping/>
  </p:clrMapOvr>
  <p:transition spd="med">
    <p:fade thruBlk="1"/>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0"/>
            <a:ext cx="8229600" cy="1600200"/>
          </a:xfrm>
          <a:prstGeom prst="rect">
            <a:avLst/>
          </a:prstGeom>
        </p:spPr>
        <p:txBody>
          <a:bodyPr vert="horz" lIns="91440" tIns="45720" rIns="91440" bIns="4572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6363347" y="6356350"/>
            <a:ext cx="2085975" cy="365125"/>
          </a:xfrm>
          <a:prstGeom prst="rect">
            <a:avLst/>
          </a:prstGeom>
        </p:spPr>
        <p:txBody>
          <a:bodyPr vert="horz" lIns="91440" tIns="45720" rIns="45720" bIns="45720" rtlCol="0" anchor="ctr"/>
          <a:lstStyle>
            <a:lvl1pPr algn="r">
              <a:defRPr sz="1200">
                <a:solidFill>
                  <a:schemeClr val="tx1">
                    <a:lumMod val="65000"/>
                    <a:lumOff val="35000"/>
                  </a:schemeClr>
                </a:solidFill>
                <a:latin typeface="Century Gothic" pitchFamily="34" charset="0"/>
              </a:defRPr>
            </a:lvl1pPr>
          </a:lstStyle>
          <a:p>
            <a:pPr>
              <a:defRPr/>
            </a:pPr>
            <a:endParaRPr lang="en-US"/>
          </a:p>
        </p:txBody>
      </p:sp>
      <p:sp>
        <p:nvSpPr>
          <p:cNvPr id="5" name="Footer Placeholder 4"/>
          <p:cNvSpPr>
            <a:spLocks noGrp="1"/>
          </p:cNvSpPr>
          <p:nvPr>
            <p:ph type="ftr" sz="quarter" idx="3"/>
          </p:nvPr>
        </p:nvSpPr>
        <p:spPr>
          <a:xfrm>
            <a:off x="659165" y="6356350"/>
            <a:ext cx="2847975" cy="365125"/>
          </a:xfrm>
          <a:prstGeom prst="rect">
            <a:avLst/>
          </a:prstGeom>
        </p:spPr>
        <p:txBody>
          <a:bodyPr vert="horz" lIns="45720" tIns="45720" rIns="91440" bIns="45720" rtlCol="0" anchor="ctr"/>
          <a:lstStyle>
            <a:lvl1pPr algn="l">
              <a:defRPr sz="1200">
                <a:solidFill>
                  <a:schemeClr val="tx1">
                    <a:lumMod val="65000"/>
                    <a:lumOff val="35000"/>
                  </a:schemeClr>
                </a:solidFill>
                <a:latin typeface="Century Gothic" pitchFamily="34" charset="0"/>
              </a:defRPr>
            </a:lvl1pPr>
          </a:lstStyle>
          <a:p>
            <a:pPr>
              <a:defRPr/>
            </a:pPr>
            <a:endParaRPr lang="en-US"/>
          </a:p>
        </p:txBody>
      </p:sp>
      <p:sp>
        <p:nvSpPr>
          <p:cNvPr id="6" name="Slide Number Placeholder 5"/>
          <p:cNvSpPr>
            <a:spLocks noGrp="1"/>
          </p:cNvSpPr>
          <p:nvPr>
            <p:ph type="sldNum" sz="quarter" idx="4"/>
          </p:nvPr>
        </p:nvSpPr>
        <p:spPr>
          <a:xfrm>
            <a:off x="8543278" y="6356350"/>
            <a:ext cx="561975" cy="365125"/>
          </a:xfrm>
          <a:prstGeom prst="rect">
            <a:avLst/>
          </a:prstGeom>
        </p:spPr>
        <p:txBody>
          <a:bodyPr vert="horz" lIns="27432" tIns="45720" rIns="45720" bIns="45720" rtlCol="0" anchor="ctr"/>
          <a:lstStyle>
            <a:lvl1pPr algn="l">
              <a:defRPr sz="1200">
                <a:solidFill>
                  <a:schemeClr val="tx1">
                    <a:lumMod val="65000"/>
                    <a:lumOff val="35000"/>
                  </a:schemeClr>
                </a:solidFill>
                <a:latin typeface="Century Gothic" pitchFamily="34" charset="0"/>
              </a:defRPr>
            </a:lvl1pPr>
          </a:lstStyle>
          <a:p>
            <a:pPr>
              <a:defRPr/>
            </a:pPr>
            <a:fld id="{E99E1B09-02B6-4056-923A-B2910102A079}" type="slidenum">
              <a:rPr lang="en-US" smtClean="0"/>
              <a:pPr>
                <a:defRPr/>
              </a:pPr>
              <a:t>‹#›</a:t>
            </a:fld>
            <a:endParaRPr lang="en-US"/>
          </a:p>
        </p:txBody>
      </p:sp>
      <p:sp>
        <p:nvSpPr>
          <p:cNvPr id="7" name="Oval 6"/>
          <p:cNvSpPr/>
          <p:nvPr/>
        </p:nvSpPr>
        <p:spPr>
          <a:xfrm>
            <a:off x="8457760"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914400" rtl="0" eaLnBrk="1" latinLnBrk="0" hangingPunct="1"/>
            <a:endParaRPr lang="en-US" sz="1800" kern="1200">
              <a:solidFill>
                <a:schemeClr val="lt1"/>
              </a:solidFill>
              <a:latin typeface="+mn-lt"/>
              <a:ea typeface="+mn-ea"/>
              <a:cs typeface="+mn-cs"/>
            </a:endParaRPr>
          </a:p>
        </p:txBody>
      </p:sp>
      <p:sp>
        <p:nvSpPr>
          <p:cNvPr id="8" name="Oval 7"/>
          <p:cNvSpPr/>
          <p:nvPr/>
        </p:nvSpPr>
        <p:spPr>
          <a:xfrm>
            <a:off x="569119" y="6499384"/>
            <a:ext cx="84772" cy="84772"/>
          </a:xfrm>
          <a:prstGeom prst="ellipse">
            <a:avLst/>
          </a:prstGeom>
          <a:solidFill>
            <a:schemeClr val="tx1">
              <a:lumMod val="50000"/>
              <a:lumOff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 id="2147483768" r:id="rId12"/>
  </p:sldLayoutIdLst>
  <p:transition spd="med">
    <p:fade thruBlk="1"/>
  </p:transition>
  <p:timing>
    <p:tnLst>
      <p:par>
        <p:cTn id="1" dur="indefinite" restart="never" nodeType="tmRoot"/>
      </p:par>
    </p:tnLst>
  </p:timing>
  <p:txStyles>
    <p:titleStyle>
      <a:lvl1pPr algn="ctr" defTabSz="914400" rtl="0" eaLnBrk="1" latinLnBrk="0" hangingPunct="1">
        <a:lnSpc>
          <a:spcPts val="5800"/>
        </a:lnSpc>
        <a:spcBef>
          <a:spcPct val="0"/>
        </a:spcBef>
        <a:buNone/>
        <a:defRPr sz="5400" kern="1200">
          <a:solidFill>
            <a:schemeClr val="tx2"/>
          </a:solidFill>
          <a:effectLst>
            <a:outerShdw blurRad="63500" dist="38100" dir="5400000" algn="t" rotWithShape="0">
              <a:prstClr val="black">
                <a:alpha val="25000"/>
              </a:prstClr>
            </a:outerShdw>
          </a:effectLst>
          <a:latin typeface="+mn-lt"/>
          <a:ea typeface="+mj-ea"/>
          <a:cs typeface="+mj-cs"/>
        </a:defRPr>
      </a:lvl1pPr>
    </p:titleStyle>
    <p:body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hyperlink" Target="http://www.google.com/imgres?imgurl=http://wilybadger.files.wordpress.com/2009/09/official_portrait_of_barack_obama.jpg&amp;imgrefurl=http://wilybadger.wordpress.com/2009/09/10/&amp;h=2608&amp;w=1916&amp;sz=785&amp;tbnid=DN0xaD5h7BnuzM:&amp;tbnh=150&amp;tbnw=110&amp;prev=/images%3Fq%3Dobama%2Bjpg&amp;zoom=1&amp;q=obama+jpg&amp;usg=__erin6FF1ga1ZDoneQDlWOa0HQw0=&amp;sa=X&amp;ei=D5iTTbOYIaSD0QHY1_zMBw&amp;ved=0CDkQ9QEwBA" TargetMode="External"/><Relationship Id="rId1" Type="http://schemas.openxmlformats.org/officeDocument/2006/relationships/slideLayout" Target="../slideLayouts/slideLayout12.xml"/><Relationship Id="rId6" Type="http://schemas.openxmlformats.org/officeDocument/2006/relationships/image" Target="../media/image11.png"/><Relationship Id="rId11" Type="http://schemas.openxmlformats.org/officeDocument/2006/relationships/image" Target="../media/image16.jpeg"/><Relationship Id="rId5" Type="http://schemas.openxmlformats.org/officeDocument/2006/relationships/image" Target="../media/image10.png"/><Relationship Id="rId10" Type="http://schemas.openxmlformats.org/officeDocument/2006/relationships/image" Target="../media/image15.jpeg"/><Relationship Id="rId4" Type="http://schemas.openxmlformats.org/officeDocument/2006/relationships/image" Target="../media/image9.png"/><Relationship Id="rId9" Type="http://schemas.openxmlformats.org/officeDocument/2006/relationships/image" Target="../media/image14.jpeg"/></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jpeg"/><Relationship Id="rId1" Type="http://schemas.openxmlformats.org/officeDocument/2006/relationships/slideLayout" Target="../slideLayouts/slideLayout12.xml"/><Relationship Id="rId5" Type="http://schemas.openxmlformats.org/officeDocument/2006/relationships/image" Target="../media/image20.jpeg"/><Relationship Id="rId4" Type="http://schemas.openxmlformats.org/officeDocument/2006/relationships/image" Target="../media/image19.jpeg"/></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chart" Target="../charts/chart7.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22.emf"/></Relationships>
</file>

<file path=ppt/slides/_rels/slide18.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chart" Target="../charts/chart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chart" Target="../charts/chart9.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themeOverride" Target="../theme/themeOverride1.xml"/><Relationship Id="rId4" Type="http://schemas.openxmlformats.org/officeDocument/2006/relationships/image" Target="../media/image3.jpeg"/></Relationships>
</file>

<file path=ppt/slides/_rels/slide30.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chart" Target="../charts/chart14.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chart" Target="../charts/chart15.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chart" Target="../charts/chart16.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chart" Target="../charts/chart17.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chart" Target="../charts/chart18.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chart" Target="../charts/chart19.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29.gif"/><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29.gif"/><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29.gif"/><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29.gif"/><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9.gif"/><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29.gif"/><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29.gif"/><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ctrTitle"/>
          </p:nvPr>
        </p:nvSpPr>
        <p:spPr>
          <a:xfrm>
            <a:off x="685800" y="762000"/>
            <a:ext cx="7772400" cy="1371601"/>
          </a:xfrm>
        </p:spPr>
        <p:txBody>
          <a:bodyPr>
            <a:noAutofit/>
          </a:bodyPr>
          <a:lstStyle/>
          <a:p>
            <a:pPr algn="ctr" eaLnBrk="1" fontAlgn="auto" hangingPunct="1">
              <a:spcAft>
                <a:spcPts val="0"/>
              </a:spcAft>
              <a:defRPr/>
            </a:pPr>
            <a:r>
              <a:rPr lang="en-US" sz="3600" dirty="0" smtClean="0"/>
              <a:t>Overview of Recent </a:t>
            </a:r>
            <a:r>
              <a:rPr lang="en-US" sz="3600" dirty="0" smtClean="0"/>
              <a:t>Public Opinion in Anne Arundel County</a:t>
            </a:r>
            <a:br>
              <a:rPr lang="en-US" sz="3600" dirty="0" smtClean="0"/>
            </a:br>
            <a:r>
              <a:rPr lang="en-US" sz="3600" dirty="0" smtClean="0"/>
              <a:t> and 2010 Elections</a:t>
            </a:r>
            <a:endParaRPr lang="en-US" sz="3600" dirty="0" smtClean="0"/>
          </a:p>
        </p:txBody>
      </p:sp>
      <p:sp>
        <p:nvSpPr>
          <p:cNvPr id="9219" name="Rectangle 3"/>
          <p:cNvSpPr>
            <a:spLocks noGrp="1" noChangeArrowheads="1"/>
          </p:cNvSpPr>
          <p:nvPr>
            <p:ph type="subTitle" idx="1"/>
          </p:nvPr>
        </p:nvSpPr>
        <p:spPr>
          <a:xfrm>
            <a:off x="685800" y="2590800"/>
            <a:ext cx="7772400" cy="2220913"/>
          </a:xfrm>
        </p:spPr>
        <p:txBody>
          <a:bodyPr>
            <a:normAutofit/>
          </a:bodyPr>
          <a:lstStyle/>
          <a:p>
            <a:pPr marR="0" algn="ctr" eaLnBrk="1" hangingPunct="1">
              <a:lnSpc>
                <a:spcPct val="80000"/>
              </a:lnSpc>
            </a:pPr>
            <a:r>
              <a:rPr lang="en-US" sz="2500" b="1" dirty="0" smtClean="0"/>
              <a:t>By Dan </a:t>
            </a:r>
            <a:r>
              <a:rPr lang="en-US" sz="2500" b="1" dirty="0" err="1" smtClean="0"/>
              <a:t>Nataf</a:t>
            </a:r>
            <a:r>
              <a:rPr lang="en-US" sz="2500" b="1" dirty="0" smtClean="0"/>
              <a:t>, Ph.D.</a:t>
            </a:r>
          </a:p>
          <a:p>
            <a:pPr marR="0" algn="ctr" eaLnBrk="1" hangingPunct="1">
              <a:lnSpc>
                <a:spcPct val="80000"/>
              </a:lnSpc>
            </a:pPr>
            <a:r>
              <a:rPr lang="en-US" sz="2500" dirty="0" smtClean="0"/>
              <a:t>Director, Center for the Study of Local Issues</a:t>
            </a:r>
          </a:p>
          <a:p>
            <a:pPr marR="0" algn="ctr" eaLnBrk="1" hangingPunct="1">
              <a:lnSpc>
                <a:spcPct val="80000"/>
              </a:lnSpc>
            </a:pPr>
            <a:r>
              <a:rPr lang="en-US" sz="2500" dirty="0" smtClean="0"/>
              <a:t>Anne Arundel Community College</a:t>
            </a:r>
          </a:p>
          <a:p>
            <a:pPr marR="0" algn="ctr" eaLnBrk="1" hangingPunct="1">
              <a:lnSpc>
                <a:spcPct val="80000"/>
              </a:lnSpc>
            </a:pPr>
            <a:r>
              <a:rPr lang="en-US" sz="2500" b="1" dirty="0" smtClean="0"/>
              <a:t>March 30</a:t>
            </a:r>
            <a:r>
              <a:rPr lang="en-US" sz="2500" b="1" dirty="0" smtClean="0"/>
              <a:t>, 2011</a:t>
            </a:r>
          </a:p>
        </p:txBody>
      </p:sp>
    </p:spTree>
  </p:cSld>
  <p:clrMapOvr>
    <a:masterClrMapping/>
  </p:clrMapOvr>
  <p:transition spd="med">
    <p:fade thruBlk="1"/>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773275198"/>
              </p:ext>
            </p:extLst>
          </p:nvPr>
        </p:nvGraphicFramePr>
        <p:xfrm>
          <a:off x="762000" y="1981200"/>
          <a:ext cx="7924800" cy="4032345"/>
        </p:xfrm>
        <a:graphic>
          <a:graphicData uri="http://schemas.openxmlformats.org/drawingml/2006/table">
            <a:tbl>
              <a:tblPr/>
              <a:tblGrid>
                <a:gridCol w="6159154"/>
                <a:gridCol w="851246"/>
                <a:gridCol w="914400"/>
              </a:tblGrid>
              <a:tr h="760610">
                <a:tc>
                  <a:txBody>
                    <a:bodyPr/>
                    <a:lstStyle/>
                    <a:p>
                      <a:pPr marL="0" marR="0">
                        <a:spcBef>
                          <a:spcPts val="0"/>
                        </a:spcBef>
                        <a:spcAft>
                          <a:spcPts val="0"/>
                        </a:spcAft>
                      </a:pPr>
                      <a:r>
                        <a:rPr lang="en-US" sz="2000" b="1" dirty="0">
                          <a:latin typeface="Times New Roman"/>
                          <a:ea typeface="Times New Roman"/>
                          <a:cs typeface="Times New Roman"/>
                        </a:rPr>
                        <a:t>Condition</a:t>
                      </a:r>
                      <a:endParaRPr lang="en-US" sz="2000" dirty="0">
                        <a:latin typeface="Times New Roman"/>
                        <a:ea typeface="Times New Roman"/>
                        <a:cs typeface="Times New Roman"/>
                      </a:endParaRPr>
                    </a:p>
                  </a:txBody>
                  <a:tcPr marL="47942" marR="479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dirty="0" smtClean="0">
                          <a:latin typeface="Times New Roman"/>
                          <a:ea typeface="Times New Roman"/>
                          <a:cs typeface="Times New Roman"/>
                        </a:rPr>
                        <a:t>Fall</a:t>
                      </a:r>
                    </a:p>
                    <a:p>
                      <a:pPr marL="0" marR="0" algn="ctr">
                        <a:spcBef>
                          <a:spcPts val="0"/>
                        </a:spcBef>
                        <a:spcAft>
                          <a:spcPts val="0"/>
                        </a:spcAft>
                      </a:pPr>
                      <a:r>
                        <a:rPr lang="en-US" sz="2000" dirty="0" smtClean="0">
                          <a:latin typeface="Times New Roman"/>
                          <a:ea typeface="Times New Roman"/>
                          <a:cs typeface="Times New Roman"/>
                        </a:rPr>
                        <a:t>2005</a:t>
                      </a:r>
                      <a:endParaRPr lang="en-US" sz="2000" dirty="0">
                        <a:latin typeface="Times New Roman"/>
                        <a:ea typeface="Times New Roman"/>
                        <a:cs typeface="Times New Roman"/>
                      </a:endParaRPr>
                    </a:p>
                  </a:txBody>
                  <a:tcPr marL="47942" marR="47942"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000" dirty="0" smtClean="0">
                          <a:latin typeface="Times New Roman"/>
                          <a:ea typeface="Times New Roman"/>
                          <a:cs typeface="Times New Roman"/>
                        </a:rPr>
                        <a:t>Spring</a:t>
                      </a:r>
                    </a:p>
                    <a:p>
                      <a:pPr marL="0" marR="0" algn="ctr">
                        <a:spcBef>
                          <a:spcPts val="0"/>
                        </a:spcBef>
                        <a:spcAft>
                          <a:spcPts val="0"/>
                        </a:spcAft>
                      </a:pPr>
                      <a:r>
                        <a:rPr lang="en-US" sz="2000" dirty="0" smtClean="0">
                          <a:latin typeface="Times New Roman"/>
                          <a:ea typeface="Times New Roman"/>
                          <a:cs typeface="Times New Roman"/>
                        </a:rPr>
                        <a:t>2011</a:t>
                      </a:r>
                      <a:endParaRPr lang="en-US" sz="2000" dirty="0">
                        <a:latin typeface="Times New Roman"/>
                        <a:ea typeface="Times New Roman"/>
                        <a:cs typeface="Times New Roman"/>
                      </a:endParaRPr>
                    </a:p>
                  </a:txBody>
                  <a:tcPr marL="47942" marR="47942"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609504">
                <a:tc>
                  <a:txBody>
                    <a:bodyPr/>
                    <a:lstStyle/>
                    <a:p>
                      <a:pPr marL="0" marR="0">
                        <a:spcBef>
                          <a:spcPts val="0"/>
                        </a:spcBef>
                        <a:spcAft>
                          <a:spcPts val="0"/>
                        </a:spcAft>
                      </a:pPr>
                      <a:r>
                        <a:rPr lang="en-US" sz="2000" dirty="0">
                          <a:latin typeface="Times New Roman"/>
                          <a:ea typeface="Times New Roman"/>
                          <a:cs typeface="Times New Roman"/>
                        </a:rPr>
                        <a:t>Balancing the county budget (less spending, more revenues)</a:t>
                      </a:r>
                    </a:p>
                  </a:txBody>
                  <a:tcPr marL="47942" marR="479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r>
                        <a:rPr kumimoji="0" lang="en-US" sz="2400" b="1" kern="1200" dirty="0" smtClean="0">
                          <a:solidFill>
                            <a:srgbClr val="000000"/>
                          </a:solidFill>
                          <a:latin typeface="Times New Roman"/>
                          <a:ea typeface="Times New Roman"/>
                          <a:cs typeface="Times New Roman"/>
                        </a:rPr>
                        <a:t>0</a:t>
                      </a:r>
                      <a:endParaRPr kumimoji="0" lang="en-US" sz="2400" b="1" kern="1200" dirty="0">
                        <a:solidFill>
                          <a:srgbClr val="000000"/>
                        </a:solidFill>
                        <a:latin typeface="Times New Roman"/>
                        <a:ea typeface="Times New Roman"/>
                        <a:cs typeface="Times New Roman"/>
                      </a:endParaRPr>
                    </a:p>
                  </a:txBody>
                  <a:tcPr marL="47942" marR="47942"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spcBef>
                          <a:spcPts val="0"/>
                        </a:spcBef>
                        <a:spcAft>
                          <a:spcPts val="0"/>
                        </a:spcAft>
                      </a:pPr>
                      <a:r>
                        <a:rPr lang="en-US" sz="2400" b="1" dirty="0">
                          <a:solidFill>
                            <a:srgbClr val="000000"/>
                          </a:solidFill>
                          <a:latin typeface="Times New Roman"/>
                          <a:ea typeface="Times New Roman"/>
                          <a:cs typeface="Times New Roman"/>
                        </a:rPr>
                        <a:t>18</a:t>
                      </a:r>
                      <a:endParaRPr lang="en-US" sz="2400" b="1" dirty="0">
                        <a:latin typeface="Times New Roman"/>
                        <a:ea typeface="Times New Roman"/>
                        <a:cs typeface="Times New Roman"/>
                      </a:endParaRPr>
                    </a:p>
                  </a:txBody>
                  <a:tcPr marL="47942" marR="47942"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r>
              <a:tr h="380305">
                <a:tc>
                  <a:txBody>
                    <a:bodyPr/>
                    <a:lstStyle/>
                    <a:p>
                      <a:pPr marL="0" marR="0">
                        <a:spcBef>
                          <a:spcPts val="0"/>
                        </a:spcBef>
                        <a:spcAft>
                          <a:spcPts val="0"/>
                        </a:spcAft>
                      </a:pPr>
                      <a:r>
                        <a:rPr lang="en-US" sz="2000" dirty="0">
                          <a:latin typeface="Times New Roman"/>
                          <a:ea typeface="Times New Roman"/>
                          <a:cs typeface="Times New Roman"/>
                        </a:rPr>
                        <a:t>Providing enough jobs</a:t>
                      </a:r>
                    </a:p>
                  </a:txBody>
                  <a:tcPr marL="47942" marR="479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kumimoji="0" lang="en-US" sz="2400" b="1" kern="1200" dirty="0" smtClean="0">
                          <a:solidFill>
                            <a:srgbClr val="000000"/>
                          </a:solidFill>
                          <a:latin typeface="Times New Roman"/>
                          <a:ea typeface="Times New Roman"/>
                          <a:cs typeface="Times New Roman"/>
                        </a:rPr>
                        <a:t>8</a:t>
                      </a:r>
                      <a:endParaRPr kumimoji="0" lang="en-US" sz="2400" b="1" kern="1200" dirty="0">
                        <a:solidFill>
                          <a:srgbClr val="000000"/>
                        </a:solidFill>
                        <a:latin typeface="Times New Roman"/>
                        <a:ea typeface="Times New Roman"/>
                        <a:cs typeface="Times New Roman"/>
                      </a:endParaRPr>
                    </a:p>
                  </a:txBody>
                  <a:tcPr marL="47942" marR="47942"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400" b="1">
                          <a:solidFill>
                            <a:srgbClr val="000000"/>
                          </a:solidFill>
                          <a:latin typeface="Times New Roman"/>
                          <a:ea typeface="Times New Roman"/>
                          <a:cs typeface="Times New Roman"/>
                        </a:rPr>
                        <a:t>16</a:t>
                      </a:r>
                      <a:endParaRPr lang="en-US" sz="2400" b="1">
                        <a:latin typeface="Times New Roman"/>
                        <a:ea typeface="Times New Roman"/>
                        <a:cs typeface="Times New Roman"/>
                      </a:endParaRPr>
                    </a:p>
                  </a:txBody>
                  <a:tcPr marL="47942" marR="47942"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60610">
                <a:tc>
                  <a:txBody>
                    <a:bodyPr/>
                    <a:lstStyle/>
                    <a:p>
                      <a:pPr marL="0" marR="0">
                        <a:spcBef>
                          <a:spcPts val="0"/>
                        </a:spcBef>
                        <a:spcAft>
                          <a:spcPts val="0"/>
                        </a:spcAft>
                      </a:pPr>
                      <a:r>
                        <a:rPr lang="en-US" sz="2000" dirty="0">
                          <a:latin typeface="Times New Roman"/>
                          <a:ea typeface="Times New Roman"/>
                          <a:cs typeface="Times New Roman"/>
                        </a:rPr>
                        <a:t>Providing enough skills/training or otherwise improving education/schools</a:t>
                      </a:r>
                    </a:p>
                  </a:txBody>
                  <a:tcPr marL="47942" marR="479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r>
                        <a:rPr kumimoji="0" lang="en-US" sz="2400" b="1" kern="1200" dirty="0" smtClean="0">
                          <a:solidFill>
                            <a:srgbClr val="000000"/>
                          </a:solidFill>
                          <a:latin typeface="Times New Roman"/>
                          <a:ea typeface="Times New Roman"/>
                          <a:cs typeface="Times New Roman"/>
                        </a:rPr>
                        <a:t>11</a:t>
                      </a:r>
                      <a:endParaRPr kumimoji="0" lang="en-US" sz="2400" b="1" kern="1200" dirty="0">
                        <a:solidFill>
                          <a:srgbClr val="000000"/>
                        </a:solidFill>
                        <a:latin typeface="Times New Roman"/>
                        <a:ea typeface="Times New Roman"/>
                        <a:cs typeface="Times New Roman"/>
                      </a:endParaRPr>
                    </a:p>
                  </a:txBody>
                  <a:tcPr marL="47942" marR="47942"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spcBef>
                          <a:spcPts val="0"/>
                        </a:spcBef>
                        <a:spcAft>
                          <a:spcPts val="0"/>
                        </a:spcAft>
                      </a:pPr>
                      <a:r>
                        <a:rPr lang="en-US" sz="2400" b="1" dirty="0">
                          <a:solidFill>
                            <a:srgbClr val="000000"/>
                          </a:solidFill>
                          <a:latin typeface="Times New Roman"/>
                          <a:ea typeface="Times New Roman"/>
                          <a:cs typeface="Times New Roman"/>
                        </a:rPr>
                        <a:t>12</a:t>
                      </a:r>
                      <a:endParaRPr lang="en-US" sz="2400" b="1" dirty="0">
                        <a:latin typeface="Times New Roman"/>
                        <a:ea typeface="Times New Roman"/>
                        <a:cs typeface="Times New Roman"/>
                      </a:endParaRPr>
                    </a:p>
                  </a:txBody>
                  <a:tcPr marL="47942" marR="47942"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r>
              <a:tr h="380305">
                <a:tc>
                  <a:txBody>
                    <a:bodyPr/>
                    <a:lstStyle/>
                    <a:p>
                      <a:pPr marL="0" marR="0">
                        <a:spcBef>
                          <a:spcPts val="0"/>
                        </a:spcBef>
                        <a:spcAft>
                          <a:spcPts val="0"/>
                        </a:spcAft>
                      </a:pPr>
                      <a:r>
                        <a:rPr lang="en-US" sz="2000" dirty="0">
                          <a:latin typeface="Times New Roman"/>
                          <a:ea typeface="Times New Roman"/>
                          <a:cs typeface="Times New Roman"/>
                        </a:rPr>
                        <a:t>Managing growth/development</a:t>
                      </a:r>
                    </a:p>
                  </a:txBody>
                  <a:tcPr marL="47942" marR="479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kumimoji="0" lang="en-US" sz="2400" b="1" kern="1200" dirty="0" smtClean="0">
                          <a:solidFill>
                            <a:srgbClr val="000000"/>
                          </a:solidFill>
                          <a:latin typeface="Times New Roman"/>
                          <a:ea typeface="Times New Roman"/>
                          <a:cs typeface="Times New Roman"/>
                        </a:rPr>
                        <a:t>27</a:t>
                      </a:r>
                      <a:endParaRPr kumimoji="0" lang="en-US" sz="2400" b="1" kern="1200" dirty="0">
                        <a:solidFill>
                          <a:srgbClr val="000000"/>
                        </a:solidFill>
                        <a:latin typeface="Times New Roman"/>
                        <a:ea typeface="Times New Roman"/>
                        <a:cs typeface="Times New Roman"/>
                      </a:endParaRPr>
                    </a:p>
                  </a:txBody>
                  <a:tcPr marL="47942" marR="47942"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400" b="1" dirty="0">
                          <a:solidFill>
                            <a:srgbClr val="000000"/>
                          </a:solidFill>
                          <a:latin typeface="Times New Roman"/>
                          <a:ea typeface="Times New Roman"/>
                          <a:cs typeface="Times New Roman"/>
                        </a:rPr>
                        <a:t>8</a:t>
                      </a:r>
                      <a:endParaRPr lang="en-US" sz="2400" b="1" dirty="0">
                        <a:latin typeface="Times New Roman"/>
                        <a:ea typeface="Times New Roman"/>
                        <a:cs typeface="Times New Roman"/>
                      </a:endParaRPr>
                    </a:p>
                  </a:txBody>
                  <a:tcPr marL="47942" marR="47942"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0305">
                <a:tc>
                  <a:txBody>
                    <a:bodyPr/>
                    <a:lstStyle/>
                    <a:p>
                      <a:pPr marL="0" marR="0">
                        <a:spcBef>
                          <a:spcPts val="0"/>
                        </a:spcBef>
                        <a:spcAft>
                          <a:spcPts val="0"/>
                        </a:spcAft>
                      </a:pPr>
                      <a:r>
                        <a:rPr lang="en-US" sz="2000" dirty="0">
                          <a:latin typeface="Times New Roman"/>
                          <a:ea typeface="Times New Roman"/>
                          <a:cs typeface="Times New Roman"/>
                        </a:rPr>
                        <a:t>Having enough infrastructure, roads, transportation</a:t>
                      </a:r>
                    </a:p>
                  </a:txBody>
                  <a:tcPr marL="47942" marR="479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r>
                        <a:rPr kumimoji="0" lang="en-US" sz="2400" b="1" kern="1200" dirty="0" smtClean="0">
                          <a:solidFill>
                            <a:srgbClr val="000000"/>
                          </a:solidFill>
                          <a:latin typeface="Times New Roman"/>
                          <a:ea typeface="Times New Roman"/>
                          <a:cs typeface="Times New Roman"/>
                        </a:rPr>
                        <a:t>3</a:t>
                      </a:r>
                      <a:endParaRPr kumimoji="0" lang="en-US" sz="2400" b="1" kern="1200" dirty="0">
                        <a:solidFill>
                          <a:srgbClr val="000000"/>
                        </a:solidFill>
                        <a:latin typeface="Times New Roman"/>
                        <a:ea typeface="Times New Roman"/>
                        <a:cs typeface="Times New Roman"/>
                      </a:endParaRPr>
                    </a:p>
                  </a:txBody>
                  <a:tcPr marL="47942" marR="47942"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spcBef>
                          <a:spcPts val="0"/>
                        </a:spcBef>
                        <a:spcAft>
                          <a:spcPts val="0"/>
                        </a:spcAft>
                      </a:pPr>
                      <a:r>
                        <a:rPr lang="en-US" sz="2400" b="1" dirty="0">
                          <a:solidFill>
                            <a:srgbClr val="000000"/>
                          </a:solidFill>
                          <a:latin typeface="Times New Roman"/>
                          <a:ea typeface="Times New Roman"/>
                          <a:cs typeface="Times New Roman"/>
                        </a:rPr>
                        <a:t>7</a:t>
                      </a:r>
                      <a:endParaRPr lang="en-US" sz="2400" b="1" dirty="0">
                        <a:latin typeface="Times New Roman"/>
                        <a:ea typeface="Times New Roman"/>
                        <a:cs typeface="Times New Roman"/>
                      </a:endParaRPr>
                    </a:p>
                  </a:txBody>
                  <a:tcPr marL="47942" marR="47942"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r>
              <a:tr h="380305">
                <a:tc>
                  <a:txBody>
                    <a:bodyPr/>
                    <a:lstStyle/>
                    <a:p>
                      <a:pPr marL="0" marR="0">
                        <a:spcBef>
                          <a:spcPts val="0"/>
                        </a:spcBef>
                        <a:spcAft>
                          <a:spcPts val="0"/>
                        </a:spcAft>
                      </a:pPr>
                      <a:r>
                        <a:rPr lang="en-US" sz="2000" dirty="0">
                          <a:latin typeface="Times New Roman"/>
                          <a:ea typeface="Times New Roman"/>
                          <a:cs typeface="Times New Roman"/>
                        </a:rPr>
                        <a:t>All other answers</a:t>
                      </a:r>
                    </a:p>
                  </a:txBody>
                  <a:tcPr marL="47942" marR="479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kumimoji="0" lang="en-US" sz="2400" b="1" kern="1200" dirty="0" smtClean="0">
                          <a:solidFill>
                            <a:srgbClr val="000000"/>
                          </a:solidFill>
                          <a:latin typeface="Times New Roman"/>
                          <a:ea typeface="Times New Roman"/>
                          <a:cs typeface="Times New Roman"/>
                        </a:rPr>
                        <a:t>51</a:t>
                      </a:r>
                      <a:endParaRPr kumimoji="0" lang="en-US" sz="2400" b="1" kern="1200" dirty="0">
                        <a:solidFill>
                          <a:srgbClr val="000000"/>
                        </a:solidFill>
                        <a:latin typeface="Times New Roman"/>
                        <a:ea typeface="Times New Roman"/>
                        <a:cs typeface="Times New Roman"/>
                      </a:endParaRPr>
                    </a:p>
                  </a:txBody>
                  <a:tcPr marL="47942" marR="47942"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400" b="1" dirty="0">
                          <a:solidFill>
                            <a:srgbClr val="000000"/>
                          </a:solidFill>
                          <a:latin typeface="Times New Roman"/>
                          <a:ea typeface="Times New Roman"/>
                          <a:cs typeface="Times New Roman"/>
                        </a:rPr>
                        <a:t>39</a:t>
                      </a:r>
                      <a:endParaRPr lang="en-US" sz="2400" b="1" dirty="0">
                        <a:latin typeface="Times New Roman"/>
                        <a:ea typeface="Times New Roman"/>
                        <a:cs typeface="Times New Roman"/>
                      </a:endParaRPr>
                    </a:p>
                  </a:txBody>
                  <a:tcPr marL="47942" marR="47942"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80305">
                <a:tc>
                  <a:txBody>
                    <a:bodyPr/>
                    <a:lstStyle/>
                    <a:p>
                      <a:pPr marL="0" marR="0">
                        <a:spcBef>
                          <a:spcPts val="0"/>
                        </a:spcBef>
                        <a:spcAft>
                          <a:spcPts val="0"/>
                        </a:spcAft>
                      </a:pPr>
                      <a:r>
                        <a:rPr lang="en-US" sz="2000" dirty="0">
                          <a:latin typeface="Times New Roman"/>
                          <a:ea typeface="Times New Roman"/>
                          <a:cs typeface="Times New Roman"/>
                        </a:rPr>
                        <a:t>Total</a:t>
                      </a:r>
                    </a:p>
                  </a:txBody>
                  <a:tcPr marL="47942" marR="4794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algn="ctr"/>
                      <a:r>
                        <a:rPr kumimoji="0" lang="en-US" sz="2400" b="1" kern="1200" dirty="0" smtClean="0">
                          <a:solidFill>
                            <a:srgbClr val="000000"/>
                          </a:solidFill>
                          <a:latin typeface="Times New Roman"/>
                          <a:ea typeface="Times New Roman"/>
                          <a:cs typeface="Times New Roman"/>
                        </a:rPr>
                        <a:t>100</a:t>
                      </a:r>
                      <a:endParaRPr kumimoji="0" lang="en-US" sz="2400" b="1" kern="1200" dirty="0">
                        <a:solidFill>
                          <a:srgbClr val="000000"/>
                        </a:solidFill>
                        <a:latin typeface="Times New Roman"/>
                        <a:ea typeface="Times New Roman"/>
                        <a:cs typeface="Times New Roman"/>
                      </a:endParaRPr>
                    </a:p>
                  </a:txBody>
                  <a:tcPr marL="47942" marR="47942" marT="0" marB="0">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spcBef>
                          <a:spcPts val="0"/>
                        </a:spcBef>
                        <a:spcAft>
                          <a:spcPts val="0"/>
                        </a:spcAft>
                      </a:pPr>
                      <a:r>
                        <a:rPr lang="en-US" sz="2400" b="1" dirty="0">
                          <a:solidFill>
                            <a:srgbClr val="000000"/>
                          </a:solidFill>
                          <a:latin typeface="Times New Roman"/>
                          <a:ea typeface="Times New Roman"/>
                          <a:cs typeface="Times New Roman"/>
                        </a:rPr>
                        <a:t>100</a:t>
                      </a:r>
                      <a:endParaRPr lang="en-US" sz="2400" b="1" dirty="0">
                        <a:latin typeface="Times New Roman"/>
                        <a:ea typeface="Times New Roman"/>
                        <a:cs typeface="Times New Roman"/>
                      </a:endParaRPr>
                    </a:p>
                  </a:txBody>
                  <a:tcPr marL="47942" marR="47942" marT="0" marB="0">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r>
            </a:tbl>
          </a:graphicData>
        </a:graphic>
      </p:graphicFrame>
      <p:sp>
        <p:nvSpPr>
          <p:cNvPr id="3" name="Title 2"/>
          <p:cNvSpPr>
            <a:spLocks noGrp="1"/>
          </p:cNvSpPr>
          <p:nvPr>
            <p:ph type="title"/>
          </p:nvPr>
        </p:nvSpPr>
        <p:spPr>
          <a:xfrm>
            <a:off x="381000" y="381000"/>
            <a:ext cx="8229600" cy="1219200"/>
          </a:xfrm>
        </p:spPr>
        <p:style>
          <a:lnRef idx="2">
            <a:schemeClr val="accent1"/>
          </a:lnRef>
          <a:fillRef idx="1">
            <a:schemeClr val="lt1"/>
          </a:fillRef>
          <a:effectRef idx="0">
            <a:schemeClr val="accent1"/>
          </a:effectRef>
          <a:fontRef idx="minor">
            <a:schemeClr val="dk1"/>
          </a:fontRef>
        </p:style>
        <p:txBody>
          <a:bodyPr>
            <a:noAutofit/>
          </a:bodyPr>
          <a:lstStyle/>
          <a:p>
            <a:pPr>
              <a:lnSpc>
                <a:spcPct val="100000"/>
              </a:lnSpc>
              <a:defRPr/>
            </a:pPr>
            <a:r>
              <a:rPr lang="en-US" sz="3200" dirty="0" smtClean="0">
                <a:solidFill>
                  <a:schemeClr val="tx1"/>
                </a:solidFill>
                <a:effectLst/>
                <a:latin typeface="Times New Roman" pitchFamily="18" charset="0"/>
                <a:cs typeface="Arial" pitchFamily="34" charset="0"/>
              </a:rPr>
              <a:t> </a:t>
            </a:r>
            <a:r>
              <a:rPr lang="en-US" sz="3200" dirty="0" smtClean="0">
                <a:solidFill>
                  <a:schemeClr val="tx1"/>
                </a:solidFill>
                <a:effectLst/>
                <a:latin typeface="Times New Roman" pitchFamily="18" charset="0"/>
                <a:cs typeface="Arial" pitchFamily="34" charset="0"/>
              </a:rPr>
              <a:t/>
            </a:r>
            <a:br>
              <a:rPr lang="en-US" sz="3200" dirty="0" smtClean="0">
                <a:solidFill>
                  <a:schemeClr val="tx1"/>
                </a:solidFill>
                <a:effectLst/>
                <a:latin typeface="Times New Roman" pitchFamily="18" charset="0"/>
                <a:cs typeface="Arial" pitchFamily="34" charset="0"/>
              </a:rPr>
            </a:br>
            <a:r>
              <a:rPr lang="en-US" sz="3200" dirty="0">
                <a:solidFill>
                  <a:schemeClr val="tx1"/>
                </a:solidFill>
                <a:effectLst/>
                <a:latin typeface="Times New Roman" pitchFamily="18" charset="0"/>
                <a:cs typeface="Arial" pitchFamily="34" charset="0"/>
              </a:rPr>
              <a:t/>
            </a:r>
            <a:br>
              <a:rPr lang="en-US" sz="3200" dirty="0">
                <a:solidFill>
                  <a:schemeClr val="tx1"/>
                </a:solidFill>
                <a:effectLst/>
                <a:latin typeface="Times New Roman" pitchFamily="18" charset="0"/>
                <a:cs typeface="Arial" pitchFamily="34" charset="0"/>
              </a:rPr>
            </a:br>
            <a:r>
              <a:rPr lang="en-US" sz="3200" dirty="0" smtClean="0">
                <a:solidFill>
                  <a:schemeClr val="tx1"/>
                </a:solidFill>
                <a:effectLst/>
                <a:latin typeface="Times New Roman" pitchFamily="18" charset="0"/>
                <a:cs typeface="Arial" pitchFamily="34" charset="0"/>
              </a:rPr>
              <a:t/>
            </a:r>
            <a:br>
              <a:rPr lang="en-US" sz="3200" dirty="0" smtClean="0">
                <a:solidFill>
                  <a:schemeClr val="tx1"/>
                </a:solidFill>
                <a:effectLst/>
                <a:latin typeface="Times New Roman" pitchFamily="18" charset="0"/>
                <a:cs typeface="Arial" pitchFamily="34" charset="0"/>
              </a:rPr>
            </a:br>
            <a:r>
              <a:rPr lang="en-US" sz="3200" dirty="0">
                <a:solidFill>
                  <a:schemeClr val="tx1"/>
                </a:solidFill>
                <a:effectLst/>
                <a:latin typeface="Times New Roman" pitchFamily="18" charset="0"/>
                <a:cs typeface="Arial" pitchFamily="34" charset="0"/>
              </a:rPr>
              <a:t/>
            </a:r>
            <a:br>
              <a:rPr lang="en-US" sz="3200" dirty="0">
                <a:solidFill>
                  <a:schemeClr val="tx1"/>
                </a:solidFill>
                <a:effectLst/>
                <a:latin typeface="Times New Roman" pitchFamily="18" charset="0"/>
                <a:cs typeface="Arial" pitchFamily="34" charset="0"/>
              </a:rPr>
            </a:br>
            <a:r>
              <a:rPr lang="en-US" sz="3200" dirty="0" smtClean="0">
                <a:solidFill>
                  <a:schemeClr val="tx1"/>
                </a:solidFill>
                <a:effectLst/>
                <a:latin typeface="Times New Roman" pitchFamily="18" charset="0"/>
                <a:cs typeface="Arial" pitchFamily="34" charset="0"/>
              </a:rPr>
              <a:t/>
            </a:r>
            <a:br>
              <a:rPr lang="en-US" sz="3200" dirty="0" smtClean="0">
                <a:solidFill>
                  <a:schemeClr val="tx1"/>
                </a:solidFill>
                <a:effectLst/>
                <a:latin typeface="Times New Roman" pitchFamily="18" charset="0"/>
                <a:cs typeface="Arial" pitchFamily="34" charset="0"/>
              </a:rPr>
            </a:br>
            <a:r>
              <a:rPr lang="en-US" sz="3200" dirty="0" smtClean="0">
                <a:solidFill>
                  <a:schemeClr val="tx1"/>
                </a:solidFill>
                <a:effectLst/>
                <a:latin typeface="Times New Roman" pitchFamily="18" charset="0"/>
                <a:cs typeface="Arial" pitchFamily="34" charset="0"/>
              </a:rPr>
              <a:t/>
            </a:r>
            <a:br>
              <a:rPr lang="en-US" sz="3200" dirty="0" smtClean="0">
                <a:solidFill>
                  <a:schemeClr val="tx1"/>
                </a:solidFill>
                <a:effectLst/>
                <a:latin typeface="Times New Roman" pitchFamily="18" charset="0"/>
                <a:cs typeface="Arial" pitchFamily="34" charset="0"/>
              </a:rPr>
            </a:br>
            <a:r>
              <a:rPr lang="en-US" sz="3200" dirty="0">
                <a:solidFill>
                  <a:schemeClr val="tx1"/>
                </a:solidFill>
                <a:effectLst/>
                <a:latin typeface="Times New Roman" pitchFamily="18" charset="0"/>
                <a:cs typeface="Arial" pitchFamily="34" charset="0"/>
              </a:rPr>
              <a:t>Biggest Economic Challenge Facing the County </a:t>
            </a:r>
            <a:r>
              <a:rPr lang="en-US" sz="3200" dirty="0">
                <a:solidFill>
                  <a:schemeClr val="tx1"/>
                </a:solidFill>
                <a:effectLst/>
                <a:latin typeface="Tahoma"/>
                <a:cs typeface="Arial" pitchFamily="34" charset="0"/>
              </a:rPr>
              <a:t>–</a:t>
            </a:r>
            <a:r>
              <a:rPr lang="en-US" sz="3200" dirty="0">
                <a:solidFill>
                  <a:schemeClr val="tx1"/>
                </a:solidFill>
                <a:effectLst/>
                <a:latin typeface="Times New Roman" pitchFamily="18" charset="0"/>
                <a:cs typeface="Arial" pitchFamily="34" charset="0"/>
              </a:rPr>
              <a:t> Items </a:t>
            </a:r>
            <a:r>
              <a:rPr lang="en-US" sz="3200" dirty="0" smtClean="0">
                <a:solidFill>
                  <a:schemeClr val="tx1"/>
                </a:solidFill>
                <a:effectLst/>
                <a:latin typeface="Times New Roman" pitchFamily="18" charset="0"/>
                <a:cs typeface="Arial" pitchFamily="34" charset="0"/>
              </a:rPr>
              <a:t>Mentioned in 2005 and 2011</a:t>
            </a:r>
            <a:endParaRPr lang="en-US" sz="3200" dirty="0"/>
          </a:p>
        </p:txBody>
      </p:sp>
      <p:sp>
        <p:nvSpPr>
          <p:cNvPr id="2" name="Oval 1"/>
          <p:cNvSpPr/>
          <p:nvPr/>
        </p:nvSpPr>
        <p:spPr>
          <a:xfrm>
            <a:off x="7924800" y="2590800"/>
            <a:ext cx="609600" cy="12192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4419600" y="1905000"/>
            <a:ext cx="2590800" cy="646331"/>
          </a:xfrm>
          <a:prstGeom prst="rect">
            <a:avLst/>
          </a:prstGeom>
          <a:noFill/>
        </p:spPr>
        <p:txBody>
          <a:bodyPr wrap="square" rtlCol="0">
            <a:spAutoFit/>
          </a:bodyPr>
          <a:lstStyle/>
          <a:p>
            <a:r>
              <a:rPr lang="en-US" b="1" dirty="0" smtClean="0">
                <a:solidFill>
                  <a:srgbClr val="FF0000"/>
                </a:solidFill>
              </a:rPr>
              <a:t>Budget and jobs rise in importance</a:t>
            </a:r>
            <a:endParaRPr lang="en-US" b="1" dirty="0">
              <a:solidFill>
                <a:srgbClr val="FF0000"/>
              </a:solidFill>
            </a:endParaRPr>
          </a:p>
        </p:txBody>
      </p:sp>
      <p:cxnSp>
        <p:nvCxnSpPr>
          <p:cNvPr id="7" name="Straight Arrow Connector 6"/>
          <p:cNvCxnSpPr/>
          <p:nvPr/>
        </p:nvCxnSpPr>
        <p:spPr>
          <a:xfrm>
            <a:off x="6477000" y="2438400"/>
            <a:ext cx="1447800" cy="457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45190655"/>
      </p:ext>
    </p:extLst>
  </p:cSld>
  <p:clrMapOvr>
    <a:masterClrMapping/>
  </p:clrMapOvr>
  <p:transition spd="med">
    <p:fade thruBlk="1"/>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304800"/>
            <a:ext cx="8229600" cy="457200"/>
          </a:xfrm>
        </p:spPr>
        <p:txBody>
          <a:bodyPr>
            <a:normAutofit fontScale="90000"/>
          </a:bodyPr>
          <a:lstStyle/>
          <a:p>
            <a:pPr>
              <a:defRPr/>
            </a:pPr>
            <a:r>
              <a:rPr lang="en-US" sz="3100" dirty="0" smtClean="0">
                <a:solidFill>
                  <a:schemeClr val="tx1"/>
                </a:solidFill>
                <a:effectLst/>
                <a:latin typeface="Times New Roman" pitchFamily="18" charset="0"/>
                <a:cs typeface="Arial" pitchFamily="34" charset="0"/>
              </a:rPr>
              <a:t>Perceptions of Decreases in Government </a:t>
            </a:r>
            <a:r>
              <a:rPr lang="en-US" sz="3100" dirty="0" smtClean="0">
                <a:solidFill>
                  <a:schemeClr val="tx1"/>
                </a:solidFill>
                <a:effectLst/>
                <a:latin typeface="Times New Roman" pitchFamily="18" charset="0"/>
                <a:cs typeface="Arial" pitchFamily="34" charset="0"/>
              </a:rPr>
              <a:t>Services</a:t>
            </a:r>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3528945757"/>
              </p:ext>
            </p:extLst>
          </p:nvPr>
        </p:nvGraphicFramePr>
        <p:xfrm>
          <a:off x="609600" y="2362200"/>
          <a:ext cx="3505200" cy="2865439"/>
        </p:xfrm>
        <a:graphic>
          <a:graphicData uri="http://schemas.openxmlformats.org/drawingml/2006/table">
            <a:tbl>
              <a:tblPr/>
              <a:tblGrid>
                <a:gridCol w="1934548"/>
                <a:gridCol w="1570652"/>
              </a:tblGrid>
              <a:tr h="457251">
                <a:tc>
                  <a:txBody>
                    <a:bodyPr/>
                    <a:lstStyle/>
                    <a:p>
                      <a:pPr marL="0" marR="0" algn="ctr" defTabSz="914400" rtl="0" eaLnBrk="1" latinLnBrk="0" hangingPunct="1">
                        <a:spcBef>
                          <a:spcPts val="0"/>
                        </a:spcBef>
                        <a:spcAft>
                          <a:spcPts val="0"/>
                        </a:spcAft>
                      </a:pPr>
                      <a:r>
                        <a:rPr lang="en-US" sz="1800" b="1" kern="1200" dirty="0">
                          <a:solidFill>
                            <a:schemeClr val="bg1"/>
                          </a:solidFill>
                          <a:latin typeface="Calibri"/>
                          <a:ea typeface="Times New Roman"/>
                          <a:cs typeface="Times New Roman"/>
                        </a:rPr>
                        <a:t>Answer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marL="0" marR="0" algn="ctr" defTabSz="914400" rtl="0" eaLnBrk="1" latinLnBrk="0" hangingPunct="1">
                        <a:spcBef>
                          <a:spcPts val="0"/>
                        </a:spcBef>
                        <a:spcAft>
                          <a:spcPts val="0"/>
                        </a:spcAft>
                      </a:pPr>
                      <a:r>
                        <a:rPr lang="en-US" sz="1800" b="1" kern="1200" dirty="0" smtClean="0">
                          <a:solidFill>
                            <a:schemeClr val="bg1"/>
                          </a:solidFill>
                          <a:latin typeface="Calibri"/>
                          <a:ea typeface="Times New Roman"/>
                          <a:cs typeface="Times New Roman"/>
                        </a:rPr>
                        <a:t>Percentage</a:t>
                      </a:r>
                      <a:endParaRPr lang="en-US" sz="1800" b="1" kern="1200" dirty="0">
                        <a:solidFill>
                          <a:schemeClr val="bg1"/>
                        </a:solidFill>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r>
              <a:tr h="457251">
                <a:tc>
                  <a:txBody>
                    <a:bodyPr/>
                    <a:lstStyle/>
                    <a:p>
                      <a:pPr marL="0" marR="0">
                        <a:spcBef>
                          <a:spcPts val="0"/>
                        </a:spcBef>
                        <a:spcAft>
                          <a:spcPts val="0"/>
                        </a:spcAft>
                      </a:pPr>
                      <a:r>
                        <a:rPr lang="en-US" sz="2400" dirty="0">
                          <a:latin typeface="Times New Roman"/>
                          <a:ea typeface="Times New Roman"/>
                          <a:cs typeface="Times New Roman"/>
                        </a:rPr>
                        <a:t>Yes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gn="ctr">
                        <a:spcBef>
                          <a:spcPts val="0"/>
                        </a:spcBef>
                        <a:spcAft>
                          <a:spcPts val="0"/>
                        </a:spcAft>
                      </a:pPr>
                      <a:r>
                        <a:rPr lang="en-US" sz="2800" b="1" dirty="0">
                          <a:latin typeface="Times New Roman"/>
                          <a:ea typeface="Times New Roman"/>
                          <a:cs typeface="Times New Roman"/>
                        </a:rPr>
                        <a:t>26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r>
              <a:tr h="457251">
                <a:tc>
                  <a:txBody>
                    <a:bodyPr/>
                    <a:lstStyle/>
                    <a:p>
                      <a:pPr marL="0" marR="0">
                        <a:spcBef>
                          <a:spcPts val="0"/>
                        </a:spcBef>
                        <a:spcAft>
                          <a:spcPts val="0"/>
                        </a:spcAft>
                      </a:pPr>
                      <a:r>
                        <a:rPr lang="en-US" sz="2400" dirty="0">
                          <a:latin typeface="Times New Roman"/>
                          <a:ea typeface="Times New Roman"/>
                          <a:cs typeface="Times New Roman"/>
                        </a:rPr>
                        <a:t>No</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400" dirty="0">
                          <a:latin typeface="Times New Roman"/>
                          <a:ea typeface="Times New Roman"/>
                          <a:cs typeface="Times New Roman"/>
                        </a:rPr>
                        <a:t>70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46843">
                <a:tc>
                  <a:txBody>
                    <a:bodyPr/>
                    <a:lstStyle/>
                    <a:p>
                      <a:pPr marL="0" marR="0">
                        <a:spcBef>
                          <a:spcPts val="0"/>
                        </a:spcBef>
                        <a:spcAft>
                          <a:spcPts val="0"/>
                        </a:spcAft>
                      </a:pPr>
                      <a:r>
                        <a:rPr lang="en-US" sz="2400">
                          <a:latin typeface="Times New Roman"/>
                          <a:ea typeface="Times New Roman"/>
                          <a:cs typeface="Times New Roman"/>
                        </a:rPr>
                        <a:t>Don’t know, no answer</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algn="ctr">
                        <a:spcBef>
                          <a:spcPts val="0"/>
                        </a:spcBef>
                        <a:spcAft>
                          <a:spcPts val="0"/>
                        </a:spcAft>
                      </a:pPr>
                      <a:r>
                        <a:rPr lang="en-US" sz="2400" dirty="0">
                          <a:latin typeface="Times New Roman"/>
                          <a:ea typeface="Times New Roman"/>
                          <a:cs typeface="Times New Roman"/>
                        </a:rPr>
                        <a:t>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r>
              <a:tr h="746843">
                <a:tc>
                  <a:txBody>
                    <a:bodyPr/>
                    <a:lstStyle/>
                    <a:p>
                      <a:pPr marL="0" marR="0">
                        <a:spcBef>
                          <a:spcPts val="0"/>
                        </a:spcBef>
                        <a:spcAft>
                          <a:spcPts val="0"/>
                        </a:spcAft>
                      </a:pPr>
                      <a:r>
                        <a:rPr lang="en-US" sz="2400">
                          <a:latin typeface="Times New Roman"/>
                          <a:ea typeface="Times New Roman"/>
                          <a:cs typeface="Times New Roman"/>
                        </a:rPr>
                        <a:t>Total</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400" dirty="0">
                          <a:latin typeface="Times New Roman"/>
                          <a:ea typeface="Times New Roman"/>
                          <a:cs typeface="Times New Roman"/>
                        </a:rPr>
                        <a:t>101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2082206511"/>
              </p:ext>
            </p:extLst>
          </p:nvPr>
        </p:nvGraphicFramePr>
        <p:xfrm>
          <a:off x="4648200" y="1371600"/>
          <a:ext cx="4148139" cy="4892704"/>
        </p:xfrm>
        <a:graphic>
          <a:graphicData uri="http://schemas.openxmlformats.org/drawingml/2006/table">
            <a:tbl>
              <a:tblPr/>
              <a:tblGrid>
                <a:gridCol w="2046090"/>
                <a:gridCol w="857859"/>
                <a:gridCol w="1244190"/>
              </a:tblGrid>
              <a:tr h="338848">
                <a:tc>
                  <a:txBody>
                    <a:bodyPr/>
                    <a:lstStyle/>
                    <a:p>
                      <a:pPr marL="0" marR="0">
                        <a:spcBef>
                          <a:spcPts val="0"/>
                        </a:spcBef>
                        <a:spcAft>
                          <a:spcPts val="0"/>
                        </a:spcAft>
                      </a:pPr>
                      <a:r>
                        <a:rPr lang="en-US" sz="1800" b="1" kern="1200" dirty="0" smtClean="0">
                          <a:solidFill>
                            <a:schemeClr val="bg1"/>
                          </a:solidFill>
                          <a:latin typeface="Calibri"/>
                          <a:ea typeface="Times New Roman"/>
                          <a:cs typeface="Times New Roman"/>
                        </a:rPr>
                        <a:t>Services </a:t>
                      </a:r>
                      <a:r>
                        <a:rPr lang="en-US" sz="1800" b="1" kern="1200" dirty="0">
                          <a:solidFill>
                            <a:schemeClr val="bg1"/>
                          </a:solidFill>
                          <a:latin typeface="Calibri"/>
                          <a:ea typeface="Times New Roman"/>
                          <a:cs typeface="Times New Roman"/>
                        </a:rPr>
                        <a:t>mentioned</a:t>
                      </a:r>
                    </a:p>
                  </a:txBody>
                  <a:tcPr marL="68578" marR="685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marL="0" marR="0" algn="ctr">
                        <a:spcBef>
                          <a:spcPts val="0"/>
                        </a:spcBef>
                        <a:spcAft>
                          <a:spcPts val="0"/>
                        </a:spcAft>
                      </a:pPr>
                      <a:r>
                        <a:rPr lang="en-US" sz="1800" b="1" kern="1200" dirty="0">
                          <a:solidFill>
                            <a:schemeClr val="bg1"/>
                          </a:solidFill>
                          <a:latin typeface="Calibri"/>
                          <a:ea typeface="Times New Roman"/>
                          <a:cs typeface="Times New Roman"/>
                        </a:rPr>
                        <a:t>Cases</a:t>
                      </a:r>
                    </a:p>
                  </a:txBody>
                  <a:tcPr marL="68578" marR="685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marL="0" marR="0" algn="r">
                        <a:spcBef>
                          <a:spcPts val="0"/>
                        </a:spcBef>
                        <a:spcAft>
                          <a:spcPts val="0"/>
                        </a:spcAft>
                      </a:pPr>
                      <a:r>
                        <a:rPr lang="en-US" sz="1800" b="1" dirty="0">
                          <a:solidFill>
                            <a:schemeClr val="bg1"/>
                          </a:solidFill>
                          <a:latin typeface="Calibri"/>
                          <a:ea typeface="Times New Roman"/>
                          <a:cs typeface="Times New Roman"/>
                        </a:rPr>
                        <a:t>Percentage</a:t>
                      </a:r>
                      <a:endParaRPr lang="en-US" sz="2000" b="1" dirty="0">
                        <a:solidFill>
                          <a:schemeClr val="bg1"/>
                        </a:solidFill>
                        <a:latin typeface="Times New Roman"/>
                        <a:ea typeface="Times New Roman"/>
                        <a:cs typeface="Times New Roman"/>
                      </a:endParaRPr>
                    </a:p>
                  </a:txBody>
                  <a:tcPr marL="68578" marR="6857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r>
              <a:tr h="338848">
                <a:tc>
                  <a:txBody>
                    <a:bodyPr/>
                    <a:lstStyle/>
                    <a:p>
                      <a:pPr marL="0" marR="0">
                        <a:spcBef>
                          <a:spcPts val="0"/>
                        </a:spcBef>
                        <a:spcAft>
                          <a:spcPts val="0"/>
                        </a:spcAft>
                      </a:pPr>
                      <a:r>
                        <a:rPr lang="en-US" sz="1600" b="1" dirty="0">
                          <a:solidFill>
                            <a:srgbClr val="000000"/>
                          </a:solidFill>
                          <a:latin typeface="Times New Roman"/>
                          <a:ea typeface="Times New Roman"/>
                          <a:cs typeface="Times New Roman"/>
                        </a:rPr>
                        <a:t>Roads</a:t>
                      </a:r>
                      <a:endParaRPr lang="en-US" sz="2400" b="1" dirty="0">
                        <a:latin typeface="Times New Roman"/>
                        <a:ea typeface="Times New Roman"/>
                        <a:cs typeface="Times New Roman"/>
                      </a:endParaRPr>
                    </a:p>
                  </a:txBody>
                  <a:tcPr marL="68578" marR="685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spcBef>
                          <a:spcPts val="0"/>
                        </a:spcBef>
                        <a:spcAft>
                          <a:spcPts val="0"/>
                        </a:spcAft>
                      </a:pPr>
                      <a:r>
                        <a:rPr lang="en-US" sz="1600" b="1">
                          <a:solidFill>
                            <a:srgbClr val="000000"/>
                          </a:solidFill>
                          <a:latin typeface="Times New Roman"/>
                          <a:ea typeface="Times New Roman"/>
                          <a:cs typeface="Times New Roman"/>
                        </a:rPr>
                        <a:t>39</a:t>
                      </a:r>
                      <a:endParaRPr lang="en-US" sz="2400" b="1">
                        <a:latin typeface="Times New Roman"/>
                        <a:ea typeface="Times New Roman"/>
                        <a:cs typeface="Times New Roman"/>
                      </a:endParaRPr>
                    </a:p>
                  </a:txBody>
                  <a:tcPr marL="68578" marR="685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spcBef>
                          <a:spcPts val="0"/>
                        </a:spcBef>
                        <a:spcAft>
                          <a:spcPts val="0"/>
                        </a:spcAft>
                      </a:pPr>
                      <a:r>
                        <a:rPr lang="en-US" sz="1600" b="1">
                          <a:solidFill>
                            <a:srgbClr val="000000"/>
                          </a:solidFill>
                          <a:latin typeface="Times New Roman"/>
                          <a:ea typeface="Times New Roman"/>
                          <a:cs typeface="Times New Roman"/>
                        </a:rPr>
                        <a:t>24</a:t>
                      </a:r>
                      <a:endParaRPr lang="en-US" sz="2400" b="1">
                        <a:latin typeface="Times New Roman"/>
                        <a:ea typeface="Times New Roman"/>
                        <a:cs typeface="Times New Roman"/>
                      </a:endParaRPr>
                    </a:p>
                  </a:txBody>
                  <a:tcPr marL="68578" marR="6857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r>
              <a:tr h="338848">
                <a:tc>
                  <a:txBody>
                    <a:bodyPr/>
                    <a:lstStyle/>
                    <a:p>
                      <a:pPr marL="0" marR="0">
                        <a:spcBef>
                          <a:spcPts val="0"/>
                        </a:spcBef>
                        <a:spcAft>
                          <a:spcPts val="0"/>
                        </a:spcAft>
                      </a:pPr>
                      <a:r>
                        <a:rPr lang="en-US" sz="1600" b="1" dirty="0">
                          <a:solidFill>
                            <a:srgbClr val="000000"/>
                          </a:solidFill>
                          <a:latin typeface="Times New Roman"/>
                          <a:ea typeface="Times New Roman"/>
                          <a:cs typeface="Times New Roman"/>
                        </a:rPr>
                        <a:t>Schools/teachers</a:t>
                      </a:r>
                      <a:endParaRPr lang="en-US" sz="2400" b="1" dirty="0">
                        <a:latin typeface="Times New Roman"/>
                        <a:ea typeface="Times New Roman"/>
                        <a:cs typeface="Times New Roman"/>
                      </a:endParaRPr>
                    </a:p>
                  </a:txBody>
                  <a:tcPr marL="68578" marR="685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b="1">
                          <a:solidFill>
                            <a:srgbClr val="000000"/>
                          </a:solidFill>
                          <a:latin typeface="Times New Roman"/>
                          <a:ea typeface="Times New Roman"/>
                          <a:cs typeface="Times New Roman"/>
                        </a:rPr>
                        <a:t>31</a:t>
                      </a:r>
                      <a:endParaRPr lang="en-US" sz="2400" b="1">
                        <a:latin typeface="Times New Roman"/>
                        <a:ea typeface="Times New Roman"/>
                        <a:cs typeface="Times New Roman"/>
                      </a:endParaRPr>
                    </a:p>
                  </a:txBody>
                  <a:tcPr marL="68578" marR="685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b="1">
                          <a:solidFill>
                            <a:srgbClr val="000000"/>
                          </a:solidFill>
                          <a:latin typeface="Times New Roman"/>
                          <a:ea typeface="Times New Roman"/>
                          <a:cs typeface="Times New Roman"/>
                        </a:rPr>
                        <a:t>19</a:t>
                      </a:r>
                      <a:endParaRPr lang="en-US" sz="2400" b="1">
                        <a:latin typeface="Times New Roman"/>
                        <a:ea typeface="Times New Roman"/>
                        <a:cs typeface="Times New Roman"/>
                      </a:endParaRPr>
                    </a:p>
                  </a:txBody>
                  <a:tcPr marL="68578" marR="6857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8848">
                <a:tc>
                  <a:txBody>
                    <a:bodyPr/>
                    <a:lstStyle/>
                    <a:p>
                      <a:pPr marL="0" marR="0">
                        <a:spcBef>
                          <a:spcPts val="0"/>
                        </a:spcBef>
                        <a:spcAft>
                          <a:spcPts val="0"/>
                        </a:spcAft>
                      </a:pPr>
                      <a:r>
                        <a:rPr lang="en-US" sz="1600" b="1" dirty="0">
                          <a:solidFill>
                            <a:srgbClr val="000000"/>
                          </a:solidFill>
                          <a:latin typeface="Times New Roman"/>
                          <a:ea typeface="Times New Roman"/>
                          <a:cs typeface="Times New Roman"/>
                        </a:rPr>
                        <a:t>Library</a:t>
                      </a:r>
                      <a:endParaRPr lang="en-US" sz="2400" b="1" dirty="0">
                        <a:latin typeface="Times New Roman"/>
                        <a:ea typeface="Times New Roman"/>
                        <a:cs typeface="Times New Roman"/>
                      </a:endParaRPr>
                    </a:p>
                  </a:txBody>
                  <a:tcPr marL="68578" marR="685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spcBef>
                          <a:spcPts val="0"/>
                        </a:spcBef>
                        <a:spcAft>
                          <a:spcPts val="0"/>
                        </a:spcAft>
                      </a:pPr>
                      <a:r>
                        <a:rPr lang="en-US" sz="1600" b="1" dirty="0">
                          <a:solidFill>
                            <a:srgbClr val="000000"/>
                          </a:solidFill>
                          <a:latin typeface="Times New Roman"/>
                          <a:ea typeface="Times New Roman"/>
                          <a:cs typeface="Times New Roman"/>
                        </a:rPr>
                        <a:t>24</a:t>
                      </a:r>
                      <a:endParaRPr lang="en-US" sz="2400" b="1" dirty="0">
                        <a:latin typeface="Times New Roman"/>
                        <a:ea typeface="Times New Roman"/>
                        <a:cs typeface="Times New Roman"/>
                      </a:endParaRPr>
                    </a:p>
                  </a:txBody>
                  <a:tcPr marL="68578" marR="685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spcBef>
                          <a:spcPts val="0"/>
                        </a:spcBef>
                        <a:spcAft>
                          <a:spcPts val="0"/>
                        </a:spcAft>
                      </a:pPr>
                      <a:r>
                        <a:rPr lang="en-US" sz="1600" b="1">
                          <a:solidFill>
                            <a:srgbClr val="000000"/>
                          </a:solidFill>
                          <a:latin typeface="Times New Roman"/>
                          <a:ea typeface="Times New Roman"/>
                          <a:cs typeface="Times New Roman"/>
                        </a:rPr>
                        <a:t>15</a:t>
                      </a:r>
                      <a:endParaRPr lang="en-US" sz="2400" b="1">
                        <a:latin typeface="Times New Roman"/>
                        <a:ea typeface="Times New Roman"/>
                        <a:cs typeface="Times New Roman"/>
                      </a:endParaRPr>
                    </a:p>
                  </a:txBody>
                  <a:tcPr marL="68578" marR="6857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r>
              <a:tr h="338848">
                <a:tc>
                  <a:txBody>
                    <a:bodyPr/>
                    <a:lstStyle/>
                    <a:p>
                      <a:pPr marL="0" marR="0">
                        <a:spcBef>
                          <a:spcPts val="0"/>
                        </a:spcBef>
                        <a:spcAft>
                          <a:spcPts val="0"/>
                        </a:spcAft>
                      </a:pPr>
                      <a:r>
                        <a:rPr lang="en-US" sz="1600" b="1" dirty="0">
                          <a:solidFill>
                            <a:srgbClr val="000000"/>
                          </a:solidFill>
                          <a:latin typeface="Times New Roman"/>
                          <a:ea typeface="Times New Roman"/>
                          <a:cs typeface="Times New Roman"/>
                        </a:rPr>
                        <a:t>College tuition</a:t>
                      </a:r>
                      <a:endParaRPr lang="en-US" sz="2400" b="1" dirty="0">
                        <a:latin typeface="Times New Roman"/>
                        <a:ea typeface="Times New Roman"/>
                        <a:cs typeface="Times New Roman"/>
                      </a:endParaRPr>
                    </a:p>
                  </a:txBody>
                  <a:tcPr marL="68578" marR="685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b="1" dirty="0">
                          <a:solidFill>
                            <a:srgbClr val="000000"/>
                          </a:solidFill>
                          <a:latin typeface="Times New Roman"/>
                          <a:ea typeface="Times New Roman"/>
                          <a:cs typeface="Times New Roman"/>
                        </a:rPr>
                        <a:t>12</a:t>
                      </a:r>
                      <a:endParaRPr lang="en-US" sz="2400" b="1" dirty="0">
                        <a:latin typeface="Times New Roman"/>
                        <a:ea typeface="Times New Roman"/>
                        <a:cs typeface="Times New Roman"/>
                      </a:endParaRPr>
                    </a:p>
                  </a:txBody>
                  <a:tcPr marL="68578" marR="685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b="1" dirty="0">
                          <a:solidFill>
                            <a:srgbClr val="000000"/>
                          </a:solidFill>
                          <a:latin typeface="Times New Roman"/>
                          <a:ea typeface="Times New Roman"/>
                          <a:cs typeface="Times New Roman"/>
                        </a:rPr>
                        <a:t>7</a:t>
                      </a:r>
                      <a:endParaRPr lang="en-US" sz="2400" b="1" dirty="0">
                        <a:latin typeface="Times New Roman"/>
                        <a:ea typeface="Times New Roman"/>
                        <a:cs typeface="Times New Roman"/>
                      </a:endParaRPr>
                    </a:p>
                  </a:txBody>
                  <a:tcPr marL="68578" marR="6857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8848">
                <a:tc>
                  <a:txBody>
                    <a:bodyPr/>
                    <a:lstStyle/>
                    <a:p>
                      <a:pPr marL="0" marR="0">
                        <a:spcBef>
                          <a:spcPts val="0"/>
                        </a:spcBef>
                        <a:spcAft>
                          <a:spcPts val="0"/>
                        </a:spcAft>
                      </a:pPr>
                      <a:r>
                        <a:rPr lang="en-US" sz="1600" b="1">
                          <a:solidFill>
                            <a:srgbClr val="000000"/>
                          </a:solidFill>
                          <a:latin typeface="Times New Roman"/>
                          <a:ea typeface="Times New Roman"/>
                          <a:cs typeface="Times New Roman"/>
                        </a:rPr>
                        <a:t>Fire</a:t>
                      </a:r>
                      <a:endParaRPr lang="en-US" sz="2400" b="1">
                        <a:latin typeface="Times New Roman"/>
                        <a:ea typeface="Times New Roman"/>
                        <a:cs typeface="Times New Roman"/>
                      </a:endParaRPr>
                    </a:p>
                  </a:txBody>
                  <a:tcPr marL="68578" marR="685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spcBef>
                          <a:spcPts val="0"/>
                        </a:spcBef>
                        <a:spcAft>
                          <a:spcPts val="0"/>
                        </a:spcAft>
                      </a:pPr>
                      <a:r>
                        <a:rPr lang="en-US" sz="1600" b="1" dirty="0">
                          <a:solidFill>
                            <a:srgbClr val="000000"/>
                          </a:solidFill>
                          <a:latin typeface="Times New Roman"/>
                          <a:ea typeface="Times New Roman"/>
                          <a:cs typeface="Times New Roman"/>
                        </a:rPr>
                        <a:t>10</a:t>
                      </a:r>
                      <a:endParaRPr lang="en-US" sz="2400" b="1" dirty="0">
                        <a:latin typeface="Times New Roman"/>
                        <a:ea typeface="Times New Roman"/>
                        <a:cs typeface="Times New Roman"/>
                      </a:endParaRPr>
                    </a:p>
                  </a:txBody>
                  <a:tcPr marL="68578" marR="685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spcBef>
                          <a:spcPts val="0"/>
                        </a:spcBef>
                        <a:spcAft>
                          <a:spcPts val="0"/>
                        </a:spcAft>
                      </a:pPr>
                      <a:r>
                        <a:rPr lang="en-US" sz="1600" b="1" dirty="0">
                          <a:solidFill>
                            <a:srgbClr val="000000"/>
                          </a:solidFill>
                          <a:latin typeface="Times New Roman"/>
                          <a:ea typeface="Times New Roman"/>
                          <a:cs typeface="Times New Roman"/>
                        </a:rPr>
                        <a:t>6</a:t>
                      </a:r>
                      <a:endParaRPr lang="en-US" sz="2400" b="1" dirty="0">
                        <a:latin typeface="Times New Roman"/>
                        <a:ea typeface="Times New Roman"/>
                        <a:cs typeface="Times New Roman"/>
                      </a:endParaRPr>
                    </a:p>
                  </a:txBody>
                  <a:tcPr marL="68578" marR="6857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r>
              <a:tr h="338848">
                <a:tc>
                  <a:txBody>
                    <a:bodyPr/>
                    <a:lstStyle/>
                    <a:p>
                      <a:pPr marL="0" marR="0">
                        <a:spcBef>
                          <a:spcPts val="0"/>
                        </a:spcBef>
                        <a:spcAft>
                          <a:spcPts val="0"/>
                        </a:spcAft>
                      </a:pPr>
                      <a:r>
                        <a:rPr lang="en-US" sz="1600" b="1">
                          <a:solidFill>
                            <a:srgbClr val="000000"/>
                          </a:solidFill>
                          <a:latin typeface="Times New Roman"/>
                          <a:ea typeface="Times New Roman"/>
                          <a:cs typeface="Times New Roman"/>
                        </a:rPr>
                        <a:t>Seniors services</a:t>
                      </a:r>
                      <a:endParaRPr lang="en-US" sz="2400" b="1">
                        <a:latin typeface="Times New Roman"/>
                        <a:ea typeface="Times New Roman"/>
                        <a:cs typeface="Times New Roman"/>
                      </a:endParaRPr>
                    </a:p>
                  </a:txBody>
                  <a:tcPr marL="68578" marR="685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b="1" dirty="0">
                          <a:solidFill>
                            <a:srgbClr val="000000"/>
                          </a:solidFill>
                          <a:latin typeface="Times New Roman"/>
                          <a:ea typeface="Times New Roman"/>
                          <a:cs typeface="Times New Roman"/>
                        </a:rPr>
                        <a:t>10</a:t>
                      </a:r>
                      <a:endParaRPr lang="en-US" sz="2400" b="1" dirty="0">
                        <a:latin typeface="Times New Roman"/>
                        <a:ea typeface="Times New Roman"/>
                        <a:cs typeface="Times New Roman"/>
                      </a:endParaRPr>
                    </a:p>
                  </a:txBody>
                  <a:tcPr marL="68578" marR="685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b="1" dirty="0">
                          <a:solidFill>
                            <a:srgbClr val="000000"/>
                          </a:solidFill>
                          <a:latin typeface="Times New Roman"/>
                          <a:ea typeface="Times New Roman"/>
                          <a:cs typeface="Times New Roman"/>
                        </a:rPr>
                        <a:t>6</a:t>
                      </a:r>
                      <a:endParaRPr lang="en-US" sz="2400" b="1" dirty="0">
                        <a:latin typeface="Times New Roman"/>
                        <a:ea typeface="Times New Roman"/>
                        <a:cs typeface="Times New Roman"/>
                      </a:endParaRPr>
                    </a:p>
                  </a:txBody>
                  <a:tcPr marL="68578" marR="6857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87654">
                <a:tc>
                  <a:txBody>
                    <a:bodyPr/>
                    <a:lstStyle/>
                    <a:p>
                      <a:pPr marL="0" marR="0">
                        <a:spcBef>
                          <a:spcPts val="0"/>
                        </a:spcBef>
                        <a:spcAft>
                          <a:spcPts val="0"/>
                        </a:spcAft>
                      </a:pPr>
                      <a:r>
                        <a:rPr lang="en-US" sz="1600" b="1">
                          <a:solidFill>
                            <a:srgbClr val="000000"/>
                          </a:solidFill>
                          <a:latin typeface="Times New Roman"/>
                          <a:ea typeface="Times New Roman"/>
                          <a:cs typeface="Times New Roman"/>
                        </a:rPr>
                        <a:t>Jobs/furloughs/pay cuts</a:t>
                      </a:r>
                      <a:endParaRPr lang="en-US" sz="2400" b="1">
                        <a:latin typeface="Times New Roman"/>
                        <a:ea typeface="Times New Roman"/>
                        <a:cs typeface="Times New Roman"/>
                      </a:endParaRPr>
                    </a:p>
                  </a:txBody>
                  <a:tcPr marL="68578" marR="685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spcBef>
                          <a:spcPts val="0"/>
                        </a:spcBef>
                        <a:spcAft>
                          <a:spcPts val="0"/>
                        </a:spcAft>
                      </a:pPr>
                      <a:r>
                        <a:rPr lang="en-US" sz="1600" b="1">
                          <a:solidFill>
                            <a:srgbClr val="000000"/>
                          </a:solidFill>
                          <a:latin typeface="Times New Roman"/>
                          <a:ea typeface="Times New Roman"/>
                          <a:cs typeface="Times New Roman"/>
                        </a:rPr>
                        <a:t>10</a:t>
                      </a:r>
                      <a:endParaRPr lang="en-US" sz="2400" b="1">
                        <a:latin typeface="Times New Roman"/>
                        <a:ea typeface="Times New Roman"/>
                        <a:cs typeface="Times New Roman"/>
                      </a:endParaRPr>
                    </a:p>
                  </a:txBody>
                  <a:tcPr marL="68578" marR="685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spcBef>
                          <a:spcPts val="0"/>
                        </a:spcBef>
                        <a:spcAft>
                          <a:spcPts val="0"/>
                        </a:spcAft>
                      </a:pPr>
                      <a:r>
                        <a:rPr lang="en-US" sz="1600" b="1" dirty="0">
                          <a:solidFill>
                            <a:srgbClr val="000000"/>
                          </a:solidFill>
                          <a:latin typeface="Times New Roman"/>
                          <a:ea typeface="Times New Roman"/>
                          <a:cs typeface="Times New Roman"/>
                        </a:rPr>
                        <a:t>6</a:t>
                      </a:r>
                      <a:endParaRPr lang="en-US" sz="2400" b="1" dirty="0">
                        <a:latin typeface="Times New Roman"/>
                        <a:ea typeface="Times New Roman"/>
                        <a:cs typeface="Times New Roman"/>
                      </a:endParaRPr>
                    </a:p>
                  </a:txBody>
                  <a:tcPr marL="68578" marR="6857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r>
              <a:tr h="338848">
                <a:tc>
                  <a:txBody>
                    <a:bodyPr/>
                    <a:lstStyle/>
                    <a:p>
                      <a:pPr marL="0" marR="0">
                        <a:spcBef>
                          <a:spcPts val="0"/>
                        </a:spcBef>
                        <a:spcAft>
                          <a:spcPts val="0"/>
                        </a:spcAft>
                      </a:pPr>
                      <a:r>
                        <a:rPr lang="en-US" sz="1600" b="1">
                          <a:solidFill>
                            <a:srgbClr val="000000"/>
                          </a:solidFill>
                          <a:latin typeface="Times New Roman"/>
                          <a:ea typeface="Times New Roman"/>
                          <a:cs typeface="Times New Roman"/>
                        </a:rPr>
                        <a:t>Police</a:t>
                      </a:r>
                      <a:endParaRPr lang="en-US" sz="2400" b="1">
                        <a:latin typeface="Times New Roman"/>
                        <a:ea typeface="Times New Roman"/>
                        <a:cs typeface="Times New Roman"/>
                      </a:endParaRPr>
                    </a:p>
                  </a:txBody>
                  <a:tcPr marL="68578" marR="685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b="1">
                          <a:solidFill>
                            <a:srgbClr val="000000"/>
                          </a:solidFill>
                          <a:latin typeface="Times New Roman"/>
                          <a:ea typeface="Times New Roman"/>
                          <a:cs typeface="Times New Roman"/>
                        </a:rPr>
                        <a:t>9</a:t>
                      </a:r>
                      <a:endParaRPr lang="en-US" sz="2400" b="1">
                        <a:latin typeface="Times New Roman"/>
                        <a:ea typeface="Times New Roman"/>
                        <a:cs typeface="Times New Roman"/>
                      </a:endParaRPr>
                    </a:p>
                  </a:txBody>
                  <a:tcPr marL="68578" marR="685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b="1" dirty="0">
                          <a:solidFill>
                            <a:srgbClr val="000000"/>
                          </a:solidFill>
                          <a:latin typeface="Times New Roman"/>
                          <a:ea typeface="Times New Roman"/>
                          <a:cs typeface="Times New Roman"/>
                        </a:rPr>
                        <a:t>6</a:t>
                      </a:r>
                      <a:endParaRPr lang="en-US" sz="2400" b="1" dirty="0">
                        <a:latin typeface="Times New Roman"/>
                        <a:ea typeface="Times New Roman"/>
                        <a:cs typeface="Times New Roman"/>
                      </a:endParaRPr>
                    </a:p>
                  </a:txBody>
                  <a:tcPr marL="68578" marR="6857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8848">
                <a:tc>
                  <a:txBody>
                    <a:bodyPr/>
                    <a:lstStyle/>
                    <a:p>
                      <a:pPr marL="0" marR="0">
                        <a:spcBef>
                          <a:spcPts val="0"/>
                        </a:spcBef>
                        <a:spcAft>
                          <a:spcPts val="0"/>
                        </a:spcAft>
                      </a:pPr>
                      <a:r>
                        <a:rPr lang="en-US" sz="1600" b="1">
                          <a:solidFill>
                            <a:srgbClr val="000000"/>
                          </a:solidFill>
                          <a:latin typeface="Times New Roman"/>
                          <a:ea typeface="Times New Roman"/>
                          <a:cs typeface="Times New Roman"/>
                        </a:rPr>
                        <a:t>Staffing</a:t>
                      </a:r>
                      <a:endParaRPr lang="en-US" sz="2400" b="1">
                        <a:latin typeface="Times New Roman"/>
                        <a:ea typeface="Times New Roman"/>
                        <a:cs typeface="Times New Roman"/>
                      </a:endParaRPr>
                    </a:p>
                  </a:txBody>
                  <a:tcPr marL="68578" marR="685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spcBef>
                          <a:spcPts val="0"/>
                        </a:spcBef>
                        <a:spcAft>
                          <a:spcPts val="0"/>
                        </a:spcAft>
                      </a:pPr>
                      <a:r>
                        <a:rPr lang="en-US" sz="1600" b="1">
                          <a:solidFill>
                            <a:srgbClr val="000000"/>
                          </a:solidFill>
                          <a:latin typeface="Times New Roman"/>
                          <a:ea typeface="Times New Roman"/>
                          <a:cs typeface="Times New Roman"/>
                        </a:rPr>
                        <a:t>7</a:t>
                      </a:r>
                      <a:endParaRPr lang="en-US" sz="2400" b="1">
                        <a:latin typeface="Times New Roman"/>
                        <a:ea typeface="Times New Roman"/>
                        <a:cs typeface="Times New Roman"/>
                      </a:endParaRPr>
                    </a:p>
                  </a:txBody>
                  <a:tcPr marL="68578" marR="685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spcBef>
                          <a:spcPts val="0"/>
                        </a:spcBef>
                        <a:spcAft>
                          <a:spcPts val="0"/>
                        </a:spcAft>
                      </a:pPr>
                      <a:r>
                        <a:rPr lang="en-US" sz="1600" b="1" dirty="0">
                          <a:solidFill>
                            <a:srgbClr val="000000"/>
                          </a:solidFill>
                          <a:latin typeface="Times New Roman"/>
                          <a:ea typeface="Times New Roman"/>
                          <a:cs typeface="Times New Roman"/>
                        </a:rPr>
                        <a:t>4</a:t>
                      </a:r>
                      <a:endParaRPr lang="en-US" sz="2400" b="1" dirty="0">
                        <a:latin typeface="Times New Roman"/>
                        <a:ea typeface="Times New Roman"/>
                        <a:cs typeface="Times New Roman"/>
                      </a:endParaRPr>
                    </a:p>
                  </a:txBody>
                  <a:tcPr marL="68578" marR="6857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r>
              <a:tr h="338848">
                <a:tc>
                  <a:txBody>
                    <a:bodyPr/>
                    <a:lstStyle/>
                    <a:p>
                      <a:pPr marL="0" marR="0">
                        <a:spcBef>
                          <a:spcPts val="0"/>
                        </a:spcBef>
                        <a:spcAft>
                          <a:spcPts val="0"/>
                        </a:spcAft>
                      </a:pPr>
                      <a:r>
                        <a:rPr lang="en-US" sz="1600" b="1">
                          <a:solidFill>
                            <a:srgbClr val="000000"/>
                          </a:solidFill>
                          <a:latin typeface="Times New Roman"/>
                          <a:ea typeface="Times New Roman"/>
                          <a:cs typeface="Times New Roman"/>
                        </a:rPr>
                        <a:t>Child services</a:t>
                      </a:r>
                      <a:endParaRPr lang="en-US" sz="2400" b="1">
                        <a:latin typeface="Times New Roman"/>
                        <a:ea typeface="Times New Roman"/>
                        <a:cs typeface="Times New Roman"/>
                      </a:endParaRPr>
                    </a:p>
                  </a:txBody>
                  <a:tcPr marL="68578" marR="685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b="1">
                          <a:solidFill>
                            <a:srgbClr val="000000"/>
                          </a:solidFill>
                          <a:latin typeface="Times New Roman"/>
                          <a:ea typeface="Times New Roman"/>
                          <a:cs typeface="Times New Roman"/>
                        </a:rPr>
                        <a:t>6</a:t>
                      </a:r>
                      <a:endParaRPr lang="en-US" sz="2400" b="1">
                        <a:latin typeface="Times New Roman"/>
                        <a:ea typeface="Times New Roman"/>
                        <a:cs typeface="Times New Roman"/>
                      </a:endParaRPr>
                    </a:p>
                  </a:txBody>
                  <a:tcPr marL="68578" marR="685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b="1" dirty="0">
                          <a:solidFill>
                            <a:srgbClr val="000000"/>
                          </a:solidFill>
                          <a:latin typeface="Times New Roman"/>
                          <a:ea typeface="Times New Roman"/>
                          <a:cs typeface="Times New Roman"/>
                        </a:rPr>
                        <a:t>4</a:t>
                      </a:r>
                      <a:endParaRPr lang="en-US" sz="2400" b="1" dirty="0">
                        <a:latin typeface="Times New Roman"/>
                        <a:ea typeface="Times New Roman"/>
                        <a:cs typeface="Times New Roman"/>
                      </a:endParaRPr>
                    </a:p>
                  </a:txBody>
                  <a:tcPr marL="68578" marR="6857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8848">
                <a:tc>
                  <a:txBody>
                    <a:bodyPr/>
                    <a:lstStyle/>
                    <a:p>
                      <a:pPr marL="0" marR="0">
                        <a:spcBef>
                          <a:spcPts val="0"/>
                        </a:spcBef>
                        <a:spcAft>
                          <a:spcPts val="0"/>
                        </a:spcAft>
                      </a:pPr>
                      <a:r>
                        <a:rPr lang="en-US" sz="1600" b="1">
                          <a:solidFill>
                            <a:srgbClr val="000000"/>
                          </a:solidFill>
                          <a:latin typeface="Times New Roman"/>
                          <a:ea typeface="Times New Roman"/>
                          <a:cs typeface="Times New Roman"/>
                        </a:rPr>
                        <a:t>MVA</a:t>
                      </a:r>
                      <a:endParaRPr lang="en-US" sz="2400" b="1">
                        <a:latin typeface="Times New Roman"/>
                        <a:ea typeface="Times New Roman"/>
                        <a:cs typeface="Times New Roman"/>
                      </a:endParaRPr>
                    </a:p>
                  </a:txBody>
                  <a:tcPr marL="68578" marR="685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spcBef>
                          <a:spcPts val="0"/>
                        </a:spcBef>
                        <a:spcAft>
                          <a:spcPts val="0"/>
                        </a:spcAft>
                      </a:pPr>
                      <a:r>
                        <a:rPr lang="en-US" sz="1600" b="1">
                          <a:solidFill>
                            <a:srgbClr val="000000"/>
                          </a:solidFill>
                          <a:latin typeface="Times New Roman"/>
                          <a:ea typeface="Times New Roman"/>
                          <a:cs typeface="Times New Roman"/>
                        </a:rPr>
                        <a:t>3</a:t>
                      </a:r>
                      <a:endParaRPr lang="en-US" sz="2400" b="1">
                        <a:latin typeface="Times New Roman"/>
                        <a:ea typeface="Times New Roman"/>
                        <a:cs typeface="Times New Roman"/>
                      </a:endParaRPr>
                    </a:p>
                  </a:txBody>
                  <a:tcPr marL="68578" marR="685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spcBef>
                          <a:spcPts val="0"/>
                        </a:spcBef>
                        <a:spcAft>
                          <a:spcPts val="0"/>
                        </a:spcAft>
                      </a:pPr>
                      <a:r>
                        <a:rPr lang="en-US" sz="1600" b="1" dirty="0">
                          <a:solidFill>
                            <a:srgbClr val="000000"/>
                          </a:solidFill>
                          <a:latin typeface="Times New Roman"/>
                          <a:ea typeface="Times New Roman"/>
                          <a:cs typeface="Times New Roman"/>
                        </a:rPr>
                        <a:t>2</a:t>
                      </a:r>
                      <a:endParaRPr lang="en-US" sz="2400" b="1" dirty="0">
                        <a:latin typeface="Times New Roman"/>
                        <a:ea typeface="Times New Roman"/>
                        <a:cs typeface="Times New Roman"/>
                      </a:endParaRPr>
                    </a:p>
                  </a:txBody>
                  <a:tcPr marL="68578" marR="6857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r>
              <a:tr h="338848">
                <a:tc>
                  <a:txBody>
                    <a:bodyPr/>
                    <a:lstStyle/>
                    <a:p>
                      <a:pPr marL="0" marR="0">
                        <a:spcBef>
                          <a:spcPts val="0"/>
                        </a:spcBef>
                        <a:spcAft>
                          <a:spcPts val="0"/>
                        </a:spcAft>
                      </a:pPr>
                      <a:r>
                        <a:rPr lang="en-US" sz="1600" b="1">
                          <a:solidFill>
                            <a:srgbClr val="000000"/>
                          </a:solidFill>
                          <a:latin typeface="Times New Roman"/>
                          <a:ea typeface="Times New Roman"/>
                          <a:cs typeface="Times New Roman"/>
                        </a:rPr>
                        <a:t>Mental health</a:t>
                      </a:r>
                      <a:endParaRPr lang="en-US" sz="2400" b="1">
                        <a:latin typeface="Times New Roman"/>
                        <a:ea typeface="Times New Roman"/>
                        <a:cs typeface="Times New Roman"/>
                      </a:endParaRPr>
                    </a:p>
                  </a:txBody>
                  <a:tcPr marL="68578" marR="685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b="1">
                          <a:solidFill>
                            <a:srgbClr val="000000"/>
                          </a:solidFill>
                          <a:latin typeface="Times New Roman"/>
                          <a:ea typeface="Times New Roman"/>
                          <a:cs typeface="Times New Roman"/>
                        </a:rPr>
                        <a:t>2</a:t>
                      </a:r>
                      <a:endParaRPr lang="en-US" sz="2400" b="1">
                        <a:latin typeface="Times New Roman"/>
                        <a:ea typeface="Times New Roman"/>
                        <a:cs typeface="Times New Roman"/>
                      </a:endParaRPr>
                    </a:p>
                  </a:txBody>
                  <a:tcPr marL="68578" marR="685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1600" b="1" dirty="0">
                          <a:solidFill>
                            <a:srgbClr val="000000"/>
                          </a:solidFill>
                          <a:latin typeface="Times New Roman"/>
                          <a:ea typeface="Times New Roman"/>
                          <a:cs typeface="Times New Roman"/>
                        </a:rPr>
                        <a:t>1</a:t>
                      </a:r>
                      <a:endParaRPr lang="en-US" sz="2400" b="1" dirty="0">
                        <a:latin typeface="Times New Roman"/>
                        <a:ea typeface="Times New Roman"/>
                        <a:cs typeface="Times New Roman"/>
                      </a:endParaRPr>
                    </a:p>
                  </a:txBody>
                  <a:tcPr marL="68578" marR="6857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38848">
                <a:tc>
                  <a:txBody>
                    <a:bodyPr/>
                    <a:lstStyle/>
                    <a:p>
                      <a:pPr marL="0" marR="0">
                        <a:spcBef>
                          <a:spcPts val="0"/>
                        </a:spcBef>
                        <a:spcAft>
                          <a:spcPts val="0"/>
                        </a:spcAft>
                      </a:pPr>
                      <a:r>
                        <a:rPr lang="en-US" sz="1600" b="1" dirty="0">
                          <a:solidFill>
                            <a:srgbClr val="000000"/>
                          </a:solidFill>
                          <a:latin typeface="Times New Roman"/>
                          <a:ea typeface="Times New Roman"/>
                          <a:cs typeface="Times New Roman"/>
                        </a:rPr>
                        <a:t>Total</a:t>
                      </a:r>
                      <a:endParaRPr lang="en-US" sz="2400" b="1" dirty="0">
                        <a:latin typeface="Times New Roman"/>
                        <a:ea typeface="Times New Roman"/>
                        <a:cs typeface="Times New Roman"/>
                      </a:endParaRPr>
                    </a:p>
                  </a:txBody>
                  <a:tcPr marL="68578" marR="68578"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spcBef>
                          <a:spcPts val="0"/>
                        </a:spcBef>
                        <a:spcAft>
                          <a:spcPts val="0"/>
                        </a:spcAft>
                      </a:pPr>
                      <a:r>
                        <a:rPr lang="en-US" sz="1600" b="1">
                          <a:solidFill>
                            <a:srgbClr val="000000"/>
                          </a:solidFill>
                          <a:latin typeface="Times New Roman"/>
                          <a:ea typeface="Times New Roman"/>
                          <a:cs typeface="Times New Roman"/>
                        </a:rPr>
                        <a:t>163</a:t>
                      </a:r>
                      <a:endParaRPr lang="en-US" sz="2400" b="1">
                        <a:latin typeface="Times New Roman"/>
                        <a:ea typeface="Times New Roman"/>
                        <a:cs typeface="Times New Roman"/>
                      </a:endParaRPr>
                    </a:p>
                  </a:txBody>
                  <a:tcPr marL="68578" marR="6857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c>
                  <a:txBody>
                    <a:bodyPr/>
                    <a:lstStyle/>
                    <a:p>
                      <a:pPr marL="0" marR="0" algn="ctr">
                        <a:spcBef>
                          <a:spcPts val="0"/>
                        </a:spcBef>
                        <a:spcAft>
                          <a:spcPts val="0"/>
                        </a:spcAft>
                      </a:pPr>
                      <a:r>
                        <a:rPr lang="en-US" sz="1600" b="1" dirty="0">
                          <a:solidFill>
                            <a:srgbClr val="000000"/>
                          </a:solidFill>
                          <a:latin typeface="Times New Roman"/>
                          <a:ea typeface="Times New Roman"/>
                          <a:cs typeface="Times New Roman"/>
                        </a:rPr>
                        <a:t>100</a:t>
                      </a:r>
                      <a:endParaRPr lang="en-US" sz="2400" b="1" dirty="0">
                        <a:latin typeface="Times New Roman"/>
                        <a:ea typeface="Times New Roman"/>
                        <a:cs typeface="Times New Roman"/>
                      </a:endParaRPr>
                    </a:p>
                  </a:txBody>
                  <a:tcPr marL="68578" marR="68578"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2F2F2"/>
                    </a:solidFill>
                  </a:tcPr>
                </a:tc>
              </a:tr>
            </a:tbl>
          </a:graphicData>
        </a:graphic>
      </p:graphicFrame>
      <p:sp>
        <p:nvSpPr>
          <p:cNvPr id="2" name="TextBox 1"/>
          <p:cNvSpPr txBox="1"/>
          <p:nvPr/>
        </p:nvSpPr>
        <p:spPr>
          <a:xfrm>
            <a:off x="609600" y="838200"/>
            <a:ext cx="3048000" cy="646331"/>
          </a:xfrm>
          <a:prstGeom prst="rect">
            <a:avLst/>
          </a:prstGeom>
          <a:noFill/>
        </p:spPr>
        <p:txBody>
          <a:bodyPr wrap="square" rtlCol="0">
            <a:spAutoFit/>
          </a:bodyPr>
          <a:lstStyle/>
          <a:p>
            <a:r>
              <a:rPr lang="en-US" dirty="0" smtClean="0"/>
              <a:t>Most don’t see an impact from govt. belt-tightening</a:t>
            </a:r>
            <a:endParaRPr lang="en-US" dirty="0"/>
          </a:p>
        </p:txBody>
      </p:sp>
      <p:sp>
        <p:nvSpPr>
          <p:cNvPr id="5" name="Oval 4"/>
          <p:cNvSpPr/>
          <p:nvPr/>
        </p:nvSpPr>
        <p:spPr>
          <a:xfrm>
            <a:off x="3049385" y="2743200"/>
            <a:ext cx="608215" cy="6096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8" name="Straight Arrow Connector 7"/>
          <p:cNvCxnSpPr/>
          <p:nvPr/>
        </p:nvCxnSpPr>
        <p:spPr>
          <a:xfrm>
            <a:off x="2895600" y="1295400"/>
            <a:ext cx="381000" cy="1447800"/>
          </a:xfrm>
          <a:prstGeom prst="straightConnector1">
            <a:avLst/>
          </a:prstGeom>
          <a:ln>
            <a:solidFill>
              <a:schemeClr val="accent3"/>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58764177"/>
      </p:ext>
    </p:extLst>
  </p:cSld>
  <p:clrMapOvr>
    <a:masterClrMapping/>
  </p:clrMapOvr>
  <p:transition spd="med">
    <p:fade thruBlk="1"/>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pPr>
              <a:defRPr/>
            </a:pPr>
            <a:fld id="{30BA4AB1-719E-4EF0-A3DC-6D1A41445911}" type="slidenum">
              <a:rPr lang="en-US" smtClean="0"/>
              <a:pPr>
                <a:defRPr/>
              </a:pPr>
              <a:t>12</a:t>
            </a:fld>
            <a:endParaRPr lang="en-US"/>
          </a:p>
        </p:txBody>
      </p:sp>
      <p:graphicFrame>
        <p:nvGraphicFramePr>
          <p:cNvPr id="4" name="Table 3"/>
          <p:cNvGraphicFramePr>
            <a:graphicFrameLocks noGrp="1"/>
          </p:cNvGraphicFramePr>
          <p:nvPr>
            <p:extLst>
              <p:ext uri="{D42A27DB-BD31-4B8C-83A1-F6EECF244321}">
                <p14:modId xmlns:p14="http://schemas.microsoft.com/office/powerpoint/2010/main" val="268859499"/>
              </p:ext>
            </p:extLst>
          </p:nvPr>
        </p:nvGraphicFramePr>
        <p:xfrm>
          <a:off x="381000" y="914400"/>
          <a:ext cx="8229600" cy="5707073"/>
        </p:xfrm>
        <a:graphic>
          <a:graphicData uri="http://schemas.openxmlformats.org/drawingml/2006/table">
            <a:tbl>
              <a:tblPr>
                <a:tableStyleId>{5C22544A-7EE6-4342-B048-85BDC9FD1C3A}</a:tableStyleId>
              </a:tblPr>
              <a:tblGrid>
                <a:gridCol w="5943600"/>
                <a:gridCol w="838200"/>
                <a:gridCol w="762000"/>
                <a:gridCol w="685800"/>
              </a:tblGrid>
              <a:tr h="380983">
                <a:tc>
                  <a:txBody>
                    <a:bodyPr/>
                    <a:lstStyle/>
                    <a:p>
                      <a:pPr algn="l" rtl="0" fontAlgn="ctr"/>
                      <a:r>
                        <a:rPr lang="en-US" sz="1200" b="1" u="none" strike="noStrike" dirty="0" smtClean="0">
                          <a:effectLst/>
                        </a:rPr>
                        <a:t>Issue</a:t>
                      </a:r>
                      <a:endParaRPr lang="en-US" sz="1200" b="1" i="0" u="none" strike="noStrike" dirty="0">
                        <a:solidFill>
                          <a:srgbClr val="FFFFFF"/>
                        </a:solidFill>
                        <a:effectLst/>
                        <a:latin typeface="Lucida Sans Unicode"/>
                      </a:endParaRPr>
                    </a:p>
                  </a:txBody>
                  <a:tcPr marL="1416" marR="1416" marT="1416" marB="0" anchor="ctr"/>
                </a:tc>
                <a:tc>
                  <a:txBody>
                    <a:bodyPr/>
                    <a:lstStyle/>
                    <a:p>
                      <a:pPr algn="ctr" rtl="0" fontAlgn="ctr"/>
                      <a:r>
                        <a:rPr lang="en-US" sz="1200" b="1" u="none" strike="noStrike" dirty="0">
                          <a:effectLst/>
                        </a:rPr>
                        <a:t>Support</a:t>
                      </a:r>
                      <a:endParaRPr lang="en-US" sz="1200" b="1" i="0" u="none" strike="noStrike" dirty="0">
                        <a:solidFill>
                          <a:srgbClr val="FFFFFF"/>
                        </a:solidFill>
                        <a:effectLst/>
                        <a:latin typeface="Times New Roman"/>
                      </a:endParaRPr>
                    </a:p>
                  </a:txBody>
                  <a:tcPr marL="1416" marR="1416" marT="1416" marB="0" anchor="ctr"/>
                </a:tc>
                <a:tc>
                  <a:txBody>
                    <a:bodyPr/>
                    <a:lstStyle/>
                    <a:p>
                      <a:pPr algn="ctr" rtl="0" fontAlgn="ctr"/>
                      <a:r>
                        <a:rPr lang="en-US" sz="1200" b="1" u="none" strike="noStrike" dirty="0">
                          <a:effectLst/>
                        </a:rPr>
                        <a:t>Oppose</a:t>
                      </a:r>
                      <a:endParaRPr lang="en-US" sz="1200" b="1" i="0" u="none" strike="noStrike" dirty="0">
                        <a:solidFill>
                          <a:srgbClr val="FFFFFF"/>
                        </a:solidFill>
                        <a:effectLst/>
                        <a:latin typeface="Times New Roman"/>
                      </a:endParaRPr>
                    </a:p>
                  </a:txBody>
                  <a:tcPr marL="1416" marR="1416" marT="1416" marB="0" anchor="ctr"/>
                </a:tc>
                <a:tc>
                  <a:txBody>
                    <a:bodyPr/>
                    <a:lstStyle/>
                    <a:p>
                      <a:pPr algn="ctr" rtl="0" fontAlgn="ctr"/>
                      <a:r>
                        <a:rPr lang="en-US" sz="1200" b="1" u="none" strike="noStrike" dirty="0">
                          <a:effectLst/>
                        </a:rPr>
                        <a:t>Unsure</a:t>
                      </a:r>
                      <a:endParaRPr lang="en-US" sz="1200" b="1" i="0" u="none" strike="noStrike" dirty="0">
                        <a:solidFill>
                          <a:srgbClr val="FFFFFF"/>
                        </a:solidFill>
                        <a:effectLst/>
                        <a:latin typeface="Times New Roman"/>
                      </a:endParaRPr>
                    </a:p>
                  </a:txBody>
                  <a:tcPr marL="1416" marR="1416" marT="1416" marB="0" anchor="ctr"/>
                </a:tc>
              </a:tr>
              <a:tr h="397639">
                <a:tc>
                  <a:txBody>
                    <a:bodyPr/>
                    <a:lstStyle/>
                    <a:p>
                      <a:pPr algn="l" rtl="0" fontAlgn="ctr"/>
                      <a:r>
                        <a:rPr lang="en-US" sz="1300" b="1" i="0" u="none" strike="noStrike" baseline="0" dirty="0" smtClean="0">
                          <a:solidFill>
                            <a:schemeClr val="accent5">
                              <a:lumMod val="75000"/>
                            </a:schemeClr>
                          </a:solidFill>
                          <a:effectLst/>
                        </a:rPr>
                        <a:t>Imposing an additional fine of up to $1500 on drivers caught drunk driving </a:t>
                      </a:r>
                      <a:endParaRPr lang="en-US" sz="1300" b="1" i="0" u="none" strike="noStrike" baseline="0" dirty="0">
                        <a:solidFill>
                          <a:schemeClr val="accent5">
                            <a:lumMod val="75000"/>
                          </a:schemeClr>
                        </a:solidFill>
                        <a:effectLst/>
                        <a:latin typeface="Lucida Sans Unicode"/>
                      </a:endParaRPr>
                    </a:p>
                  </a:txBody>
                  <a:tcPr marL="1416" marR="1416" marT="1416" marB="0" anchor="ctr"/>
                </a:tc>
                <a:tc>
                  <a:txBody>
                    <a:bodyPr/>
                    <a:lstStyle/>
                    <a:p>
                      <a:pPr algn="ctr" rtl="0" fontAlgn="ctr"/>
                      <a:r>
                        <a:rPr lang="en-US" sz="1300" b="1" i="0" u="none" strike="noStrike" baseline="0" dirty="0">
                          <a:solidFill>
                            <a:srgbClr val="00823B"/>
                          </a:solidFill>
                          <a:effectLst/>
                        </a:rPr>
                        <a:t>86</a:t>
                      </a:r>
                      <a:endParaRPr lang="en-US" sz="1300" b="1" i="0" u="none" strike="noStrike" baseline="0" dirty="0">
                        <a:solidFill>
                          <a:srgbClr val="00823B"/>
                        </a:solidFill>
                        <a:effectLst/>
                        <a:latin typeface="Times New Roman"/>
                      </a:endParaRPr>
                    </a:p>
                  </a:txBody>
                  <a:tcPr marL="1416" marR="1416" marT="1416" marB="0" anchor="ctr"/>
                </a:tc>
                <a:tc>
                  <a:txBody>
                    <a:bodyPr/>
                    <a:lstStyle/>
                    <a:p>
                      <a:pPr algn="ctr" rtl="0" fontAlgn="ctr"/>
                      <a:r>
                        <a:rPr lang="en-US" sz="1300" b="1" i="0" u="none" strike="noStrike" baseline="0" dirty="0">
                          <a:solidFill>
                            <a:srgbClr val="00823B"/>
                          </a:solidFill>
                          <a:effectLst/>
                        </a:rPr>
                        <a:t>13</a:t>
                      </a:r>
                      <a:endParaRPr lang="en-US" sz="1300" b="1" i="0" u="none" strike="noStrike" baseline="0" dirty="0">
                        <a:solidFill>
                          <a:srgbClr val="00823B"/>
                        </a:solidFill>
                        <a:effectLst/>
                        <a:latin typeface="Times New Roman"/>
                      </a:endParaRPr>
                    </a:p>
                  </a:txBody>
                  <a:tcPr marL="1416" marR="1416" marT="1416" marB="0" anchor="ctr"/>
                </a:tc>
                <a:tc>
                  <a:txBody>
                    <a:bodyPr/>
                    <a:lstStyle/>
                    <a:p>
                      <a:pPr algn="ctr" rtl="0" fontAlgn="ctr"/>
                      <a:r>
                        <a:rPr lang="en-US" sz="1300" b="1" i="0" u="none" strike="noStrike" baseline="0" dirty="0">
                          <a:solidFill>
                            <a:srgbClr val="00823B"/>
                          </a:solidFill>
                          <a:effectLst/>
                        </a:rPr>
                        <a:t>1</a:t>
                      </a:r>
                      <a:endParaRPr lang="en-US" sz="1300" b="1" i="0" u="none" strike="noStrike" baseline="0" dirty="0">
                        <a:solidFill>
                          <a:srgbClr val="00823B"/>
                        </a:solidFill>
                        <a:effectLst/>
                        <a:latin typeface="Times New Roman"/>
                      </a:endParaRPr>
                    </a:p>
                  </a:txBody>
                  <a:tcPr marL="1416" marR="1416" marT="1416" marB="0" anchor="ctr"/>
                </a:tc>
              </a:tr>
              <a:tr h="317414">
                <a:tc>
                  <a:txBody>
                    <a:bodyPr/>
                    <a:lstStyle/>
                    <a:p>
                      <a:pPr algn="l" rtl="0" fontAlgn="ctr"/>
                      <a:r>
                        <a:rPr lang="en-US" sz="1300" b="1" i="0" u="none" strike="noStrike" baseline="0" dirty="0" smtClean="0">
                          <a:solidFill>
                            <a:schemeClr val="accent5">
                              <a:lumMod val="75000"/>
                            </a:schemeClr>
                          </a:solidFill>
                          <a:effectLst/>
                        </a:rPr>
                        <a:t>Permitting the use of off-shore wind power near Ocean City</a:t>
                      </a:r>
                      <a:endParaRPr lang="en-US" sz="1300" b="1" i="0" u="none" strike="noStrike" baseline="0" dirty="0">
                        <a:solidFill>
                          <a:schemeClr val="accent5">
                            <a:lumMod val="75000"/>
                          </a:schemeClr>
                        </a:solidFill>
                        <a:effectLst/>
                        <a:latin typeface="Lucida Sans Unicode"/>
                      </a:endParaRPr>
                    </a:p>
                  </a:txBody>
                  <a:tcPr marL="1416" marR="1416" marT="1416" marB="0" anchor="ctr"/>
                </a:tc>
                <a:tc>
                  <a:txBody>
                    <a:bodyPr/>
                    <a:lstStyle/>
                    <a:p>
                      <a:pPr algn="ctr" rtl="0" fontAlgn="ctr"/>
                      <a:r>
                        <a:rPr lang="en-US" sz="1300" b="1" i="0" u="none" strike="noStrike" baseline="0">
                          <a:solidFill>
                            <a:srgbClr val="00823B"/>
                          </a:solidFill>
                          <a:effectLst/>
                        </a:rPr>
                        <a:t>80</a:t>
                      </a:r>
                      <a:endParaRPr lang="en-US" sz="1300" b="1" i="0" u="none" strike="noStrike" baseline="0">
                        <a:solidFill>
                          <a:srgbClr val="00823B"/>
                        </a:solidFill>
                        <a:effectLst/>
                        <a:latin typeface="Times New Roman"/>
                      </a:endParaRPr>
                    </a:p>
                  </a:txBody>
                  <a:tcPr marL="1416" marR="1416" marT="1416" marB="0" anchor="ctr"/>
                </a:tc>
                <a:tc>
                  <a:txBody>
                    <a:bodyPr/>
                    <a:lstStyle/>
                    <a:p>
                      <a:pPr algn="ctr" rtl="0" fontAlgn="ctr"/>
                      <a:r>
                        <a:rPr lang="en-US" sz="1300" b="1" i="0" u="none" strike="noStrike" baseline="0">
                          <a:solidFill>
                            <a:srgbClr val="00823B"/>
                          </a:solidFill>
                          <a:effectLst/>
                        </a:rPr>
                        <a:t>10</a:t>
                      </a:r>
                      <a:endParaRPr lang="en-US" sz="1300" b="1" i="0" u="none" strike="noStrike" baseline="0">
                        <a:solidFill>
                          <a:srgbClr val="00823B"/>
                        </a:solidFill>
                        <a:effectLst/>
                        <a:latin typeface="Times New Roman"/>
                      </a:endParaRPr>
                    </a:p>
                  </a:txBody>
                  <a:tcPr marL="1416" marR="1416" marT="1416" marB="0" anchor="ctr"/>
                </a:tc>
                <a:tc>
                  <a:txBody>
                    <a:bodyPr/>
                    <a:lstStyle/>
                    <a:p>
                      <a:pPr algn="ctr" rtl="0" fontAlgn="ctr"/>
                      <a:r>
                        <a:rPr lang="en-US" sz="1300" b="1" i="0" u="none" strike="noStrike" baseline="0">
                          <a:solidFill>
                            <a:srgbClr val="00823B"/>
                          </a:solidFill>
                          <a:effectLst/>
                        </a:rPr>
                        <a:t>10</a:t>
                      </a:r>
                      <a:endParaRPr lang="en-US" sz="1300" b="1" i="0" u="none" strike="noStrike" baseline="0">
                        <a:solidFill>
                          <a:srgbClr val="00823B"/>
                        </a:solidFill>
                        <a:effectLst/>
                        <a:latin typeface="Times New Roman"/>
                      </a:endParaRPr>
                    </a:p>
                  </a:txBody>
                  <a:tcPr marL="1416" marR="1416" marT="1416" marB="0" anchor="ctr"/>
                </a:tc>
              </a:tr>
              <a:tr h="199527">
                <a:tc>
                  <a:txBody>
                    <a:bodyPr/>
                    <a:lstStyle/>
                    <a:p>
                      <a:pPr algn="l" rtl="0" fontAlgn="ctr"/>
                      <a:r>
                        <a:rPr lang="en-US" sz="1300" b="1" i="0" u="none" strike="noStrike" baseline="0" dirty="0">
                          <a:solidFill>
                            <a:schemeClr val="accent5">
                              <a:lumMod val="75000"/>
                            </a:schemeClr>
                          </a:solidFill>
                          <a:effectLst/>
                        </a:rPr>
                        <a:t>Increasing the alcohol tax </a:t>
                      </a:r>
                      <a:endParaRPr lang="en-US" sz="1300" b="1" i="0" u="none" strike="noStrike" baseline="0" dirty="0">
                        <a:solidFill>
                          <a:schemeClr val="accent5">
                            <a:lumMod val="75000"/>
                          </a:schemeClr>
                        </a:solidFill>
                        <a:effectLst/>
                        <a:latin typeface="Lucida Sans Unicode"/>
                      </a:endParaRPr>
                    </a:p>
                  </a:txBody>
                  <a:tcPr marL="1416" marR="1416" marT="1416" marB="0" anchor="ctr"/>
                </a:tc>
                <a:tc>
                  <a:txBody>
                    <a:bodyPr/>
                    <a:lstStyle/>
                    <a:p>
                      <a:pPr algn="ctr" rtl="0" fontAlgn="ctr"/>
                      <a:r>
                        <a:rPr lang="en-US" sz="1300" b="1" i="0" u="none" strike="noStrike" baseline="0">
                          <a:solidFill>
                            <a:srgbClr val="00823B"/>
                          </a:solidFill>
                          <a:effectLst/>
                        </a:rPr>
                        <a:t>68</a:t>
                      </a:r>
                      <a:endParaRPr lang="en-US" sz="1300" b="1" i="0" u="none" strike="noStrike" baseline="0">
                        <a:solidFill>
                          <a:srgbClr val="00823B"/>
                        </a:solidFill>
                        <a:effectLst/>
                        <a:latin typeface="Times New Roman"/>
                      </a:endParaRPr>
                    </a:p>
                  </a:txBody>
                  <a:tcPr marL="1416" marR="1416" marT="1416" marB="0" anchor="ctr"/>
                </a:tc>
                <a:tc>
                  <a:txBody>
                    <a:bodyPr/>
                    <a:lstStyle/>
                    <a:p>
                      <a:pPr algn="ctr" rtl="0" fontAlgn="ctr"/>
                      <a:r>
                        <a:rPr lang="en-US" sz="1300" b="1" i="0" u="none" strike="noStrike" baseline="0">
                          <a:solidFill>
                            <a:srgbClr val="00823B"/>
                          </a:solidFill>
                          <a:effectLst/>
                        </a:rPr>
                        <a:t>29</a:t>
                      </a:r>
                      <a:endParaRPr lang="en-US" sz="1300" b="1" i="0" u="none" strike="noStrike" baseline="0">
                        <a:solidFill>
                          <a:srgbClr val="00823B"/>
                        </a:solidFill>
                        <a:effectLst/>
                        <a:latin typeface="Times New Roman"/>
                      </a:endParaRPr>
                    </a:p>
                  </a:txBody>
                  <a:tcPr marL="1416" marR="1416" marT="1416" marB="0" anchor="ctr"/>
                </a:tc>
                <a:tc>
                  <a:txBody>
                    <a:bodyPr/>
                    <a:lstStyle/>
                    <a:p>
                      <a:pPr algn="ctr" rtl="0" fontAlgn="ctr"/>
                      <a:r>
                        <a:rPr lang="en-US" sz="1300" b="1" i="0" u="none" strike="noStrike" baseline="0">
                          <a:solidFill>
                            <a:srgbClr val="00823B"/>
                          </a:solidFill>
                          <a:effectLst/>
                        </a:rPr>
                        <a:t>3</a:t>
                      </a:r>
                      <a:endParaRPr lang="en-US" sz="1300" b="1" i="0" u="none" strike="noStrike" baseline="0">
                        <a:solidFill>
                          <a:srgbClr val="00823B"/>
                        </a:solidFill>
                        <a:effectLst/>
                        <a:latin typeface="Times New Roman"/>
                      </a:endParaRPr>
                    </a:p>
                  </a:txBody>
                  <a:tcPr marL="1416" marR="1416" marT="1416" marB="0" anchor="ctr"/>
                </a:tc>
              </a:tr>
              <a:tr h="285838">
                <a:tc>
                  <a:txBody>
                    <a:bodyPr/>
                    <a:lstStyle/>
                    <a:p>
                      <a:pPr algn="l" rtl="0" fontAlgn="ctr"/>
                      <a:r>
                        <a:rPr lang="en-US" sz="1300" b="1" i="0" u="none" strike="noStrike" baseline="0" dirty="0">
                          <a:solidFill>
                            <a:schemeClr val="accent5">
                              <a:lumMod val="75000"/>
                            </a:schemeClr>
                          </a:solidFill>
                          <a:effectLst/>
                        </a:rPr>
                        <a:t>Permitting the purchase of marijuana for medical purposes</a:t>
                      </a:r>
                      <a:endParaRPr lang="en-US" sz="1300" b="1" i="0" u="none" strike="noStrike" baseline="0" dirty="0">
                        <a:solidFill>
                          <a:schemeClr val="accent5">
                            <a:lumMod val="75000"/>
                          </a:schemeClr>
                        </a:solidFill>
                        <a:effectLst/>
                        <a:latin typeface="Lucida Sans Unicode"/>
                      </a:endParaRPr>
                    </a:p>
                  </a:txBody>
                  <a:tcPr marL="1416" marR="1416" marT="1416" marB="0" anchor="ctr"/>
                </a:tc>
                <a:tc>
                  <a:txBody>
                    <a:bodyPr/>
                    <a:lstStyle/>
                    <a:p>
                      <a:pPr algn="ctr" rtl="0" fontAlgn="ctr"/>
                      <a:r>
                        <a:rPr lang="en-US" sz="1300" b="1" i="0" u="none" strike="noStrike" baseline="0" dirty="0">
                          <a:solidFill>
                            <a:srgbClr val="00823B"/>
                          </a:solidFill>
                          <a:effectLst/>
                        </a:rPr>
                        <a:t>65</a:t>
                      </a:r>
                      <a:endParaRPr lang="en-US" sz="1300" b="1" i="0" u="none" strike="noStrike" baseline="0" dirty="0">
                        <a:solidFill>
                          <a:srgbClr val="00823B"/>
                        </a:solidFill>
                        <a:effectLst/>
                        <a:latin typeface="Times New Roman"/>
                      </a:endParaRPr>
                    </a:p>
                  </a:txBody>
                  <a:tcPr marL="1416" marR="1416" marT="1416" marB="0" anchor="ctr"/>
                </a:tc>
                <a:tc>
                  <a:txBody>
                    <a:bodyPr/>
                    <a:lstStyle/>
                    <a:p>
                      <a:pPr algn="ctr" rtl="0" fontAlgn="ctr"/>
                      <a:r>
                        <a:rPr lang="en-US" sz="1300" b="1" i="0" u="none" strike="noStrike" baseline="0">
                          <a:solidFill>
                            <a:srgbClr val="00823B"/>
                          </a:solidFill>
                          <a:effectLst/>
                        </a:rPr>
                        <a:t>29</a:t>
                      </a:r>
                      <a:endParaRPr lang="en-US" sz="1300" b="1" i="0" u="none" strike="noStrike" baseline="0">
                        <a:solidFill>
                          <a:srgbClr val="00823B"/>
                        </a:solidFill>
                        <a:effectLst/>
                        <a:latin typeface="Times New Roman"/>
                      </a:endParaRPr>
                    </a:p>
                  </a:txBody>
                  <a:tcPr marL="1416" marR="1416" marT="1416" marB="0" anchor="ctr"/>
                </a:tc>
                <a:tc>
                  <a:txBody>
                    <a:bodyPr/>
                    <a:lstStyle/>
                    <a:p>
                      <a:pPr algn="ctr" rtl="0" fontAlgn="ctr"/>
                      <a:r>
                        <a:rPr lang="en-US" sz="1300" b="1" i="0" u="none" strike="noStrike" baseline="0">
                          <a:solidFill>
                            <a:srgbClr val="00823B"/>
                          </a:solidFill>
                          <a:effectLst/>
                        </a:rPr>
                        <a:t>7</a:t>
                      </a:r>
                      <a:endParaRPr lang="en-US" sz="1300" b="1" i="0" u="none" strike="noStrike" baseline="0">
                        <a:solidFill>
                          <a:srgbClr val="00823B"/>
                        </a:solidFill>
                        <a:effectLst/>
                        <a:latin typeface="Times New Roman"/>
                      </a:endParaRPr>
                    </a:p>
                  </a:txBody>
                  <a:tcPr marL="1416" marR="1416" marT="1416" marB="0" anchor="ctr"/>
                </a:tc>
              </a:tr>
              <a:tr h="317414">
                <a:tc>
                  <a:txBody>
                    <a:bodyPr/>
                    <a:lstStyle/>
                    <a:p>
                      <a:pPr algn="l" rtl="0" fontAlgn="ctr"/>
                      <a:r>
                        <a:rPr lang="en-US" sz="1300" b="1" i="0" u="none" strike="noStrike" baseline="0" dirty="0">
                          <a:solidFill>
                            <a:schemeClr val="accent5">
                              <a:lumMod val="75000"/>
                            </a:schemeClr>
                          </a:solidFill>
                          <a:effectLst/>
                        </a:rPr>
                        <a:t>Taking away drivers’ licenses from those who refuse to pay taxes </a:t>
                      </a:r>
                      <a:endParaRPr lang="en-US" sz="1300" b="1" i="0" u="none" strike="noStrike" baseline="0" dirty="0">
                        <a:solidFill>
                          <a:schemeClr val="accent5">
                            <a:lumMod val="75000"/>
                          </a:schemeClr>
                        </a:solidFill>
                        <a:effectLst/>
                        <a:latin typeface="Lucida Sans Unicode"/>
                      </a:endParaRPr>
                    </a:p>
                  </a:txBody>
                  <a:tcPr marL="1416" marR="1416" marT="1416" marB="0" anchor="ctr"/>
                </a:tc>
                <a:tc>
                  <a:txBody>
                    <a:bodyPr/>
                    <a:lstStyle/>
                    <a:p>
                      <a:pPr algn="ctr" rtl="0" fontAlgn="ctr"/>
                      <a:r>
                        <a:rPr lang="en-US" sz="1300" b="1" i="0" u="none" strike="noStrike" baseline="0" dirty="0">
                          <a:solidFill>
                            <a:srgbClr val="00823B"/>
                          </a:solidFill>
                          <a:effectLst/>
                        </a:rPr>
                        <a:t>64</a:t>
                      </a:r>
                      <a:endParaRPr lang="en-US" sz="1300" b="1" i="0" u="none" strike="noStrike" baseline="0" dirty="0">
                        <a:solidFill>
                          <a:srgbClr val="00823B"/>
                        </a:solidFill>
                        <a:effectLst/>
                        <a:latin typeface="Times New Roman"/>
                      </a:endParaRPr>
                    </a:p>
                  </a:txBody>
                  <a:tcPr marL="1416" marR="1416" marT="1416" marB="0" anchor="ctr"/>
                </a:tc>
                <a:tc>
                  <a:txBody>
                    <a:bodyPr/>
                    <a:lstStyle/>
                    <a:p>
                      <a:pPr algn="ctr" rtl="0" fontAlgn="ctr"/>
                      <a:r>
                        <a:rPr lang="en-US" sz="1300" b="1" i="0" u="none" strike="noStrike" baseline="0">
                          <a:solidFill>
                            <a:srgbClr val="00823B"/>
                          </a:solidFill>
                          <a:effectLst/>
                        </a:rPr>
                        <a:t>32</a:t>
                      </a:r>
                      <a:endParaRPr lang="en-US" sz="1300" b="1" i="0" u="none" strike="noStrike" baseline="0">
                        <a:solidFill>
                          <a:srgbClr val="00823B"/>
                        </a:solidFill>
                        <a:effectLst/>
                        <a:latin typeface="Times New Roman"/>
                      </a:endParaRPr>
                    </a:p>
                  </a:txBody>
                  <a:tcPr marL="1416" marR="1416" marT="1416" marB="0" anchor="ctr"/>
                </a:tc>
                <a:tc>
                  <a:txBody>
                    <a:bodyPr/>
                    <a:lstStyle/>
                    <a:p>
                      <a:pPr algn="ctr" rtl="0" fontAlgn="ctr"/>
                      <a:r>
                        <a:rPr lang="en-US" sz="1300" b="1" i="0" u="none" strike="noStrike" baseline="0">
                          <a:solidFill>
                            <a:srgbClr val="00823B"/>
                          </a:solidFill>
                          <a:effectLst/>
                        </a:rPr>
                        <a:t>3</a:t>
                      </a:r>
                      <a:endParaRPr lang="en-US" sz="1300" b="1" i="0" u="none" strike="noStrike" baseline="0">
                        <a:solidFill>
                          <a:srgbClr val="00823B"/>
                        </a:solidFill>
                        <a:effectLst/>
                        <a:latin typeface="Times New Roman"/>
                      </a:endParaRPr>
                    </a:p>
                  </a:txBody>
                  <a:tcPr marL="1416" marR="1416" marT="1416" marB="0" anchor="ctr"/>
                </a:tc>
              </a:tr>
              <a:tr h="317414">
                <a:tc>
                  <a:txBody>
                    <a:bodyPr/>
                    <a:lstStyle/>
                    <a:p>
                      <a:pPr algn="l" rtl="0" fontAlgn="ctr"/>
                      <a:r>
                        <a:rPr lang="en-US" sz="1300" b="1" i="0" u="none" strike="noStrike" baseline="0" dirty="0">
                          <a:solidFill>
                            <a:schemeClr val="accent5">
                              <a:lumMod val="75000"/>
                            </a:schemeClr>
                          </a:solidFill>
                          <a:effectLst/>
                        </a:rPr>
                        <a:t>Increasing the use of cameras to ticket those running red lights</a:t>
                      </a:r>
                      <a:endParaRPr lang="en-US" sz="1300" b="1" i="0" u="none" strike="noStrike" baseline="0" dirty="0">
                        <a:solidFill>
                          <a:schemeClr val="accent5">
                            <a:lumMod val="75000"/>
                          </a:schemeClr>
                        </a:solidFill>
                        <a:effectLst/>
                        <a:latin typeface="Lucida Sans Unicode"/>
                      </a:endParaRPr>
                    </a:p>
                  </a:txBody>
                  <a:tcPr marL="1416" marR="1416" marT="1416" marB="0" anchor="ctr"/>
                </a:tc>
                <a:tc>
                  <a:txBody>
                    <a:bodyPr/>
                    <a:lstStyle/>
                    <a:p>
                      <a:pPr algn="ctr" rtl="0" fontAlgn="ctr"/>
                      <a:r>
                        <a:rPr lang="en-US" sz="1300" b="1" i="0" u="none" strike="noStrike" baseline="0" dirty="0">
                          <a:solidFill>
                            <a:srgbClr val="00823B"/>
                          </a:solidFill>
                          <a:effectLst/>
                        </a:rPr>
                        <a:t>59</a:t>
                      </a:r>
                      <a:endParaRPr lang="en-US" sz="1300" b="1" i="0" u="none" strike="noStrike" baseline="0" dirty="0">
                        <a:solidFill>
                          <a:srgbClr val="00823B"/>
                        </a:solidFill>
                        <a:effectLst/>
                        <a:latin typeface="Times New Roman"/>
                      </a:endParaRPr>
                    </a:p>
                  </a:txBody>
                  <a:tcPr marL="1416" marR="1416" marT="1416" marB="0" anchor="ctr"/>
                </a:tc>
                <a:tc>
                  <a:txBody>
                    <a:bodyPr/>
                    <a:lstStyle/>
                    <a:p>
                      <a:pPr algn="ctr" rtl="0" fontAlgn="ctr"/>
                      <a:r>
                        <a:rPr lang="en-US" sz="1300" b="1" i="0" u="none" strike="noStrike" baseline="0" dirty="0">
                          <a:solidFill>
                            <a:srgbClr val="00823B"/>
                          </a:solidFill>
                          <a:effectLst/>
                        </a:rPr>
                        <a:t>41</a:t>
                      </a:r>
                      <a:endParaRPr lang="en-US" sz="1300" b="1" i="0" u="none" strike="noStrike" baseline="0" dirty="0">
                        <a:solidFill>
                          <a:srgbClr val="00823B"/>
                        </a:solidFill>
                        <a:effectLst/>
                        <a:latin typeface="Times New Roman"/>
                      </a:endParaRPr>
                    </a:p>
                  </a:txBody>
                  <a:tcPr marL="1416" marR="1416" marT="1416" marB="0" anchor="ctr"/>
                </a:tc>
                <a:tc>
                  <a:txBody>
                    <a:bodyPr/>
                    <a:lstStyle/>
                    <a:p>
                      <a:pPr algn="ctr" rtl="0" fontAlgn="ctr"/>
                      <a:r>
                        <a:rPr lang="en-US" sz="1300" b="1" i="0" u="none" strike="noStrike" baseline="0" dirty="0">
                          <a:solidFill>
                            <a:srgbClr val="00823B"/>
                          </a:solidFill>
                          <a:effectLst/>
                        </a:rPr>
                        <a:t>4</a:t>
                      </a:r>
                      <a:endParaRPr lang="en-US" sz="1300" b="1" i="0" u="none" strike="noStrike" baseline="0" dirty="0">
                        <a:solidFill>
                          <a:srgbClr val="00823B"/>
                        </a:solidFill>
                        <a:effectLst/>
                        <a:latin typeface="Times New Roman"/>
                      </a:endParaRPr>
                    </a:p>
                  </a:txBody>
                  <a:tcPr marL="1416" marR="1416" marT="1416" marB="0" anchor="ctr"/>
                </a:tc>
              </a:tr>
              <a:tr h="254260">
                <a:tc>
                  <a:txBody>
                    <a:bodyPr/>
                    <a:lstStyle/>
                    <a:p>
                      <a:pPr algn="l" rtl="0" fontAlgn="ctr"/>
                      <a:r>
                        <a:rPr lang="en-US" sz="1300" b="1" u="none" strike="noStrike" baseline="0" dirty="0">
                          <a:solidFill>
                            <a:srgbClr val="FFFF00"/>
                          </a:solidFill>
                          <a:effectLst/>
                        </a:rPr>
                        <a:t>Making same sex marriages legal in Maryland</a:t>
                      </a:r>
                      <a:endParaRPr lang="en-US" sz="1300" b="1" i="0" u="none" strike="noStrike" baseline="0" dirty="0">
                        <a:solidFill>
                          <a:srgbClr val="FFFF00"/>
                        </a:solidFill>
                        <a:effectLst/>
                        <a:latin typeface="Lucida Sans Unicode"/>
                      </a:endParaRPr>
                    </a:p>
                  </a:txBody>
                  <a:tcPr marL="1416" marR="1416" marT="1416" marB="0" anchor="ctr">
                    <a:solidFill>
                      <a:schemeClr val="accent4">
                        <a:lumMod val="75000"/>
                      </a:schemeClr>
                    </a:solidFill>
                  </a:tcPr>
                </a:tc>
                <a:tc>
                  <a:txBody>
                    <a:bodyPr/>
                    <a:lstStyle/>
                    <a:p>
                      <a:pPr algn="ctr" rtl="0" fontAlgn="ctr"/>
                      <a:r>
                        <a:rPr lang="en-US" sz="1300" b="1" u="none" strike="noStrike" baseline="0" dirty="0">
                          <a:solidFill>
                            <a:srgbClr val="FFFF00"/>
                          </a:solidFill>
                          <a:effectLst/>
                        </a:rPr>
                        <a:t>47</a:t>
                      </a:r>
                      <a:endParaRPr lang="en-US" sz="1300" b="1" i="0" u="none" strike="noStrike" baseline="0" dirty="0">
                        <a:solidFill>
                          <a:srgbClr val="FFFF00"/>
                        </a:solidFill>
                        <a:effectLst/>
                        <a:latin typeface="Times New Roman"/>
                      </a:endParaRPr>
                    </a:p>
                  </a:txBody>
                  <a:tcPr marL="1416" marR="1416" marT="1416" marB="0" anchor="ctr">
                    <a:solidFill>
                      <a:schemeClr val="accent4">
                        <a:lumMod val="75000"/>
                      </a:schemeClr>
                    </a:solidFill>
                  </a:tcPr>
                </a:tc>
                <a:tc>
                  <a:txBody>
                    <a:bodyPr/>
                    <a:lstStyle/>
                    <a:p>
                      <a:pPr algn="ctr" rtl="0" fontAlgn="ctr"/>
                      <a:r>
                        <a:rPr lang="en-US" sz="1300" b="1" u="none" strike="noStrike" baseline="0">
                          <a:solidFill>
                            <a:srgbClr val="FFFF00"/>
                          </a:solidFill>
                          <a:effectLst/>
                        </a:rPr>
                        <a:t>46</a:t>
                      </a:r>
                      <a:endParaRPr lang="en-US" sz="1300" b="1" i="0" u="none" strike="noStrike" baseline="0">
                        <a:solidFill>
                          <a:srgbClr val="FFFF00"/>
                        </a:solidFill>
                        <a:effectLst/>
                        <a:latin typeface="Times New Roman"/>
                      </a:endParaRPr>
                    </a:p>
                  </a:txBody>
                  <a:tcPr marL="1416" marR="1416" marT="1416" marB="0" anchor="ctr">
                    <a:solidFill>
                      <a:schemeClr val="accent4">
                        <a:lumMod val="75000"/>
                      </a:schemeClr>
                    </a:solidFill>
                  </a:tcPr>
                </a:tc>
                <a:tc>
                  <a:txBody>
                    <a:bodyPr/>
                    <a:lstStyle/>
                    <a:p>
                      <a:pPr algn="ctr" rtl="0" fontAlgn="ctr"/>
                      <a:r>
                        <a:rPr lang="en-US" sz="1300" b="1" u="none" strike="noStrike" baseline="0" dirty="0">
                          <a:solidFill>
                            <a:srgbClr val="FFFF00"/>
                          </a:solidFill>
                          <a:effectLst/>
                        </a:rPr>
                        <a:t>7</a:t>
                      </a:r>
                      <a:endParaRPr lang="en-US" sz="1300" b="1" i="0" u="none" strike="noStrike" baseline="0" dirty="0">
                        <a:solidFill>
                          <a:srgbClr val="FFFF00"/>
                        </a:solidFill>
                        <a:effectLst/>
                        <a:latin typeface="Times New Roman"/>
                      </a:endParaRPr>
                    </a:p>
                  </a:txBody>
                  <a:tcPr marL="1416" marR="1416" marT="1416" marB="0" anchor="ctr">
                    <a:solidFill>
                      <a:schemeClr val="accent4">
                        <a:lumMod val="75000"/>
                      </a:schemeClr>
                    </a:solidFill>
                  </a:tcPr>
                </a:tc>
              </a:tr>
              <a:tr h="397639">
                <a:tc>
                  <a:txBody>
                    <a:bodyPr/>
                    <a:lstStyle/>
                    <a:p>
                      <a:pPr algn="l" rtl="0" fontAlgn="ctr"/>
                      <a:r>
                        <a:rPr lang="en-US" sz="1300" b="1" u="none" strike="noStrike" baseline="0" dirty="0">
                          <a:solidFill>
                            <a:srgbClr val="FFFF00"/>
                          </a:solidFill>
                          <a:effectLst/>
                        </a:rPr>
                        <a:t>Making preparations to implement President Obama’s health care reform law</a:t>
                      </a:r>
                      <a:endParaRPr lang="en-US" sz="1300" b="1" i="0" u="none" strike="noStrike" baseline="0" dirty="0">
                        <a:solidFill>
                          <a:srgbClr val="FFFF00"/>
                        </a:solidFill>
                        <a:effectLst/>
                        <a:latin typeface="Lucida Sans Unicode"/>
                      </a:endParaRPr>
                    </a:p>
                  </a:txBody>
                  <a:tcPr marL="1416" marR="1416" marT="1416" marB="0" anchor="ctr">
                    <a:solidFill>
                      <a:schemeClr val="accent4">
                        <a:lumMod val="75000"/>
                      </a:schemeClr>
                    </a:solidFill>
                  </a:tcPr>
                </a:tc>
                <a:tc>
                  <a:txBody>
                    <a:bodyPr/>
                    <a:lstStyle/>
                    <a:p>
                      <a:pPr algn="ctr" rtl="0" fontAlgn="ctr"/>
                      <a:r>
                        <a:rPr lang="en-US" sz="1300" b="1" u="none" strike="noStrike" baseline="0" dirty="0">
                          <a:solidFill>
                            <a:srgbClr val="FFFF00"/>
                          </a:solidFill>
                          <a:effectLst/>
                        </a:rPr>
                        <a:t>43</a:t>
                      </a:r>
                      <a:endParaRPr lang="en-US" sz="1300" b="1" i="0" u="none" strike="noStrike" baseline="0" dirty="0">
                        <a:solidFill>
                          <a:srgbClr val="FFFF00"/>
                        </a:solidFill>
                        <a:effectLst/>
                        <a:latin typeface="Times New Roman"/>
                      </a:endParaRPr>
                    </a:p>
                  </a:txBody>
                  <a:tcPr marL="1416" marR="1416" marT="1416" marB="0" anchor="ctr">
                    <a:solidFill>
                      <a:schemeClr val="accent4">
                        <a:lumMod val="75000"/>
                      </a:schemeClr>
                    </a:solidFill>
                  </a:tcPr>
                </a:tc>
                <a:tc>
                  <a:txBody>
                    <a:bodyPr/>
                    <a:lstStyle/>
                    <a:p>
                      <a:pPr algn="ctr" rtl="0" fontAlgn="ctr"/>
                      <a:r>
                        <a:rPr lang="en-US" sz="1300" b="1" u="none" strike="noStrike" baseline="0" dirty="0">
                          <a:solidFill>
                            <a:srgbClr val="FFFF00"/>
                          </a:solidFill>
                          <a:effectLst/>
                        </a:rPr>
                        <a:t>50</a:t>
                      </a:r>
                      <a:endParaRPr lang="en-US" sz="1300" b="1" i="0" u="none" strike="noStrike" baseline="0" dirty="0">
                        <a:solidFill>
                          <a:srgbClr val="FFFF00"/>
                        </a:solidFill>
                        <a:effectLst/>
                        <a:latin typeface="Times New Roman"/>
                      </a:endParaRPr>
                    </a:p>
                  </a:txBody>
                  <a:tcPr marL="1416" marR="1416" marT="1416" marB="0" anchor="ctr">
                    <a:solidFill>
                      <a:schemeClr val="accent4">
                        <a:lumMod val="75000"/>
                      </a:schemeClr>
                    </a:solidFill>
                  </a:tcPr>
                </a:tc>
                <a:tc>
                  <a:txBody>
                    <a:bodyPr/>
                    <a:lstStyle/>
                    <a:p>
                      <a:pPr algn="ctr" rtl="0" fontAlgn="ctr"/>
                      <a:r>
                        <a:rPr lang="en-US" sz="1300" b="1" u="none" strike="noStrike" baseline="0" dirty="0">
                          <a:solidFill>
                            <a:srgbClr val="FFFF00"/>
                          </a:solidFill>
                          <a:effectLst/>
                        </a:rPr>
                        <a:t>8</a:t>
                      </a:r>
                      <a:endParaRPr lang="en-US" sz="1300" b="1" i="0" u="none" strike="noStrike" baseline="0" dirty="0">
                        <a:solidFill>
                          <a:srgbClr val="FFFF00"/>
                        </a:solidFill>
                        <a:effectLst/>
                        <a:latin typeface="Times New Roman"/>
                      </a:endParaRPr>
                    </a:p>
                  </a:txBody>
                  <a:tcPr marL="1416" marR="1416" marT="1416" marB="0" anchor="ctr">
                    <a:solidFill>
                      <a:schemeClr val="accent4">
                        <a:lumMod val="75000"/>
                      </a:schemeClr>
                    </a:solidFill>
                  </a:tcPr>
                </a:tc>
              </a:tr>
              <a:tr h="443723">
                <a:tc>
                  <a:txBody>
                    <a:bodyPr/>
                    <a:lstStyle/>
                    <a:p>
                      <a:pPr algn="l" rtl="0" fontAlgn="ctr"/>
                      <a:r>
                        <a:rPr lang="en-US" sz="1300" b="1" i="0" u="sng" strike="noStrike" baseline="0" dirty="0">
                          <a:solidFill>
                            <a:srgbClr val="793F3F"/>
                          </a:solidFill>
                          <a:effectLst/>
                        </a:rPr>
                        <a:t>Limiting</a:t>
                      </a:r>
                      <a:r>
                        <a:rPr lang="en-US" sz="1300" b="1" i="0" u="none" strike="noStrike" baseline="0" dirty="0">
                          <a:solidFill>
                            <a:srgbClr val="793F3F"/>
                          </a:solidFill>
                          <a:effectLst/>
                        </a:rPr>
                        <a:t> the use of binding arbitration when the county negotiates with public safety unions</a:t>
                      </a:r>
                      <a:endParaRPr lang="en-US" sz="1300" b="1" i="0" u="none" strike="noStrike" baseline="0" dirty="0">
                        <a:solidFill>
                          <a:srgbClr val="793F3F"/>
                        </a:solidFill>
                        <a:effectLst/>
                        <a:latin typeface="Lucida Sans Unicode"/>
                      </a:endParaRPr>
                    </a:p>
                  </a:txBody>
                  <a:tcPr marL="1416" marR="1416" marT="1416" marB="0" anchor="ctr"/>
                </a:tc>
                <a:tc>
                  <a:txBody>
                    <a:bodyPr/>
                    <a:lstStyle/>
                    <a:p>
                      <a:pPr algn="ctr" rtl="0" fontAlgn="ctr"/>
                      <a:r>
                        <a:rPr lang="en-US" sz="1300" b="1" i="0" u="none" strike="noStrike" baseline="0" dirty="0">
                          <a:solidFill>
                            <a:srgbClr val="793F3F"/>
                          </a:solidFill>
                          <a:effectLst/>
                        </a:rPr>
                        <a:t>35</a:t>
                      </a:r>
                      <a:endParaRPr lang="en-US" sz="1300" b="1" i="0" u="none" strike="noStrike" baseline="0" dirty="0">
                        <a:solidFill>
                          <a:srgbClr val="793F3F"/>
                        </a:solidFill>
                        <a:effectLst/>
                        <a:latin typeface="Times New Roman"/>
                      </a:endParaRPr>
                    </a:p>
                  </a:txBody>
                  <a:tcPr marL="1416" marR="1416" marT="1416" marB="0" anchor="ctr"/>
                </a:tc>
                <a:tc>
                  <a:txBody>
                    <a:bodyPr/>
                    <a:lstStyle/>
                    <a:p>
                      <a:pPr algn="ctr" rtl="0" fontAlgn="ctr"/>
                      <a:r>
                        <a:rPr lang="en-US" sz="1300" b="1" i="0" u="none" strike="noStrike" baseline="0" dirty="0">
                          <a:solidFill>
                            <a:srgbClr val="793F3F"/>
                          </a:solidFill>
                          <a:effectLst/>
                        </a:rPr>
                        <a:t>42</a:t>
                      </a:r>
                      <a:endParaRPr lang="en-US" sz="1300" b="1" i="0" u="none" strike="noStrike" baseline="0" dirty="0">
                        <a:solidFill>
                          <a:srgbClr val="793F3F"/>
                        </a:solidFill>
                        <a:effectLst/>
                        <a:latin typeface="Times New Roman"/>
                      </a:endParaRPr>
                    </a:p>
                  </a:txBody>
                  <a:tcPr marL="1416" marR="1416" marT="1416" marB="0" anchor="ctr"/>
                </a:tc>
                <a:tc>
                  <a:txBody>
                    <a:bodyPr/>
                    <a:lstStyle/>
                    <a:p>
                      <a:pPr algn="ctr" rtl="0" fontAlgn="ctr"/>
                      <a:r>
                        <a:rPr lang="en-US" sz="1300" b="1" i="0" u="none" strike="noStrike" baseline="0">
                          <a:solidFill>
                            <a:srgbClr val="793F3F"/>
                          </a:solidFill>
                          <a:effectLst/>
                        </a:rPr>
                        <a:t>23</a:t>
                      </a:r>
                      <a:endParaRPr lang="en-US" sz="1300" b="1" i="0" u="none" strike="noStrike" baseline="0">
                        <a:solidFill>
                          <a:srgbClr val="793F3F"/>
                        </a:solidFill>
                        <a:effectLst/>
                        <a:latin typeface="Times New Roman"/>
                      </a:endParaRPr>
                    </a:p>
                  </a:txBody>
                  <a:tcPr marL="1416" marR="1416" marT="1416" marB="0" anchor="ctr"/>
                </a:tc>
              </a:tr>
              <a:tr h="397639">
                <a:tc>
                  <a:txBody>
                    <a:bodyPr/>
                    <a:lstStyle/>
                    <a:p>
                      <a:pPr algn="l" rtl="0" fontAlgn="ctr"/>
                      <a:r>
                        <a:rPr lang="en-US" sz="1300" b="1" i="0" u="none" strike="noStrike" baseline="0" dirty="0">
                          <a:solidFill>
                            <a:srgbClr val="793F3F"/>
                          </a:solidFill>
                          <a:effectLst/>
                        </a:rPr>
                        <a:t>Allowing the children of illegal immigrants to pay in-state tuition for college</a:t>
                      </a:r>
                      <a:endParaRPr lang="en-US" sz="1300" b="1" i="0" u="none" strike="noStrike" baseline="0" dirty="0">
                        <a:solidFill>
                          <a:srgbClr val="793F3F"/>
                        </a:solidFill>
                        <a:effectLst/>
                        <a:latin typeface="Lucida Sans Unicode"/>
                      </a:endParaRPr>
                    </a:p>
                  </a:txBody>
                  <a:tcPr marL="1416" marR="1416" marT="1416" marB="0" anchor="ctr"/>
                </a:tc>
                <a:tc>
                  <a:txBody>
                    <a:bodyPr/>
                    <a:lstStyle/>
                    <a:p>
                      <a:pPr algn="ctr" rtl="0" fontAlgn="ctr"/>
                      <a:r>
                        <a:rPr lang="en-US" sz="1300" b="1" i="0" u="none" strike="noStrike" baseline="0" dirty="0">
                          <a:solidFill>
                            <a:srgbClr val="793F3F"/>
                          </a:solidFill>
                          <a:effectLst/>
                        </a:rPr>
                        <a:t>33</a:t>
                      </a:r>
                      <a:endParaRPr lang="en-US" sz="1300" b="1" i="0" u="none" strike="noStrike" baseline="0" dirty="0">
                        <a:solidFill>
                          <a:srgbClr val="793F3F"/>
                        </a:solidFill>
                        <a:effectLst/>
                        <a:latin typeface="Times New Roman"/>
                      </a:endParaRPr>
                    </a:p>
                  </a:txBody>
                  <a:tcPr marL="1416" marR="1416" marT="1416" marB="0" anchor="ctr"/>
                </a:tc>
                <a:tc>
                  <a:txBody>
                    <a:bodyPr/>
                    <a:lstStyle/>
                    <a:p>
                      <a:pPr algn="ctr" rtl="0" fontAlgn="ctr"/>
                      <a:r>
                        <a:rPr lang="en-US" sz="1300" b="1" i="0" u="none" strike="noStrike" baseline="0" dirty="0">
                          <a:solidFill>
                            <a:srgbClr val="793F3F"/>
                          </a:solidFill>
                          <a:effectLst/>
                        </a:rPr>
                        <a:t>63</a:t>
                      </a:r>
                      <a:endParaRPr lang="en-US" sz="1300" b="1" i="0" u="none" strike="noStrike" baseline="0" dirty="0">
                        <a:solidFill>
                          <a:srgbClr val="793F3F"/>
                        </a:solidFill>
                        <a:effectLst/>
                        <a:latin typeface="Times New Roman"/>
                      </a:endParaRPr>
                    </a:p>
                  </a:txBody>
                  <a:tcPr marL="1416" marR="1416" marT="1416" marB="0" anchor="ctr"/>
                </a:tc>
                <a:tc>
                  <a:txBody>
                    <a:bodyPr/>
                    <a:lstStyle/>
                    <a:p>
                      <a:pPr algn="ctr" rtl="0" fontAlgn="ctr"/>
                      <a:r>
                        <a:rPr lang="en-US" sz="1300" b="1" i="0" u="none" strike="noStrike" baseline="0">
                          <a:solidFill>
                            <a:srgbClr val="793F3F"/>
                          </a:solidFill>
                          <a:effectLst/>
                        </a:rPr>
                        <a:t>4</a:t>
                      </a:r>
                      <a:endParaRPr lang="en-US" sz="1300" b="1" i="0" u="none" strike="noStrike" baseline="0">
                        <a:solidFill>
                          <a:srgbClr val="793F3F"/>
                        </a:solidFill>
                        <a:effectLst/>
                        <a:latin typeface="Times New Roman"/>
                      </a:endParaRPr>
                    </a:p>
                  </a:txBody>
                  <a:tcPr marL="1416" marR="1416" marT="1416" marB="0" anchor="ctr"/>
                </a:tc>
              </a:tr>
              <a:tr h="412146">
                <a:tc>
                  <a:txBody>
                    <a:bodyPr/>
                    <a:lstStyle/>
                    <a:p>
                      <a:pPr algn="l" rtl="0" fontAlgn="ctr"/>
                      <a:r>
                        <a:rPr lang="en-US" sz="1300" b="1" i="0" u="none" strike="noStrike" baseline="0" dirty="0">
                          <a:solidFill>
                            <a:srgbClr val="793F3F"/>
                          </a:solidFill>
                          <a:effectLst/>
                        </a:rPr>
                        <a:t>Increasing university tuition to maintain the quality of higher education </a:t>
                      </a:r>
                      <a:endParaRPr lang="en-US" sz="1300" b="1" i="0" u="none" strike="noStrike" baseline="0" dirty="0">
                        <a:solidFill>
                          <a:srgbClr val="793F3F"/>
                        </a:solidFill>
                        <a:effectLst/>
                        <a:latin typeface="Lucida Sans Unicode"/>
                      </a:endParaRPr>
                    </a:p>
                  </a:txBody>
                  <a:tcPr marL="1416" marR="1416" marT="1416" marB="0" anchor="ctr"/>
                </a:tc>
                <a:tc>
                  <a:txBody>
                    <a:bodyPr/>
                    <a:lstStyle/>
                    <a:p>
                      <a:pPr algn="ctr" rtl="0" fontAlgn="ctr"/>
                      <a:r>
                        <a:rPr lang="en-US" sz="1300" b="1" i="0" u="none" strike="noStrike" baseline="0" dirty="0">
                          <a:solidFill>
                            <a:srgbClr val="793F3F"/>
                          </a:solidFill>
                          <a:effectLst/>
                        </a:rPr>
                        <a:t>32</a:t>
                      </a:r>
                      <a:endParaRPr lang="en-US" sz="1300" b="1" i="0" u="none" strike="noStrike" baseline="0" dirty="0">
                        <a:solidFill>
                          <a:srgbClr val="793F3F"/>
                        </a:solidFill>
                        <a:effectLst/>
                        <a:latin typeface="Times New Roman"/>
                      </a:endParaRPr>
                    </a:p>
                  </a:txBody>
                  <a:tcPr marL="1416" marR="1416" marT="1416" marB="0" anchor="ctr"/>
                </a:tc>
                <a:tc>
                  <a:txBody>
                    <a:bodyPr/>
                    <a:lstStyle/>
                    <a:p>
                      <a:pPr algn="ctr" rtl="0" fontAlgn="ctr"/>
                      <a:r>
                        <a:rPr lang="en-US" sz="1300" b="1" i="0" u="none" strike="noStrike" baseline="0" dirty="0">
                          <a:solidFill>
                            <a:srgbClr val="793F3F"/>
                          </a:solidFill>
                          <a:effectLst/>
                        </a:rPr>
                        <a:t>66</a:t>
                      </a:r>
                      <a:endParaRPr lang="en-US" sz="1300" b="1" i="0" u="none" strike="noStrike" baseline="0" dirty="0">
                        <a:solidFill>
                          <a:srgbClr val="793F3F"/>
                        </a:solidFill>
                        <a:effectLst/>
                        <a:latin typeface="Times New Roman"/>
                      </a:endParaRPr>
                    </a:p>
                  </a:txBody>
                  <a:tcPr marL="1416" marR="1416" marT="1416" marB="0" anchor="ctr"/>
                </a:tc>
                <a:tc>
                  <a:txBody>
                    <a:bodyPr/>
                    <a:lstStyle/>
                    <a:p>
                      <a:pPr algn="ctr" rtl="0" fontAlgn="ctr"/>
                      <a:r>
                        <a:rPr lang="en-US" sz="1300" b="1" i="0" u="none" strike="noStrike" baseline="0">
                          <a:solidFill>
                            <a:srgbClr val="793F3F"/>
                          </a:solidFill>
                          <a:effectLst/>
                        </a:rPr>
                        <a:t>2</a:t>
                      </a:r>
                      <a:endParaRPr lang="en-US" sz="1300" b="1" i="0" u="none" strike="noStrike" baseline="0">
                        <a:solidFill>
                          <a:srgbClr val="793F3F"/>
                        </a:solidFill>
                        <a:effectLst/>
                        <a:latin typeface="Times New Roman"/>
                      </a:endParaRPr>
                    </a:p>
                  </a:txBody>
                  <a:tcPr marL="1416" marR="1416" marT="1416" marB="0" anchor="ctr"/>
                </a:tc>
              </a:tr>
              <a:tr h="317414">
                <a:tc>
                  <a:txBody>
                    <a:bodyPr/>
                    <a:lstStyle/>
                    <a:p>
                      <a:pPr algn="l" rtl="0" fontAlgn="ctr"/>
                      <a:r>
                        <a:rPr lang="en-US" sz="1300" b="1" i="0" u="none" strike="noStrike" baseline="0" dirty="0">
                          <a:solidFill>
                            <a:srgbClr val="793F3F"/>
                          </a:solidFill>
                          <a:effectLst/>
                        </a:rPr>
                        <a:t>Reducing the pension and retiree health benefits of state workers </a:t>
                      </a:r>
                      <a:endParaRPr lang="en-US" sz="1300" b="1" i="0" u="none" strike="noStrike" baseline="0" dirty="0">
                        <a:solidFill>
                          <a:srgbClr val="793F3F"/>
                        </a:solidFill>
                        <a:effectLst/>
                        <a:latin typeface="Lucida Sans Unicode"/>
                      </a:endParaRPr>
                    </a:p>
                  </a:txBody>
                  <a:tcPr marL="1416" marR="1416" marT="1416" marB="0" anchor="ctr"/>
                </a:tc>
                <a:tc>
                  <a:txBody>
                    <a:bodyPr/>
                    <a:lstStyle/>
                    <a:p>
                      <a:pPr algn="ctr" rtl="0" fontAlgn="ctr"/>
                      <a:r>
                        <a:rPr lang="en-US" sz="1300" b="1" i="0" u="none" strike="noStrike" baseline="0" dirty="0">
                          <a:solidFill>
                            <a:srgbClr val="793F3F"/>
                          </a:solidFill>
                          <a:effectLst/>
                        </a:rPr>
                        <a:t>28</a:t>
                      </a:r>
                      <a:endParaRPr lang="en-US" sz="1300" b="1" i="0" u="none" strike="noStrike" baseline="0" dirty="0">
                        <a:solidFill>
                          <a:srgbClr val="793F3F"/>
                        </a:solidFill>
                        <a:effectLst/>
                        <a:latin typeface="Times New Roman"/>
                      </a:endParaRPr>
                    </a:p>
                  </a:txBody>
                  <a:tcPr marL="1416" marR="1416" marT="1416" marB="0" anchor="ctr"/>
                </a:tc>
                <a:tc>
                  <a:txBody>
                    <a:bodyPr/>
                    <a:lstStyle/>
                    <a:p>
                      <a:pPr algn="ctr" rtl="0" fontAlgn="ctr"/>
                      <a:r>
                        <a:rPr lang="en-US" sz="1300" b="1" i="0" u="none" strike="noStrike" baseline="0" dirty="0">
                          <a:solidFill>
                            <a:srgbClr val="793F3F"/>
                          </a:solidFill>
                          <a:effectLst/>
                        </a:rPr>
                        <a:t>65</a:t>
                      </a:r>
                      <a:endParaRPr lang="en-US" sz="1300" b="1" i="0" u="none" strike="noStrike" baseline="0" dirty="0">
                        <a:solidFill>
                          <a:srgbClr val="793F3F"/>
                        </a:solidFill>
                        <a:effectLst/>
                        <a:latin typeface="Times New Roman"/>
                      </a:endParaRPr>
                    </a:p>
                  </a:txBody>
                  <a:tcPr marL="1416" marR="1416" marT="1416" marB="0" anchor="ctr"/>
                </a:tc>
                <a:tc>
                  <a:txBody>
                    <a:bodyPr/>
                    <a:lstStyle/>
                    <a:p>
                      <a:pPr algn="ctr" rtl="0" fontAlgn="ctr"/>
                      <a:r>
                        <a:rPr lang="en-US" sz="1300" b="1" i="0" u="none" strike="noStrike" baseline="0">
                          <a:solidFill>
                            <a:srgbClr val="793F3F"/>
                          </a:solidFill>
                          <a:effectLst/>
                        </a:rPr>
                        <a:t>7</a:t>
                      </a:r>
                      <a:endParaRPr lang="en-US" sz="1300" b="1" i="0" u="none" strike="noStrike" baseline="0">
                        <a:solidFill>
                          <a:srgbClr val="793F3F"/>
                        </a:solidFill>
                        <a:effectLst/>
                        <a:latin typeface="Times New Roman"/>
                      </a:endParaRPr>
                    </a:p>
                  </a:txBody>
                  <a:tcPr marL="1416" marR="1416" marT="1416" marB="0" anchor="ctr"/>
                </a:tc>
              </a:tr>
              <a:tr h="443723">
                <a:tc>
                  <a:txBody>
                    <a:bodyPr/>
                    <a:lstStyle/>
                    <a:p>
                      <a:pPr algn="l" rtl="0" fontAlgn="ctr"/>
                      <a:r>
                        <a:rPr lang="en-US" sz="1300" b="1" i="0" u="none" strike="noStrike" baseline="0" dirty="0">
                          <a:solidFill>
                            <a:srgbClr val="793F3F"/>
                          </a:solidFill>
                          <a:effectLst/>
                        </a:rPr>
                        <a:t>Promising state workers no furlough days, and providing them with a $750 bonus </a:t>
                      </a:r>
                      <a:endParaRPr lang="en-US" sz="1300" b="1" i="0" u="none" strike="noStrike" baseline="0" dirty="0">
                        <a:solidFill>
                          <a:srgbClr val="793F3F"/>
                        </a:solidFill>
                        <a:effectLst/>
                        <a:latin typeface="Lucida Sans Unicode"/>
                      </a:endParaRPr>
                    </a:p>
                  </a:txBody>
                  <a:tcPr marL="1416" marR="1416" marT="1416" marB="0" anchor="ctr"/>
                </a:tc>
                <a:tc>
                  <a:txBody>
                    <a:bodyPr/>
                    <a:lstStyle/>
                    <a:p>
                      <a:pPr algn="ctr" rtl="0" fontAlgn="ctr"/>
                      <a:r>
                        <a:rPr lang="en-US" sz="1300" b="1" i="0" u="none" strike="noStrike" baseline="0" dirty="0">
                          <a:solidFill>
                            <a:srgbClr val="793F3F"/>
                          </a:solidFill>
                          <a:effectLst/>
                        </a:rPr>
                        <a:t>25</a:t>
                      </a:r>
                      <a:endParaRPr lang="en-US" sz="1300" b="1" i="0" u="none" strike="noStrike" baseline="0" dirty="0">
                        <a:solidFill>
                          <a:srgbClr val="793F3F"/>
                        </a:solidFill>
                        <a:effectLst/>
                        <a:latin typeface="Times New Roman"/>
                      </a:endParaRPr>
                    </a:p>
                  </a:txBody>
                  <a:tcPr marL="1416" marR="1416" marT="1416" marB="0" anchor="ctr"/>
                </a:tc>
                <a:tc>
                  <a:txBody>
                    <a:bodyPr/>
                    <a:lstStyle/>
                    <a:p>
                      <a:pPr algn="ctr" rtl="0" fontAlgn="ctr"/>
                      <a:r>
                        <a:rPr lang="en-US" sz="1300" b="1" i="0" u="none" strike="noStrike" baseline="0" dirty="0">
                          <a:solidFill>
                            <a:srgbClr val="793F3F"/>
                          </a:solidFill>
                          <a:effectLst/>
                        </a:rPr>
                        <a:t>59</a:t>
                      </a:r>
                      <a:endParaRPr lang="en-US" sz="1300" b="1" i="0" u="none" strike="noStrike" baseline="0" dirty="0">
                        <a:solidFill>
                          <a:srgbClr val="793F3F"/>
                        </a:solidFill>
                        <a:effectLst/>
                        <a:latin typeface="Times New Roman"/>
                      </a:endParaRPr>
                    </a:p>
                  </a:txBody>
                  <a:tcPr marL="1416" marR="1416" marT="1416" marB="0" anchor="ctr"/>
                </a:tc>
                <a:tc>
                  <a:txBody>
                    <a:bodyPr/>
                    <a:lstStyle/>
                    <a:p>
                      <a:pPr algn="ctr" rtl="0" fontAlgn="ctr"/>
                      <a:r>
                        <a:rPr lang="en-US" sz="1300" b="1" i="0" u="none" strike="noStrike" baseline="0">
                          <a:solidFill>
                            <a:srgbClr val="793F3F"/>
                          </a:solidFill>
                          <a:effectLst/>
                        </a:rPr>
                        <a:t>16</a:t>
                      </a:r>
                      <a:endParaRPr lang="en-US" sz="1300" b="1" i="0" u="none" strike="noStrike" baseline="0">
                        <a:solidFill>
                          <a:srgbClr val="793F3F"/>
                        </a:solidFill>
                        <a:effectLst/>
                        <a:latin typeface="Times New Roman"/>
                      </a:endParaRPr>
                    </a:p>
                  </a:txBody>
                  <a:tcPr marL="1416" marR="1416" marT="1416" marB="0" anchor="ctr"/>
                </a:tc>
              </a:tr>
              <a:tr h="506877">
                <a:tc>
                  <a:txBody>
                    <a:bodyPr/>
                    <a:lstStyle/>
                    <a:p>
                      <a:pPr algn="l" rtl="0" fontAlgn="ctr"/>
                      <a:r>
                        <a:rPr lang="en-US" sz="1300" b="1" i="0" u="none" strike="noStrike" baseline="0" dirty="0">
                          <a:solidFill>
                            <a:srgbClr val="793F3F"/>
                          </a:solidFill>
                          <a:effectLst/>
                        </a:rPr>
                        <a:t>Increasing the county income tax to the maximum allowed by law to avoid cuts in essential services</a:t>
                      </a:r>
                      <a:endParaRPr lang="en-US" sz="1300" b="1" i="0" u="none" strike="noStrike" baseline="0" dirty="0">
                        <a:solidFill>
                          <a:srgbClr val="793F3F"/>
                        </a:solidFill>
                        <a:effectLst/>
                        <a:latin typeface="Lucida Sans Unicode"/>
                      </a:endParaRPr>
                    </a:p>
                  </a:txBody>
                  <a:tcPr marL="1416" marR="1416" marT="1416" marB="0" anchor="ctr"/>
                </a:tc>
                <a:tc>
                  <a:txBody>
                    <a:bodyPr/>
                    <a:lstStyle/>
                    <a:p>
                      <a:pPr algn="ctr" rtl="0" fontAlgn="ctr"/>
                      <a:r>
                        <a:rPr lang="en-US" sz="1300" b="1" i="0" u="none" strike="noStrike" baseline="0" dirty="0">
                          <a:solidFill>
                            <a:srgbClr val="793F3F"/>
                          </a:solidFill>
                          <a:effectLst/>
                        </a:rPr>
                        <a:t>25</a:t>
                      </a:r>
                      <a:endParaRPr lang="en-US" sz="1300" b="1" i="0" u="none" strike="noStrike" baseline="0" dirty="0">
                        <a:solidFill>
                          <a:srgbClr val="793F3F"/>
                        </a:solidFill>
                        <a:effectLst/>
                        <a:latin typeface="Times New Roman"/>
                      </a:endParaRPr>
                    </a:p>
                  </a:txBody>
                  <a:tcPr marL="1416" marR="1416" marT="1416" marB="0" anchor="ctr"/>
                </a:tc>
                <a:tc>
                  <a:txBody>
                    <a:bodyPr/>
                    <a:lstStyle/>
                    <a:p>
                      <a:pPr algn="ctr" rtl="0" fontAlgn="ctr"/>
                      <a:r>
                        <a:rPr lang="en-US" sz="1300" b="1" i="0" u="none" strike="noStrike" baseline="0" dirty="0">
                          <a:solidFill>
                            <a:srgbClr val="793F3F"/>
                          </a:solidFill>
                          <a:effectLst/>
                        </a:rPr>
                        <a:t>68</a:t>
                      </a:r>
                      <a:endParaRPr lang="en-US" sz="1300" b="1" i="0" u="none" strike="noStrike" baseline="0" dirty="0">
                        <a:solidFill>
                          <a:srgbClr val="793F3F"/>
                        </a:solidFill>
                        <a:effectLst/>
                        <a:latin typeface="Times New Roman"/>
                      </a:endParaRPr>
                    </a:p>
                  </a:txBody>
                  <a:tcPr marL="1416" marR="1416" marT="1416" marB="0" anchor="ctr"/>
                </a:tc>
                <a:tc>
                  <a:txBody>
                    <a:bodyPr/>
                    <a:lstStyle/>
                    <a:p>
                      <a:pPr algn="ctr" rtl="0" fontAlgn="ctr"/>
                      <a:r>
                        <a:rPr lang="en-US" sz="1300" b="1" i="0" u="none" strike="noStrike" baseline="0" dirty="0">
                          <a:solidFill>
                            <a:srgbClr val="793F3F"/>
                          </a:solidFill>
                          <a:effectLst/>
                        </a:rPr>
                        <a:t>7</a:t>
                      </a:r>
                      <a:endParaRPr lang="en-US" sz="1300" b="1" i="0" u="none" strike="noStrike" baseline="0" dirty="0">
                        <a:solidFill>
                          <a:srgbClr val="793F3F"/>
                        </a:solidFill>
                        <a:effectLst/>
                        <a:latin typeface="Times New Roman"/>
                      </a:endParaRPr>
                    </a:p>
                  </a:txBody>
                  <a:tcPr marL="1416" marR="1416" marT="1416" marB="0" anchor="ctr"/>
                </a:tc>
              </a:tr>
              <a:tr h="317414">
                <a:tc>
                  <a:txBody>
                    <a:bodyPr/>
                    <a:lstStyle/>
                    <a:p>
                      <a:pPr algn="l" rtl="0" fontAlgn="ctr"/>
                      <a:r>
                        <a:rPr lang="en-US" sz="1300" b="1" i="0" u="none" strike="noStrike" baseline="0" dirty="0">
                          <a:solidFill>
                            <a:srgbClr val="793F3F"/>
                          </a:solidFill>
                          <a:effectLst/>
                        </a:rPr>
                        <a:t>Increasing the gasoline tax to bolster the transportation trust fund</a:t>
                      </a:r>
                      <a:endParaRPr lang="en-US" sz="1300" b="1" i="0" u="none" strike="noStrike" baseline="0" dirty="0">
                        <a:solidFill>
                          <a:srgbClr val="793F3F"/>
                        </a:solidFill>
                        <a:effectLst/>
                        <a:latin typeface="Lucida Sans Unicode"/>
                      </a:endParaRPr>
                    </a:p>
                  </a:txBody>
                  <a:tcPr marL="1416" marR="1416" marT="1416" marB="0" anchor="ctr"/>
                </a:tc>
                <a:tc>
                  <a:txBody>
                    <a:bodyPr/>
                    <a:lstStyle/>
                    <a:p>
                      <a:pPr algn="ctr" rtl="0" fontAlgn="ctr"/>
                      <a:r>
                        <a:rPr lang="en-US" sz="1300" b="1" i="0" u="none" strike="noStrike" baseline="0" dirty="0">
                          <a:solidFill>
                            <a:srgbClr val="793F3F"/>
                          </a:solidFill>
                          <a:effectLst/>
                        </a:rPr>
                        <a:t>17</a:t>
                      </a:r>
                      <a:endParaRPr lang="en-US" sz="1300" b="1" i="0" u="none" strike="noStrike" baseline="0" dirty="0">
                        <a:solidFill>
                          <a:srgbClr val="793F3F"/>
                        </a:solidFill>
                        <a:effectLst/>
                        <a:latin typeface="Times New Roman"/>
                      </a:endParaRPr>
                    </a:p>
                  </a:txBody>
                  <a:tcPr marL="1416" marR="1416" marT="1416" marB="0" anchor="ctr"/>
                </a:tc>
                <a:tc>
                  <a:txBody>
                    <a:bodyPr/>
                    <a:lstStyle/>
                    <a:p>
                      <a:pPr algn="ctr" rtl="0" fontAlgn="ctr"/>
                      <a:r>
                        <a:rPr lang="en-US" sz="1300" b="1" i="0" u="none" strike="noStrike" baseline="0" dirty="0">
                          <a:solidFill>
                            <a:srgbClr val="793F3F"/>
                          </a:solidFill>
                          <a:effectLst/>
                        </a:rPr>
                        <a:t>80</a:t>
                      </a:r>
                      <a:endParaRPr lang="en-US" sz="1300" b="1" i="0" u="none" strike="noStrike" baseline="0" dirty="0">
                        <a:solidFill>
                          <a:srgbClr val="793F3F"/>
                        </a:solidFill>
                        <a:effectLst/>
                        <a:latin typeface="Times New Roman"/>
                      </a:endParaRPr>
                    </a:p>
                  </a:txBody>
                  <a:tcPr marL="1416" marR="1416" marT="1416" marB="0" anchor="ctr"/>
                </a:tc>
                <a:tc>
                  <a:txBody>
                    <a:bodyPr/>
                    <a:lstStyle/>
                    <a:p>
                      <a:pPr algn="ctr" rtl="0" fontAlgn="ctr"/>
                      <a:r>
                        <a:rPr lang="en-US" sz="1300" b="1" i="0" u="none" strike="noStrike" baseline="0" dirty="0">
                          <a:solidFill>
                            <a:srgbClr val="793F3F"/>
                          </a:solidFill>
                          <a:effectLst/>
                        </a:rPr>
                        <a:t>3</a:t>
                      </a:r>
                      <a:endParaRPr lang="en-US" sz="1300" b="1" i="0" u="none" strike="noStrike" baseline="0" dirty="0">
                        <a:solidFill>
                          <a:srgbClr val="793F3F"/>
                        </a:solidFill>
                        <a:effectLst/>
                        <a:latin typeface="Times New Roman"/>
                      </a:endParaRPr>
                    </a:p>
                  </a:txBody>
                  <a:tcPr marL="1416" marR="1416" marT="1416" marB="0" anchor="ctr"/>
                </a:tc>
              </a:tr>
            </a:tbl>
          </a:graphicData>
        </a:graphic>
      </p:graphicFrame>
      <p:sp>
        <p:nvSpPr>
          <p:cNvPr id="5" name="Title 2"/>
          <p:cNvSpPr txBox="1">
            <a:spLocks/>
          </p:cNvSpPr>
          <p:nvPr/>
        </p:nvSpPr>
        <p:spPr>
          <a:xfrm>
            <a:off x="457200" y="304800"/>
            <a:ext cx="8229600" cy="457200"/>
          </a:xfrm>
          <a:prstGeom prst="rect">
            <a:avLst/>
          </a:prstGeom>
        </p:spPr>
        <p:txBody>
          <a:bodyPr vert="horz" lIns="91440" tIns="45720" rIns="91440" bIns="45720" rtlCol="0">
            <a:normAutofit fontScale="90000" lnSpcReduction="20000"/>
          </a:bodyPr>
          <a:lstStyle>
            <a:lvl1pPr marL="342900" indent="-342900" algn="l" defTabSz="914400" rtl="0" eaLnBrk="1" latinLnBrk="0" hangingPunct="1">
              <a:spcBef>
                <a:spcPct val="20000"/>
              </a:spcBef>
              <a:buFont typeface="Arial" pitchFamily="34" charset="0"/>
              <a:buChar char="•"/>
              <a:defRPr sz="2400" kern="1200">
                <a:solidFill>
                  <a:schemeClr val="tx1">
                    <a:lumMod val="50000"/>
                    <a:lumOff val="50000"/>
                  </a:schemeClr>
                </a:solidFill>
                <a:latin typeface="+mj-lt"/>
                <a:ea typeface="+mn-ea"/>
                <a:cs typeface="+mn-cs"/>
              </a:defRPr>
            </a:lvl1pPr>
            <a:lvl2pPr marL="742950" indent="-28575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2pPr>
            <a:lvl3pPr marL="11430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3pPr>
            <a:lvl4pPr marL="16002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4pPr>
            <a:lvl5pPr marL="20574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5pPr>
            <a:lvl6pPr marL="25146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6pPr>
            <a:lvl7pPr marL="29718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7pPr>
            <a:lvl8pPr marL="3429000" indent="-228600" algn="l" defTabSz="914400" rtl="0" eaLnBrk="1" latinLnBrk="0" hangingPunct="1">
              <a:spcBef>
                <a:spcPct val="20000"/>
              </a:spcBef>
              <a:buFont typeface="Courier New" pitchFamily="49" charset="0"/>
              <a:buChar char="o"/>
              <a:defRPr sz="1600" kern="1200">
                <a:solidFill>
                  <a:schemeClr val="tx1">
                    <a:lumMod val="50000"/>
                    <a:lumOff val="50000"/>
                  </a:schemeClr>
                </a:solidFill>
                <a:latin typeface="+mj-lt"/>
                <a:ea typeface="+mn-ea"/>
                <a:cs typeface="+mn-cs"/>
              </a:defRPr>
            </a:lvl8pPr>
            <a:lvl9pPr marL="3886200" indent="-228600" algn="l" defTabSz="914400" rtl="0" eaLnBrk="1" latinLnBrk="0" hangingPunct="1">
              <a:spcBef>
                <a:spcPct val="20000"/>
              </a:spcBef>
              <a:buFont typeface="Arial" pitchFamily="34" charset="0"/>
              <a:buChar char="•"/>
              <a:defRPr sz="1600" kern="1200">
                <a:solidFill>
                  <a:schemeClr val="tx1">
                    <a:lumMod val="50000"/>
                    <a:lumOff val="50000"/>
                  </a:schemeClr>
                </a:solidFill>
                <a:latin typeface="+mj-lt"/>
                <a:ea typeface="+mn-ea"/>
                <a:cs typeface="+mn-cs"/>
              </a:defRPr>
            </a:lvl9pPr>
          </a:lstStyle>
          <a:p>
            <a:pPr marL="0" indent="0" algn="ctr">
              <a:buNone/>
              <a:defRPr/>
            </a:pPr>
            <a:r>
              <a:rPr lang="en-US" sz="3100" dirty="0" smtClean="0">
                <a:solidFill>
                  <a:schemeClr val="tx1"/>
                </a:solidFill>
                <a:latin typeface="Times New Roman" pitchFamily="18" charset="0"/>
                <a:cs typeface="Arial" pitchFamily="34" charset="0"/>
              </a:rPr>
              <a:t>State and County Issues </a:t>
            </a:r>
            <a:endParaRPr lang="en-US" dirty="0"/>
          </a:p>
        </p:txBody>
      </p:sp>
    </p:spTree>
    <p:extLst>
      <p:ext uri="{BB962C8B-B14F-4D97-AF65-F5344CB8AC3E}">
        <p14:creationId xmlns:p14="http://schemas.microsoft.com/office/powerpoint/2010/main" val="1452094789"/>
      </p:ext>
    </p:extLst>
  </p:cSld>
  <p:clrMapOvr>
    <a:masterClrMapping/>
  </p:clrMapOvr>
  <p:transition spd="med">
    <p:fade thruBlk="1"/>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ontent Placeholder 2"/>
          <p:cNvGraphicFramePr>
            <a:graphicFrameLocks noGrp="1"/>
          </p:cNvGraphicFramePr>
          <p:nvPr>
            <p:ph/>
            <p:extLst>
              <p:ext uri="{D42A27DB-BD31-4B8C-83A1-F6EECF244321}">
                <p14:modId xmlns:p14="http://schemas.microsoft.com/office/powerpoint/2010/main" val="3503288581"/>
              </p:ext>
            </p:extLst>
          </p:nvPr>
        </p:nvGraphicFramePr>
        <p:xfrm>
          <a:off x="533400" y="381000"/>
          <a:ext cx="3216275" cy="6278880"/>
        </p:xfrm>
        <a:graphic>
          <a:graphicData uri="http://schemas.openxmlformats.org/drawingml/2006/table">
            <a:tbl>
              <a:tblPr/>
              <a:tblGrid>
                <a:gridCol w="2229112"/>
                <a:gridCol w="987163"/>
              </a:tblGrid>
              <a:tr h="213349">
                <a:tc>
                  <a:txBody>
                    <a:bodyPr/>
                    <a:lstStyle/>
                    <a:p>
                      <a:pPr marL="0" marR="0" algn="ctr">
                        <a:spcBef>
                          <a:spcPts val="0"/>
                        </a:spcBef>
                        <a:spcAft>
                          <a:spcPts val="0"/>
                        </a:spcAft>
                      </a:pPr>
                      <a:endParaRPr lang="en-US" sz="1400" dirty="0">
                        <a:latin typeface="Times New Roman"/>
                        <a:ea typeface="Times New Roman"/>
                        <a:cs typeface="Times New Roman"/>
                      </a:endParaRPr>
                    </a:p>
                  </a:txBody>
                  <a:tcPr marL="4958" marR="4958" marT="0" marB="0">
                    <a:lnL>
                      <a:noFill/>
                    </a:lnL>
                    <a:lnR>
                      <a:noFill/>
                    </a:lnR>
                    <a:lnT>
                      <a:noFill/>
                    </a:lnT>
                    <a:lnB>
                      <a:noFill/>
                    </a:lnB>
                    <a:solidFill>
                      <a:srgbClr val="FFFFFF"/>
                    </a:solidFill>
                  </a:tcPr>
                </a:tc>
                <a:tc>
                  <a:txBody>
                    <a:bodyPr/>
                    <a:lstStyle/>
                    <a:p>
                      <a:pPr marL="0" marR="0" algn="ctr">
                        <a:spcBef>
                          <a:spcPts val="0"/>
                        </a:spcBef>
                        <a:spcAft>
                          <a:spcPts val="0"/>
                        </a:spcAft>
                      </a:pPr>
                      <a:r>
                        <a:rPr lang="en-US" sz="1400">
                          <a:latin typeface="Times New Roman"/>
                          <a:ea typeface="Times New Roman"/>
                          <a:cs typeface="Times New Roman"/>
                        </a:rPr>
                        <a:t>Support</a:t>
                      </a:r>
                    </a:p>
                  </a:txBody>
                  <a:tcPr marL="4958" marR="4958" marT="0" marB="0">
                    <a:lnL>
                      <a:noFill/>
                    </a:lnL>
                    <a:lnR>
                      <a:noFill/>
                    </a:lnR>
                    <a:lnT>
                      <a:noFill/>
                    </a:lnT>
                    <a:lnB>
                      <a:noFill/>
                    </a:lnB>
                    <a:solidFill>
                      <a:srgbClr val="FFFFFF"/>
                    </a:solidFill>
                  </a:tcPr>
                </a:tc>
              </a:tr>
              <a:tr h="213349">
                <a:tc>
                  <a:txBody>
                    <a:bodyPr/>
                    <a:lstStyle/>
                    <a:p>
                      <a:pPr marL="0" marR="0">
                        <a:spcBef>
                          <a:spcPts val="0"/>
                        </a:spcBef>
                        <a:spcAft>
                          <a:spcPts val="0"/>
                        </a:spcAft>
                      </a:pPr>
                      <a:r>
                        <a:rPr lang="en-US" sz="1400" b="1" dirty="0">
                          <a:latin typeface="Times New Roman"/>
                          <a:ea typeface="Times New Roman"/>
                          <a:cs typeface="Times New Roman"/>
                        </a:rPr>
                        <a:t>Social Category</a:t>
                      </a:r>
                      <a:endParaRPr lang="en-US" sz="1400" dirty="0">
                        <a:latin typeface="Times New Roman"/>
                        <a:ea typeface="Times New Roman"/>
                        <a:cs typeface="Times New Roman"/>
                      </a:endParaRPr>
                    </a:p>
                  </a:txBody>
                  <a:tcPr marL="4958" marR="4958" marT="0" marB="0">
                    <a:lnL>
                      <a:noFill/>
                    </a:lnL>
                    <a:lnR>
                      <a:noFill/>
                    </a:lnR>
                    <a:lnT>
                      <a:noFill/>
                    </a:lnT>
                    <a:lnB>
                      <a:noFill/>
                    </a:lnB>
                    <a:solidFill>
                      <a:srgbClr val="FFFFFF"/>
                    </a:solidFill>
                  </a:tcPr>
                </a:tc>
                <a:tc>
                  <a:txBody>
                    <a:bodyPr/>
                    <a:lstStyle/>
                    <a:p>
                      <a:pPr marL="0" marR="0" algn="ctr">
                        <a:spcBef>
                          <a:spcPts val="0"/>
                        </a:spcBef>
                        <a:spcAft>
                          <a:spcPts val="0"/>
                        </a:spcAft>
                      </a:pPr>
                      <a:r>
                        <a:rPr lang="en-US" sz="1400">
                          <a:latin typeface="Times New Roman"/>
                          <a:ea typeface="Times New Roman"/>
                          <a:cs typeface="Times New Roman"/>
                        </a:rPr>
                        <a:t>%</a:t>
                      </a:r>
                    </a:p>
                  </a:txBody>
                  <a:tcPr marL="4958" marR="4958" marT="0" marB="0">
                    <a:lnL>
                      <a:noFill/>
                    </a:lnL>
                    <a:lnR>
                      <a:noFill/>
                    </a:lnR>
                    <a:lnT>
                      <a:noFill/>
                    </a:lnT>
                    <a:lnB>
                      <a:noFill/>
                    </a:lnB>
                    <a:solidFill>
                      <a:srgbClr val="FFFFFF"/>
                    </a:solidFill>
                  </a:tcPr>
                </a:tc>
              </a:tr>
              <a:tr h="243828">
                <a:tc>
                  <a:txBody>
                    <a:bodyPr/>
                    <a:lstStyle/>
                    <a:p>
                      <a:pPr marL="0" marR="0">
                        <a:spcBef>
                          <a:spcPts val="0"/>
                        </a:spcBef>
                        <a:spcAft>
                          <a:spcPts val="0"/>
                        </a:spcAft>
                      </a:pPr>
                      <a:r>
                        <a:rPr lang="en-US" sz="1600" b="1" dirty="0">
                          <a:latin typeface="Times New Roman"/>
                          <a:ea typeface="Times New Roman"/>
                          <a:cs typeface="Times New Roman"/>
                        </a:rPr>
                        <a:t>Party     p=.01</a:t>
                      </a:r>
                      <a:endParaRPr lang="en-US" sz="1600" dirty="0">
                        <a:latin typeface="Times New Roman"/>
                        <a:ea typeface="Times New Roman"/>
                        <a:cs typeface="Times New Roman"/>
                      </a:endParaRPr>
                    </a:p>
                  </a:txBody>
                  <a:tcPr marL="4958" marR="4958" marT="0" marB="0">
                    <a:lnL>
                      <a:noFill/>
                    </a:lnL>
                    <a:lnR>
                      <a:noFill/>
                    </a:lnR>
                    <a:lnT>
                      <a:noFill/>
                    </a:lnT>
                    <a:lnB>
                      <a:noFill/>
                    </a:lnB>
                    <a:solidFill>
                      <a:srgbClr val="F2F2F2"/>
                    </a:solidFill>
                  </a:tcPr>
                </a:tc>
                <a:tc>
                  <a:txBody>
                    <a:bodyPr/>
                    <a:lstStyle/>
                    <a:p>
                      <a:pPr marL="0" marR="0" algn="ctr">
                        <a:spcBef>
                          <a:spcPts val="0"/>
                        </a:spcBef>
                        <a:spcAft>
                          <a:spcPts val="0"/>
                        </a:spcAft>
                      </a:pPr>
                      <a:endParaRPr lang="en-US" sz="1600">
                        <a:latin typeface="Times New Roman"/>
                        <a:ea typeface="Times New Roman"/>
                        <a:cs typeface="Times New Roman"/>
                      </a:endParaRPr>
                    </a:p>
                  </a:txBody>
                  <a:tcPr marL="4958" marR="4958" marT="0" marB="0">
                    <a:lnL>
                      <a:noFill/>
                    </a:lnL>
                    <a:lnR>
                      <a:noFill/>
                    </a:lnR>
                    <a:lnT>
                      <a:noFill/>
                    </a:lnT>
                    <a:lnB>
                      <a:noFill/>
                    </a:lnB>
                    <a:solidFill>
                      <a:srgbClr val="F2F2F2"/>
                    </a:solidFill>
                  </a:tcPr>
                </a:tc>
              </a:tr>
              <a:tr h="243828">
                <a:tc>
                  <a:txBody>
                    <a:bodyPr/>
                    <a:lstStyle/>
                    <a:p>
                      <a:pPr marL="0" marR="0" algn="l" defTabSz="914400" rtl="0" eaLnBrk="1" latinLnBrk="0" hangingPunct="1">
                        <a:spcBef>
                          <a:spcPts val="0"/>
                        </a:spcBef>
                        <a:spcAft>
                          <a:spcPts val="0"/>
                        </a:spcAft>
                      </a:pPr>
                      <a:r>
                        <a:rPr lang="en-US" sz="1600" b="1" kern="1200" dirty="0">
                          <a:solidFill>
                            <a:schemeClr val="accent5">
                              <a:lumMod val="75000"/>
                            </a:schemeClr>
                          </a:solidFill>
                          <a:latin typeface="Times New Roman"/>
                          <a:ea typeface="Times New Roman"/>
                          <a:cs typeface="Times New Roman"/>
                        </a:rPr>
                        <a:t>Democrat</a:t>
                      </a:r>
                    </a:p>
                  </a:txBody>
                  <a:tcPr marL="4958" marR="49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ctr">
                        <a:spcBef>
                          <a:spcPts val="0"/>
                        </a:spcBef>
                        <a:spcAft>
                          <a:spcPts val="0"/>
                        </a:spcAft>
                      </a:pPr>
                      <a:r>
                        <a:rPr lang="en-US" sz="1600" b="1" kern="1200" dirty="0">
                          <a:solidFill>
                            <a:schemeClr val="accent5">
                              <a:lumMod val="75000"/>
                            </a:schemeClr>
                          </a:solidFill>
                          <a:latin typeface="Times New Roman"/>
                          <a:ea typeface="Times New Roman"/>
                          <a:cs typeface="Times New Roman"/>
                        </a:rPr>
                        <a:t>57</a:t>
                      </a:r>
                    </a:p>
                  </a:txBody>
                  <a:tcPr marL="4958" marR="49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r>
              <a:tr h="243828">
                <a:tc>
                  <a:txBody>
                    <a:bodyPr/>
                    <a:lstStyle/>
                    <a:p>
                      <a:pPr marL="0" marR="0">
                        <a:spcBef>
                          <a:spcPts val="0"/>
                        </a:spcBef>
                        <a:spcAft>
                          <a:spcPts val="0"/>
                        </a:spcAft>
                      </a:pPr>
                      <a:r>
                        <a:rPr lang="en-US" sz="1600" b="1" kern="1200" dirty="0">
                          <a:solidFill>
                            <a:srgbClr val="7030A0"/>
                          </a:solidFill>
                          <a:latin typeface="Times New Roman"/>
                          <a:ea typeface="Times New Roman"/>
                          <a:cs typeface="Times New Roman"/>
                        </a:rPr>
                        <a:t>Unaffiliated</a:t>
                      </a:r>
                    </a:p>
                  </a:txBody>
                  <a:tcPr marL="4958" marR="49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ctr">
                        <a:spcBef>
                          <a:spcPts val="0"/>
                        </a:spcBef>
                        <a:spcAft>
                          <a:spcPts val="0"/>
                        </a:spcAft>
                      </a:pPr>
                      <a:r>
                        <a:rPr lang="en-US" sz="1600" b="1" dirty="0">
                          <a:solidFill>
                            <a:srgbClr val="7030A0"/>
                          </a:solidFill>
                          <a:latin typeface="Times New Roman"/>
                          <a:ea typeface="Times New Roman"/>
                          <a:cs typeface="Times New Roman"/>
                        </a:rPr>
                        <a:t>48</a:t>
                      </a:r>
                    </a:p>
                  </a:txBody>
                  <a:tcPr marL="4958" marR="49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r>
              <a:tr h="243828">
                <a:tc>
                  <a:txBody>
                    <a:bodyPr/>
                    <a:lstStyle/>
                    <a:p>
                      <a:pPr marL="0" marR="0">
                        <a:spcBef>
                          <a:spcPts val="0"/>
                        </a:spcBef>
                        <a:spcAft>
                          <a:spcPts val="0"/>
                        </a:spcAft>
                      </a:pPr>
                      <a:r>
                        <a:rPr lang="en-US" sz="1600" b="1" kern="1200" dirty="0">
                          <a:solidFill>
                            <a:srgbClr val="8A0000"/>
                          </a:solidFill>
                          <a:latin typeface="Times New Roman"/>
                          <a:ea typeface="Times New Roman"/>
                          <a:cs typeface="Times New Roman"/>
                        </a:rPr>
                        <a:t>Republican</a:t>
                      </a:r>
                    </a:p>
                  </a:txBody>
                  <a:tcPr marL="4958" marR="49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ctr" defTabSz="914400" rtl="0" eaLnBrk="1" latinLnBrk="0" hangingPunct="1">
                        <a:spcBef>
                          <a:spcPts val="0"/>
                        </a:spcBef>
                        <a:spcAft>
                          <a:spcPts val="0"/>
                        </a:spcAft>
                      </a:pPr>
                      <a:r>
                        <a:rPr lang="en-US" sz="1600" b="1" kern="1200" dirty="0">
                          <a:solidFill>
                            <a:srgbClr val="8A0000"/>
                          </a:solidFill>
                          <a:latin typeface="Times New Roman"/>
                          <a:ea typeface="Times New Roman"/>
                          <a:cs typeface="Times New Roman"/>
                        </a:rPr>
                        <a:t>35</a:t>
                      </a:r>
                    </a:p>
                  </a:txBody>
                  <a:tcPr marL="4958" marR="49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r>
              <a:tr h="243828">
                <a:tc>
                  <a:txBody>
                    <a:bodyPr/>
                    <a:lstStyle/>
                    <a:p>
                      <a:pPr marL="0" marR="0">
                        <a:spcBef>
                          <a:spcPts val="0"/>
                        </a:spcBef>
                        <a:spcAft>
                          <a:spcPts val="0"/>
                        </a:spcAft>
                      </a:pPr>
                      <a:r>
                        <a:rPr lang="en-US" sz="1600" b="1">
                          <a:latin typeface="Times New Roman"/>
                          <a:ea typeface="Times New Roman"/>
                          <a:cs typeface="Times New Roman"/>
                        </a:rPr>
                        <a:t>Ideology  p=.01</a:t>
                      </a:r>
                      <a:endParaRPr lang="en-US" sz="1600">
                        <a:latin typeface="Times New Roman"/>
                        <a:ea typeface="Times New Roman"/>
                        <a:cs typeface="Times New Roman"/>
                      </a:endParaRPr>
                    </a:p>
                  </a:txBody>
                  <a:tcPr marL="4958" marR="49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2F2F2"/>
                    </a:solidFill>
                  </a:tcPr>
                </a:tc>
                <a:tc>
                  <a:txBody>
                    <a:bodyPr/>
                    <a:lstStyle/>
                    <a:p>
                      <a:pPr marL="0" marR="0" algn="ctr">
                        <a:spcBef>
                          <a:spcPts val="0"/>
                        </a:spcBef>
                        <a:spcAft>
                          <a:spcPts val="0"/>
                        </a:spcAft>
                      </a:pPr>
                      <a:endParaRPr lang="en-US" sz="1600" dirty="0">
                        <a:latin typeface="Times New Roman"/>
                        <a:ea typeface="Times New Roman"/>
                        <a:cs typeface="Times New Roman"/>
                      </a:endParaRPr>
                    </a:p>
                  </a:txBody>
                  <a:tcPr marL="4958" marR="49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2F2F2"/>
                    </a:solidFill>
                  </a:tcPr>
                </a:tc>
              </a:tr>
              <a:tr h="243828">
                <a:tc>
                  <a:txBody>
                    <a:bodyPr/>
                    <a:lstStyle/>
                    <a:p>
                      <a:pPr marL="0" marR="0" algn="l" defTabSz="914400" rtl="0" eaLnBrk="1" latinLnBrk="0" hangingPunct="1">
                        <a:spcBef>
                          <a:spcPts val="0"/>
                        </a:spcBef>
                        <a:spcAft>
                          <a:spcPts val="0"/>
                        </a:spcAft>
                      </a:pPr>
                      <a:r>
                        <a:rPr lang="en-US" sz="1600" b="1" kern="1200" dirty="0">
                          <a:solidFill>
                            <a:schemeClr val="accent5">
                              <a:lumMod val="75000"/>
                            </a:schemeClr>
                          </a:solidFill>
                          <a:latin typeface="Times New Roman"/>
                          <a:ea typeface="Times New Roman"/>
                          <a:cs typeface="Times New Roman"/>
                        </a:rPr>
                        <a:t>Liberal</a:t>
                      </a:r>
                    </a:p>
                  </a:txBody>
                  <a:tcPr marL="4958" marR="49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ctr">
                        <a:spcBef>
                          <a:spcPts val="0"/>
                        </a:spcBef>
                        <a:spcAft>
                          <a:spcPts val="0"/>
                        </a:spcAft>
                      </a:pPr>
                      <a:r>
                        <a:rPr lang="en-US" sz="1600" b="1" kern="1200" dirty="0">
                          <a:solidFill>
                            <a:schemeClr val="accent5">
                              <a:lumMod val="75000"/>
                            </a:schemeClr>
                          </a:solidFill>
                          <a:latin typeface="Times New Roman"/>
                          <a:ea typeface="Times New Roman"/>
                          <a:cs typeface="Times New Roman"/>
                        </a:rPr>
                        <a:t>81</a:t>
                      </a:r>
                    </a:p>
                  </a:txBody>
                  <a:tcPr marL="4958" marR="49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r>
              <a:tr h="243828">
                <a:tc>
                  <a:txBody>
                    <a:bodyPr/>
                    <a:lstStyle/>
                    <a:p>
                      <a:pPr marL="0" marR="0" algn="l" defTabSz="914400" rtl="0" eaLnBrk="1" latinLnBrk="0" hangingPunct="1">
                        <a:spcBef>
                          <a:spcPts val="0"/>
                        </a:spcBef>
                        <a:spcAft>
                          <a:spcPts val="0"/>
                        </a:spcAft>
                      </a:pPr>
                      <a:r>
                        <a:rPr lang="en-US" sz="1600" b="1" kern="1200" dirty="0">
                          <a:solidFill>
                            <a:schemeClr val="accent5">
                              <a:lumMod val="75000"/>
                            </a:schemeClr>
                          </a:solidFill>
                          <a:latin typeface="Times New Roman"/>
                          <a:ea typeface="Times New Roman"/>
                          <a:cs typeface="Times New Roman"/>
                        </a:rPr>
                        <a:t>Moderate</a:t>
                      </a:r>
                    </a:p>
                  </a:txBody>
                  <a:tcPr marL="4958" marR="49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ctr">
                        <a:spcBef>
                          <a:spcPts val="0"/>
                        </a:spcBef>
                        <a:spcAft>
                          <a:spcPts val="0"/>
                        </a:spcAft>
                      </a:pPr>
                      <a:r>
                        <a:rPr lang="en-US" sz="1600" b="1" kern="1200" dirty="0">
                          <a:solidFill>
                            <a:schemeClr val="accent5">
                              <a:lumMod val="75000"/>
                            </a:schemeClr>
                          </a:solidFill>
                          <a:latin typeface="Times New Roman"/>
                          <a:ea typeface="Times New Roman"/>
                          <a:cs typeface="Times New Roman"/>
                        </a:rPr>
                        <a:t>53</a:t>
                      </a:r>
                    </a:p>
                  </a:txBody>
                  <a:tcPr marL="4958" marR="49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r>
              <a:tr h="243828">
                <a:tc>
                  <a:txBody>
                    <a:bodyPr/>
                    <a:lstStyle/>
                    <a:p>
                      <a:pPr marL="0" marR="0">
                        <a:spcBef>
                          <a:spcPts val="0"/>
                        </a:spcBef>
                        <a:spcAft>
                          <a:spcPts val="0"/>
                        </a:spcAft>
                      </a:pPr>
                      <a:r>
                        <a:rPr lang="en-US" sz="1600" b="1" kern="1200" dirty="0">
                          <a:solidFill>
                            <a:srgbClr val="8A0000"/>
                          </a:solidFill>
                          <a:latin typeface="Times New Roman"/>
                          <a:ea typeface="Times New Roman"/>
                          <a:cs typeface="Times New Roman"/>
                        </a:rPr>
                        <a:t>Conservative</a:t>
                      </a:r>
                    </a:p>
                  </a:txBody>
                  <a:tcPr marL="4958" marR="49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ctr">
                        <a:spcBef>
                          <a:spcPts val="0"/>
                        </a:spcBef>
                        <a:spcAft>
                          <a:spcPts val="0"/>
                        </a:spcAft>
                      </a:pPr>
                      <a:r>
                        <a:rPr lang="en-US" sz="1600" b="1" kern="1200" dirty="0">
                          <a:solidFill>
                            <a:srgbClr val="8A0000"/>
                          </a:solidFill>
                          <a:latin typeface="Times New Roman"/>
                          <a:ea typeface="Times New Roman"/>
                          <a:cs typeface="Times New Roman"/>
                        </a:rPr>
                        <a:t>22</a:t>
                      </a:r>
                    </a:p>
                  </a:txBody>
                  <a:tcPr marL="4958" marR="49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r>
              <a:tr h="243828">
                <a:tc>
                  <a:txBody>
                    <a:bodyPr/>
                    <a:lstStyle/>
                    <a:p>
                      <a:pPr marL="0" marR="0">
                        <a:spcBef>
                          <a:spcPts val="0"/>
                        </a:spcBef>
                        <a:spcAft>
                          <a:spcPts val="0"/>
                        </a:spcAft>
                      </a:pPr>
                      <a:r>
                        <a:rPr lang="en-US" sz="1600" b="1" dirty="0">
                          <a:latin typeface="Times New Roman"/>
                          <a:ea typeface="Times New Roman"/>
                          <a:cs typeface="Times New Roman"/>
                        </a:rPr>
                        <a:t>Religion  p=.01</a:t>
                      </a:r>
                      <a:endParaRPr lang="en-US" sz="1600" dirty="0">
                        <a:latin typeface="Times New Roman"/>
                        <a:ea typeface="Times New Roman"/>
                        <a:cs typeface="Times New Roman"/>
                      </a:endParaRPr>
                    </a:p>
                  </a:txBody>
                  <a:tcPr marL="4958" marR="49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2F2F2"/>
                    </a:solidFill>
                  </a:tcPr>
                </a:tc>
                <a:tc>
                  <a:txBody>
                    <a:bodyPr/>
                    <a:lstStyle/>
                    <a:p>
                      <a:pPr marL="0" marR="0" algn="ctr">
                        <a:spcBef>
                          <a:spcPts val="0"/>
                        </a:spcBef>
                        <a:spcAft>
                          <a:spcPts val="0"/>
                        </a:spcAft>
                      </a:pPr>
                      <a:endParaRPr lang="en-US" sz="1600" dirty="0">
                        <a:latin typeface="Times New Roman"/>
                        <a:ea typeface="Times New Roman"/>
                        <a:cs typeface="Times New Roman"/>
                      </a:endParaRPr>
                    </a:p>
                  </a:txBody>
                  <a:tcPr marL="4958" marR="49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2F2F2"/>
                    </a:solidFill>
                  </a:tcPr>
                </a:tc>
              </a:tr>
              <a:tr h="243828">
                <a:tc>
                  <a:txBody>
                    <a:bodyPr/>
                    <a:lstStyle/>
                    <a:p>
                      <a:pPr marL="0" marR="0" algn="l" defTabSz="914400" rtl="0" eaLnBrk="1" latinLnBrk="0" hangingPunct="1">
                        <a:spcBef>
                          <a:spcPts val="0"/>
                        </a:spcBef>
                        <a:spcAft>
                          <a:spcPts val="0"/>
                        </a:spcAft>
                      </a:pPr>
                      <a:r>
                        <a:rPr lang="en-US" sz="1600" b="1" kern="1200" dirty="0">
                          <a:solidFill>
                            <a:schemeClr val="accent5">
                              <a:lumMod val="75000"/>
                            </a:schemeClr>
                          </a:solidFill>
                          <a:latin typeface="Times New Roman"/>
                          <a:ea typeface="Times New Roman"/>
                          <a:cs typeface="Times New Roman"/>
                        </a:rPr>
                        <a:t>None/Non-practicing</a:t>
                      </a:r>
                    </a:p>
                  </a:txBody>
                  <a:tcPr marL="4958" marR="49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ctr">
                        <a:spcBef>
                          <a:spcPts val="0"/>
                        </a:spcBef>
                        <a:spcAft>
                          <a:spcPts val="0"/>
                        </a:spcAft>
                      </a:pPr>
                      <a:r>
                        <a:rPr lang="en-US" sz="1600" b="1" dirty="0">
                          <a:solidFill>
                            <a:schemeClr val="accent5">
                              <a:lumMod val="75000"/>
                            </a:schemeClr>
                          </a:solidFill>
                          <a:latin typeface="Times New Roman"/>
                          <a:ea typeface="Times New Roman"/>
                          <a:cs typeface="Times New Roman"/>
                        </a:rPr>
                        <a:t>75</a:t>
                      </a:r>
                    </a:p>
                  </a:txBody>
                  <a:tcPr marL="4958" marR="49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r>
              <a:tr h="243828">
                <a:tc>
                  <a:txBody>
                    <a:bodyPr/>
                    <a:lstStyle/>
                    <a:p>
                      <a:pPr marL="0" marR="0" algn="l" defTabSz="914400" rtl="0" eaLnBrk="1" latinLnBrk="0" hangingPunct="1">
                        <a:spcBef>
                          <a:spcPts val="0"/>
                        </a:spcBef>
                        <a:spcAft>
                          <a:spcPts val="0"/>
                        </a:spcAft>
                      </a:pPr>
                      <a:r>
                        <a:rPr lang="en-US" sz="1600" b="1" kern="1200" dirty="0">
                          <a:solidFill>
                            <a:schemeClr val="accent5">
                              <a:lumMod val="75000"/>
                            </a:schemeClr>
                          </a:solidFill>
                          <a:latin typeface="Times New Roman"/>
                          <a:ea typeface="Times New Roman"/>
                          <a:cs typeface="Times New Roman"/>
                        </a:rPr>
                        <a:t>Jewish</a:t>
                      </a:r>
                    </a:p>
                  </a:txBody>
                  <a:tcPr marL="4958" marR="4958" marT="0" marB="0">
                    <a:lnL>
                      <a:noFill/>
                    </a:lnL>
                    <a:lnR>
                      <a:noFill/>
                    </a:lnR>
                    <a:lnT>
                      <a:noFill/>
                    </a:lnT>
                    <a:lnB>
                      <a:noFill/>
                    </a:lnB>
                    <a:solidFill>
                      <a:srgbClr val="FFFFFF"/>
                    </a:solidFill>
                  </a:tcPr>
                </a:tc>
                <a:tc>
                  <a:txBody>
                    <a:bodyPr/>
                    <a:lstStyle/>
                    <a:p>
                      <a:pPr marL="0" marR="0" algn="ctr">
                        <a:spcBef>
                          <a:spcPts val="0"/>
                        </a:spcBef>
                        <a:spcAft>
                          <a:spcPts val="0"/>
                        </a:spcAft>
                      </a:pPr>
                      <a:r>
                        <a:rPr lang="en-US" sz="1600" b="1" dirty="0">
                          <a:solidFill>
                            <a:schemeClr val="accent5">
                              <a:lumMod val="75000"/>
                            </a:schemeClr>
                          </a:solidFill>
                          <a:latin typeface="Times New Roman"/>
                          <a:ea typeface="Times New Roman"/>
                          <a:cs typeface="Times New Roman"/>
                        </a:rPr>
                        <a:t>71</a:t>
                      </a:r>
                    </a:p>
                  </a:txBody>
                  <a:tcPr marL="4958" marR="4958" marT="0" marB="0">
                    <a:lnL>
                      <a:noFill/>
                    </a:lnL>
                    <a:lnR>
                      <a:noFill/>
                    </a:lnR>
                    <a:lnT>
                      <a:noFill/>
                    </a:lnT>
                    <a:lnB>
                      <a:noFill/>
                    </a:lnB>
                    <a:solidFill>
                      <a:srgbClr val="FFFFFF"/>
                    </a:solidFill>
                  </a:tcPr>
                </a:tc>
              </a:tr>
              <a:tr h="487655">
                <a:tc>
                  <a:txBody>
                    <a:bodyPr/>
                    <a:lstStyle/>
                    <a:p>
                      <a:pPr marL="0" marR="0" algn="l" defTabSz="914400" rtl="0" eaLnBrk="1" latinLnBrk="0" hangingPunct="1">
                        <a:spcBef>
                          <a:spcPts val="0"/>
                        </a:spcBef>
                        <a:spcAft>
                          <a:spcPts val="0"/>
                        </a:spcAft>
                      </a:pPr>
                      <a:r>
                        <a:rPr lang="en-US" sz="1600" b="1" kern="1200" dirty="0">
                          <a:solidFill>
                            <a:schemeClr val="accent5">
                              <a:lumMod val="75000"/>
                            </a:schemeClr>
                          </a:solidFill>
                          <a:latin typeface="Times New Roman"/>
                          <a:ea typeface="Times New Roman"/>
                          <a:cs typeface="Times New Roman"/>
                        </a:rPr>
                        <a:t>Spiritual but not part of </a:t>
                      </a:r>
                      <a:endParaRPr lang="en-US" sz="1600" b="1" kern="1200" dirty="0" smtClean="0">
                        <a:solidFill>
                          <a:schemeClr val="accent5">
                            <a:lumMod val="75000"/>
                          </a:schemeClr>
                        </a:solidFill>
                        <a:latin typeface="Times New Roman"/>
                        <a:ea typeface="Times New Roman"/>
                        <a:cs typeface="Times New Roman"/>
                      </a:endParaRPr>
                    </a:p>
                    <a:p>
                      <a:pPr marL="0" marR="0" algn="l" defTabSz="914400" rtl="0" eaLnBrk="1" latinLnBrk="0" hangingPunct="1">
                        <a:spcBef>
                          <a:spcPts val="0"/>
                        </a:spcBef>
                        <a:spcAft>
                          <a:spcPts val="0"/>
                        </a:spcAft>
                      </a:pPr>
                      <a:r>
                        <a:rPr lang="en-US" sz="1600" b="1" kern="1200" dirty="0" smtClean="0">
                          <a:solidFill>
                            <a:schemeClr val="accent5">
                              <a:lumMod val="75000"/>
                            </a:schemeClr>
                          </a:solidFill>
                          <a:latin typeface="Times New Roman"/>
                          <a:ea typeface="Times New Roman"/>
                          <a:cs typeface="Times New Roman"/>
                        </a:rPr>
                        <a:t>organized </a:t>
                      </a:r>
                      <a:r>
                        <a:rPr lang="en-US" sz="1600" b="1" kern="1200" dirty="0">
                          <a:solidFill>
                            <a:schemeClr val="accent5">
                              <a:lumMod val="75000"/>
                            </a:schemeClr>
                          </a:solidFill>
                          <a:latin typeface="Times New Roman"/>
                          <a:ea typeface="Times New Roman"/>
                          <a:cs typeface="Times New Roman"/>
                        </a:rPr>
                        <a:t>religion</a:t>
                      </a:r>
                    </a:p>
                  </a:txBody>
                  <a:tcPr marL="4958" marR="49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ctr">
                        <a:spcBef>
                          <a:spcPts val="0"/>
                        </a:spcBef>
                        <a:spcAft>
                          <a:spcPts val="0"/>
                        </a:spcAft>
                      </a:pPr>
                      <a:r>
                        <a:rPr lang="en-US" sz="1600" b="1" dirty="0">
                          <a:solidFill>
                            <a:schemeClr val="accent5">
                              <a:lumMod val="75000"/>
                            </a:schemeClr>
                          </a:solidFill>
                          <a:latin typeface="Times New Roman"/>
                          <a:ea typeface="Times New Roman"/>
                          <a:cs typeface="Times New Roman"/>
                        </a:rPr>
                        <a:t>64</a:t>
                      </a:r>
                    </a:p>
                  </a:txBody>
                  <a:tcPr marL="4958" marR="49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r>
              <a:tr h="243828">
                <a:tc>
                  <a:txBody>
                    <a:bodyPr/>
                    <a:lstStyle/>
                    <a:p>
                      <a:pPr marL="0" marR="0" algn="l" defTabSz="914400" rtl="0" eaLnBrk="1" latinLnBrk="0" hangingPunct="1">
                        <a:spcBef>
                          <a:spcPts val="0"/>
                        </a:spcBef>
                        <a:spcAft>
                          <a:spcPts val="0"/>
                        </a:spcAft>
                      </a:pPr>
                      <a:r>
                        <a:rPr lang="en-US" sz="1600" b="1" kern="1200" dirty="0">
                          <a:solidFill>
                            <a:srgbClr val="8A0000"/>
                          </a:solidFill>
                          <a:latin typeface="Times New Roman"/>
                          <a:ea typeface="Times New Roman"/>
                          <a:cs typeface="Times New Roman"/>
                        </a:rPr>
                        <a:t>Other</a:t>
                      </a:r>
                    </a:p>
                  </a:txBody>
                  <a:tcPr marL="4958" marR="49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ctr">
                        <a:spcBef>
                          <a:spcPts val="0"/>
                        </a:spcBef>
                        <a:spcAft>
                          <a:spcPts val="0"/>
                        </a:spcAft>
                      </a:pPr>
                      <a:r>
                        <a:rPr lang="en-US" sz="1600" b="1" dirty="0">
                          <a:solidFill>
                            <a:srgbClr val="8A0000"/>
                          </a:solidFill>
                          <a:latin typeface="Times New Roman"/>
                          <a:ea typeface="Times New Roman"/>
                          <a:cs typeface="Times New Roman"/>
                        </a:rPr>
                        <a:t>46</a:t>
                      </a:r>
                    </a:p>
                  </a:txBody>
                  <a:tcPr marL="4958" marR="49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r>
              <a:tr h="243828">
                <a:tc>
                  <a:txBody>
                    <a:bodyPr/>
                    <a:lstStyle/>
                    <a:p>
                      <a:pPr marL="0" marR="0" algn="l" defTabSz="914400" rtl="0" eaLnBrk="1" latinLnBrk="0" hangingPunct="1">
                        <a:spcBef>
                          <a:spcPts val="0"/>
                        </a:spcBef>
                        <a:spcAft>
                          <a:spcPts val="0"/>
                        </a:spcAft>
                      </a:pPr>
                      <a:r>
                        <a:rPr lang="en-US" sz="1600" b="1" kern="1200" dirty="0">
                          <a:solidFill>
                            <a:srgbClr val="8A0000"/>
                          </a:solidFill>
                          <a:latin typeface="Times New Roman"/>
                          <a:ea typeface="Times New Roman"/>
                          <a:cs typeface="Times New Roman"/>
                        </a:rPr>
                        <a:t>Catholic</a:t>
                      </a:r>
                    </a:p>
                  </a:txBody>
                  <a:tcPr marL="4958" marR="49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ctr">
                        <a:spcBef>
                          <a:spcPts val="0"/>
                        </a:spcBef>
                        <a:spcAft>
                          <a:spcPts val="0"/>
                        </a:spcAft>
                      </a:pPr>
                      <a:r>
                        <a:rPr lang="en-US" sz="1600" b="1" dirty="0">
                          <a:solidFill>
                            <a:srgbClr val="8A0000"/>
                          </a:solidFill>
                          <a:latin typeface="Times New Roman"/>
                          <a:ea typeface="Times New Roman"/>
                          <a:cs typeface="Times New Roman"/>
                        </a:rPr>
                        <a:t>43</a:t>
                      </a:r>
                    </a:p>
                  </a:txBody>
                  <a:tcPr marL="4958" marR="49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r>
              <a:tr h="243828">
                <a:tc>
                  <a:txBody>
                    <a:bodyPr/>
                    <a:lstStyle/>
                    <a:p>
                      <a:pPr marL="0" marR="0" algn="l" defTabSz="914400" rtl="0" eaLnBrk="1" latinLnBrk="0" hangingPunct="1">
                        <a:spcBef>
                          <a:spcPts val="0"/>
                        </a:spcBef>
                        <a:spcAft>
                          <a:spcPts val="0"/>
                        </a:spcAft>
                      </a:pPr>
                      <a:r>
                        <a:rPr lang="en-US" sz="1600" b="1" kern="1200" dirty="0">
                          <a:solidFill>
                            <a:srgbClr val="8A0000"/>
                          </a:solidFill>
                          <a:latin typeface="Times New Roman"/>
                          <a:ea typeface="Times New Roman"/>
                          <a:cs typeface="Times New Roman"/>
                        </a:rPr>
                        <a:t>Protestant</a:t>
                      </a:r>
                    </a:p>
                  </a:txBody>
                  <a:tcPr marL="4958" marR="49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ctr">
                        <a:spcBef>
                          <a:spcPts val="0"/>
                        </a:spcBef>
                        <a:spcAft>
                          <a:spcPts val="0"/>
                        </a:spcAft>
                      </a:pPr>
                      <a:r>
                        <a:rPr lang="en-US" sz="1600" b="1" dirty="0">
                          <a:solidFill>
                            <a:srgbClr val="8A0000"/>
                          </a:solidFill>
                          <a:latin typeface="Times New Roman"/>
                          <a:ea typeface="Times New Roman"/>
                          <a:cs typeface="Times New Roman"/>
                        </a:rPr>
                        <a:t>40</a:t>
                      </a:r>
                    </a:p>
                  </a:txBody>
                  <a:tcPr marL="4958" marR="49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r>
              <a:tr h="243828">
                <a:tc>
                  <a:txBody>
                    <a:bodyPr/>
                    <a:lstStyle/>
                    <a:p>
                      <a:pPr marL="0" marR="0" algn="l" defTabSz="914400" rtl="0" eaLnBrk="1" latinLnBrk="0" hangingPunct="1">
                        <a:spcBef>
                          <a:spcPts val="0"/>
                        </a:spcBef>
                        <a:spcAft>
                          <a:spcPts val="0"/>
                        </a:spcAft>
                      </a:pPr>
                      <a:r>
                        <a:rPr lang="en-US" sz="1600" b="1" kern="1200" dirty="0">
                          <a:solidFill>
                            <a:srgbClr val="8A0000"/>
                          </a:solidFill>
                          <a:latin typeface="Times New Roman"/>
                          <a:ea typeface="Times New Roman"/>
                          <a:cs typeface="Times New Roman"/>
                        </a:rPr>
                        <a:t>Some other Christian</a:t>
                      </a:r>
                    </a:p>
                  </a:txBody>
                  <a:tcPr marL="4958" marR="49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ctr">
                        <a:spcBef>
                          <a:spcPts val="0"/>
                        </a:spcBef>
                        <a:spcAft>
                          <a:spcPts val="0"/>
                        </a:spcAft>
                      </a:pPr>
                      <a:r>
                        <a:rPr lang="en-US" sz="1600" b="1" dirty="0">
                          <a:solidFill>
                            <a:srgbClr val="8A0000"/>
                          </a:solidFill>
                          <a:latin typeface="Times New Roman"/>
                          <a:ea typeface="Times New Roman"/>
                          <a:cs typeface="Times New Roman"/>
                        </a:rPr>
                        <a:t>38</a:t>
                      </a:r>
                    </a:p>
                  </a:txBody>
                  <a:tcPr marL="4958" marR="49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r>
              <a:tr h="243828">
                <a:tc>
                  <a:txBody>
                    <a:bodyPr/>
                    <a:lstStyle/>
                    <a:p>
                      <a:pPr marL="0" marR="0" algn="l" defTabSz="914400" rtl="0" eaLnBrk="1" latinLnBrk="0" hangingPunct="1">
                        <a:spcBef>
                          <a:spcPts val="0"/>
                        </a:spcBef>
                        <a:spcAft>
                          <a:spcPts val="0"/>
                        </a:spcAft>
                      </a:pPr>
                      <a:r>
                        <a:rPr lang="en-US" sz="1600" b="1" kern="1200" dirty="0">
                          <a:solidFill>
                            <a:srgbClr val="8A0000"/>
                          </a:solidFill>
                          <a:latin typeface="Times New Roman"/>
                          <a:ea typeface="Times New Roman"/>
                          <a:cs typeface="Times New Roman"/>
                        </a:rPr>
                        <a:t>Evangelical</a:t>
                      </a:r>
                    </a:p>
                  </a:txBody>
                  <a:tcPr marL="4958" marR="49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ctr">
                        <a:spcBef>
                          <a:spcPts val="0"/>
                        </a:spcBef>
                        <a:spcAft>
                          <a:spcPts val="0"/>
                        </a:spcAft>
                      </a:pPr>
                      <a:r>
                        <a:rPr lang="en-US" sz="1600" b="1" dirty="0">
                          <a:solidFill>
                            <a:srgbClr val="8A0000"/>
                          </a:solidFill>
                          <a:latin typeface="Times New Roman"/>
                          <a:ea typeface="Times New Roman"/>
                          <a:cs typeface="Times New Roman"/>
                        </a:rPr>
                        <a:t>30</a:t>
                      </a:r>
                    </a:p>
                  </a:txBody>
                  <a:tcPr marL="4958" marR="49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r>
              <a:tr h="243828">
                <a:tc>
                  <a:txBody>
                    <a:bodyPr/>
                    <a:lstStyle/>
                    <a:p>
                      <a:pPr marL="0" marR="0">
                        <a:spcBef>
                          <a:spcPts val="0"/>
                        </a:spcBef>
                        <a:spcAft>
                          <a:spcPts val="0"/>
                        </a:spcAft>
                      </a:pPr>
                      <a:r>
                        <a:rPr lang="en-US" sz="1600" b="1">
                          <a:latin typeface="Times New Roman"/>
                          <a:ea typeface="Times New Roman"/>
                          <a:cs typeface="Times New Roman"/>
                        </a:rPr>
                        <a:t>Marital</a:t>
                      </a:r>
                      <a:r>
                        <a:rPr lang="en-US" sz="1600">
                          <a:latin typeface="Times New Roman"/>
                          <a:ea typeface="Times New Roman"/>
                          <a:cs typeface="Times New Roman"/>
                        </a:rPr>
                        <a:t> </a:t>
                      </a:r>
                      <a:r>
                        <a:rPr lang="en-US" sz="1600" b="1">
                          <a:latin typeface="Times New Roman"/>
                          <a:ea typeface="Times New Roman"/>
                          <a:cs typeface="Times New Roman"/>
                        </a:rPr>
                        <a:t>Status  p=01.</a:t>
                      </a:r>
                      <a:endParaRPr lang="en-US" sz="1600">
                        <a:latin typeface="Times New Roman"/>
                        <a:ea typeface="Times New Roman"/>
                        <a:cs typeface="Times New Roman"/>
                      </a:endParaRPr>
                    </a:p>
                  </a:txBody>
                  <a:tcPr marL="4958" marR="49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2F2F2"/>
                    </a:solidFill>
                  </a:tcPr>
                </a:tc>
                <a:tc>
                  <a:txBody>
                    <a:bodyPr/>
                    <a:lstStyle/>
                    <a:p>
                      <a:pPr marL="0" marR="0" algn="ctr">
                        <a:spcBef>
                          <a:spcPts val="0"/>
                        </a:spcBef>
                        <a:spcAft>
                          <a:spcPts val="0"/>
                        </a:spcAft>
                      </a:pPr>
                      <a:endParaRPr lang="en-US" sz="1600" dirty="0">
                        <a:latin typeface="Times New Roman"/>
                        <a:ea typeface="Times New Roman"/>
                        <a:cs typeface="Times New Roman"/>
                      </a:endParaRPr>
                    </a:p>
                  </a:txBody>
                  <a:tcPr marL="4958" marR="49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2F2F2"/>
                    </a:solidFill>
                  </a:tcPr>
                </a:tc>
              </a:tr>
              <a:tr h="243828">
                <a:tc>
                  <a:txBody>
                    <a:bodyPr/>
                    <a:lstStyle/>
                    <a:p>
                      <a:pPr marL="0" marR="0">
                        <a:spcBef>
                          <a:spcPts val="0"/>
                        </a:spcBef>
                        <a:spcAft>
                          <a:spcPts val="0"/>
                        </a:spcAft>
                      </a:pPr>
                      <a:r>
                        <a:rPr lang="en-US" sz="1600" b="1" kern="1200" dirty="0">
                          <a:solidFill>
                            <a:schemeClr val="accent5">
                              <a:lumMod val="75000"/>
                            </a:schemeClr>
                          </a:solidFill>
                          <a:latin typeface="Times New Roman"/>
                          <a:ea typeface="Times New Roman"/>
                          <a:cs typeface="Times New Roman"/>
                        </a:rPr>
                        <a:t>Single</a:t>
                      </a:r>
                    </a:p>
                  </a:txBody>
                  <a:tcPr marL="4958" marR="49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ctr">
                        <a:spcBef>
                          <a:spcPts val="0"/>
                        </a:spcBef>
                        <a:spcAft>
                          <a:spcPts val="0"/>
                        </a:spcAft>
                      </a:pPr>
                      <a:r>
                        <a:rPr lang="en-US" sz="1600" b="1" kern="1200" dirty="0">
                          <a:solidFill>
                            <a:schemeClr val="accent5">
                              <a:lumMod val="75000"/>
                            </a:schemeClr>
                          </a:solidFill>
                          <a:latin typeface="Times New Roman"/>
                          <a:ea typeface="Times New Roman"/>
                          <a:cs typeface="Times New Roman"/>
                        </a:rPr>
                        <a:t>66</a:t>
                      </a:r>
                    </a:p>
                  </a:txBody>
                  <a:tcPr marL="4958" marR="49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r>
              <a:tr h="243828">
                <a:tc>
                  <a:txBody>
                    <a:bodyPr/>
                    <a:lstStyle/>
                    <a:p>
                      <a:pPr marL="0" marR="0">
                        <a:spcBef>
                          <a:spcPts val="0"/>
                        </a:spcBef>
                        <a:spcAft>
                          <a:spcPts val="0"/>
                        </a:spcAft>
                      </a:pPr>
                      <a:r>
                        <a:rPr lang="en-US" sz="1600" b="1" kern="1200" dirty="0">
                          <a:solidFill>
                            <a:srgbClr val="8A0000"/>
                          </a:solidFill>
                          <a:latin typeface="Times New Roman"/>
                          <a:ea typeface="Times New Roman"/>
                          <a:cs typeface="Times New Roman"/>
                        </a:rPr>
                        <a:t>Married</a:t>
                      </a:r>
                    </a:p>
                  </a:txBody>
                  <a:tcPr marL="4958" marR="49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ctr" defTabSz="914400" rtl="0" eaLnBrk="1" latinLnBrk="0" hangingPunct="1">
                        <a:spcBef>
                          <a:spcPts val="0"/>
                        </a:spcBef>
                        <a:spcAft>
                          <a:spcPts val="0"/>
                        </a:spcAft>
                      </a:pPr>
                      <a:r>
                        <a:rPr lang="en-US" sz="1600" b="1" kern="1200" dirty="0">
                          <a:solidFill>
                            <a:srgbClr val="8A0000"/>
                          </a:solidFill>
                          <a:latin typeface="Times New Roman"/>
                          <a:ea typeface="Times New Roman"/>
                          <a:cs typeface="Times New Roman"/>
                        </a:rPr>
                        <a:t>45</a:t>
                      </a:r>
                    </a:p>
                  </a:txBody>
                  <a:tcPr marL="4958" marR="49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r>
              <a:tr h="243828">
                <a:tc>
                  <a:txBody>
                    <a:bodyPr/>
                    <a:lstStyle/>
                    <a:p>
                      <a:pPr marL="0" marR="0">
                        <a:spcBef>
                          <a:spcPts val="0"/>
                        </a:spcBef>
                        <a:spcAft>
                          <a:spcPts val="0"/>
                        </a:spcAft>
                      </a:pPr>
                      <a:r>
                        <a:rPr lang="en-US" sz="1600" b="1">
                          <a:latin typeface="Times New Roman"/>
                          <a:ea typeface="Times New Roman"/>
                          <a:cs typeface="Times New Roman"/>
                        </a:rPr>
                        <a:t>Gender  p=.3</a:t>
                      </a:r>
                      <a:endParaRPr lang="en-US" sz="1600">
                        <a:latin typeface="Times New Roman"/>
                        <a:ea typeface="Times New Roman"/>
                        <a:cs typeface="Times New Roman"/>
                      </a:endParaRPr>
                    </a:p>
                  </a:txBody>
                  <a:tcPr marL="4958" marR="49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2F2F2"/>
                    </a:solidFill>
                  </a:tcPr>
                </a:tc>
                <a:tc>
                  <a:txBody>
                    <a:bodyPr/>
                    <a:lstStyle/>
                    <a:p>
                      <a:pPr marL="0" marR="0" algn="ctr">
                        <a:spcBef>
                          <a:spcPts val="0"/>
                        </a:spcBef>
                        <a:spcAft>
                          <a:spcPts val="0"/>
                        </a:spcAft>
                      </a:pPr>
                      <a:endParaRPr lang="en-US" sz="1600" dirty="0">
                        <a:latin typeface="Times New Roman"/>
                        <a:ea typeface="Times New Roman"/>
                        <a:cs typeface="Times New Roman"/>
                      </a:endParaRPr>
                    </a:p>
                  </a:txBody>
                  <a:tcPr marL="4958" marR="49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2F2F2"/>
                    </a:solidFill>
                  </a:tcPr>
                </a:tc>
              </a:tr>
              <a:tr h="243828">
                <a:tc>
                  <a:txBody>
                    <a:bodyPr/>
                    <a:lstStyle/>
                    <a:p>
                      <a:pPr marL="0" marR="0">
                        <a:spcBef>
                          <a:spcPts val="0"/>
                        </a:spcBef>
                        <a:spcAft>
                          <a:spcPts val="0"/>
                        </a:spcAft>
                      </a:pPr>
                      <a:r>
                        <a:rPr lang="en-US" sz="1600" b="1" kern="1200" dirty="0">
                          <a:solidFill>
                            <a:schemeClr val="accent5">
                              <a:lumMod val="75000"/>
                            </a:schemeClr>
                          </a:solidFill>
                          <a:latin typeface="Times New Roman"/>
                          <a:ea typeface="Times New Roman"/>
                          <a:cs typeface="Times New Roman"/>
                        </a:rPr>
                        <a:t>Female</a:t>
                      </a:r>
                    </a:p>
                  </a:txBody>
                  <a:tcPr marL="4958" marR="49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ctr" defTabSz="914400" rtl="0" eaLnBrk="1" latinLnBrk="0" hangingPunct="1">
                        <a:spcBef>
                          <a:spcPts val="0"/>
                        </a:spcBef>
                        <a:spcAft>
                          <a:spcPts val="0"/>
                        </a:spcAft>
                      </a:pPr>
                      <a:r>
                        <a:rPr lang="en-US" sz="1600" b="1" kern="1200" dirty="0">
                          <a:solidFill>
                            <a:schemeClr val="accent5">
                              <a:lumMod val="75000"/>
                            </a:schemeClr>
                          </a:solidFill>
                          <a:latin typeface="Times New Roman"/>
                          <a:ea typeface="Times New Roman"/>
                          <a:cs typeface="Times New Roman"/>
                        </a:rPr>
                        <a:t>51</a:t>
                      </a:r>
                    </a:p>
                  </a:txBody>
                  <a:tcPr marL="4958" marR="49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r>
              <a:tr h="243828">
                <a:tc>
                  <a:txBody>
                    <a:bodyPr/>
                    <a:lstStyle/>
                    <a:p>
                      <a:pPr marL="0" marR="0">
                        <a:spcBef>
                          <a:spcPts val="0"/>
                        </a:spcBef>
                        <a:spcAft>
                          <a:spcPts val="0"/>
                        </a:spcAft>
                      </a:pPr>
                      <a:r>
                        <a:rPr lang="en-US" sz="1600">
                          <a:latin typeface="Times New Roman"/>
                          <a:ea typeface="Times New Roman"/>
                          <a:cs typeface="Times New Roman"/>
                        </a:rPr>
                        <a:t>Male</a:t>
                      </a:r>
                    </a:p>
                  </a:txBody>
                  <a:tcPr marL="4958" marR="49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ctr">
                        <a:spcBef>
                          <a:spcPts val="0"/>
                        </a:spcBef>
                        <a:spcAft>
                          <a:spcPts val="0"/>
                        </a:spcAft>
                      </a:pPr>
                      <a:r>
                        <a:rPr lang="en-US" sz="1600" b="1" kern="1200" dirty="0">
                          <a:solidFill>
                            <a:srgbClr val="8A0000"/>
                          </a:solidFill>
                          <a:latin typeface="Times New Roman"/>
                          <a:ea typeface="Times New Roman"/>
                          <a:cs typeface="Times New Roman"/>
                        </a:rPr>
                        <a:t>44</a:t>
                      </a:r>
                    </a:p>
                  </a:txBody>
                  <a:tcPr marL="4958" marR="49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r>
            </a:tbl>
          </a:graphicData>
        </a:graphic>
      </p:graphicFrame>
      <p:graphicFrame>
        <p:nvGraphicFramePr>
          <p:cNvPr id="4" name="Table 3"/>
          <p:cNvGraphicFramePr>
            <a:graphicFrameLocks noGrp="1"/>
          </p:cNvGraphicFramePr>
          <p:nvPr>
            <p:extLst>
              <p:ext uri="{D42A27DB-BD31-4B8C-83A1-F6EECF244321}">
                <p14:modId xmlns:p14="http://schemas.microsoft.com/office/powerpoint/2010/main" val="2961208716"/>
              </p:ext>
            </p:extLst>
          </p:nvPr>
        </p:nvGraphicFramePr>
        <p:xfrm>
          <a:off x="5105400" y="1143000"/>
          <a:ext cx="3216275" cy="3840480"/>
        </p:xfrm>
        <a:graphic>
          <a:graphicData uri="http://schemas.openxmlformats.org/drawingml/2006/table">
            <a:tbl>
              <a:tblPr/>
              <a:tblGrid>
                <a:gridCol w="2229112"/>
                <a:gridCol w="987163"/>
              </a:tblGrid>
              <a:tr h="99128">
                <a:tc>
                  <a:txBody>
                    <a:bodyPr/>
                    <a:lstStyle/>
                    <a:p>
                      <a:pPr marL="0" marR="0">
                        <a:spcBef>
                          <a:spcPts val="0"/>
                        </a:spcBef>
                        <a:spcAft>
                          <a:spcPts val="0"/>
                        </a:spcAft>
                      </a:pPr>
                      <a:r>
                        <a:rPr lang="en-US" sz="2000" b="1" dirty="0">
                          <a:latin typeface="Times New Roman"/>
                          <a:ea typeface="Times New Roman"/>
                          <a:cs typeface="Times New Roman"/>
                        </a:rPr>
                        <a:t>Age        p=.07</a:t>
                      </a:r>
                      <a:endParaRPr lang="en-US" sz="2000" dirty="0">
                        <a:latin typeface="Times New Roman"/>
                        <a:ea typeface="Times New Roman"/>
                        <a:cs typeface="Times New Roman"/>
                      </a:endParaRPr>
                    </a:p>
                  </a:txBody>
                  <a:tcPr marL="4958" marR="49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2F2F2"/>
                    </a:solidFill>
                  </a:tcPr>
                </a:tc>
                <a:tc>
                  <a:txBody>
                    <a:bodyPr/>
                    <a:lstStyle/>
                    <a:p>
                      <a:pPr marL="0" marR="0" algn="ctr">
                        <a:spcBef>
                          <a:spcPts val="0"/>
                        </a:spcBef>
                        <a:spcAft>
                          <a:spcPts val="0"/>
                        </a:spcAft>
                      </a:pPr>
                      <a:endParaRPr lang="en-US" sz="2000">
                        <a:latin typeface="Times New Roman"/>
                        <a:ea typeface="Times New Roman"/>
                        <a:cs typeface="Times New Roman"/>
                      </a:endParaRPr>
                    </a:p>
                  </a:txBody>
                  <a:tcPr marL="4958" marR="49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2F2F2"/>
                    </a:solidFill>
                  </a:tcPr>
                </a:tc>
              </a:tr>
              <a:tr h="99128">
                <a:tc>
                  <a:txBody>
                    <a:bodyPr/>
                    <a:lstStyle/>
                    <a:p>
                      <a:pPr marL="0" marR="0">
                        <a:spcBef>
                          <a:spcPts val="0"/>
                        </a:spcBef>
                        <a:spcAft>
                          <a:spcPts val="0"/>
                        </a:spcAft>
                      </a:pPr>
                      <a:r>
                        <a:rPr lang="en-US" sz="1800" b="1" kern="1200" dirty="0">
                          <a:solidFill>
                            <a:schemeClr val="accent5">
                              <a:lumMod val="75000"/>
                            </a:schemeClr>
                          </a:solidFill>
                          <a:latin typeface="Times New Roman"/>
                          <a:ea typeface="Times New Roman"/>
                          <a:cs typeface="Times New Roman"/>
                        </a:rPr>
                        <a:t>18-30</a:t>
                      </a:r>
                    </a:p>
                  </a:txBody>
                  <a:tcPr marL="4958" marR="49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ctr" defTabSz="914400" rtl="0" eaLnBrk="1" latinLnBrk="0" hangingPunct="1">
                        <a:spcBef>
                          <a:spcPts val="0"/>
                        </a:spcBef>
                        <a:spcAft>
                          <a:spcPts val="0"/>
                        </a:spcAft>
                      </a:pPr>
                      <a:r>
                        <a:rPr lang="en-US" sz="2000" b="1" kern="1200" dirty="0">
                          <a:solidFill>
                            <a:schemeClr val="accent5">
                              <a:lumMod val="75000"/>
                            </a:schemeClr>
                          </a:solidFill>
                          <a:latin typeface="Times New Roman"/>
                          <a:ea typeface="Times New Roman"/>
                          <a:cs typeface="Times New Roman"/>
                        </a:rPr>
                        <a:t>53</a:t>
                      </a:r>
                    </a:p>
                  </a:txBody>
                  <a:tcPr marL="4958" marR="49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r>
              <a:tr h="99128">
                <a:tc>
                  <a:txBody>
                    <a:bodyPr/>
                    <a:lstStyle/>
                    <a:p>
                      <a:pPr marL="0" marR="0">
                        <a:spcBef>
                          <a:spcPts val="0"/>
                        </a:spcBef>
                        <a:spcAft>
                          <a:spcPts val="0"/>
                        </a:spcAft>
                      </a:pPr>
                      <a:r>
                        <a:rPr lang="en-US" sz="1800" b="1" kern="1200" dirty="0">
                          <a:solidFill>
                            <a:schemeClr val="accent5">
                              <a:lumMod val="75000"/>
                            </a:schemeClr>
                          </a:solidFill>
                          <a:latin typeface="Times New Roman"/>
                          <a:ea typeface="Times New Roman"/>
                          <a:cs typeface="Times New Roman"/>
                        </a:rPr>
                        <a:t>31-40</a:t>
                      </a:r>
                    </a:p>
                  </a:txBody>
                  <a:tcPr marL="4958" marR="49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ctr" defTabSz="914400" rtl="0" eaLnBrk="1" latinLnBrk="0" hangingPunct="1">
                        <a:spcBef>
                          <a:spcPts val="0"/>
                        </a:spcBef>
                        <a:spcAft>
                          <a:spcPts val="0"/>
                        </a:spcAft>
                      </a:pPr>
                      <a:r>
                        <a:rPr lang="en-US" sz="2000" b="1" kern="1200" dirty="0">
                          <a:solidFill>
                            <a:schemeClr val="accent5">
                              <a:lumMod val="75000"/>
                            </a:schemeClr>
                          </a:solidFill>
                          <a:latin typeface="Times New Roman"/>
                          <a:ea typeface="Times New Roman"/>
                          <a:cs typeface="Times New Roman"/>
                        </a:rPr>
                        <a:t>51</a:t>
                      </a:r>
                    </a:p>
                  </a:txBody>
                  <a:tcPr marL="4958" marR="49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r>
              <a:tr h="99128">
                <a:tc>
                  <a:txBody>
                    <a:bodyPr/>
                    <a:lstStyle/>
                    <a:p>
                      <a:pPr marL="0" marR="0">
                        <a:spcBef>
                          <a:spcPts val="0"/>
                        </a:spcBef>
                        <a:spcAft>
                          <a:spcPts val="0"/>
                        </a:spcAft>
                      </a:pPr>
                      <a:r>
                        <a:rPr lang="en-US" sz="1800" b="1" kern="1200" dirty="0">
                          <a:solidFill>
                            <a:schemeClr val="accent5">
                              <a:lumMod val="75000"/>
                            </a:schemeClr>
                          </a:solidFill>
                          <a:latin typeface="Times New Roman"/>
                          <a:ea typeface="Times New Roman"/>
                          <a:cs typeface="Times New Roman"/>
                        </a:rPr>
                        <a:t>41-50</a:t>
                      </a:r>
                    </a:p>
                  </a:txBody>
                  <a:tcPr marL="4958" marR="49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ctr" defTabSz="914400" rtl="0" eaLnBrk="1" latinLnBrk="0" hangingPunct="1">
                        <a:spcBef>
                          <a:spcPts val="0"/>
                        </a:spcBef>
                        <a:spcAft>
                          <a:spcPts val="0"/>
                        </a:spcAft>
                      </a:pPr>
                      <a:r>
                        <a:rPr lang="en-US" sz="2000" b="1" kern="1200" dirty="0">
                          <a:solidFill>
                            <a:schemeClr val="accent5">
                              <a:lumMod val="75000"/>
                            </a:schemeClr>
                          </a:solidFill>
                          <a:latin typeface="Times New Roman"/>
                          <a:ea typeface="Times New Roman"/>
                          <a:cs typeface="Times New Roman"/>
                        </a:rPr>
                        <a:t>51</a:t>
                      </a:r>
                    </a:p>
                  </a:txBody>
                  <a:tcPr marL="4958" marR="49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r>
              <a:tr h="99128">
                <a:tc>
                  <a:txBody>
                    <a:bodyPr/>
                    <a:lstStyle/>
                    <a:p>
                      <a:pPr marL="0" marR="0">
                        <a:spcBef>
                          <a:spcPts val="0"/>
                        </a:spcBef>
                        <a:spcAft>
                          <a:spcPts val="0"/>
                        </a:spcAft>
                      </a:pPr>
                      <a:r>
                        <a:rPr lang="en-US" sz="1800" b="1" kern="1200" dirty="0">
                          <a:solidFill>
                            <a:schemeClr val="accent5">
                              <a:lumMod val="75000"/>
                            </a:schemeClr>
                          </a:solidFill>
                          <a:latin typeface="Times New Roman"/>
                          <a:ea typeface="Times New Roman"/>
                          <a:cs typeface="Times New Roman"/>
                        </a:rPr>
                        <a:t>51-60</a:t>
                      </a:r>
                    </a:p>
                  </a:txBody>
                  <a:tcPr marL="4958" marR="49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ctr" defTabSz="914400" rtl="0" eaLnBrk="1" latinLnBrk="0" hangingPunct="1">
                        <a:spcBef>
                          <a:spcPts val="0"/>
                        </a:spcBef>
                        <a:spcAft>
                          <a:spcPts val="0"/>
                        </a:spcAft>
                      </a:pPr>
                      <a:r>
                        <a:rPr lang="en-US" sz="2000" b="1" kern="1200" dirty="0">
                          <a:solidFill>
                            <a:schemeClr val="accent5">
                              <a:lumMod val="75000"/>
                            </a:schemeClr>
                          </a:solidFill>
                          <a:latin typeface="Times New Roman"/>
                          <a:ea typeface="Times New Roman"/>
                          <a:cs typeface="Times New Roman"/>
                        </a:rPr>
                        <a:t>53</a:t>
                      </a:r>
                    </a:p>
                  </a:txBody>
                  <a:tcPr marL="4958" marR="49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r>
              <a:tr h="99128">
                <a:tc>
                  <a:txBody>
                    <a:bodyPr/>
                    <a:lstStyle/>
                    <a:p>
                      <a:pPr marL="0" marR="0">
                        <a:spcBef>
                          <a:spcPts val="0"/>
                        </a:spcBef>
                        <a:spcAft>
                          <a:spcPts val="0"/>
                        </a:spcAft>
                      </a:pPr>
                      <a:r>
                        <a:rPr lang="en-US" sz="2000" b="1" kern="1200" dirty="0">
                          <a:solidFill>
                            <a:srgbClr val="8A0000"/>
                          </a:solidFill>
                          <a:latin typeface="Times New Roman"/>
                          <a:ea typeface="Times New Roman"/>
                          <a:cs typeface="Times New Roman"/>
                        </a:rPr>
                        <a:t>61</a:t>
                      </a:r>
                      <a:r>
                        <a:rPr lang="en-US" sz="2000" dirty="0">
                          <a:latin typeface="Times New Roman"/>
                          <a:ea typeface="Times New Roman"/>
                          <a:cs typeface="Times New Roman"/>
                        </a:rPr>
                        <a:t>+</a:t>
                      </a:r>
                    </a:p>
                  </a:txBody>
                  <a:tcPr marL="4958" marR="49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ctr">
                        <a:spcBef>
                          <a:spcPts val="0"/>
                        </a:spcBef>
                        <a:spcAft>
                          <a:spcPts val="0"/>
                        </a:spcAft>
                      </a:pPr>
                      <a:r>
                        <a:rPr lang="en-US" sz="2000" b="1" kern="1200" dirty="0">
                          <a:solidFill>
                            <a:srgbClr val="8A0000"/>
                          </a:solidFill>
                          <a:latin typeface="Times New Roman"/>
                          <a:ea typeface="Times New Roman"/>
                          <a:cs typeface="Times New Roman"/>
                        </a:rPr>
                        <a:t>37</a:t>
                      </a:r>
                    </a:p>
                  </a:txBody>
                  <a:tcPr marL="4958" marR="49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r>
              <a:tr h="99128">
                <a:tc>
                  <a:txBody>
                    <a:bodyPr/>
                    <a:lstStyle/>
                    <a:p>
                      <a:pPr marL="0" marR="0">
                        <a:spcBef>
                          <a:spcPts val="0"/>
                        </a:spcBef>
                        <a:spcAft>
                          <a:spcPts val="0"/>
                        </a:spcAft>
                      </a:pPr>
                      <a:r>
                        <a:rPr lang="en-US" sz="2000" b="1" dirty="0">
                          <a:latin typeface="Times New Roman"/>
                          <a:ea typeface="Times New Roman"/>
                          <a:cs typeface="Times New Roman"/>
                        </a:rPr>
                        <a:t>Race       p=.3</a:t>
                      </a:r>
                      <a:endParaRPr lang="en-US" sz="2000" dirty="0">
                        <a:latin typeface="Times New Roman"/>
                        <a:ea typeface="Times New Roman"/>
                        <a:cs typeface="Times New Roman"/>
                      </a:endParaRPr>
                    </a:p>
                  </a:txBody>
                  <a:tcPr marL="4958" marR="49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2F2F2"/>
                    </a:solidFill>
                  </a:tcPr>
                </a:tc>
                <a:tc>
                  <a:txBody>
                    <a:bodyPr/>
                    <a:lstStyle/>
                    <a:p>
                      <a:pPr marL="0" marR="0" algn="ctr">
                        <a:spcBef>
                          <a:spcPts val="0"/>
                        </a:spcBef>
                        <a:spcAft>
                          <a:spcPts val="0"/>
                        </a:spcAft>
                      </a:pPr>
                      <a:endParaRPr lang="en-US" sz="2000" dirty="0">
                        <a:latin typeface="Times New Roman"/>
                        <a:ea typeface="Times New Roman"/>
                        <a:cs typeface="Times New Roman"/>
                      </a:endParaRPr>
                    </a:p>
                  </a:txBody>
                  <a:tcPr marL="4958" marR="49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2F2F2"/>
                    </a:solidFill>
                  </a:tcPr>
                </a:tc>
              </a:tr>
              <a:tr h="99128">
                <a:tc>
                  <a:txBody>
                    <a:bodyPr/>
                    <a:lstStyle/>
                    <a:p>
                      <a:pPr marL="0" marR="0">
                        <a:spcBef>
                          <a:spcPts val="0"/>
                        </a:spcBef>
                        <a:spcAft>
                          <a:spcPts val="0"/>
                        </a:spcAft>
                      </a:pPr>
                      <a:r>
                        <a:rPr lang="en-US" sz="2000" b="1" kern="1200" dirty="0">
                          <a:solidFill>
                            <a:srgbClr val="8A0000"/>
                          </a:solidFill>
                          <a:latin typeface="Times New Roman"/>
                          <a:ea typeface="Times New Roman"/>
                          <a:cs typeface="Times New Roman"/>
                        </a:rPr>
                        <a:t>Black</a:t>
                      </a:r>
                    </a:p>
                  </a:txBody>
                  <a:tcPr marL="4958" marR="49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ctr">
                        <a:spcBef>
                          <a:spcPts val="0"/>
                        </a:spcBef>
                        <a:spcAft>
                          <a:spcPts val="0"/>
                        </a:spcAft>
                      </a:pPr>
                      <a:r>
                        <a:rPr lang="en-US" sz="2000" b="1" kern="1200" dirty="0">
                          <a:solidFill>
                            <a:srgbClr val="8A0000"/>
                          </a:solidFill>
                          <a:latin typeface="Times New Roman"/>
                          <a:ea typeface="Times New Roman"/>
                          <a:cs typeface="Times New Roman"/>
                        </a:rPr>
                        <a:t>30</a:t>
                      </a:r>
                    </a:p>
                  </a:txBody>
                  <a:tcPr marL="4958" marR="49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r>
              <a:tr h="99128">
                <a:tc>
                  <a:txBody>
                    <a:bodyPr/>
                    <a:lstStyle/>
                    <a:p>
                      <a:pPr marL="0" marR="0">
                        <a:spcBef>
                          <a:spcPts val="0"/>
                        </a:spcBef>
                        <a:spcAft>
                          <a:spcPts val="0"/>
                        </a:spcAft>
                      </a:pPr>
                      <a:r>
                        <a:rPr lang="en-US" sz="1800" b="1" kern="1200" dirty="0">
                          <a:solidFill>
                            <a:srgbClr val="7030A0"/>
                          </a:solidFill>
                          <a:latin typeface="Times New Roman"/>
                          <a:ea typeface="Times New Roman"/>
                          <a:cs typeface="Times New Roman"/>
                        </a:rPr>
                        <a:t>White</a:t>
                      </a:r>
                    </a:p>
                  </a:txBody>
                  <a:tcPr marL="4958" marR="49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ctr" defTabSz="914400" rtl="0" eaLnBrk="1" latinLnBrk="0" hangingPunct="1">
                        <a:spcBef>
                          <a:spcPts val="0"/>
                        </a:spcBef>
                        <a:spcAft>
                          <a:spcPts val="0"/>
                        </a:spcAft>
                      </a:pPr>
                      <a:r>
                        <a:rPr lang="en-US" sz="2000" b="1" kern="1200" dirty="0">
                          <a:solidFill>
                            <a:srgbClr val="7030A0"/>
                          </a:solidFill>
                          <a:latin typeface="Times New Roman"/>
                          <a:ea typeface="Times New Roman"/>
                          <a:cs typeface="Times New Roman"/>
                        </a:rPr>
                        <a:t>49</a:t>
                      </a:r>
                    </a:p>
                  </a:txBody>
                  <a:tcPr marL="4958" marR="49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r>
              <a:tr h="99128">
                <a:tc>
                  <a:txBody>
                    <a:bodyPr/>
                    <a:lstStyle/>
                    <a:p>
                      <a:pPr marL="0" marR="0">
                        <a:spcBef>
                          <a:spcPts val="0"/>
                        </a:spcBef>
                        <a:spcAft>
                          <a:spcPts val="0"/>
                        </a:spcAft>
                      </a:pPr>
                      <a:r>
                        <a:rPr lang="en-US" sz="1800" b="1" kern="1200" dirty="0">
                          <a:solidFill>
                            <a:srgbClr val="7030A0"/>
                          </a:solidFill>
                          <a:latin typeface="Times New Roman"/>
                          <a:ea typeface="Times New Roman"/>
                          <a:cs typeface="Times New Roman"/>
                        </a:rPr>
                        <a:t>Other (including Hispanic, </a:t>
                      </a:r>
                      <a:endParaRPr lang="en-US" sz="1800" b="1" kern="1200" dirty="0" smtClean="0">
                        <a:solidFill>
                          <a:srgbClr val="7030A0"/>
                        </a:solidFill>
                        <a:latin typeface="Times New Roman"/>
                        <a:ea typeface="Times New Roman"/>
                        <a:cs typeface="Times New Roman"/>
                      </a:endParaRPr>
                    </a:p>
                    <a:p>
                      <a:pPr marL="0" marR="0">
                        <a:spcBef>
                          <a:spcPts val="0"/>
                        </a:spcBef>
                        <a:spcAft>
                          <a:spcPts val="0"/>
                        </a:spcAft>
                      </a:pPr>
                      <a:r>
                        <a:rPr lang="en-US" sz="1800" b="1" kern="1200" dirty="0" smtClean="0">
                          <a:solidFill>
                            <a:srgbClr val="7030A0"/>
                          </a:solidFill>
                          <a:latin typeface="Times New Roman"/>
                          <a:ea typeface="Times New Roman"/>
                          <a:cs typeface="Times New Roman"/>
                        </a:rPr>
                        <a:t>Asian </a:t>
                      </a:r>
                      <a:r>
                        <a:rPr lang="en-US" sz="1800" b="1" kern="1200" dirty="0">
                          <a:solidFill>
                            <a:srgbClr val="7030A0"/>
                          </a:solidFill>
                          <a:latin typeface="Times New Roman"/>
                          <a:ea typeface="Times New Roman"/>
                          <a:cs typeface="Times New Roman"/>
                        </a:rPr>
                        <a:t>and unspecified ‘other’)</a:t>
                      </a:r>
                    </a:p>
                  </a:txBody>
                  <a:tcPr marL="4958" marR="49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ctr" defTabSz="914400" rtl="0" eaLnBrk="1" latinLnBrk="0" hangingPunct="1">
                        <a:spcBef>
                          <a:spcPts val="0"/>
                        </a:spcBef>
                        <a:spcAft>
                          <a:spcPts val="0"/>
                        </a:spcAft>
                      </a:pPr>
                      <a:r>
                        <a:rPr lang="en-US" sz="2000" b="1" kern="1200" dirty="0">
                          <a:solidFill>
                            <a:srgbClr val="7030A0"/>
                          </a:solidFill>
                          <a:latin typeface="Times New Roman"/>
                          <a:ea typeface="Times New Roman"/>
                          <a:cs typeface="Times New Roman"/>
                        </a:rPr>
                        <a:t>50</a:t>
                      </a:r>
                    </a:p>
                  </a:txBody>
                  <a:tcPr marL="4958" marR="495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r>
            </a:tbl>
          </a:graphicData>
        </a:graphic>
      </p:graphicFrame>
      <p:sp>
        <p:nvSpPr>
          <p:cNvPr id="29779" name="TextBox 5"/>
          <p:cNvSpPr txBox="1">
            <a:spLocks noChangeArrowheads="1"/>
          </p:cNvSpPr>
          <p:nvPr/>
        </p:nvSpPr>
        <p:spPr bwMode="auto">
          <a:xfrm>
            <a:off x="3886200" y="302029"/>
            <a:ext cx="4660250"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hangingPunct="1"/>
            <a:r>
              <a:rPr lang="en-US" sz="2000" b="1" dirty="0"/>
              <a:t>Demographics/Same Sex Marriage</a:t>
            </a:r>
            <a:br>
              <a:rPr lang="en-US" sz="2000" b="1" dirty="0"/>
            </a:br>
            <a:r>
              <a:rPr lang="en-US" sz="2000" b="1" dirty="0"/>
              <a:t>% saying “Support”</a:t>
            </a:r>
          </a:p>
        </p:txBody>
      </p:sp>
    </p:spTree>
    <p:extLst>
      <p:ext uri="{BB962C8B-B14F-4D97-AF65-F5344CB8AC3E}">
        <p14:creationId xmlns:p14="http://schemas.microsoft.com/office/powerpoint/2010/main" val="1179078957"/>
      </p:ext>
    </p:extLst>
  </p:cSld>
  <p:clrMapOvr>
    <a:masterClrMapping/>
  </p:clrMapOvr>
  <p:transition spd="med">
    <p:fade thruBlk="1"/>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2388268048"/>
              </p:ext>
            </p:extLst>
          </p:nvPr>
        </p:nvGraphicFramePr>
        <p:xfrm>
          <a:off x="914401" y="1143000"/>
          <a:ext cx="7543799" cy="4267200"/>
        </p:xfrm>
        <a:graphic>
          <a:graphicData uri="http://schemas.openxmlformats.org/drawingml/2006/table">
            <a:tbl>
              <a:tblPr/>
              <a:tblGrid>
                <a:gridCol w="4571999"/>
                <a:gridCol w="609600"/>
                <a:gridCol w="685800"/>
                <a:gridCol w="990600"/>
                <a:gridCol w="685800"/>
              </a:tblGrid>
              <a:tr h="386715">
                <a:tc>
                  <a:txBody>
                    <a:bodyPr/>
                    <a:lstStyle/>
                    <a:p>
                      <a:pPr marL="0" marR="0">
                        <a:spcBef>
                          <a:spcPts val="0"/>
                        </a:spcBef>
                        <a:spcAft>
                          <a:spcPts val="0"/>
                        </a:spcAft>
                      </a:pPr>
                      <a:endParaRPr lang="en-US" sz="1800" dirty="0">
                        <a:solidFill>
                          <a:schemeClr val="bg1"/>
                        </a:solidFill>
                        <a:latin typeface="Times New Roman"/>
                        <a:ea typeface="Times New Roman"/>
                        <a:cs typeface="Times New Roman"/>
                      </a:endParaRPr>
                    </a:p>
                  </a:txBody>
                  <a:tcPr marL="68585" marR="685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marL="0" marR="0" algn="ctr">
                        <a:spcBef>
                          <a:spcPts val="0"/>
                        </a:spcBef>
                        <a:spcAft>
                          <a:spcPts val="0"/>
                        </a:spcAft>
                      </a:pPr>
                      <a:r>
                        <a:rPr lang="en-US" sz="1800" b="1">
                          <a:solidFill>
                            <a:schemeClr val="bg1"/>
                          </a:solidFill>
                          <a:latin typeface="Times New Roman"/>
                          <a:ea typeface="Times New Roman"/>
                          <a:cs typeface="Times New Roman"/>
                        </a:rPr>
                        <a:t>Yes</a:t>
                      </a:r>
                      <a:endParaRPr lang="en-US" sz="1800">
                        <a:solidFill>
                          <a:schemeClr val="bg1"/>
                        </a:solidFill>
                        <a:latin typeface="Times New Roman"/>
                        <a:ea typeface="Times New Roman"/>
                        <a:cs typeface="Times New Roman"/>
                      </a:endParaRPr>
                    </a:p>
                  </a:txBody>
                  <a:tcPr marL="68585" marR="685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marL="0" marR="0" algn="ctr">
                        <a:spcBef>
                          <a:spcPts val="0"/>
                        </a:spcBef>
                        <a:spcAft>
                          <a:spcPts val="0"/>
                        </a:spcAft>
                      </a:pPr>
                      <a:r>
                        <a:rPr lang="en-US" sz="1800" b="1">
                          <a:solidFill>
                            <a:schemeClr val="bg1"/>
                          </a:solidFill>
                          <a:latin typeface="Times New Roman"/>
                          <a:ea typeface="Times New Roman"/>
                          <a:cs typeface="Times New Roman"/>
                        </a:rPr>
                        <a:t>No</a:t>
                      </a:r>
                      <a:endParaRPr lang="en-US" sz="1800">
                        <a:solidFill>
                          <a:schemeClr val="bg1"/>
                        </a:solidFill>
                        <a:latin typeface="Times New Roman"/>
                        <a:ea typeface="Times New Roman"/>
                        <a:cs typeface="Times New Roman"/>
                      </a:endParaRPr>
                    </a:p>
                  </a:txBody>
                  <a:tcPr marL="68585" marR="685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marL="0" marR="0" algn="ctr">
                        <a:spcBef>
                          <a:spcPts val="0"/>
                        </a:spcBef>
                        <a:spcAft>
                          <a:spcPts val="0"/>
                        </a:spcAft>
                      </a:pPr>
                      <a:r>
                        <a:rPr lang="en-US" sz="1800" b="1" dirty="0" smtClean="0">
                          <a:solidFill>
                            <a:schemeClr val="bg1"/>
                          </a:solidFill>
                          <a:latin typeface="Times New Roman"/>
                          <a:ea typeface="Times New Roman"/>
                          <a:cs typeface="Times New Roman"/>
                        </a:rPr>
                        <a:t>Unsure</a:t>
                      </a:r>
                    </a:p>
                    <a:p>
                      <a:pPr marL="0" marR="0" algn="ctr">
                        <a:spcBef>
                          <a:spcPts val="0"/>
                        </a:spcBef>
                        <a:spcAft>
                          <a:spcPts val="0"/>
                        </a:spcAft>
                      </a:pPr>
                      <a:r>
                        <a:rPr lang="en-US" sz="1800" b="1" dirty="0" smtClean="0">
                          <a:solidFill>
                            <a:schemeClr val="bg1"/>
                          </a:solidFill>
                          <a:latin typeface="Times New Roman"/>
                          <a:ea typeface="Times New Roman"/>
                          <a:cs typeface="Times New Roman"/>
                        </a:rPr>
                        <a:t>/</a:t>
                      </a:r>
                      <a:r>
                        <a:rPr lang="en-US" sz="1800" b="1" dirty="0">
                          <a:solidFill>
                            <a:schemeClr val="bg1"/>
                          </a:solidFill>
                          <a:latin typeface="Times New Roman"/>
                          <a:ea typeface="Times New Roman"/>
                          <a:cs typeface="Times New Roman"/>
                        </a:rPr>
                        <a:t>N.A.</a:t>
                      </a:r>
                      <a:endParaRPr lang="en-US" sz="1800" dirty="0">
                        <a:solidFill>
                          <a:schemeClr val="bg1"/>
                        </a:solidFill>
                        <a:latin typeface="Times New Roman"/>
                        <a:ea typeface="Times New Roman"/>
                        <a:cs typeface="Times New Roman"/>
                      </a:endParaRPr>
                    </a:p>
                  </a:txBody>
                  <a:tcPr marL="68585" marR="685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marL="0" marR="0" algn="ctr">
                        <a:spcBef>
                          <a:spcPts val="0"/>
                        </a:spcBef>
                        <a:spcAft>
                          <a:spcPts val="0"/>
                        </a:spcAft>
                      </a:pPr>
                      <a:r>
                        <a:rPr lang="en-US" sz="1800" b="1" dirty="0">
                          <a:solidFill>
                            <a:schemeClr val="bg1"/>
                          </a:solidFill>
                          <a:latin typeface="Times New Roman"/>
                          <a:ea typeface="Times New Roman"/>
                          <a:cs typeface="Times New Roman"/>
                        </a:rPr>
                        <a:t>Total</a:t>
                      </a:r>
                      <a:endParaRPr lang="en-US" sz="1800" dirty="0">
                        <a:solidFill>
                          <a:schemeClr val="bg1"/>
                        </a:solidFill>
                        <a:latin typeface="Times New Roman"/>
                        <a:ea typeface="Times New Roman"/>
                        <a:cs typeface="Times New Roman"/>
                      </a:endParaRPr>
                    </a:p>
                  </a:txBody>
                  <a:tcPr marL="68585" marR="685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r>
              <a:tr h="1051560">
                <a:tc>
                  <a:txBody>
                    <a:bodyPr/>
                    <a:lstStyle/>
                    <a:p>
                      <a:pPr marL="0" marR="0">
                        <a:spcBef>
                          <a:spcPts val="0"/>
                        </a:spcBef>
                        <a:spcAft>
                          <a:spcPts val="0"/>
                        </a:spcAft>
                      </a:pPr>
                      <a:r>
                        <a:rPr lang="en-US" sz="1800" b="1" dirty="0">
                          <a:latin typeface="Times New Roman"/>
                          <a:ea typeface="Times New Roman"/>
                          <a:cs typeface="Times New Roman"/>
                        </a:rPr>
                        <a:t>President </a:t>
                      </a:r>
                      <a:r>
                        <a:rPr lang="en-US" sz="1800" b="1" dirty="0" smtClean="0">
                          <a:latin typeface="Times New Roman"/>
                          <a:ea typeface="Times New Roman"/>
                          <a:cs typeface="Times New Roman"/>
                        </a:rPr>
                        <a:t>Obama’s </a:t>
                      </a:r>
                      <a:r>
                        <a:rPr lang="en-US" sz="1800" b="1" dirty="0">
                          <a:latin typeface="Times New Roman"/>
                          <a:ea typeface="Times New Roman"/>
                          <a:cs typeface="Times New Roman"/>
                        </a:rPr>
                        <a:t>state of the union speech?</a:t>
                      </a:r>
                    </a:p>
                  </a:txBody>
                  <a:tcPr marL="68585" marR="685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800" b="1" dirty="0">
                          <a:latin typeface="Times New Roman"/>
                          <a:ea typeface="Times New Roman"/>
                          <a:cs typeface="Times New Roman"/>
                        </a:rPr>
                        <a:t>72</a:t>
                      </a:r>
                    </a:p>
                  </a:txBody>
                  <a:tcPr marL="68585" marR="685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800" b="1" dirty="0">
                          <a:latin typeface="Times New Roman"/>
                          <a:ea typeface="Times New Roman"/>
                          <a:cs typeface="Times New Roman"/>
                        </a:rPr>
                        <a:t>28</a:t>
                      </a:r>
                    </a:p>
                  </a:txBody>
                  <a:tcPr marL="68585" marR="685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800" b="1" dirty="0">
                          <a:latin typeface="Times New Roman"/>
                          <a:ea typeface="Times New Roman"/>
                          <a:cs typeface="Times New Roman"/>
                        </a:rPr>
                        <a:t>1</a:t>
                      </a:r>
                    </a:p>
                  </a:txBody>
                  <a:tcPr marL="68585" marR="685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800" b="1" dirty="0">
                          <a:latin typeface="Times New Roman"/>
                          <a:ea typeface="Times New Roman"/>
                          <a:cs typeface="Times New Roman"/>
                        </a:rPr>
                        <a:t>101</a:t>
                      </a:r>
                    </a:p>
                  </a:txBody>
                  <a:tcPr marL="68585" marR="685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r h="1295400">
                <a:tc>
                  <a:txBody>
                    <a:bodyPr/>
                    <a:lstStyle/>
                    <a:p>
                      <a:pPr marL="0" marR="0">
                        <a:spcBef>
                          <a:spcPts val="0"/>
                        </a:spcBef>
                        <a:spcAft>
                          <a:spcPts val="0"/>
                        </a:spcAft>
                      </a:pPr>
                      <a:r>
                        <a:rPr lang="en-US" sz="1800" b="1" dirty="0">
                          <a:latin typeface="Times New Roman"/>
                          <a:ea typeface="Times New Roman"/>
                          <a:cs typeface="Times New Roman"/>
                        </a:rPr>
                        <a:t>Governor O’Malley’s inaugural speech or his state of the </a:t>
                      </a:r>
                      <a:r>
                        <a:rPr lang="en-US" sz="1800" b="1">
                          <a:latin typeface="Times New Roman"/>
                          <a:ea typeface="Times New Roman"/>
                          <a:cs typeface="Times New Roman"/>
                        </a:rPr>
                        <a:t>state </a:t>
                      </a:r>
                      <a:r>
                        <a:rPr lang="en-US" sz="1800" b="1" smtClean="0">
                          <a:latin typeface="Times New Roman"/>
                          <a:ea typeface="Times New Roman"/>
                          <a:cs typeface="Times New Roman"/>
                        </a:rPr>
                        <a:t>speech</a:t>
                      </a:r>
                      <a:endParaRPr lang="en-US" sz="1800" b="1" dirty="0">
                        <a:latin typeface="Times New Roman"/>
                        <a:ea typeface="Times New Roman"/>
                        <a:cs typeface="Times New Roman"/>
                      </a:endParaRPr>
                    </a:p>
                  </a:txBody>
                  <a:tcPr marL="68585" marR="685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marL="0" marR="0" algn="ctr">
                        <a:spcBef>
                          <a:spcPts val="0"/>
                        </a:spcBef>
                        <a:spcAft>
                          <a:spcPts val="0"/>
                        </a:spcAft>
                      </a:pPr>
                      <a:r>
                        <a:rPr lang="en-US" sz="1800" b="1">
                          <a:latin typeface="Times New Roman"/>
                          <a:ea typeface="Times New Roman"/>
                          <a:cs typeface="Times New Roman"/>
                        </a:rPr>
                        <a:t>41</a:t>
                      </a:r>
                    </a:p>
                  </a:txBody>
                  <a:tcPr marL="68585" marR="685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marL="0" marR="0" algn="ctr">
                        <a:spcBef>
                          <a:spcPts val="0"/>
                        </a:spcBef>
                        <a:spcAft>
                          <a:spcPts val="0"/>
                        </a:spcAft>
                      </a:pPr>
                      <a:r>
                        <a:rPr lang="en-US" sz="1800" b="1">
                          <a:latin typeface="Times New Roman"/>
                          <a:ea typeface="Times New Roman"/>
                          <a:cs typeface="Times New Roman"/>
                        </a:rPr>
                        <a:t>58</a:t>
                      </a:r>
                    </a:p>
                  </a:txBody>
                  <a:tcPr marL="68585" marR="685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marL="0" marR="0" algn="ctr">
                        <a:spcBef>
                          <a:spcPts val="0"/>
                        </a:spcBef>
                        <a:spcAft>
                          <a:spcPts val="0"/>
                        </a:spcAft>
                      </a:pPr>
                      <a:r>
                        <a:rPr lang="en-US" sz="1800" b="1">
                          <a:latin typeface="Times New Roman"/>
                          <a:ea typeface="Times New Roman"/>
                          <a:cs typeface="Times New Roman"/>
                        </a:rPr>
                        <a:t>1</a:t>
                      </a:r>
                    </a:p>
                  </a:txBody>
                  <a:tcPr marL="68585" marR="685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a:txBody>
                    <a:bodyPr/>
                    <a:lstStyle/>
                    <a:p>
                      <a:pPr marL="0" marR="0" algn="ctr">
                        <a:spcBef>
                          <a:spcPts val="0"/>
                        </a:spcBef>
                        <a:spcAft>
                          <a:spcPts val="0"/>
                        </a:spcAft>
                      </a:pPr>
                      <a:r>
                        <a:rPr lang="en-US" sz="1800" b="1" dirty="0">
                          <a:latin typeface="Times New Roman"/>
                          <a:ea typeface="Times New Roman"/>
                          <a:cs typeface="Times New Roman"/>
                        </a:rPr>
                        <a:t>100</a:t>
                      </a:r>
                    </a:p>
                  </a:txBody>
                  <a:tcPr marL="68585" marR="685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r>
              <a:tr h="1371600">
                <a:tc>
                  <a:txBody>
                    <a:bodyPr/>
                    <a:lstStyle/>
                    <a:p>
                      <a:pPr marL="0" marR="0">
                        <a:spcBef>
                          <a:spcPts val="0"/>
                        </a:spcBef>
                        <a:spcAft>
                          <a:spcPts val="0"/>
                        </a:spcAft>
                      </a:pPr>
                      <a:r>
                        <a:rPr lang="en-US" sz="1800" b="1" dirty="0">
                          <a:latin typeface="Times New Roman"/>
                          <a:ea typeface="Times New Roman"/>
                          <a:cs typeface="Times New Roman"/>
                        </a:rPr>
                        <a:t>Watched County Council hearings being broadcast on local cable stations anytime over the last year?</a:t>
                      </a:r>
                    </a:p>
                  </a:txBody>
                  <a:tcPr marL="68585" marR="685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800" b="1">
                          <a:latin typeface="Times New Roman"/>
                          <a:ea typeface="Times New Roman"/>
                          <a:cs typeface="Times New Roman"/>
                        </a:rPr>
                        <a:t>19</a:t>
                      </a:r>
                    </a:p>
                  </a:txBody>
                  <a:tcPr marL="68585" marR="685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800" b="1">
                          <a:latin typeface="Times New Roman"/>
                          <a:ea typeface="Times New Roman"/>
                          <a:cs typeface="Times New Roman"/>
                        </a:rPr>
                        <a:t>80</a:t>
                      </a:r>
                    </a:p>
                  </a:txBody>
                  <a:tcPr marL="68585" marR="685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800" b="1" dirty="0">
                          <a:latin typeface="Times New Roman"/>
                          <a:ea typeface="Times New Roman"/>
                          <a:cs typeface="Times New Roman"/>
                        </a:rPr>
                        <a:t>1</a:t>
                      </a:r>
                    </a:p>
                  </a:txBody>
                  <a:tcPr marL="68585" marR="685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800" b="1" dirty="0">
                          <a:latin typeface="Times New Roman"/>
                          <a:ea typeface="Times New Roman"/>
                          <a:cs typeface="Times New Roman"/>
                        </a:rPr>
                        <a:t>100</a:t>
                      </a:r>
                    </a:p>
                  </a:txBody>
                  <a:tcPr marL="68585" marR="6858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r>
            </a:tbl>
          </a:graphicData>
        </a:graphic>
      </p:graphicFrame>
      <p:sp>
        <p:nvSpPr>
          <p:cNvPr id="30754" name="Rectangle 1"/>
          <p:cNvSpPr>
            <a:spLocks noChangeArrowheads="1"/>
          </p:cNvSpPr>
          <p:nvPr/>
        </p:nvSpPr>
        <p:spPr bwMode="auto">
          <a:xfrm>
            <a:off x="1600200" y="228600"/>
            <a:ext cx="5991225"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ctr">
            <a:spAutoFit/>
          </a:bodyPr>
          <a:lstStyle/>
          <a:p>
            <a:pPr eaLnBrk="0" hangingPunct="0"/>
            <a:r>
              <a:rPr lang="en-US" sz="3200" b="1">
                <a:latin typeface="Times New Roman" pitchFamily="18" charset="0"/>
              </a:rPr>
              <a:t>Watched, listened or read about</a:t>
            </a:r>
            <a:r>
              <a:rPr lang="en-US" sz="3200" b="1"/>
              <a:t>…</a:t>
            </a:r>
            <a:endParaRPr lang="en-US" sz="3200" b="1">
              <a:latin typeface="Times New Roman" pitchFamily="18" charset="0"/>
            </a:endParaRPr>
          </a:p>
          <a:p>
            <a:pPr eaLnBrk="0" hangingPunct="0"/>
            <a:endParaRPr lang="en-US"/>
          </a:p>
        </p:txBody>
      </p:sp>
      <p:sp>
        <p:nvSpPr>
          <p:cNvPr id="2" name="AutoShape 2" descr="data:image/jpg;base64,/9j/4AAQSkZJRgABAQAAAQABAAD/2wBDAAkGBwgHBgkIBwgKCgkLDRYPDQwMDRsUFRAWIB0iIiAdHx8kKDQsJCYxJx8fLT0tMTU3Ojo6Iys/RD84QzQ5Ojf/2wBDAQoKCg0MDRoPDxo3JR8lNzc3Nzc3Nzc3Nzc3Nzc3Nzc3Nzc3Nzc3Nzc3Nzc3Nzc3Nzc3Nzc3Nzc3Nzc3Nzc3Nzf/wAARCABOADkDASIAAhEBAxEB/8QAGwAAAgMBAQEAAAAAAAAAAAAABgcDBAUCAQD/xAA6EAACAQIEBAQFAAYLAAAAAAABAgMEEQAFEiEGMUFhE1FxgQcUIjKRFRcjQqHBM1JTYpOiwtHS8PH/xAAZAQADAQEBAAAAAAAAAAAAAAABAwQAAgX/xAAgEQACAgIDAQADAAAAAAAAAAAAAQIRAyEEEjFBMoHB/9oADAMBAAIRAxEAPwDI4bzPLoOJFrHzOcrJJUSmJozoYG5Deti34xR+GNSavN6iQA3aoL+zEn/fGZUGSry+eJc4pbLAVEDLpJ1MzsFO/WNTz/eA2xb+CrKeJKmNjuaYsvqCP5HBkrNY3Z1xBpxbq2SJHkkYKiAszHkAOZwseIOKs2zR3TIUqIqMbCWKM65O97fSPTfAbS9Aot+DEC470bYRyZvxNl0xZK7MAymxEjM49w1xhl8DcXLn6mjrUWLMY11EKLLKo5kDoR1H/Rk0/DOLQQyJiLRi9JHiHRggE/CZotEix5bVDwpZGRyCQoHh2O+/QjuL45+EUng8awof345o/wDLf/TjSMAFZS0suR5fUGT5eANBP9TN95N7/cwNjflyvivwIcng4xgcPVQVfzsiRQaQ0YDfSFLXvyL79l88MYRmccFxw/URxkgzMkRt5M4BHuNvfFTKKBIsuSIx/wBGoG3Q41OJYxJSDWziMG+lergqV9rjA1W5FXVMyTQV7xjXq0CRgNPlsbfwx5/Idy6v4WcdNR7L6V8/pU0uQn0sNvXAzw6jQ8X5XNGNLGpVLDqDdW/gTjR4oT5vNpKZm/ZrEuhdR2NuffGPBBJl9Siq8nipIDGY2IZSdhY++OMTUdjMqc9DsdNsReHizFHItNEs5DShFEhHVrbn8480YvPOEFUtTTtCEoWpESrkMs0TlrIStkHS4AYjzvgjjyvKco48dglQ1BA0dTC8FnZb2ZWN9yuxv642+GIKLP8Agx8oWKOOphDD6RYlrFlc9ybAntiThSN62gjpKikDxJANUx+6NgSFtve43sRvcDa2FzyuTVeMunx1ig1L8k6f8YcVcaTRsji6nAvWzimcwzmRVQEakW57dD6/jF/O+JspyRBHmFahqAovFF9bk28hy97YzIa/9L0cGcQQSRRVGtVViNTBG0k+V+2F8iFx7CuNOpdQMzmtjOaidhNI+xAZLAc+3K3PBR8PMnStrKjM6ldSU7hId9i/M+ttvc4HczglzGtNPl9LLJM5sfptpA5k41aDiOn4JzWkymqk8SnMF61kuRFIxupA62A36kMD0AxzhhbuhmfJSpMZ78sR4ioswo8ypVqcvqYqmBuUkTAj07HscSXxWRCuzp34C4sNZDC0lFUxu0cYNgQR9t+zW9jgXzrjHO84DRy1TU1ISSKamuiDctv1O56nBH8Qs8gzrhjJJV0+O0jmReqFVUMPS5B/GAG2OIRSWirk5JznU/Vp/ojC354cNJmEOT/DXKopaR5QYxM8oNvCZ2Zxp/rNpY7crc+dsKCQ6VJ8hfDN4nrvDy7K+HoItUFFQoa1iB93hrZQTyOoqL8928jhsUnpkrbXgSZNnuVvw5U1dJEkPyyk1HMliBcHUdyD35bi2ETmNVNX1s9XOxMk7l2Pc4YnENZHlvw1ybLaIgzZmPEl0jcgG7flrD2wuXQrdXUqRzBFjgOlpGVvbJspzXMMnn+Yyyrlp5eTaDsw8mHIjscFX61OIf7Og/wW/wCWA1VBXHmgYB0bXENDNlmY1VBOSWhYgHoR0I9RbFEbgY1+Oqo1HE2YS72D6N/7qgfyxkIbovpgRSSpHeTI8k3OXrPrKWUOCVJsfTDFzONcwmnq5i0NDGWYgfczNfbu51H026DC6NtS6r21C9ufMYY1cxqoKhh+zp6WF5VjHRV39ybC5/8AMPxLTZPP4BGe5m9RWUyU94Fok0RhCRoOtnJB9W59hjMraiaqmL1EryyvYs7sWJA23J/GOQS7szG5JuTiHVcknmcJfoxHV7LiLxV88eSMSAo6m2O/Cj8jjGP/2Q==">
            <a:hlinkClick r:id="rId2"/>
          </p:cNvPr>
          <p:cNvSpPr>
            <a:spLocks noChangeAspect="1" noChangeArrowheads="1"/>
          </p:cNvSpPr>
          <p:nvPr/>
        </p:nvSpPr>
        <p:spPr bwMode="auto">
          <a:xfrm>
            <a:off x="73025" y="-350838"/>
            <a:ext cx="542925" cy="74295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120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599" y="1981200"/>
            <a:ext cx="542925" cy="742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0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76600" y="3276600"/>
            <a:ext cx="1900989" cy="752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05"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3411" y="4876800"/>
            <a:ext cx="714375" cy="904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06"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347786" y="4876799"/>
            <a:ext cx="714375" cy="904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07"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062161" y="4880090"/>
            <a:ext cx="714375" cy="933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09" name="Picture 9" descr="The Honorable Jamie Benoit"/>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776536" y="4894377"/>
            <a:ext cx="714375" cy="904876"/>
          </a:xfrm>
          <a:prstGeom prst="rect">
            <a:avLst/>
          </a:prstGeom>
          <a:noFill/>
          <a:extLst>
            <a:ext uri="{909E8E84-426E-40DD-AFC4-6F175D3DCCD1}">
              <a14:hiddenFill xmlns:a14="http://schemas.microsoft.com/office/drawing/2010/main">
                <a:solidFill>
                  <a:srgbClr val="FFFFFF"/>
                </a:solidFill>
              </a14:hiddenFill>
            </a:ext>
          </a:extLst>
        </p:spPr>
      </p:pic>
      <p:pic>
        <p:nvPicPr>
          <p:cNvPr id="51211" name="Picture 11" descr="The Honorable Dick Ladd"/>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490911" y="4852987"/>
            <a:ext cx="714375" cy="952500"/>
          </a:xfrm>
          <a:prstGeom prst="rect">
            <a:avLst/>
          </a:prstGeom>
          <a:noFill/>
          <a:extLst>
            <a:ext uri="{909E8E84-426E-40DD-AFC4-6F175D3DCCD1}">
              <a14:hiddenFill xmlns:a14="http://schemas.microsoft.com/office/drawing/2010/main">
                <a:solidFill>
                  <a:srgbClr val="FFFFFF"/>
                </a:solidFill>
              </a14:hiddenFill>
            </a:ext>
          </a:extLst>
        </p:spPr>
      </p:pic>
      <p:pic>
        <p:nvPicPr>
          <p:cNvPr id="51213" name="Picture 13" descr="The Honorable Chris Trumbaue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205286" y="4813415"/>
            <a:ext cx="714375" cy="1000125"/>
          </a:xfrm>
          <a:prstGeom prst="rect">
            <a:avLst/>
          </a:prstGeom>
          <a:noFill/>
          <a:extLst>
            <a:ext uri="{909E8E84-426E-40DD-AFC4-6F175D3DCCD1}">
              <a14:hiddenFill xmlns:a14="http://schemas.microsoft.com/office/drawing/2010/main">
                <a:solidFill>
                  <a:srgbClr val="FFFFFF"/>
                </a:solidFill>
              </a14:hiddenFill>
            </a:ext>
          </a:extLst>
        </p:spPr>
      </p:pic>
      <p:pic>
        <p:nvPicPr>
          <p:cNvPr id="51215" name="Picture 15" descr="The Honorable Jerry Walke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929359" y="4832667"/>
            <a:ext cx="714375" cy="9906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9968268"/>
      </p:ext>
    </p:extLst>
  </p:cSld>
  <p:clrMapOvr>
    <a:masterClrMapping/>
  </p:clrMapOvr>
  <p:transition spd="med">
    <p:fade thruBlk="1"/>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nvGraphicFramePr>
        <p:xfrm>
          <a:off x="228600" y="1066800"/>
          <a:ext cx="2895600" cy="3017839"/>
        </p:xfrm>
        <a:graphic>
          <a:graphicData uri="http://schemas.openxmlformats.org/drawingml/2006/table">
            <a:tbl>
              <a:tblPr/>
              <a:tblGrid>
                <a:gridCol w="2057400"/>
                <a:gridCol w="838200"/>
              </a:tblGrid>
              <a:tr h="274349">
                <a:tc>
                  <a:txBody>
                    <a:bodyPr/>
                    <a:lstStyle/>
                    <a:p>
                      <a:pPr marL="0" marR="0" algn="ctr">
                        <a:spcBef>
                          <a:spcPts val="0"/>
                        </a:spcBef>
                        <a:spcAft>
                          <a:spcPts val="0"/>
                        </a:spcAft>
                      </a:pPr>
                      <a:r>
                        <a:rPr lang="en-US" sz="1800" dirty="0">
                          <a:latin typeface="Times New Roman"/>
                          <a:ea typeface="Times New Roman"/>
                          <a:cs typeface="Times New Roman"/>
                        </a:rPr>
                        <a:t>Estimates</a:t>
                      </a:r>
                    </a:p>
                  </a:txBody>
                  <a:tcPr marL="68580" marR="68580" marT="0" marB="0">
                    <a:lnL>
                      <a:noFill/>
                    </a:lnL>
                    <a:lnR>
                      <a:noFill/>
                    </a:lnR>
                    <a:lnT>
                      <a:noFill/>
                    </a:lnT>
                    <a:lnB>
                      <a:noFill/>
                    </a:lnB>
                    <a:solidFill>
                      <a:srgbClr val="FFFFFF"/>
                    </a:solidFill>
                  </a:tcPr>
                </a:tc>
                <a:tc>
                  <a:txBody>
                    <a:bodyPr/>
                    <a:lstStyle/>
                    <a:p>
                      <a:pPr marL="0" marR="0" algn="ctr">
                        <a:spcBef>
                          <a:spcPts val="0"/>
                        </a:spcBef>
                        <a:spcAft>
                          <a:spcPts val="0"/>
                        </a:spcAft>
                      </a:pPr>
                      <a:r>
                        <a:rPr lang="en-US" sz="1800" dirty="0" smtClean="0">
                          <a:latin typeface="Times New Roman"/>
                          <a:ea typeface="Times New Roman"/>
                          <a:cs typeface="Times New Roman"/>
                        </a:rPr>
                        <a:t>%</a:t>
                      </a:r>
                      <a:endParaRPr lang="en-US" sz="1800" dirty="0">
                        <a:latin typeface="Times New Roman"/>
                        <a:ea typeface="Times New Roman"/>
                        <a:cs typeface="Times New Roman"/>
                      </a:endParaRPr>
                    </a:p>
                  </a:txBody>
                  <a:tcPr marL="68580" marR="68580" marT="0" marB="0">
                    <a:lnL>
                      <a:noFill/>
                    </a:lnL>
                    <a:lnR>
                      <a:noFill/>
                    </a:lnR>
                    <a:lnT>
                      <a:noFill/>
                    </a:lnT>
                    <a:lnB>
                      <a:noFill/>
                    </a:lnB>
                    <a:solidFill>
                      <a:srgbClr val="FFFFFF"/>
                    </a:solidFill>
                  </a:tcPr>
                </a:tc>
              </a:tr>
              <a:tr h="27434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latin typeface="Times New Roman"/>
                          <a:ea typeface="Times New Roman"/>
                          <a:cs typeface="Times New Roman"/>
                        </a:rPr>
                        <a:t>Under $1 billion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2F2F2"/>
                    </a:solidFill>
                  </a:tcPr>
                </a:tc>
                <a:tc>
                  <a:txBody>
                    <a:bodyPr/>
                    <a:lstStyle/>
                    <a:p>
                      <a:pPr marL="0" marR="0" algn="ctr">
                        <a:spcBef>
                          <a:spcPts val="0"/>
                        </a:spcBef>
                        <a:spcAft>
                          <a:spcPts val="0"/>
                        </a:spcAft>
                      </a:pPr>
                      <a:r>
                        <a:rPr lang="en-US" sz="1800" dirty="0" smtClean="0">
                          <a:latin typeface="Times New Roman"/>
                          <a:ea typeface="Times New Roman"/>
                          <a:cs typeface="Times New Roman"/>
                        </a:rPr>
                        <a:t>4</a:t>
                      </a:r>
                      <a:endParaRPr lang="en-US" sz="18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2F2F2"/>
                    </a:solidFill>
                  </a:tcPr>
                </a:tc>
              </a:tr>
              <a:tr h="54869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latin typeface="Times New Roman"/>
                          <a:ea typeface="Times New Roman"/>
                          <a:cs typeface="Times New Roman"/>
                        </a:rPr>
                        <a:t>$1 billion to $500 billion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marL="0" marR="0" algn="ctr">
                        <a:spcBef>
                          <a:spcPts val="0"/>
                        </a:spcBef>
                        <a:spcAft>
                          <a:spcPts val="0"/>
                        </a:spcAft>
                      </a:pPr>
                      <a:r>
                        <a:rPr lang="en-US" sz="1800" dirty="0" smtClean="0">
                          <a:latin typeface="Times New Roman"/>
                          <a:ea typeface="Times New Roman"/>
                          <a:cs typeface="Times New Roman"/>
                        </a:rPr>
                        <a:t>17</a:t>
                      </a:r>
                      <a:endParaRPr lang="en-US" sz="18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1"/>
                    </a:solidFill>
                  </a:tcPr>
                </a:tc>
              </a:tr>
              <a:tr h="274349">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latin typeface="Times New Roman"/>
                          <a:ea typeface="Times New Roman"/>
                          <a:cs typeface="Times New Roman"/>
                        </a:rPr>
                        <a:t>$501 to $999 billion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2F2F2"/>
                    </a:solidFill>
                  </a:tcPr>
                </a:tc>
                <a:tc>
                  <a:txBody>
                    <a:bodyPr/>
                    <a:lstStyle/>
                    <a:p>
                      <a:pPr marL="0" marR="0" algn="ctr">
                        <a:spcBef>
                          <a:spcPts val="0"/>
                        </a:spcBef>
                        <a:spcAft>
                          <a:spcPts val="0"/>
                        </a:spcAft>
                      </a:pPr>
                      <a:r>
                        <a:rPr lang="en-US" sz="1800" dirty="0" smtClean="0">
                          <a:latin typeface="Times New Roman"/>
                          <a:ea typeface="Times New Roman"/>
                          <a:cs typeface="Times New Roman"/>
                        </a:rPr>
                        <a:t>4</a:t>
                      </a:r>
                      <a:endParaRPr lang="en-US" sz="18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2F2F2"/>
                    </a:solidFill>
                  </a:tcPr>
                </a:tc>
              </a:tr>
              <a:tr h="274349">
                <a:tc>
                  <a:txBody>
                    <a:bodyPr/>
                    <a:lstStyle/>
                    <a:p>
                      <a:pPr marL="0" marR="0">
                        <a:spcBef>
                          <a:spcPts val="0"/>
                        </a:spcBef>
                        <a:spcAft>
                          <a:spcPts val="0"/>
                        </a:spcAft>
                      </a:pPr>
                      <a:r>
                        <a:rPr lang="en-US" sz="1800" dirty="0">
                          <a:latin typeface="Times New Roman"/>
                          <a:ea typeface="Times New Roman"/>
                          <a:cs typeface="Times New Roman"/>
                        </a:rPr>
                        <a:t>$1-1.999 trillion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ctr">
                        <a:spcBef>
                          <a:spcPts val="0"/>
                        </a:spcBef>
                        <a:spcAft>
                          <a:spcPts val="0"/>
                        </a:spcAft>
                      </a:pPr>
                      <a:r>
                        <a:rPr lang="en-US" sz="1800" dirty="0">
                          <a:latin typeface="Times New Roman"/>
                          <a:ea typeface="Times New Roman"/>
                          <a:cs typeface="Times New Roman"/>
                        </a:rPr>
                        <a:t>21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274349">
                <a:tc>
                  <a:txBody>
                    <a:bodyPr/>
                    <a:lstStyle/>
                    <a:p>
                      <a:pPr marL="0" marR="0">
                        <a:spcBef>
                          <a:spcPts val="0"/>
                        </a:spcBef>
                        <a:spcAft>
                          <a:spcPts val="0"/>
                        </a:spcAft>
                      </a:pPr>
                      <a:r>
                        <a:rPr lang="en-US" sz="1800">
                          <a:latin typeface="Times New Roman"/>
                          <a:ea typeface="Times New Roman"/>
                          <a:cs typeface="Times New Roman"/>
                        </a:rPr>
                        <a:t>$2-2.99 trillion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2F2F2"/>
                    </a:solidFill>
                  </a:tcPr>
                </a:tc>
                <a:tc>
                  <a:txBody>
                    <a:bodyPr/>
                    <a:lstStyle/>
                    <a:p>
                      <a:pPr marL="0" marR="0" algn="ctr">
                        <a:spcBef>
                          <a:spcPts val="0"/>
                        </a:spcBef>
                        <a:spcAft>
                          <a:spcPts val="0"/>
                        </a:spcAft>
                      </a:pPr>
                      <a:r>
                        <a:rPr lang="en-US" sz="1800" dirty="0">
                          <a:latin typeface="Times New Roman"/>
                          <a:ea typeface="Times New Roman"/>
                          <a:cs typeface="Times New Roman"/>
                        </a:rPr>
                        <a:t>10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2F2F2"/>
                    </a:solidFill>
                  </a:tcPr>
                </a:tc>
              </a:tr>
              <a:tr h="274349">
                <a:tc>
                  <a:txBody>
                    <a:bodyPr/>
                    <a:lstStyle/>
                    <a:p>
                      <a:pPr marL="0" marR="0">
                        <a:spcBef>
                          <a:spcPts val="0"/>
                        </a:spcBef>
                        <a:spcAft>
                          <a:spcPts val="0"/>
                        </a:spcAft>
                      </a:pPr>
                      <a:r>
                        <a:rPr lang="en-US" sz="1800" b="1">
                          <a:solidFill>
                            <a:schemeClr val="bg1"/>
                          </a:solidFill>
                          <a:latin typeface="Times New Roman"/>
                          <a:ea typeface="Times New Roman"/>
                          <a:cs typeface="Times New Roman"/>
                        </a:rPr>
                        <a:t>$3-4.99 trillion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tx2">
                        <a:lumMod val="60000"/>
                        <a:lumOff val="40000"/>
                      </a:schemeClr>
                    </a:solidFill>
                  </a:tcPr>
                </a:tc>
                <a:tc>
                  <a:txBody>
                    <a:bodyPr/>
                    <a:lstStyle/>
                    <a:p>
                      <a:pPr marL="0" marR="0" algn="ctr">
                        <a:spcBef>
                          <a:spcPts val="0"/>
                        </a:spcBef>
                        <a:spcAft>
                          <a:spcPts val="0"/>
                        </a:spcAft>
                      </a:pPr>
                      <a:r>
                        <a:rPr lang="en-US" sz="1800" b="1" dirty="0">
                          <a:solidFill>
                            <a:schemeClr val="bg1"/>
                          </a:solidFill>
                          <a:latin typeface="Times New Roman"/>
                          <a:ea typeface="Times New Roman"/>
                          <a:cs typeface="Times New Roman"/>
                        </a:rPr>
                        <a:t>22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tx2">
                        <a:lumMod val="60000"/>
                        <a:lumOff val="40000"/>
                      </a:schemeClr>
                    </a:solidFill>
                  </a:tcPr>
                </a:tc>
              </a:tr>
              <a:tr h="274349">
                <a:tc>
                  <a:txBody>
                    <a:bodyPr/>
                    <a:lstStyle/>
                    <a:p>
                      <a:pPr marL="0" marR="0">
                        <a:spcBef>
                          <a:spcPts val="0"/>
                        </a:spcBef>
                        <a:spcAft>
                          <a:spcPts val="0"/>
                        </a:spcAft>
                      </a:pPr>
                      <a:r>
                        <a:rPr lang="en-US" sz="1800">
                          <a:latin typeface="Times New Roman"/>
                          <a:ea typeface="Times New Roman"/>
                          <a:cs typeface="Times New Roman"/>
                        </a:rPr>
                        <a:t>$5-6 trillion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2F2F2"/>
                    </a:solidFill>
                  </a:tcPr>
                </a:tc>
                <a:tc>
                  <a:txBody>
                    <a:bodyPr/>
                    <a:lstStyle/>
                    <a:p>
                      <a:pPr marL="0" marR="0" algn="ctr">
                        <a:spcBef>
                          <a:spcPts val="0"/>
                        </a:spcBef>
                        <a:spcAft>
                          <a:spcPts val="0"/>
                        </a:spcAft>
                      </a:pPr>
                      <a:r>
                        <a:rPr lang="en-US" sz="1800" dirty="0">
                          <a:latin typeface="Times New Roman"/>
                          <a:ea typeface="Times New Roman"/>
                          <a:cs typeface="Times New Roman"/>
                        </a:rPr>
                        <a:t>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2F2F2"/>
                    </a:solidFill>
                  </a:tcPr>
                </a:tc>
              </a:tr>
              <a:tr h="274349">
                <a:tc>
                  <a:txBody>
                    <a:bodyPr/>
                    <a:lstStyle/>
                    <a:p>
                      <a:pPr marL="0" marR="0">
                        <a:spcBef>
                          <a:spcPts val="0"/>
                        </a:spcBef>
                        <a:spcAft>
                          <a:spcPts val="0"/>
                        </a:spcAft>
                      </a:pPr>
                      <a:r>
                        <a:rPr lang="en-US" sz="1800">
                          <a:latin typeface="Times New Roman"/>
                          <a:ea typeface="Times New Roman"/>
                          <a:cs typeface="Times New Roman"/>
                        </a:rPr>
                        <a:t>Over $6 trillion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ctr">
                        <a:spcBef>
                          <a:spcPts val="0"/>
                        </a:spcBef>
                        <a:spcAft>
                          <a:spcPts val="0"/>
                        </a:spcAft>
                      </a:pPr>
                      <a:r>
                        <a:rPr lang="en-US" sz="1800" dirty="0">
                          <a:latin typeface="Times New Roman"/>
                          <a:ea typeface="Times New Roman"/>
                          <a:cs typeface="Times New Roman"/>
                        </a:rPr>
                        <a:t>17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r>
              <a:tr h="274349">
                <a:tc>
                  <a:txBody>
                    <a:bodyPr/>
                    <a:lstStyle/>
                    <a:p>
                      <a:pPr marL="0" marR="0">
                        <a:spcBef>
                          <a:spcPts val="0"/>
                        </a:spcBef>
                        <a:spcAft>
                          <a:spcPts val="0"/>
                        </a:spcAft>
                      </a:pPr>
                      <a:r>
                        <a:rPr lang="en-US" sz="1800">
                          <a:latin typeface="Times New Roman"/>
                          <a:ea typeface="Times New Roman"/>
                          <a:cs typeface="Times New Roman"/>
                        </a:rPr>
                        <a:t>Total</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2F2F2"/>
                    </a:solidFill>
                  </a:tcPr>
                </a:tc>
                <a:tc>
                  <a:txBody>
                    <a:bodyPr/>
                    <a:lstStyle/>
                    <a:p>
                      <a:pPr marL="0" marR="0" algn="ctr">
                        <a:spcBef>
                          <a:spcPts val="0"/>
                        </a:spcBef>
                        <a:spcAft>
                          <a:spcPts val="0"/>
                        </a:spcAft>
                      </a:pPr>
                      <a:r>
                        <a:rPr lang="en-US" sz="1800" dirty="0">
                          <a:latin typeface="Times New Roman"/>
                          <a:ea typeface="Times New Roman"/>
                          <a:cs typeface="Times New Roman"/>
                        </a:rPr>
                        <a:t>101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2F2F2"/>
                    </a:solidFill>
                  </a:tcPr>
                </a:tc>
              </a:tr>
            </a:tbl>
          </a:graphicData>
        </a:graphic>
      </p:graphicFrame>
      <p:sp>
        <p:nvSpPr>
          <p:cNvPr id="31770" name="Rectangle 1"/>
          <p:cNvSpPr>
            <a:spLocks noChangeArrowheads="1"/>
          </p:cNvSpPr>
          <p:nvPr/>
        </p:nvSpPr>
        <p:spPr bwMode="auto">
          <a:xfrm>
            <a:off x="533400" y="-1677"/>
            <a:ext cx="28194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p>
            <a:pPr algn="ctr" eaLnBrk="0" hangingPunct="0"/>
            <a:r>
              <a:rPr lang="en-US" sz="2000" b="1" dirty="0">
                <a:latin typeface="Times New Roman" pitchFamily="18" charset="0"/>
              </a:rPr>
              <a:t>Estimations </a:t>
            </a:r>
            <a:br>
              <a:rPr lang="en-US" sz="2000" b="1" dirty="0">
                <a:latin typeface="Times New Roman" pitchFamily="18" charset="0"/>
              </a:rPr>
            </a:br>
            <a:r>
              <a:rPr lang="en-US" sz="2000" b="1" dirty="0">
                <a:latin typeface="Times New Roman" pitchFamily="18" charset="0"/>
              </a:rPr>
              <a:t>of Federal </a:t>
            </a:r>
            <a:r>
              <a:rPr lang="en-US" sz="2000" b="1" dirty="0" smtClean="0">
                <a:latin typeface="Times New Roman" pitchFamily="18" charset="0"/>
              </a:rPr>
              <a:t>Budget</a:t>
            </a:r>
          </a:p>
          <a:p>
            <a:pPr algn="ctr" eaLnBrk="0" hangingPunct="0"/>
            <a:r>
              <a:rPr lang="en-US" sz="2000" b="1" dirty="0" smtClean="0">
                <a:latin typeface="Times New Roman" pitchFamily="18" charset="0"/>
              </a:rPr>
              <a:t>51% estimated</a:t>
            </a:r>
            <a:endParaRPr lang="en-US" sz="2000" b="1" dirty="0">
              <a:latin typeface="Times New Roman" pitchFamily="18" charset="0"/>
            </a:endParaRPr>
          </a:p>
          <a:p>
            <a:pPr eaLnBrk="0" hangingPunct="0"/>
            <a:endParaRPr lang="en-US" dirty="0"/>
          </a:p>
        </p:txBody>
      </p:sp>
      <p:graphicFrame>
        <p:nvGraphicFramePr>
          <p:cNvPr id="5" name="Table 4"/>
          <p:cNvGraphicFramePr>
            <a:graphicFrameLocks noGrp="1"/>
          </p:cNvGraphicFramePr>
          <p:nvPr/>
        </p:nvGraphicFramePr>
        <p:xfrm>
          <a:off x="3429000" y="1066800"/>
          <a:ext cx="2590800" cy="3124198"/>
        </p:xfrm>
        <a:graphic>
          <a:graphicData uri="http://schemas.openxmlformats.org/drawingml/2006/table">
            <a:tbl>
              <a:tblPr/>
              <a:tblGrid>
                <a:gridCol w="1770100"/>
                <a:gridCol w="820700"/>
              </a:tblGrid>
              <a:tr h="380997">
                <a:tc>
                  <a:txBody>
                    <a:bodyPr/>
                    <a:lstStyle/>
                    <a:p>
                      <a:pPr marL="0" marR="0" algn="ctr">
                        <a:spcBef>
                          <a:spcPts val="0"/>
                        </a:spcBef>
                        <a:spcAft>
                          <a:spcPts val="0"/>
                        </a:spcAft>
                      </a:pPr>
                      <a:r>
                        <a:rPr lang="en-US" sz="1800" dirty="0">
                          <a:latin typeface="Times New Roman"/>
                          <a:ea typeface="Times New Roman"/>
                          <a:cs typeface="Times New Roman"/>
                        </a:rPr>
                        <a:t>Estimates</a:t>
                      </a:r>
                    </a:p>
                  </a:txBody>
                  <a:tcPr marL="68580" marR="68580" marT="0" marB="0">
                    <a:lnL>
                      <a:noFill/>
                    </a:lnL>
                    <a:lnR>
                      <a:noFill/>
                    </a:lnR>
                    <a:lnT>
                      <a:noFill/>
                    </a:lnT>
                    <a:lnB>
                      <a:noFill/>
                    </a:lnB>
                    <a:solidFill>
                      <a:srgbClr val="FFFFFF"/>
                    </a:solidFill>
                  </a:tcPr>
                </a:tc>
                <a:tc>
                  <a:txBody>
                    <a:bodyPr/>
                    <a:lstStyle/>
                    <a:p>
                      <a:pPr marL="0" marR="0" algn="ctr">
                        <a:spcBef>
                          <a:spcPts val="0"/>
                        </a:spcBef>
                        <a:spcAft>
                          <a:spcPts val="0"/>
                        </a:spcAft>
                      </a:pPr>
                      <a:r>
                        <a:rPr lang="en-US" sz="1800" dirty="0" smtClean="0">
                          <a:latin typeface="Times New Roman"/>
                          <a:ea typeface="Times New Roman"/>
                          <a:cs typeface="Times New Roman"/>
                        </a:rPr>
                        <a:t>%</a:t>
                      </a:r>
                      <a:endParaRPr lang="en-US" sz="1800" dirty="0">
                        <a:latin typeface="Times New Roman"/>
                        <a:ea typeface="Times New Roman"/>
                        <a:cs typeface="Times New Roman"/>
                      </a:endParaRPr>
                    </a:p>
                  </a:txBody>
                  <a:tcPr marL="68580" marR="68580" marT="0" marB="0">
                    <a:lnL>
                      <a:noFill/>
                    </a:lnL>
                    <a:lnR>
                      <a:noFill/>
                    </a:lnR>
                    <a:lnT>
                      <a:noFill/>
                    </a:lnT>
                    <a:lnB>
                      <a:noFill/>
                    </a:lnB>
                    <a:solidFill>
                      <a:srgbClr val="FFFFFF"/>
                    </a:solidFill>
                  </a:tcPr>
                </a:tc>
              </a:tr>
              <a:tr h="27432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latin typeface="Times New Roman"/>
                          <a:ea typeface="Times New Roman"/>
                          <a:cs typeface="Times New Roman"/>
                        </a:rPr>
                        <a:t>Under $1 billion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2F2F2"/>
                    </a:solidFill>
                  </a:tcPr>
                </a:tc>
                <a:tc>
                  <a:txBody>
                    <a:bodyPr/>
                    <a:lstStyle/>
                    <a:p>
                      <a:pPr marL="0" marR="0" algn="ctr">
                        <a:spcBef>
                          <a:spcPts val="0"/>
                        </a:spcBef>
                        <a:spcAft>
                          <a:spcPts val="0"/>
                        </a:spcAft>
                      </a:pPr>
                      <a:r>
                        <a:rPr lang="en-US" sz="1800" dirty="0" smtClean="0">
                          <a:latin typeface="Times New Roman"/>
                          <a:ea typeface="Times New Roman"/>
                          <a:cs typeface="Times New Roman"/>
                        </a:rPr>
                        <a:t>30</a:t>
                      </a:r>
                      <a:endParaRPr lang="en-US" sz="18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2F2F2"/>
                    </a:solidFill>
                  </a:tcPr>
                </a:tc>
              </a:tr>
              <a:tr h="27432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latin typeface="Times New Roman"/>
                          <a:ea typeface="Times New Roman"/>
                          <a:cs typeface="Times New Roman"/>
                        </a:rPr>
                        <a:t>$1-5.99 billion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marL="0" marR="0" algn="ctr">
                        <a:spcBef>
                          <a:spcPts val="0"/>
                        </a:spcBef>
                        <a:spcAft>
                          <a:spcPts val="0"/>
                        </a:spcAft>
                      </a:pPr>
                      <a:r>
                        <a:rPr lang="en-US" sz="1800" dirty="0" smtClean="0">
                          <a:latin typeface="Times New Roman"/>
                          <a:ea typeface="Times New Roman"/>
                          <a:cs typeface="Times New Roman"/>
                        </a:rPr>
                        <a:t>26</a:t>
                      </a:r>
                      <a:endParaRPr lang="en-US" sz="18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1"/>
                    </a:solidFill>
                  </a:tcPr>
                </a:tc>
              </a:tr>
              <a:tr h="548641">
                <a:tc>
                  <a:txBody>
                    <a:bodyPr/>
                    <a:lstStyle/>
                    <a:p>
                      <a:pPr marL="0" marR="0">
                        <a:spcBef>
                          <a:spcPts val="0"/>
                        </a:spcBef>
                        <a:spcAft>
                          <a:spcPts val="0"/>
                        </a:spcAft>
                      </a:pPr>
                      <a:r>
                        <a:rPr lang="en-US" sz="1800" dirty="0">
                          <a:latin typeface="Times New Roman"/>
                          <a:ea typeface="Times New Roman"/>
                          <a:cs typeface="Times New Roman"/>
                        </a:rPr>
                        <a:t>$6 to $10.99 billion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2F2F2"/>
                    </a:solidFill>
                  </a:tcPr>
                </a:tc>
                <a:tc>
                  <a:txBody>
                    <a:bodyPr/>
                    <a:lstStyle/>
                    <a:p>
                      <a:pPr marL="0" marR="0" algn="ctr">
                        <a:spcBef>
                          <a:spcPts val="0"/>
                        </a:spcBef>
                        <a:spcAft>
                          <a:spcPts val="0"/>
                        </a:spcAft>
                      </a:pPr>
                      <a:r>
                        <a:rPr lang="en-US" sz="1800" dirty="0">
                          <a:latin typeface="Times New Roman"/>
                          <a:ea typeface="Times New Roman"/>
                          <a:cs typeface="Times New Roman"/>
                        </a:rPr>
                        <a:t>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2F2F2"/>
                    </a:solidFill>
                  </a:tcPr>
                </a:tc>
              </a:tr>
              <a:tr h="274320">
                <a:tc>
                  <a:txBody>
                    <a:bodyPr/>
                    <a:lstStyle/>
                    <a:p>
                      <a:pPr marL="0" marR="0">
                        <a:spcBef>
                          <a:spcPts val="0"/>
                        </a:spcBef>
                        <a:spcAft>
                          <a:spcPts val="0"/>
                        </a:spcAft>
                      </a:pPr>
                      <a:r>
                        <a:rPr lang="en-US" sz="1800" dirty="0">
                          <a:latin typeface="Times New Roman"/>
                          <a:ea typeface="Times New Roman"/>
                          <a:cs typeface="Times New Roman"/>
                        </a:rPr>
                        <a:t>$11-15.99 billion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ctr">
                        <a:spcBef>
                          <a:spcPts val="0"/>
                        </a:spcBef>
                        <a:spcAft>
                          <a:spcPts val="0"/>
                        </a:spcAft>
                      </a:pPr>
                      <a:r>
                        <a:rPr lang="en-US" sz="1800">
                          <a:latin typeface="Times New Roman"/>
                          <a:ea typeface="Times New Roman"/>
                          <a:cs typeface="Times New Roman"/>
                        </a:rPr>
                        <a:t>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274320">
                <a:tc>
                  <a:txBody>
                    <a:bodyPr/>
                    <a:lstStyle/>
                    <a:p>
                      <a:pPr marL="0" marR="0">
                        <a:spcBef>
                          <a:spcPts val="0"/>
                        </a:spcBef>
                        <a:spcAft>
                          <a:spcPts val="0"/>
                        </a:spcAft>
                      </a:pPr>
                      <a:r>
                        <a:rPr lang="en-US" sz="1800" dirty="0">
                          <a:latin typeface="Times New Roman"/>
                          <a:ea typeface="Times New Roman"/>
                          <a:cs typeface="Times New Roman"/>
                        </a:rPr>
                        <a:t>$16-20.99 billion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2F2F2"/>
                    </a:solidFill>
                  </a:tcPr>
                </a:tc>
                <a:tc>
                  <a:txBody>
                    <a:bodyPr/>
                    <a:lstStyle/>
                    <a:p>
                      <a:pPr marL="0" marR="0" algn="ctr">
                        <a:spcBef>
                          <a:spcPts val="0"/>
                        </a:spcBef>
                        <a:spcAft>
                          <a:spcPts val="0"/>
                        </a:spcAft>
                      </a:pPr>
                      <a:r>
                        <a:rPr lang="en-US" sz="1800">
                          <a:latin typeface="Times New Roman"/>
                          <a:ea typeface="Times New Roman"/>
                          <a:cs typeface="Times New Roman"/>
                        </a:rPr>
                        <a:t>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2F2F2"/>
                    </a:solidFill>
                  </a:tcPr>
                </a:tc>
              </a:tr>
              <a:tr h="274320">
                <a:tc>
                  <a:txBody>
                    <a:bodyPr/>
                    <a:lstStyle/>
                    <a:p>
                      <a:pPr marL="0" marR="0">
                        <a:spcBef>
                          <a:spcPts val="0"/>
                        </a:spcBef>
                        <a:spcAft>
                          <a:spcPts val="0"/>
                        </a:spcAft>
                      </a:pPr>
                      <a:r>
                        <a:rPr lang="en-US" sz="1800" dirty="0">
                          <a:latin typeface="Times New Roman"/>
                          <a:ea typeface="Times New Roman"/>
                          <a:cs typeface="Times New Roman"/>
                        </a:rPr>
                        <a:t>$21-30.99 billion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ctr">
                        <a:spcBef>
                          <a:spcPts val="0"/>
                        </a:spcBef>
                        <a:spcAft>
                          <a:spcPts val="0"/>
                        </a:spcAft>
                      </a:pPr>
                      <a:r>
                        <a:rPr lang="en-US" sz="1800">
                          <a:latin typeface="Times New Roman"/>
                          <a:ea typeface="Times New Roman"/>
                          <a:cs typeface="Times New Roman"/>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274320">
                <a:tc>
                  <a:txBody>
                    <a:bodyPr/>
                    <a:lstStyle/>
                    <a:p>
                      <a:pPr marL="0" marR="0">
                        <a:spcBef>
                          <a:spcPts val="0"/>
                        </a:spcBef>
                        <a:spcAft>
                          <a:spcPts val="0"/>
                        </a:spcAft>
                      </a:pPr>
                      <a:r>
                        <a:rPr lang="en-US" sz="1800" b="1" dirty="0">
                          <a:solidFill>
                            <a:schemeClr val="bg1"/>
                          </a:solidFill>
                          <a:latin typeface="Times New Roman"/>
                          <a:ea typeface="Times New Roman"/>
                          <a:cs typeface="Times New Roman"/>
                        </a:rPr>
                        <a:t>$31-40 billion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tx2">
                        <a:lumMod val="60000"/>
                        <a:lumOff val="40000"/>
                      </a:schemeClr>
                    </a:solidFill>
                  </a:tcPr>
                </a:tc>
                <a:tc>
                  <a:txBody>
                    <a:bodyPr/>
                    <a:lstStyle/>
                    <a:p>
                      <a:pPr marL="0" marR="0" algn="ctr">
                        <a:spcBef>
                          <a:spcPts val="0"/>
                        </a:spcBef>
                        <a:spcAft>
                          <a:spcPts val="0"/>
                        </a:spcAft>
                      </a:pPr>
                      <a:r>
                        <a:rPr lang="en-US" sz="1800" b="1" dirty="0">
                          <a:solidFill>
                            <a:schemeClr val="bg1"/>
                          </a:solidFill>
                          <a:latin typeface="Times New Roman"/>
                          <a:ea typeface="Times New Roman"/>
                          <a:cs typeface="Times New Roman"/>
                        </a:rPr>
                        <a:t>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tx2">
                        <a:lumMod val="60000"/>
                        <a:lumOff val="40000"/>
                      </a:schemeClr>
                    </a:solidFill>
                  </a:tcPr>
                </a:tc>
              </a:tr>
              <a:tr h="274320">
                <a:tc>
                  <a:txBody>
                    <a:bodyPr/>
                    <a:lstStyle/>
                    <a:p>
                      <a:pPr marL="0" marR="0">
                        <a:spcBef>
                          <a:spcPts val="0"/>
                        </a:spcBef>
                        <a:spcAft>
                          <a:spcPts val="0"/>
                        </a:spcAft>
                      </a:pPr>
                      <a:r>
                        <a:rPr lang="en-US" sz="1800" dirty="0">
                          <a:latin typeface="Times New Roman"/>
                          <a:ea typeface="Times New Roman"/>
                          <a:cs typeface="Times New Roman"/>
                        </a:rPr>
                        <a:t>Over $40 billion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ctr">
                        <a:spcBef>
                          <a:spcPts val="0"/>
                        </a:spcBef>
                        <a:spcAft>
                          <a:spcPts val="0"/>
                        </a:spcAft>
                      </a:pPr>
                      <a:r>
                        <a:rPr lang="en-US" sz="1800">
                          <a:latin typeface="Times New Roman"/>
                          <a:ea typeface="Times New Roman"/>
                          <a:cs typeface="Times New Roman"/>
                        </a:rPr>
                        <a:t>24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r>
              <a:tr h="274320">
                <a:tc>
                  <a:txBody>
                    <a:bodyPr/>
                    <a:lstStyle/>
                    <a:p>
                      <a:pPr marL="0" marR="0">
                        <a:spcBef>
                          <a:spcPts val="0"/>
                        </a:spcBef>
                        <a:spcAft>
                          <a:spcPts val="0"/>
                        </a:spcAft>
                      </a:pPr>
                      <a:r>
                        <a:rPr lang="en-US" sz="1800" dirty="0">
                          <a:latin typeface="Times New Roman"/>
                          <a:ea typeface="Times New Roman"/>
                          <a:cs typeface="Times New Roman"/>
                        </a:rPr>
                        <a:t>Total</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2F2F2"/>
                    </a:solidFill>
                  </a:tcPr>
                </a:tc>
                <a:tc>
                  <a:txBody>
                    <a:bodyPr/>
                    <a:lstStyle/>
                    <a:p>
                      <a:pPr marL="0" marR="0" algn="ctr">
                        <a:spcBef>
                          <a:spcPts val="0"/>
                        </a:spcBef>
                        <a:spcAft>
                          <a:spcPts val="0"/>
                        </a:spcAft>
                      </a:pPr>
                      <a:r>
                        <a:rPr lang="en-US" sz="1800" dirty="0">
                          <a:latin typeface="Times New Roman"/>
                          <a:ea typeface="Times New Roman"/>
                          <a:cs typeface="Times New Roman"/>
                        </a:rPr>
                        <a:t>100</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2F2F2"/>
                    </a:solidFill>
                  </a:tcPr>
                </a:tc>
              </a:tr>
            </a:tbl>
          </a:graphicData>
        </a:graphic>
      </p:graphicFrame>
      <p:graphicFrame>
        <p:nvGraphicFramePr>
          <p:cNvPr id="8" name="Table 7"/>
          <p:cNvGraphicFramePr>
            <a:graphicFrameLocks noGrp="1"/>
          </p:cNvGraphicFramePr>
          <p:nvPr/>
        </p:nvGraphicFramePr>
        <p:xfrm>
          <a:off x="6324600" y="1143000"/>
          <a:ext cx="2543175" cy="3441727"/>
        </p:xfrm>
        <a:graphic>
          <a:graphicData uri="http://schemas.openxmlformats.org/drawingml/2006/table">
            <a:tbl>
              <a:tblPr/>
              <a:tblGrid>
                <a:gridCol w="1737561"/>
                <a:gridCol w="805614"/>
              </a:tblGrid>
              <a:tr h="304787">
                <a:tc>
                  <a:txBody>
                    <a:bodyPr/>
                    <a:lstStyle/>
                    <a:p>
                      <a:pPr marL="0" marR="0" algn="ctr">
                        <a:spcBef>
                          <a:spcPts val="0"/>
                        </a:spcBef>
                        <a:spcAft>
                          <a:spcPts val="0"/>
                        </a:spcAft>
                      </a:pPr>
                      <a:r>
                        <a:rPr lang="en-US" sz="1600" dirty="0">
                          <a:latin typeface="Times New Roman"/>
                          <a:ea typeface="Times New Roman"/>
                          <a:cs typeface="Times New Roman"/>
                        </a:rPr>
                        <a:t>Estimates</a:t>
                      </a:r>
                    </a:p>
                  </a:txBody>
                  <a:tcPr marL="68563" marR="68563" marT="0" marB="0">
                    <a:lnL>
                      <a:noFill/>
                    </a:lnL>
                    <a:lnR>
                      <a:noFill/>
                    </a:lnR>
                    <a:lnT>
                      <a:noFill/>
                    </a:lnT>
                    <a:lnB>
                      <a:noFill/>
                    </a:lnB>
                    <a:solidFill>
                      <a:srgbClr val="FFFFFF"/>
                    </a:solidFill>
                  </a:tcPr>
                </a:tc>
                <a:tc>
                  <a:txBody>
                    <a:bodyPr/>
                    <a:lstStyle/>
                    <a:p>
                      <a:pPr marL="0" marR="0" algn="ctr">
                        <a:spcBef>
                          <a:spcPts val="0"/>
                        </a:spcBef>
                        <a:spcAft>
                          <a:spcPts val="0"/>
                        </a:spcAft>
                      </a:pPr>
                      <a:r>
                        <a:rPr lang="en-US" sz="1600" dirty="0" smtClean="0">
                          <a:latin typeface="Times New Roman"/>
                          <a:ea typeface="Times New Roman"/>
                          <a:cs typeface="Times New Roman"/>
                        </a:rPr>
                        <a:t>%</a:t>
                      </a:r>
                      <a:endParaRPr lang="en-US" sz="1600" dirty="0">
                        <a:latin typeface="Times New Roman"/>
                        <a:ea typeface="Times New Roman"/>
                        <a:cs typeface="Times New Roman"/>
                      </a:endParaRPr>
                    </a:p>
                  </a:txBody>
                  <a:tcPr marL="68563" marR="68563" marT="0" marB="0">
                    <a:lnL>
                      <a:noFill/>
                    </a:lnL>
                    <a:lnR>
                      <a:noFill/>
                    </a:lnR>
                    <a:lnT>
                      <a:noFill/>
                    </a:lnT>
                    <a:lnB>
                      <a:noFill/>
                    </a:lnB>
                    <a:solidFill>
                      <a:srgbClr val="FFFFFF"/>
                    </a:solidFill>
                  </a:tcPr>
                </a:tc>
              </a:tr>
              <a:tr h="264926">
                <a:tc>
                  <a:txBody>
                    <a:bodyPr/>
                    <a:lstStyle/>
                    <a:p>
                      <a:pPr marL="0" marR="0">
                        <a:spcBef>
                          <a:spcPts val="0"/>
                        </a:spcBef>
                        <a:spcAft>
                          <a:spcPts val="0"/>
                        </a:spcAft>
                      </a:pPr>
                      <a:r>
                        <a:rPr lang="en-US" sz="1600" dirty="0" smtClean="0">
                          <a:latin typeface="Times New Roman"/>
                          <a:ea typeface="Times New Roman"/>
                          <a:cs typeface="Times New Roman"/>
                        </a:rPr>
                        <a:t>Under $5 million</a:t>
                      </a:r>
                      <a:endParaRPr lang="en-US" sz="1600" dirty="0">
                        <a:latin typeface="Times New Roman"/>
                        <a:ea typeface="Times New Roman"/>
                        <a:cs typeface="Times New Roman"/>
                      </a:endParaRPr>
                    </a:p>
                  </a:txBody>
                  <a:tcPr marL="68563" marR="685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2F2F2"/>
                    </a:solidFill>
                  </a:tcPr>
                </a:tc>
                <a:tc>
                  <a:txBody>
                    <a:bodyPr/>
                    <a:lstStyle/>
                    <a:p>
                      <a:pPr marL="0" marR="0" algn="ctr">
                        <a:spcBef>
                          <a:spcPts val="0"/>
                        </a:spcBef>
                        <a:spcAft>
                          <a:spcPts val="0"/>
                        </a:spcAft>
                      </a:pPr>
                      <a:r>
                        <a:rPr lang="en-US" sz="1600" dirty="0" smtClean="0">
                          <a:latin typeface="Times New Roman"/>
                          <a:ea typeface="Times New Roman"/>
                          <a:cs typeface="Times New Roman"/>
                        </a:rPr>
                        <a:t>22</a:t>
                      </a:r>
                      <a:endParaRPr lang="en-US" sz="1600" dirty="0">
                        <a:latin typeface="Times New Roman"/>
                        <a:ea typeface="Times New Roman"/>
                        <a:cs typeface="Times New Roman"/>
                      </a:endParaRPr>
                    </a:p>
                  </a:txBody>
                  <a:tcPr marL="68563" marR="685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2F2F2"/>
                    </a:solidFill>
                  </a:tcPr>
                </a:tc>
              </a:tr>
              <a:tr h="264926">
                <a:tc>
                  <a:txBody>
                    <a:bodyPr/>
                    <a:lstStyle/>
                    <a:p>
                      <a:pPr marL="0" marR="0">
                        <a:spcBef>
                          <a:spcPts val="0"/>
                        </a:spcBef>
                        <a:spcAft>
                          <a:spcPts val="0"/>
                        </a:spcAft>
                      </a:pPr>
                      <a:r>
                        <a:rPr lang="en-US" sz="1600" dirty="0" smtClean="0">
                          <a:latin typeface="Times New Roman"/>
                          <a:ea typeface="Times New Roman"/>
                          <a:cs typeface="Times New Roman"/>
                        </a:rPr>
                        <a:t>$5-50 million</a:t>
                      </a:r>
                      <a:endParaRPr lang="en-US" sz="1600" dirty="0">
                        <a:latin typeface="Times New Roman"/>
                        <a:ea typeface="Times New Roman"/>
                        <a:cs typeface="Times New Roman"/>
                      </a:endParaRPr>
                    </a:p>
                  </a:txBody>
                  <a:tcPr marL="68563" marR="685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1"/>
                    </a:solidFill>
                  </a:tcPr>
                </a:tc>
                <a:tc>
                  <a:txBody>
                    <a:bodyPr/>
                    <a:lstStyle/>
                    <a:p>
                      <a:pPr marL="0" marR="0" algn="ctr">
                        <a:spcBef>
                          <a:spcPts val="0"/>
                        </a:spcBef>
                        <a:spcAft>
                          <a:spcPts val="0"/>
                        </a:spcAft>
                      </a:pPr>
                      <a:r>
                        <a:rPr lang="en-US" sz="1600" dirty="0" smtClean="0">
                          <a:latin typeface="Times New Roman"/>
                          <a:ea typeface="Times New Roman"/>
                          <a:cs typeface="Times New Roman"/>
                        </a:rPr>
                        <a:t>18</a:t>
                      </a:r>
                      <a:endParaRPr lang="en-US" sz="1600" dirty="0">
                        <a:latin typeface="Times New Roman"/>
                        <a:ea typeface="Times New Roman"/>
                        <a:cs typeface="Times New Roman"/>
                      </a:endParaRPr>
                    </a:p>
                  </a:txBody>
                  <a:tcPr marL="68563" marR="685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bg1"/>
                    </a:solidFill>
                  </a:tcPr>
                </a:tc>
              </a:tr>
              <a:tr h="487651">
                <a:tc>
                  <a:txBody>
                    <a:bodyPr/>
                    <a:lstStyle/>
                    <a:p>
                      <a:pPr marL="0" marR="0">
                        <a:spcBef>
                          <a:spcPts val="0"/>
                        </a:spcBef>
                        <a:spcAft>
                          <a:spcPts val="0"/>
                        </a:spcAft>
                      </a:pPr>
                      <a:r>
                        <a:rPr lang="en-US" sz="1600" dirty="0">
                          <a:latin typeface="Times New Roman"/>
                          <a:ea typeface="Times New Roman"/>
                          <a:cs typeface="Times New Roman"/>
                        </a:rPr>
                        <a:t>$51 to $100 million</a:t>
                      </a:r>
                    </a:p>
                  </a:txBody>
                  <a:tcPr marL="68563" marR="685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2F2F2"/>
                    </a:solidFill>
                  </a:tcPr>
                </a:tc>
                <a:tc>
                  <a:txBody>
                    <a:bodyPr/>
                    <a:lstStyle/>
                    <a:p>
                      <a:pPr marL="0" marR="0" algn="ctr">
                        <a:spcBef>
                          <a:spcPts val="0"/>
                        </a:spcBef>
                        <a:spcAft>
                          <a:spcPts val="0"/>
                        </a:spcAft>
                      </a:pPr>
                      <a:r>
                        <a:rPr lang="en-US" sz="1600" dirty="0">
                          <a:latin typeface="Times New Roman"/>
                          <a:ea typeface="Times New Roman"/>
                          <a:cs typeface="Times New Roman"/>
                        </a:rPr>
                        <a:t>10</a:t>
                      </a:r>
                    </a:p>
                  </a:txBody>
                  <a:tcPr marL="68563" marR="685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2F2F2"/>
                    </a:solidFill>
                  </a:tcPr>
                </a:tc>
              </a:tr>
              <a:tr h="264926">
                <a:tc>
                  <a:txBody>
                    <a:bodyPr/>
                    <a:lstStyle/>
                    <a:p>
                      <a:pPr marL="0" marR="0">
                        <a:spcBef>
                          <a:spcPts val="0"/>
                        </a:spcBef>
                        <a:spcAft>
                          <a:spcPts val="0"/>
                        </a:spcAft>
                      </a:pPr>
                      <a:r>
                        <a:rPr lang="en-US" sz="1600">
                          <a:latin typeface="Times New Roman"/>
                          <a:ea typeface="Times New Roman"/>
                          <a:cs typeface="Times New Roman"/>
                        </a:rPr>
                        <a:t>$101-350 million</a:t>
                      </a:r>
                    </a:p>
                  </a:txBody>
                  <a:tcPr marL="68563" marR="685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ctr">
                        <a:spcBef>
                          <a:spcPts val="0"/>
                        </a:spcBef>
                        <a:spcAft>
                          <a:spcPts val="0"/>
                        </a:spcAft>
                      </a:pPr>
                      <a:r>
                        <a:rPr lang="en-US" sz="1600">
                          <a:latin typeface="Times New Roman"/>
                          <a:ea typeface="Times New Roman"/>
                          <a:cs typeface="Times New Roman"/>
                        </a:rPr>
                        <a:t>8</a:t>
                      </a:r>
                    </a:p>
                  </a:txBody>
                  <a:tcPr marL="68563" marR="685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264926">
                <a:tc>
                  <a:txBody>
                    <a:bodyPr/>
                    <a:lstStyle/>
                    <a:p>
                      <a:pPr marL="0" marR="0">
                        <a:spcBef>
                          <a:spcPts val="0"/>
                        </a:spcBef>
                        <a:spcAft>
                          <a:spcPts val="0"/>
                        </a:spcAft>
                      </a:pPr>
                      <a:r>
                        <a:rPr lang="en-US" sz="1600">
                          <a:latin typeface="Times New Roman"/>
                          <a:ea typeface="Times New Roman"/>
                          <a:cs typeface="Times New Roman"/>
                        </a:rPr>
                        <a:t>$351-650 million</a:t>
                      </a:r>
                    </a:p>
                  </a:txBody>
                  <a:tcPr marL="68563" marR="685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2F2F2"/>
                    </a:solidFill>
                  </a:tcPr>
                </a:tc>
                <a:tc>
                  <a:txBody>
                    <a:bodyPr/>
                    <a:lstStyle/>
                    <a:p>
                      <a:pPr marL="0" marR="0" algn="ctr">
                        <a:spcBef>
                          <a:spcPts val="0"/>
                        </a:spcBef>
                        <a:spcAft>
                          <a:spcPts val="0"/>
                        </a:spcAft>
                      </a:pPr>
                      <a:r>
                        <a:rPr lang="en-US" sz="1600" dirty="0">
                          <a:latin typeface="Times New Roman"/>
                          <a:ea typeface="Times New Roman"/>
                          <a:cs typeface="Times New Roman"/>
                        </a:rPr>
                        <a:t>9</a:t>
                      </a:r>
                    </a:p>
                  </a:txBody>
                  <a:tcPr marL="68563" marR="685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2F2F2"/>
                    </a:solidFill>
                  </a:tcPr>
                </a:tc>
              </a:tr>
              <a:tr h="264926">
                <a:tc>
                  <a:txBody>
                    <a:bodyPr/>
                    <a:lstStyle/>
                    <a:p>
                      <a:pPr marL="0" marR="0">
                        <a:spcBef>
                          <a:spcPts val="0"/>
                        </a:spcBef>
                        <a:spcAft>
                          <a:spcPts val="0"/>
                        </a:spcAft>
                      </a:pPr>
                      <a:r>
                        <a:rPr lang="en-US" sz="1600">
                          <a:latin typeface="Times New Roman"/>
                          <a:ea typeface="Times New Roman"/>
                          <a:cs typeface="Times New Roman"/>
                        </a:rPr>
                        <a:t>$651-999 million</a:t>
                      </a:r>
                    </a:p>
                  </a:txBody>
                  <a:tcPr marL="68563" marR="685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marL="0" marR="0" algn="ctr">
                        <a:spcBef>
                          <a:spcPts val="0"/>
                        </a:spcBef>
                        <a:spcAft>
                          <a:spcPts val="0"/>
                        </a:spcAft>
                      </a:pPr>
                      <a:r>
                        <a:rPr lang="en-US" sz="1600" dirty="0">
                          <a:latin typeface="Times New Roman"/>
                          <a:ea typeface="Times New Roman"/>
                          <a:cs typeface="Times New Roman"/>
                        </a:rPr>
                        <a:t>7</a:t>
                      </a:r>
                    </a:p>
                  </a:txBody>
                  <a:tcPr marL="68563" marR="685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r>
              <a:tr h="264926">
                <a:tc>
                  <a:txBody>
                    <a:bodyPr/>
                    <a:lstStyle/>
                    <a:p>
                      <a:pPr marL="0" marR="0">
                        <a:spcBef>
                          <a:spcPts val="0"/>
                        </a:spcBef>
                        <a:spcAft>
                          <a:spcPts val="0"/>
                        </a:spcAft>
                      </a:pPr>
                      <a:r>
                        <a:rPr lang="en-US" sz="1600" b="1">
                          <a:solidFill>
                            <a:schemeClr val="bg1"/>
                          </a:solidFill>
                          <a:latin typeface="Times New Roman"/>
                          <a:ea typeface="Times New Roman"/>
                          <a:cs typeface="Times New Roman"/>
                        </a:rPr>
                        <a:t>$1-1.99 billion</a:t>
                      </a:r>
                    </a:p>
                  </a:txBody>
                  <a:tcPr marL="68563" marR="685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tx2">
                        <a:lumMod val="60000"/>
                        <a:lumOff val="40000"/>
                      </a:schemeClr>
                    </a:solidFill>
                  </a:tcPr>
                </a:tc>
                <a:tc>
                  <a:txBody>
                    <a:bodyPr/>
                    <a:lstStyle/>
                    <a:p>
                      <a:pPr marL="0" marR="0" algn="ctr">
                        <a:spcBef>
                          <a:spcPts val="0"/>
                        </a:spcBef>
                        <a:spcAft>
                          <a:spcPts val="0"/>
                        </a:spcAft>
                      </a:pPr>
                      <a:r>
                        <a:rPr lang="en-US" sz="1600" b="1" dirty="0">
                          <a:solidFill>
                            <a:schemeClr val="bg1"/>
                          </a:solidFill>
                          <a:latin typeface="Times New Roman"/>
                          <a:ea typeface="Times New Roman"/>
                          <a:cs typeface="Times New Roman"/>
                        </a:rPr>
                        <a:t>14</a:t>
                      </a:r>
                    </a:p>
                  </a:txBody>
                  <a:tcPr marL="68563" marR="685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tx2">
                        <a:lumMod val="60000"/>
                        <a:lumOff val="40000"/>
                      </a:schemeClr>
                    </a:solidFill>
                  </a:tcPr>
                </a:tc>
              </a:tr>
              <a:tr h="264926">
                <a:tc>
                  <a:txBody>
                    <a:bodyPr/>
                    <a:lstStyle/>
                    <a:p>
                      <a:pPr marL="0" marR="0">
                        <a:spcBef>
                          <a:spcPts val="0"/>
                        </a:spcBef>
                        <a:spcAft>
                          <a:spcPts val="0"/>
                        </a:spcAft>
                      </a:pPr>
                      <a:r>
                        <a:rPr lang="en-US" sz="1600" b="1">
                          <a:solidFill>
                            <a:schemeClr val="bg1"/>
                          </a:solidFill>
                          <a:latin typeface="Times New Roman"/>
                          <a:ea typeface="Times New Roman"/>
                          <a:cs typeface="Times New Roman"/>
                        </a:rPr>
                        <a:t>$2-2.99 billion</a:t>
                      </a:r>
                    </a:p>
                  </a:txBody>
                  <a:tcPr marL="68563" marR="685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tx2">
                        <a:lumMod val="60000"/>
                        <a:lumOff val="40000"/>
                      </a:schemeClr>
                    </a:solidFill>
                  </a:tcPr>
                </a:tc>
                <a:tc>
                  <a:txBody>
                    <a:bodyPr/>
                    <a:lstStyle/>
                    <a:p>
                      <a:pPr marL="0" marR="0" algn="ctr">
                        <a:spcBef>
                          <a:spcPts val="0"/>
                        </a:spcBef>
                        <a:spcAft>
                          <a:spcPts val="0"/>
                        </a:spcAft>
                      </a:pPr>
                      <a:r>
                        <a:rPr lang="en-US" sz="1600" b="1" dirty="0">
                          <a:solidFill>
                            <a:schemeClr val="bg1"/>
                          </a:solidFill>
                          <a:latin typeface="Times New Roman"/>
                          <a:ea typeface="Times New Roman"/>
                          <a:cs typeface="Times New Roman"/>
                        </a:rPr>
                        <a:t>3</a:t>
                      </a:r>
                    </a:p>
                  </a:txBody>
                  <a:tcPr marL="68563" marR="685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chemeClr val="tx2">
                        <a:lumMod val="60000"/>
                        <a:lumOff val="40000"/>
                      </a:schemeClr>
                    </a:solidFill>
                  </a:tcPr>
                </a:tc>
              </a:tr>
              <a:tr h="264926">
                <a:tc>
                  <a:txBody>
                    <a:bodyPr/>
                    <a:lstStyle/>
                    <a:p>
                      <a:pPr marL="0" marR="0">
                        <a:spcBef>
                          <a:spcPts val="0"/>
                        </a:spcBef>
                        <a:spcAft>
                          <a:spcPts val="0"/>
                        </a:spcAft>
                      </a:pPr>
                      <a:r>
                        <a:rPr lang="en-US" sz="1600">
                          <a:latin typeface="Times New Roman"/>
                          <a:ea typeface="Times New Roman"/>
                          <a:cs typeface="Times New Roman"/>
                        </a:rPr>
                        <a:t>$4-6.99 billion</a:t>
                      </a:r>
                    </a:p>
                  </a:txBody>
                  <a:tcPr marL="68563" marR="685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2F2F2"/>
                    </a:solidFill>
                  </a:tcPr>
                </a:tc>
                <a:tc>
                  <a:txBody>
                    <a:bodyPr/>
                    <a:lstStyle/>
                    <a:p>
                      <a:pPr marL="0" marR="0" algn="ctr">
                        <a:spcBef>
                          <a:spcPts val="0"/>
                        </a:spcBef>
                        <a:spcAft>
                          <a:spcPts val="0"/>
                        </a:spcAft>
                      </a:pPr>
                      <a:r>
                        <a:rPr lang="en-US" sz="1600" dirty="0">
                          <a:latin typeface="Times New Roman"/>
                          <a:ea typeface="Times New Roman"/>
                          <a:cs typeface="Times New Roman"/>
                        </a:rPr>
                        <a:t>4</a:t>
                      </a:r>
                    </a:p>
                  </a:txBody>
                  <a:tcPr marL="68563" marR="685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2F2F2"/>
                    </a:solidFill>
                  </a:tcPr>
                </a:tc>
              </a:tr>
              <a:tr h="264926">
                <a:tc>
                  <a:txBody>
                    <a:bodyPr/>
                    <a:lstStyle/>
                    <a:p>
                      <a:pPr marL="0" marR="0">
                        <a:spcBef>
                          <a:spcPts val="0"/>
                        </a:spcBef>
                        <a:spcAft>
                          <a:spcPts val="0"/>
                        </a:spcAft>
                      </a:pPr>
                      <a:r>
                        <a:rPr lang="en-US" sz="1600">
                          <a:latin typeface="Times New Roman"/>
                          <a:ea typeface="Times New Roman"/>
                          <a:cs typeface="Times New Roman"/>
                        </a:rPr>
                        <a:t>Over $7 billion</a:t>
                      </a:r>
                    </a:p>
                  </a:txBody>
                  <a:tcPr marL="68563" marR="685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c>
                  <a:txBody>
                    <a:bodyPr/>
                    <a:lstStyle/>
                    <a:p>
                      <a:pPr marL="0" marR="0" algn="ctr">
                        <a:spcBef>
                          <a:spcPts val="0"/>
                        </a:spcBef>
                        <a:spcAft>
                          <a:spcPts val="0"/>
                        </a:spcAft>
                      </a:pPr>
                      <a:r>
                        <a:rPr lang="en-US" sz="1600" dirty="0">
                          <a:latin typeface="Times New Roman"/>
                          <a:ea typeface="Times New Roman"/>
                          <a:cs typeface="Times New Roman"/>
                        </a:rPr>
                        <a:t>6</a:t>
                      </a:r>
                    </a:p>
                  </a:txBody>
                  <a:tcPr marL="68563" marR="685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FFFFF"/>
                    </a:solidFill>
                  </a:tcPr>
                </a:tc>
              </a:tr>
              <a:tr h="264926">
                <a:tc>
                  <a:txBody>
                    <a:bodyPr/>
                    <a:lstStyle/>
                    <a:p>
                      <a:pPr marL="0" marR="0">
                        <a:spcBef>
                          <a:spcPts val="0"/>
                        </a:spcBef>
                        <a:spcAft>
                          <a:spcPts val="0"/>
                        </a:spcAft>
                      </a:pPr>
                      <a:r>
                        <a:rPr lang="en-US" sz="1600">
                          <a:latin typeface="Times New Roman"/>
                          <a:ea typeface="Times New Roman"/>
                          <a:cs typeface="Times New Roman"/>
                        </a:rPr>
                        <a:t>Total</a:t>
                      </a:r>
                    </a:p>
                  </a:txBody>
                  <a:tcPr marL="68563" marR="685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2F2F2"/>
                    </a:solidFill>
                  </a:tcPr>
                </a:tc>
                <a:tc>
                  <a:txBody>
                    <a:bodyPr/>
                    <a:lstStyle/>
                    <a:p>
                      <a:pPr marL="0" marR="0" algn="ctr">
                        <a:spcBef>
                          <a:spcPts val="0"/>
                        </a:spcBef>
                        <a:spcAft>
                          <a:spcPts val="0"/>
                        </a:spcAft>
                      </a:pPr>
                      <a:r>
                        <a:rPr lang="en-US" sz="1600" dirty="0">
                          <a:latin typeface="Times New Roman"/>
                          <a:ea typeface="Times New Roman"/>
                          <a:cs typeface="Times New Roman"/>
                        </a:rPr>
                        <a:t>100</a:t>
                      </a:r>
                    </a:p>
                  </a:txBody>
                  <a:tcPr marL="68563" marR="68563"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solidFill>
                      <a:srgbClr val="F2F2F2"/>
                    </a:solidFill>
                  </a:tcPr>
                </a:tc>
              </a:tr>
            </a:tbl>
          </a:graphicData>
        </a:graphic>
      </p:graphicFrame>
      <p:sp>
        <p:nvSpPr>
          <p:cNvPr id="31823" name="Rectangle 2"/>
          <p:cNvSpPr>
            <a:spLocks noChangeArrowheads="1"/>
          </p:cNvSpPr>
          <p:nvPr/>
        </p:nvSpPr>
        <p:spPr bwMode="auto">
          <a:xfrm>
            <a:off x="6808124" y="152400"/>
            <a:ext cx="1752600" cy="1508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p>
            <a:pPr eaLnBrk="0" hangingPunct="0"/>
            <a:r>
              <a:rPr lang="en-US" sz="2000" b="1" dirty="0">
                <a:latin typeface="Times New Roman" pitchFamily="18" charset="0"/>
              </a:rPr>
              <a:t>Estimations of County </a:t>
            </a:r>
            <a:r>
              <a:rPr lang="en-US" sz="2000" b="1" dirty="0" smtClean="0">
                <a:latin typeface="Times New Roman" pitchFamily="18" charset="0"/>
              </a:rPr>
              <a:t>Budget</a:t>
            </a:r>
          </a:p>
          <a:p>
            <a:pPr eaLnBrk="0" hangingPunct="0"/>
            <a:r>
              <a:rPr lang="en-US" sz="2000" b="1" dirty="0">
                <a:latin typeface="Times New Roman" pitchFamily="18" charset="0"/>
              </a:rPr>
              <a:t>31% estimated</a:t>
            </a:r>
          </a:p>
          <a:p>
            <a:pPr eaLnBrk="0" hangingPunct="0"/>
            <a:endParaRPr lang="en-US" sz="2000" b="1" dirty="0">
              <a:latin typeface="Times New Roman" pitchFamily="18" charset="0"/>
            </a:endParaRPr>
          </a:p>
          <a:p>
            <a:pPr eaLnBrk="0" hangingPunct="0"/>
            <a:endParaRPr lang="en-US" dirty="0"/>
          </a:p>
        </p:txBody>
      </p:sp>
      <p:sp>
        <p:nvSpPr>
          <p:cNvPr id="31824" name="Rectangle 2"/>
          <p:cNvSpPr>
            <a:spLocks noChangeArrowheads="1"/>
          </p:cNvSpPr>
          <p:nvPr/>
        </p:nvSpPr>
        <p:spPr bwMode="auto">
          <a:xfrm>
            <a:off x="3962400" y="-1677"/>
            <a:ext cx="17526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ctr">
            <a:spAutoFit/>
          </a:bodyPr>
          <a:lstStyle/>
          <a:p>
            <a:pPr eaLnBrk="0" hangingPunct="0"/>
            <a:r>
              <a:rPr lang="en-US" sz="2000" b="1" dirty="0">
                <a:latin typeface="Times New Roman" pitchFamily="18" charset="0"/>
              </a:rPr>
              <a:t>Estimations of State </a:t>
            </a:r>
            <a:r>
              <a:rPr lang="en-US" sz="2000" b="1" dirty="0" smtClean="0">
                <a:latin typeface="Times New Roman" pitchFamily="18" charset="0"/>
              </a:rPr>
              <a:t>Budget</a:t>
            </a:r>
          </a:p>
          <a:p>
            <a:pPr eaLnBrk="0" hangingPunct="0"/>
            <a:r>
              <a:rPr lang="en-US" sz="2000" b="1" dirty="0" smtClean="0">
                <a:latin typeface="Times New Roman" pitchFamily="18" charset="0"/>
              </a:rPr>
              <a:t>31% estimated</a:t>
            </a:r>
            <a:endParaRPr lang="en-US" sz="2000" b="1" dirty="0">
              <a:latin typeface="Times New Roman" pitchFamily="18" charset="0"/>
            </a:endParaRPr>
          </a:p>
          <a:p>
            <a:pPr eaLnBrk="0" hangingPunct="0"/>
            <a:endParaRPr lang="en-US" dirty="0"/>
          </a:p>
        </p:txBody>
      </p:sp>
      <p:pic>
        <p:nvPicPr>
          <p:cNvPr id="50178" name="Picture 2" descr="http://t1.gstatic.com/images?q=tbn:ANd9GcQtwgaZ40P6w6HQPvqnlfFDRW0Yrqg0-xAKbkAMFDuRvayYZACK"/>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024" y="117764"/>
            <a:ext cx="841375" cy="936179"/>
          </a:xfrm>
          <a:prstGeom prst="rect">
            <a:avLst/>
          </a:prstGeom>
          <a:noFill/>
          <a:extLst>
            <a:ext uri="{909E8E84-426E-40DD-AFC4-6F175D3DCCD1}">
              <a14:hiddenFill xmlns:a14="http://schemas.microsoft.com/office/drawing/2010/main">
                <a:solidFill>
                  <a:srgbClr val="FFFFFF"/>
                </a:solidFill>
              </a14:hiddenFill>
            </a:ext>
          </a:extLst>
        </p:spPr>
      </p:pic>
      <p:sp>
        <p:nvSpPr>
          <p:cNvPr id="2" name="AutoShape 4" descr="data:image/jpg;base64,/9j/4AAQSkZJRgABAQAAAQABAAD/2wBDAAkGBwgHBgkIBwgKCgkLDRYPDQwMDRsUFRAWIB0iIiAdHx8kKDQsJCYxJx8fLT0tMTU3Ojo6Iys/RD84QzQ5Ojf/2wBDAQoKCg0MDRoPDxo3JR8lNzc3Nzc3Nzc3Nzc3Nzc3Nzc3Nzc3Nzc3Nzc3Nzc3Nzc3Nzc3Nzc3Nzc3Nzc3Nzc3Nzf/wAARCACCAMgDASIAAhEBAxEB/8QAHAAAAgIDAQEAAAAAAAAAAAAAAAYFBwEDBAII/8QAQhAAAQMDAwICCAQDBAkFAAAAAQIDBAAFERIhMQZBE1EHImFxgZGhsRQyUsEjM0IWJHLRFRdDgpKiwuHwU2Jz0vH/xAAaAQACAwEBAAAAAAAAAAAAAAAAAwECBAUG/8QAMREAAgEDAwIFAQcFAQAAAAAAAAECAwQREiExBUETIlFhcRQjMoGRocHwFTNisdHh/9oADAMBAAIRAxEAPwC8a5mp8V+VIisvtrfj4DzYPrIyMjI9oroPFUf1NdEMekaZIhyZMUB1DKnIxAUVBKUnY8jIwRVoQc84IbwWjD6utEm7SrX462pcZakrQ6ggHScEg8Y/zqcbdbdRrbWlSP1JORXz91vpF+kyGH1OCWpa3FoUkoJ1YKBjskpGc78bVF265SoksvIuUuGVnLj7BKlD2kZGr570zwsrKI1H0wCKzVXdQ9V3rpl6Mpmc1cmJKAtCH4uNGEpONYIJJJzgjIBHx9230tNOOIRcbWpoKOC4y7qCfgRnnyqPBnp1JE6lwWdRSrM6+scCX+GnOPsrxkK8IqSeQcFOeCCD7RXVE616cmKCWLtHKiCdKspIAGTyPZS9L9CcjBRUam/WhSygXOFrScFP4hGR7xnIrqTOiLGUyWCPMOA1GAOiitP4pjkPNkexQrIkMnh1s+5YqMk4ZtorSuSygHW82nHOVjatdvnx7jEblw3A4w4MoWO++KnIYeMnVRWM0ZoIM0UUUAFFFFABRRWDQBmq36r62l2nqOTBEZl+M0EeoolKskZO455+lWKtxLaVKWQEpGST2qpetLDdbre37nb4n4iO7hKPDUNWwA3ScHtSqzko+Xk6HTYUZ1sVuMD/ANL9RRL1bY73iNokuakqZK8qCk8+/bB9xoqtelOl7yjqCE9IgvR2mnAtS1EJIAB9ueaKITk1ugvbajSq4pzymXFKfaixnZD6tLTSCtavJIGTVG9ZWJbEZm/LnxnhcP4h8PWdbisqJQcYCcYO+Dzt5WV6TXXUdIy0tvhhKsB1RbUrUjP5Rjgk6Rk7bmqScnS3GSy7IdUzpSjw1KykJT+XA4GN/mfM1vtoN7pnMm9jj3x7KnXbHHPTabszMSvSVJcQltRySQAN+MZ3PG4qS6ctNmuXT81UpyUmc26goAU2kuLCFkNtkjcq32O+wO9KaXnUpCEurCcKSE6jjCuR8f8AKmS5wiiAurUTrcUdR1HKs5OMZ+W2aY3rDDPSbV6izlKcQpSHWvAOrVqSBn1tgnOCoZG42yaz0k3YpEG4s3rW0vSgodVICEqVq9VI2JScnBO4wSTjFLpcWjUgqUgjUNAVnGeR7R96vBtvTwRxyePzKCVFWnPv3POMnn71M3y2w4kKHMgSVOIfQkLRpxoOnlQ1Egq8vfvXZZJFlV07Oiz2GxN1pVGcU6sBbmleCrH5QOCeDlOeM0snOOSBjf3e2olHl+hKZI9PR4kq9w2LmXBHddSg6QDnJAAOTsO2Rx7eK1Xa3Mw7m5EhKMpkYLT2lJ8ZJGdQ05BB3+XY5Fdk6bbZNjitojMsz2RhRSlWCjUrYZJ3OdRyDsTgjg8dplKt1xiTlMIWht0Kw61qScEE49o2II3Bx8ad8k+xJdL2Cbf/ABG4SWAGSNanFBOnOcbcng05NejlDDPiS5inindSWGwgD4nJPyFRHS1+ht9e+LAZEW33ABjwPDCA2f6dhsfWA3/95qy595tlvH99nsMkb6VLyr/hGT9Kw1KMFLU+51IdQup040ocL0W4oI6Xs4ACohXnupxRP3FTtitjcRks224TYgB1FkOBaAc5yApJO/feoG8dZ2dKybey+8s8+qEIPt33+lL7nWl0D6HIwZZCTsnRqz7CTSddOL2HRtb2cfNx7/8AB9uVpvbshDzHUM3VkAIQ0hOOcbDAPJyf8qYrWiVBt6E3ScZT+SVOFCUe4AJ22pLT6RLSGgpTEvxlJAWhCE4T5gKJrQj0kQhnxYUxw5IBJRsny58qsqkPUW7O7nHGjj2RZLTviNhZBSD2PavLEtmQVhlxKyg4OPOlLp7qaDfpCmY0dbAGPWkacKUQSEgA7nYn4GuLqTqK22G4w0x47U1IUoPaXlBba0kduO/FW1xxnJnVrVc/D0+YsGionpy+R+oIBmRG3W0BwoKXQAcjHkfbUtV087iJRcW4vkM1yz5bUVtJW822patKStQG/wAea9vyGY6dT7qGkk4BWoAVUnpOuTN1ukduDI/FMMNHV4Y1ISsnfB7nAGfKqTlpWR9pb+PVUG8L1GrqlUmA6i7iU87CGG5LKlZSgEgBxI45xke2pGxTo0qFqjyGnQCSfDWCQOeOfnVORrnNiR3oqHliM8gpcYWcpUPPHY+0VojOmPKae0qy24FKAODsckVn+o34OxLo+pYlLfsz6KjNeG3uBqO5org6bur14t4lPW9+EFH1EvEErT+oez3iitaeUcCcHGTUuSqfSvcZqOrHGEvrQymIlsJB2UlQJUCODk+fkKiekOnG+olSWUzmWpCWVFlohWoKBThWMYKeQcHO4rYLFcuo+r7kw4olaZLqX3StJ8MAqCSQd8flGwqGlsXGwSXojy/w8hbYS8hl4LIBIVglJ23SDjOePOtkHpjhPcQ+cnPKbTHkPMocS6hpZRrCSkKIPIB37d67em4sSXeo8eatwIWrASEagskHYnPq+/B4rVAeZk3Zt27uSHEuOAuuM6SsqyN8EYO/Pc/eX68ttvtd4P8AonUpl1ThUsOJUhK9RCm06RtpzggnOCO3LZyyku5CXchr1Cbt1wXGZdW62lIKXlgAOAjOoYJGn257HiuvpMQUdRRG7s2otF0JVhSUJSfNQI3T58GolpaG1pU8yl9tIwWSopCh3GRuPhTN1zIs0t9h6zIZC9IEohSirXpTjnYgDbUBuoHPbKt1sSsckVfI0GNc1NWhxTkIoQphwuai4COScDBzkYI2xW+wSLfBmSWb1GBaLa0OZ1a0EcpAzySPgQPKoqK85FdQ+2htShukPNJWhXbdKgQR2qb6zvEW+3BMqE0WUgFKkFtI1HP8zI51dweMDeneaUcFfciPw6pE91mKlCsqWUBvOkpAJ2zvwNgd6lmbtC/sq/aZcJpMwOlbEgR05QMJ3JO+VY06hvjGaj7VPkWaexJb1JCk69AVgOoPn5jI+nmKw8Xr1dypptYdlOAkessJUcAnudIznvgUnnkk9N2W4LtIurcZ1URKykuhOycY9bPlnIz2I91eW1BaAvbfk+2t5lXOzRJdnkxyy1JXqeZfb/MU5SCnPG4zqHJSO1M/opcgPzpUGdEjuyCA8w442FHbZSRn4EfGs9zSdSOfQ6XTb76SbyspogbbZrjdFYgw3nk53WE+qPeo7fWmeP0C+whDtzkJweW4++D7VH9hVmpACQEgADgDj4VHXe7WqC0pu4zWWtQxpKsq+AGTWRUIR3kzZW6rc3D0044+N2JE/pCE5HKYSlsvg5SpayoH3/8AauVv0e3J1vW1MhEeWVj/AKa3TusozZUmBHW8RsFunQn5Df7Vy2rrifGuCXJSWlRjstttGDjz55HtqkvByPoy6jCDx+vI19CdJSbPcXJFxcZcKE5YS0okJUdlEggb4wPnUQ96PZsy4SpEq4tIDjy14ShS1YKj7t6cbb1PZJC0rRdIo1Ixhawgg7bEHGK6V3KAfEd/GxfDKidReSABx5/Gm6INY7GJ3d3GpKfDfsRnT8BzpxUaE0+pyMokKBQAFrURlW2TkbDnGPnTbk4zSXO6ysEVxsmZ+IW2sK0sJKvPvx9ah7r6TkLOi329akDu84E594GdvjUucILkUrS5ryzpeX+A53EMS3HWgEqWpOU6hnjuPlUJhQ7KA4GARVez+r71MdU6JX4f2RhowOOdz9ahnZUh5ZW8+84o7krcKiaU7iPZG2n0eq03KWC4TboN5hriXKOlzT+VwpwtI9iuRXqxdPp1MKuUNh5cf1UvutglQTslQ75Iwd+N+eaqqExdURBc4SnfCbc0qU076yD21JByAeMnavoFGdCcjfG9MhJT3wZbmnK3ioqeU/0MgYzRWaKac8+e7uZnS3Wsx7AVKbedcbUrghwK0q9uyuPMYqJmS3rxcA9JWwiS9pS46ohtK1ca1dgeMnYd+Sc2B6a460yLZJDbYaUhbZcCfW1Ag4J8sE4HvqtZLLkeQ9GeToebUULQeQRWum00mKlsxg6m6XdsDMWUuVH0SEI0oS4VKK9AK8YGCkH+rPCk0vq4+vP1rtnXu4T4yYsl7XHbS2ltogYb0J0gp8tufOmSw2K1XPpWZJMiSqXHdLhaQ2lKyrwyS2kkkKzpz5jB282RnpjiRHLI5dptq+lkXCO+8480VlSNCUqO6c5GTlKM8jOyhxzS5p5wDtzWdaiEgKJCQQnfjPOPfmmjok2FxFxYvqClssgl5TxSjHiIwMJGQrVjcZ2ztVfurIbMyJVif6MDSozLN1bW74WpayD+QrUN9iRwDtlJxS0lC1MuPBJ8NvTrUP6dWcZ9+DRJSUSXEFCEFK1DS2rUkb8A5OR5HO43ph6S6lRY481iSwHWnUpDYS0jWlRVurUR2G4B2yBxzVoScFtuHLOW6XtM+zRISkBLzJyXENoSle6tsAbYBzkckq2qKYU/DUxNYUtv1z4bjatJ1JxnBHB3HzrweVYUV7nc/wBXtxUsL6v+zq7Q6FnK8pcQQnCRpISf1DIOc78eVWnDSsoE8mZ0yT1Z1E044023IkrDavDVgEZ2/McZCdtuccZJzrcauPSXULZWWkTIiwsaVhaSN+cHgjtscGoppK3FgMpU4sEEJQkqPyHNNCunerOpJf4qXCd1K5elaWticjOdzjOBscDbsKU9tnwSs8hP6svdxSQ9cHEtqH8tn+GP+XBqGyc6s8nJNP1r9GZQ2n/Sdy1HOSiMjAA8tSv8qa7X0tZrYQuPCQt0f7V7+IrPx2HwFcmVCbljOx6qHVrWlSWiO/olgq60dM3e6hKosNSWVcOu+oj5nn4Zpih9Fx4ysXFxx50bFCPUSP3P0qyM+2lnqm8wLbKSmS//ABS2P4SBqVz3Hb44pipQgss59XqNxcSxTWPgrnqa1otlx8NnJjrSFt6lZx2Iz7D9xUOdPsBq3ekL7CuzkhhlLiXEJC9LqEjKeNsE98Ux/h2Nev8ADtax/UW0kj44qngKW6Zsj1edCKp1Ybr3/wDCjodpuExIVHhPrQdg5oIT8ztU5buh50t5KJMliPkcDKyflt9as26oKoudzpUD+1RLalIUFIJyDsR2NWVvGPJlqdXrTeYJIhHPR7DiMhx2bIfIICglKUD96mI3RXTwbStMVbgIyCt9R+xFbrjfYiI3hSH2GVE+tqdH0HNcEbrKzxAW3ZZWjcjw21KIPyq2mnER499U4b/DYkoVnh2i7MSYcZLev+FlJO6dhg779vlThSRaOs7VdbxGgMx5ClrcKm3HAEgEJJ4z7Kd6vFp8GavCrCS8VYYUUUVYQJnpJt8mRbY9yiRmJaretTjkZ9AWhxsj1tj3GAexxn3GuvSBfLdeX0C1KShtlxSXQGgkvHgOBQ/MMAjB3Gx4Iq77hEbnQZER5Opt9tTah5gjFKVt6IsFswDbkvup/rlnxSfbv6vnwKZCajyVkslKw4Uqe5ohRX5CvJlsr+w2+NMMDojqh9CAIS46AvxB4zyW8KwBq5yD8M7VdTaEtthttKUIHCEjCR8BWRnOBn4b1fx2uCqgVDA9G9ylLcS9OiM6ecBa/wBhUsx6KkZBkXlR23DcYD6lVP7SERVPF5aEa1k5UrG1a3rxa2D/ABblDR7FyEA/eqOs+7GRpSfCyKTPoutCP5s2c57BoT/0mt8b0e9N+K42pmWtTZ/qlEZH+6BU4vqiwt/mu0X4LJ+wqIldY2Rm4h1qYXU4AV4bajt37VR1v8hsbWtLiD/I6m+hOmmxtbAr/G+4r7qrMzpayRWkuRrVETpODlvVz33zXJI9Ilmb2ZamPHzDYSPqaipnpIS42pti1ZCgRl1/9gP3qjuF6miHTLqXEP2Hm1paRER4DTbWBpKW0BAyPdXVz7fZVSjrq7tpUmMmM0Fc4QVH6mo6X1PfJez1zkaf0tq0D5JxSncRNVPo1efLSLklzYsJBXMkssIHd1YT96XLj19ZYyVCMXpixx4SdKT/ALyv2BqqHFqcWVuKK1nlSjkn415pbuG+EdGl0OlHepLI13jry7XAFuNohMn/ANLdZH+I8fDFKxKlqKlKJUTkknJPvNboUKVPeDMKO7Ic/S2nOPf5fGm+3dFKilDl5KVKKdQYbOQP8Su/uHzpaU6jNFadrZ09MUl7dxXst1etFxZnRSkuN5ylR2UCMEGmhfpJuKk4bgQ0+RJWcfWmNmOxHQEMMNNpHZCAKgr90s7dpSXrb4LbpThaF+qFY4Ix3p3hzgvKzm07u0r1ftoY92Q8zri+ykqT47TKVbENMpGficmoWTcJssn8RLfcB7KcOPlnFMSfR7fDyqGPe/8A9qHOg57DgQ/LipyM5TqV+wpWmq+TbKtYU15HEUwMdhmsmnJnolv/AG09Z/8AjaCfuTUlC6Ntq3koSy8+s8Bxwj4nGKlUZvkVLqdvHh5+CC9H9jTeLyFrlrY/CFL2lCTqVg9jwB9f2u6o+1WqHaoiWITDbSf6tCQNR8zUhWmnDRHBxb67d1V1duwUUUUwxhWp9pLqcHII3Ch2rbWCKAKy606rvFluS4DEeOwNOpDx/iFafMA4A92+KS5nUV5mk/iLlJUD/SlegD4DAq4epOkLd1C82/NW+h1tBQktKA2zncEUmX70Zux2A5ZX3JLmrCmnilOE+YIAz22rNUhUbeHsehsLqxjCMZRSl64/cr5ZU4f4iis+ajn715AxwMe4U9QfRxKcAM64NM+aWkFZ+uBU7F9HtlaH94VKkHvqcCR8gKUqM2b59WtafDz8IqmgHyOfcauuN0xY42PDtcYkd1p1n/mzRc2WGQ02ww03jJAbQlOO3YVdWz7sxVOuQksRg/zKhj2i5yhmNbpbo80MKI+eK7kdJdQLGRanx/iKU/c1ccb1o7WAT6owNzXiTOhxElUqVHZxz4jiU/er/TxXLE/1utJ4hBfqU+90lfWNPi29Y1cHxEH969NdJXVeNbbLYP63B+1WJO6t6eDam3Lgh0HsyhS/qBj60tvdYWpC1BpElwZ2OgJyPiaq6dNdyVd3091Tx+DOO29DeLISibcUtpVwGUaj7sqwPpTbB6GscPBXHVKV5yFkj5DApX/tvHStJRAeVhQJBcSP86lU+kuCo+vbpSR3IcSrFWi6KF1F1Oqs749sL/Q5x47MZsNx2W2mxwltASPkK8TI4ktaQMKG4PlSx/rFshTnwpucbJ8JP/2qDvPpEkyEKbtMf8MCMeO4QpfwHA+OaY6sF3MsOm3dSW8ce7JO/XmPZQUPDXJ/pYBwfeT2H/gpXb6zubclDyEsBCVZ8MN8jyznPFL7rrj7qnXnFOOLOVKWckn31vgwJc9ZRDjrdUnnHCfeeBWZ1pSlsdiPTaNCH2m/uXnDkImRGZTGVNvIC0H2Hf51zXdnUwHNJ9Q77dqqKdBvNoYbU8662yVaUhuQSEny2O3/AO1GuypDow9IecHkpwn7mmO4xs0ZKfRvE80KiaLQk3CFG/ny47Z8lODPy5pp6cYR+EEsD+ekFBII9TtseM8/KqPsUIXC8woZGzz6Erx+nO/0zX0K2gISAkAADAA7UynNz3MN9axtmop5bPdFFFNMAUUUUAFFFFABXkivVFAGpxhDm6h636gcEVzKjOD8qkqHbOxruooAgbku6R9IgWwSiSASZCUBPt33qPvNl6glpU5FnwWVpSdKUsKJPsyon7U3Vg1DWRkamnGEv58nz7cLreitcWdOmJLZ0qaU4U6SOxSMVGHc5O58zVt+kDpdN1kRZjSwwv8AlvOaM5T247881ptfQdkYQlyQp2crtrOlP/Cnf5k1kdCbkejo9VtoUk2t/RIqlRH9RA95o1DjUPnV7xbXbouRGgRmSO6WQFfPGaLmGkxFhbbZ1jSAUD/zjNW+m9xcuuxeyht8lEniirSb6es0yQG5FvZwvICmstkE99q5p3o5gK1Liz3mEjkOoDgHx2NUdvLsPodYt8YllFbZ7VlKStaUpSVLJwEgZJPkKsaH6M2tQVJnvvIHIZaCM/FRP2pqtPTtvs6Q5CghtfHiq9dz5ncD3URoSfJat1mhBfZ7v8hE6b6CflFMm9hUePyGM4Wv3/pH191Oy7UEBtu2xUpZCcBDacJB+1SyAGzrLRKe+W/qDjOak08VqhTjFbHnrq8q3Msze3p2Ee6Wrx4yo9xjL8EkZ3wMjcYUNq54/QvT7iEuhEpST+p84B8uKsAjIryUApKSAQeRUuCfIunc1aa0wk0hUj9N2i0qEqFCQiQz66VqUpStt8bnbIyPjTTHdS80lxs5SoZFQ93kxojT6FyGmyEjCVuAEA7cE1HdO9TWpyc3a2JfivOhSvVGUBQ3wFeePLyozGOwNVq2ZPLx33G6isVmrCAooooAKKKKACiiigAooooAKKKKAPK20uIKFgKSRggjIIrniwGIqiWdQB4SVZCfdXVRQByzmlqYWpgAvpSdAUcBR8ifI1U936yvTU5caZAjMrZOFMlKsg7d8+XerhPFVv6WbNqaj3hlsakHwnzjsfyk+45HxFLqqWnMTdYOk6mipFNM0dJ9RoutzZiuRXEP7qT4XrpVjff9PvO1WLHjlJBeKSobgJGwPnvVdeh5cYOXFsp/vRCFAn9G+QPjz7x5VZ4opNuOWR1CnClXcILGACQOKNIrNFMMRgjNZAxRRQAUUUUAKnpB6fXfLRmNvKikuNp0g+Jtun4/cCqbgyH4M1mSyFpdZcC0+eQeP2xX0aRzS3P6Ot83qCPeFJ0LaOpbSUjS6sflUfaPrtSalNyaaOrY9QVGm6VRZj/NhiaUVNpURgkZx5VsryBtuK9U45QUUUUAFFFFABRRRQAUUUUAFFFFABRRRQAVqlNNvMqbebS42oYUlYyCPaKKKh8FofeQldHQ4rF+mrZjMtqS86gKQ2AQnCNtu3sp6ooqlL7prv8A++/hBRRRTDEFFFFABRRRQAUUUUAFFFFABRRRQB//2Q=="/>
          <p:cNvSpPr>
            <a:spLocks noChangeAspect="1" noChangeArrowheads="1"/>
          </p:cNvSpPr>
          <p:nvPr/>
        </p:nvSpPr>
        <p:spPr bwMode="auto">
          <a:xfrm>
            <a:off x="73025" y="-465138"/>
            <a:ext cx="1504950" cy="9810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018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4114800"/>
            <a:ext cx="1905000" cy="1238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0183" name="Picture 7" descr="http://t0.gstatic.com/images?q=tbn:ANd9GcSrb_F8p_V58i5qzCqZIFT5NJiUQe3qGC5TnkPdt7fnKL4d91oQcw"/>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05200" y="4429124"/>
            <a:ext cx="2476500" cy="1847851"/>
          </a:xfrm>
          <a:prstGeom prst="rect">
            <a:avLst/>
          </a:prstGeom>
          <a:noFill/>
          <a:scene3d>
            <a:camera prst="orthographicFront">
              <a:rot lat="0" lon="0" rev="20699999"/>
            </a:camera>
            <a:lightRig rig="threePt" dir="t"/>
          </a:scene3d>
          <a:extLst>
            <a:ext uri="{909E8E84-426E-40DD-AFC4-6F175D3DCCD1}">
              <a14:hiddenFill xmlns:a14="http://schemas.microsoft.com/office/drawing/2010/main">
                <a:solidFill>
                  <a:srgbClr val="FFFFFF"/>
                </a:solidFill>
              </a14:hiddenFill>
            </a:ext>
          </a:extLst>
        </p:spPr>
      </p:pic>
      <p:pic>
        <p:nvPicPr>
          <p:cNvPr id="50185" name="Picture 9" descr="http://t3.gstatic.com/images?q=tbn:ANd9GcRD4XIXGsFGNNOqGbA0sXcVzipFSMF68uksQj62NWNEskr2rkHMTQ"/>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62800" y="4648200"/>
            <a:ext cx="1263642" cy="18578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1502984"/>
      </p:ext>
    </p:extLst>
  </p:cSld>
  <p:clrMapOvr>
    <a:masterClrMapping/>
  </p:clrMapOvr>
  <p:transition spd="med">
    <p:fade thruBlk="1"/>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3"/>
          <p:cNvGraphicFramePr>
            <a:graphicFrameLocks noChangeAspect="1"/>
          </p:cNvGraphicFramePr>
          <p:nvPr>
            <p:extLst>
              <p:ext uri="{D42A27DB-BD31-4B8C-83A1-F6EECF244321}">
                <p14:modId xmlns:p14="http://schemas.microsoft.com/office/powerpoint/2010/main" val="2785689827"/>
              </p:ext>
            </p:extLst>
          </p:nvPr>
        </p:nvGraphicFramePr>
        <p:xfrm>
          <a:off x="910708" y="1541780"/>
          <a:ext cx="7295888" cy="4859020"/>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3"/>
          <p:cNvSpPr txBox="1"/>
          <p:nvPr/>
        </p:nvSpPr>
        <p:spPr>
          <a:xfrm>
            <a:off x="1600200" y="609600"/>
            <a:ext cx="6422271" cy="523220"/>
          </a:xfrm>
          <a:prstGeom prst="rect">
            <a:avLst/>
          </a:prstGeom>
          <a:noFill/>
        </p:spPr>
        <p:txBody>
          <a:bodyPr wrap="none" rtlCol="0">
            <a:spAutoFit/>
          </a:bodyPr>
          <a:lstStyle/>
          <a:p>
            <a:r>
              <a:rPr lang="en-US" sz="2800" dirty="0" smtClean="0"/>
              <a:t>Presidential Job Approval: Recent Rise</a:t>
            </a:r>
            <a:r>
              <a:rPr lang="en-US" dirty="0" smtClean="0"/>
              <a:t>…</a:t>
            </a:r>
            <a:endParaRPr lang="en-US" dirty="0"/>
          </a:p>
        </p:txBody>
      </p:sp>
      <p:cxnSp>
        <p:nvCxnSpPr>
          <p:cNvPr id="6" name="Straight Arrow Connector 5"/>
          <p:cNvCxnSpPr/>
          <p:nvPr/>
        </p:nvCxnSpPr>
        <p:spPr>
          <a:xfrm>
            <a:off x="7239000" y="1132820"/>
            <a:ext cx="457200" cy="153418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8" name="AutoShape 2" descr="data:image/jpg;base64,/9j/4AAQSkZJRgABAQAAAQABAAD/2wCEAAkGBhERERUTERQVFRMUExgZEhUYFxAWFhIVGBYWFBUWFRIaHyYfGBkjGRYTITAgIycpMDg4Fx4xNTI2NicrLDUBCQoKDgwOGg8PGikkHyQ1NSwzNTEsNCwsNDE1NTQtLzQuLDUpKS0sLS8pLzYyNTQ0KSwvLTUvMSksLDUqNCwsLf/AABEIAIgAiAMBIgACEQEDEQH/xAAbAAEAAgMBAQAAAAAAAAAAAAAABQYBAwQHAv/EADYQAAIBAgQEBAMHBAMBAAAAAAECAAMRBBIhMQUGQVETImFxMoHRI0JSkaGxwRRicpKy4fEH/8QAGgEBAAMBAQEAAAAAAAAAAAAAAAMEBQIBBv/EACoRAAIBBAECBQMFAAAAAAAAAAABAgMEERIxIUEFEyJh8DNxkRQjUYGh/9oADAMBAAIRAxEAPwD3GIiAIiIB8s4Audhv6Sq8U5scvlw2UqN3Otz/AGr29Zv53x2WitMGxqNr/iup/XLKzgKKlgDa0yL26lGXlw6F23opraROUeKYljYuQfRFuPkRqJ3UeL1qRAr2ZTs4FgfofQzvwGFAUdQPhvqR6A9pp4nWpqGRxcZQ1t73JU/qB+cqRnXjHzdnj7huEpaqJK0ayuAykEHYifcqXL/FAlfwtRTqaoCb5X6ge4lsBm1b1lWhsVqlPSWDMREsEYiIgCIiAIiIAiIgCIiAUbn9/taQ/sb9WH0kFhMSVN5Nf/QadTxEcISoW1x7tcXOgt5Tbrc9pWaTn8Lf6k/tPmbxPzpGxQ+mj0fguNzUgZo44Q63G4BHyP8A2F/KVvh+NZFCAMrNmAzEhbk6HLYaXt3llw9JfCz2LEi4Bv8AtvKjqNLVsjlBRlsVSsGBVlBJVgRv0N/4lx4ZzPTqZVYMjmw1GhPow019ZW8K7uwVrKztZKY0sPVd7+rdpZuHcvqhDv5nG3ZT/JmnY+bt6OO5xcaY9XJMAzMwJmbxnCIiAIiIAiIgCIiAIiIBhluNZ5xzBwI4eqSB9k58h6Lf7p7ek9ImutQV1KsAVO4IBB9xKtzbqvHHcmo1XTeTzFVAG50mlMaQGuxK3Njdh5fXWxlp5h5Tw6UnqKWWy/DfMhuQLZTqPcESN5V4ZhTdqqh3VlyKM7Da48lyD7mYcraUJqEmkaKrRlHZJnbyTwQ38d9tfDv94ndvYDQS6TmpYpdBYqegItf26fKdAM3ranCnDWDyZtWbnLLMxESwRCIMj6HGEdyq7Zyl7jVlF2sOoFiL+k4lOMcZfJ6ot8EhEROzwREQBERAEREAQYmDAKpx7iH9RVGHX4AwznbMQfhGo7H9+lj08N4H4Oc2C3taxzWUXyj5XOs1Pw9DXrUKg0q/aUm6gnex6ENrPrD8xK4am+lRSVYbeYX79wCQfSfNXGZTlKpzwv6NBZ1UYcEcvMbJWZKysaAFNWqX+BmvlJ6jzA6+0tmExH3WNza6t0de/v3lQ5dcVMQ1OpdxUoMtTMtlbK4K77mzP09ps4g+IwKeEAz0cwNCtbMaI3KVPbYN2Ms205U4Kouq7/PmDyrBSlqujLqJmefU+cMSNnpsP8W/i8+251xVtqf5VPpLa8Rpe5F+kn7Fn5h4uKVPKp+2qDLSUatmOl7dh39JAcBxFKlWAfMipSspf4c5PnsfrODCq2KNR2ceMykZh91bWso6D6zfwCtiKuHKUxRC5d83mtobXA6g7mZ1S6dSqppccFlUlCDj+S903DC4IIOxGoPsZ9yC5PBFFgSLrVYWGoGgOh69/nJ2btKfmQUv5M+cdZNCIiSnAiIgCIiAIiIBEcxYYlFqp8dE5h6r99fmNflKxzBQptVWvTteogZrfEnS7Dop2v3HrL6RPO+Y+G/01ayaq4LKLaqL2K37fxMjxClhbrvz8/wu2ssvB9cBriniULaDUbEnUEWt1N5fqNYMLj2I1BB7EdDPKsPWs6lSRY6C+xG2U9PaSuB5rq4c1Cymp4ihhrpmBK5yx3Uiw8t9l76V7O6VL0S4Jq9Bz6rkv74ZDuqn3AM+Dw6kd6af6p9Jx8K4s72WtT8N2UsovfMBa+m4IuN5Kzag4VFsjPalF4ZWsdyiA/iYcimfw6hflbb2kXT5YxaFjTCjMLNZwAQd9LS8xK07GlN54+xLG4mlg4OCcM/p6QS9zcljsCT29J3xEuQioRUVwiBtt5YiInR4IiIAiIgCIiAJUud7Z6Hfz/l5JbZVuedqP+bf8RKd8v2JfO5Pb/URV1whq1LIPPYkdyVBa36SxcG4hTrtmqlR4diqWQLm2zAWuTITgDn+tRezA/mrfQyw8wctlialEak3dB1P4l9T1GneY1KhKVPePXD4L1ScdtX09zXX4oRXFcapmFJB1cX85X2NpbBKnwXhdWrVWpWUqlLRFIy6jYBegG8tgmrYqercu/xlKvrlJdjMRE0CuIiIAiIgCIiAIiIAiIgCV/nKhekrfhqD9QR+9pYJSOduMnOKQ0VCpb+5z8I9gNf/ACVL2SjRee/Qnt4t1Fg08r8OLYw1B8KAEn1sVA99SflL7KTwDiD0mfLTNQFVLAEAixIuAd9/TaW3A49Ky5k+YIsVPYjpK/h84aap9eSS5UnLPY6YiJplQREQBERAEREAREQBERAEREAxPOufMSgqt4a3ZQPEO+ZraadLDUn6T0Uyl8NwHiYqvnCnzvfMuaxucpHytM3xB+iMccstW3RuT7GzlvB4mlTFREputVVJBYhwALBc2x6303Jk9gqNQ1c7IKYyZSMwYsbggm2mmv5mc/A1NFmoMbjVkJ6j7w/M3+Zk3PbWjCUYzTfTt7/jJzVm9mIiJolcREQBERAEREAREQBERAEREASGx3D6iVGq0QGLAZl0BuNAynbbcHtESKtRjVjrI6hNxeUa6dY1Hp2pVEdXu5ZSABY5vNsb7ScmYkdvS8uLWfnB1OWWIiJZIxERAEREAREQD//Z"/>
          <p:cNvSpPr>
            <a:spLocks noChangeAspect="1" noChangeArrowheads="1"/>
          </p:cNvSpPr>
          <p:nvPr/>
        </p:nvSpPr>
        <p:spPr bwMode="auto">
          <a:xfrm>
            <a:off x="73025" y="-617538"/>
            <a:ext cx="1295400" cy="12954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AutoShape 5" descr="data:image/jpg;base64,/9j/4AAQSkZJRgABAQAAAQABAAD/2wCEAAkGBhMQERUTEhQVExUTFRQWGRYYGRUYFhgWFBQXGRwXFRgXGyYeHRojHBUUIS8gIycpLCwsFyAxNTAqQSYrOCkBCQoKDgwOGg8PGjQkHSE0NSwvNSw1LTIsNjQ1NCw1LiwrLCwxLS4uNSwyLTQyLyw1LCksKSw1KiwtLDUpNS01Lf/AABEIAGwAnwMBIgACEQEDEQH/xAAbAAACAwEBAQAAAAAAAAAAAAAABQMEBgIBB//EADgQAAEDAQYDBgQGAAcAAAAAAAEAAhEDBAUSITFBUWFxBhMiMqGxgZHB0SNCUmLh8BQzQ4KiwvH/xAAbAQABBQEBAAAAAAAAAAAAAAAAAgMEBQYBB//EAC8RAAEDAgUCBQMEAwAAAAAAAAEAAgMEEQUSITFBUWETcYGh8CKR0RQysfEjJOH/2gAMAwEAAhEDEQA/APuKEIQhCELwlCF6hUK95iSGDERw0HU6KjZr1c+qW5eGJgyM+ai/rIPFEOYZjwl5HWvZOa9cMEuIA5qrSvZjjAKrWl8vcTnhgDlkCY5yfRKLW6CKjdDExw4qmfj0bKvwHN+kGxPdPCAlt+U+td4ESGNLoyJyAnhmVUNtrfpHzChs9hZXzL3tOsNdAJ45hUL0eRRZBMugE7qJiVdiFLINQGuJtbX7/dKjYxwTA3s9rgHQCdMwU8oPloJSS5Llpg954nOExJJA6BPXODRJyAWioxUCP/ZILu3RR35b/SulG+sBqVUqXq2HYcyBlzOg9YSO9LRhewYnOc45yfpt8E1VYjFTSMjcCS7olMjLhdaoGV6llK3tpMGNwnhOako3uxyn5gTa+qbsVfQuWvB0XSUuIQUIKEIQhQ2m0Bgk5k5Abk8AkucGAucbALoF9F3VrBokmEstl4B5a0HwmZ5kRAnhr8lStFuYamF/jfw1a2dh91QP+a5sYWwDlsZ1CzEuLCscaWEEFw0d38uh23UlsWX6ir1trFrYbha3OTw6BLburAvw05IzLnRAnqrNoLXsLahiMj9woKNYP8Fnpmqf1HKm36LPYfJJBNqDnadgNT2JUlwBbZMLTawym55zBc747fRUKNc4PFTLKegJ4lMR2WLwwVKhgQSwDKdTB4J6LM3DhgEHY6K4ZgL6h0j5jlLjce+6ZMwbYDVZrs28vccPla6J9YVa9Q5zmUQ1xcH8DpOvSN1qy+nSAAwtGwEDnkF468KYaXOcGgCSSQABzJyCt5cKE0MUcj9Wc9eyaE1nEgbrywWcsbBUN7GAwny4s+GhifipaV4sdBa4OB0IIIPQjJWHsDgQQCDqDoVZVcBqIXRA2uN0yx2V11maFCHlxLcE4vltHyPwVGg41q7qg0bDGnbEfsE9rdlKTj5qgH6Q7L1EqxVu1tKkG0mwGEOgamNepiVlosKqov8AJIQTG05betvdSzK0mw5Se2Xh3bhTptxPOvHq4rx9NxmWd3UAnkRxy1C47nFUNRkOkaTn6q3a7XgYX1CAcMAcB9/sqVvhCDx2yET32TmoNraKa5Lfiy/oKeSslcDXNbijxPJcAdgdzy91cfeL2Phx10I06dVt6fEoyI45XWkcNvnXoojojckbLRIKgstpDxIU6tUyhJrztOCpLtCAAdgc5B4E5fJWrwtkS0HDAlzuA4Dn7fFIrPWNRzsPjb+45HjOXos9ilXTzZqRziDuSNhbg/N+6kxMcPqXZaymHVAC46xz4qm+3Tm6linQgT7LolzSQwT+w7dDuEz7PXVUaC+oMJLiQ3gOaz9FhT55MkhJbb6XDUfO2hBUh8gaL8qK6rl75gdXYc5hpkGNpWho2drAGtAaBsBAUiFuYadkQFt7WJ5PmVBc8uXhMLP3z2hqNbFmpd86YkuDGA9YJPRoK9tl4d+8saYps8xH5jwngmF22cYQ8iJ8o4N2jrqf4UUVTp5MkOw3P4/PPunDGGNu9ZGy3FaatVle3VYc2e7Yxp7tmIQcyQZOklO6t0tA8VaJ4gR6lOLdRL2OA1gx1KrU7AAcTwHnOZ58BsOS7JRmST9xtbe59gCFzxbN/pZe8rtdYR39Ig0sQ71gEANcQDWaBkC2ZdGrZ4J7QvN9M4Xgjr9Duu7RZAyaZE0qgIg7SCC3oQSo20h3bWO8WFrWzv4QBPXJRzNJTnJe9uDrf13/AJ8ksND9U6s9qDxIUyy1mtJpPwzP1C0lnrBwBCs4JmzMzs+dkw9pabFUrdcTKhxAljju3fqNEuf2ap0/HUc6sZAa12TZ2kDZaNQ2qzio0tOXAjUEaEKHUYfC7NIxgz8X2v3TjZXDQnRIrTbG0/DPidvz+3AKnQoueS2pOYJGXDmpbTYhjIqHC8DXZzTv09lxa7yILaVLxvI9hqvPJGSOkLXAmQmxHIPBCnCwGimua2EOw7gwfutMs7c11miHVKxAc4zAOQHXindC2NfkCvSaEy/p2eN+62qr5LZjl2WZvcl4YDk2o8ud02HygLunacAwsZmSBpDQJgen1Utuqij4KjfCNDsRt8VRN6snDQYX1DkIkxPssC9zrPp5WHOXXuOex7cqeOo2XV3g1LS/gIHqtgwZJTcFzGiyX5vdm7qU4W5wymNNTNjdvyoMrszrhCVdo7f3VExq7IdN/wC801WR7Y1pqMbwE/M/wFzFJzDTOLdzp90umZnkAKq3MZGE/meJ6GPoCFsa1YNaXEgBoJJOgAEyeSw1ieRBbtB+R0Wip32CBDXTv/6VWYJUwshf4jg0jqeE/WtcXiwXnZG/zbaBqnCYq1aYezF3dRrHQKjMWcH6Fd3z2lbZa1np1KdQttFQUhVAb3bajvK12cy6DoFJYLYcWF0AEeEAQBGw+B9FWvXshRtVqoWp7qk2cy1gd+GXAktc5vEE6jXIHRX9NUx1LPEjOmoUF7Cw2KZXo38Mn9MH5EJZVerl9WsBmEZk5kCPKDJ1y2hJql4lwH4bgDnJwjXo4lZzF6hjZ7X1A/OinUzCW3VO32iKjen1yWiuO0yIWQtmZlPuz9XMf3UJrBKkmoczhwv6j/idrIx4Yd0WqQhC1yq1Wtt3srCHiY0OhHQhI2U6NndipMzccPePMjXYzIHwEwtKlTezzO8Dy5zgJhhjCJ91WVkErntfA1t+SRqO48k9G4WIcUotl80gTJ71/SQOg2Vvs5ZXlmN4LZmAcjG2SdUbFTZ5WNb0ACmTFDhr6eUzSSZnEWXXyhwygLx9MOEEAjgc1zToNb5WgdAB7KRCucoveyZudkIQhdXELG9r2RWaeLR9Qtks92wseKm14/IYPQ/z7qpxiIyUrrcaqVSOyyi/KzlB2E4tRuBqOYG/MfFNqFQOAIIIOhGYSezVVbFBjjiY40nnWNCf3NOR6681588B2h0Vu8X3TQZ8ozB4FTi2VAIxADjBn3SlprjR1J3Mte0/8SQve5qv89QNHCmCCf8Ac7P5AJdPU1VKC2KXK0+vtuPZR3QtcbuUlZ+MloM/rd/1nifQdQiscl21oaA1oAA2CrWiqmLlzr7+e57lONHAS+1lPOzdPMfD2SCp4jC2VwWTCyTutLgMRdUZ+Gj+fhTVa60Yb1ThCELbKnQhCEIQgoQUIQhCEIQhCEIQo69EPaWuEgiCpELhAIsUL59ed3us9QtOhzB4hc0qoOq3dusDKzcLxI9QeIWQvDs1VpElnjby1HULE4jhD4XF8Qu33Hzr91cwVTZBZ2hRSqgaZKU1wk/ekaghe/4lZ8xqTkTGpaVRr11wxr3mGtJKe3X2VcSHVchw3/hTKWilqHWjbfvx6lJe9kQu4qrcF0Go7ERkP7C2lNkCAuaNAMADRACkW9oaNtJFkGp5KpZpjK7MUIQhTkyhCEIQhBQgoQhCEIQhCEIQhCEIQhCEIQoa1jY/zNa7qAVALmoj/Tb8ldQmnQxuN3NBPklB7hsVxTotb5QB0AHsu0ITgAGgSUIQhdQhCEIQhCEIQhBQgoQv/9k="/>
          <p:cNvSpPr>
            <a:spLocks noChangeAspect="1" noChangeArrowheads="1"/>
          </p:cNvSpPr>
          <p:nvPr/>
        </p:nvSpPr>
        <p:spPr bwMode="auto">
          <a:xfrm>
            <a:off x="73025" y="-487363"/>
            <a:ext cx="1514475" cy="10287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9398"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381000"/>
            <a:ext cx="11430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525590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bwMode="auto">
          <a:xfrm>
            <a:off x="76200" y="228600"/>
            <a:ext cx="9144000" cy="762000"/>
          </a:xfrm>
          <a:prstGeom prst="rect">
            <a:avLst/>
          </a:prstGeom>
          <a:noFill/>
          <a:ln w="9525">
            <a:noFill/>
            <a:miter lim="800000"/>
            <a:headEnd/>
            <a:tailEnd/>
          </a:ln>
        </p:spPr>
        <p:txBody>
          <a:bodyPr anchor="ctr"/>
          <a:lstStyle/>
          <a:p>
            <a:pPr algn="ctr" eaLnBrk="0" hangingPunct="0">
              <a:defRPr/>
            </a:pPr>
            <a:r>
              <a:rPr lang="en-US" sz="2000" b="1" dirty="0" smtClean="0">
                <a:solidFill>
                  <a:schemeClr val="tx2"/>
                </a:solidFill>
                <a:latin typeface="+mj-lt"/>
                <a:ea typeface="+mj-ea"/>
                <a:cs typeface="+mj-cs"/>
              </a:rPr>
              <a:t>Presidential Job Approval</a:t>
            </a:r>
            <a:r>
              <a:rPr lang="en-US" sz="2000" b="1" dirty="0" smtClean="0">
                <a:solidFill>
                  <a:schemeClr val="tx2">
                    <a:satMod val="130000"/>
                  </a:schemeClr>
                </a:solidFill>
                <a:effectLst>
                  <a:outerShdw blurRad="50000" dist="30000" dir="5400000" algn="tl" rotWithShape="0">
                    <a:srgbClr val="000000">
                      <a:alpha val="30000"/>
                    </a:srgbClr>
                  </a:outerShdw>
                </a:effectLst>
                <a:latin typeface="+mj-lt"/>
                <a:ea typeface="+mj-ea"/>
                <a:cs typeface="+mj-cs"/>
              </a:rPr>
              <a:t>:</a:t>
            </a:r>
            <a:r>
              <a:rPr lang="en-US" sz="2000" b="1" kern="0" dirty="0" smtClean="0">
                <a:latin typeface="+mj-lt"/>
                <a:ea typeface="+mj-ea"/>
                <a:cs typeface="+mj-cs"/>
              </a:rPr>
              <a:t> </a:t>
            </a:r>
            <a:r>
              <a:rPr lang="en-US" sz="2000" b="1" kern="0" dirty="0">
                <a:latin typeface="+mj-lt"/>
                <a:ea typeface="+mj-ea"/>
                <a:cs typeface="+mj-cs"/>
              </a:rPr>
              <a:t>% approving of president’s job by party</a:t>
            </a:r>
          </a:p>
        </p:txBody>
      </p:sp>
      <p:sp>
        <p:nvSpPr>
          <p:cNvPr id="2052" name="Rectangle 5"/>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0" hangingPunct="0"/>
            <a:endParaRPr lang="en-US"/>
          </a:p>
        </p:txBody>
      </p:sp>
      <p:sp>
        <p:nvSpPr>
          <p:cNvPr id="2053" name="Rectangle 6"/>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0" hangingPunct="0"/>
            <a:endParaRPr lang="en-US"/>
          </a:p>
        </p:txBody>
      </p:sp>
      <p:graphicFrame>
        <p:nvGraphicFramePr>
          <p:cNvPr id="2050" name="Object 2"/>
          <p:cNvGraphicFramePr>
            <a:graphicFrameLocks/>
          </p:cNvGraphicFramePr>
          <p:nvPr/>
        </p:nvGraphicFramePr>
        <p:xfrm>
          <a:off x="762000" y="1054100"/>
          <a:ext cx="8024813" cy="4270375"/>
        </p:xfrm>
        <a:graphic>
          <a:graphicData uri="http://schemas.openxmlformats.org/presentationml/2006/ole">
            <mc:AlternateContent xmlns:mc="http://schemas.openxmlformats.org/markup-compatibility/2006">
              <mc:Choice xmlns:v="urn:schemas-microsoft-com:vml" Requires="v">
                <p:oleObj spid="_x0000_s48143" name="Worksheet" r:id="rId3" imgW="7934372" imgH="4219602" progId="Excel.Sheet.8">
                  <p:embed/>
                </p:oleObj>
              </mc:Choice>
              <mc:Fallback>
                <p:oleObj name="Worksheet" r:id="rId3" imgW="7934372" imgH="4219602" progId="Excel.Sheet.8">
                  <p:embed/>
                  <p:pic>
                    <p:nvPicPr>
                      <p:cNvPr id="0" name=""/>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0" y="1054100"/>
                        <a:ext cx="8024813" cy="42703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 name="Rectangle 1"/>
          <p:cNvSpPr/>
          <p:nvPr/>
        </p:nvSpPr>
        <p:spPr>
          <a:xfrm>
            <a:off x="3048000" y="1143000"/>
            <a:ext cx="46038" cy="4419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055" name="TextBox 2"/>
          <p:cNvSpPr txBox="1">
            <a:spLocks noChangeArrowheads="1"/>
          </p:cNvSpPr>
          <p:nvPr/>
        </p:nvSpPr>
        <p:spPr bwMode="auto">
          <a:xfrm>
            <a:off x="1752600" y="5791200"/>
            <a:ext cx="12954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hangingPunct="1"/>
            <a:r>
              <a:rPr lang="en-US"/>
              <a:t>Bush</a:t>
            </a:r>
          </a:p>
        </p:txBody>
      </p:sp>
      <p:sp>
        <p:nvSpPr>
          <p:cNvPr id="2056" name="TextBox 7"/>
          <p:cNvSpPr txBox="1">
            <a:spLocks noChangeArrowheads="1"/>
          </p:cNvSpPr>
          <p:nvPr/>
        </p:nvSpPr>
        <p:spPr bwMode="auto">
          <a:xfrm>
            <a:off x="4229100" y="5772150"/>
            <a:ext cx="12954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hangingPunct="1"/>
            <a:r>
              <a:rPr lang="en-US"/>
              <a:t>Obama</a:t>
            </a:r>
          </a:p>
        </p:txBody>
      </p:sp>
    </p:spTree>
    <p:extLst>
      <p:ext uri="{BB962C8B-B14F-4D97-AF65-F5344CB8AC3E}">
        <p14:creationId xmlns:p14="http://schemas.microsoft.com/office/powerpoint/2010/main" val="1267279605"/>
      </p:ext>
    </p:extLst>
  </p:cSld>
  <p:clrMapOvr>
    <a:masterClrMapping/>
  </p:clrMapOvr>
  <p:transition spd="slow"/>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2010 Elections</a:t>
            </a:r>
            <a:endParaRPr lang="en-US" dirty="0"/>
          </a:p>
        </p:txBody>
      </p:sp>
      <p:sp>
        <p:nvSpPr>
          <p:cNvPr id="3" name="Content Placeholder 2"/>
          <p:cNvSpPr>
            <a:spLocks noGrp="1"/>
          </p:cNvSpPr>
          <p:nvPr>
            <p:ph idx="1"/>
          </p:nvPr>
        </p:nvSpPr>
        <p:spPr/>
        <p:txBody>
          <a:bodyPr/>
          <a:lstStyle/>
          <a:p>
            <a:endParaRPr lang="en-US" dirty="0"/>
          </a:p>
        </p:txBody>
      </p:sp>
      <p:pic>
        <p:nvPicPr>
          <p:cNvPr id="604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09800" y="1716405"/>
            <a:ext cx="4779578" cy="34651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89011209"/>
      </p:ext>
    </p:extLst>
  </p:cSld>
  <p:clrMapOvr>
    <a:masterClrMapping/>
  </p:clrMapOvr>
  <p:transition spd="med">
    <p:fade thruBlk="1"/>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0"/>
            <a:ext cx="8229600" cy="1066800"/>
          </a:xfrm>
        </p:spPr>
        <p:txBody>
          <a:bodyPr/>
          <a:lstStyle/>
          <a:p>
            <a:r>
              <a:rPr lang="en-US" sz="3600" dirty="0" smtClean="0"/>
              <a:t>Statewide Races – AAC Results ‘06/’10</a:t>
            </a:r>
            <a:endParaRPr lang="en-US" sz="3600" dirty="0"/>
          </a:p>
        </p:txBody>
      </p:sp>
      <p:graphicFrame>
        <p:nvGraphicFramePr>
          <p:cNvPr id="5" name="Chart 4"/>
          <p:cNvGraphicFramePr/>
          <p:nvPr>
            <p:extLst>
              <p:ext uri="{D42A27DB-BD31-4B8C-83A1-F6EECF244321}">
                <p14:modId xmlns:p14="http://schemas.microsoft.com/office/powerpoint/2010/main" val="364128366"/>
              </p:ext>
            </p:extLst>
          </p:nvPr>
        </p:nvGraphicFramePr>
        <p:xfrm>
          <a:off x="533400" y="1066800"/>
          <a:ext cx="8229600" cy="5257800"/>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p:cNvSpPr txBox="1"/>
          <p:nvPr/>
        </p:nvSpPr>
        <p:spPr>
          <a:xfrm>
            <a:off x="1143000" y="1676400"/>
            <a:ext cx="2895600" cy="523220"/>
          </a:xfrm>
          <a:prstGeom prst="rect">
            <a:avLst/>
          </a:prstGeom>
          <a:noFill/>
        </p:spPr>
        <p:txBody>
          <a:bodyPr wrap="square" rtlCol="0">
            <a:spAutoFit/>
          </a:bodyPr>
          <a:lstStyle/>
          <a:p>
            <a:r>
              <a:rPr lang="en-US" sz="1400" dirty="0" smtClean="0"/>
              <a:t>Very little change in Governor or Comptroller outcomes</a:t>
            </a:r>
            <a:endParaRPr lang="en-US" sz="1400" dirty="0"/>
          </a:p>
        </p:txBody>
      </p:sp>
      <p:cxnSp>
        <p:nvCxnSpPr>
          <p:cNvPr id="8" name="Straight Arrow Connector 7"/>
          <p:cNvCxnSpPr/>
          <p:nvPr/>
        </p:nvCxnSpPr>
        <p:spPr>
          <a:xfrm>
            <a:off x="1828800" y="2362200"/>
            <a:ext cx="114300" cy="381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a:off x="3048000" y="2045732"/>
            <a:ext cx="609600" cy="100226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6553200" y="1676400"/>
            <a:ext cx="1981200" cy="369332"/>
          </a:xfrm>
          <a:prstGeom prst="rect">
            <a:avLst/>
          </a:prstGeom>
          <a:noFill/>
        </p:spPr>
        <p:txBody>
          <a:bodyPr wrap="square" rtlCol="0">
            <a:spAutoFit/>
          </a:bodyPr>
          <a:lstStyle/>
          <a:p>
            <a:r>
              <a:rPr lang="en-US" dirty="0" smtClean="0"/>
              <a:t>Mikulski improves</a:t>
            </a:r>
            <a:endParaRPr lang="en-US" dirty="0"/>
          </a:p>
        </p:txBody>
      </p:sp>
      <p:cxnSp>
        <p:nvCxnSpPr>
          <p:cNvPr id="13" name="Straight Arrow Connector 12"/>
          <p:cNvCxnSpPr/>
          <p:nvPr/>
        </p:nvCxnSpPr>
        <p:spPr>
          <a:xfrm>
            <a:off x="7086600" y="2045732"/>
            <a:ext cx="228600" cy="100226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06006964"/>
      </p:ext>
    </p:extLst>
  </p:cSld>
  <p:clrMapOvr>
    <a:masterClrMapping/>
  </p:clrMapOvr>
  <p:transition spd="med">
    <p:fade thruBlk="1"/>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90600"/>
          </a:xfrm>
        </p:spPr>
        <p:txBody>
          <a:bodyPr/>
          <a:lstStyle/>
          <a:p>
            <a:r>
              <a:rPr lang="en-US" dirty="0" smtClean="0"/>
              <a:t>Topics </a:t>
            </a:r>
            <a:endParaRPr lang="en-US" dirty="0"/>
          </a:p>
        </p:txBody>
      </p:sp>
      <p:sp>
        <p:nvSpPr>
          <p:cNvPr id="3" name="Content Placeholder 2"/>
          <p:cNvSpPr>
            <a:spLocks noGrp="1"/>
          </p:cNvSpPr>
          <p:nvPr>
            <p:ph idx="1"/>
          </p:nvPr>
        </p:nvSpPr>
        <p:spPr>
          <a:xfrm>
            <a:off x="457200" y="1600200"/>
            <a:ext cx="8610600" cy="4525963"/>
          </a:xfrm>
        </p:spPr>
        <p:txBody>
          <a:bodyPr>
            <a:normAutofit/>
          </a:bodyPr>
          <a:lstStyle/>
          <a:p>
            <a:pPr marL="0" indent="0">
              <a:buNone/>
            </a:pPr>
            <a:r>
              <a:rPr lang="en-US" sz="3200" dirty="0" smtClean="0"/>
              <a:t>1. </a:t>
            </a:r>
            <a:r>
              <a:rPr lang="en-US" sz="3200" b="1" dirty="0" smtClean="0"/>
              <a:t>Recent CSLI survey results </a:t>
            </a:r>
            <a:r>
              <a:rPr lang="en-US" sz="3200" dirty="0" smtClean="0"/>
              <a:t>– March 7-10</a:t>
            </a:r>
            <a:br>
              <a:rPr lang="en-US" sz="3200" dirty="0" smtClean="0"/>
            </a:br>
            <a:endParaRPr lang="en-US" sz="3200" dirty="0" smtClean="0"/>
          </a:p>
          <a:p>
            <a:pPr marL="0" indent="0">
              <a:buNone/>
            </a:pPr>
            <a:r>
              <a:rPr lang="en-US" sz="3200" dirty="0" smtClean="0"/>
              <a:t>2. </a:t>
            </a:r>
            <a:r>
              <a:rPr lang="en-US" sz="3200" b="1" dirty="0" smtClean="0"/>
              <a:t>Election results from 2010 </a:t>
            </a:r>
            <a:r>
              <a:rPr lang="en-US" sz="3200" dirty="0" smtClean="0"/>
              <a:t>– affecting Anne Arundel County</a:t>
            </a:r>
          </a:p>
        </p:txBody>
      </p:sp>
    </p:spTree>
    <p:extLst>
      <p:ext uri="{BB962C8B-B14F-4D97-AF65-F5344CB8AC3E}">
        <p14:creationId xmlns:p14="http://schemas.microsoft.com/office/powerpoint/2010/main" val="3569946"/>
      </p:ext>
    </p:extLst>
  </p:cSld>
  <p:clrMapOvr>
    <a:masterClrMapping/>
  </p:clrMapOvr>
  <p:transition spd="med">
    <p:fade thruBlk="1"/>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Rectangle 5"/>
          <p:cNvSpPr>
            <a:spLocks noChangeArrowheads="1"/>
          </p:cNvSpPr>
          <p:nvPr/>
        </p:nvSpPr>
        <p:spPr bwMode="auto">
          <a:xfrm>
            <a:off x="609600" y="304800"/>
            <a:ext cx="7772400" cy="533400"/>
          </a:xfrm>
          <a:prstGeom prst="rect">
            <a:avLst/>
          </a:prstGeom>
          <a:solidFill>
            <a:schemeClr val="bg1"/>
          </a:solidFill>
          <a:ln>
            <a:noFill/>
          </a:ln>
          <a:effectLst/>
        </p:spPr>
        <p:txBody>
          <a:bodyPr anchor="ctr"/>
          <a:lstStyle/>
          <a:p>
            <a:pPr algn="ctr"/>
            <a:r>
              <a:rPr lang="en-US" sz="2400" b="1" dirty="0" smtClean="0">
                <a:solidFill>
                  <a:schemeClr val="tx2"/>
                </a:solidFill>
              </a:rPr>
              <a:t>Gubernatorial Races – Anne Arundel County</a:t>
            </a:r>
            <a:endParaRPr lang="en-US" sz="2400" b="1" dirty="0">
              <a:solidFill>
                <a:schemeClr val="tx2"/>
              </a:solidFill>
            </a:endParaRPr>
          </a:p>
        </p:txBody>
      </p:sp>
      <p:sp>
        <p:nvSpPr>
          <p:cNvPr id="3078" name="Rectangle 6"/>
          <p:cNvSpPr>
            <a:spLocks noGrp="1" noChangeArrowheads="1"/>
          </p:cNvSpPr>
          <p:nvPr>
            <p:ph type="ctrTitle"/>
          </p:nvPr>
        </p:nvSpPr>
        <p:spPr>
          <a:xfrm>
            <a:off x="533400" y="838200"/>
            <a:ext cx="7772400" cy="457200"/>
          </a:xfrm>
        </p:spPr>
        <p:txBody>
          <a:bodyPr/>
          <a:lstStyle/>
          <a:p>
            <a:r>
              <a:rPr lang="en-US" sz="2000">
                <a:latin typeface="Times New Roman" pitchFamily="18" charset="0"/>
              </a:rPr>
              <a:t>Anne Arundel Consistently supports Rep. Gubernatorial Candidates</a:t>
            </a:r>
          </a:p>
        </p:txBody>
      </p:sp>
      <p:graphicFrame>
        <p:nvGraphicFramePr>
          <p:cNvPr id="3" name="Chart 2"/>
          <p:cNvGraphicFramePr/>
          <p:nvPr>
            <p:extLst>
              <p:ext uri="{D42A27DB-BD31-4B8C-83A1-F6EECF244321}">
                <p14:modId xmlns:p14="http://schemas.microsoft.com/office/powerpoint/2010/main" val="3949165654"/>
              </p:ext>
            </p:extLst>
          </p:nvPr>
        </p:nvGraphicFramePr>
        <p:xfrm>
          <a:off x="609600" y="1397000"/>
          <a:ext cx="8153400" cy="4851400"/>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p:cNvSpPr txBox="1"/>
          <p:nvPr/>
        </p:nvSpPr>
        <p:spPr>
          <a:xfrm>
            <a:off x="4800600" y="2209800"/>
            <a:ext cx="2743200" cy="646331"/>
          </a:xfrm>
          <a:prstGeom prst="rect">
            <a:avLst/>
          </a:prstGeom>
          <a:noFill/>
        </p:spPr>
        <p:txBody>
          <a:bodyPr wrap="square" rtlCol="0">
            <a:spAutoFit/>
          </a:bodyPr>
          <a:lstStyle/>
          <a:p>
            <a:r>
              <a:rPr lang="en-US" dirty="0" smtClean="0"/>
              <a:t>O’Malley on low end of typical Dem vote deficit</a:t>
            </a:r>
            <a:endParaRPr lang="en-US" dirty="0"/>
          </a:p>
        </p:txBody>
      </p:sp>
      <p:cxnSp>
        <p:nvCxnSpPr>
          <p:cNvPr id="5" name="Straight Arrow Connector 4"/>
          <p:cNvCxnSpPr/>
          <p:nvPr/>
        </p:nvCxnSpPr>
        <p:spPr>
          <a:xfrm>
            <a:off x="6781800" y="2856131"/>
            <a:ext cx="304800" cy="110626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22224794"/>
      </p:ext>
    </p:extLst>
  </p:cSld>
  <p:clrMapOvr>
    <a:masterClrMapping/>
  </p:clrMapOvr>
  <p:transition spd="med">
    <p:fade thruBlk="1"/>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1"/>
          <p:cNvSpPr>
            <a:spLocks noChangeArrowheads="1"/>
          </p:cNvSpPr>
          <p:nvPr/>
        </p:nvSpPr>
        <p:spPr bwMode="auto">
          <a:xfrm>
            <a:off x="840860" y="581709"/>
            <a:ext cx="6968574" cy="646331"/>
          </a:xfrm>
          <a:prstGeom prst="rect">
            <a:avLst/>
          </a:prstGeom>
          <a:noFill/>
          <a:ln w="9525">
            <a:noFill/>
            <a:miter lim="800000"/>
            <a:headEnd/>
            <a:tailEnd/>
          </a:ln>
          <a:effectLst/>
        </p:spPr>
        <p:txBody>
          <a:bodyPr wrap="none" anchor="ctr">
            <a:spAutoFit/>
          </a:bodyPr>
          <a:lstStyle/>
          <a:p>
            <a:pPr algn="ctr">
              <a:tabLst>
                <a:tab pos="228600" algn="l"/>
              </a:tabLst>
              <a:defRPr/>
            </a:pPr>
            <a:r>
              <a:rPr lang="en-US" b="1" dirty="0" smtClean="0">
                <a:latin typeface="Arial" pitchFamily="34" charset="0"/>
                <a:cs typeface="Arial" pitchFamily="34" charset="0"/>
              </a:rPr>
              <a:t>Statewide Races: </a:t>
            </a:r>
            <a:r>
              <a:rPr lang="en-US" b="1" dirty="0">
                <a:latin typeface="Arial" pitchFamily="34" charset="0"/>
                <a:cs typeface="Arial" pitchFamily="34" charset="0"/>
              </a:rPr>
              <a:t>O’Malley vs. Ehrlich for Governor </a:t>
            </a:r>
            <a:r>
              <a:rPr lang="en-US" b="1" dirty="0" smtClean="0">
                <a:latin typeface="Arial" pitchFamily="34" charset="0"/>
                <a:cs typeface="Arial" pitchFamily="34" charset="0"/>
              </a:rPr>
              <a:t>2006-2010</a:t>
            </a:r>
            <a:r>
              <a:rPr lang="en-US" b="1" dirty="0">
                <a:latin typeface="Arial" pitchFamily="34" charset="0"/>
                <a:cs typeface="Arial" pitchFamily="34" charset="0"/>
              </a:rPr>
              <a:t/>
            </a:r>
            <a:br>
              <a:rPr lang="en-US" b="1" dirty="0">
                <a:latin typeface="Arial" pitchFamily="34" charset="0"/>
                <a:cs typeface="Arial" pitchFamily="34" charset="0"/>
              </a:rPr>
            </a:br>
            <a:endParaRPr lang="en-US" dirty="0">
              <a:latin typeface="Arial" pitchFamily="34" charset="0"/>
              <a:cs typeface="Arial" pitchFamily="34" charset="0"/>
            </a:endParaRPr>
          </a:p>
        </p:txBody>
      </p:sp>
      <p:graphicFrame>
        <p:nvGraphicFramePr>
          <p:cNvPr id="3" name="Table 2"/>
          <p:cNvGraphicFramePr>
            <a:graphicFrameLocks noGrp="1"/>
          </p:cNvGraphicFramePr>
          <p:nvPr>
            <p:extLst>
              <p:ext uri="{D42A27DB-BD31-4B8C-83A1-F6EECF244321}">
                <p14:modId xmlns:p14="http://schemas.microsoft.com/office/powerpoint/2010/main" val="2072878821"/>
              </p:ext>
            </p:extLst>
          </p:nvPr>
        </p:nvGraphicFramePr>
        <p:xfrm>
          <a:off x="609595" y="1397000"/>
          <a:ext cx="8153400" cy="4246880"/>
        </p:xfrm>
        <a:graphic>
          <a:graphicData uri="http://schemas.openxmlformats.org/drawingml/2006/table">
            <a:tbl>
              <a:tblPr firstRow="1" bandRow="1">
                <a:tableStyleId>{5C22544A-7EE6-4342-B048-85BDC9FD1C3A}</a:tableStyleId>
              </a:tblPr>
              <a:tblGrid>
                <a:gridCol w="1179767"/>
                <a:gridCol w="1179767"/>
                <a:gridCol w="888029"/>
                <a:gridCol w="767362"/>
                <a:gridCol w="827695"/>
                <a:gridCol w="827695"/>
                <a:gridCol w="827695"/>
                <a:gridCol w="827695"/>
                <a:gridCol w="827695"/>
              </a:tblGrid>
              <a:tr h="370840">
                <a:tc>
                  <a:txBody>
                    <a:bodyPr/>
                    <a:lstStyle/>
                    <a:p>
                      <a:endParaRPr lang="en-US" dirty="0"/>
                    </a:p>
                  </a:txBody>
                  <a:tcPr/>
                </a:tc>
                <a:tc>
                  <a:txBody>
                    <a:bodyPr/>
                    <a:lstStyle/>
                    <a:p>
                      <a:r>
                        <a:rPr lang="en-US" dirty="0" smtClean="0"/>
                        <a:t>Nov. 2006</a:t>
                      </a:r>
                      <a:endParaRPr lang="en-US" dirty="0"/>
                    </a:p>
                  </a:txBody>
                  <a:tcPr/>
                </a:tc>
                <a:tc gridSpan="2">
                  <a:txBody>
                    <a:bodyPr/>
                    <a:lstStyle/>
                    <a:p>
                      <a:pPr algn="ctr"/>
                      <a:r>
                        <a:rPr lang="en-US" sz="1800" dirty="0" smtClean="0"/>
                        <a:t>March 2010</a:t>
                      </a:r>
                      <a:endParaRPr lang="en-US" sz="1800" dirty="0"/>
                    </a:p>
                  </a:txBody>
                  <a:tcPr/>
                </a:tc>
                <a:tc hMerge="1">
                  <a:txBody>
                    <a:bodyPr/>
                    <a:lstStyle/>
                    <a:p>
                      <a:pPr algn="ctr"/>
                      <a:endParaRPr lang="en-US" sz="1200" dirty="0"/>
                    </a:p>
                  </a:txBody>
                  <a:tcPr/>
                </a:tc>
                <a:tc gridSpan="3">
                  <a:txBody>
                    <a:bodyPr/>
                    <a:lstStyle/>
                    <a:p>
                      <a:pPr algn="ctr"/>
                      <a:r>
                        <a:rPr lang="en-US" sz="1800" dirty="0" smtClean="0"/>
                        <a:t>October 11-14, 2010</a:t>
                      </a:r>
                      <a:endParaRPr lang="en-US" sz="1800" dirty="0"/>
                    </a:p>
                  </a:txBody>
                  <a:tcPr/>
                </a:tc>
                <a:tc hMerge="1">
                  <a:txBody>
                    <a:bodyPr/>
                    <a:lstStyle/>
                    <a:p>
                      <a:pPr algn="ctr"/>
                      <a:endParaRPr lang="en-US" sz="1200" dirty="0"/>
                    </a:p>
                  </a:txBody>
                  <a:tcPr/>
                </a:tc>
                <a:tc hMerge="1">
                  <a:txBody>
                    <a:bodyPr/>
                    <a:lstStyle/>
                    <a:p>
                      <a:pPr algn="ctr"/>
                      <a:endParaRPr lang="en-US" sz="1200" dirty="0"/>
                    </a:p>
                  </a:txBody>
                  <a:tcPr/>
                </a:tc>
                <a:tc>
                  <a:txBody>
                    <a:bodyPr/>
                    <a:lstStyle/>
                    <a:p>
                      <a:pPr algn="ctr"/>
                      <a:r>
                        <a:rPr lang="en-US" dirty="0" smtClean="0"/>
                        <a:t>Oct. 26-27</a:t>
                      </a:r>
                      <a:endParaRPr lang="en-US" dirty="0"/>
                    </a:p>
                  </a:txBody>
                  <a:tcPr/>
                </a:tc>
                <a:tc>
                  <a:txBody>
                    <a:bodyPr/>
                    <a:lstStyle/>
                    <a:p>
                      <a:pPr algn="ctr"/>
                      <a:r>
                        <a:rPr lang="en-US" dirty="0" smtClean="0"/>
                        <a:t>Nov. 2</a:t>
                      </a:r>
                      <a:endParaRPr lang="en-US" dirty="0"/>
                    </a:p>
                  </a:txBody>
                  <a:tcPr/>
                </a:tc>
              </a:tr>
              <a:tr h="370840">
                <a:tc>
                  <a:txBody>
                    <a:bodyPr/>
                    <a:lstStyle/>
                    <a:p>
                      <a:r>
                        <a:rPr lang="en-US" sz="1400" dirty="0" smtClean="0"/>
                        <a:t>Candidate</a:t>
                      </a:r>
                      <a:endParaRPr lang="en-US" sz="1400" dirty="0"/>
                    </a:p>
                  </a:txBody>
                  <a:tcPr/>
                </a:tc>
                <a:tc>
                  <a:txBody>
                    <a:bodyPr/>
                    <a:lstStyle/>
                    <a:p>
                      <a:r>
                        <a:rPr lang="en-US" dirty="0" smtClean="0"/>
                        <a:t>Actual</a:t>
                      </a:r>
                    </a:p>
                    <a:p>
                      <a:r>
                        <a:rPr lang="en-US" dirty="0" smtClean="0"/>
                        <a:t>Vote</a:t>
                      </a:r>
                      <a:endParaRPr lang="en-US" dirty="0"/>
                    </a:p>
                  </a:txBody>
                  <a:tcPr/>
                </a:tc>
                <a:tc>
                  <a:txBody>
                    <a:bodyPr/>
                    <a:lstStyle/>
                    <a:p>
                      <a:pPr algn="ctr"/>
                      <a:r>
                        <a:rPr lang="en-US" sz="1050" dirty="0" smtClean="0"/>
                        <a:t>All Categories</a:t>
                      </a:r>
                      <a:endParaRPr lang="en-US" sz="1050" dirty="0"/>
                    </a:p>
                  </a:txBody>
                  <a:tcPr/>
                </a:tc>
                <a:tc>
                  <a:txBody>
                    <a:bodyPr/>
                    <a:lstStyle/>
                    <a:p>
                      <a:pPr algn="ctr"/>
                      <a:r>
                        <a:rPr lang="en-US" sz="1200" dirty="0" smtClean="0"/>
                        <a:t>Exclude</a:t>
                      </a:r>
                      <a:r>
                        <a:rPr lang="en-US" sz="1200" baseline="0" dirty="0" smtClean="0"/>
                        <a:t> some</a:t>
                      </a:r>
                      <a:endParaRPr lang="en-US" sz="1200" dirty="0"/>
                    </a:p>
                  </a:txBody>
                  <a:tcPr/>
                </a:tc>
                <a:tc>
                  <a:txBody>
                    <a:bodyPr/>
                    <a:lstStyle/>
                    <a:p>
                      <a:pPr algn="ctr"/>
                      <a:r>
                        <a:rPr lang="en-US" sz="1000" dirty="0" smtClean="0"/>
                        <a:t>All</a:t>
                      </a:r>
                      <a:r>
                        <a:rPr lang="en-US" sz="1000" baseline="0" dirty="0" smtClean="0"/>
                        <a:t> categories</a:t>
                      </a:r>
                      <a:endParaRPr lang="en-US" sz="1000" dirty="0"/>
                    </a:p>
                  </a:txBody>
                  <a:tcPr/>
                </a:tc>
                <a:tc>
                  <a:txBody>
                    <a:bodyPr/>
                    <a:lstStyle/>
                    <a:p>
                      <a:pPr algn="ctr"/>
                      <a:r>
                        <a:rPr lang="en-US" sz="1200" dirty="0" smtClean="0"/>
                        <a:t>Exclude some</a:t>
                      </a:r>
                      <a:endParaRPr lang="en-US" sz="1200" dirty="0"/>
                    </a:p>
                  </a:txBody>
                  <a:tcPr/>
                </a:tc>
                <a:tc>
                  <a:txBody>
                    <a:bodyPr/>
                    <a:lstStyle/>
                    <a:p>
                      <a:pPr algn="ctr"/>
                      <a:r>
                        <a:rPr lang="en-US" sz="1200" dirty="0" smtClean="0"/>
                        <a:t>Exclude all except voters</a:t>
                      </a:r>
                      <a:endParaRPr lang="en-US" sz="1200" dirty="0"/>
                    </a:p>
                  </a:txBody>
                  <a:tcPr/>
                </a:tc>
                <a:tc>
                  <a:txBody>
                    <a:bodyPr/>
                    <a:lstStyle/>
                    <a:p>
                      <a:pPr algn="ctr"/>
                      <a:r>
                        <a:rPr lang="en-US" sz="1600" dirty="0" smtClean="0"/>
                        <a:t>Exit Poll</a:t>
                      </a:r>
                      <a:endParaRPr lang="en-US" sz="1600" dirty="0"/>
                    </a:p>
                  </a:txBody>
                  <a:tcPr/>
                </a:tc>
                <a:tc>
                  <a:txBody>
                    <a:bodyPr/>
                    <a:lstStyle/>
                    <a:p>
                      <a:pPr algn="ctr"/>
                      <a:r>
                        <a:rPr lang="en-US" sz="1600" dirty="0" smtClean="0"/>
                        <a:t>Actual</a:t>
                      </a:r>
                      <a:br>
                        <a:rPr lang="en-US" sz="1600" dirty="0" smtClean="0"/>
                      </a:br>
                      <a:r>
                        <a:rPr lang="en-US" sz="1600" dirty="0" smtClean="0"/>
                        <a:t>Vote</a:t>
                      </a:r>
                      <a:endParaRPr lang="en-US" sz="1600" dirty="0"/>
                    </a:p>
                  </a:txBody>
                  <a:tcPr/>
                </a:tc>
              </a:tr>
              <a:tr h="370840">
                <a:tc>
                  <a:txBody>
                    <a:bodyPr/>
                    <a:lstStyle/>
                    <a:p>
                      <a:r>
                        <a:rPr lang="en-US" sz="1400" dirty="0" smtClean="0"/>
                        <a:t>O’Malley</a:t>
                      </a:r>
                      <a:endParaRPr lang="en-US" sz="1400" dirty="0"/>
                    </a:p>
                  </a:txBody>
                  <a:tcPr/>
                </a:tc>
                <a:tc>
                  <a:txBody>
                    <a:bodyPr/>
                    <a:lstStyle/>
                    <a:p>
                      <a:pPr algn="ctr"/>
                      <a:r>
                        <a:rPr lang="en-US" dirty="0" smtClean="0"/>
                        <a:t>42</a:t>
                      </a:r>
                      <a:endParaRPr lang="en-US" dirty="0"/>
                    </a:p>
                  </a:txBody>
                  <a:tcPr/>
                </a:tc>
                <a:tc>
                  <a:txBody>
                    <a:bodyPr/>
                    <a:lstStyle/>
                    <a:p>
                      <a:pPr algn="ctr"/>
                      <a:r>
                        <a:rPr lang="en-US" dirty="0" smtClean="0"/>
                        <a:t>35</a:t>
                      </a:r>
                      <a:endParaRPr lang="en-US" dirty="0"/>
                    </a:p>
                  </a:txBody>
                  <a:tcPr/>
                </a:tc>
                <a:tc>
                  <a:txBody>
                    <a:bodyPr/>
                    <a:lstStyle/>
                    <a:p>
                      <a:pPr algn="ctr"/>
                      <a:r>
                        <a:rPr lang="en-US" dirty="0" smtClean="0"/>
                        <a:t>43</a:t>
                      </a:r>
                      <a:endParaRPr lang="en-US" dirty="0"/>
                    </a:p>
                  </a:txBody>
                  <a:tcPr/>
                </a:tc>
                <a:tc>
                  <a:txBody>
                    <a:bodyPr/>
                    <a:lstStyle/>
                    <a:p>
                      <a:pPr algn="ctr"/>
                      <a:r>
                        <a:rPr lang="en-US" dirty="0" smtClean="0"/>
                        <a:t>29</a:t>
                      </a:r>
                      <a:endParaRPr lang="en-US" dirty="0"/>
                    </a:p>
                  </a:txBody>
                  <a:tcPr/>
                </a:tc>
                <a:tc>
                  <a:txBody>
                    <a:bodyPr/>
                    <a:lstStyle/>
                    <a:p>
                      <a:pPr algn="ctr"/>
                      <a:r>
                        <a:rPr lang="en-US" dirty="0" smtClean="0"/>
                        <a:t>32</a:t>
                      </a:r>
                      <a:endParaRPr lang="en-US" dirty="0"/>
                    </a:p>
                  </a:txBody>
                  <a:tcPr/>
                </a:tc>
                <a:tc>
                  <a:txBody>
                    <a:bodyPr/>
                    <a:lstStyle/>
                    <a:p>
                      <a:pPr algn="ctr"/>
                      <a:r>
                        <a:rPr lang="en-US" dirty="0" smtClean="0"/>
                        <a:t>42</a:t>
                      </a:r>
                      <a:endParaRPr lang="en-US" dirty="0"/>
                    </a:p>
                  </a:txBody>
                  <a:tcPr/>
                </a:tc>
                <a:tc>
                  <a:txBody>
                    <a:bodyPr/>
                    <a:lstStyle/>
                    <a:p>
                      <a:pPr algn="ctr"/>
                      <a:r>
                        <a:rPr lang="en-US" dirty="0" smtClean="0"/>
                        <a:t>46</a:t>
                      </a:r>
                      <a:endParaRPr lang="en-US" dirty="0"/>
                    </a:p>
                  </a:txBody>
                  <a:tcPr/>
                </a:tc>
                <a:tc>
                  <a:txBody>
                    <a:bodyPr/>
                    <a:lstStyle/>
                    <a:p>
                      <a:pPr algn="ctr"/>
                      <a:r>
                        <a:rPr lang="en-US" dirty="0" smtClean="0"/>
                        <a:t>43</a:t>
                      </a:r>
                      <a:endParaRPr lang="en-US" dirty="0"/>
                    </a:p>
                  </a:txBody>
                  <a:tcPr/>
                </a:tc>
              </a:tr>
              <a:tr h="370840">
                <a:tc>
                  <a:txBody>
                    <a:bodyPr/>
                    <a:lstStyle/>
                    <a:p>
                      <a:r>
                        <a:rPr lang="en-US" sz="1400" dirty="0" smtClean="0"/>
                        <a:t>Ehrlich</a:t>
                      </a:r>
                      <a:endParaRPr lang="en-US" sz="1400" dirty="0"/>
                    </a:p>
                  </a:txBody>
                  <a:tcPr/>
                </a:tc>
                <a:tc>
                  <a:txBody>
                    <a:bodyPr/>
                    <a:lstStyle/>
                    <a:p>
                      <a:pPr algn="ctr"/>
                      <a:r>
                        <a:rPr lang="en-US" dirty="0" smtClean="0"/>
                        <a:t>56.9</a:t>
                      </a:r>
                      <a:endParaRPr lang="en-US" dirty="0"/>
                    </a:p>
                  </a:txBody>
                  <a:tcPr/>
                </a:tc>
                <a:tc>
                  <a:txBody>
                    <a:bodyPr/>
                    <a:lstStyle/>
                    <a:p>
                      <a:pPr algn="ctr"/>
                      <a:r>
                        <a:rPr lang="en-US" dirty="0" smtClean="0"/>
                        <a:t>47</a:t>
                      </a:r>
                      <a:endParaRPr lang="en-US" dirty="0"/>
                    </a:p>
                  </a:txBody>
                  <a:tcPr/>
                </a:tc>
                <a:tc>
                  <a:txBody>
                    <a:bodyPr/>
                    <a:lstStyle/>
                    <a:p>
                      <a:pPr algn="ctr"/>
                      <a:r>
                        <a:rPr lang="en-US" dirty="0" smtClean="0"/>
                        <a:t>57</a:t>
                      </a:r>
                      <a:endParaRPr lang="en-US" dirty="0"/>
                    </a:p>
                  </a:txBody>
                  <a:tcPr/>
                </a:tc>
                <a:tc>
                  <a:txBody>
                    <a:bodyPr/>
                    <a:lstStyle/>
                    <a:p>
                      <a:pPr algn="ctr"/>
                      <a:r>
                        <a:rPr lang="en-US" dirty="0" smtClean="0"/>
                        <a:t>40</a:t>
                      </a:r>
                      <a:endParaRPr lang="en-US" dirty="0"/>
                    </a:p>
                  </a:txBody>
                  <a:tcPr/>
                </a:tc>
                <a:tc>
                  <a:txBody>
                    <a:bodyPr/>
                    <a:lstStyle/>
                    <a:p>
                      <a:pPr algn="ctr"/>
                      <a:r>
                        <a:rPr lang="en-US" dirty="0" smtClean="0"/>
                        <a:t>45</a:t>
                      </a:r>
                      <a:endParaRPr lang="en-US" dirty="0"/>
                    </a:p>
                  </a:txBody>
                  <a:tcPr/>
                </a:tc>
                <a:tc>
                  <a:txBody>
                    <a:bodyPr/>
                    <a:lstStyle/>
                    <a:p>
                      <a:pPr algn="ctr"/>
                      <a:r>
                        <a:rPr lang="en-US" dirty="0" smtClean="0"/>
                        <a:t>59</a:t>
                      </a:r>
                      <a:endParaRPr lang="en-US" dirty="0"/>
                    </a:p>
                  </a:txBody>
                  <a:tcPr/>
                </a:tc>
                <a:tc>
                  <a:txBody>
                    <a:bodyPr/>
                    <a:lstStyle/>
                    <a:p>
                      <a:pPr algn="ctr"/>
                      <a:r>
                        <a:rPr lang="en-US" dirty="0" smtClean="0"/>
                        <a:t>51</a:t>
                      </a:r>
                      <a:endParaRPr lang="en-US" dirty="0"/>
                    </a:p>
                  </a:txBody>
                  <a:tcPr/>
                </a:tc>
                <a:tc>
                  <a:txBody>
                    <a:bodyPr/>
                    <a:lstStyle/>
                    <a:p>
                      <a:pPr algn="ctr"/>
                      <a:r>
                        <a:rPr lang="en-US" dirty="0" smtClean="0"/>
                        <a:t>54</a:t>
                      </a:r>
                      <a:endParaRPr lang="en-US" dirty="0"/>
                    </a:p>
                  </a:txBody>
                  <a:tcPr/>
                </a:tc>
              </a:tr>
              <a:tr h="370840">
                <a:tc>
                  <a:txBody>
                    <a:bodyPr/>
                    <a:lstStyle/>
                    <a:p>
                      <a:r>
                        <a:rPr lang="en-US" sz="1400" dirty="0" smtClean="0"/>
                        <a:t>Gap</a:t>
                      </a:r>
                      <a:endParaRPr lang="en-US" sz="1400" dirty="0"/>
                    </a:p>
                  </a:txBody>
                  <a:tcPr>
                    <a:solidFill>
                      <a:schemeClr val="accent5">
                        <a:lumMod val="20000"/>
                        <a:lumOff val="80000"/>
                      </a:schemeClr>
                    </a:solidFill>
                  </a:tcPr>
                </a:tc>
                <a:tc>
                  <a:txBody>
                    <a:bodyPr/>
                    <a:lstStyle/>
                    <a:p>
                      <a:pPr algn="ctr"/>
                      <a:r>
                        <a:rPr lang="en-US" dirty="0" smtClean="0"/>
                        <a:t>14.9</a:t>
                      </a:r>
                      <a:endParaRPr lang="en-US" dirty="0"/>
                    </a:p>
                  </a:txBody>
                  <a:tcPr>
                    <a:solidFill>
                      <a:schemeClr val="accent5">
                        <a:lumMod val="20000"/>
                        <a:lumOff val="80000"/>
                      </a:schemeClr>
                    </a:solidFill>
                  </a:tcPr>
                </a:tc>
                <a:tc>
                  <a:txBody>
                    <a:bodyPr/>
                    <a:lstStyle/>
                    <a:p>
                      <a:pPr algn="ctr"/>
                      <a:r>
                        <a:rPr lang="en-US" dirty="0" smtClean="0"/>
                        <a:t>12</a:t>
                      </a:r>
                      <a:endParaRPr lang="en-US" dirty="0"/>
                    </a:p>
                  </a:txBody>
                  <a:tcPr>
                    <a:solidFill>
                      <a:schemeClr val="accent5">
                        <a:lumMod val="20000"/>
                        <a:lumOff val="80000"/>
                      </a:schemeClr>
                    </a:solidFill>
                  </a:tcPr>
                </a:tc>
                <a:tc>
                  <a:txBody>
                    <a:bodyPr/>
                    <a:lstStyle/>
                    <a:p>
                      <a:pPr algn="ctr"/>
                      <a:r>
                        <a:rPr lang="en-US" dirty="0" smtClean="0"/>
                        <a:t>14</a:t>
                      </a:r>
                      <a:endParaRPr lang="en-US" dirty="0"/>
                    </a:p>
                  </a:txBody>
                  <a:tcPr>
                    <a:solidFill>
                      <a:schemeClr val="accent5">
                        <a:lumMod val="20000"/>
                        <a:lumOff val="80000"/>
                      </a:schemeClr>
                    </a:solidFill>
                  </a:tcPr>
                </a:tc>
                <a:tc>
                  <a:txBody>
                    <a:bodyPr/>
                    <a:lstStyle/>
                    <a:p>
                      <a:pPr algn="ctr"/>
                      <a:r>
                        <a:rPr lang="en-US" dirty="0" smtClean="0"/>
                        <a:t>11</a:t>
                      </a:r>
                      <a:endParaRPr lang="en-US" dirty="0"/>
                    </a:p>
                  </a:txBody>
                  <a:tcPr>
                    <a:solidFill>
                      <a:schemeClr val="accent5">
                        <a:lumMod val="20000"/>
                        <a:lumOff val="80000"/>
                      </a:schemeClr>
                    </a:solidFill>
                  </a:tcPr>
                </a:tc>
                <a:tc>
                  <a:txBody>
                    <a:bodyPr/>
                    <a:lstStyle/>
                    <a:p>
                      <a:pPr algn="ctr"/>
                      <a:r>
                        <a:rPr lang="en-US" dirty="0" smtClean="0"/>
                        <a:t>13</a:t>
                      </a:r>
                      <a:endParaRPr lang="en-US" dirty="0"/>
                    </a:p>
                  </a:txBody>
                  <a:tcPr>
                    <a:solidFill>
                      <a:schemeClr val="accent5">
                        <a:lumMod val="20000"/>
                        <a:lumOff val="80000"/>
                      </a:schemeClr>
                    </a:solidFill>
                  </a:tcPr>
                </a:tc>
                <a:tc>
                  <a:txBody>
                    <a:bodyPr/>
                    <a:lstStyle/>
                    <a:p>
                      <a:pPr algn="ctr"/>
                      <a:r>
                        <a:rPr lang="en-US" dirty="0" smtClean="0"/>
                        <a:t>19</a:t>
                      </a:r>
                      <a:endParaRPr lang="en-US" dirty="0"/>
                    </a:p>
                  </a:txBody>
                  <a:tcPr>
                    <a:solidFill>
                      <a:schemeClr val="accent5">
                        <a:lumMod val="20000"/>
                        <a:lumOff val="80000"/>
                      </a:schemeClr>
                    </a:solidFill>
                  </a:tcPr>
                </a:tc>
                <a:tc>
                  <a:txBody>
                    <a:bodyPr/>
                    <a:lstStyle/>
                    <a:p>
                      <a:pPr algn="ctr"/>
                      <a:r>
                        <a:rPr lang="en-US" dirty="0" smtClean="0"/>
                        <a:t>5</a:t>
                      </a:r>
                      <a:endParaRPr lang="en-US" dirty="0"/>
                    </a:p>
                  </a:txBody>
                  <a:tcPr>
                    <a:solidFill>
                      <a:schemeClr val="accent5">
                        <a:lumMod val="20000"/>
                        <a:lumOff val="80000"/>
                      </a:schemeClr>
                    </a:solidFill>
                  </a:tcPr>
                </a:tc>
                <a:tc>
                  <a:txBody>
                    <a:bodyPr/>
                    <a:lstStyle/>
                    <a:p>
                      <a:pPr algn="ctr"/>
                      <a:r>
                        <a:rPr lang="en-US" dirty="0" smtClean="0"/>
                        <a:t>11</a:t>
                      </a:r>
                      <a:endParaRPr lang="en-US" dirty="0"/>
                    </a:p>
                  </a:txBody>
                  <a:tcPr>
                    <a:solidFill>
                      <a:schemeClr val="accent5">
                        <a:lumMod val="20000"/>
                        <a:lumOff val="80000"/>
                      </a:schemeClr>
                    </a:solidFill>
                  </a:tcPr>
                </a:tc>
              </a:tr>
              <a:tr h="370840">
                <a:tc>
                  <a:txBody>
                    <a:bodyPr/>
                    <a:lstStyle/>
                    <a:p>
                      <a:r>
                        <a:rPr lang="en-US" sz="1400" dirty="0" smtClean="0"/>
                        <a:t>Other</a:t>
                      </a:r>
                      <a:endParaRPr lang="en-US" sz="1400" dirty="0"/>
                    </a:p>
                  </a:txBody>
                  <a:tcPr/>
                </a:tc>
                <a:tc>
                  <a:txBody>
                    <a:bodyPr/>
                    <a:lstStyle/>
                    <a:p>
                      <a:pPr algn="ctr"/>
                      <a:r>
                        <a:rPr lang="en-US" dirty="0" smtClean="0"/>
                        <a:t>--</a:t>
                      </a:r>
                      <a:endParaRPr lang="en-US" dirty="0"/>
                    </a:p>
                  </a:txBody>
                  <a:tcPr/>
                </a:tc>
                <a:tc>
                  <a:txBody>
                    <a:bodyPr/>
                    <a:lstStyle/>
                    <a:p>
                      <a:pPr algn="ctr"/>
                      <a:r>
                        <a:rPr lang="en-US" dirty="0" smtClean="0"/>
                        <a:t>3</a:t>
                      </a:r>
                      <a:endParaRPr lang="en-US" dirty="0"/>
                    </a:p>
                  </a:txBody>
                  <a:tcPr/>
                </a:tc>
                <a:tc>
                  <a:txBody>
                    <a:bodyPr/>
                    <a:lstStyle/>
                    <a:p>
                      <a:pPr algn="ctr"/>
                      <a:r>
                        <a:rPr lang="en-US" dirty="0" smtClean="0"/>
                        <a:t>--</a:t>
                      </a:r>
                      <a:endParaRPr lang="en-US" dirty="0"/>
                    </a:p>
                  </a:txBody>
                  <a:tcPr/>
                </a:tc>
                <a:tc>
                  <a:txBody>
                    <a:bodyPr/>
                    <a:lstStyle/>
                    <a:p>
                      <a:pPr algn="ctr"/>
                      <a:r>
                        <a:rPr lang="en-US" dirty="0" smtClean="0"/>
                        <a:t>2</a:t>
                      </a:r>
                      <a:endParaRPr lang="en-US" dirty="0"/>
                    </a:p>
                  </a:txBody>
                  <a:tcPr/>
                </a:tc>
                <a:tc>
                  <a:txBody>
                    <a:bodyPr/>
                    <a:lstStyle/>
                    <a:p>
                      <a:pPr algn="ctr"/>
                      <a:r>
                        <a:rPr lang="en-US" dirty="0" smtClean="0"/>
                        <a:t>--</a:t>
                      </a:r>
                      <a:endParaRPr lang="en-US" dirty="0"/>
                    </a:p>
                  </a:txBody>
                  <a:tcPr/>
                </a:tc>
                <a:tc>
                  <a:txBody>
                    <a:bodyPr/>
                    <a:lstStyle/>
                    <a:p>
                      <a:pPr algn="ctr"/>
                      <a:r>
                        <a:rPr lang="en-US" smtClean="0"/>
                        <a:t>--</a:t>
                      </a:r>
                      <a:endParaRPr lang="en-US" dirty="0"/>
                    </a:p>
                  </a:txBody>
                  <a:tcPr/>
                </a:tc>
                <a:tc>
                  <a:txBody>
                    <a:bodyPr/>
                    <a:lstStyle/>
                    <a:p>
                      <a:pPr algn="ctr"/>
                      <a:r>
                        <a:rPr lang="en-US" dirty="0" smtClean="0"/>
                        <a:t>3</a:t>
                      </a:r>
                      <a:endParaRPr lang="en-US" dirty="0"/>
                    </a:p>
                  </a:txBody>
                  <a:tcPr/>
                </a:tc>
                <a:tc>
                  <a:txBody>
                    <a:bodyPr/>
                    <a:lstStyle/>
                    <a:p>
                      <a:pPr algn="ctr"/>
                      <a:r>
                        <a:rPr lang="en-US" dirty="0" smtClean="0"/>
                        <a:t>--</a:t>
                      </a:r>
                      <a:endParaRPr lang="en-US" dirty="0"/>
                    </a:p>
                  </a:txBody>
                  <a:tcPr/>
                </a:tc>
              </a:tr>
              <a:tr h="370840">
                <a:tc>
                  <a:txBody>
                    <a:bodyPr/>
                    <a:lstStyle/>
                    <a:p>
                      <a:r>
                        <a:rPr lang="en-US" sz="1400" dirty="0" smtClean="0"/>
                        <a:t>Undecided</a:t>
                      </a:r>
                      <a:endParaRPr lang="en-US" sz="1400" dirty="0"/>
                    </a:p>
                  </a:txBody>
                  <a:tcPr/>
                </a:tc>
                <a:tc>
                  <a:txBody>
                    <a:bodyPr/>
                    <a:lstStyle/>
                    <a:p>
                      <a:pPr algn="ctr"/>
                      <a:r>
                        <a:rPr lang="en-US" dirty="0" smtClean="0"/>
                        <a:t>--</a:t>
                      </a:r>
                      <a:endParaRPr lang="en-US" dirty="0"/>
                    </a:p>
                  </a:txBody>
                  <a:tcPr/>
                </a:tc>
                <a:tc>
                  <a:txBody>
                    <a:bodyPr/>
                    <a:lstStyle/>
                    <a:p>
                      <a:pPr algn="ctr"/>
                      <a:r>
                        <a:rPr lang="en-US" dirty="0" smtClean="0"/>
                        <a:t>--</a:t>
                      </a:r>
                      <a:endParaRPr lang="en-US" dirty="0"/>
                    </a:p>
                  </a:txBody>
                  <a:tcPr/>
                </a:tc>
                <a:tc>
                  <a:txBody>
                    <a:bodyPr/>
                    <a:lstStyle/>
                    <a:p>
                      <a:pPr algn="ctr"/>
                      <a:r>
                        <a:rPr lang="en-US" dirty="0" smtClean="0"/>
                        <a:t>--</a:t>
                      </a:r>
                      <a:endParaRPr lang="en-US" dirty="0"/>
                    </a:p>
                  </a:txBody>
                  <a:tcPr/>
                </a:tc>
                <a:tc>
                  <a:txBody>
                    <a:bodyPr/>
                    <a:lstStyle/>
                    <a:p>
                      <a:pPr algn="ctr"/>
                      <a:r>
                        <a:rPr lang="en-US" dirty="0" smtClean="0"/>
                        <a:t>22</a:t>
                      </a:r>
                      <a:endParaRPr lang="en-US" dirty="0"/>
                    </a:p>
                  </a:txBody>
                  <a:tcPr/>
                </a:tc>
                <a:tc>
                  <a:txBody>
                    <a:bodyPr/>
                    <a:lstStyle/>
                    <a:p>
                      <a:pPr algn="ctr"/>
                      <a:r>
                        <a:rPr lang="en-US" dirty="0" smtClean="0"/>
                        <a:t>24</a:t>
                      </a:r>
                      <a:endParaRPr lang="en-US" dirty="0"/>
                    </a:p>
                  </a:txBody>
                  <a:tcPr/>
                </a:tc>
                <a:tc>
                  <a:txBody>
                    <a:bodyPr/>
                    <a:lstStyle/>
                    <a:p>
                      <a:pPr algn="ctr"/>
                      <a:r>
                        <a:rPr lang="en-US" smtClean="0"/>
                        <a:t>--</a:t>
                      </a:r>
                      <a:endParaRPr lang="en-US" dirty="0"/>
                    </a:p>
                  </a:txBody>
                  <a:tcPr/>
                </a:tc>
                <a:tc>
                  <a:txBody>
                    <a:bodyPr/>
                    <a:lstStyle/>
                    <a:p>
                      <a:pPr algn="ctr"/>
                      <a:r>
                        <a:rPr lang="en-US" dirty="0" smtClean="0"/>
                        <a:t>--</a:t>
                      </a:r>
                      <a:endParaRPr lang="en-US" dirty="0"/>
                    </a:p>
                  </a:txBody>
                  <a:tcPr/>
                </a:tc>
                <a:tc>
                  <a:txBody>
                    <a:bodyPr/>
                    <a:lstStyle/>
                    <a:p>
                      <a:pPr algn="ctr"/>
                      <a:r>
                        <a:rPr lang="en-US" dirty="0" smtClean="0"/>
                        <a:t>--</a:t>
                      </a:r>
                      <a:endParaRPr lang="en-US" dirty="0"/>
                    </a:p>
                  </a:txBody>
                  <a:tcPr/>
                </a:tc>
              </a:tr>
              <a:tr h="370840">
                <a:tc>
                  <a:txBody>
                    <a:bodyPr/>
                    <a:lstStyle/>
                    <a:p>
                      <a:r>
                        <a:rPr lang="en-US" sz="1400" dirty="0" smtClean="0"/>
                        <a:t>Neither</a:t>
                      </a:r>
                      <a:endParaRPr lang="en-US" sz="1400" dirty="0"/>
                    </a:p>
                  </a:txBody>
                  <a:tcPr/>
                </a:tc>
                <a:tc>
                  <a:txBody>
                    <a:bodyPr/>
                    <a:lstStyle/>
                    <a:p>
                      <a:pPr algn="ctr"/>
                      <a:r>
                        <a:rPr lang="en-US" dirty="0" smtClean="0"/>
                        <a:t>--</a:t>
                      </a:r>
                      <a:endParaRPr lang="en-US" dirty="0"/>
                    </a:p>
                  </a:txBody>
                  <a:tcPr/>
                </a:tc>
                <a:tc>
                  <a:txBody>
                    <a:bodyPr/>
                    <a:lstStyle/>
                    <a:p>
                      <a:pPr algn="ctr"/>
                      <a:r>
                        <a:rPr lang="en-US" dirty="0" smtClean="0"/>
                        <a:t>5</a:t>
                      </a:r>
                      <a:endParaRPr lang="en-US" dirty="0"/>
                    </a:p>
                  </a:txBody>
                  <a:tcPr/>
                </a:tc>
                <a:tc>
                  <a:txBody>
                    <a:bodyPr/>
                    <a:lstStyle/>
                    <a:p>
                      <a:pPr algn="ctr"/>
                      <a:r>
                        <a:rPr lang="en-US" dirty="0" smtClean="0"/>
                        <a:t>--</a:t>
                      </a:r>
                      <a:endParaRPr lang="en-US" dirty="0"/>
                    </a:p>
                  </a:txBody>
                  <a:tcPr/>
                </a:tc>
                <a:tc>
                  <a:txBody>
                    <a:bodyPr/>
                    <a:lstStyle/>
                    <a:p>
                      <a:pPr algn="ctr"/>
                      <a:r>
                        <a:rPr lang="en-US" dirty="0" smtClean="0"/>
                        <a:t>1</a:t>
                      </a:r>
                      <a:endParaRPr lang="en-US" dirty="0"/>
                    </a:p>
                  </a:txBody>
                  <a:tcPr/>
                </a:tc>
                <a:tc>
                  <a:txBody>
                    <a:bodyPr/>
                    <a:lstStyle/>
                    <a:p>
                      <a:pPr algn="ctr"/>
                      <a:r>
                        <a:rPr lang="en-US" smtClean="0"/>
                        <a:t>--</a:t>
                      </a:r>
                      <a:endParaRPr lang="en-US" dirty="0"/>
                    </a:p>
                  </a:txBody>
                  <a:tcPr/>
                </a:tc>
                <a:tc>
                  <a:txBody>
                    <a:bodyPr/>
                    <a:lstStyle/>
                    <a:p>
                      <a:pPr algn="ctr"/>
                      <a:r>
                        <a:rPr lang="en-US" smtClean="0"/>
                        <a:t>--</a:t>
                      </a:r>
                      <a:endParaRPr lang="en-US" dirty="0"/>
                    </a:p>
                  </a:txBody>
                  <a:tcPr/>
                </a:tc>
                <a:tc>
                  <a:txBody>
                    <a:bodyPr/>
                    <a:lstStyle/>
                    <a:p>
                      <a:pPr algn="ctr"/>
                      <a:r>
                        <a:rPr lang="en-US" dirty="0" smtClean="0"/>
                        <a:t>--</a:t>
                      </a:r>
                      <a:endParaRPr lang="en-US" dirty="0"/>
                    </a:p>
                  </a:txBody>
                  <a:tcPr/>
                </a:tc>
                <a:tc>
                  <a:txBody>
                    <a:bodyPr/>
                    <a:lstStyle/>
                    <a:p>
                      <a:pPr algn="ctr"/>
                      <a:r>
                        <a:rPr lang="en-US" dirty="0" smtClean="0"/>
                        <a:t>--</a:t>
                      </a:r>
                      <a:endParaRPr lang="en-US" dirty="0"/>
                    </a:p>
                  </a:txBody>
                  <a:tcPr/>
                </a:tc>
              </a:tr>
              <a:tr h="370840">
                <a:tc>
                  <a:txBody>
                    <a:bodyPr/>
                    <a:lstStyle/>
                    <a:p>
                      <a:r>
                        <a:rPr lang="en-US" sz="1400" dirty="0" smtClean="0"/>
                        <a:t>Unsure</a:t>
                      </a:r>
                      <a:endParaRPr lang="en-US" sz="1400" dirty="0"/>
                    </a:p>
                  </a:txBody>
                  <a:tcPr/>
                </a:tc>
                <a:tc>
                  <a:txBody>
                    <a:bodyPr/>
                    <a:lstStyle/>
                    <a:p>
                      <a:pPr algn="ctr"/>
                      <a:r>
                        <a:rPr lang="en-US" dirty="0" smtClean="0"/>
                        <a:t>--</a:t>
                      </a:r>
                      <a:endParaRPr lang="en-US" dirty="0"/>
                    </a:p>
                  </a:txBody>
                  <a:tcPr/>
                </a:tc>
                <a:tc>
                  <a:txBody>
                    <a:bodyPr/>
                    <a:lstStyle/>
                    <a:p>
                      <a:pPr algn="ctr"/>
                      <a:r>
                        <a:rPr lang="en-US" dirty="0" smtClean="0"/>
                        <a:t>10</a:t>
                      </a:r>
                      <a:endParaRPr lang="en-US" dirty="0"/>
                    </a:p>
                  </a:txBody>
                  <a:tcPr/>
                </a:tc>
                <a:tc>
                  <a:txBody>
                    <a:bodyPr/>
                    <a:lstStyle/>
                    <a:p>
                      <a:pPr algn="ctr"/>
                      <a:r>
                        <a:rPr lang="en-US" dirty="0" smtClean="0"/>
                        <a:t>--</a:t>
                      </a:r>
                      <a:endParaRPr lang="en-US" dirty="0"/>
                    </a:p>
                  </a:txBody>
                  <a:tcPr/>
                </a:tc>
                <a:tc>
                  <a:txBody>
                    <a:bodyPr/>
                    <a:lstStyle/>
                    <a:p>
                      <a:pPr algn="ctr"/>
                      <a:r>
                        <a:rPr lang="en-US" dirty="0" smtClean="0"/>
                        <a:t>5</a:t>
                      </a:r>
                      <a:endParaRPr lang="en-US" dirty="0"/>
                    </a:p>
                  </a:txBody>
                  <a:tcPr/>
                </a:tc>
                <a:tc>
                  <a:txBody>
                    <a:bodyPr/>
                    <a:lstStyle/>
                    <a:p>
                      <a:pPr algn="ctr"/>
                      <a:r>
                        <a:rPr lang="en-US" dirty="0" smtClean="0"/>
                        <a:t>--</a:t>
                      </a:r>
                      <a:endParaRPr lang="en-US" dirty="0"/>
                    </a:p>
                  </a:txBody>
                  <a:tcPr/>
                </a:tc>
                <a:tc>
                  <a:txBody>
                    <a:bodyPr/>
                    <a:lstStyle/>
                    <a:p>
                      <a:pPr algn="ctr"/>
                      <a:r>
                        <a:rPr lang="en-US" dirty="0" smtClean="0"/>
                        <a:t>--</a:t>
                      </a:r>
                      <a:endParaRPr lang="en-US" dirty="0"/>
                    </a:p>
                  </a:txBody>
                  <a:tcPr/>
                </a:tc>
                <a:tc>
                  <a:txBody>
                    <a:bodyPr/>
                    <a:lstStyle/>
                    <a:p>
                      <a:pPr algn="ctr"/>
                      <a:r>
                        <a:rPr lang="en-US" dirty="0" smtClean="0"/>
                        <a:t>--</a:t>
                      </a:r>
                      <a:endParaRPr lang="en-US" dirty="0"/>
                    </a:p>
                  </a:txBody>
                  <a:tcPr/>
                </a:tc>
                <a:tc>
                  <a:txBody>
                    <a:bodyPr/>
                    <a:lstStyle/>
                    <a:p>
                      <a:pPr algn="ctr"/>
                      <a:r>
                        <a:rPr lang="en-US" dirty="0" smtClean="0"/>
                        <a:t>--</a:t>
                      </a:r>
                      <a:endParaRPr lang="en-US" dirty="0"/>
                    </a:p>
                  </a:txBody>
                  <a:tcPr/>
                </a:tc>
              </a:tr>
              <a:tr h="370840">
                <a:tc>
                  <a:txBody>
                    <a:bodyPr/>
                    <a:lstStyle/>
                    <a:p>
                      <a:r>
                        <a:rPr lang="en-US" sz="1400" dirty="0" smtClean="0"/>
                        <a:t>Total</a:t>
                      </a:r>
                      <a:endParaRPr lang="en-US" sz="1400" dirty="0"/>
                    </a:p>
                  </a:txBody>
                  <a:tcPr/>
                </a:tc>
                <a:tc>
                  <a:txBody>
                    <a:bodyPr/>
                    <a:lstStyle/>
                    <a:p>
                      <a:endParaRPr lang="en-US" dirty="0"/>
                    </a:p>
                  </a:txBody>
                  <a:tcPr/>
                </a:tc>
                <a:tc>
                  <a:txBody>
                    <a:bodyPr/>
                    <a:lstStyle/>
                    <a:p>
                      <a:pPr algn="ctr"/>
                      <a:r>
                        <a:rPr lang="en-US" dirty="0" smtClean="0"/>
                        <a:t>100</a:t>
                      </a:r>
                      <a:endParaRPr lang="en-US" dirty="0"/>
                    </a:p>
                  </a:txBody>
                  <a:tcPr/>
                </a:tc>
                <a:tc>
                  <a:txBody>
                    <a:bodyPr/>
                    <a:lstStyle/>
                    <a:p>
                      <a:pPr algn="ctr"/>
                      <a:r>
                        <a:rPr lang="en-US" dirty="0" smtClean="0"/>
                        <a:t>100</a:t>
                      </a:r>
                      <a:endParaRPr lang="en-US" dirty="0"/>
                    </a:p>
                  </a:txBody>
                  <a:tcPr/>
                </a:tc>
                <a:tc>
                  <a:txBody>
                    <a:bodyPr/>
                    <a:lstStyle/>
                    <a:p>
                      <a:pPr algn="ctr"/>
                      <a:r>
                        <a:rPr lang="en-US" dirty="0" smtClean="0"/>
                        <a:t>99</a:t>
                      </a:r>
                      <a:endParaRPr lang="en-US" dirty="0"/>
                    </a:p>
                  </a:txBody>
                  <a:tcPr/>
                </a:tc>
                <a:tc>
                  <a:txBody>
                    <a:bodyPr/>
                    <a:lstStyle/>
                    <a:p>
                      <a:pPr algn="ctr"/>
                      <a:r>
                        <a:rPr lang="en-US" dirty="0" smtClean="0"/>
                        <a:t>101</a:t>
                      </a:r>
                      <a:endParaRPr lang="en-US" dirty="0"/>
                    </a:p>
                  </a:txBody>
                  <a:tcPr/>
                </a:tc>
                <a:tc>
                  <a:txBody>
                    <a:bodyPr/>
                    <a:lstStyle/>
                    <a:p>
                      <a:pPr algn="ctr"/>
                      <a:r>
                        <a:rPr lang="en-US" dirty="0" smtClean="0"/>
                        <a:t>101</a:t>
                      </a:r>
                      <a:endParaRPr lang="en-US" dirty="0"/>
                    </a:p>
                  </a:txBody>
                  <a:tcPr/>
                </a:tc>
                <a:tc>
                  <a:txBody>
                    <a:bodyPr/>
                    <a:lstStyle/>
                    <a:p>
                      <a:pPr algn="ctr"/>
                      <a:r>
                        <a:rPr lang="en-US" dirty="0" smtClean="0"/>
                        <a:t>100</a:t>
                      </a:r>
                      <a:endParaRPr lang="en-US" dirty="0"/>
                    </a:p>
                  </a:txBody>
                  <a:tcPr/>
                </a:tc>
                <a:tc>
                  <a:txBody>
                    <a:bodyPr/>
                    <a:lstStyle/>
                    <a:p>
                      <a:pPr algn="ctr"/>
                      <a:endParaRPr lang="en-US" dirty="0"/>
                    </a:p>
                  </a:txBody>
                  <a:tcPr/>
                </a:tc>
              </a:tr>
            </a:tbl>
          </a:graphicData>
        </a:graphic>
      </p:graphicFrame>
      <p:sp>
        <p:nvSpPr>
          <p:cNvPr id="2" name="TextBox 1"/>
          <p:cNvSpPr txBox="1"/>
          <p:nvPr/>
        </p:nvSpPr>
        <p:spPr>
          <a:xfrm>
            <a:off x="2971801" y="990600"/>
            <a:ext cx="5105400" cy="369332"/>
          </a:xfrm>
          <a:prstGeom prst="rect">
            <a:avLst/>
          </a:prstGeom>
          <a:noFill/>
        </p:spPr>
        <p:txBody>
          <a:bodyPr wrap="square" rtlCol="0">
            <a:spAutoFit/>
          </a:bodyPr>
          <a:lstStyle/>
          <a:p>
            <a:r>
              <a:rPr lang="en-US" dirty="0" smtClean="0"/>
              <a:t>Polls are in range, but with internal variation</a:t>
            </a:r>
            <a:endParaRPr lang="en-US" dirty="0"/>
          </a:p>
        </p:txBody>
      </p:sp>
      <p:cxnSp>
        <p:nvCxnSpPr>
          <p:cNvPr id="5" name="Straight Arrow Connector 4"/>
          <p:cNvCxnSpPr/>
          <p:nvPr/>
        </p:nvCxnSpPr>
        <p:spPr>
          <a:xfrm>
            <a:off x="4953000" y="1359932"/>
            <a:ext cx="76200" cy="206906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flipH="1">
            <a:off x="3657600" y="1359932"/>
            <a:ext cx="1143000" cy="214526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a:stCxn id="2" idx="2"/>
          </p:cNvCxnSpPr>
          <p:nvPr/>
        </p:nvCxnSpPr>
        <p:spPr>
          <a:xfrm>
            <a:off x="5524501" y="1359932"/>
            <a:ext cx="1943099" cy="2145268"/>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8001000" y="3352800"/>
            <a:ext cx="609600" cy="5334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39456213"/>
      </p:ext>
    </p:extLst>
  </p:cSld>
  <p:clrMapOvr>
    <a:masterClrMapping/>
  </p:clrMapOvr>
  <p:transition spd="med">
    <p:fade thruBlk="1"/>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8"/>
            <a:ext cx="8229600" cy="563562"/>
          </a:xfrm>
        </p:spPr>
        <p:txBody>
          <a:bodyPr>
            <a:noAutofit/>
          </a:bodyPr>
          <a:lstStyle/>
          <a:p>
            <a:pPr algn="ctr" eaLnBrk="1" fontAlgn="auto" hangingPunct="1">
              <a:spcAft>
                <a:spcPts val="0"/>
              </a:spcAft>
              <a:defRPr/>
            </a:pPr>
            <a:r>
              <a:rPr lang="en-US" sz="2800" dirty="0" smtClean="0"/>
              <a:t>State Senate in AAC (Districts 30,31,32,33)</a:t>
            </a:r>
            <a:endParaRPr lang="en-US" sz="2800" dirty="0"/>
          </a:p>
        </p:txBody>
      </p:sp>
      <p:graphicFrame>
        <p:nvGraphicFramePr>
          <p:cNvPr id="6" name="Chart 5"/>
          <p:cNvGraphicFramePr>
            <a:graphicFrameLocks/>
          </p:cNvGraphicFramePr>
          <p:nvPr>
            <p:extLst>
              <p:ext uri="{D42A27DB-BD31-4B8C-83A1-F6EECF244321}">
                <p14:modId xmlns:p14="http://schemas.microsoft.com/office/powerpoint/2010/main" val="3145212169"/>
              </p:ext>
            </p:extLst>
          </p:nvPr>
        </p:nvGraphicFramePr>
        <p:xfrm>
          <a:off x="533400" y="1219200"/>
          <a:ext cx="8001000" cy="5257800"/>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p:cNvSpPr txBox="1"/>
          <p:nvPr/>
        </p:nvSpPr>
        <p:spPr>
          <a:xfrm>
            <a:off x="1444840" y="1561600"/>
            <a:ext cx="4879759" cy="646331"/>
          </a:xfrm>
          <a:prstGeom prst="rect">
            <a:avLst/>
          </a:prstGeom>
          <a:noFill/>
        </p:spPr>
        <p:txBody>
          <a:bodyPr wrap="square" rtlCol="0">
            <a:spAutoFit/>
          </a:bodyPr>
          <a:lstStyle/>
          <a:p>
            <a:r>
              <a:rPr lang="en-US" dirty="0" smtClean="0"/>
              <a:t>Dems experience lower percentages in all districts</a:t>
            </a:r>
            <a:endParaRPr lang="en-US" dirty="0"/>
          </a:p>
        </p:txBody>
      </p:sp>
      <p:cxnSp>
        <p:nvCxnSpPr>
          <p:cNvPr id="7" name="Straight Arrow Connector 6"/>
          <p:cNvCxnSpPr/>
          <p:nvPr/>
        </p:nvCxnSpPr>
        <p:spPr>
          <a:xfrm flipH="1">
            <a:off x="1600200" y="2207931"/>
            <a:ext cx="533400" cy="99246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H="1">
            <a:off x="2133600" y="2207931"/>
            <a:ext cx="152400" cy="1144869"/>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3048000" y="1884765"/>
            <a:ext cx="0" cy="146803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3276600" y="1884765"/>
            <a:ext cx="381000" cy="2153835"/>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4343400" y="2133600"/>
            <a:ext cx="228600" cy="685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5029200" y="2207931"/>
            <a:ext cx="152400" cy="753751"/>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a:off x="5715000" y="1884765"/>
            <a:ext cx="1066800" cy="3677835"/>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5486400" y="1884765"/>
            <a:ext cx="533400" cy="183891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39613039"/>
      </p:ext>
    </p:extLst>
  </p:cSld>
  <p:clrMapOvr>
    <a:masterClrMapping/>
  </p:clrMapOvr>
  <p:transition spd="med">
    <p:fade thruBlk="1"/>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914400"/>
          </a:xfrm>
        </p:spPr>
        <p:txBody>
          <a:bodyPr/>
          <a:lstStyle/>
          <a:p>
            <a:r>
              <a:rPr lang="en-US" sz="2400" dirty="0" smtClean="0"/>
              <a:t>Delegate Races in Districts 30,31,32,33: Dem-Rep Gap</a:t>
            </a:r>
            <a:endParaRPr lang="en-US" sz="24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389213148"/>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p:cNvSpPr txBox="1"/>
          <p:nvPr/>
        </p:nvSpPr>
        <p:spPr>
          <a:xfrm>
            <a:off x="1371600" y="1746200"/>
            <a:ext cx="2098090" cy="369332"/>
          </a:xfrm>
          <a:prstGeom prst="rect">
            <a:avLst/>
          </a:prstGeom>
          <a:noFill/>
        </p:spPr>
        <p:txBody>
          <a:bodyPr wrap="square" rtlCol="0">
            <a:spAutoFit/>
          </a:bodyPr>
          <a:lstStyle/>
          <a:p>
            <a:r>
              <a:rPr lang="en-US" dirty="0" smtClean="0"/>
              <a:t>Big Dem loss in 31</a:t>
            </a:r>
            <a:endParaRPr lang="en-US" dirty="0"/>
          </a:p>
        </p:txBody>
      </p:sp>
      <p:cxnSp>
        <p:nvCxnSpPr>
          <p:cNvPr id="7" name="Straight Arrow Connector 6"/>
          <p:cNvCxnSpPr/>
          <p:nvPr/>
        </p:nvCxnSpPr>
        <p:spPr>
          <a:xfrm flipV="1">
            <a:off x="1828800" y="3733800"/>
            <a:ext cx="114300" cy="7620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3048000" y="2115532"/>
            <a:ext cx="228600" cy="856268"/>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5562600" y="2133600"/>
            <a:ext cx="2971800" cy="646331"/>
          </a:xfrm>
          <a:prstGeom prst="rect">
            <a:avLst/>
          </a:prstGeom>
          <a:noFill/>
        </p:spPr>
        <p:txBody>
          <a:bodyPr wrap="square" rtlCol="0">
            <a:spAutoFit/>
          </a:bodyPr>
          <a:lstStyle/>
          <a:p>
            <a:r>
              <a:rPr lang="en-US" dirty="0" smtClean="0"/>
              <a:t>33b uncontested</a:t>
            </a:r>
          </a:p>
          <a:p>
            <a:r>
              <a:rPr lang="en-US" dirty="0" smtClean="0"/>
              <a:t>33a only 1 Dem </a:t>
            </a:r>
            <a:r>
              <a:rPr lang="en-US" dirty="0" err="1" smtClean="0"/>
              <a:t>cand</a:t>
            </a:r>
            <a:r>
              <a:rPr lang="en-US" dirty="0" smtClean="0"/>
              <a:t>.</a:t>
            </a:r>
            <a:endParaRPr lang="en-US" dirty="0"/>
          </a:p>
        </p:txBody>
      </p:sp>
      <p:sp>
        <p:nvSpPr>
          <p:cNvPr id="11" name="TextBox 10"/>
          <p:cNvSpPr txBox="1"/>
          <p:nvPr/>
        </p:nvSpPr>
        <p:spPr>
          <a:xfrm>
            <a:off x="3962400" y="1276290"/>
            <a:ext cx="3505200" cy="523220"/>
          </a:xfrm>
          <a:prstGeom prst="rect">
            <a:avLst/>
          </a:prstGeom>
          <a:noFill/>
        </p:spPr>
        <p:txBody>
          <a:bodyPr wrap="square" rtlCol="0">
            <a:spAutoFit/>
          </a:bodyPr>
          <a:lstStyle/>
          <a:p>
            <a:r>
              <a:rPr lang="en-US" sz="1400" dirty="0" smtClean="0"/>
              <a:t>Loses in 32 – what’s the future for Dems there?</a:t>
            </a:r>
            <a:endParaRPr lang="en-US" sz="1400" dirty="0"/>
          </a:p>
        </p:txBody>
      </p:sp>
      <p:cxnSp>
        <p:nvCxnSpPr>
          <p:cNvPr id="13" name="Straight Arrow Connector 12"/>
          <p:cNvCxnSpPr/>
          <p:nvPr/>
        </p:nvCxnSpPr>
        <p:spPr>
          <a:xfrm flipH="1">
            <a:off x="4800600" y="1861066"/>
            <a:ext cx="457200" cy="272534"/>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flipH="1">
            <a:off x="5943600" y="2779931"/>
            <a:ext cx="228600" cy="19186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a:off x="6781800" y="2779931"/>
            <a:ext cx="152400" cy="19186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1219200" y="4648200"/>
            <a:ext cx="1524000" cy="523220"/>
          </a:xfrm>
          <a:prstGeom prst="rect">
            <a:avLst/>
          </a:prstGeom>
          <a:noFill/>
        </p:spPr>
        <p:txBody>
          <a:bodyPr wrap="square" rtlCol="0">
            <a:spAutoFit/>
          </a:bodyPr>
          <a:lstStyle/>
          <a:p>
            <a:r>
              <a:rPr lang="en-US" sz="1400" dirty="0" smtClean="0"/>
              <a:t>Race gets very close in 30</a:t>
            </a:r>
            <a:endParaRPr lang="en-US" sz="1400" dirty="0"/>
          </a:p>
        </p:txBody>
      </p:sp>
    </p:spTree>
    <p:extLst>
      <p:ext uri="{BB962C8B-B14F-4D97-AF65-F5344CB8AC3E}">
        <p14:creationId xmlns:p14="http://schemas.microsoft.com/office/powerpoint/2010/main" val="1853384687"/>
      </p:ext>
    </p:extLst>
  </p:cSld>
  <p:clrMapOvr>
    <a:masterClrMapping/>
  </p:clrMapOvr>
  <p:transition spd="med">
    <p:fade thruBlk="1"/>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81000"/>
            <a:ext cx="8229600" cy="914400"/>
          </a:xfrm>
        </p:spPr>
        <p:txBody>
          <a:bodyPr/>
          <a:lstStyle/>
          <a:p>
            <a:pPr>
              <a:lnSpc>
                <a:spcPct val="100000"/>
              </a:lnSpc>
            </a:pPr>
            <a:r>
              <a:rPr lang="en-US" sz="2400" dirty="0" smtClean="0"/>
              <a:t>Senate and Delegate Minimum Winning Totals in Districts 30,31,32,33</a:t>
            </a:r>
            <a:endParaRPr lang="en-US" sz="2400" dirty="0"/>
          </a:p>
        </p:txBody>
      </p:sp>
      <p:graphicFrame>
        <p:nvGraphicFramePr>
          <p:cNvPr id="5" name="Table 4"/>
          <p:cNvGraphicFramePr>
            <a:graphicFrameLocks noGrp="1"/>
          </p:cNvGraphicFramePr>
          <p:nvPr>
            <p:extLst>
              <p:ext uri="{D42A27DB-BD31-4B8C-83A1-F6EECF244321}">
                <p14:modId xmlns:p14="http://schemas.microsoft.com/office/powerpoint/2010/main" val="2417882157"/>
              </p:ext>
            </p:extLst>
          </p:nvPr>
        </p:nvGraphicFramePr>
        <p:xfrm>
          <a:off x="914400" y="1371600"/>
          <a:ext cx="7515225" cy="4593169"/>
        </p:xfrm>
        <a:graphic>
          <a:graphicData uri="http://schemas.openxmlformats.org/drawingml/2006/table">
            <a:tbl>
              <a:tblPr firstRow="1" bandRow="1">
                <a:tableStyleId>{5C22544A-7EE6-4342-B048-85BDC9FD1C3A}</a:tableStyleId>
              </a:tblPr>
              <a:tblGrid>
                <a:gridCol w="1402080"/>
                <a:gridCol w="1906905"/>
                <a:gridCol w="1402080"/>
                <a:gridCol w="1402080"/>
                <a:gridCol w="1402080"/>
              </a:tblGrid>
              <a:tr h="656167">
                <a:tc>
                  <a:txBody>
                    <a:bodyPr/>
                    <a:lstStyle/>
                    <a:p>
                      <a:endParaRPr lang="en-US" dirty="0"/>
                    </a:p>
                  </a:txBody>
                  <a:tcPr/>
                </a:tc>
                <a:tc gridSpan="2">
                  <a:txBody>
                    <a:bodyPr/>
                    <a:lstStyle/>
                    <a:p>
                      <a:pPr algn="ctr"/>
                      <a:r>
                        <a:rPr lang="en-US" dirty="0" smtClean="0"/>
                        <a:t>Minimum winning vote</a:t>
                      </a:r>
                      <a:endParaRPr lang="en-US" dirty="0"/>
                    </a:p>
                  </a:txBody>
                  <a:tcPr/>
                </a:tc>
                <a:tc hMerge="1">
                  <a:txBody>
                    <a:bodyPr/>
                    <a:lstStyle/>
                    <a:p>
                      <a:endParaRPr lang="en-US" dirty="0"/>
                    </a:p>
                  </a:txBody>
                  <a:tcPr/>
                </a:tc>
                <a:tc gridSpan="2">
                  <a:txBody>
                    <a:bodyPr/>
                    <a:lstStyle/>
                    <a:p>
                      <a:pPr algn="ctr"/>
                      <a:r>
                        <a:rPr lang="en-US" dirty="0" smtClean="0"/>
                        <a:t>Seats</a:t>
                      </a:r>
                      <a:endParaRPr lang="en-US" dirty="0"/>
                    </a:p>
                  </a:txBody>
                  <a:tcPr/>
                </a:tc>
                <a:tc hMerge="1">
                  <a:txBody>
                    <a:bodyPr/>
                    <a:lstStyle/>
                    <a:p>
                      <a:endParaRPr lang="en-US" dirty="0"/>
                    </a:p>
                  </a:txBody>
                  <a:tcPr/>
                </a:tc>
              </a:tr>
              <a:tr h="656167">
                <a:tc>
                  <a:txBody>
                    <a:bodyPr/>
                    <a:lstStyle/>
                    <a:p>
                      <a:r>
                        <a:rPr lang="en-US" dirty="0" smtClean="0"/>
                        <a:t>District</a:t>
                      </a:r>
                      <a:endParaRPr lang="en-US" dirty="0"/>
                    </a:p>
                  </a:txBody>
                  <a:tcPr/>
                </a:tc>
                <a:tc>
                  <a:txBody>
                    <a:bodyPr/>
                    <a:lstStyle/>
                    <a:p>
                      <a:pPr algn="ctr"/>
                      <a:r>
                        <a:rPr lang="en-US" sz="2000" b="1" dirty="0" smtClean="0"/>
                        <a:t>Senate</a:t>
                      </a:r>
                      <a:endParaRPr lang="en-US" sz="2000" b="1" dirty="0"/>
                    </a:p>
                  </a:txBody>
                  <a:tcPr/>
                </a:tc>
                <a:tc>
                  <a:txBody>
                    <a:bodyPr/>
                    <a:lstStyle/>
                    <a:p>
                      <a:pPr algn="ctr"/>
                      <a:r>
                        <a:rPr lang="en-US" sz="2000" b="1" dirty="0" smtClean="0"/>
                        <a:t>Delegates</a:t>
                      </a:r>
                      <a:endParaRPr lang="en-US" sz="2000" b="1" dirty="0"/>
                    </a:p>
                  </a:txBody>
                  <a:tcPr/>
                </a:tc>
                <a:tc>
                  <a:txBody>
                    <a:bodyPr/>
                    <a:lstStyle/>
                    <a:p>
                      <a:pPr algn="ctr"/>
                      <a:r>
                        <a:rPr lang="en-US" b="1" dirty="0" smtClean="0"/>
                        <a:t>Senate</a:t>
                      </a:r>
                      <a:endParaRPr lang="en-US" b="1" dirty="0"/>
                    </a:p>
                  </a:txBody>
                  <a:tcPr/>
                </a:tc>
                <a:tc>
                  <a:txBody>
                    <a:bodyPr/>
                    <a:lstStyle/>
                    <a:p>
                      <a:pPr algn="ctr"/>
                      <a:r>
                        <a:rPr lang="en-US" b="1" dirty="0" smtClean="0"/>
                        <a:t>Delegate</a:t>
                      </a:r>
                      <a:endParaRPr lang="en-US" b="1" dirty="0"/>
                    </a:p>
                  </a:txBody>
                  <a:tcPr/>
                </a:tc>
              </a:tr>
              <a:tr h="656167">
                <a:tc>
                  <a:txBody>
                    <a:bodyPr/>
                    <a:lstStyle/>
                    <a:p>
                      <a:r>
                        <a:rPr lang="en-US" sz="2400" dirty="0" smtClean="0"/>
                        <a:t>30</a:t>
                      </a:r>
                      <a:endParaRPr lang="en-US" sz="2400" dirty="0"/>
                    </a:p>
                  </a:txBody>
                  <a:tcPr/>
                </a:tc>
                <a:tc>
                  <a:txBody>
                    <a:bodyPr/>
                    <a:lstStyle/>
                    <a:p>
                      <a:pPr algn="ctr"/>
                      <a:r>
                        <a:rPr lang="en-US" sz="2400" dirty="0" smtClean="0"/>
                        <a:t>25253</a:t>
                      </a:r>
                      <a:endParaRPr lang="en-US" sz="2400" dirty="0"/>
                    </a:p>
                  </a:txBody>
                  <a:tcPr/>
                </a:tc>
                <a:tc>
                  <a:txBody>
                    <a:bodyPr/>
                    <a:lstStyle/>
                    <a:p>
                      <a:pPr algn="ctr"/>
                      <a:r>
                        <a:rPr lang="en-US" sz="2400" dirty="0" smtClean="0"/>
                        <a:t>22535</a:t>
                      </a:r>
                      <a:endParaRPr lang="en-US" sz="2400" dirty="0"/>
                    </a:p>
                  </a:txBody>
                  <a:tcPr/>
                </a:tc>
                <a:tc>
                  <a:txBody>
                    <a:bodyPr/>
                    <a:lstStyle/>
                    <a:p>
                      <a:pPr algn="ctr"/>
                      <a:r>
                        <a:rPr lang="en-US" sz="2400" dirty="0" smtClean="0"/>
                        <a:t>Dem</a:t>
                      </a:r>
                      <a:endParaRPr lang="en-US" sz="2400" dirty="0"/>
                    </a:p>
                  </a:txBody>
                  <a:tcPr/>
                </a:tc>
                <a:tc>
                  <a:txBody>
                    <a:bodyPr/>
                    <a:lstStyle/>
                    <a:p>
                      <a:pPr algn="ctr"/>
                      <a:r>
                        <a:rPr lang="en-US" sz="2400" dirty="0" smtClean="0"/>
                        <a:t>D=1/R=2</a:t>
                      </a:r>
                      <a:endParaRPr lang="en-US" sz="2400" dirty="0"/>
                    </a:p>
                  </a:txBody>
                  <a:tcPr/>
                </a:tc>
              </a:tr>
              <a:tr h="656167">
                <a:tc>
                  <a:txBody>
                    <a:bodyPr/>
                    <a:lstStyle/>
                    <a:p>
                      <a:r>
                        <a:rPr lang="en-US" sz="2400" dirty="0" smtClean="0"/>
                        <a:t>31</a:t>
                      </a:r>
                      <a:endParaRPr lang="en-US" sz="2400" dirty="0"/>
                    </a:p>
                  </a:txBody>
                  <a:tcPr/>
                </a:tc>
                <a:tc>
                  <a:txBody>
                    <a:bodyPr/>
                    <a:lstStyle/>
                    <a:p>
                      <a:pPr algn="ctr"/>
                      <a:r>
                        <a:rPr lang="en-US" sz="2400" dirty="0" smtClean="0"/>
                        <a:t>25723</a:t>
                      </a:r>
                      <a:endParaRPr lang="en-US" sz="2400" dirty="0"/>
                    </a:p>
                  </a:txBody>
                  <a:tcPr/>
                </a:tc>
                <a:tc>
                  <a:txBody>
                    <a:bodyPr/>
                    <a:lstStyle/>
                    <a:p>
                      <a:pPr algn="ctr"/>
                      <a:r>
                        <a:rPr lang="en-US" sz="2400" dirty="0" smtClean="0"/>
                        <a:t>22436</a:t>
                      </a:r>
                      <a:endParaRPr lang="en-US" sz="2400" dirty="0"/>
                    </a:p>
                  </a:txBody>
                  <a:tcPr/>
                </a:tc>
                <a:tc>
                  <a:txBody>
                    <a:bodyPr/>
                    <a:lstStyle/>
                    <a:p>
                      <a:pPr algn="ctr"/>
                      <a:r>
                        <a:rPr lang="en-US" sz="2400" dirty="0" smtClean="0"/>
                        <a:t>Rep</a:t>
                      </a:r>
                      <a:endParaRPr lang="en-US" sz="2400" dirty="0"/>
                    </a:p>
                  </a:txBody>
                  <a:tcPr/>
                </a:tc>
                <a:tc>
                  <a:txBody>
                    <a:bodyPr/>
                    <a:lstStyle/>
                    <a:p>
                      <a:pPr algn="ctr"/>
                      <a:r>
                        <a:rPr lang="en-US" sz="2400" dirty="0" smtClean="0"/>
                        <a:t>D=0/R=3</a:t>
                      </a:r>
                      <a:endParaRPr lang="en-US" sz="2400" dirty="0"/>
                    </a:p>
                  </a:txBody>
                  <a:tcPr/>
                </a:tc>
              </a:tr>
              <a:tr h="656167">
                <a:tc>
                  <a:txBody>
                    <a:bodyPr/>
                    <a:lstStyle/>
                    <a:p>
                      <a:r>
                        <a:rPr lang="en-US" sz="2400" dirty="0" smtClean="0"/>
                        <a:t>32</a:t>
                      </a:r>
                      <a:endParaRPr lang="en-US" sz="2400" dirty="0"/>
                    </a:p>
                  </a:txBody>
                  <a:tcPr/>
                </a:tc>
                <a:tc>
                  <a:txBody>
                    <a:bodyPr/>
                    <a:lstStyle/>
                    <a:p>
                      <a:pPr algn="ctr"/>
                      <a:r>
                        <a:rPr lang="en-US" sz="2400" dirty="0" smtClean="0"/>
                        <a:t>24762</a:t>
                      </a:r>
                      <a:endParaRPr lang="en-US" sz="2400" dirty="0"/>
                    </a:p>
                  </a:txBody>
                  <a:tcPr/>
                </a:tc>
                <a:tc>
                  <a:txBody>
                    <a:bodyPr/>
                    <a:lstStyle/>
                    <a:p>
                      <a:pPr algn="ctr"/>
                      <a:r>
                        <a:rPr lang="en-US" sz="2400" dirty="0" smtClean="0"/>
                        <a:t>18786</a:t>
                      </a:r>
                      <a:endParaRPr lang="en-US" sz="2400" dirty="0"/>
                    </a:p>
                  </a:txBody>
                  <a:tcPr/>
                </a:tc>
                <a:tc>
                  <a:txBody>
                    <a:bodyPr/>
                    <a:lstStyle/>
                    <a:p>
                      <a:pPr algn="ctr"/>
                      <a:r>
                        <a:rPr lang="en-US" sz="2400" dirty="0" smtClean="0"/>
                        <a:t>Dem</a:t>
                      </a:r>
                      <a:endParaRPr lang="en-US" sz="2400" dirty="0"/>
                    </a:p>
                  </a:txBody>
                  <a:tcPr/>
                </a:tc>
                <a:tc>
                  <a:txBody>
                    <a:bodyPr/>
                    <a:lstStyle/>
                    <a:p>
                      <a:pPr algn="ctr"/>
                      <a:r>
                        <a:rPr lang="en-US" sz="2400" dirty="0" smtClean="0"/>
                        <a:t>D=3/R=0</a:t>
                      </a:r>
                      <a:endParaRPr lang="en-US" sz="2400" dirty="0"/>
                    </a:p>
                  </a:txBody>
                  <a:tcPr/>
                </a:tc>
              </a:tr>
              <a:tr h="656167">
                <a:tc>
                  <a:txBody>
                    <a:bodyPr/>
                    <a:lstStyle/>
                    <a:p>
                      <a:r>
                        <a:rPr lang="en-US" sz="2400" dirty="0" smtClean="0"/>
                        <a:t>33(a)</a:t>
                      </a:r>
                      <a:endParaRPr lang="en-US" sz="2400" dirty="0"/>
                    </a:p>
                  </a:txBody>
                  <a:tcPr/>
                </a:tc>
                <a:tc rowSpan="2">
                  <a:txBody>
                    <a:bodyPr/>
                    <a:lstStyle/>
                    <a:p>
                      <a:pPr algn="ctr"/>
                      <a:r>
                        <a:rPr lang="en-US" sz="2400" dirty="0" smtClean="0"/>
                        <a:t>43466</a:t>
                      </a:r>
                      <a:br>
                        <a:rPr lang="en-US" sz="2400" dirty="0" smtClean="0"/>
                      </a:br>
                      <a:r>
                        <a:rPr lang="en-US" sz="2400" dirty="0" smtClean="0"/>
                        <a:t>uncontested</a:t>
                      </a:r>
                      <a:endParaRPr lang="en-US" sz="2400" dirty="0"/>
                    </a:p>
                  </a:txBody>
                  <a:tcPr/>
                </a:tc>
                <a:tc>
                  <a:txBody>
                    <a:bodyPr/>
                    <a:lstStyle/>
                    <a:p>
                      <a:pPr algn="ctr"/>
                      <a:r>
                        <a:rPr lang="en-US" sz="2400" dirty="0" smtClean="0"/>
                        <a:t>18603</a:t>
                      </a:r>
                      <a:endParaRPr lang="en-US" sz="2400" dirty="0"/>
                    </a:p>
                  </a:txBody>
                  <a:tcPr/>
                </a:tc>
                <a:tc>
                  <a:txBody>
                    <a:bodyPr/>
                    <a:lstStyle/>
                    <a:p>
                      <a:pPr algn="ctr"/>
                      <a:r>
                        <a:rPr lang="en-US" sz="2400" dirty="0" smtClean="0"/>
                        <a:t>Rep</a:t>
                      </a:r>
                      <a:endParaRPr lang="en-US" sz="2400" dirty="0"/>
                    </a:p>
                  </a:txBody>
                  <a:tcPr/>
                </a:tc>
                <a:tc>
                  <a:txBody>
                    <a:bodyPr/>
                    <a:lstStyle/>
                    <a:p>
                      <a:pPr algn="ctr"/>
                      <a:r>
                        <a:rPr lang="en-US" sz="2400" dirty="0" smtClean="0"/>
                        <a:t>D=0/R=2</a:t>
                      </a:r>
                      <a:endParaRPr lang="en-US" sz="2400" dirty="0"/>
                    </a:p>
                  </a:txBody>
                  <a:tcPr/>
                </a:tc>
              </a:tr>
              <a:tr h="656167">
                <a:tc>
                  <a:txBody>
                    <a:bodyPr/>
                    <a:lstStyle/>
                    <a:p>
                      <a:r>
                        <a:rPr lang="en-US" sz="2400" dirty="0" smtClean="0"/>
                        <a:t>33b</a:t>
                      </a:r>
                      <a:endParaRPr lang="en-US" sz="2400" dirty="0"/>
                    </a:p>
                  </a:txBody>
                  <a:tcPr/>
                </a:tc>
                <a:tc vMerge="1">
                  <a:txBody>
                    <a:bodyPr/>
                    <a:lstStyle/>
                    <a:p>
                      <a:pPr algn="ctr"/>
                      <a:endParaRPr lang="en-US" sz="2400" dirty="0"/>
                    </a:p>
                  </a:txBody>
                  <a:tcPr/>
                </a:tc>
                <a:tc>
                  <a:txBody>
                    <a:bodyPr/>
                    <a:lstStyle/>
                    <a:p>
                      <a:pPr algn="ctr"/>
                      <a:r>
                        <a:rPr lang="en-US" sz="2400" dirty="0" smtClean="0"/>
                        <a:t>14623</a:t>
                      </a:r>
                      <a:endParaRPr lang="en-US" sz="2400" dirty="0"/>
                    </a:p>
                  </a:txBody>
                  <a:tcPr/>
                </a:tc>
                <a:tc>
                  <a:txBody>
                    <a:bodyPr/>
                    <a:lstStyle/>
                    <a:p>
                      <a:pPr algn="ctr"/>
                      <a:endParaRPr lang="en-US" sz="2400"/>
                    </a:p>
                  </a:txBody>
                  <a:tcPr/>
                </a:tc>
                <a:tc>
                  <a:txBody>
                    <a:bodyPr/>
                    <a:lstStyle/>
                    <a:p>
                      <a:pPr algn="ctr"/>
                      <a:r>
                        <a:rPr lang="en-US" sz="2400" dirty="0" smtClean="0"/>
                        <a:t>D=0/R=1</a:t>
                      </a:r>
                      <a:endParaRPr lang="en-US" sz="2400" dirty="0"/>
                    </a:p>
                  </a:txBody>
                  <a:tcPr/>
                </a:tc>
              </a:tr>
            </a:tbl>
          </a:graphicData>
        </a:graphic>
      </p:graphicFrame>
    </p:spTree>
    <p:extLst>
      <p:ext uri="{BB962C8B-B14F-4D97-AF65-F5344CB8AC3E}">
        <p14:creationId xmlns:p14="http://schemas.microsoft.com/office/powerpoint/2010/main" val="4277517039"/>
      </p:ext>
    </p:extLst>
  </p:cSld>
  <p:clrMapOvr>
    <a:masterClrMapping/>
  </p:clrMapOvr>
  <p:transition spd="med">
    <p:fade thruBlk="1"/>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610600" cy="762000"/>
          </a:xfrm>
        </p:spPr>
        <p:txBody>
          <a:bodyPr/>
          <a:lstStyle/>
          <a:p>
            <a:r>
              <a:rPr lang="en-US" sz="3600" dirty="0" smtClean="0"/>
              <a:t>District 31: State Senate Races: 2006-2010</a:t>
            </a:r>
            <a:endParaRPr lang="en-US" sz="3600" dirty="0"/>
          </a:p>
        </p:txBody>
      </p:sp>
      <p:sp>
        <p:nvSpPr>
          <p:cNvPr id="3" name="Content Placeholder 2"/>
          <p:cNvSpPr>
            <a:spLocks noGrp="1"/>
          </p:cNvSpPr>
          <p:nvPr>
            <p:ph idx="1"/>
          </p:nvPr>
        </p:nvSpPr>
        <p:spPr/>
        <p:txBody>
          <a:bodyPr/>
          <a:lstStyle/>
          <a:p>
            <a:endParaRPr lang="en-US" dirty="0"/>
          </a:p>
        </p:txBody>
      </p:sp>
      <p:pic>
        <p:nvPicPr>
          <p:cNvPr id="4915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1726" y="1512836"/>
            <a:ext cx="4472765" cy="2506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915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47460" y="4019286"/>
            <a:ext cx="4521298" cy="22473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4968758" y="1560731"/>
            <a:ext cx="3733800" cy="923330"/>
          </a:xfrm>
          <a:prstGeom prst="rect">
            <a:avLst/>
          </a:prstGeom>
          <a:noFill/>
        </p:spPr>
        <p:txBody>
          <a:bodyPr wrap="square" rtlCol="0">
            <a:spAutoFit/>
          </a:bodyPr>
          <a:lstStyle/>
          <a:p>
            <a:r>
              <a:rPr lang="en-US" dirty="0" smtClean="0"/>
              <a:t>2006: Walter </a:t>
            </a:r>
            <a:r>
              <a:rPr lang="en-US" dirty="0" err="1" smtClean="0"/>
              <a:t>Shandrowski</a:t>
            </a:r>
            <a:r>
              <a:rPr lang="en-US" dirty="0"/>
              <a:t> </a:t>
            </a:r>
            <a:r>
              <a:rPr lang="en-US" dirty="0" smtClean="0"/>
              <a:t>49.1%</a:t>
            </a:r>
          </a:p>
          <a:p>
            <a:endParaRPr lang="en-US" dirty="0" smtClean="0"/>
          </a:p>
          <a:p>
            <a:r>
              <a:rPr lang="en-US" dirty="0" smtClean="0"/>
              <a:t>Brian </a:t>
            </a:r>
            <a:r>
              <a:rPr lang="en-US" dirty="0" err="1" smtClean="0"/>
              <a:t>Simonaire</a:t>
            </a:r>
            <a:r>
              <a:rPr lang="en-US" dirty="0" smtClean="0"/>
              <a:t>   50.8%</a:t>
            </a:r>
            <a:endParaRPr lang="en-US" dirty="0"/>
          </a:p>
        </p:txBody>
      </p:sp>
      <p:sp>
        <p:nvSpPr>
          <p:cNvPr id="5" name="TextBox 4"/>
          <p:cNvSpPr txBox="1"/>
          <p:nvPr/>
        </p:nvSpPr>
        <p:spPr>
          <a:xfrm>
            <a:off x="5105400" y="4219642"/>
            <a:ext cx="2743200" cy="923330"/>
          </a:xfrm>
          <a:prstGeom prst="rect">
            <a:avLst/>
          </a:prstGeom>
          <a:noFill/>
        </p:spPr>
        <p:txBody>
          <a:bodyPr wrap="square" rtlCol="0">
            <a:spAutoFit/>
          </a:bodyPr>
          <a:lstStyle/>
          <a:p>
            <a:r>
              <a:rPr lang="en-US" dirty="0" smtClean="0"/>
              <a:t>2010: Ned Carey  37.8%</a:t>
            </a:r>
          </a:p>
          <a:p>
            <a:endParaRPr lang="en-US" dirty="0"/>
          </a:p>
          <a:p>
            <a:r>
              <a:rPr lang="en-US" dirty="0" smtClean="0"/>
              <a:t>Brian </a:t>
            </a:r>
            <a:r>
              <a:rPr lang="en-US" dirty="0" err="1" smtClean="0"/>
              <a:t>Simonaire</a:t>
            </a:r>
            <a:r>
              <a:rPr lang="en-US" dirty="0" smtClean="0"/>
              <a:t>    62.1%</a:t>
            </a:r>
            <a:endParaRPr lang="en-US" dirty="0"/>
          </a:p>
        </p:txBody>
      </p:sp>
    </p:spTree>
    <p:extLst>
      <p:ext uri="{BB962C8B-B14F-4D97-AF65-F5344CB8AC3E}">
        <p14:creationId xmlns:p14="http://schemas.microsoft.com/office/powerpoint/2010/main" val="1603942685"/>
      </p:ext>
    </p:extLst>
  </p:cSld>
  <p:clrMapOvr>
    <a:masterClrMapping/>
  </p:clrMapOvr>
  <p:transition spd="med">
    <p:fade thruBlk="1"/>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762000"/>
          </a:xfrm>
        </p:spPr>
        <p:txBody>
          <a:bodyPr/>
          <a:lstStyle/>
          <a:p>
            <a:r>
              <a:rPr lang="en-US" sz="3200" dirty="0" smtClean="0"/>
              <a:t>District </a:t>
            </a:r>
            <a:r>
              <a:rPr lang="en-US" sz="3200" dirty="0" smtClean="0"/>
              <a:t>31 </a:t>
            </a:r>
            <a:r>
              <a:rPr lang="en-US" sz="3200" dirty="0" smtClean="0"/>
              <a:t>– </a:t>
            </a:r>
            <a:r>
              <a:rPr lang="en-US" sz="3200" dirty="0" smtClean="0"/>
              <a:t>2006 vs. 2010 Delegate Races</a:t>
            </a:r>
            <a:endParaRPr lang="en-US" sz="3200" dirty="0"/>
          </a:p>
        </p:txBody>
      </p:sp>
      <p:sp>
        <p:nvSpPr>
          <p:cNvPr id="5" name="TextBox 4"/>
          <p:cNvSpPr txBox="1"/>
          <p:nvPr/>
        </p:nvSpPr>
        <p:spPr>
          <a:xfrm>
            <a:off x="2057400" y="4497149"/>
            <a:ext cx="4876800" cy="646331"/>
          </a:xfrm>
          <a:prstGeom prst="rect">
            <a:avLst/>
          </a:prstGeom>
          <a:noFill/>
        </p:spPr>
        <p:txBody>
          <a:bodyPr wrap="square" rtlCol="0">
            <a:spAutoFit/>
          </a:bodyPr>
          <a:lstStyle/>
          <a:p>
            <a:r>
              <a:rPr lang="en-US" dirty="0" smtClean="0"/>
              <a:t>Democratic candidates can’t replicate 2006 results!</a:t>
            </a:r>
            <a:endParaRPr lang="en-US" dirty="0"/>
          </a:p>
        </p:txBody>
      </p:sp>
      <p:graphicFrame>
        <p:nvGraphicFramePr>
          <p:cNvPr id="13" name="Table 12"/>
          <p:cNvGraphicFramePr>
            <a:graphicFrameLocks noGrp="1"/>
          </p:cNvGraphicFramePr>
          <p:nvPr>
            <p:extLst>
              <p:ext uri="{D42A27DB-BD31-4B8C-83A1-F6EECF244321}">
                <p14:modId xmlns:p14="http://schemas.microsoft.com/office/powerpoint/2010/main" val="3460458472"/>
              </p:ext>
            </p:extLst>
          </p:nvPr>
        </p:nvGraphicFramePr>
        <p:xfrm>
          <a:off x="609600" y="1115567"/>
          <a:ext cx="7966183" cy="2579404"/>
        </p:xfrm>
        <a:graphic>
          <a:graphicData uri="http://schemas.openxmlformats.org/drawingml/2006/table">
            <a:tbl>
              <a:tblPr firstRow="1" bandRow="1">
                <a:tableStyleId>{5C22544A-7EE6-4342-B048-85BDC9FD1C3A}</a:tableStyleId>
              </a:tblPr>
              <a:tblGrid>
                <a:gridCol w="1503284"/>
                <a:gridCol w="1194988"/>
                <a:gridCol w="845484"/>
                <a:gridCol w="1708647"/>
                <a:gridCol w="1081179"/>
                <a:gridCol w="822658"/>
                <a:gridCol w="809943"/>
              </a:tblGrid>
              <a:tr h="421022">
                <a:tc>
                  <a:txBody>
                    <a:bodyPr/>
                    <a:lstStyle/>
                    <a:p>
                      <a:r>
                        <a:rPr lang="en-US" dirty="0" smtClean="0"/>
                        <a:t>Candidate</a:t>
                      </a:r>
                      <a:endParaRPr lang="en-US" dirty="0"/>
                    </a:p>
                  </a:txBody>
                  <a:tcPr/>
                </a:tc>
                <a:tc>
                  <a:txBody>
                    <a:bodyPr/>
                    <a:lstStyle/>
                    <a:p>
                      <a:r>
                        <a:rPr lang="en-US" sz="1600" b="1" dirty="0" smtClean="0"/>
                        <a:t>2010: %</a:t>
                      </a:r>
                      <a:endParaRPr lang="en-US" sz="1600" b="1" dirty="0"/>
                    </a:p>
                  </a:txBody>
                  <a:tcPr/>
                </a:tc>
                <a:tc>
                  <a:txBody>
                    <a:bodyPr/>
                    <a:lstStyle/>
                    <a:p>
                      <a:r>
                        <a:rPr lang="en-US" sz="1600" b="1" dirty="0" smtClean="0"/>
                        <a:t>Votes</a:t>
                      </a:r>
                      <a:endParaRPr lang="en-US" sz="1600" b="1" dirty="0"/>
                    </a:p>
                  </a:txBody>
                  <a:tcPr/>
                </a:tc>
                <a:tc>
                  <a:txBody>
                    <a:bodyPr/>
                    <a:lstStyle/>
                    <a:p>
                      <a:r>
                        <a:rPr lang="en-US" sz="1600" b="1" dirty="0" smtClean="0"/>
                        <a:t>Candidate</a:t>
                      </a:r>
                      <a:endParaRPr lang="en-US" sz="1600" b="1" dirty="0"/>
                    </a:p>
                  </a:txBody>
                  <a:tcPr/>
                </a:tc>
                <a:tc>
                  <a:txBody>
                    <a:bodyPr/>
                    <a:lstStyle/>
                    <a:p>
                      <a:r>
                        <a:rPr lang="en-US" sz="1600" b="1" dirty="0" smtClean="0"/>
                        <a:t>2006: %</a:t>
                      </a:r>
                      <a:endParaRPr lang="en-US" sz="1600" b="1" dirty="0"/>
                    </a:p>
                  </a:txBody>
                  <a:tcPr/>
                </a:tc>
                <a:tc>
                  <a:txBody>
                    <a:bodyPr/>
                    <a:lstStyle/>
                    <a:p>
                      <a:r>
                        <a:rPr lang="en-US" sz="1600" b="1" dirty="0" smtClean="0"/>
                        <a:t>Votes</a:t>
                      </a:r>
                      <a:endParaRPr lang="en-US" sz="1600" b="1" dirty="0"/>
                    </a:p>
                  </a:txBody>
                  <a:tcPr/>
                </a:tc>
                <a:tc>
                  <a:txBody>
                    <a:bodyPr/>
                    <a:lstStyle/>
                    <a:p>
                      <a:endParaRPr lang="en-US" sz="1600" b="1" dirty="0"/>
                    </a:p>
                  </a:txBody>
                  <a:tcPr/>
                </a:tc>
              </a:tr>
              <a:tr h="421022">
                <a:tc>
                  <a:txBody>
                    <a:bodyPr/>
                    <a:lstStyle/>
                    <a:p>
                      <a:r>
                        <a:rPr lang="en-US" sz="1800" b="1" dirty="0" err="1" smtClean="0"/>
                        <a:t>Chiappelli</a:t>
                      </a:r>
                      <a:endParaRPr lang="en-US" dirty="0"/>
                    </a:p>
                  </a:txBody>
                  <a:tcPr/>
                </a:tc>
                <a:tc>
                  <a:txBody>
                    <a:bodyPr/>
                    <a:lstStyle/>
                    <a:p>
                      <a:pPr algn="ctr"/>
                      <a:r>
                        <a:rPr lang="en-US" sz="1600" dirty="0" smtClean="0"/>
                        <a:t>11.8</a:t>
                      </a:r>
                      <a:endParaRPr lang="en-US" sz="16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smtClean="0"/>
                        <a:t>12943</a:t>
                      </a:r>
                    </a:p>
                    <a:p>
                      <a:pPr algn="ctr"/>
                      <a:endParaRPr lang="en-US" sz="1600" dirty="0"/>
                    </a:p>
                  </a:txBody>
                  <a:tcPr/>
                </a:tc>
                <a:tc>
                  <a:txBody>
                    <a:bodyPr/>
                    <a:lstStyle/>
                    <a:p>
                      <a:pPr algn="ctr"/>
                      <a:r>
                        <a:rPr lang="en-US" sz="1600" b="1" dirty="0" err="1" smtClean="0"/>
                        <a:t>Cadden</a:t>
                      </a:r>
                      <a:endParaRPr lang="en-US" sz="1600" dirty="0"/>
                    </a:p>
                  </a:txBody>
                  <a:tcPr/>
                </a:tc>
                <a:tc>
                  <a:txBody>
                    <a:bodyPr/>
                    <a:lstStyle/>
                    <a:p>
                      <a:pPr algn="ctr"/>
                      <a:r>
                        <a:rPr lang="en-US" sz="1600" dirty="0" smtClean="0"/>
                        <a:t>17.0</a:t>
                      </a:r>
                      <a:endParaRPr lang="en-US" sz="1600" dirty="0"/>
                    </a:p>
                  </a:txBody>
                  <a:tcPr/>
                </a:tc>
                <a:tc>
                  <a:txBody>
                    <a:bodyPr/>
                    <a:lstStyle/>
                    <a:p>
                      <a:pPr algn="ctr"/>
                      <a:r>
                        <a:rPr lang="en-US" sz="1600" dirty="0" smtClean="0"/>
                        <a:t>17529</a:t>
                      </a:r>
                      <a:endParaRPr lang="en-US" sz="1600" dirty="0"/>
                    </a:p>
                  </a:txBody>
                  <a:tcPr/>
                </a:tc>
                <a:tc>
                  <a:txBody>
                    <a:bodyPr/>
                    <a:lstStyle/>
                    <a:p>
                      <a:pPr algn="ctr"/>
                      <a:r>
                        <a:rPr lang="en-US" sz="1600" dirty="0" smtClean="0"/>
                        <a:t>-4586</a:t>
                      </a:r>
                      <a:endParaRPr lang="en-US" sz="1600" dirty="0"/>
                    </a:p>
                  </a:txBody>
                  <a:tcPr/>
                </a:tc>
              </a:tr>
              <a:tr h="415255">
                <a:tc>
                  <a:txBody>
                    <a:bodyPr/>
                    <a:lstStyle/>
                    <a:p>
                      <a:r>
                        <a:rPr lang="en-US" sz="1800" b="1" dirty="0" err="1" smtClean="0"/>
                        <a:t>Towles</a:t>
                      </a: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dirty="0" smtClean="0"/>
                        <a:t>10.9</a:t>
                      </a:r>
                    </a:p>
                    <a:p>
                      <a:pPr algn="ctr"/>
                      <a:endParaRPr lang="en-US" sz="1600" dirty="0"/>
                    </a:p>
                  </a:txBody>
                  <a:tcPr/>
                </a:tc>
                <a:tc>
                  <a:txBody>
                    <a:bodyPr/>
                    <a:lstStyle/>
                    <a:p>
                      <a:pPr algn="ctr"/>
                      <a:r>
                        <a:rPr lang="en-US" sz="1600" dirty="0" smtClean="0"/>
                        <a:t>11968</a:t>
                      </a:r>
                      <a:endParaRPr lang="en-US" sz="16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smtClean="0"/>
                        <a:t>Fleckenstein</a:t>
                      </a:r>
                    </a:p>
                    <a:p>
                      <a:pPr algn="ctr"/>
                      <a:endParaRPr lang="en-US" sz="1600" dirty="0"/>
                    </a:p>
                  </a:txBody>
                  <a:tcPr/>
                </a:tc>
                <a:tc>
                  <a:txBody>
                    <a:bodyPr/>
                    <a:lstStyle/>
                    <a:p>
                      <a:pPr algn="ctr"/>
                      <a:r>
                        <a:rPr lang="en-US" sz="1600" dirty="0" smtClean="0"/>
                        <a:t>16.1</a:t>
                      </a:r>
                      <a:endParaRPr lang="en-US" sz="1600" dirty="0"/>
                    </a:p>
                  </a:txBody>
                  <a:tcPr/>
                </a:tc>
                <a:tc>
                  <a:txBody>
                    <a:bodyPr/>
                    <a:lstStyle/>
                    <a:p>
                      <a:pPr algn="ctr"/>
                      <a:r>
                        <a:rPr lang="en-US" sz="1600" dirty="0" smtClean="0"/>
                        <a:t>16651</a:t>
                      </a:r>
                      <a:endParaRPr lang="en-US" sz="1600" dirty="0"/>
                    </a:p>
                  </a:txBody>
                  <a:tcPr/>
                </a:tc>
                <a:tc>
                  <a:txBody>
                    <a:bodyPr/>
                    <a:lstStyle/>
                    <a:p>
                      <a:pPr algn="ctr"/>
                      <a:r>
                        <a:rPr lang="en-US" sz="1600" dirty="0" smtClean="0"/>
                        <a:t>-4683</a:t>
                      </a:r>
                      <a:endParaRPr lang="en-US" sz="1600" dirty="0"/>
                    </a:p>
                  </a:txBody>
                  <a:tcPr/>
                </a:tc>
              </a:tr>
              <a:tr h="386698">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b="1" dirty="0" err="1" smtClean="0"/>
                        <a:t>Ekert</a:t>
                      </a:r>
                      <a:endParaRPr lang="en-US" dirty="0" smtClean="0"/>
                    </a:p>
                  </a:txBody>
                  <a:tcPr/>
                </a:tc>
                <a:tc>
                  <a:txBody>
                    <a:bodyPr/>
                    <a:lstStyle/>
                    <a:p>
                      <a:pPr algn="ctr"/>
                      <a:r>
                        <a:rPr lang="en-US" sz="1600" dirty="0" smtClean="0"/>
                        <a:t>10.8</a:t>
                      </a:r>
                      <a:endParaRPr lang="en-US" sz="1600" dirty="0"/>
                    </a:p>
                  </a:txBody>
                  <a:tcPr/>
                </a:tc>
                <a:tc>
                  <a:txBody>
                    <a:bodyPr/>
                    <a:lstStyle/>
                    <a:p>
                      <a:pPr algn="ctr"/>
                      <a:r>
                        <a:rPr lang="en-US" sz="1600" dirty="0" smtClean="0"/>
                        <a:t>11856</a:t>
                      </a:r>
                      <a:endParaRPr lang="en-US" sz="16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600" b="1" dirty="0" smtClean="0"/>
                        <a:t>Reynolds</a:t>
                      </a:r>
                    </a:p>
                    <a:p>
                      <a:pPr algn="ctr"/>
                      <a:endParaRPr lang="en-US" sz="1600" dirty="0"/>
                    </a:p>
                  </a:txBody>
                  <a:tcPr/>
                </a:tc>
                <a:tc>
                  <a:txBody>
                    <a:bodyPr/>
                    <a:lstStyle/>
                    <a:p>
                      <a:pPr algn="ctr"/>
                      <a:r>
                        <a:rPr lang="en-US" sz="1600" dirty="0" smtClean="0"/>
                        <a:t>14.0</a:t>
                      </a:r>
                      <a:endParaRPr lang="en-US" sz="1600" dirty="0"/>
                    </a:p>
                  </a:txBody>
                  <a:tcPr/>
                </a:tc>
                <a:tc>
                  <a:txBody>
                    <a:bodyPr/>
                    <a:lstStyle/>
                    <a:p>
                      <a:pPr algn="ctr"/>
                      <a:r>
                        <a:rPr lang="en-US" sz="1600" dirty="0" smtClean="0"/>
                        <a:t>14452</a:t>
                      </a:r>
                      <a:endParaRPr lang="en-US" sz="1600" dirty="0"/>
                    </a:p>
                  </a:txBody>
                  <a:tcPr/>
                </a:tc>
                <a:tc>
                  <a:txBody>
                    <a:bodyPr/>
                    <a:lstStyle/>
                    <a:p>
                      <a:pPr algn="ctr"/>
                      <a:r>
                        <a:rPr lang="en-US" sz="1600" dirty="0" smtClean="0"/>
                        <a:t>-2596</a:t>
                      </a:r>
                      <a:endParaRPr lang="en-US" sz="1600" dirty="0"/>
                    </a:p>
                  </a:txBody>
                  <a:tcPr/>
                </a:tc>
              </a:tr>
              <a:tr h="421022">
                <a:tc>
                  <a:txBody>
                    <a:bodyPr/>
                    <a:lstStyle/>
                    <a:p>
                      <a:r>
                        <a:rPr lang="en-US" dirty="0" smtClean="0"/>
                        <a:t>Total</a:t>
                      </a:r>
                      <a:endParaRPr lang="en-US" dirty="0"/>
                    </a:p>
                  </a:txBody>
                  <a:tcPr/>
                </a:tc>
                <a:tc>
                  <a:txBody>
                    <a:bodyPr/>
                    <a:lstStyle/>
                    <a:p>
                      <a:pPr algn="ctr"/>
                      <a:r>
                        <a:rPr lang="en-US" sz="1600" dirty="0" smtClean="0"/>
                        <a:t>11.2</a:t>
                      </a:r>
                      <a:endParaRPr lang="en-US" sz="1600" dirty="0"/>
                    </a:p>
                  </a:txBody>
                  <a:tcPr/>
                </a:tc>
                <a:tc>
                  <a:txBody>
                    <a:bodyPr/>
                    <a:lstStyle/>
                    <a:p>
                      <a:pPr algn="ctr"/>
                      <a:r>
                        <a:rPr lang="en-US" sz="1600" dirty="0" smtClean="0"/>
                        <a:t>36767</a:t>
                      </a:r>
                      <a:endParaRPr lang="en-US" sz="1600" dirty="0"/>
                    </a:p>
                  </a:txBody>
                  <a:tcPr/>
                </a:tc>
                <a:tc>
                  <a:txBody>
                    <a:bodyPr/>
                    <a:lstStyle/>
                    <a:p>
                      <a:pPr algn="ctr"/>
                      <a:endParaRPr lang="en-US" sz="1600" dirty="0"/>
                    </a:p>
                  </a:txBody>
                  <a:tcPr/>
                </a:tc>
                <a:tc>
                  <a:txBody>
                    <a:bodyPr/>
                    <a:lstStyle/>
                    <a:p>
                      <a:pPr algn="ctr"/>
                      <a:r>
                        <a:rPr lang="en-US" sz="1600" dirty="0" smtClean="0"/>
                        <a:t>15.7</a:t>
                      </a:r>
                      <a:endParaRPr lang="en-US" sz="1600" dirty="0"/>
                    </a:p>
                  </a:txBody>
                  <a:tcPr/>
                </a:tc>
                <a:tc>
                  <a:txBody>
                    <a:bodyPr/>
                    <a:lstStyle/>
                    <a:p>
                      <a:pPr algn="ctr"/>
                      <a:r>
                        <a:rPr lang="en-US" sz="1600" dirty="0" smtClean="0"/>
                        <a:t>48632</a:t>
                      </a:r>
                      <a:endParaRPr lang="en-US" sz="1600" dirty="0"/>
                    </a:p>
                  </a:txBody>
                  <a:tcPr/>
                </a:tc>
                <a:tc>
                  <a:txBody>
                    <a:bodyPr/>
                    <a:lstStyle/>
                    <a:p>
                      <a:pPr algn="ctr"/>
                      <a:r>
                        <a:rPr lang="en-US" sz="1600" dirty="0" smtClean="0"/>
                        <a:t>-11865</a:t>
                      </a:r>
                      <a:endParaRPr lang="en-US" sz="1600" dirty="0"/>
                    </a:p>
                  </a:txBody>
                  <a:tcPr/>
                </a:tc>
              </a:tr>
            </a:tbl>
          </a:graphicData>
        </a:graphic>
      </p:graphicFrame>
      <p:cxnSp>
        <p:nvCxnSpPr>
          <p:cNvPr id="15" name="Straight Arrow Connector 14"/>
          <p:cNvCxnSpPr/>
          <p:nvPr/>
        </p:nvCxnSpPr>
        <p:spPr>
          <a:xfrm flipV="1">
            <a:off x="6477000" y="3581400"/>
            <a:ext cx="1219200" cy="91574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40641836"/>
      </p:ext>
    </p:extLst>
  </p:cSld>
  <p:clrMapOvr>
    <a:masterClrMapping/>
  </p:clrMapOvr>
  <p:transition spd="med">
    <p:fade thruBlk="1"/>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610600" cy="762000"/>
          </a:xfrm>
        </p:spPr>
        <p:txBody>
          <a:bodyPr/>
          <a:lstStyle/>
          <a:p>
            <a:r>
              <a:rPr lang="en-US" sz="3600" dirty="0" smtClean="0"/>
              <a:t>District 31: Demographic Info</a:t>
            </a:r>
            <a:endParaRPr lang="en-US" sz="3600" dirty="0"/>
          </a:p>
        </p:txBody>
      </p:sp>
      <p:pic>
        <p:nvPicPr>
          <p:cNvPr id="614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0188" y="762001"/>
            <a:ext cx="8682037" cy="56610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5943600" y="838200"/>
            <a:ext cx="3048000" cy="646331"/>
          </a:xfrm>
          <a:prstGeom prst="rect">
            <a:avLst/>
          </a:prstGeom>
          <a:noFill/>
        </p:spPr>
        <p:txBody>
          <a:bodyPr wrap="square" rtlCol="0">
            <a:spAutoFit/>
          </a:bodyPr>
          <a:lstStyle/>
          <a:p>
            <a:r>
              <a:rPr lang="en-US" dirty="0" smtClean="0"/>
              <a:t>Too many conservatives, not enough moderates</a:t>
            </a:r>
            <a:endParaRPr lang="en-US" dirty="0"/>
          </a:p>
        </p:txBody>
      </p:sp>
      <p:cxnSp>
        <p:nvCxnSpPr>
          <p:cNvPr id="8" name="Straight Arrow Connector 7"/>
          <p:cNvCxnSpPr/>
          <p:nvPr/>
        </p:nvCxnSpPr>
        <p:spPr>
          <a:xfrm>
            <a:off x="6248400" y="1484531"/>
            <a:ext cx="685800" cy="49666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86494195"/>
      </p:ext>
    </p:extLst>
  </p:cSld>
  <p:clrMapOvr>
    <a:masterClrMapping/>
  </p:clrMapOvr>
  <p:transition spd="med">
    <p:fade thruBlk="1"/>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610600" cy="762000"/>
          </a:xfrm>
        </p:spPr>
        <p:txBody>
          <a:bodyPr/>
          <a:lstStyle/>
          <a:p>
            <a:r>
              <a:rPr lang="en-US" sz="3600" dirty="0" smtClean="0"/>
              <a:t>District 31: Issues and Conditions</a:t>
            </a:r>
            <a:endParaRPr lang="en-US" sz="3600" dirty="0"/>
          </a:p>
        </p:txBody>
      </p:sp>
      <p:sp>
        <p:nvSpPr>
          <p:cNvPr id="6" name="TextBox 5"/>
          <p:cNvSpPr txBox="1"/>
          <p:nvPr/>
        </p:nvSpPr>
        <p:spPr>
          <a:xfrm>
            <a:off x="3124200" y="1207532"/>
            <a:ext cx="3048000" cy="369332"/>
          </a:xfrm>
          <a:prstGeom prst="rect">
            <a:avLst/>
          </a:prstGeom>
          <a:noFill/>
        </p:spPr>
        <p:txBody>
          <a:bodyPr wrap="square" rtlCol="0">
            <a:spAutoFit/>
          </a:bodyPr>
          <a:lstStyle/>
          <a:p>
            <a:r>
              <a:rPr lang="en-US" dirty="0" smtClean="0"/>
              <a:t>Economic distress is high</a:t>
            </a:r>
            <a:endParaRPr lang="en-US" dirty="0"/>
          </a:p>
        </p:txBody>
      </p:sp>
      <p:cxnSp>
        <p:nvCxnSpPr>
          <p:cNvPr id="8" name="Straight Arrow Connector 7"/>
          <p:cNvCxnSpPr/>
          <p:nvPr/>
        </p:nvCxnSpPr>
        <p:spPr>
          <a:xfrm flipH="1">
            <a:off x="3048000" y="1576864"/>
            <a:ext cx="685800" cy="70913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aphicFrame>
        <p:nvGraphicFramePr>
          <p:cNvPr id="7" name="Chart 6"/>
          <p:cNvGraphicFramePr>
            <a:graphicFrameLocks noGrp="1"/>
          </p:cNvGraphicFramePr>
          <p:nvPr>
            <p:extLst>
              <p:ext uri="{D42A27DB-BD31-4B8C-83A1-F6EECF244321}">
                <p14:modId xmlns:p14="http://schemas.microsoft.com/office/powerpoint/2010/main" val="4087805775"/>
              </p:ext>
            </p:extLst>
          </p:nvPr>
        </p:nvGraphicFramePr>
        <p:xfrm>
          <a:off x="238905" y="1732865"/>
          <a:ext cx="8666189" cy="484250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794800768"/>
      </p:ext>
    </p:extLst>
  </p:cSld>
  <p:clrMapOvr>
    <a:masterClrMapping/>
  </p:clrMapOvr>
  <p:transition spd="med">
    <p:fade thruBlk="1"/>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8"/>
            <a:ext cx="8229600" cy="563562"/>
          </a:xfrm>
        </p:spPr>
        <p:txBody>
          <a:bodyPr>
            <a:noAutofit/>
          </a:bodyPr>
          <a:lstStyle/>
          <a:p>
            <a:pPr algn="ctr" eaLnBrk="1" fontAlgn="auto" hangingPunct="1">
              <a:spcAft>
                <a:spcPts val="0"/>
              </a:spcAft>
              <a:defRPr/>
            </a:pPr>
            <a:r>
              <a:rPr lang="en-US" sz="2800" dirty="0" smtClean="0"/>
              <a:t>County Elections: Slots at Arundel Mills</a:t>
            </a:r>
            <a:endParaRPr lang="en-US" sz="2800" dirty="0"/>
          </a:p>
        </p:txBody>
      </p:sp>
      <p:sp>
        <p:nvSpPr>
          <p:cNvPr id="24579" name="Rectangle 1"/>
          <p:cNvSpPr>
            <a:spLocks noChangeArrowheads="1"/>
          </p:cNvSpPr>
          <p:nvPr/>
        </p:nvSpPr>
        <p:spPr bwMode="auto">
          <a:xfrm>
            <a:off x="381000" y="838200"/>
            <a:ext cx="3048000"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r>
              <a:rPr lang="en-US" sz="1400" b="1">
                <a:solidFill>
                  <a:srgbClr val="000000"/>
                </a:solidFill>
                <a:latin typeface="Arial" charset="0"/>
                <a:cs typeface="Times New Roman" pitchFamily="18" charset="0"/>
              </a:rPr>
              <a:t>Opponents to the introduction of slot machines at Arundel Mills Mall are circulating a petition to put the county council’s decision to grant zoning needed for </a:t>
            </a:r>
            <a:r>
              <a:rPr lang="en-US" sz="1400" b="1">
                <a:solidFill>
                  <a:srgbClr val="292727"/>
                </a:solidFill>
                <a:latin typeface="Arial" charset="0"/>
                <a:cs typeface="Times New Roman" pitchFamily="18" charset="0"/>
              </a:rPr>
              <a:t>slots</a:t>
            </a:r>
            <a:r>
              <a:rPr lang="en-US" sz="1400" b="1">
                <a:solidFill>
                  <a:srgbClr val="000000"/>
                </a:solidFill>
                <a:latin typeface="Arial" charset="0"/>
                <a:cs typeface="Times New Roman" pitchFamily="18" charset="0"/>
              </a:rPr>
              <a:t> to referendum in November, potentially reversing the decision.  </a:t>
            </a:r>
            <a:r>
              <a:rPr lang="en-US" sz="1400" b="1">
                <a:solidFill>
                  <a:srgbClr val="C00000"/>
                </a:solidFill>
                <a:latin typeface="Arial" charset="0"/>
                <a:cs typeface="Times New Roman" pitchFamily="18" charset="0"/>
              </a:rPr>
              <a:t>Do you support or oppose this petition effort?</a:t>
            </a:r>
            <a:endParaRPr lang="en-US" sz="2000">
              <a:solidFill>
                <a:srgbClr val="C00000"/>
              </a:solidFill>
              <a:latin typeface="Arial" charset="0"/>
              <a:cs typeface="Times New Roman" pitchFamily="18" charset="0"/>
            </a:endParaRPr>
          </a:p>
        </p:txBody>
      </p:sp>
      <p:graphicFrame>
        <p:nvGraphicFramePr>
          <p:cNvPr id="5" name="Table 4"/>
          <p:cNvGraphicFramePr>
            <a:graphicFrameLocks noGrp="1"/>
          </p:cNvGraphicFramePr>
          <p:nvPr>
            <p:extLst>
              <p:ext uri="{D42A27DB-BD31-4B8C-83A1-F6EECF244321}">
                <p14:modId xmlns:p14="http://schemas.microsoft.com/office/powerpoint/2010/main" val="4217200845"/>
              </p:ext>
            </p:extLst>
          </p:nvPr>
        </p:nvGraphicFramePr>
        <p:xfrm>
          <a:off x="1905000" y="2667000"/>
          <a:ext cx="5867401" cy="3989438"/>
        </p:xfrm>
        <a:graphic>
          <a:graphicData uri="http://schemas.openxmlformats.org/drawingml/2006/table">
            <a:tbl>
              <a:tblPr/>
              <a:tblGrid>
                <a:gridCol w="1639870"/>
                <a:gridCol w="1211986"/>
                <a:gridCol w="1057891"/>
                <a:gridCol w="922565"/>
                <a:gridCol w="1035089"/>
              </a:tblGrid>
              <a:tr h="731588">
                <a:tc>
                  <a:txBody>
                    <a:bodyPr/>
                    <a:lstStyle/>
                    <a:p>
                      <a:pPr>
                        <a:tabLst>
                          <a:tab pos="228600" algn="l"/>
                        </a:tabLst>
                      </a:pPr>
                      <a:r>
                        <a:rPr lang="en-US" sz="2400" b="1" dirty="0" smtClean="0">
                          <a:latin typeface="Calibri"/>
                          <a:ea typeface="Times New Roman"/>
                          <a:cs typeface="Times New Roman"/>
                        </a:rPr>
                        <a:t>Position</a:t>
                      </a:r>
                      <a:endParaRPr lang="en-US" sz="2400" dirty="0">
                        <a:latin typeface="Calibri"/>
                        <a:ea typeface="Times New Roman"/>
                        <a:cs typeface="Times New Roman"/>
                      </a:endParaRPr>
                    </a:p>
                  </a:txBody>
                  <a:tcPr marL="38318" marR="383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a:tabLst>
                          <a:tab pos="228600" algn="l"/>
                        </a:tabLst>
                      </a:pPr>
                      <a:r>
                        <a:rPr lang="en-US" sz="2400" b="1" dirty="0" smtClean="0">
                          <a:latin typeface="Calibri"/>
                          <a:ea typeface="Times New Roman"/>
                          <a:cs typeface="Times New Roman"/>
                        </a:rPr>
                        <a:t>March</a:t>
                      </a:r>
                    </a:p>
                    <a:p>
                      <a:pPr algn="ctr">
                        <a:tabLst>
                          <a:tab pos="228600" algn="l"/>
                        </a:tabLst>
                      </a:pPr>
                      <a:r>
                        <a:rPr lang="en-US" sz="2400" b="1" dirty="0" smtClean="0">
                          <a:latin typeface="Calibri"/>
                          <a:ea typeface="Times New Roman"/>
                          <a:cs typeface="Times New Roman"/>
                        </a:rPr>
                        <a:t>’10</a:t>
                      </a:r>
                      <a:endParaRPr lang="en-US" sz="2400" dirty="0">
                        <a:latin typeface="Calibri"/>
                        <a:ea typeface="Times New Roman"/>
                        <a:cs typeface="Times New Roman"/>
                      </a:endParaRPr>
                    </a:p>
                  </a:txBody>
                  <a:tcPr marL="38318" marR="383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a:tabLst>
                          <a:tab pos="228600" algn="l"/>
                        </a:tabLst>
                      </a:pPr>
                      <a:r>
                        <a:rPr kumimoji="0" lang="en-US" sz="2400" b="1" kern="1200" dirty="0" smtClean="0">
                          <a:solidFill>
                            <a:schemeClr val="tx1"/>
                          </a:solidFill>
                          <a:latin typeface="Calibri"/>
                          <a:ea typeface="Times New Roman"/>
                          <a:cs typeface="Times New Roman"/>
                        </a:rPr>
                        <a:t>Oct.</a:t>
                      </a:r>
                    </a:p>
                    <a:p>
                      <a:pPr algn="ctr">
                        <a:tabLst>
                          <a:tab pos="228600" algn="l"/>
                        </a:tabLst>
                      </a:pPr>
                      <a:r>
                        <a:rPr kumimoji="0" lang="en-US" sz="2400" b="1" kern="1200" dirty="0" smtClean="0">
                          <a:solidFill>
                            <a:schemeClr val="tx1"/>
                          </a:solidFill>
                          <a:latin typeface="Calibri"/>
                          <a:ea typeface="Times New Roman"/>
                          <a:cs typeface="Times New Roman"/>
                        </a:rPr>
                        <a:t>‘10</a:t>
                      </a:r>
                      <a:endParaRPr kumimoji="0" lang="en-US" sz="2400" b="1" kern="1200" dirty="0">
                        <a:solidFill>
                          <a:schemeClr val="tx1"/>
                        </a:solidFill>
                        <a:latin typeface="Calibri"/>
                        <a:ea typeface="Times New Roman"/>
                        <a:cs typeface="Times New Roman"/>
                      </a:endParaRPr>
                    </a:p>
                  </a:txBody>
                  <a:tcPr marL="38318" marR="383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a:tabLst>
                          <a:tab pos="228600" algn="l"/>
                        </a:tabLst>
                      </a:pPr>
                      <a:r>
                        <a:rPr kumimoji="0" lang="en-US" sz="2400" b="1" kern="1200" dirty="0" smtClean="0">
                          <a:solidFill>
                            <a:schemeClr val="tx1"/>
                          </a:solidFill>
                          <a:latin typeface="Calibri"/>
                          <a:ea typeface="Times New Roman"/>
                          <a:cs typeface="Times New Roman"/>
                        </a:rPr>
                        <a:t>Exit Poll</a:t>
                      </a:r>
                      <a:endParaRPr kumimoji="0" lang="en-US" sz="2400" b="1" kern="1200" dirty="0">
                        <a:solidFill>
                          <a:schemeClr val="tx1"/>
                        </a:solidFill>
                        <a:latin typeface="Calibri"/>
                        <a:ea typeface="Times New Roman"/>
                        <a:cs typeface="Times New Roman"/>
                      </a:endParaRPr>
                    </a:p>
                  </a:txBody>
                  <a:tcPr marL="38318" marR="383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a:tabLst>
                          <a:tab pos="228600" algn="l"/>
                        </a:tabLst>
                      </a:pPr>
                      <a:r>
                        <a:rPr kumimoji="0" lang="en-US" sz="2400" b="1" kern="1200" dirty="0" smtClean="0">
                          <a:solidFill>
                            <a:schemeClr val="tx1"/>
                          </a:solidFill>
                          <a:latin typeface="Calibri"/>
                          <a:ea typeface="Times New Roman"/>
                          <a:cs typeface="Times New Roman"/>
                        </a:rPr>
                        <a:t>Actual Vote</a:t>
                      </a:r>
                      <a:endParaRPr kumimoji="0" lang="en-US" sz="2400" b="1" kern="1200" dirty="0">
                        <a:solidFill>
                          <a:schemeClr val="tx1"/>
                        </a:solidFill>
                        <a:latin typeface="Calibri"/>
                        <a:ea typeface="Times New Roman"/>
                        <a:cs typeface="Times New Roman"/>
                      </a:endParaRPr>
                    </a:p>
                  </a:txBody>
                  <a:tcPr marL="38318" marR="383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r>
              <a:tr h="542975">
                <a:tc>
                  <a:txBody>
                    <a:bodyPr/>
                    <a:lstStyle/>
                    <a:p>
                      <a:pPr>
                        <a:tabLst>
                          <a:tab pos="228600" algn="l"/>
                        </a:tabLst>
                      </a:pPr>
                      <a:r>
                        <a:rPr lang="en-US" sz="2400" dirty="0" smtClean="0">
                          <a:latin typeface="Calibri"/>
                          <a:ea typeface="Times New Roman"/>
                          <a:cs typeface="Times New Roman"/>
                        </a:rPr>
                        <a:t>Support</a:t>
                      </a:r>
                      <a:endParaRPr lang="en-US" sz="2400" dirty="0">
                        <a:latin typeface="Calibri"/>
                        <a:ea typeface="Times New Roman"/>
                        <a:cs typeface="Times New Roman"/>
                      </a:endParaRPr>
                    </a:p>
                  </a:txBody>
                  <a:tcPr marL="38318" marR="383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tabLst>
                          <a:tab pos="228600" algn="l"/>
                        </a:tabLst>
                      </a:pPr>
                      <a:r>
                        <a:rPr lang="en-US" sz="2400" dirty="0" smtClean="0">
                          <a:latin typeface="Calibri"/>
                          <a:ea typeface="Times New Roman"/>
                          <a:cs typeface="Times New Roman"/>
                        </a:rPr>
                        <a:t>45</a:t>
                      </a:r>
                      <a:endParaRPr lang="en-US" sz="2400" dirty="0">
                        <a:latin typeface="Calibri"/>
                        <a:ea typeface="Times New Roman"/>
                        <a:cs typeface="Times New Roman"/>
                      </a:endParaRPr>
                    </a:p>
                  </a:txBody>
                  <a:tcPr marL="38318" marR="383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tabLst>
                          <a:tab pos="228600" algn="l"/>
                        </a:tabLst>
                      </a:pPr>
                      <a:r>
                        <a:rPr lang="en-US" sz="2800" b="1" dirty="0">
                          <a:effectLst/>
                          <a:latin typeface="Times New Roman"/>
                        </a:rPr>
                        <a:t>42</a:t>
                      </a:r>
                      <a:endParaRPr lang="en-US" sz="2800" dirty="0">
                        <a:effectLst/>
                        <a:latin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tabLst>
                          <a:tab pos="228600" algn="l"/>
                        </a:tabLst>
                      </a:pPr>
                      <a:r>
                        <a:rPr lang="en-US" sz="2800" b="1" baseline="0" dirty="0" smtClean="0">
                          <a:solidFill>
                            <a:srgbClr val="FF0000"/>
                          </a:solidFill>
                          <a:effectLst/>
                          <a:latin typeface="Times New Roman"/>
                        </a:rPr>
                        <a:t>60</a:t>
                      </a:r>
                      <a:endParaRPr lang="en-US" sz="2800" b="1" baseline="0" dirty="0">
                        <a:solidFill>
                          <a:srgbClr val="FF0000"/>
                        </a:solidFill>
                        <a:effectLst/>
                        <a:latin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tabLst>
                          <a:tab pos="228600" algn="l"/>
                        </a:tabLst>
                      </a:pPr>
                      <a:r>
                        <a:rPr lang="en-US" sz="2800" b="1" baseline="0" dirty="0" smtClean="0">
                          <a:solidFill>
                            <a:srgbClr val="C00000"/>
                          </a:solidFill>
                          <a:effectLst/>
                          <a:latin typeface="Times New Roman"/>
                        </a:rPr>
                        <a:t>55.6</a:t>
                      </a:r>
                      <a:endParaRPr lang="en-US" sz="2800" b="1" baseline="0" dirty="0">
                        <a:solidFill>
                          <a:srgbClr val="C00000"/>
                        </a:solidFill>
                        <a:effectLst/>
                        <a:latin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42975">
                <a:tc>
                  <a:txBody>
                    <a:bodyPr/>
                    <a:lstStyle/>
                    <a:p>
                      <a:pPr>
                        <a:tabLst>
                          <a:tab pos="228600" algn="l"/>
                        </a:tabLst>
                      </a:pPr>
                      <a:r>
                        <a:rPr lang="en-US" sz="2400" dirty="0" smtClean="0">
                          <a:latin typeface="Calibri"/>
                          <a:ea typeface="Times New Roman"/>
                          <a:cs typeface="Times New Roman"/>
                        </a:rPr>
                        <a:t>Oppose</a:t>
                      </a:r>
                      <a:endParaRPr lang="en-US" sz="2400" dirty="0">
                        <a:latin typeface="Calibri"/>
                        <a:ea typeface="Times New Roman"/>
                        <a:cs typeface="Times New Roman"/>
                      </a:endParaRPr>
                    </a:p>
                  </a:txBody>
                  <a:tcPr marL="38318" marR="383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a:tabLst>
                          <a:tab pos="228600" algn="l"/>
                        </a:tabLst>
                      </a:pPr>
                      <a:r>
                        <a:rPr lang="en-US" sz="2400" dirty="0" smtClean="0">
                          <a:latin typeface="Calibri"/>
                          <a:ea typeface="Times New Roman"/>
                          <a:cs typeface="Times New Roman"/>
                        </a:rPr>
                        <a:t>45</a:t>
                      </a:r>
                      <a:endParaRPr lang="en-US" sz="2400" dirty="0">
                        <a:latin typeface="Calibri"/>
                        <a:ea typeface="Times New Roman"/>
                        <a:cs typeface="Times New Roman"/>
                      </a:endParaRPr>
                    </a:p>
                  </a:txBody>
                  <a:tcPr marL="38318" marR="383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a:tabLst>
                          <a:tab pos="228600" algn="l"/>
                        </a:tabLst>
                      </a:pPr>
                      <a:r>
                        <a:rPr lang="en-US" sz="2800" b="1" dirty="0">
                          <a:effectLst/>
                          <a:latin typeface="Times New Roman"/>
                        </a:rPr>
                        <a:t>42</a:t>
                      </a:r>
                      <a:endParaRPr lang="en-US" sz="2800" dirty="0">
                        <a:effectLst/>
                        <a:latin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a:tabLst>
                          <a:tab pos="228600" algn="l"/>
                        </a:tabLst>
                      </a:pPr>
                      <a:r>
                        <a:rPr lang="en-US" sz="2800" b="1" baseline="0" dirty="0" smtClean="0">
                          <a:solidFill>
                            <a:srgbClr val="FF0000"/>
                          </a:solidFill>
                          <a:effectLst/>
                          <a:latin typeface="Times New Roman"/>
                        </a:rPr>
                        <a:t>39</a:t>
                      </a:r>
                      <a:endParaRPr lang="en-US" sz="2800" b="1" baseline="0" dirty="0">
                        <a:solidFill>
                          <a:srgbClr val="FF0000"/>
                        </a:solidFill>
                        <a:effectLst/>
                        <a:latin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a:tabLst>
                          <a:tab pos="228600" algn="l"/>
                        </a:tabLst>
                      </a:pPr>
                      <a:r>
                        <a:rPr lang="en-US" sz="2800" b="1" baseline="0" dirty="0" smtClean="0">
                          <a:solidFill>
                            <a:srgbClr val="C00000"/>
                          </a:solidFill>
                          <a:effectLst/>
                          <a:latin typeface="Times New Roman"/>
                        </a:rPr>
                        <a:t>44.4</a:t>
                      </a:r>
                      <a:endParaRPr lang="en-US" sz="2800" b="1" baseline="0" dirty="0">
                        <a:solidFill>
                          <a:srgbClr val="C00000"/>
                        </a:solidFill>
                        <a:effectLst/>
                        <a:latin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r>
              <a:tr h="542975">
                <a:tc>
                  <a:txBody>
                    <a:bodyPr/>
                    <a:lstStyle/>
                    <a:p>
                      <a:pPr>
                        <a:tabLst>
                          <a:tab pos="228600" algn="l"/>
                        </a:tabLst>
                      </a:pPr>
                      <a:r>
                        <a:rPr lang="en-US" sz="2400" dirty="0" smtClean="0">
                          <a:latin typeface="Calibri"/>
                          <a:ea typeface="Times New Roman"/>
                          <a:cs typeface="Times New Roman"/>
                        </a:rPr>
                        <a:t>Gap</a:t>
                      </a:r>
                      <a:endParaRPr lang="en-US" sz="2400" dirty="0">
                        <a:latin typeface="Calibri"/>
                        <a:ea typeface="Times New Roman"/>
                        <a:cs typeface="Times New Roman"/>
                      </a:endParaRPr>
                    </a:p>
                  </a:txBody>
                  <a:tcPr marL="38318" marR="383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a:tabLst>
                          <a:tab pos="228600" algn="l"/>
                        </a:tabLst>
                      </a:pPr>
                      <a:r>
                        <a:rPr lang="en-US" sz="2400" dirty="0" smtClean="0">
                          <a:latin typeface="Calibri"/>
                          <a:ea typeface="Times New Roman"/>
                          <a:cs typeface="Times New Roman"/>
                        </a:rPr>
                        <a:t>0</a:t>
                      </a:r>
                      <a:endParaRPr lang="en-US" sz="2400" dirty="0">
                        <a:latin typeface="Calibri"/>
                        <a:ea typeface="Times New Roman"/>
                        <a:cs typeface="Times New Roman"/>
                      </a:endParaRPr>
                    </a:p>
                  </a:txBody>
                  <a:tcPr marL="38318" marR="383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a:tabLst>
                          <a:tab pos="228600" algn="l"/>
                        </a:tabLst>
                      </a:pPr>
                      <a:r>
                        <a:rPr lang="en-US" sz="2800" dirty="0" smtClean="0">
                          <a:effectLst/>
                          <a:latin typeface="Times New Roman"/>
                        </a:rPr>
                        <a:t>0</a:t>
                      </a:r>
                      <a:endParaRPr lang="en-US" sz="2800" dirty="0">
                        <a:effectLst/>
                        <a:latin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a:tabLst>
                          <a:tab pos="228600" algn="l"/>
                        </a:tabLst>
                      </a:pPr>
                      <a:r>
                        <a:rPr lang="en-US" sz="2800" b="1" baseline="0" dirty="0" smtClean="0">
                          <a:solidFill>
                            <a:srgbClr val="FF0000"/>
                          </a:solidFill>
                          <a:effectLst/>
                          <a:latin typeface="Times New Roman"/>
                        </a:rPr>
                        <a:t>21</a:t>
                      </a:r>
                      <a:endParaRPr lang="en-US" sz="2800" b="1" baseline="0" dirty="0">
                        <a:solidFill>
                          <a:srgbClr val="FF0000"/>
                        </a:solidFill>
                        <a:effectLst/>
                        <a:latin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c>
                  <a:txBody>
                    <a:bodyPr/>
                    <a:lstStyle/>
                    <a:p>
                      <a:pPr algn="ctr">
                        <a:tabLst>
                          <a:tab pos="228600" algn="l"/>
                        </a:tabLst>
                      </a:pPr>
                      <a:r>
                        <a:rPr lang="en-US" sz="2800" b="1" baseline="0" dirty="0" smtClean="0">
                          <a:solidFill>
                            <a:srgbClr val="C00000"/>
                          </a:solidFill>
                          <a:effectLst/>
                          <a:latin typeface="Times New Roman"/>
                        </a:rPr>
                        <a:t>11.2</a:t>
                      </a:r>
                      <a:endParaRPr lang="en-US" sz="2800" b="1" baseline="0" dirty="0">
                        <a:solidFill>
                          <a:srgbClr val="C00000"/>
                        </a:solidFill>
                        <a:effectLst/>
                        <a:latin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5">
                        <a:lumMod val="20000"/>
                        <a:lumOff val="80000"/>
                      </a:schemeClr>
                    </a:solidFill>
                  </a:tcPr>
                </a:tc>
              </a:tr>
              <a:tr h="542975">
                <a:tc>
                  <a:txBody>
                    <a:bodyPr/>
                    <a:lstStyle/>
                    <a:p>
                      <a:pPr>
                        <a:tabLst>
                          <a:tab pos="228600" algn="l"/>
                        </a:tabLst>
                      </a:pPr>
                      <a:r>
                        <a:rPr lang="en-US" sz="2400" dirty="0" smtClean="0">
                          <a:latin typeface="Calibri"/>
                          <a:ea typeface="Times New Roman"/>
                          <a:cs typeface="Times New Roman"/>
                        </a:rPr>
                        <a:t>Unsure</a:t>
                      </a:r>
                      <a:endParaRPr lang="en-US" sz="2400" dirty="0">
                        <a:latin typeface="Calibri"/>
                        <a:ea typeface="Times New Roman"/>
                        <a:cs typeface="Times New Roman"/>
                      </a:endParaRPr>
                    </a:p>
                  </a:txBody>
                  <a:tcPr marL="38318" marR="383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tabLst>
                          <a:tab pos="228600" algn="l"/>
                        </a:tabLst>
                      </a:pPr>
                      <a:r>
                        <a:rPr lang="en-US" sz="2400" dirty="0" smtClean="0">
                          <a:latin typeface="Calibri"/>
                          <a:ea typeface="Times New Roman"/>
                          <a:cs typeface="Times New Roman"/>
                        </a:rPr>
                        <a:t>7</a:t>
                      </a:r>
                      <a:endParaRPr lang="en-US" sz="2400" dirty="0">
                        <a:latin typeface="Calibri"/>
                        <a:ea typeface="Times New Roman"/>
                        <a:cs typeface="Times New Roman"/>
                      </a:endParaRPr>
                    </a:p>
                  </a:txBody>
                  <a:tcPr marL="38318" marR="383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tabLst>
                          <a:tab pos="228600" algn="l"/>
                        </a:tabLst>
                      </a:pPr>
                      <a:r>
                        <a:rPr lang="en-US" sz="2800" b="1" dirty="0">
                          <a:effectLst/>
                          <a:latin typeface="Times New Roman"/>
                        </a:rPr>
                        <a:t>16</a:t>
                      </a:r>
                      <a:endParaRPr lang="en-US" sz="2800" dirty="0">
                        <a:effectLst/>
                        <a:latin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tabLst>
                          <a:tab pos="228600" algn="l"/>
                        </a:tabLst>
                      </a:pPr>
                      <a:r>
                        <a:rPr lang="en-US" sz="2800" b="1" baseline="0" dirty="0" smtClean="0">
                          <a:solidFill>
                            <a:srgbClr val="FF0000"/>
                          </a:solidFill>
                          <a:effectLst/>
                          <a:latin typeface="Times New Roman"/>
                        </a:rPr>
                        <a:t>--</a:t>
                      </a:r>
                      <a:endParaRPr lang="en-US" sz="2800" b="1" baseline="0" dirty="0">
                        <a:solidFill>
                          <a:srgbClr val="FF0000"/>
                        </a:solidFill>
                        <a:effectLst/>
                        <a:latin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tabLst>
                          <a:tab pos="228600" algn="l"/>
                        </a:tabLst>
                      </a:pPr>
                      <a:r>
                        <a:rPr lang="en-US" sz="2800" dirty="0" smtClean="0">
                          <a:effectLst/>
                          <a:latin typeface="Times New Roman"/>
                        </a:rPr>
                        <a:t>--</a:t>
                      </a:r>
                      <a:endParaRPr lang="en-US" sz="2800" b="1" baseline="0" dirty="0">
                        <a:solidFill>
                          <a:srgbClr val="FF0000"/>
                        </a:solidFill>
                        <a:effectLst/>
                        <a:latin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42975">
                <a:tc>
                  <a:txBody>
                    <a:bodyPr/>
                    <a:lstStyle/>
                    <a:p>
                      <a:pPr>
                        <a:tabLst>
                          <a:tab pos="228600" algn="l"/>
                        </a:tabLst>
                      </a:pPr>
                      <a:r>
                        <a:rPr lang="en-US" sz="2400" dirty="0" smtClean="0">
                          <a:latin typeface="Calibri"/>
                          <a:ea typeface="Times New Roman"/>
                          <a:cs typeface="Times New Roman"/>
                        </a:rPr>
                        <a:t>No answer</a:t>
                      </a:r>
                      <a:endParaRPr lang="en-US" sz="2400" dirty="0">
                        <a:latin typeface="Calibri"/>
                        <a:ea typeface="Times New Roman"/>
                        <a:cs typeface="Times New Roman"/>
                      </a:endParaRPr>
                    </a:p>
                  </a:txBody>
                  <a:tcPr marL="38318" marR="383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a:tabLst>
                          <a:tab pos="228600" algn="l"/>
                        </a:tabLst>
                      </a:pPr>
                      <a:r>
                        <a:rPr lang="en-US" sz="2400" dirty="0" smtClean="0">
                          <a:latin typeface="Calibri"/>
                          <a:ea typeface="Times New Roman"/>
                          <a:cs typeface="Times New Roman"/>
                        </a:rPr>
                        <a:t>2</a:t>
                      </a:r>
                      <a:endParaRPr lang="en-US" sz="2400" dirty="0">
                        <a:latin typeface="Calibri"/>
                        <a:ea typeface="Times New Roman"/>
                        <a:cs typeface="Times New Roman"/>
                      </a:endParaRPr>
                    </a:p>
                  </a:txBody>
                  <a:tcPr marL="38318" marR="383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a:tabLst>
                          <a:tab pos="228600" algn="l"/>
                        </a:tabLst>
                      </a:pPr>
                      <a:r>
                        <a:rPr lang="en-US" sz="2800" b="1" dirty="0" smtClean="0">
                          <a:effectLst/>
                          <a:latin typeface="Times New Roman"/>
                        </a:rPr>
                        <a:t>--</a:t>
                      </a:r>
                      <a:endParaRPr lang="en-US" sz="2800" dirty="0">
                        <a:effectLst/>
                        <a:latin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a:tabLst>
                          <a:tab pos="228600" algn="l"/>
                        </a:tabLst>
                      </a:pPr>
                      <a:r>
                        <a:rPr lang="en-US" sz="2800" b="1" kern="1200" baseline="0" dirty="0" smtClean="0">
                          <a:solidFill>
                            <a:srgbClr val="FF0000"/>
                          </a:solidFill>
                          <a:effectLst/>
                          <a:latin typeface="Times New Roman"/>
                          <a:ea typeface="+mn-ea"/>
                          <a:cs typeface="+mn-cs"/>
                        </a:rPr>
                        <a:t>1</a:t>
                      </a:r>
                      <a:endParaRPr lang="en-US" sz="2800" b="1" kern="1200" baseline="0" dirty="0">
                        <a:solidFill>
                          <a:srgbClr val="FF0000"/>
                        </a:solidFill>
                        <a:effectLst/>
                        <a:latin typeface="Times New Roman"/>
                        <a:ea typeface="+mn-ea"/>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a:tabLst>
                          <a:tab pos="228600" algn="l"/>
                        </a:tabLst>
                      </a:pPr>
                      <a:r>
                        <a:rPr lang="en-US" sz="2800" dirty="0" smtClean="0">
                          <a:effectLst/>
                          <a:latin typeface="Times New Roman"/>
                        </a:rPr>
                        <a:t>--</a:t>
                      </a:r>
                      <a:endParaRPr lang="en-US" sz="2800" dirty="0">
                        <a:effectLst/>
                        <a:latin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r>
              <a:tr h="542975">
                <a:tc>
                  <a:txBody>
                    <a:bodyPr/>
                    <a:lstStyle/>
                    <a:p>
                      <a:pPr>
                        <a:tabLst>
                          <a:tab pos="228600" algn="l"/>
                        </a:tabLst>
                      </a:pPr>
                      <a:r>
                        <a:rPr lang="en-US" sz="2400" dirty="0" smtClean="0">
                          <a:latin typeface="Calibri"/>
                          <a:ea typeface="Times New Roman"/>
                          <a:cs typeface="Times New Roman"/>
                        </a:rPr>
                        <a:t>Total</a:t>
                      </a:r>
                      <a:endParaRPr lang="en-US" sz="2400" dirty="0">
                        <a:latin typeface="Calibri"/>
                        <a:ea typeface="Times New Roman"/>
                        <a:cs typeface="Times New Roman"/>
                      </a:endParaRPr>
                    </a:p>
                  </a:txBody>
                  <a:tcPr marL="38318" marR="383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tabLst>
                          <a:tab pos="228600" algn="l"/>
                        </a:tabLst>
                      </a:pPr>
                      <a:r>
                        <a:rPr lang="en-US" sz="2400" dirty="0" smtClean="0">
                          <a:latin typeface="Calibri"/>
                          <a:ea typeface="Times New Roman"/>
                          <a:cs typeface="Times New Roman"/>
                        </a:rPr>
                        <a:t>99</a:t>
                      </a:r>
                      <a:endParaRPr lang="en-US" sz="2400" dirty="0">
                        <a:latin typeface="Calibri"/>
                        <a:ea typeface="Times New Roman"/>
                        <a:cs typeface="Times New Roman"/>
                      </a:endParaRPr>
                    </a:p>
                  </a:txBody>
                  <a:tcPr marL="38318" marR="383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tabLst>
                          <a:tab pos="228600" algn="l"/>
                        </a:tabLst>
                      </a:pPr>
                      <a:r>
                        <a:rPr lang="en-US" sz="2400" dirty="0" smtClean="0">
                          <a:latin typeface="Calibri"/>
                          <a:ea typeface="Times New Roman"/>
                          <a:cs typeface="Times New Roman"/>
                        </a:rPr>
                        <a:t>100</a:t>
                      </a:r>
                      <a:endParaRPr lang="en-US" sz="2400" dirty="0">
                        <a:latin typeface="Calibri"/>
                        <a:ea typeface="Times New Roman"/>
                        <a:cs typeface="Times New Roman"/>
                      </a:endParaRPr>
                    </a:p>
                  </a:txBody>
                  <a:tcPr marL="38318" marR="383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tabLst>
                          <a:tab pos="228600" algn="l"/>
                        </a:tabLst>
                      </a:pPr>
                      <a:r>
                        <a:rPr lang="en-US" sz="2400" dirty="0" smtClean="0">
                          <a:latin typeface="Calibri"/>
                          <a:ea typeface="Times New Roman"/>
                          <a:cs typeface="Times New Roman"/>
                        </a:rPr>
                        <a:t>100</a:t>
                      </a:r>
                      <a:endParaRPr lang="en-US" sz="2400" dirty="0">
                        <a:latin typeface="Calibri"/>
                        <a:ea typeface="Times New Roman"/>
                        <a:cs typeface="Times New Roman"/>
                      </a:endParaRPr>
                    </a:p>
                  </a:txBody>
                  <a:tcPr marL="38318" marR="383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tabLst>
                          <a:tab pos="228600" algn="l"/>
                        </a:tabLst>
                      </a:pPr>
                      <a:r>
                        <a:rPr lang="en-US" sz="2400" dirty="0" smtClean="0">
                          <a:latin typeface="Calibri"/>
                          <a:ea typeface="Times New Roman"/>
                          <a:cs typeface="Times New Roman"/>
                        </a:rPr>
                        <a:t>100</a:t>
                      </a:r>
                      <a:endParaRPr lang="en-US" sz="2400" dirty="0">
                        <a:latin typeface="Calibri"/>
                        <a:ea typeface="Times New Roman"/>
                        <a:cs typeface="Times New Roman"/>
                      </a:endParaRPr>
                    </a:p>
                  </a:txBody>
                  <a:tcPr marL="38318" marR="3831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24610" name="TextBox 1"/>
          <p:cNvSpPr txBox="1">
            <a:spLocks noChangeArrowheads="1"/>
          </p:cNvSpPr>
          <p:nvPr/>
        </p:nvSpPr>
        <p:spPr bwMode="auto">
          <a:xfrm>
            <a:off x="3581400" y="990600"/>
            <a:ext cx="5410200" cy="157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Tahoma" pitchFamily="34" charset="0"/>
                <a:cs typeface="Arial" charset="0"/>
              </a:defRPr>
            </a:lvl1pPr>
            <a:lvl2pPr marL="742950" indent="-285750" eaLnBrk="0" hangingPunct="0">
              <a:defRPr>
                <a:solidFill>
                  <a:schemeClr val="tx1"/>
                </a:solidFill>
                <a:latin typeface="Tahoma" pitchFamily="34" charset="0"/>
                <a:cs typeface="Arial" charset="0"/>
              </a:defRPr>
            </a:lvl2pPr>
            <a:lvl3pPr marL="1143000" indent="-228600" eaLnBrk="0" hangingPunct="0">
              <a:defRPr>
                <a:solidFill>
                  <a:schemeClr val="tx1"/>
                </a:solidFill>
                <a:latin typeface="Tahoma" pitchFamily="34" charset="0"/>
                <a:cs typeface="Arial" charset="0"/>
              </a:defRPr>
            </a:lvl3pPr>
            <a:lvl4pPr marL="1600200" indent="-228600" eaLnBrk="0" hangingPunct="0">
              <a:defRPr>
                <a:solidFill>
                  <a:schemeClr val="tx1"/>
                </a:solidFill>
                <a:latin typeface="Tahoma" pitchFamily="34" charset="0"/>
                <a:cs typeface="Arial" charset="0"/>
              </a:defRPr>
            </a:lvl4pPr>
            <a:lvl5pPr marL="2057400" indent="-228600" eaLnBrk="0" hangingPunct="0">
              <a:defRPr>
                <a:solidFill>
                  <a:schemeClr val="tx1"/>
                </a:solidFill>
                <a:latin typeface="Tahoma" pitchFamily="34" charset="0"/>
                <a:cs typeface="Arial" charset="0"/>
              </a:defRPr>
            </a:lvl5pPr>
            <a:lvl6pPr marL="2514600" indent="-228600" eaLnBrk="0" fontAlgn="base" hangingPunct="0">
              <a:spcBef>
                <a:spcPct val="0"/>
              </a:spcBef>
              <a:spcAft>
                <a:spcPct val="0"/>
              </a:spcAft>
              <a:defRPr>
                <a:solidFill>
                  <a:schemeClr val="tx1"/>
                </a:solidFill>
                <a:latin typeface="Tahoma" pitchFamily="34" charset="0"/>
                <a:cs typeface="Arial" charset="0"/>
              </a:defRPr>
            </a:lvl6pPr>
            <a:lvl7pPr marL="2971800" indent="-228600" eaLnBrk="0" fontAlgn="base" hangingPunct="0">
              <a:spcBef>
                <a:spcPct val="0"/>
              </a:spcBef>
              <a:spcAft>
                <a:spcPct val="0"/>
              </a:spcAft>
              <a:defRPr>
                <a:solidFill>
                  <a:schemeClr val="tx1"/>
                </a:solidFill>
                <a:latin typeface="Tahoma" pitchFamily="34" charset="0"/>
                <a:cs typeface="Arial" charset="0"/>
              </a:defRPr>
            </a:lvl7pPr>
            <a:lvl8pPr marL="3429000" indent="-228600" eaLnBrk="0" fontAlgn="base" hangingPunct="0">
              <a:spcBef>
                <a:spcPct val="0"/>
              </a:spcBef>
              <a:spcAft>
                <a:spcPct val="0"/>
              </a:spcAft>
              <a:defRPr>
                <a:solidFill>
                  <a:schemeClr val="tx1"/>
                </a:solidFill>
                <a:latin typeface="Tahoma" pitchFamily="34" charset="0"/>
                <a:cs typeface="Arial" charset="0"/>
              </a:defRPr>
            </a:lvl8pPr>
            <a:lvl9pPr marL="3886200" indent="-228600" eaLnBrk="0" fontAlgn="base" hangingPunct="0">
              <a:spcBef>
                <a:spcPct val="0"/>
              </a:spcBef>
              <a:spcAft>
                <a:spcPct val="0"/>
              </a:spcAft>
              <a:defRPr>
                <a:solidFill>
                  <a:schemeClr val="tx1"/>
                </a:solidFill>
                <a:latin typeface="Tahoma" pitchFamily="34" charset="0"/>
                <a:cs typeface="Arial" charset="0"/>
              </a:defRPr>
            </a:lvl9pPr>
          </a:lstStyle>
          <a:p>
            <a:pPr eaLnBrk="1" hangingPunct="1"/>
            <a:r>
              <a:rPr lang="en-US" sz="1600" b="1" dirty="0"/>
              <a:t>Will you be voting for or against Question A on the November ballot? A "for" vote would approve the County Council's zoning decision permitting slots in the county, including at Arundel Mills and Laurel.  An 'against' vote would leave the county without slots zoning at any location.</a:t>
            </a:r>
            <a:endParaRPr lang="en-US" sz="1600" dirty="0"/>
          </a:p>
        </p:txBody>
      </p:sp>
      <p:sp>
        <p:nvSpPr>
          <p:cNvPr id="2" name="TextBox 1"/>
          <p:cNvSpPr txBox="1"/>
          <p:nvPr/>
        </p:nvSpPr>
        <p:spPr>
          <a:xfrm>
            <a:off x="152400" y="3352800"/>
            <a:ext cx="1447800" cy="2031325"/>
          </a:xfrm>
          <a:prstGeom prst="rect">
            <a:avLst/>
          </a:prstGeom>
          <a:noFill/>
        </p:spPr>
        <p:txBody>
          <a:bodyPr wrap="square" rtlCol="0">
            <a:spAutoFit/>
          </a:bodyPr>
          <a:lstStyle/>
          <a:p>
            <a:r>
              <a:rPr lang="en-US" b="1" dirty="0" smtClean="0">
                <a:solidFill>
                  <a:srgbClr val="C00000"/>
                </a:solidFill>
              </a:rPr>
              <a:t>What happened to shift voter sentiment at last minute?</a:t>
            </a:r>
            <a:endParaRPr lang="en-US" b="1" dirty="0">
              <a:solidFill>
                <a:srgbClr val="C00000"/>
              </a:solidFill>
            </a:endParaRPr>
          </a:p>
        </p:txBody>
      </p:sp>
      <p:cxnSp>
        <p:nvCxnSpPr>
          <p:cNvPr id="6" name="Straight Arrow Connector 5"/>
          <p:cNvCxnSpPr/>
          <p:nvPr/>
        </p:nvCxnSpPr>
        <p:spPr>
          <a:xfrm>
            <a:off x="1295400" y="4419600"/>
            <a:ext cx="3810000" cy="304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a:off x="1447800" y="3581400"/>
            <a:ext cx="5257800" cy="914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5894988" y="4343400"/>
            <a:ext cx="1877411" cy="76372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med">
    <p:fade thruBlk="1"/>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90600"/>
          </a:xfrm>
        </p:spPr>
        <p:txBody>
          <a:bodyPr/>
          <a:lstStyle/>
          <a:p>
            <a:r>
              <a:rPr lang="en-US" sz="4800" dirty="0" smtClean="0"/>
              <a:t>Overview of Survey Process </a:t>
            </a:r>
            <a:endParaRPr lang="en-US" sz="4800" dirty="0"/>
          </a:p>
        </p:txBody>
      </p:sp>
      <p:sp>
        <p:nvSpPr>
          <p:cNvPr id="3" name="Content Placeholder 2"/>
          <p:cNvSpPr>
            <a:spLocks noGrp="1"/>
          </p:cNvSpPr>
          <p:nvPr>
            <p:ph idx="1"/>
          </p:nvPr>
        </p:nvSpPr>
        <p:spPr>
          <a:xfrm>
            <a:off x="457200" y="1143000"/>
            <a:ext cx="8610600" cy="4983163"/>
          </a:xfrm>
        </p:spPr>
        <p:txBody>
          <a:bodyPr>
            <a:normAutofit fontScale="55000" lnSpcReduction="20000"/>
          </a:bodyPr>
          <a:lstStyle/>
          <a:p>
            <a:pPr marL="0" indent="0">
              <a:lnSpc>
                <a:spcPct val="120000"/>
              </a:lnSpc>
              <a:spcBef>
                <a:spcPts val="0"/>
              </a:spcBef>
              <a:buFontTx/>
              <a:buChar char="•"/>
              <a:defRPr/>
            </a:pPr>
            <a:r>
              <a:rPr lang="en-US" sz="2900" b="1" dirty="0">
                <a:solidFill>
                  <a:schemeClr val="accent6">
                    <a:lumMod val="75000"/>
                  </a:schemeClr>
                </a:solidFill>
              </a:rPr>
              <a:t>CSLI – Part of Sarbanes Center for Public and Community Service at Anne Arundel Community </a:t>
            </a:r>
            <a:r>
              <a:rPr lang="en-US" sz="2900" b="1" dirty="0" smtClean="0">
                <a:solidFill>
                  <a:schemeClr val="accent6">
                    <a:lumMod val="75000"/>
                  </a:schemeClr>
                </a:solidFill>
              </a:rPr>
              <a:t>College</a:t>
            </a:r>
            <a:br>
              <a:rPr lang="en-US" sz="2900" b="1" dirty="0" smtClean="0">
                <a:solidFill>
                  <a:schemeClr val="accent6">
                    <a:lumMod val="75000"/>
                  </a:schemeClr>
                </a:solidFill>
              </a:rPr>
            </a:br>
            <a:endParaRPr lang="en-US" sz="2900" b="1" dirty="0">
              <a:solidFill>
                <a:schemeClr val="accent6">
                  <a:lumMod val="75000"/>
                </a:schemeClr>
              </a:solidFill>
            </a:endParaRPr>
          </a:p>
          <a:p>
            <a:pPr marL="0" indent="0">
              <a:lnSpc>
                <a:spcPct val="120000"/>
              </a:lnSpc>
              <a:spcBef>
                <a:spcPts val="0"/>
              </a:spcBef>
              <a:buFontTx/>
              <a:buChar char="•"/>
              <a:defRPr/>
            </a:pPr>
            <a:r>
              <a:rPr lang="en-US" sz="2900" b="1" dirty="0" smtClean="0">
                <a:solidFill>
                  <a:schemeClr val="accent6">
                    <a:lumMod val="75000"/>
                  </a:schemeClr>
                </a:solidFill>
              </a:rPr>
              <a:t>Operating since 1978</a:t>
            </a:r>
            <a:br>
              <a:rPr lang="en-US" sz="2900" b="1" dirty="0" smtClean="0">
                <a:solidFill>
                  <a:schemeClr val="accent6">
                    <a:lumMod val="75000"/>
                  </a:schemeClr>
                </a:solidFill>
              </a:rPr>
            </a:br>
            <a:endParaRPr lang="en-US" sz="2900" b="1" dirty="0" smtClean="0">
              <a:solidFill>
                <a:schemeClr val="accent6">
                  <a:lumMod val="75000"/>
                </a:schemeClr>
              </a:solidFill>
            </a:endParaRPr>
          </a:p>
          <a:p>
            <a:pPr marL="0" indent="0">
              <a:lnSpc>
                <a:spcPct val="120000"/>
              </a:lnSpc>
              <a:spcBef>
                <a:spcPts val="0"/>
              </a:spcBef>
              <a:buFontTx/>
              <a:buChar char="•"/>
              <a:defRPr/>
            </a:pPr>
            <a:r>
              <a:rPr lang="en-US" sz="2900" b="1" dirty="0">
                <a:solidFill>
                  <a:schemeClr val="accent6">
                    <a:lumMod val="75000"/>
                  </a:schemeClr>
                </a:solidFill>
              </a:rPr>
              <a:t>Mission: Provide students opportunities for engaged </a:t>
            </a:r>
            <a:r>
              <a:rPr lang="en-US" sz="2900" b="1" dirty="0" smtClean="0">
                <a:solidFill>
                  <a:schemeClr val="accent6">
                    <a:lumMod val="75000"/>
                  </a:schemeClr>
                </a:solidFill>
              </a:rPr>
              <a:t/>
            </a:r>
            <a:br>
              <a:rPr lang="en-US" sz="2900" b="1" dirty="0" smtClean="0">
                <a:solidFill>
                  <a:schemeClr val="accent6">
                    <a:lumMod val="75000"/>
                  </a:schemeClr>
                </a:solidFill>
              </a:rPr>
            </a:br>
            <a:r>
              <a:rPr lang="en-US" sz="2900" b="1" dirty="0" smtClean="0">
                <a:solidFill>
                  <a:schemeClr val="accent6">
                    <a:lumMod val="75000"/>
                  </a:schemeClr>
                </a:solidFill>
              </a:rPr>
              <a:t>learning</a:t>
            </a:r>
            <a:r>
              <a:rPr lang="en-US" sz="2900" b="1" dirty="0">
                <a:solidFill>
                  <a:schemeClr val="accent6">
                    <a:lumMod val="75000"/>
                  </a:schemeClr>
                </a:solidFill>
              </a:rPr>
              <a:t>, community outreach</a:t>
            </a:r>
            <a:r>
              <a:rPr lang="en-US" sz="2900" b="1" dirty="0" smtClean="0">
                <a:solidFill>
                  <a:schemeClr val="accent6">
                    <a:lumMod val="75000"/>
                  </a:schemeClr>
                </a:solidFill>
              </a:rPr>
              <a:t> </a:t>
            </a:r>
            <a:br>
              <a:rPr lang="en-US" sz="2900" b="1" dirty="0" smtClean="0">
                <a:solidFill>
                  <a:schemeClr val="accent6">
                    <a:lumMod val="75000"/>
                  </a:schemeClr>
                </a:solidFill>
              </a:rPr>
            </a:br>
            <a:endParaRPr lang="en-US" sz="2900" b="1" dirty="0" smtClean="0">
              <a:solidFill>
                <a:schemeClr val="accent6">
                  <a:lumMod val="75000"/>
                </a:schemeClr>
              </a:solidFill>
            </a:endParaRPr>
          </a:p>
          <a:p>
            <a:pPr marL="0" indent="0">
              <a:lnSpc>
                <a:spcPct val="120000"/>
              </a:lnSpc>
              <a:spcBef>
                <a:spcPts val="0"/>
              </a:spcBef>
              <a:defRPr/>
            </a:pPr>
            <a:r>
              <a:rPr lang="en-US" sz="2900" b="1" dirty="0" smtClean="0">
                <a:solidFill>
                  <a:schemeClr val="accent6">
                    <a:lumMod val="75000"/>
                  </a:schemeClr>
                </a:solidFill>
              </a:rPr>
              <a:t> Main activity – public interest surveys </a:t>
            </a:r>
            <a:br>
              <a:rPr lang="en-US" sz="2900" b="1" dirty="0" smtClean="0">
                <a:solidFill>
                  <a:schemeClr val="accent6">
                    <a:lumMod val="75000"/>
                  </a:schemeClr>
                </a:solidFill>
              </a:rPr>
            </a:br>
            <a:endParaRPr lang="en-US" sz="2900" b="1" dirty="0" smtClean="0">
              <a:solidFill>
                <a:schemeClr val="accent6">
                  <a:lumMod val="75000"/>
                </a:schemeClr>
              </a:solidFill>
            </a:endParaRPr>
          </a:p>
          <a:p>
            <a:pPr marL="400050" lvl="1" indent="0">
              <a:lnSpc>
                <a:spcPct val="120000"/>
              </a:lnSpc>
              <a:spcBef>
                <a:spcPts val="0"/>
              </a:spcBef>
              <a:defRPr/>
            </a:pPr>
            <a:r>
              <a:rPr lang="en-US" sz="2100" b="1" dirty="0" smtClean="0">
                <a:solidFill>
                  <a:schemeClr val="accent6">
                    <a:lumMod val="75000"/>
                  </a:schemeClr>
                </a:solidFill>
              </a:rPr>
              <a:t>Respondents </a:t>
            </a:r>
            <a:r>
              <a:rPr lang="en-US" sz="2100" b="1" dirty="0">
                <a:solidFill>
                  <a:schemeClr val="accent6">
                    <a:lumMod val="75000"/>
                  </a:schemeClr>
                </a:solidFill>
              </a:rPr>
              <a:t>randomly chosen from universe of listed telephone numbers combined with computer generated </a:t>
            </a:r>
            <a:r>
              <a:rPr lang="en-US" sz="2100" b="1" dirty="0" smtClean="0">
                <a:solidFill>
                  <a:schemeClr val="accent6">
                    <a:lumMod val="75000"/>
                  </a:schemeClr>
                </a:solidFill>
              </a:rPr>
              <a:t>numbers</a:t>
            </a:r>
            <a:br>
              <a:rPr lang="en-US" sz="2100" b="1" dirty="0" smtClean="0">
                <a:solidFill>
                  <a:schemeClr val="accent6">
                    <a:lumMod val="75000"/>
                  </a:schemeClr>
                </a:solidFill>
              </a:rPr>
            </a:br>
            <a:endParaRPr lang="en-US" sz="2100" b="1" dirty="0" smtClean="0">
              <a:solidFill>
                <a:schemeClr val="accent6">
                  <a:lumMod val="75000"/>
                </a:schemeClr>
              </a:solidFill>
            </a:endParaRPr>
          </a:p>
          <a:p>
            <a:pPr marL="400050" lvl="1" indent="0">
              <a:lnSpc>
                <a:spcPct val="120000"/>
              </a:lnSpc>
              <a:spcBef>
                <a:spcPts val="0"/>
              </a:spcBef>
              <a:defRPr/>
            </a:pPr>
            <a:r>
              <a:rPr lang="en-US" sz="2100" b="1" dirty="0">
                <a:solidFill>
                  <a:schemeClr val="accent6">
                    <a:lumMod val="75000"/>
                  </a:schemeClr>
                </a:solidFill>
              </a:rPr>
              <a:t>Typical </a:t>
            </a:r>
            <a:r>
              <a:rPr lang="en-US" sz="2100" b="1" dirty="0">
                <a:solidFill>
                  <a:schemeClr val="accent6">
                    <a:lumMod val="75000"/>
                  </a:schemeClr>
                </a:solidFill>
              </a:rPr>
              <a:t>sample size: 400-900 respondents; students used as </a:t>
            </a:r>
            <a:r>
              <a:rPr lang="en-US" sz="2100" b="1" dirty="0" smtClean="0">
                <a:solidFill>
                  <a:schemeClr val="accent6">
                    <a:lumMod val="75000"/>
                  </a:schemeClr>
                </a:solidFill>
              </a:rPr>
              <a:t>interviewers</a:t>
            </a:r>
            <a:br>
              <a:rPr lang="en-US" sz="2100" b="1" dirty="0" smtClean="0">
                <a:solidFill>
                  <a:schemeClr val="accent6">
                    <a:lumMod val="75000"/>
                  </a:schemeClr>
                </a:solidFill>
              </a:rPr>
            </a:br>
            <a:endParaRPr lang="en-US" sz="2100" b="1" dirty="0" smtClean="0">
              <a:solidFill>
                <a:schemeClr val="accent6">
                  <a:lumMod val="75000"/>
                </a:schemeClr>
              </a:solidFill>
            </a:endParaRPr>
          </a:p>
          <a:p>
            <a:pPr marL="400050" lvl="1" indent="0">
              <a:lnSpc>
                <a:spcPct val="120000"/>
              </a:lnSpc>
              <a:spcBef>
                <a:spcPts val="0"/>
              </a:spcBef>
              <a:defRPr/>
            </a:pPr>
            <a:r>
              <a:rPr lang="en-US" sz="2100" b="1" dirty="0">
                <a:solidFill>
                  <a:schemeClr val="accent6">
                    <a:lumMod val="75000"/>
                  </a:schemeClr>
                </a:solidFill>
              </a:rPr>
              <a:t> </a:t>
            </a:r>
            <a:r>
              <a:rPr lang="en-US" sz="2100" b="1" dirty="0" smtClean="0">
                <a:solidFill>
                  <a:schemeClr val="accent6">
                    <a:lumMod val="75000"/>
                  </a:schemeClr>
                </a:solidFill>
              </a:rPr>
              <a:t>Topics – wide ranging, economy, transportation, land use/growth, taxes/spending, schools…  </a:t>
            </a:r>
          </a:p>
          <a:p>
            <a:pPr marL="400050" lvl="1" indent="0">
              <a:lnSpc>
                <a:spcPct val="120000"/>
              </a:lnSpc>
              <a:spcBef>
                <a:spcPts val="0"/>
              </a:spcBef>
              <a:defRPr/>
            </a:pPr>
            <a:endParaRPr lang="en-US" sz="2100" b="1" dirty="0">
              <a:solidFill>
                <a:schemeClr val="accent6">
                  <a:lumMod val="75000"/>
                </a:schemeClr>
              </a:solidFill>
            </a:endParaRPr>
          </a:p>
          <a:p>
            <a:pPr marL="1714500" lvl="4" indent="0">
              <a:lnSpc>
                <a:spcPct val="120000"/>
              </a:lnSpc>
              <a:spcBef>
                <a:spcPts val="0"/>
              </a:spcBef>
              <a:defRPr/>
            </a:pPr>
            <a:r>
              <a:rPr lang="en-US" sz="2100" b="1" dirty="0" smtClean="0">
                <a:solidFill>
                  <a:schemeClr val="accent6">
                    <a:lumMod val="75000"/>
                  </a:schemeClr>
                </a:solidFill>
              </a:rPr>
              <a:t> </a:t>
            </a:r>
            <a:r>
              <a:rPr lang="en-US" sz="2900" b="1" dirty="0" smtClean="0">
                <a:solidFill>
                  <a:schemeClr val="accent6">
                    <a:lumMod val="75000"/>
                  </a:schemeClr>
                </a:solidFill>
              </a:rPr>
              <a:t>Last survey – March 7-10, 2011 – focus on this presentation</a:t>
            </a:r>
          </a:p>
          <a:p>
            <a:pPr marL="1714500" lvl="4" indent="0">
              <a:lnSpc>
                <a:spcPct val="120000"/>
              </a:lnSpc>
              <a:spcBef>
                <a:spcPts val="0"/>
              </a:spcBef>
              <a:defRPr/>
            </a:pPr>
            <a:r>
              <a:rPr lang="en-US" sz="2900" b="1" dirty="0">
                <a:solidFill>
                  <a:schemeClr val="accent6">
                    <a:lumMod val="75000"/>
                  </a:schemeClr>
                </a:solidFill>
              </a:rPr>
              <a:t> </a:t>
            </a:r>
            <a:r>
              <a:rPr lang="en-US" sz="2900" b="1" dirty="0" smtClean="0">
                <a:solidFill>
                  <a:schemeClr val="accent6">
                    <a:lumMod val="75000"/>
                  </a:schemeClr>
                </a:solidFill>
              </a:rPr>
              <a:t>www2.aacc.edu/csli</a:t>
            </a:r>
          </a:p>
          <a:p>
            <a:pPr>
              <a:lnSpc>
                <a:spcPct val="80000"/>
              </a:lnSpc>
              <a:buFontTx/>
              <a:buChar char="•"/>
              <a:defRPr/>
            </a:pPr>
            <a:r>
              <a:rPr lang="en-US" sz="3600" b="1" dirty="0" smtClean="0">
                <a:solidFill>
                  <a:schemeClr val="bg1"/>
                </a:solidFill>
              </a:rPr>
              <a:t>since </a:t>
            </a:r>
            <a:r>
              <a:rPr lang="en-US" sz="3600" b="1" dirty="0">
                <a:solidFill>
                  <a:schemeClr val="bg1"/>
                </a:solidFill>
              </a:rPr>
              <a:t>1978</a:t>
            </a:r>
            <a:r>
              <a:rPr lang="en-US" sz="3600" b="1" dirty="0">
                <a:solidFill>
                  <a:srgbClr val="FFFF99"/>
                </a:solidFill>
              </a:rPr>
              <a:t> </a:t>
            </a:r>
            <a:r>
              <a:rPr lang="en-US" sz="3200" dirty="0" smtClean="0"/>
              <a:t/>
            </a:r>
            <a:br>
              <a:rPr lang="en-US" sz="3200" dirty="0" smtClean="0"/>
            </a:br>
            <a:endParaRPr lang="en-US" sz="3200" dirty="0" smtClean="0"/>
          </a:p>
        </p:txBody>
      </p:sp>
      <p:pic>
        <p:nvPicPr>
          <p:cNvPr id="4" name="Picture 9" descr="MaleStudentF05"/>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29236" y="1828800"/>
            <a:ext cx="1430564"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0" descr="FemaleStudentF0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5800" y="5181600"/>
            <a:ext cx="1371600" cy="13564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19519706"/>
      </p:ext>
    </p:extLst>
  </p:cSld>
  <p:clrMapOvr>
    <a:overrideClrMapping bg1="lt1" tx1="dk1" bg2="lt2" tx2="dk2" accent1="accent1" accent2="accent2" accent3="accent3" accent4="accent4" accent5="accent5" accent6="accent6" hlink="hlink" folHlink="folHlink"/>
  </p:clrMapOvr>
  <p:transition spd="med">
    <p:fade thruBlk="1"/>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609600"/>
            <a:ext cx="8229600" cy="609600"/>
          </a:xfrm>
        </p:spPr>
        <p:txBody>
          <a:bodyPr/>
          <a:lstStyle/>
          <a:p>
            <a:pPr>
              <a:lnSpc>
                <a:spcPct val="100000"/>
              </a:lnSpc>
            </a:pPr>
            <a:r>
              <a:rPr lang="en-US" sz="2400" dirty="0" smtClean="0"/>
              <a:t>Question A: Election Day vs. Early Voting</a:t>
            </a:r>
            <a:br>
              <a:rPr lang="en-US" sz="2400" dirty="0" smtClean="0"/>
            </a:br>
            <a:r>
              <a:rPr lang="en-US" sz="2400" dirty="0" smtClean="0"/>
              <a:t>by Council District</a:t>
            </a:r>
            <a:endParaRPr lang="en-US" sz="24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433319974"/>
              </p:ext>
            </p:extLst>
          </p:nvPr>
        </p:nvGraphicFramePr>
        <p:xfrm>
          <a:off x="457200" y="1295400"/>
          <a:ext cx="8229600" cy="4830763"/>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p:cNvSpPr txBox="1"/>
          <p:nvPr/>
        </p:nvSpPr>
        <p:spPr>
          <a:xfrm>
            <a:off x="914400" y="3733800"/>
            <a:ext cx="990600" cy="954107"/>
          </a:xfrm>
          <a:prstGeom prst="rect">
            <a:avLst/>
          </a:prstGeom>
          <a:noFill/>
        </p:spPr>
        <p:txBody>
          <a:bodyPr wrap="square" rtlCol="0">
            <a:spAutoFit/>
          </a:bodyPr>
          <a:lstStyle/>
          <a:p>
            <a:r>
              <a:rPr lang="en-US" sz="1400" dirty="0" smtClean="0"/>
              <a:t>Early voted at West County</a:t>
            </a:r>
            <a:endParaRPr lang="en-US" sz="1400" dirty="0"/>
          </a:p>
        </p:txBody>
      </p:sp>
      <p:sp>
        <p:nvSpPr>
          <p:cNvPr id="5" name="TextBox 4"/>
          <p:cNvSpPr txBox="1"/>
          <p:nvPr/>
        </p:nvSpPr>
        <p:spPr>
          <a:xfrm>
            <a:off x="6400800" y="838200"/>
            <a:ext cx="2133600" cy="923330"/>
          </a:xfrm>
          <a:prstGeom prst="rect">
            <a:avLst/>
          </a:prstGeom>
          <a:noFill/>
        </p:spPr>
        <p:txBody>
          <a:bodyPr wrap="square" rtlCol="0">
            <a:spAutoFit/>
          </a:bodyPr>
          <a:lstStyle/>
          <a:p>
            <a:r>
              <a:rPr lang="en-US" dirty="0" smtClean="0"/>
              <a:t>Early voting a good predictor of election day votes</a:t>
            </a:r>
            <a:endParaRPr lang="en-US" dirty="0"/>
          </a:p>
        </p:txBody>
      </p:sp>
    </p:spTree>
    <p:extLst>
      <p:ext uri="{BB962C8B-B14F-4D97-AF65-F5344CB8AC3E}">
        <p14:creationId xmlns:p14="http://schemas.microsoft.com/office/powerpoint/2010/main" val="1498024279"/>
      </p:ext>
    </p:extLst>
  </p:cSld>
  <p:clrMapOvr>
    <a:masterClrMapping/>
  </p:clrMapOvr>
  <p:transition spd="med">
    <p:fade thruBlk="1"/>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2"/>
          <p:cNvSpPr txBox="1">
            <a:spLocks/>
          </p:cNvSpPr>
          <p:nvPr/>
        </p:nvSpPr>
        <p:spPr>
          <a:xfrm>
            <a:off x="457200" y="274638"/>
            <a:ext cx="7162800" cy="639762"/>
          </a:xfrm>
          <a:prstGeom prst="rect">
            <a:avLst/>
          </a:prstGeom>
        </p:spPr>
        <p:txBody>
          <a:bodyPr vert="horz" anchor="b">
            <a:noAutofit/>
            <a:scene3d>
              <a:camera prst="orthographicFront"/>
              <a:lightRig rig="soft" dir="t"/>
            </a:scene3d>
            <a:sp3d prstMaterial="softEdge">
              <a:bevelT w="25400" h="25400"/>
            </a:sp3d>
          </a:bodyPr>
          <a:lstStyle>
            <a:lvl1pPr algn="r" rtl="0" eaLnBrk="0" fontAlgn="base" hangingPunct="0">
              <a:spcBef>
                <a:spcPct val="0"/>
              </a:spcBef>
              <a:spcAft>
                <a:spcPct val="0"/>
              </a:spcAft>
              <a:defRPr sz="4800" b="1" kern="1200">
                <a:solidFill>
                  <a:schemeClr val="tx2"/>
                </a:solidFill>
                <a:effectLst>
                  <a:outerShdw blurRad="31750" dist="25400" dir="5400000" algn="tl" rotWithShape="0">
                    <a:srgbClr val="000000">
                      <a:alpha val="25000"/>
                    </a:srgbClr>
                  </a:outerShdw>
                </a:effectLst>
                <a:latin typeface="+mj-lt"/>
                <a:ea typeface="+mj-ea"/>
                <a:cs typeface="+mj-cs"/>
              </a:defRPr>
            </a:lvl1pPr>
            <a:lvl2pPr algn="l" rtl="0" eaLnBrk="0" fontAlgn="base" hangingPunct="0">
              <a:spcBef>
                <a:spcPct val="0"/>
              </a:spcBef>
              <a:spcAft>
                <a:spcPct val="0"/>
              </a:spcAft>
              <a:defRPr sz="4100" b="1">
                <a:solidFill>
                  <a:schemeClr val="tx2"/>
                </a:solidFill>
                <a:latin typeface="Lucida Sans Unicode" pitchFamily="34" charset="0"/>
              </a:defRPr>
            </a:lvl2pPr>
            <a:lvl3pPr algn="l" rtl="0" eaLnBrk="0" fontAlgn="base" hangingPunct="0">
              <a:spcBef>
                <a:spcPct val="0"/>
              </a:spcBef>
              <a:spcAft>
                <a:spcPct val="0"/>
              </a:spcAft>
              <a:defRPr sz="4100" b="1">
                <a:solidFill>
                  <a:schemeClr val="tx2"/>
                </a:solidFill>
                <a:latin typeface="Lucida Sans Unicode" pitchFamily="34" charset="0"/>
              </a:defRPr>
            </a:lvl3pPr>
            <a:lvl4pPr algn="l" rtl="0" eaLnBrk="0" fontAlgn="base" hangingPunct="0">
              <a:spcBef>
                <a:spcPct val="0"/>
              </a:spcBef>
              <a:spcAft>
                <a:spcPct val="0"/>
              </a:spcAft>
              <a:defRPr sz="4100" b="1">
                <a:solidFill>
                  <a:schemeClr val="tx2"/>
                </a:solidFill>
                <a:latin typeface="Lucida Sans Unicode" pitchFamily="34" charset="0"/>
              </a:defRPr>
            </a:lvl4pPr>
            <a:lvl5pPr algn="l" rtl="0" eaLnBrk="0" fontAlgn="base" hangingPunct="0">
              <a:spcBef>
                <a:spcPct val="0"/>
              </a:spcBef>
              <a:spcAft>
                <a:spcPct val="0"/>
              </a:spcAft>
              <a:defRPr sz="4100" b="1">
                <a:solidFill>
                  <a:schemeClr val="tx2"/>
                </a:solidFill>
                <a:latin typeface="Lucida Sans Unicode" pitchFamily="34" charset="0"/>
              </a:defRPr>
            </a:lvl5pPr>
            <a:lvl6pPr marL="457200" algn="l" rtl="0" fontAlgn="base">
              <a:spcBef>
                <a:spcPct val="0"/>
              </a:spcBef>
              <a:spcAft>
                <a:spcPct val="0"/>
              </a:spcAft>
              <a:defRPr sz="4100" b="1">
                <a:solidFill>
                  <a:schemeClr val="tx2"/>
                </a:solidFill>
                <a:latin typeface="Lucida Sans Unicode" pitchFamily="34" charset="0"/>
              </a:defRPr>
            </a:lvl6pPr>
            <a:lvl7pPr marL="914400" algn="l" rtl="0" fontAlgn="base">
              <a:spcBef>
                <a:spcPct val="0"/>
              </a:spcBef>
              <a:spcAft>
                <a:spcPct val="0"/>
              </a:spcAft>
              <a:defRPr sz="4100" b="1">
                <a:solidFill>
                  <a:schemeClr val="tx2"/>
                </a:solidFill>
                <a:latin typeface="Lucida Sans Unicode" pitchFamily="34" charset="0"/>
              </a:defRPr>
            </a:lvl7pPr>
            <a:lvl8pPr marL="1371600" algn="l" rtl="0" fontAlgn="base">
              <a:spcBef>
                <a:spcPct val="0"/>
              </a:spcBef>
              <a:spcAft>
                <a:spcPct val="0"/>
              </a:spcAft>
              <a:defRPr sz="4100" b="1">
                <a:solidFill>
                  <a:schemeClr val="tx2"/>
                </a:solidFill>
                <a:latin typeface="Lucida Sans Unicode" pitchFamily="34" charset="0"/>
              </a:defRPr>
            </a:lvl8pPr>
            <a:lvl9pPr marL="1828800" algn="l" rtl="0" fontAlgn="base">
              <a:spcBef>
                <a:spcPct val="0"/>
              </a:spcBef>
              <a:spcAft>
                <a:spcPct val="0"/>
              </a:spcAft>
              <a:defRPr sz="4100" b="1">
                <a:solidFill>
                  <a:schemeClr val="tx2"/>
                </a:solidFill>
                <a:latin typeface="Lucida Sans Unicode" pitchFamily="34" charset="0"/>
              </a:defRPr>
            </a:lvl9pPr>
            <a:extLst/>
          </a:lstStyle>
          <a:p>
            <a:pPr algn="ctr"/>
            <a:r>
              <a:rPr lang="en-US" sz="3200" dirty="0" smtClean="0"/>
              <a:t>County Executive Vote 1994-2010</a:t>
            </a:r>
            <a:endParaRPr lang="en-US" sz="3200" dirty="0"/>
          </a:p>
        </p:txBody>
      </p:sp>
      <p:graphicFrame>
        <p:nvGraphicFramePr>
          <p:cNvPr id="4" name="Chart 3"/>
          <p:cNvGraphicFramePr/>
          <p:nvPr>
            <p:extLst>
              <p:ext uri="{D42A27DB-BD31-4B8C-83A1-F6EECF244321}">
                <p14:modId xmlns:p14="http://schemas.microsoft.com/office/powerpoint/2010/main" val="2016461551"/>
              </p:ext>
            </p:extLst>
          </p:nvPr>
        </p:nvGraphicFramePr>
        <p:xfrm>
          <a:off x="685800" y="1143000"/>
          <a:ext cx="7848600" cy="4267200"/>
        </p:xfrm>
        <a:graphic>
          <a:graphicData uri="http://schemas.openxmlformats.org/drawingml/2006/chart">
            <c:chart xmlns:c="http://schemas.openxmlformats.org/drawingml/2006/chart" xmlns:r="http://schemas.openxmlformats.org/officeDocument/2006/relationships" r:id="rId2"/>
          </a:graphicData>
        </a:graphic>
      </p:graphicFrame>
      <p:sp>
        <p:nvSpPr>
          <p:cNvPr id="6" name="TextBox 5"/>
          <p:cNvSpPr txBox="1"/>
          <p:nvPr/>
        </p:nvSpPr>
        <p:spPr>
          <a:xfrm>
            <a:off x="1828800" y="5619046"/>
            <a:ext cx="1066800" cy="369332"/>
          </a:xfrm>
          <a:prstGeom prst="rect">
            <a:avLst/>
          </a:prstGeom>
          <a:noFill/>
        </p:spPr>
        <p:txBody>
          <a:bodyPr wrap="square" rtlCol="0">
            <a:spAutoFit/>
          </a:bodyPr>
          <a:lstStyle/>
          <a:p>
            <a:r>
              <a:rPr lang="en-US" dirty="0" smtClean="0">
                <a:solidFill>
                  <a:srgbClr val="C00000"/>
                </a:solidFill>
              </a:rPr>
              <a:t>2716</a:t>
            </a:r>
            <a:endParaRPr lang="en-US" dirty="0">
              <a:solidFill>
                <a:srgbClr val="C00000"/>
              </a:solidFill>
            </a:endParaRPr>
          </a:p>
        </p:txBody>
      </p:sp>
      <p:sp>
        <p:nvSpPr>
          <p:cNvPr id="10" name="TextBox 9"/>
          <p:cNvSpPr txBox="1"/>
          <p:nvPr/>
        </p:nvSpPr>
        <p:spPr>
          <a:xfrm>
            <a:off x="2895600" y="5638800"/>
            <a:ext cx="1066800" cy="369332"/>
          </a:xfrm>
          <a:prstGeom prst="rect">
            <a:avLst/>
          </a:prstGeom>
          <a:noFill/>
        </p:spPr>
        <p:txBody>
          <a:bodyPr wrap="square" rtlCol="0">
            <a:spAutoFit/>
          </a:bodyPr>
          <a:lstStyle/>
          <a:p>
            <a:r>
              <a:rPr lang="en-US" dirty="0" smtClean="0">
                <a:solidFill>
                  <a:srgbClr val="C00000"/>
                </a:solidFill>
              </a:rPr>
              <a:t>23987</a:t>
            </a:r>
            <a:endParaRPr lang="en-US" dirty="0">
              <a:solidFill>
                <a:srgbClr val="C00000"/>
              </a:solidFill>
            </a:endParaRPr>
          </a:p>
        </p:txBody>
      </p:sp>
      <p:sp>
        <p:nvSpPr>
          <p:cNvPr id="11" name="TextBox 10"/>
          <p:cNvSpPr txBox="1"/>
          <p:nvPr/>
        </p:nvSpPr>
        <p:spPr>
          <a:xfrm>
            <a:off x="4038600" y="5651260"/>
            <a:ext cx="1066800" cy="369332"/>
          </a:xfrm>
          <a:prstGeom prst="rect">
            <a:avLst/>
          </a:prstGeom>
          <a:noFill/>
        </p:spPr>
        <p:txBody>
          <a:bodyPr wrap="square" rtlCol="0">
            <a:spAutoFit/>
          </a:bodyPr>
          <a:lstStyle/>
          <a:p>
            <a:r>
              <a:rPr lang="en-US" dirty="0" smtClean="0">
                <a:solidFill>
                  <a:srgbClr val="C00000"/>
                </a:solidFill>
              </a:rPr>
              <a:t>6151</a:t>
            </a:r>
            <a:endParaRPr lang="en-US" dirty="0">
              <a:solidFill>
                <a:srgbClr val="C00000"/>
              </a:solidFill>
            </a:endParaRPr>
          </a:p>
        </p:txBody>
      </p:sp>
      <p:sp>
        <p:nvSpPr>
          <p:cNvPr id="12" name="TextBox 11"/>
          <p:cNvSpPr txBox="1"/>
          <p:nvPr/>
        </p:nvSpPr>
        <p:spPr>
          <a:xfrm>
            <a:off x="5181600" y="5638800"/>
            <a:ext cx="1066800" cy="369332"/>
          </a:xfrm>
          <a:prstGeom prst="rect">
            <a:avLst/>
          </a:prstGeom>
          <a:noFill/>
        </p:spPr>
        <p:txBody>
          <a:bodyPr wrap="square" rtlCol="0">
            <a:spAutoFit/>
          </a:bodyPr>
          <a:lstStyle/>
          <a:p>
            <a:r>
              <a:rPr lang="en-US" dirty="0" smtClean="0">
                <a:solidFill>
                  <a:srgbClr val="C00000"/>
                </a:solidFill>
              </a:rPr>
              <a:t>3920</a:t>
            </a:r>
            <a:endParaRPr lang="en-US" dirty="0">
              <a:solidFill>
                <a:srgbClr val="C00000"/>
              </a:solidFill>
            </a:endParaRPr>
          </a:p>
        </p:txBody>
      </p:sp>
      <p:sp>
        <p:nvSpPr>
          <p:cNvPr id="13" name="TextBox 12"/>
          <p:cNvSpPr txBox="1"/>
          <p:nvPr/>
        </p:nvSpPr>
        <p:spPr>
          <a:xfrm>
            <a:off x="5943600" y="5410200"/>
            <a:ext cx="2307454" cy="923330"/>
          </a:xfrm>
          <a:prstGeom prst="rect">
            <a:avLst/>
          </a:prstGeom>
          <a:noFill/>
        </p:spPr>
        <p:txBody>
          <a:bodyPr wrap="square" rtlCol="0">
            <a:spAutoFit/>
          </a:bodyPr>
          <a:lstStyle/>
          <a:p>
            <a:pPr algn="ctr"/>
            <a:r>
              <a:rPr lang="en-US" b="1" dirty="0" smtClean="0">
                <a:solidFill>
                  <a:srgbClr val="C00000"/>
                </a:solidFill>
              </a:rPr>
              <a:t>12425</a:t>
            </a:r>
          </a:p>
          <a:p>
            <a:pPr algn="ctr"/>
            <a:r>
              <a:rPr lang="en-US" b="1" dirty="0" smtClean="0">
                <a:solidFill>
                  <a:srgbClr val="C00000"/>
                </a:solidFill>
              </a:rPr>
              <a:t>Including Shay -1930</a:t>
            </a:r>
            <a:endParaRPr lang="en-US" b="1" dirty="0">
              <a:solidFill>
                <a:srgbClr val="C00000"/>
              </a:solidFill>
            </a:endParaRPr>
          </a:p>
        </p:txBody>
      </p:sp>
      <p:sp>
        <p:nvSpPr>
          <p:cNvPr id="7" name="TextBox 6"/>
          <p:cNvSpPr txBox="1"/>
          <p:nvPr/>
        </p:nvSpPr>
        <p:spPr>
          <a:xfrm>
            <a:off x="457200" y="5619046"/>
            <a:ext cx="1219200" cy="369332"/>
          </a:xfrm>
          <a:prstGeom prst="rect">
            <a:avLst/>
          </a:prstGeom>
          <a:noFill/>
        </p:spPr>
        <p:txBody>
          <a:bodyPr wrap="square" rtlCol="0">
            <a:spAutoFit/>
          </a:bodyPr>
          <a:lstStyle/>
          <a:p>
            <a:r>
              <a:rPr lang="en-US" b="1" dirty="0" smtClean="0">
                <a:solidFill>
                  <a:srgbClr val="C00000"/>
                </a:solidFill>
              </a:rPr>
              <a:t>GAP</a:t>
            </a:r>
            <a:endParaRPr lang="en-US" b="1" dirty="0">
              <a:solidFill>
                <a:srgbClr val="C00000"/>
              </a:solidFill>
            </a:endParaRPr>
          </a:p>
        </p:txBody>
      </p:sp>
      <p:sp>
        <p:nvSpPr>
          <p:cNvPr id="2" name="TextBox 1"/>
          <p:cNvSpPr txBox="1"/>
          <p:nvPr/>
        </p:nvSpPr>
        <p:spPr>
          <a:xfrm>
            <a:off x="687649" y="6020592"/>
            <a:ext cx="6409678" cy="369332"/>
          </a:xfrm>
          <a:prstGeom prst="rect">
            <a:avLst/>
          </a:prstGeom>
          <a:noFill/>
        </p:spPr>
        <p:txBody>
          <a:bodyPr wrap="square" rtlCol="0">
            <a:spAutoFit/>
          </a:bodyPr>
          <a:lstStyle/>
          <a:p>
            <a:r>
              <a:rPr lang="en-US" dirty="0" smtClean="0"/>
              <a:t>Only a few thousand votes separate Dem/Rep candidates</a:t>
            </a:r>
            <a:endParaRPr lang="en-US" dirty="0"/>
          </a:p>
        </p:txBody>
      </p:sp>
    </p:spTree>
    <p:extLst>
      <p:ext uri="{BB962C8B-B14F-4D97-AF65-F5344CB8AC3E}">
        <p14:creationId xmlns:p14="http://schemas.microsoft.com/office/powerpoint/2010/main" val="1034699016"/>
      </p:ext>
    </p:extLst>
  </p:cSld>
  <p:clrMapOvr>
    <a:masterClrMapping/>
  </p:clrMapOvr>
  <p:transition spd="med">
    <p:fade thruBlk="1"/>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28600"/>
            <a:ext cx="8229600" cy="838200"/>
          </a:xfrm>
        </p:spPr>
        <p:txBody>
          <a:bodyPr/>
          <a:lstStyle/>
          <a:p>
            <a:r>
              <a:rPr lang="en-US" sz="3600" dirty="0" smtClean="0"/>
              <a:t>2010 County Exec Race Over Time</a:t>
            </a:r>
            <a:endParaRPr lang="en-US" sz="3600" dirty="0"/>
          </a:p>
        </p:txBody>
      </p:sp>
      <p:graphicFrame>
        <p:nvGraphicFramePr>
          <p:cNvPr id="5" name="Table 4"/>
          <p:cNvGraphicFramePr>
            <a:graphicFrameLocks noGrp="1"/>
          </p:cNvGraphicFramePr>
          <p:nvPr>
            <p:extLst>
              <p:ext uri="{D42A27DB-BD31-4B8C-83A1-F6EECF244321}">
                <p14:modId xmlns:p14="http://schemas.microsoft.com/office/powerpoint/2010/main" val="416551473"/>
              </p:ext>
            </p:extLst>
          </p:nvPr>
        </p:nvGraphicFramePr>
        <p:xfrm>
          <a:off x="609600" y="1219200"/>
          <a:ext cx="7924800" cy="5125720"/>
        </p:xfrm>
        <a:graphic>
          <a:graphicData uri="http://schemas.openxmlformats.org/drawingml/2006/table">
            <a:tbl>
              <a:tblPr firstRow="1" bandRow="1">
                <a:tableStyleId>{5C22544A-7EE6-4342-B048-85BDC9FD1C3A}</a:tableStyleId>
              </a:tblPr>
              <a:tblGrid>
                <a:gridCol w="1061674"/>
                <a:gridCol w="1061674"/>
                <a:gridCol w="962419"/>
                <a:gridCol w="962419"/>
                <a:gridCol w="744844"/>
                <a:gridCol w="744844"/>
                <a:gridCol w="744844"/>
                <a:gridCol w="744844"/>
                <a:gridCol w="897238"/>
              </a:tblGrid>
              <a:tr h="370840">
                <a:tc>
                  <a:txBody>
                    <a:bodyPr/>
                    <a:lstStyle/>
                    <a:p>
                      <a:endParaRPr lang="en-US" dirty="0"/>
                    </a:p>
                  </a:txBody>
                  <a:tcPr/>
                </a:tc>
                <a:tc>
                  <a:txBody>
                    <a:bodyPr/>
                    <a:lstStyle/>
                    <a:p>
                      <a:r>
                        <a:rPr lang="en-US" dirty="0" smtClean="0"/>
                        <a:t>Nov. 2006</a:t>
                      </a:r>
                      <a:endParaRPr lang="en-US" dirty="0"/>
                    </a:p>
                  </a:txBody>
                  <a:tcPr/>
                </a:tc>
                <a:tc>
                  <a:txBody>
                    <a:bodyPr/>
                    <a:lstStyle/>
                    <a:p>
                      <a:pPr algn="ctr"/>
                      <a:r>
                        <a:rPr lang="en-US" sz="1800" dirty="0" smtClean="0"/>
                        <a:t>June 2010</a:t>
                      </a:r>
                    </a:p>
                    <a:p>
                      <a:pPr algn="ctr"/>
                      <a:r>
                        <a:rPr lang="en-US" sz="1800" dirty="0" smtClean="0"/>
                        <a:t>Online Poll</a:t>
                      </a:r>
                      <a:endParaRPr lang="en-US" sz="1800" dirty="0"/>
                    </a:p>
                  </a:txBody>
                  <a:tcPr/>
                </a:tc>
                <a:tc>
                  <a:txBody>
                    <a:bodyPr/>
                    <a:lstStyle/>
                    <a:p>
                      <a:pPr algn="ctr"/>
                      <a:r>
                        <a:rPr lang="en-US" sz="1800" dirty="0" smtClean="0"/>
                        <a:t>Sept.</a:t>
                      </a:r>
                    </a:p>
                    <a:p>
                      <a:pPr algn="ctr"/>
                      <a:r>
                        <a:rPr lang="en-US" sz="1800" dirty="0" smtClean="0"/>
                        <a:t>2010</a:t>
                      </a:r>
                    </a:p>
                    <a:p>
                      <a:pPr algn="ctr"/>
                      <a:r>
                        <a:rPr lang="en-US" sz="1800" dirty="0" smtClean="0"/>
                        <a:t>Online</a:t>
                      </a:r>
                    </a:p>
                    <a:p>
                      <a:pPr algn="ctr"/>
                      <a:r>
                        <a:rPr lang="en-US" sz="1800" dirty="0" smtClean="0"/>
                        <a:t>Poll</a:t>
                      </a:r>
                      <a:endParaRPr lang="en-US" sz="1800" dirty="0"/>
                    </a:p>
                  </a:txBody>
                  <a:tcPr/>
                </a:tc>
                <a:tc gridSpan="3">
                  <a:txBody>
                    <a:bodyPr/>
                    <a:lstStyle/>
                    <a:p>
                      <a:pPr algn="ctr"/>
                      <a:r>
                        <a:rPr lang="en-US" sz="1800" dirty="0" smtClean="0"/>
                        <a:t>October 11-14, 2010</a:t>
                      </a:r>
                      <a:endParaRPr lang="en-US" sz="1800" dirty="0"/>
                    </a:p>
                  </a:txBody>
                  <a:tcPr/>
                </a:tc>
                <a:tc hMerge="1">
                  <a:txBody>
                    <a:bodyPr/>
                    <a:lstStyle/>
                    <a:p>
                      <a:pPr algn="ctr"/>
                      <a:endParaRPr lang="en-US" sz="1200" dirty="0"/>
                    </a:p>
                  </a:txBody>
                  <a:tcPr/>
                </a:tc>
                <a:tc hMerge="1">
                  <a:txBody>
                    <a:bodyPr/>
                    <a:lstStyle/>
                    <a:p>
                      <a:pPr algn="ctr"/>
                      <a:endParaRPr lang="en-US" sz="1200" dirty="0"/>
                    </a:p>
                  </a:txBody>
                  <a:tcPr/>
                </a:tc>
                <a:tc>
                  <a:txBody>
                    <a:bodyPr/>
                    <a:lstStyle/>
                    <a:p>
                      <a:pPr algn="ctr"/>
                      <a:r>
                        <a:rPr lang="en-US" dirty="0" smtClean="0"/>
                        <a:t>Oct. 26-27</a:t>
                      </a:r>
                      <a:endParaRPr lang="en-US" dirty="0"/>
                    </a:p>
                  </a:txBody>
                  <a:tcPr/>
                </a:tc>
                <a:tc>
                  <a:txBody>
                    <a:bodyPr/>
                    <a:lstStyle/>
                    <a:p>
                      <a:pPr algn="ctr"/>
                      <a:r>
                        <a:rPr lang="en-US" dirty="0" smtClean="0"/>
                        <a:t>Nov. 2</a:t>
                      </a:r>
                      <a:endParaRPr lang="en-US" dirty="0"/>
                    </a:p>
                  </a:txBody>
                  <a:tcPr/>
                </a:tc>
              </a:tr>
              <a:tr h="370840">
                <a:tc>
                  <a:txBody>
                    <a:bodyPr/>
                    <a:lstStyle/>
                    <a:p>
                      <a:r>
                        <a:rPr lang="en-US" sz="1400" dirty="0" smtClean="0"/>
                        <a:t>Candidate</a:t>
                      </a:r>
                      <a:endParaRPr lang="en-US" sz="1400" dirty="0"/>
                    </a:p>
                  </a:txBody>
                  <a:tcPr/>
                </a:tc>
                <a:tc>
                  <a:txBody>
                    <a:bodyPr/>
                    <a:lstStyle/>
                    <a:p>
                      <a:r>
                        <a:rPr lang="en-US" dirty="0" smtClean="0"/>
                        <a:t>Actual</a:t>
                      </a:r>
                    </a:p>
                    <a:p>
                      <a:r>
                        <a:rPr lang="en-US" dirty="0" smtClean="0"/>
                        <a:t>Vote</a:t>
                      </a:r>
                      <a:endParaRPr lang="en-US" dirty="0"/>
                    </a:p>
                  </a:txBody>
                  <a:tcPr/>
                </a:tc>
                <a:tc>
                  <a:txBody>
                    <a:bodyPr/>
                    <a:lstStyle/>
                    <a:p>
                      <a:pPr algn="ctr"/>
                      <a:r>
                        <a:rPr lang="en-US" sz="1050" dirty="0" smtClean="0"/>
                        <a:t>All Categories</a:t>
                      </a:r>
                      <a:endParaRPr lang="en-US" sz="105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050" dirty="0" smtClean="0"/>
                        <a:t>All Categories</a:t>
                      </a:r>
                    </a:p>
                    <a:p>
                      <a:pPr algn="ctr"/>
                      <a:endParaRPr lang="en-US" sz="1050" dirty="0"/>
                    </a:p>
                  </a:txBody>
                  <a:tcPr/>
                </a:tc>
                <a:tc>
                  <a:txBody>
                    <a:bodyPr/>
                    <a:lstStyle/>
                    <a:p>
                      <a:pPr algn="ctr"/>
                      <a:r>
                        <a:rPr lang="en-US" sz="800" dirty="0" smtClean="0"/>
                        <a:t>All</a:t>
                      </a:r>
                      <a:r>
                        <a:rPr lang="en-US" sz="800" baseline="0" dirty="0" smtClean="0"/>
                        <a:t> categories</a:t>
                      </a:r>
                      <a:endParaRPr lang="en-US" sz="800" dirty="0"/>
                    </a:p>
                  </a:txBody>
                  <a:tcPr/>
                </a:tc>
                <a:tc>
                  <a:txBody>
                    <a:bodyPr/>
                    <a:lstStyle/>
                    <a:p>
                      <a:pPr algn="ctr"/>
                      <a:r>
                        <a:rPr lang="en-US" sz="1100" dirty="0" smtClean="0"/>
                        <a:t>Exclude some</a:t>
                      </a:r>
                      <a:endParaRPr lang="en-US" sz="1100" dirty="0"/>
                    </a:p>
                  </a:txBody>
                  <a:tcPr/>
                </a:tc>
                <a:tc>
                  <a:txBody>
                    <a:bodyPr/>
                    <a:lstStyle/>
                    <a:p>
                      <a:pPr algn="ctr"/>
                      <a:r>
                        <a:rPr lang="en-US" sz="1100" dirty="0" smtClean="0"/>
                        <a:t>Exclude all except voters</a:t>
                      </a:r>
                      <a:endParaRPr lang="en-US" sz="1100" dirty="0"/>
                    </a:p>
                  </a:txBody>
                  <a:tcPr/>
                </a:tc>
                <a:tc>
                  <a:txBody>
                    <a:bodyPr/>
                    <a:lstStyle/>
                    <a:p>
                      <a:pPr algn="ctr"/>
                      <a:r>
                        <a:rPr lang="en-US" sz="1600" dirty="0" smtClean="0"/>
                        <a:t>Exit Poll</a:t>
                      </a:r>
                      <a:endParaRPr lang="en-US" sz="1600" dirty="0"/>
                    </a:p>
                  </a:txBody>
                  <a:tcPr/>
                </a:tc>
                <a:tc>
                  <a:txBody>
                    <a:bodyPr/>
                    <a:lstStyle/>
                    <a:p>
                      <a:pPr algn="ctr"/>
                      <a:r>
                        <a:rPr lang="en-US" sz="1600" dirty="0" smtClean="0"/>
                        <a:t>Actual</a:t>
                      </a:r>
                      <a:br>
                        <a:rPr lang="en-US" sz="1600" dirty="0" smtClean="0"/>
                      </a:br>
                      <a:r>
                        <a:rPr lang="en-US" sz="1600" dirty="0" smtClean="0"/>
                        <a:t>Vote</a:t>
                      </a:r>
                      <a:endParaRPr lang="en-US" sz="1600" dirty="0"/>
                    </a:p>
                  </a:txBody>
                  <a:tcPr/>
                </a:tc>
              </a:tr>
              <a:tr h="370840">
                <a:tc>
                  <a:txBody>
                    <a:bodyPr/>
                    <a:lstStyle/>
                    <a:p>
                      <a:r>
                        <a:rPr lang="en-US" sz="1400" dirty="0" smtClean="0"/>
                        <a:t>Johnson/</a:t>
                      </a:r>
                    </a:p>
                    <a:p>
                      <a:r>
                        <a:rPr lang="en-US" sz="1400" dirty="0" smtClean="0"/>
                        <a:t>Conti</a:t>
                      </a:r>
                      <a:endParaRPr lang="en-US" sz="1400" dirty="0"/>
                    </a:p>
                  </a:txBody>
                  <a:tcPr/>
                </a:tc>
                <a:tc>
                  <a:txBody>
                    <a:bodyPr/>
                    <a:lstStyle/>
                    <a:p>
                      <a:pPr algn="ctr"/>
                      <a:r>
                        <a:rPr lang="en-US" dirty="0" smtClean="0"/>
                        <a:t>49</a:t>
                      </a:r>
                      <a:endParaRPr lang="en-US" dirty="0"/>
                    </a:p>
                  </a:txBody>
                  <a:tcPr/>
                </a:tc>
                <a:tc>
                  <a:txBody>
                    <a:bodyPr/>
                    <a:lstStyle/>
                    <a:p>
                      <a:pPr algn="ctr"/>
                      <a:r>
                        <a:rPr lang="en-US" sz="1400" dirty="0" smtClean="0"/>
                        <a:t>30</a:t>
                      </a:r>
                      <a:r>
                        <a:rPr lang="en-US" dirty="0" smtClean="0"/>
                        <a:t> </a:t>
                      </a:r>
                      <a:r>
                        <a:rPr lang="en-US" sz="1100" dirty="0" smtClean="0"/>
                        <a:t>(Owens)</a:t>
                      </a:r>
                    </a:p>
                    <a:p>
                      <a:pPr algn="ctr"/>
                      <a:r>
                        <a:rPr lang="en-US" sz="1400" dirty="0" smtClean="0"/>
                        <a:t>23</a:t>
                      </a:r>
                      <a:r>
                        <a:rPr lang="en-US" sz="1100" dirty="0" smtClean="0"/>
                        <a:t> (Conti)</a:t>
                      </a:r>
                      <a:endParaRPr lang="en-US" sz="1100" dirty="0"/>
                    </a:p>
                  </a:txBody>
                  <a:tcPr/>
                </a:tc>
                <a:tc>
                  <a:txBody>
                    <a:bodyPr/>
                    <a:lstStyle/>
                    <a:p>
                      <a:pPr algn="ctr"/>
                      <a:r>
                        <a:rPr lang="en-US" dirty="0" smtClean="0"/>
                        <a:t>28</a:t>
                      </a:r>
                      <a:endParaRPr lang="en-US" dirty="0"/>
                    </a:p>
                  </a:txBody>
                  <a:tcPr/>
                </a:tc>
                <a:tc>
                  <a:txBody>
                    <a:bodyPr/>
                    <a:lstStyle/>
                    <a:p>
                      <a:pPr algn="ctr"/>
                      <a:r>
                        <a:rPr lang="en-US" dirty="0" smtClean="0"/>
                        <a:t>21</a:t>
                      </a:r>
                      <a:endParaRPr lang="en-US" dirty="0"/>
                    </a:p>
                  </a:txBody>
                  <a:tcPr/>
                </a:tc>
                <a:tc>
                  <a:txBody>
                    <a:bodyPr/>
                    <a:lstStyle/>
                    <a:p>
                      <a:pPr algn="ctr"/>
                      <a:r>
                        <a:rPr lang="en-US" dirty="0" smtClean="0"/>
                        <a:t>24</a:t>
                      </a:r>
                      <a:endParaRPr lang="en-US" dirty="0"/>
                    </a:p>
                  </a:txBody>
                  <a:tcPr/>
                </a:tc>
                <a:tc>
                  <a:txBody>
                    <a:bodyPr/>
                    <a:lstStyle/>
                    <a:p>
                      <a:pPr algn="ctr"/>
                      <a:r>
                        <a:rPr lang="en-US" dirty="0" smtClean="0"/>
                        <a:t>37</a:t>
                      </a:r>
                      <a:endParaRPr lang="en-US" dirty="0"/>
                    </a:p>
                  </a:txBody>
                  <a:tcPr/>
                </a:tc>
                <a:tc>
                  <a:txBody>
                    <a:bodyPr/>
                    <a:lstStyle/>
                    <a:p>
                      <a:pPr algn="ctr"/>
                      <a:r>
                        <a:rPr lang="en-US" dirty="0" smtClean="0"/>
                        <a:t>39</a:t>
                      </a:r>
                      <a:endParaRPr lang="en-US" dirty="0"/>
                    </a:p>
                  </a:txBody>
                  <a:tcPr/>
                </a:tc>
                <a:tc>
                  <a:txBody>
                    <a:bodyPr/>
                    <a:lstStyle/>
                    <a:p>
                      <a:pPr algn="ctr"/>
                      <a:r>
                        <a:rPr lang="en-US" dirty="0" smtClean="0"/>
                        <a:t>44.0</a:t>
                      </a:r>
                      <a:endParaRPr lang="en-US" dirty="0"/>
                    </a:p>
                  </a:txBody>
                  <a:tcPr/>
                </a:tc>
              </a:tr>
              <a:tr h="370840">
                <a:tc>
                  <a:txBody>
                    <a:bodyPr/>
                    <a:lstStyle/>
                    <a:p>
                      <a:r>
                        <a:rPr lang="en-US" sz="1400" dirty="0" smtClean="0"/>
                        <a:t>Leopold</a:t>
                      </a:r>
                      <a:endParaRPr lang="en-US" sz="1400" dirty="0"/>
                    </a:p>
                  </a:txBody>
                  <a:tcPr/>
                </a:tc>
                <a:tc>
                  <a:txBody>
                    <a:bodyPr/>
                    <a:lstStyle/>
                    <a:p>
                      <a:pPr algn="ctr"/>
                      <a:r>
                        <a:rPr lang="en-US" dirty="0" smtClean="0"/>
                        <a:t>51</a:t>
                      </a:r>
                      <a:endParaRPr lang="en-US" dirty="0"/>
                    </a:p>
                  </a:txBody>
                  <a:tcPr/>
                </a:tc>
                <a:tc>
                  <a:txBody>
                    <a:bodyPr/>
                    <a:lstStyle/>
                    <a:p>
                      <a:pPr algn="ctr"/>
                      <a:r>
                        <a:rPr lang="en-US" dirty="0" smtClean="0"/>
                        <a:t>52/54</a:t>
                      </a:r>
                      <a:endParaRPr lang="en-US" dirty="0"/>
                    </a:p>
                  </a:txBody>
                  <a:tcPr/>
                </a:tc>
                <a:tc>
                  <a:txBody>
                    <a:bodyPr/>
                    <a:lstStyle/>
                    <a:p>
                      <a:pPr algn="ctr"/>
                      <a:r>
                        <a:rPr lang="en-US" dirty="0" smtClean="0"/>
                        <a:t>54</a:t>
                      </a:r>
                      <a:endParaRPr lang="en-US" dirty="0"/>
                    </a:p>
                  </a:txBody>
                  <a:tcPr/>
                </a:tc>
                <a:tc>
                  <a:txBody>
                    <a:bodyPr/>
                    <a:lstStyle/>
                    <a:p>
                      <a:pPr algn="ctr"/>
                      <a:r>
                        <a:rPr lang="en-US" dirty="0" smtClean="0"/>
                        <a:t>34</a:t>
                      </a:r>
                      <a:endParaRPr lang="en-US" dirty="0"/>
                    </a:p>
                  </a:txBody>
                  <a:tcPr/>
                </a:tc>
                <a:tc>
                  <a:txBody>
                    <a:bodyPr/>
                    <a:lstStyle/>
                    <a:p>
                      <a:pPr algn="ctr"/>
                      <a:r>
                        <a:rPr lang="en-US" dirty="0" smtClean="0"/>
                        <a:t>38</a:t>
                      </a:r>
                      <a:endParaRPr lang="en-US" dirty="0"/>
                    </a:p>
                  </a:txBody>
                  <a:tcPr/>
                </a:tc>
                <a:tc>
                  <a:txBody>
                    <a:bodyPr/>
                    <a:lstStyle/>
                    <a:p>
                      <a:pPr algn="ctr"/>
                      <a:r>
                        <a:rPr lang="en-US" dirty="0" smtClean="0"/>
                        <a:t>59</a:t>
                      </a:r>
                      <a:endParaRPr lang="en-US" dirty="0"/>
                    </a:p>
                  </a:txBody>
                  <a:tcPr/>
                </a:tc>
                <a:tc>
                  <a:txBody>
                    <a:bodyPr/>
                    <a:lstStyle/>
                    <a:p>
                      <a:pPr algn="ctr"/>
                      <a:r>
                        <a:rPr lang="en-US" dirty="0" smtClean="0"/>
                        <a:t>50</a:t>
                      </a:r>
                      <a:endParaRPr lang="en-US" dirty="0"/>
                    </a:p>
                  </a:txBody>
                  <a:tcPr/>
                </a:tc>
                <a:tc>
                  <a:txBody>
                    <a:bodyPr/>
                    <a:lstStyle/>
                    <a:p>
                      <a:pPr algn="ctr"/>
                      <a:r>
                        <a:rPr lang="en-US" dirty="0" smtClean="0"/>
                        <a:t>50.5</a:t>
                      </a:r>
                      <a:endParaRPr lang="en-US" dirty="0"/>
                    </a:p>
                  </a:txBody>
                  <a:tcPr/>
                </a:tc>
              </a:tr>
              <a:tr h="370840">
                <a:tc>
                  <a:txBody>
                    <a:bodyPr/>
                    <a:lstStyle/>
                    <a:p>
                      <a:r>
                        <a:rPr lang="en-US" sz="1400" dirty="0" smtClean="0"/>
                        <a:t>Gap</a:t>
                      </a:r>
                      <a:endParaRPr lang="en-US" sz="1400" dirty="0"/>
                    </a:p>
                  </a:txBody>
                  <a:tcPr>
                    <a:solidFill>
                      <a:schemeClr val="accent5">
                        <a:lumMod val="20000"/>
                        <a:lumOff val="80000"/>
                      </a:schemeClr>
                    </a:solidFill>
                  </a:tcPr>
                </a:tc>
                <a:tc>
                  <a:txBody>
                    <a:bodyPr/>
                    <a:lstStyle/>
                    <a:p>
                      <a:pPr algn="ctr"/>
                      <a:r>
                        <a:rPr lang="en-US" dirty="0" smtClean="0"/>
                        <a:t>2</a:t>
                      </a:r>
                      <a:endParaRPr lang="en-US" dirty="0"/>
                    </a:p>
                  </a:txBody>
                  <a:tcPr>
                    <a:solidFill>
                      <a:schemeClr val="accent5">
                        <a:lumMod val="20000"/>
                        <a:lumOff val="80000"/>
                      </a:schemeClr>
                    </a:solidFill>
                  </a:tcPr>
                </a:tc>
                <a:tc>
                  <a:txBody>
                    <a:bodyPr/>
                    <a:lstStyle/>
                    <a:p>
                      <a:pPr algn="ctr"/>
                      <a:r>
                        <a:rPr lang="en-US" dirty="0" smtClean="0"/>
                        <a:t>22/31</a:t>
                      </a:r>
                      <a:endParaRPr lang="en-US" dirty="0"/>
                    </a:p>
                  </a:txBody>
                  <a:tcPr>
                    <a:solidFill>
                      <a:schemeClr val="accent5">
                        <a:lumMod val="20000"/>
                        <a:lumOff val="80000"/>
                      </a:schemeClr>
                    </a:solidFill>
                  </a:tcPr>
                </a:tc>
                <a:tc>
                  <a:txBody>
                    <a:bodyPr/>
                    <a:lstStyle/>
                    <a:p>
                      <a:pPr algn="ctr"/>
                      <a:r>
                        <a:rPr lang="en-US" dirty="0" smtClean="0"/>
                        <a:t>26</a:t>
                      </a:r>
                      <a:endParaRPr lang="en-US" dirty="0"/>
                    </a:p>
                  </a:txBody>
                  <a:tcPr>
                    <a:solidFill>
                      <a:schemeClr val="accent5">
                        <a:lumMod val="20000"/>
                        <a:lumOff val="80000"/>
                      </a:schemeClr>
                    </a:solidFill>
                  </a:tcPr>
                </a:tc>
                <a:tc>
                  <a:txBody>
                    <a:bodyPr/>
                    <a:lstStyle/>
                    <a:p>
                      <a:pPr algn="ctr"/>
                      <a:r>
                        <a:rPr lang="en-US" dirty="0" smtClean="0"/>
                        <a:t>13</a:t>
                      </a:r>
                      <a:endParaRPr lang="en-US" dirty="0"/>
                    </a:p>
                  </a:txBody>
                  <a:tcPr>
                    <a:solidFill>
                      <a:schemeClr val="accent5">
                        <a:lumMod val="20000"/>
                        <a:lumOff val="80000"/>
                      </a:schemeClr>
                    </a:solidFill>
                  </a:tcPr>
                </a:tc>
                <a:tc>
                  <a:txBody>
                    <a:bodyPr/>
                    <a:lstStyle/>
                    <a:p>
                      <a:pPr algn="ctr"/>
                      <a:r>
                        <a:rPr lang="en-US" dirty="0" smtClean="0"/>
                        <a:t>14</a:t>
                      </a:r>
                      <a:endParaRPr lang="en-US" dirty="0"/>
                    </a:p>
                  </a:txBody>
                  <a:tcPr>
                    <a:solidFill>
                      <a:schemeClr val="accent5">
                        <a:lumMod val="20000"/>
                        <a:lumOff val="80000"/>
                      </a:schemeClr>
                    </a:solidFill>
                  </a:tcPr>
                </a:tc>
                <a:tc>
                  <a:txBody>
                    <a:bodyPr/>
                    <a:lstStyle/>
                    <a:p>
                      <a:pPr algn="ctr"/>
                      <a:r>
                        <a:rPr lang="en-US" dirty="0" smtClean="0"/>
                        <a:t>22</a:t>
                      </a:r>
                      <a:endParaRPr lang="en-US" dirty="0"/>
                    </a:p>
                  </a:txBody>
                  <a:tcPr>
                    <a:solidFill>
                      <a:schemeClr val="accent5">
                        <a:lumMod val="20000"/>
                        <a:lumOff val="80000"/>
                      </a:schemeClr>
                    </a:solidFill>
                  </a:tcPr>
                </a:tc>
                <a:tc>
                  <a:txBody>
                    <a:bodyPr/>
                    <a:lstStyle/>
                    <a:p>
                      <a:pPr algn="ctr"/>
                      <a:r>
                        <a:rPr lang="en-US" dirty="0" smtClean="0"/>
                        <a:t>11</a:t>
                      </a:r>
                      <a:endParaRPr lang="en-US" dirty="0"/>
                    </a:p>
                  </a:txBody>
                  <a:tcPr>
                    <a:solidFill>
                      <a:schemeClr val="accent5">
                        <a:lumMod val="20000"/>
                        <a:lumOff val="80000"/>
                      </a:schemeClr>
                    </a:solidFill>
                  </a:tcPr>
                </a:tc>
                <a:tc>
                  <a:txBody>
                    <a:bodyPr/>
                    <a:lstStyle/>
                    <a:p>
                      <a:pPr algn="ctr"/>
                      <a:r>
                        <a:rPr lang="en-US" dirty="0" smtClean="0"/>
                        <a:t>6.5</a:t>
                      </a:r>
                      <a:endParaRPr lang="en-US" dirty="0"/>
                    </a:p>
                  </a:txBody>
                  <a:tcPr>
                    <a:solidFill>
                      <a:schemeClr val="accent5">
                        <a:lumMod val="20000"/>
                        <a:lumOff val="80000"/>
                      </a:schemeClr>
                    </a:solidFill>
                  </a:tcPr>
                </a:tc>
              </a:tr>
              <a:tr h="370840">
                <a:tc>
                  <a:txBody>
                    <a:bodyPr/>
                    <a:lstStyle/>
                    <a:p>
                      <a:r>
                        <a:rPr lang="en-US" sz="1400" dirty="0" smtClean="0"/>
                        <a:t>Other</a:t>
                      </a:r>
                      <a:endParaRPr lang="en-US" sz="1400" dirty="0"/>
                    </a:p>
                  </a:txBody>
                  <a:tcPr/>
                </a:tc>
                <a:tc>
                  <a:txBody>
                    <a:bodyPr/>
                    <a:lstStyle/>
                    <a:p>
                      <a:pPr algn="ctr"/>
                      <a:r>
                        <a:rPr lang="en-US" dirty="0" smtClean="0"/>
                        <a:t>--</a:t>
                      </a:r>
                      <a:endParaRPr lang="en-US" dirty="0"/>
                    </a:p>
                  </a:txBody>
                  <a:tcPr/>
                </a:tc>
                <a:tc>
                  <a:txBody>
                    <a:bodyPr/>
                    <a:lstStyle/>
                    <a:p>
                      <a:pPr algn="ctr"/>
                      <a:r>
                        <a:rPr lang="en-US" dirty="0" smtClean="0"/>
                        <a:t>15/16</a:t>
                      </a:r>
                      <a:endParaRPr lang="en-US" dirty="0"/>
                    </a:p>
                  </a:txBody>
                  <a:tcPr/>
                </a:tc>
                <a:tc>
                  <a:txBody>
                    <a:bodyPr/>
                    <a:lstStyle/>
                    <a:p>
                      <a:pPr algn="ctr"/>
                      <a:r>
                        <a:rPr lang="en-US" dirty="0" smtClean="0"/>
                        <a:t>10</a:t>
                      </a:r>
                      <a:endParaRPr lang="en-US" dirty="0"/>
                    </a:p>
                  </a:txBody>
                  <a:tcPr/>
                </a:tc>
                <a:tc>
                  <a:txBody>
                    <a:bodyPr/>
                    <a:lstStyle/>
                    <a:p>
                      <a:pPr algn="ctr"/>
                      <a:r>
                        <a:rPr lang="en-US" dirty="0" smtClean="0"/>
                        <a:t>2</a:t>
                      </a:r>
                      <a:endParaRPr lang="en-US" dirty="0"/>
                    </a:p>
                  </a:txBody>
                  <a:tcPr/>
                </a:tc>
                <a:tc>
                  <a:txBody>
                    <a:bodyPr/>
                    <a:lstStyle/>
                    <a:p>
                      <a:pPr algn="ctr"/>
                      <a:r>
                        <a:rPr lang="en-US" dirty="0" smtClean="0"/>
                        <a:t>3</a:t>
                      </a:r>
                      <a:endParaRPr lang="en-US" dirty="0"/>
                    </a:p>
                  </a:txBody>
                  <a:tcPr/>
                </a:tc>
                <a:tc>
                  <a:txBody>
                    <a:bodyPr/>
                    <a:lstStyle/>
                    <a:p>
                      <a:pPr algn="ctr"/>
                      <a:r>
                        <a:rPr lang="en-US" dirty="0" smtClean="0"/>
                        <a:t>--</a:t>
                      </a:r>
                      <a:endParaRPr lang="en-US" dirty="0"/>
                    </a:p>
                  </a:txBody>
                  <a:tcPr/>
                </a:tc>
                <a:tc>
                  <a:txBody>
                    <a:bodyPr/>
                    <a:lstStyle/>
                    <a:p>
                      <a:pPr algn="ctr"/>
                      <a:r>
                        <a:rPr lang="en-US" dirty="0" smtClean="0"/>
                        <a:t>--</a:t>
                      </a: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5.4</a:t>
                      </a:r>
                    </a:p>
                  </a:txBody>
                  <a:tcPr/>
                </a:tc>
              </a:tr>
              <a:tr h="370840">
                <a:tc>
                  <a:txBody>
                    <a:bodyPr/>
                    <a:lstStyle/>
                    <a:p>
                      <a:r>
                        <a:rPr lang="en-US" sz="1200" b="1" dirty="0" smtClean="0"/>
                        <a:t>Undecided</a:t>
                      </a:r>
                      <a:endParaRPr lang="en-US" sz="1200" b="1" dirty="0"/>
                    </a:p>
                  </a:txBody>
                  <a:tcPr/>
                </a:tc>
                <a:tc>
                  <a:txBody>
                    <a:bodyPr/>
                    <a:lstStyle/>
                    <a:p>
                      <a:pPr algn="ctr"/>
                      <a:r>
                        <a:rPr lang="en-US" dirty="0" smtClean="0"/>
                        <a:t>--</a:t>
                      </a:r>
                      <a:endParaRPr lang="en-US" dirty="0"/>
                    </a:p>
                  </a:txBody>
                  <a:tcPr/>
                </a:tc>
                <a:tc>
                  <a:txBody>
                    <a:bodyPr/>
                    <a:lstStyle/>
                    <a:p>
                      <a:pPr algn="ctr"/>
                      <a:r>
                        <a:rPr lang="en-US" dirty="0" smtClean="0"/>
                        <a:t>--</a:t>
                      </a: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a:t>
                      </a:r>
                    </a:p>
                  </a:txBody>
                  <a:tcPr/>
                </a:tc>
                <a:tc>
                  <a:txBody>
                    <a:bodyPr/>
                    <a:lstStyle/>
                    <a:p>
                      <a:pPr algn="ctr"/>
                      <a:r>
                        <a:rPr lang="en-US" dirty="0" smtClean="0"/>
                        <a:t>32</a:t>
                      </a:r>
                      <a:endParaRPr lang="en-US" dirty="0"/>
                    </a:p>
                  </a:txBody>
                  <a:tcPr/>
                </a:tc>
                <a:tc>
                  <a:txBody>
                    <a:bodyPr/>
                    <a:lstStyle/>
                    <a:p>
                      <a:pPr algn="ctr"/>
                      <a:r>
                        <a:rPr lang="en-US" dirty="0" smtClean="0"/>
                        <a:t>35</a:t>
                      </a:r>
                      <a:endParaRPr lang="en-US" dirty="0"/>
                    </a:p>
                  </a:txBody>
                  <a:tcPr/>
                </a:tc>
                <a:tc>
                  <a:txBody>
                    <a:bodyPr/>
                    <a:lstStyle/>
                    <a:p>
                      <a:pPr algn="ctr"/>
                      <a:r>
                        <a:rPr lang="en-US" dirty="0" smtClean="0"/>
                        <a:t>--</a:t>
                      </a:r>
                      <a:endParaRPr lang="en-US" dirty="0"/>
                    </a:p>
                  </a:txBody>
                  <a:tcPr/>
                </a:tc>
                <a:tc>
                  <a:txBody>
                    <a:bodyPr/>
                    <a:lstStyle/>
                    <a:p>
                      <a:pPr algn="ctr"/>
                      <a:r>
                        <a:rPr lang="en-US" dirty="0" smtClean="0"/>
                        <a:t>--</a:t>
                      </a:r>
                      <a:endParaRPr lang="en-US" dirty="0"/>
                    </a:p>
                  </a:txBody>
                  <a:tcPr/>
                </a:tc>
                <a:tc>
                  <a:txBody>
                    <a:bodyPr/>
                    <a:lstStyle/>
                    <a:p>
                      <a:pPr algn="ctr"/>
                      <a:r>
                        <a:rPr lang="en-US" smtClean="0"/>
                        <a:t>--</a:t>
                      </a:r>
                      <a:endParaRPr lang="en-US" dirty="0"/>
                    </a:p>
                  </a:txBody>
                  <a:tcPr/>
                </a:tc>
              </a:tr>
              <a:tr h="370840">
                <a:tc>
                  <a:txBody>
                    <a:bodyPr/>
                    <a:lstStyle/>
                    <a:p>
                      <a:r>
                        <a:rPr lang="en-US" sz="1400" dirty="0" smtClean="0"/>
                        <a:t>Neither</a:t>
                      </a:r>
                      <a:endParaRPr lang="en-US" sz="1400" dirty="0"/>
                    </a:p>
                  </a:txBody>
                  <a:tcPr/>
                </a:tc>
                <a:tc>
                  <a:txBody>
                    <a:bodyPr/>
                    <a:lstStyle/>
                    <a:p>
                      <a:pPr algn="ctr"/>
                      <a:r>
                        <a:rPr lang="en-US" dirty="0" smtClean="0"/>
                        <a:t>--</a:t>
                      </a:r>
                      <a:endParaRPr lang="en-US" dirty="0"/>
                    </a:p>
                  </a:txBody>
                  <a:tcPr/>
                </a:tc>
                <a:tc>
                  <a:txBody>
                    <a:bodyPr/>
                    <a:lstStyle/>
                    <a:p>
                      <a:pPr algn="ctr"/>
                      <a:r>
                        <a:rPr lang="en-US" dirty="0" smtClean="0"/>
                        <a:t>4/7</a:t>
                      </a:r>
                      <a:endParaRPr lang="en-US" dirty="0"/>
                    </a:p>
                  </a:txBody>
                  <a:tcPr/>
                </a:tc>
                <a:tc>
                  <a:txBody>
                    <a:bodyPr/>
                    <a:lstStyle/>
                    <a:p>
                      <a:pPr algn="ctr"/>
                      <a:r>
                        <a:rPr lang="en-US" dirty="0" smtClean="0"/>
                        <a:t>9</a:t>
                      </a:r>
                      <a:endParaRPr lang="en-US" dirty="0"/>
                    </a:p>
                  </a:txBody>
                  <a:tcPr/>
                </a:tc>
                <a:tc>
                  <a:txBody>
                    <a:bodyPr/>
                    <a:lstStyle/>
                    <a:p>
                      <a:pPr algn="ctr"/>
                      <a:r>
                        <a:rPr lang="en-US" dirty="0" smtClean="0"/>
                        <a:t>2</a:t>
                      </a:r>
                      <a:endParaRPr lang="en-US" dirty="0"/>
                    </a:p>
                  </a:txBody>
                  <a:tcPr/>
                </a:tc>
                <a:tc>
                  <a:txBody>
                    <a:bodyPr/>
                    <a:lstStyle/>
                    <a:p>
                      <a:pPr algn="ctr"/>
                      <a:r>
                        <a:rPr lang="en-US" smtClean="0"/>
                        <a:t>--</a:t>
                      </a:r>
                      <a:endParaRPr lang="en-US" dirty="0"/>
                    </a:p>
                  </a:txBody>
                  <a:tcPr/>
                </a:tc>
                <a:tc>
                  <a:txBody>
                    <a:bodyPr/>
                    <a:lstStyle/>
                    <a:p>
                      <a:pPr algn="ctr"/>
                      <a:r>
                        <a:rPr lang="en-US" smtClean="0"/>
                        <a:t>--</a:t>
                      </a:r>
                      <a:endParaRPr lang="en-US" dirty="0"/>
                    </a:p>
                  </a:txBody>
                  <a:tcPr/>
                </a:tc>
                <a:tc>
                  <a:txBody>
                    <a:bodyPr/>
                    <a:lstStyle/>
                    <a:p>
                      <a:pPr algn="ctr"/>
                      <a:r>
                        <a:rPr lang="en-US" dirty="0" smtClean="0"/>
                        <a:t>3</a:t>
                      </a:r>
                      <a:endParaRPr lang="en-US" dirty="0"/>
                    </a:p>
                  </a:txBody>
                  <a:tcPr/>
                </a:tc>
                <a:tc>
                  <a:txBody>
                    <a:bodyPr/>
                    <a:lstStyle/>
                    <a:p>
                      <a:pPr algn="ctr"/>
                      <a:r>
                        <a:rPr lang="en-US" smtClean="0"/>
                        <a:t>--</a:t>
                      </a:r>
                      <a:endParaRPr lang="en-US" dirty="0"/>
                    </a:p>
                  </a:txBody>
                  <a:tcPr/>
                </a:tc>
              </a:tr>
              <a:tr h="370840">
                <a:tc>
                  <a:txBody>
                    <a:bodyPr/>
                    <a:lstStyle/>
                    <a:p>
                      <a:r>
                        <a:rPr lang="en-US" sz="1400" dirty="0" smtClean="0"/>
                        <a:t>Unsure</a:t>
                      </a:r>
                      <a:endParaRPr lang="en-US" sz="1400" dirty="0"/>
                    </a:p>
                  </a:txBody>
                  <a:tcPr/>
                </a:tc>
                <a:tc>
                  <a:txBody>
                    <a:bodyPr/>
                    <a:lstStyle/>
                    <a:p>
                      <a:pPr algn="ctr"/>
                      <a:r>
                        <a:rPr lang="en-US" dirty="0" smtClean="0"/>
                        <a:t>--</a:t>
                      </a:r>
                      <a:endParaRPr lang="en-US" dirty="0"/>
                    </a:p>
                  </a:txBody>
                  <a:tcPr/>
                </a:tc>
                <a:tc>
                  <a:txBody>
                    <a:bodyPr/>
                    <a:lstStyle/>
                    <a:p>
                      <a:pPr algn="ctr"/>
                      <a:r>
                        <a:rPr lang="en-US" dirty="0" smtClean="0"/>
                        <a:t>--</a:t>
                      </a: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a:t>
                      </a:r>
                    </a:p>
                  </a:txBody>
                  <a:tcPr/>
                </a:tc>
                <a:tc>
                  <a:txBody>
                    <a:bodyPr/>
                    <a:lstStyle/>
                    <a:p>
                      <a:pPr algn="ctr"/>
                      <a:r>
                        <a:rPr lang="en-US" dirty="0" smtClean="0"/>
                        <a:t>10</a:t>
                      </a:r>
                      <a:endParaRPr lang="en-US" dirty="0"/>
                    </a:p>
                  </a:txBody>
                  <a:tcPr/>
                </a:tc>
                <a:tc>
                  <a:txBody>
                    <a:bodyPr/>
                    <a:lstStyle/>
                    <a:p>
                      <a:pPr algn="ctr"/>
                      <a:r>
                        <a:rPr lang="en-US" dirty="0" smtClean="0"/>
                        <a:t>--</a:t>
                      </a:r>
                      <a:endParaRPr lang="en-US" dirty="0"/>
                    </a:p>
                  </a:txBody>
                  <a:tcPr/>
                </a:tc>
                <a:tc>
                  <a:txBody>
                    <a:bodyPr/>
                    <a:lstStyle/>
                    <a:p>
                      <a:pPr algn="ctr"/>
                      <a:r>
                        <a:rPr lang="en-US" dirty="0" smtClean="0"/>
                        <a:t>--</a:t>
                      </a:r>
                      <a:endParaRPr lang="en-US" dirty="0"/>
                    </a:p>
                  </a:txBody>
                  <a:tcPr/>
                </a:tc>
                <a:tc>
                  <a:txBody>
                    <a:bodyPr/>
                    <a:lstStyle/>
                    <a:p>
                      <a:pPr algn="ctr"/>
                      <a:r>
                        <a:rPr lang="en-US" dirty="0" smtClean="0"/>
                        <a:t>--</a:t>
                      </a:r>
                      <a:endParaRPr lang="en-US" dirty="0"/>
                    </a:p>
                  </a:txBody>
                  <a:tcPr/>
                </a:tc>
                <a:tc>
                  <a:txBody>
                    <a:bodyPr/>
                    <a:lstStyle/>
                    <a:p>
                      <a:pPr algn="ctr"/>
                      <a:r>
                        <a:rPr lang="en-US" dirty="0" smtClean="0"/>
                        <a:t>--</a:t>
                      </a:r>
                      <a:endParaRPr lang="en-US" dirty="0"/>
                    </a:p>
                  </a:txBody>
                  <a:tcPr/>
                </a:tc>
              </a:tr>
              <a:tr h="370840">
                <a:tc>
                  <a:txBody>
                    <a:bodyPr/>
                    <a:lstStyle/>
                    <a:p>
                      <a:r>
                        <a:rPr lang="en-US" sz="1400" dirty="0" smtClean="0"/>
                        <a:t>Total</a:t>
                      </a:r>
                      <a:endParaRPr lang="en-US" sz="1400" dirty="0"/>
                    </a:p>
                  </a:txBody>
                  <a:tcPr/>
                </a:tc>
                <a:tc>
                  <a:txBody>
                    <a:bodyPr/>
                    <a:lstStyle/>
                    <a:p>
                      <a:endParaRPr lang="en-US" dirty="0"/>
                    </a:p>
                  </a:txBody>
                  <a:tcPr/>
                </a:tc>
                <a:tc>
                  <a:txBody>
                    <a:bodyPr/>
                    <a:lstStyle/>
                    <a:p>
                      <a:pPr algn="ctr"/>
                      <a:r>
                        <a:rPr lang="en-US" sz="1400" dirty="0" smtClean="0"/>
                        <a:t>101/100</a:t>
                      </a:r>
                      <a:endParaRPr lang="en-US" sz="1400" dirty="0"/>
                    </a:p>
                  </a:txBody>
                  <a:tcPr/>
                </a:tc>
                <a:tc>
                  <a:txBody>
                    <a:bodyPr/>
                    <a:lstStyle/>
                    <a:p>
                      <a:pPr algn="ctr"/>
                      <a:endParaRPr lang="en-US" sz="1400" dirty="0"/>
                    </a:p>
                  </a:txBody>
                  <a:tcPr/>
                </a:tc>
                <a:tc>
                  <a:txBody>
                    <a:bodyPr/>
                    <a:lstStyle/>
                    <a:p>
                      <a:pPr algn="ctr"/>
                      <a:r>
                        <a:rPr lang="en-US" sz="1400" dirty="0" smtClean="0"/>
                        <a:t>101</a:t>
                      </a:r>
                      <a:endParaRPr lang="en-US" sz="1400" dirty="0"/>
                    </a:p>
                  </a:txBody>
                  <a:tcPr/>
                </a:tc>
                <a:tc>
                  <a:txBody>
                    <a:bodyPr/>
                    <a:lstStyle/>
                    <a:p>
                      <a:pPr algn="ctr"/>
                      <a:r>
                        <a:rPr lang="en-US" sz="1400" dirty="0" smtClean="0"/>
                        <a:t>100</a:t>
                      </a:r>
                      <a:endParaRPr lang="en-US" sz="1400" dirty="0"/>
                    </a:p>
                  </a:txBody>
                  <a:tcPr/>
                </a:tc>
                <a:tc>
                  <a:txBody>
                    <a:bodyPr/>
                    <a:lstStyle/>
                    <a:p>
                      <a:pPr algn="ctr"/>
                      <a:r>
                        <a:rPr lang="en-US" sz="1400" dirty="0" smtClean="0"/>
                        <a:t>101</a:t>
                      </a:r>
                      <a:endParaRPr lang="en-US" sz="1400" dirty="0"/>
                    </a:p>
                  </a:txBody>
                  <a:tcPr/>
                </a:tc>
                <a:tc>
                  <a:txBody>
                    <a:bodyPr/>
                    <a:lstStyle/>
                    <a:p>
                      <a:pPr algn="ctr"/>
                      <a:r>
                        <a:rPr lang="en-US" sz="1400" dirty="0" smtClean="0"/>
                        <a:t>100</a:t>
                      </a:r>
                      <a:endParaRPr lang="en-US" sz="1400" dirty="0"/>
                    </a:p>
                  </a:txBody>
                  <a:tcPr/>
                </a:tc>
                <a:tc>
                  <a:txBody>
                    <a:bodyPr/>
                    <a:lstStyle/>
                    <a:p>
                      <a:pPr algn="ctr"/>
                      <a:r>
                        <a:rPr lang="en-US" dirty="0" smtClean="0"/>
                        <a:t>100</a:t>
                      </a:r>
                      <a:endParaRPr lang="en-US" dirty="0"/>
                    </a:p>
                  </a:txBody>
                  <a:tcPr/>
                </a:tc>
              </a:tr>
            </a:tbl>
          </a:graphicData>
        </a:graphic>
      </p:graphicFrame>
      <p:sp>
        <p:nvSpPr>
          <p:cNvPr id="2" name="TextBox 1"/>
          <p:cNvSpPr txBox="1"/>
          <p:nvPr/>
        </p:nvSpPr>
        <p:spPr>
          <a:xfrm>
            <a:off x="685800" y="6236732"/>
            <a:ext cx="7696200" cy="646331"/>
          </a:xfrm>
          <a:prstGeom prst="rect">
            <a:avLst/>
          </a:prstGeom>
          <a:noFill/>
        </p:spPr>
        <p:txBody>
          <a:bodyPr wrap="square" rtlCol="0">
            <a:spAutoFit/>
          </a:bodyPr>
          <a:lstStyle/>
          <a:p>
            <a:r>
              <a:rPr lang="en-US" dirty="0" smtClean="0"/>
              <a:t>Unlike Governor’s race, CE race much harder to predict –much tightening at the end…</a:t>
            </a:r>
            <a:endParaRPr lang="en-US" dirty="0"/>
          </a:p>
        </p:txBody>
      </p:sp>
      <p:cxnSp>
        <p:nvCxnSpPr>
          <p:cNvPr id="6" name="Straight Arrow Connector 5"/>
          <p:cNvCxnSpPr/>
          <p:nvPr/>
        </p:nvCxnSpPr>
        <p:spPr>
          <a:xfrm flipH="1" flipV="1">
            <a:off x="5181600" y="4419600"/>
            <a:ext cx="228600" cy="1905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V="1">
            <a:off x="6172200" y="4419600"/>
            <a:ext cx="914400" cy="1905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6324600" y="4419600"/>
            <a:ext cx="1524000" cy="19050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06626524"/>
      </p:ext>
    </p:extLst>
  </p:cSld>
  <p:clrMapOvr>
    <a:masterClrMapping/>
  </p:clrMapOvr>
  <p:transition spd="med">
    <p:fade thruBlk="1"/>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52400"/>
            <a:ext cx="8229600" cy="838200"/>
          </a:xfrm>
        </p:spPr>
        <p:txBody>
          <a:bodyPr/>
          <a:lstStyle/>
          <a:p>
            <a:r>
              <a:rPr lang="en-US" sz="4000" dirty="0" smtClean="0"/>
              <a:t>Vote Composition: Exit Poll</a:t>
            </a:r>
            <a:endParaRPr lang="en-US" sz="40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410164290"/>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p:cNvSpPr txBox="1"/>
          <p:nvPr/>
        </p:nvSpPr>
        <p:spPr>
          <a:xfrm>
            <a:off x="914400" y="1066800"/>
            <a:ext cx="5410200" cy="646331"/>
          </a:xfrm>
          <a:prstGeom prst="rect">
            <a:avLst/>
          </a:prstGeom>
          <a:noFill/>
        </p:spPr>
        <p:txBody>
          <a:bodyPr wrap="square" rtlCol="0">
            <a:spAutoFit/>
          </a:bodyPr>
          <a:lstStyle/>
          <a:p>
            <a:r>
              <a:rPr lang="en-US" dirty="0" smtClean="0"/>
              <a:t>Conti lags among Dem voters but gains a bit among unaffiliated</a:t>
            </a:r>
            <a:endParaRPr lang="en-US" dirty="0"/>
          </a:p>
        </p:txBody>
      </p:sp>
      <p:cxnSp>
        <p:nvCxnSpPr>
          <p:cNvPr id="6" name="Straight Arrow Connector 5"/>
          <p:cNvCxnSpPr/>
          <p:nvPr/>
        </p:nvCxnSpPr>
        <p:spPr>
          <a:xfrm>
            <a:off x="3048000" y="1389965"/>
            <a:ext cx="0" cy="104843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2133600" y="1600200"/>
            <a:ext cx="3886200" cy="1905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38891336"/>
      </p:ext>
    </p:extLst>
  </p:cSld>
  <p:clrMapOvr>
    <a:masterClrMapping/>
  </p:clrMapOvr>
  <p:transition spd="med">
    <p:fade thruBlk="1"/>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0"/>
            <a:ext cx="8229600" cy="914400"/>
          </a:xfrm>
        </p:spPr>
        <p:txBody>
          <a:bodyPr/>
          <a:lstStyle/>
          <a:p>
            <a:r>
              <a:rPr lang="en-US" sz="2800" dirty="0" smtClean="0"/>
              <a:t>Voter Composition continued: Exit Poll</a:t>
            </a:r>
            <a:endParaRPr lang="en-US" sz="28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757117721"/>
              </p:ext>
            </p:extLst>
          </p:nvPr>
        </p:nvGraphicFramePr>
        <p:xfrm>
          <a:off x="457200" y="1600200"/>
          <a:ext cx="8229600" cy="4525963"/>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Box 1"/>
          <p:cNvSpPr txBox="1"/>
          <p:nvPr/>
        </p:nvSpPr>
        <p:spPr>
          <a:xfrm>
            <a:off x="2514600" y="1066800"/>
            <a:ext cx="3505200" cy="646331"/>
          </a:xfrm>
          <a:prstGeom prst="rect">
            <a:avLst/>
          </a:prstGeom>
          <a:noFill/>
        </p:spPr>
        <p:txBody>
          <a:bodyPr wrap="square" rtlCol="0">
            <a:spAutoFit/>
          </a:bodyPr>
          <a:lstStyle/>
          <a:p>
            <a:r>
              <a:rPr lang="en-US" dirty="0" smtClean="0"/>
              <a:t>Conti lags among Dems, but gains among Reps</a:t>
            </a:r>
            <a:endParaRPr lang="en-US" dirty="0"/>
          </a:p>
        </p:txBody>
      </p:sp>
      <p:cxnSp>
        <p:nvCxnSpPr>
          <p:cNvPr id="6" name="Straight Arrow Connector 5"/>
          <p:cNvCxnSpPr/>
          <p:nvPr/>
        </p:nvCxnSpPr>
        <p:spPr>
          <a:xfrm>
            <a:off x="4038600" y="1713131"/>
            <a:ext cx="533400" cy="293506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a:stCxn id="2" idx="2"/>
          </p:cNvCxnSpPr>
          <p:nvPr/>
        </p:nvCxnSpPr>
        <p:spPr>
          <a:xfrm>
            <a:off x="4267200" y="1713131"/>
            <a:ext cx="2057400" cy="369706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 name="Elbow Connector 9"/>
          <p:cNvCxnSpPr/>
          <p:nvPr/>
        </p:nvCxnSpPr>
        <p:spPr>
          <a:xfrm rot="5400000">
            <a:off x="2409483" y="2180882"/>
            <a:ext cx="2801035" cy="1219200"/>
          </a:xfrm>
          <a:prstGeom prst="bentConnector3">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Elbow Connector 15"/>
          <p:cNvCxnSpPr/>
          <p:nvPr/>
        </p:nvCxnSpPr>
        <p:spPr>
          <a:xfrm rot="10800000" flipV="1">
            <a:off x="1828800" y="1389964"/>
            <a:ext cx="2667000" cy="1200836"/>
          </a:xfrm>
          <a:prstGeom prst="bentConnector3">
            <a:avLst>
              <a:gd name="adj1" fmla="val 50000"/>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a:off x="2209800" y="2590800"/>
            <a:ext cx="0" cy="58986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6830252"/>
      </p:ext>
    </p:extLst>
  </p:cSld>
  <p:clrMapOvr>
    <a:masterClrMapping/>
  </p:clrMapOvr>
  <p:transition spd="med">
    <p:fade thruBlk="1"/>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33400" y="228600"/>
            <a:ext cx="8229600" cy="914400"/>
          </a:xfrm>
        </p:spPr>
        <p:txBody>
          <a:bodyPr/>
          <a:lstStyle/>
          <a:p>
            <a:pPr algn="ctr" eaLnBrk="1" hangingPunct="1">
              <a:defRPr/>
            </a:pPr>
            <a:r>
              <a:rPr lang="en-US" dirty="0" smtClean="0"/>
              <a:t>Vote by Ideology</a:t>
            </a:r>
            <a:endParaRPr lang="en-US" dirty="0"/>
          </a:p>
        </p:txBody>
      </p:sp>
      <p:graphicFrame>
        <p:nvGraphicFramePr>
          <p:cNvPr id="2" name="Chart 1"/>
          <p:cNvGraphicFramePr/>
          <p:nvPr>
            <p:extLst>
              <p:ext uri="{D42A27DB-BD31-4B8C-83A1-F6EECF244321}">
                <p14:modId xmlns:p14="http://schemas.microsoft.com/office/powerpoint/2010/main" val="1970022021"/>
              </p:ext>
            </p:extLst>
          </p:nvPr>
        </p:nvGraphicFramePr>
        <p:xfrm>
          <a:off x="381000" y="1397000"/>
          <a:ext cx="8458200" cy="4927600"/>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3"/>
          <p:cNvSpPr txBox="1"/>
          <p:nvPr/>
        </p:nvSpPr>
        <p:spPr>
          <a:xfrm>
            <a:off x="838200" y="1066800"/>
            <a:ext cx="4343400" cy="646331"/>
          </a:xfrm>
          <a:prstGeom prst="rect">
            <a:avLst/>
          </a:prstGeom>
          <a:noFill/>
        </p:spPr>
        <p:txBody>
          <a:bodyPr wrap="square" rtlCol="0">
            <a:spAutoFit/>
          </a:bodyPr>
          <a:lstStyle/>
          <a:p>
            <a:r>
              <a:rPr lang="en-US" dirty="0" smtClean="0"/>
              <a:t>Conti lags among liberals but does a bit better with conservatives</a:t>
            </a:r>
            <a:endParaRPr lang="en-US" dirty="0"/>
          </a:p>
        </p:txBody>
      </p:sp>
      <p:cxnSp>
        <p:nvCxnSpPr>
          <p:cNvPr id="6" name="Straight Arrow Connector 5"/>
          <p:cNvCxnSpPr/>
          <p:nvPr/>
        </p:nvCxnSpPr>
        <p:spPr>
          <a:xfrm flipH="1">
            <a:off x="1371600" y="1389965"/>
            <a:ext cx="1371600" cy="74363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3429000" y="1713131"/>
            <a:ext cx="1752600" cy="3316069"/>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p:fade thruBlk="1"/>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6377"/>
            <a:ext cx="8686800" cy="914400"/>
          </a:xfrm>
        </p:spPr>
        <p:txBody>
          <a:bodyPr/>
          <a:lstStyle/>
          <a:p>
            <a:r>
              <a:rPr lang="en-US" sz="3200" dirty="0" smtClean="0"/>
              <a:t>County Exec.: How informed were voters?</a:t>
            </a:r>
            <a:endParaRPr lang="en-US" sz="3200" dirty="0"/>
          </a:p>
        </p:txBody>
      </p:sp>
      <p:graphicFrame>
        <p:nvGraphicFramePr>
          <p:cNvPr id="4" name="Chart 3"/>
          <p:cNvGraphicFramePr>
            <a:graphicFrameLocks noGrp="1"/>
          </p:cNvGraphicFramePr>
          <p:nvPr>
            <p:extLst>
              <p:ext uri="{D42A27DB-BD31-4B8C-83A1-F6EECF244321}">
                <p14:modId xmlns:p14="http://schemas.microsoft.com/office/powerpoint/2010/main" val="585409342"/>
              </p:ext>
            </p:extLst>
          </p:nvPr>
        </p:nvGraphicFramePr>
        <p:xfrm>
          <a:off x="238596" y="1143000"/>
          <a:ext cx="8666807" cy="5431136"/>
        </p:xfrm>
        <a:graphic>
          <a:graphicData uri="http://schemas.openxmlformats.org/drawingml/2006/chart">
            <c:chart xmlns:c="http://schemas.openxmlformats.org/drawingml/2006/chart" xmlns:r="http://schemas.openxmlformats.org/officeDocument/2006/relationships" r:id="rId2"/>
          </a:graphicData>
        </a:graphic>
      </p:graphicFrame>
      <p:sp>
        <p:nvSpPr>
          <p:cNvPr id="3" name="TextBox 2"/>
          <p:cNvSpPr txBox="1"/>
          <p:nvPr/>
        </p:nvSpPr>
        <p:spPr>
          <a:xfrm>
            <a:off x="6934200" y="1752600"/>
            <a:ext cx="1447800" cy="830997"/>
          </a:xfrm>
          <a:prstGeom prst="rect">
            <a:avLst/>
          </a:prstGeom>
          <a:noFill/>
        </p:spPr>
        <p:txBody>
          <a:bodyPr wrap="square" rtlCol="0">
            <a:spAutoFit/>
          </a:bodyPr>
          <a:lstStyle/>
          <a:p>
            <a:r>
              <a:rPr lang="en-US" sz="1600" dirty="0" smtClean="0"/>
              <a:t>Voters seem informed by election</a:t>
            </a:r>
            <a:endParaRPr lang="en-US" sz="1600" dirty="0"/>
          </a:p>
        </p:txBody>
      </p:sp>
      <p:cxnSp>
        <p:nvCxnSpPr>
          <p:cNvPr id="6" name="Straight Arrow Connector 5"/>
          <p:cNvCxnSpPr/>
          <p:nvPr/>
        </p:nvCxnSpPr>
        <p:spPr>
          <a:xfrm flipH="1">
            <a:off x="7315200" y="2675930"/>
            <a:ext cx="533400" cy="258187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H="1">
            <a:off x="6629400" y="1752600"/>
            <a:ext cx="533400" cy="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609600" y="1524000"/>
            <a:ext cx="2209800" cy="830997"/>
          </a:xfrm>
          <a:prstGeom prst="rect">
            <a:avLst/>
          </a:prstGeom>
          <a:noFill/>
        </p:spPr>
        <p:txBody>
          <a:bodyPr wrap="square" rtlCol="0">
            <a:spAutoFit/>
          </a:bodyPr>
          <a:lstStyle/>
          <a:p>
            <a:r>
              <a:rPr lang="en-US" sz="1600" dirty="0" smtClean="0"/>
              <a:t>Leopold voters started and remained more informed</a:t>
            </a:r>
            <a:endParaRPr lang="en-US" sz="1600" dirty="0"/>
          </a:p>
        </p:txBody>
      </p:sp>
      <p:cxnSp>
        <p:nvCxnSpPr>
          <p:cNvPr id="11" name="Elbow Connector 10"/>
          <p:cNvCxnSpPr/>
          <p:nvPr/>
        </p:nvCxnSpPr>
        <p:spPr>
          <a:xfrm rot="5400000">
            <a:off x="419100" y="3238500"/>
            <a:ext cx="1600200" cy="152400"/>
          </a:xfrm>
          <a:prstGeom prst="bentConnector3">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3" name="Straight Arrow Connector 12"/>
          <p:cNvCxnSpPr/>
          <p:nvPr/>
        </p:nvCxnSpPr>
        <p:spPr>
          <a:xfrm>
            <a:off x="1828800" y="2286000"/>
            <a:ext cx="457200" cy="12192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21326576"/>
      </p:ext>
    </p:extLst>
  </p:cSld>
  <p:clrMapOvr>
    <a:masterClrMapping/>
  </p:clrMapOvr>
  <p:transition spd="med">
    <p:fade thruBlk="1"/>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0"/>
            <a:ext cx="8229600" cy="838200"/>
          </a:xfrm>
        </p:spPr>
        <p:txBody>
          <a:bodyPr/>
          <a:lstStyle/>
          <a:p>
            <a:pPr eaLnBrk="1" hangingPunct="1">
              <a:lnSpc>
                <a:spcPct val="100000"/>
              </a:lnSpc>
              <a:defRPr/>
            </a:pPr>
            <a:r>
              <a:rPr lang="en-US" sz="1800" dirty="0" smtClean="0"/>
              <a:t>County executive choice: Whose stands do you favor? </a:t>
            </a:r>
            <a:br>
              <a:rPr lang="en-US" sz="1800" dirty="0" smtClean="0"/>
            </a:br>
            <a:r>
              <a:rPr lang="en-US" sz="1800" dirty="0" smtClean="0"/>
              <a:t>Sorted by Undecided/Don’t know (Oct. 11-14)</a:t>
            </a:r>
            <a:endParaRPr lang="en-US" sz="18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1953645020"/>
              </p:ext>
            </p:extLst>
          </p:nvPr>
        </p:nvGraphicFramePr>
        <p:xfrm>
          <a:off x="457200" y="990600"/>
          <a:ext cx="8466392" cy="4991117"/>
        </p:xfrm>
        <a:graphic>
          <a:graphicData uri="http://schemas.openxmlformats.org/drawingml/2006/table">
            <a:tbl>
              <a:tblPr>
                <a:tableStyleId>{69CF1AB2-1976-4502-BF36-3FF5EA218861}</a:tableStyleId>
              </a:tblPr>
              <a:tblGrid>
                <a:gridCol w="3733800"/>
                <a:gridCol w="533400"/>
                <a:gridCol w="718038"/>
                <a:gridCol w="367928"/>
                <a:gridCol w="488425"/>
                <a:gridCol w="856746"/>
                <a:gridCol w="627213"/>
                <a:gridCol w="1140842"/>
              </a:tblGrid>
              <a:tr h="319342">
                <a:tc>
                  <a:txBody>
                    <a:bodyPr/>
                    <a:lstStyle/>
                    <a:p>
                      <a:pPr marL="0" marR="0" algn="ctr">
                        <a:spcBef>
                          <a:spcPts val="0"/>
                        </a:spcBef>
                        <a:spcAft>
                          <a:spcPts val="0"/>
                        </a:spcAft>
                      </a:pPr>
                      <a:r>
                        <a:rPr lang="en-US" sz="1100" dirty="0">
                          <a:effectLst/>
                        </a:rPr>
                        <a:t> </a:t>
                      </a:r>
                      <a:endParaRPr lang="en-US" sz="1100" dirty="0">
                        <a:effectLst/>
                        <a:latin typeface="Times New Roman"/>
                        <a:ea typeface="Times New Roman"/>
                      </a:endParaRPr>
                    </a:p>
                  </a:txBody>
                  <a:tcPr marL="33945" marR="33945" marT="0" marB="0"/>
                </a:tc>
                <a:tc gridSpan="7">
                  <a:txBody>
                    <a:bodyPr/>
                    <a:lstStyle/>
                    <a:p>
                      <a:pPr marL="0" marR="0" algn="ctr">
                        <a:spcBef>
                          <a:spcPts val="0"/>
                        </a:spcBef>
                        <a:spcAft>
                          <a:spcPts val="0"/>
                        </a:spcAft>
                      </a:pPr>
                      <a:r>
                        <a:rPr lang="en-US" sz="1200" b="1" dirty="0">
                          <a:effectLst/>
                        </a:rPr>
                        <a:t>On this issue are you more favorable to </a:t>
                      </a:r>
                      <a:r>
                        <a:rPr lang="en-US" sz="1200" b="1" dirty="0" smtClean="0">
                          <a:effectLst/>
                        </a:rPr>
                        <a:t>Conti,</a:t>
                      </a:r>
                      <a:r>
                        <a:rPr lang="en-US" sz="1200" b="1" baseline="0" dirty="0" smtClean="0">
                          <a:effectLst/>
                        </a:rPr>
                        <a:t> </a:t>
                      </a:r>
                      <a:r>
                        <a:rPr lang="en-US" sz="1200" b="1" dirty="0" smtClean="0">
                          <a:effectLst/>
                        </a:rPr>
                        <a:t>Leopold </a:t>
                      </a:r>
                      <a:r>
                        <a:rPr lang="en-US" sz="1200" b="1" dirty="0">
                          <a:effectLst/>
                        </a:rPr>
                        <a:t>or Shay?</a:t>
                      </a:r>
                      <a:endParaRPr lang="en-US" sz="1200" b="1" dirty="0">
                        <a:effectLst/>
                        <a:latin typeface="Times New Roman"/>
                        <a:ea typeface="Times New Roman"/>
                      </a:endParaRPr>
                    </a:p>
                  </a:txBody>
                  <a:tcPr marL="33945" marR="33945"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502995">
                <a:tc>
                  <a:txBody>
                    <a:bodyPr/>
                    <a:lstStyle/>
                    <a:p>
                      <a:pPr marL="0" marR="0">
                        <a:spcBef>
                          <a:spcPts val="0"/>
                        </a:spcBef>
                        <a:spcAft>
                          <a:spcPts val="0"/>
                        </a:spcAft>
                      </a:pPr>
                      <a:r>
                        <a:rPr lang="en-US" sz="1100" dirty="0">
                          <a:effectLst/>
                        </a:rPr>
                        <a:t> </a:t>
                      </a:r>
                      <a:r>
                        <a:rPr lang="en-US" sz="2800" dirty="0" smtClean="0">
                          <a:effectLst/>
                        </a:rPr>
                        <a:t>Issue</a:t>
                      </a:r>
                      <a:endParaRPr lang="en-US" sz="1100" dirty="0">
                        <a:effectLst/>
                        <a:latin typeface="Times New Roman"/>
                        <a:ea typeface="Times New Roman"/>
                      </a:endParaRPr>
                    </a:p>
                  </a:txBody>
                  <a:tcPr marL="33945" marR="33945" marT="0" marB="0"/>
                </a:tc>
                <a:tc>
                  <a:txBody>
                    <a:bodyPr/>
                    <a:lstStyle/>
                    <a:p>
                      <a:pPr marL="0" marR="0" algn="ctr">
                        <a:spcBef>
                          <a:spcPts val="0"/>
                        </a:spcBef>
                        <a:spcAft>
                          <a:spcPts val="0"/>
                        </a:spcAft>
                      </a:pPr>
                      <a:r>
                        <a:rPr lang="en-US" sz="1200" b="1" dirty="0">
                          <a:effectLst/>
                        </a:rPr>
                        <a:t>Conti</a:t>
                      </a:r>
                      <a:endParaRPr lang="en-US" sz="1200" b="1" dirty="0">
                        <a:effectLst/>
                        <a:latin typeface="Times New Roman"/>
                        <a:ea typeface="Times New Roman"/>
                      </a:endParaRPr>
                    </a:p>
                  </a:txBody>
                  <a:tcPr marL="33945" marR="33945" marT="0" marB="0"/>
                </a:tc>
                <a:tc>
                  <a:txBody>
                    <a:bodyPr/>
                    <a:lstStyle/>
                    <a:p>
                      <a:pPr marL="0" marR="0" algn="ctr">
                        <a:spcBef>
                          <a:spcPts val="0"/>
                        </a:spcBef>
                        <a:spcAft>
                          <a:spcPts val="0"/>
                        </a:spcAft>
                      </a:pPr>
                      <a:r>
                        <a:rPr lang="en-US" sz="1200" b="1" dirty="0">
                          <a:effectLst/>
                        </a:rPr>
                        <a:t>Leopold</a:t>
                      </a:r>
                      <a:endParaRPr lang="en-US" sz="1200" b="1" dirty="0">
                        <a:effectLst/>
                        <a:latin typeface="Times New Roman"/>
                        <a:ea typeface="Times New Roman"/>
                      </a:endParaRPr>
                    </a:p>
                  </a:txBody>
                  <a:tcPr marL="33945" marR="33945" marT="0" marB="0">
                    <a:lnR w="12700" cap="flat" cmpd="sng" algn="ctr">
                      <a:solidFill>
                        <a:schemeClr val="tx1"/>
                      </a:solidFill>
                      <a:prstDash val="solid"/>
                      <a:round/>
                      <a:headEnd type="none" w="med" len="med"/>
                      <a:tailEnd type="none" w="med" len="med"/>
                    </a:lnR>
                  </a:tcPr>
                </a:tc>
                <a:tc>
                  <a:txBody>
                    <a:bodyPr/>
                    <a:lstStyle/>
                    <a:p>
                      <a:pPr marL="0" marR="0" algn="ctr">
                        <a:spcBef>
                          <a:spcPts val="0"/>
                        </a:spcBef>
                        <a:spcAft>
                          <a:spcPts val="0"/>
                        </a:spcAft>
                      </a:pPr>
                      <a:r>
                        <a:rPr lang="en-US" sz="1200" b="1" dirty="0" smtClean="0">
                          <a:effectLst/>
                          <a:latin typeface="Times New Roman"/>
                          <a:ea typeface="Times New Roman"/>
                        </a:rPr>
                        <a:t>L-C</a:t>
                      </a:r>
                      <a:endParaRPr lang="en-US" sz="1200" b="1" dirty="0">
                        <a:effectLst/>
                        <a:latin typeface="Times New Roman"/>
                        <a:ea typeface="Times New Roman"/>
                      </a:endParaRPr>
                    </a:p>
                  </a:txBody>
                  <a:tcPr marL="33945" marR="33945" marT="0" marB="0">
                    <a:lnL w="12700" cap="flat" cmpd="sng" algn="ctr">
                      <a:solidFill>
                        <a:schemeClr val="tx1"/>
                      </a:solidFill>
                      <a:prstDash val="solid"/>
                      <a:round/>
                      <a:headEnd type="none" w="med" len="med"/>
                      <a:tailEnd type="none" w="med" len="med"/>
                    </a:lnL>
                  </a:tcPr>
                </a:tc>
                <a:tc>
                  <a:txBody>
                    <a:bodyPr/>
                    <a:lstStyle/>
                    <a:p>
                      <a:pPr marL="0" marR="0" algn="ctr">
                        <a:spcBef>
                          <a:spcPts val="0"/>
                        </a:spcBef>
                        <a:spcAft>
                          <a:spcPts val="0"/>
                        </a:spcAft>
                      </a:pPr>
                      <a:r>
                        <a:rPr lang="en-US" sz="1200" b="1" dirty="0">
                          <a:effectLst/>
                        </a:rPr>
                        <a:t>Shay</a:t>
                      </a:r>
                      <a:endParaRPr lang="en-US" sz="1200" b="1" dirty="0">
                        <a:effectLst/>
                        <a:latin typeface="Times New Roman"/>
                        <a:ea typeface="Times New Roman"/>
                      </a:endParaRPr>
                    </a:p>
                  </a:txBody>
                  <a:tcPr marL="33945" marR="33945" marT="0" marB="0"/>
                </a:tc>
                <a:tc>
                  <a:txBody>
                    <a:bodyPr/>
                    <a:lstStyle/>
                    <a:p>
                      <a:pPr marL="0" marR="0" algn="ctr">
                        <a:spcBef>
                          <a:spcPts val="0"/>
                        </a:spcBef>
                        <a:spcAft>
                          <a:spcPts val="0"/>
                        </a:spcAft>
                      </a:pPr>
                      <a:r>
                        <a:rPr lang="en-US" sz="1100">
                          <a:effectLst/>
                        </a:rPr>
                        <a:t>Undecided</a:t>
                      </a:r>
                      <a:endParaRPr lang="en-US" sz="1100">
                        <a:effectLst/>
                        <a:latin typeface="Times New Roman"/>
                        <a:ea typeface="Times New Roman"/>
                      </a:endParaRPr>
                    </a:p>
                  </a:txBody>
                  <a:tcPr marL="33945" marR="33945" marT="0" marB="0"/>
                </a:tc>
                <a:tc>
                  <a:txBody>
                    <a:bodyPr/>
                    <a:lstStyle/>
                    <a:p>
                      <a:pPr marL="0" marR="0" algn="ctr">
                        <a:spcBef>
                          <a:spcPts val="0"/>
                        </a:spcBef>
                        <a:spcAft>
                          <a:spcPts val="0"/>
                        </a:spcAft>
                      </a:pPr>
                      <a:r>
                        <a:rPr lang="en-US" sz="1100">
                          <a:effectLst/>
                        </a:rPr>
                        <a:t>Don’t know enough</a:t>
                      </a:r>
                      <a:endParaRPr lang="en-US" sz="1100">
                        <a:effectLst/>
                        <a:latin typeface="Times New Roman"/>
                        <a:ea typeface="Times New Roman"/>
                      </a:endParaRPr>
                    </a:p>
                  </a:txBody>
                  <a:tcPr marL="33945" marR="33945" marT="0" marB="0"/>
                </a:tc>
                <a:tc>
                  <a:txBody>
                    <a:bodyPr/>
                    <a:lstStyle/>
                    <a:p>
                      <a:pPr marL="0" marR="0" algn="ctr">
                        <a:spcBef>
                          <a:spcPts val="0"/>
                        </a:spcBef>
                        <a:spcAft>
                          <a:spcPts val="0"/>
                        </a:spcAft>
                      </a:pPr>
                      <a:r>
                        <a:rPr lang="en-US" sz="1100" dirty="0" err="1">
                          <a:effectLst/>
                        </a:rPr>
                        <a:t>Undec</a:t>
                      </a:r>
                      <a:r>
                        <a:rPr lang="en-US" sz="1100" dirty="0" smtClean="0">
                          <a:effectLst/>
                        </a:rPr>
                        <a:t>.+ don’t </a:t>
                      </a:r>
                      <a:br>
                        <a:rPr lang="en-US" sz="1100" dirty="0" smtClean="0">
                          <a:effectLst/>
                        </a:rPr>
                      </a:br>
                      <a:r>
                        <a:rPr lang="en-US" sz="1100" dirty="0" smtClean="0">
                          <a:effectLst/>
                        </a:rPr>
                        <a:t>know </a:t>
                      </a:r>
                      <a:r>
                        <a:rPr lang="en-US" sz="1100" dirty="0">
                          <a:effectLst/>
                        </a:rPr>
                        <a:t>enough</a:t>
                      </a:r>
                      <a:endParaRPr lang="en-US" sz="1100" dirty="0">
                        <a:effectLst/>
                        <a:latin typeface="Times New Roman"/>
                        <a:ea typeface="Times New Roman"/>
                      </a:endParaRPr>
                    </a:p>
                  </a:txBody>
                  <a:tcPr marL="33945" marR="33945" marT="0" marB="0"/>
                </a:tc>
              </a:tr>
              <a:tr h="319342">
                <a:tc>
                  <a:txBody>
                    <a:bodyPr/>
                    <a:lstStyle/>
                    <a:p>
                      <a:pPr marL="0" marR="0">
                        <a:spcBef>
                          <a:spcPts val="1200"/>
                        </a:spcBef>
                        <a:spcAft>
                          <a:spcPts val="0"/>
                        </a:spcAft>
                      </a:pPr>
                      <a:r>
                        <a:rPr lang="en-US" sz="1600" b="1" i="0" u="none" strike="noStrike" kern="1200" dirty="0" smtClean="0">
                          <a:solidFill>
                            <a:schemeClr val="accent5">
                              <a:lumMod val="75000"/>
                            </a:schemeClr>
                          </a:solidFill>
                          <a:effectLst/>
                          <a:latin typeface="Palatino Linotype"/>
                          <a:ea typeface="+mn-ea"/>
                          <a:cs typeface="+mn-cs"/>
                        </a:rPr>
                        <a:t>Allowing </a:t>
                      </a:r>
                      <a:r>
                        <a:rPr lang="en-US" sz="1600" b="1" i="0" u="none" strike="noStrike" kern="1200" dirty="0">
                          <a:solidFill>
                            <a:schemeClr val="accent5">
                              <a:lumMod val="75000"/>
                            </a:schemeClr>
                          </a:solidFill>
                          <a:effectLst/>
                          <a:latin typeface="Palatino Linotype"/>
                          <a:ea typeface="+mn-ea"/>
                          <a:cs typeface="+mn-cs"/>
                        </a:rPr>
                        <a:t>slots at Arundel Mills mall</a:t>
                      </a:r>
                    </a:p>
                  </a:txBody>
                  <a:tcPr marL="33945" marR="33945" marT="0" marB="0"/>
                </a:tc>
                <a:tc>
                  <a:txBody>
                    <a:bodyPr/>
                    <a:lstStyle/>
                    <a:p>
                      <a:pPr marL="0" marR="0" algn="ctr">
                        <a:spcBef>
                          <a:spcPts val="1200"/>
                        </a:spcBef>
                        <a:spcAft>
                          <a:spcPts val="0"/>
                        </a:spcAft>
                      </a:pPr>
                      <a:r>
                        <a:rPr lang="en-US" sz="1400" dirty="0">
                          <a:effectLst/>
                        </a:rPr>
                        <a:t>10</a:t>
                      </a:r>
                      <a:endParaRPr lang="en-US" sz="1400" dirty="0">
                        <a:effectLst/>
                        <a:latin typeface="Times New Roman"/>
                        <a:ea typeface="Times New Roman"/>
                      </a:endParaRPr>
                    </a:p>
                  </a:txBody>
                  <a:tcPr marL="33945" marR="33945" marT="0" marB="0"/>
                </a:tc>
                <a:tc>
                  <a:txBody>
                    <a:bodyPr/>
                    <a:lstStyle/>
                    <a:p>
                      <a:pPr marL="0" marR="0" algn="ctr">
                        <a:spcBef>
                          <a:spcPts val="1200"/>
                        </a:spcBef>
                        <a:spcAft>
                          <a:spcPts val="0"/>
                        </a:spcAft>
                      </a:pPr>
                      <a:r>
                        <a:rPr lang="en-US" sz="1400" dirty="0">
                          <a:effectLst/>
                        </a:rPr>
                        <a:t>17</a:t>
                      </a:r>
                      <a:endParaRPr lang="en-US" sz="1400" dirty="0">
                        <a:effectLst/>
                        <a:latin typeface="Times New Roman"/>
                        <a:ea typeface="Times New Roman"/>
                      </a:endParaRPr>
                    </a:p>
                  </a:txBody>
                  <a:tcPr marL="33945" marR="33945" marT="0" marB="0">
                    <a:lnR w="12700" cap="flat" cmpd="sng" algn="ctr">
                      <a:solidFill>
                        <a:schemeClr val="tx1"/>
                      </a:solidFill>
                      <a:prstDash val="solid"/>
                      <a:round/>
                      <a:headEnd type="none" w="med" len="med"/>
                      <a:tailEnd type="none" w="med" len="med"/>
                    </a:lnR>
                  </a:tcPr>
                </a:tc>
                <a:tc>
                  <a:txBody>
                    <a:bodyPr/>
                    <a:lstStyle/>
                    <a:p>
                      <a:pPr marL="0" marR="0" algn="ctr">
                        <a:spcBef>
                          <a:spcPts val="1200"/>
                        </a:spcBef>
                        <a:spcAft>
                          <a:spcPts val="0"/>
                        </a:spcAft>
                      </a:pPr>
                      <a:r>
                        <a:rPr lang="en-US" sz="1400" b="1" dirty="0" smtClean="0">
                          <a:effectLst/>
                          <a:latin typeface="Times New Roman"/>
                          <a:ea typeface="Times New Roman"/>
                        </a:rPr>
                        <a:t>7</a:t>
                      </a:r>
                      <a:endParaRPr lang="en-US" sz="1400" b="1" dirty="0">
                        <a:effectLst/>
                        <a:latin typeface="Times New Roman"/>
                        <a:ea typeface="Times New Roman"/>
                      </a:endParaRPr>
                    </a:p>
                  </a:txBody>
                  <a:tcPr marL="33945" marR="33945" marT="0" marB="0">
                    <a:lnL w="12700" cap="flat" cmpd="sng" algn="ctr">
                      <a:solidFill>
                        <a:schemeClr val="tx1"/>
                      </a:solidFill>
                      <a:prstDash val="solid"/>
                      <a:round/>
                      <a:headEnd type="none" w="med" len="med"/>
                      <a:tailEnd type="none" w="med" len="med"/>
                    </a:lnL>
                  </a:tcPr>
                </a:tc>
                <a:tc>
                  <a:txBody>
                    <a:bodyPr/>
                    <a:lstStyle/>
                    <a:p>
                      <a:pPr marL="0" marR="0" algn="ctr">
                        <a:spcBef>
                          <a:spcPts val="1200"/>
                        </a:spcBef>
                        <a:spcAft>
                          <a:spcPts val="0"/>
                        </a:spcAft>
                      </a:pPr>
                      <a:r>
                        <a:rPr lang="en-US" sz="1400" dirty="0">
                          <a:effectLst/>
                        </a:rPr>
                        <a:t>1</a:t>
                      </a:r>
                      <a:endParaRPr lang="en-US" sz="1400" dirty="0">
                        <a:effectLst/>
                        <a:latin typeface="Times New Roman"/>
                        <a:ea typeface="Times New Roman"/>
                      </a:endParaRPr>
                    </a:p>
                  </a:txBody>
                  <a:tcPr marL="33945" marR="33945" marT="0" marB="0"/>
                </a:tc>
                <a:tc>
                  <a:txBody>
                    <a:bodyPr/>
                    <a:lstStyle/>
                    <a:p>
                      <a:pPr marL="0" marR="0" algn="ctr">
                        <a:spcBef>
                          <a:spcPts val="1200"/>
                        </a:spcBef>
                        <a:spcAft>
                          <a:spcPts val="0"/>
                        </a:spcAft>
                      </a:pPr>
                      <a:r>
                        <a:rPr lang="en-US" sz="1400">
                          <a:effectLst/>
                        </a:rPr>
                        <a:t>27</a:t>
                      </a:r>
                      <a:endParaRPr lang="en-US" sz="1400">
                        <a:effectLst/>
                        <a:latin typeface="Times New Roman"/>
                        <a:ea typeface="Times New Roman"/>
                      </a:endParaRPr>
                    </a:p>
                  </a:txBody>
                  <a:tcPr marL="33945" marR="33945" marT="0" marB="0"/>
                </a:tc>
                <a:tc>
                  <a:txBody>
                    <a:bodyPr/>
                    <a:lstStyle/>
                    <a:p>
                      <a:pPr marL="0" marR="0" algn="ctr">
                        <a:spcBef>
                          <a:spcPts val="1200"/>
                        </a:spcBef>
                        <a:spcAft>
                          <a:spcPts val="0"/>
                        </a:spcAft>
                      </a:pPr>
                      <a:r>
                        <a:rPr lang="en-US" sz="1400">
                          <a:effectLst/>
                        </a:rPr>
                        <a:t>46</a:t>
                      </a:r>
                      <a:endParaRPr lang="en-US" sz="1400">
                        <a:effectLst/>
                        <a:latin typeface="Times New Roman"/>
                        <a:ea typeface="Times New Roman"/>
                      </a:endParaRPr>
                    </a:p>
                  </a:txBody>
                  <a:tcPr marL="33945" marR="33945" marT="0" marB="0"/>
                </a:tc>
                <a:tc>
                  <a:txBody>
                    <a:bodyPr/>
                    <a:lstStyle/>
                    <a:p>
                      <a:pPr marL="0" marR="0" algn="ctr">
                        <a:spcBef>
                          <a:spcPts val="0"/>
                        </a:spcBef>
                        <a:spcAft>
                          <a:spcPts val="0"/>
                        </a:spcAft>
                      </a:pPr>
                      <a:r>
                        <a:rPr lang="en-US" sz="1400" b="1" dirty="0">
                          <a:effectLst/>
                        </a:rPr>
                        <a:t>73</a:t>
                      </a:r>
                      <a:endParaRPr lang="en-US" sz="1400" b="1" dirty="0">
                        <a:effectLst/>
                        <a:latin typeface="Times New Roman"/>
                        <a:ea typeface="Times New Roman"/>
                      </a:endParaRPr>
                    </a:p>
                  </a:txBody>
                  <a:tcPr marL="33945" marR="33945" marT="0" marB="0" anchor="ctr"/>
                </a:tc>
              </a:tr>
              <a:tr h="319342">
                <a:tc>
                  <a:txBody>
                    <a:bodyPr/>
                    <a:lstStyle/>
                    <a:p>
                      <a:pPr marL="0" marR="0">
                        <a:spcBef>
                          <a:spcPts val="1200"/>
                        </a:spcBef>
                        <a:spcAft>
                          <a:spcPts val="0"/>
                        </a:spcAft>
                      </a:pPr>
                      <a:r>
                        <a:rPr lang="en-US" sz="1600" b="1" i="0" u="none" strike="noStrike" kern="1200" dirty="0">
                          <a:solidFill>
                            <a:schemeClr val="accent5">
                              <a:lumMod val="75000"/>
                            </a:schemeClr>
                          </a:solidFill>
                          <a:effectLst/>
                          <a:latin typeface="Palatino Linotype"/>
                          <a:ea typeface="+mn-ea"/>
                          <a:cs typeface="+mn-cs"/>
                        </a:rPr>
                        <a:t>Improving transportation </a:t>
                      </a:r>
                    </a:p>
                  </a:txBody>
                  <a:tcPr marL="33945" marR="33945" marT="0" marB="0"/>
                </a:tc>
                <a:tc>
                  <a:txBody>
                    <a:bodyPr/>
                    <a:lstStyle/>
                    <a:p>
                      <a:pPr marL="0" marR="0" algn="ctr">
                        <a:spcBef>
                          <a:spcPts val="1200"/>
                        </a:spcBef>
                        <a:spcAft>
                          <a:spcPts val="0"/>
                        </a:spcAft>
                      </a:pPr>
                      <a:r>
                        <a:rPr lang="en-US" sz="1400">
                          <a:effectLst/>
                        </a:rPr>
                        <a:t>13</a:t>
                      </a:r>
                      <a:endParaRPr lang="en-US" sz="1400">
                        <a:effectLst/>
                        <a:latin typeface="Times New Roman"/>
                        <a:ea typeface="Times New Roman"/>
                      </a:endParaRPr>
                    </a:p>
                  </a:txBody>
                  <a:tcPr marL="33945" marR="33945" marT="0" marB="0"/>
                </a:tc>
                <a:tc>
                  <a:txBody>
                    <a:bodyPr/>
                    <a:lstStyle/>
                    <a:p>
                      <a:pPr marL="0" marR="0" algn="ctr">
                        <a:spcBef>
                          <a:spcPts val="1200"/>
                        </a:spcBef>
                        <a:spcAft>
                          <a:spcPts val="0"/>
                        </a:spcAft>
                      </a:pPr>
                      <a:r>
                        <a:rPr lang="en-US" sz="1400" dirty="0">
                          <a:effectLst/>
                        </a:rPr>
                        <a:t>20</a:t>
                      </a:r>
                      <a:endParaRPr lang="en-US" sz="1400" dirty="0">
                        <a:effectLst/>
                        <a:latin typeface="Times New Roman"/>
                        <a:ea typeface="Times New Roman"/>
                      </a:endParaRPr>
                    </a:p>
                  </a:txBody>
                  <a:tcPr marL="33945" marR="33945" marT="0" marB="0">
                    <a:lnR w="12700" cap="flat" cmpd="sng" algn="ctr">
                      <a:solidFill>
                        <a:schemeClr val="tx1"/>
                      </a:solidFill>
                      <a:prstDash val="solid"/>
                      <a:round/>
                      <a:headEnd type="none" w="med" len="med"/>
                      <a:tailEnd type="none" w="med" len="med"/>
                    </a:lnR>
                  </a:tcPr>
                </a:tc>
                <a:tc>
                  <a:txBody>
                    <a:bodyPr/>
                    <a:lstStyle/>
                    <a:p>
                      <a:pPr marL="0" marR="0" algn="ctr">
                        <a:spcBef>
                          <a:spcPts val="1200"/>
                        </a:spcBef>
                        <a:spcAft>
                          <a:spcPts val="0"/>
                        </a:spcAft>
                      </a:pPr>
                      <a:r>
                        <a:rPr lang="en-US" sz="1400" b="1" dirty="0" smtClean="0">
                          <a:effectLst/>
                          <a:latin typeface="Times New Roman"/>
                          <a:ea typeface="Times New Roman"/>
                        </a:rPr>
                        <a:t>7</a:t>
                      </a:r>
                      <a:endParaRPr lang="en-US" sz="1400" b="1" dirty="0">
                        <a:effectLst/>
                        <a:latin typeface="Times New Roman"/>
                        <a:ea typeface="Times New Roman"/>
                      </a:endParaRPr>
                    </a:p>
                  </a:txBody>
                  <a:tcPr marL="33945" marR="33945" marT="0" marB="0">
                    <a:lnL w="12700" cap="flat" cmpd="sng" algn="ctr">
                      <a:solidFill>
                        <a:schemeClr val="tx1"/>
                      </a:solidFill>
                      <a:prstDash val="solid"/>
                      <a:round/>
                      <a:headEnd type="none" w="med" len="med"/>
                      <a:tailEnd type="none" w="med" len="med"/>
                    </a:lnL>
                  </a:tcPr>
                </a:tc>
                <a:tc>
                  <a:txBody>
                    <a:bodyPr/>
                    <a:lstStyle/>
                    <a:p>
                      <a:pPr marL="0" marR="0" algn="ctr">
                        <a:spcBef>
                          <a:spcPts val="1200"/>
                        </a:spcBef>
                        <a:spcAft>
                          <a:spcPts val="0"/>
                        </a:spcAft>
                      </a:pPr>
                      <a:r>
                        <a:rPr lang="en-US" sz="1400" dirty="0">
                          <a:effectLst/>
                        </a:rPr>
                        <a:t>1</a:t>
                      </a:r>
                      <a:endParaRPr lang="en-US" sz="1400" dirty="0">
                        <a:effectLst/>
                        <a:latin typeface="Times New Roman"/>
                        <a:ea typeface="Times New Roman"/>
                      </a:endParaRPr>
                    </a:p>
                  </a:txBody>
                  <a:tcPr marL="33945" marR="33945" marT="0" marB="0"/>
                </a:tc>
                <a:tc>
                  <a:txBody>
                    <a:bodyPr/>
                    <a:lstStyle/>
                    <a:p>
                      <a:pPr marL="0" marR="0" algn="ctr">
                        <a:spcBef>
                          <a:spcPts val="1200"/>
                        </a:spcBef>
                        <a:spcAft>
                          <a:spcPts val="0"/>
                        </a:spcAft>
                      </a:pPr>
                      <a:r>
                        <a:rPr lang="en-US" sz="1400" dirty="0">
                          <a:effectLst/>
                        </a:rPr>
                        <a:t>21</a:t>
                      </a:r>
                      <a:endParaRPr lang="en-US" sz="1400" dirty="0">
                        <a:effectLst/>
                        <a:latin typeface="Times New Roman"/>
                        <a:ea typeface="Times New Roman"/>
                      </a:endParaRPr>
                    </a:p>
                  </a:txBody>
                  <a:tcPr marL="33945" marR="33945" marT="0" marB="0"/>
                </a:tc>
                <a:tc>
                  <a:txBody>
                    <a:bodyPr/>
                    <a:lstStyle/>
                    <a:p>
                      <a:pPr marL="0" marR="0" algn="ctr">
                        <a:spcBef>
                          <a:spcPts val="1200"/>
                        </a:spcBef>
                        <a:spcAft>
                          <a:spcPts val="0"/>
                        </a:spcAft>
                      </a:pPr>
                      <a:r>
                        <a:rPr lang="en-US" sz="1400" dirty="0">
                          <a:effectLst/>
                        </a:rPr>
                        <a:t>45</a:t>
                      </a:r>
                      <a:endParaRPr lang="en-US" sz="1400" dirty="0">
                        <a:effectLst/>
                        <a:latin typeface="Times New Roman"/>
                        <a:ea typeface="Times New Roman"/>
                      </a:endParaRPr>
                    </a:p>
                  </a:txBody>
                  <a:tcPr marL="33945" marR="33945" marT="0" marB="0"/>
                </a:tc>
                <a:tc>
                  <a:txBody>
                    <a:bodyPr/>
                    <a:lstStyle/>
                    <a:p>
                      <a:pPr marL="0" marR="0" algn="ctr">
                        <a:spcBef>
                          <a:spcPts val="0"/>
                        </a:spcBef>
                        <a:spcAft>
                          <a:spcPts val="0"/>
                        </a:spcAft>
                      </a:pPr>
                      <a:r>
                        <a:rPr lang="en-US" sz="1400" b="1" dirty="0">
                          <a:effectLst/>
                        </a:rPr>
                        <a:t>66</a:t>
                      </a:r>
                      <a:endParaRPr lang="en-US" sz="1400" b="1" dirty="0">
                        <a:effectLst/>
                        <a:latin typeface="Times New Roman"/>
                        <a:ea typeface="Times New Roman"/>
                      </a:endParaRPr>
                    </a:p>
                  </a:txBody>
                  <a:tcPr marL="33945" marR="33945" marT="0" marB="0" anchor="ctr"/>
                </a:tc>
              </a:tr>
              <a:tr h="335330">
                <a:tc>
                  <a:txBody>
                    <a:bodyPr/>
                    <a:lstStyle/>
                    <a:p>
                      <a:pPr marL="0" marR="0">
                        <a:spcBef>
                          <a:spcPts val="1200"/>
                        </a:spcBef>
                        <a:spcAft>
                          <a:spcPts val="0"/>
                        </a:spcAft>
                      </a:pPr>
                      <a:r>
                        <a:rPr lang="en-US" sz="1600" b="1" i="0" u="none" strike="noStrike" kern="1200" dirty="0">
                          <a:solidFill>
                            <a:schemeClr val="accent5">
                              <a:lumMod val="75000"/>
                            </a:schemeClr>
                          </a:solidFill>
                          <a:effectLst/>
                          <a:latin typeface="Palatino Linotype"/>
                          <a:ea typeface="+mn-ea"/>
                          <a:cs typeface="+mn-cs"/>
                        </a:rPr>
                        <a:t>Protecting the needs of vulnerable </a:t>
                      </a:r>
                      <a:r>
                        <a:rPr lang="en-US" sz="1600" b="1" i="0" u="none" strike="noStrike" kern="1200" dirty="0" smtClean="0">
                          <a:solidFill>
                            <a:schemeClr val="accent5">
                              <a:lumMod val="75000"/>
                            </a:schemeClr>
                          </a:solidFill>
                          <a:effectLst/>
                          <a:latin typeface="Palatino Linotype"/>
                          <a:ea typeface="+mn-ea"/>
                          <a:cs typeface="+mn-cs"/>
                        </a:rPr>
                        <a:t>populations in </a:t>
                      </a:r>
                      <a:r>
                        <a:rPr lang="en-US" sz="1600" b="1" i="0" u="none" strike="noStrike" kern="1200" dirty="0">
                          <a:solidFill>
                            <a:schemeClr val="accent5">
                              <a:lumMod val="75000"/>
                            </a:schemeClr>
                          </a:solidFill>
                          <a:effectLst/>
                          <a:latin typeface="Palatino Linotype"/>
                          <a:ea typeface="+mn-ea"/>
                          <a:cs typeface="+mn-cs"/>
                        </a:rPr>
                        <a:t>the county budget</a:t>
                      </a:r>
                    </a:p>
                  </a:txBody>
                  <a:tcPr marL="33945" marR="33945" marT="0" marB="0"/>
                </a:tc>
                <a:tc>
                  <a:txBody>
                    <a:bodyPr/>
                    <a:lstStyle/>
                    <a:p>
                      <a:pPr marL="0" marR="0" algn="ctr">
                        <a:spcBef>
                          <a:spcPts val="1200"/>
                        </a:spcBef>
                        <a:spcAft>
                          <a:spcPts val="0"/>
                        </a:spcAft>
                      </a:pPr>
                      <a:r>
                        <a:rPr lang="en-US" sz="1800" b="1" dirty="0">
                          <a:solidFill>
                            <a:schemeClr val="tx2"/>
                          </a:solidFill>
                          <a:effectLst/>
                        </a:rPr>
                        <a:t>16</a:t>
                      </a:r>
                      <a:endParaRPr lang="en-US" sz="1800" b="1" dirty="0">
                        <a:solidFill>
                          <a:schemeClr val="tx2"/>
                        </a:solidFill>
                        <a:effectLst/>
                        <a:latin typeface="Times New Roman"/>
                        <a:ea typeface="Times New Roman"/>
                      </a:endParaRPr>
                    </a:p>
                  </a:txBody>
                  <a:tcPr marL="33945" marR="33945" marT="0" marB="0"/>
                </a:tc>
                <a:tc>
                  <a:txBody>
                    <a:bodyPr/>
                    <a:lstStyle/>
                    <a:p>
                      <a:pPr marL="0" marR="0" algn="ctr">
                        <a:spcBef>
                          <a:spcPts val="1200"/>
                        </a:spcBef>
                        <a:spcAft>
                          <a:spcPts val="0"/>
                        </a:spcAft>
                      </a:pPr>
                      <a:r>
                        <a:rPr lang="en-US" sz="1800" b="1" dirty="0">
                          <a:solidFill>
                            <a:schemeClr val="tx2"/>
                          </a:solidFill>
                          <a:effectLst/>
                        </a:rPr>
                        <a:t>18</a:t>
                      </a:r>
                      <a:endParaRPr lang="en-US" sz="1800" b="1" dirty="0">
                        <a:solidFill>
                          <a:schemeClr val="tx2"/>
                        </a:solidFill>
                        <a:effectLst/>
                        <a:latin typeface="Times New Roman"/>
                        <a:ea typeface="Times New Roman"/>
                      </a:endParaRPr>
                    </a:p>
                  </a:txBody>
                  <a:tcPr marL="33945" marR="33945" marT="0" marB="0">
                    <a:lnR w="12700" cap="flat" cmpd="sng" algn="ctr">
                      <a:solidFill>
                        <a:schemeClr val="tx1"/>
                      </a:solidFill>
                      <a:prstDash val="solid"/>
                      <a:round/>
                      <a:headEnd type="none" w="med" len="med"/>
                      <a:tailEnd type="none" w="med" len="med"/>
                    </a:lnR>
                  </a:tcPr>
                </a:tc>
                <a:tc>
                  <a:txBody>
                    <a:bodyPr/>
                    <a:lstStyle/>
                    <a:p>
                      <a:pPr marL="0" marR="0" algn="ctr">
                        <a:spcBef>
                          <a:spcPts val="1200"/>
                        </a:spcBef>
                        <a:spcAft>
                          <a:spcPts val="0"/>
                        </a:spcAft>
                      </a:pPr>
                      <a:r>
                        <a:rPr lang="en-US" sz="1800" b="1" dirty="0" smtClean="0">
                          <a:solidFill>
                            <a:schemeClr val="tx2"/>
                          </a:solidFill>
                          <a:effectLst/>
                          <a:latin typeface="Times New Roman"/>
                          <a:ea typeface="Times New Roman"/>
                        </a:rPr>
                        <a:t>2</a:t>
                      </a:r>
                      <a:endParaRPr lang="en-US" sz="1800" b="1" dirty="0">
                        <a:solidFill>
                          <a:schemeClr val="tx2"/>
                        </a:solidFill>
                        <a:effectLst/>
                        <a:latin typeface="Times New Roman"/>
                        <a:ea typeface="Times New Roman"/>
                      </a:endParaRPr>
                    </a:p>
                  </a:txBody>
                  <a:tcPr marL="33945" marR="33945" marT="0" marB="0">
                    <a:lnL w="12700" cap="flat" cmpd="sng" algn="ctr">
                      <a:solidFill>
                        <a:schemeClr val="tx1"/>
                      </a:solidFill>
                      <a:prstDash val="solid"/>
                      <a:round/>
                      <a:headEnd type="none" w="med" len="med"/>
                      <a:tailEnd type="none" w="med" len="med"/>
                    </a:lnL>
                  </a:tcPr>
                </a:tc>
                <a:tc>
                  <a:txBody>
                    <a:bodyPr/>
                    <a:lstStyle/>
                    <a:p>
                      <a:pPr marL="0" marR="0" algn="ctr">
                        <a:spcBef>
                          <a:spcPts val="1200"/>
                        </a:spcBef>
                        <a:spcAft>
                          <a:spcPts val="0"/>
                        </a:spcAft>
                      </a:pPr>
                      <a:r>
                        <a:rPr lang="en-US" sz="1400" dirty="0">
                          <a:effectLst/>
                        </a:rPr>
                        <a:t>1</a:t>
                      </a:r>
                      <a:endParaRPr lang="en-US" sz="1400" dirty="0">
                        <a:effectLst/>
                        <a:latin typeface="Times New Roman"/>
                        <a:ea typeface="Times New Roman"/>
                      </a:endParaRPr>
                    </a:p>
                  </a:txBody>
                  <a:tcPr marL="33945" marR="33945" marT="0" marB="0"/>
                </a:tc>
                <a:tc>
                  <a:txBody>
                    <a:bodyPr/>
                    <a:lstStyle/>
                    <a:p>
                      <a:pPr marL="0" marR="0" algn="ctr">
                        <a:spcBef>
                          <a:spcPts val="1200"/>
                        </a:spcBef>
                        <a:spcAft>
                          <a:spcPts val="0"/>
                        </a:spcAft>
                      </a:pPr>
                      <a:r>
                        <a:rPr lang="en-US" sz="1400" dirty="0">
                          <a:effectLst/>
                        </a:rPr>
                        <a:t>21</a:t>
                      </a:r>
                      <a:endParaRPr lang="en-US" sz="1400" dirty="0">
                        <a:effectLst/>
                        <a:latin typeface="Times New Roman"/>
                        <a:ea typeface="Times New Roman"/>
                      </a:endParaRPr>
                    </a:p>
                  </a:txBody>
                  <a:tcPr marL="33945" marR="33945" marT="0" marB="0"/>
                </a:tc>
                <a:tc>
                  <a:txBody>
                    <a:bodyPr/>
                    <a:lstStyle/>
                    <a:p>
                      <a:pPr marL="0" marR="0" algn="ctr">
                        <a:spcBef>
                          <a:spcPts val="1200"/>
                        </a:spcBef>
                        <a:spcAft>
                          <a:spcPts val="0"/>
                        </a:spcAft>
                      </a:pPr>
                      <a:r>
                        <a:rPr lang="en-US" sz="1400" dirty="0">
                          <a:effectLst/>
                        </a:rPr>
                        <a:t>44</a:t>
                      </a:r>
                      <a:endParaRPr lang="en-US" sz="1400" dirty="0">
                        <a:effectLst/>
                        <a:latin typeface="Times New Roman"/>
                        <a:ea typeface="Times New Roman"/>
                      </a:endParaRPr>
                    </a:p>
                  </a:txBody>
                  <a:tcPr marL="33945" marR="33945" marT="0" marB="0"/>
                </a:tc>
                <a:tc>
                  <a:txBody>
                    <a:bodyPr/>
                    <a:lstStyle/>
                    <a:p>
                      <a:pPr marL="0" marR="0" algn="ctr">
                        <a:spcBef>
                          <a:spcPts val="0"/>
                        </a:spcBef>
                        <a:spcAft>
                          <a:spcPts val="1200"/>
                        </a:spcAft>
                      </a:pPr>
                      <a:r>
                        <a:rPr lang="en-US" sz="1400" b="1" dirty="0">
                          <a:effectLst/>
                        </a:rPr>
                        <a:t>65</a:t>
                      </a:r>
                      <a:endParaRPr lang="en-US" sz="1400" b="1" dirty="0">
                        <a:effectLst/>
                        <a:latin typeface="Times New Roman"/>
                        <a:ea typeface="Times New Roman"/>
                      </a:endParaRPr>
                    </a:p>
                  </a:txBody>
                  <a:tcPr marL="33945" marR="33945" marT="0" marB="0" anchor="ctr"/>
                </a:tc>
              </a:tr>
              <a:tr h="319342">
                <a:tc>
                  <a:txBody>
                    <a:bodyPr/>
                    <a:lstStyle/>
                    <a:p>
                      <a:pPr marL="0" marR="0" algn="l" defTabSz="914400" rtl="0" eaLnBrk="1" latinLnBrk="0" hangingPunct="1">
                        <a:spcBef>
                          <a:spcPts val="1200"/>
                        </a:spcBef>
                        <a:spcAft>
                          <a:spcPts val="0"/>
                        </a:spcAft>
                      </a:pPr>
                      <a:r>
                        <a:rPr lang="en-US" sz="1600" b="1" i="0" u="none" strike="noStrike" kern="1200" dirty="0">
                          <a:solidFill>
                            <a:srgbClr val="C00000"/>
                          </a:solidFill>
                          <a:effectLst/>
                          <a:latin typeface="Palatino Linotype"/>
                          <a:ea typeface="+mn-ea"/>
                          <a:cs typeface="+mn-cs"/>
                        </a:rPr>
                        <a:t>Maintaining high ethical standards </a:t>
                      </a:r>
                    </a:p>
                  </a:txBody>
                  <a:tcPr marL="33945" marR="33945" marT="0" marB="0"/>
                </a:tc>
                <a:tc>
                  <a:txBody>
                    <a:bodyPr/>
                    <a:lstStyle/>
                    <a:p>
                      <a:pPr marL="0" marR="0" algn="ctr">
                        <a:spcBef>
                          <a:spcPts val="1200"/>
                        </a:spcBef>
                        <a:spcAft>
                          <a:spcPts val="0"/>
                        </a:spcAft>
                      </a:pPr>
                      <a:r>
                        <a:rPr lang="en-US" sz="1800" b="1" dirty="0">
                          <a:solidFill>
                            <a:schemeClr val="tx2"/>
                          </a:solidFill>
                          <a:effectLst/>
                        </a:rPr>
                        <a:t>17</a:t>
                      </a:r>
                      <a:endParaRPr lang="en-US" sz="1800" b="1" dirty="0">
                        <a:solidFill>
                          <a:schemeClr val="tx2"/>
                        </a:solidFill>
                        <a:effectLst/>
                        <a:latin typeface="Times New Roman"/>
                        <a:ea typeface="Times New Roman"/>
                      </a:endParaRPr>
                    </a:p>
                  </a:txBody>
                  <a:tcPr marL="33945" marR="33945" marT="0" marB="0"/>
                </a:tc>
                <a:tc>
                  <a:txBody>
                    <a:bodyPr/>
                    <a:lstStyle/>
                    <a:p>
                      <a:pPr marL="0" marR="0" algn="ctr">
                        <a:spcBef>
                          <a:spcPts val="1200"/>
                        </a:spcBef>
                        <a:spcAft>
                          <a:spcPts val="0"/>
                        </a:spcAft>
                      </a:pPr>
                      <a:r>
                        <a:rPr lang="en-US" sz="1800" b="1" dirty="0">
                          <a:solidFill>
                            <a:schemeClr val="tx2"/>
                          </a:solidFill>
                          <a:effectLst/>
                        </a:rPr>
                        <a:t>17</a:t>
                      </a:r>
                      <a:endParaRPr lang="en-US" sz="1800" b="1" dirty="0">
                        <a:solidFill>
                          <a:schemeClr val="tx2"/>
                        </a:solidFill>
                        <a:effectLst/>
                        <a:latin typeface="Times New Roman"/>
                        <a:ea typeface="Times New Roman"/>
                      </a:endParaRPr>
                    </a:p>
                  </a:txBody>
                  <a:tcPr marL="33945" marR="33945" marT="0" marB="0">
                    <a:lnR w="12700" cap="flat" cmpd="sng" algn="ctr">
                      <a:solidFill>
                        <a:schemeClr val="tx1"/>
                      </a:solidFill>
                      <a:prstDash val="solid"/>
                      <a:round/>
                      <a:headEnd type="none" w="med" len="med"/>
                      <a:tailEnd type="none" w="med" len="med"/>
                    </a:lnR>
                  </a:tcPr>
                </a:tc>
                <a:tc>
                  <a:txBody>
                    <a:bodyPr/>
                    <a:lstStyle/>
                    <a:p>
                      <a:pPr marL="0" marR="0" algn="ctr">
                        <a:spcBef>
                          <a:spcPts val="1200"/>
                        </a:spcBef>
                        <a:spcAft>
                          <a:spcPts val="0"/>
                        </a:spcAft>
                      </a:pPr>
                      <a:r>
                        <a:rPr lang="en-US" sz="1800" b="1" dirty="0" smtClean="0">
                          <a:solidFill>
                            <a:schemeClr val="tx2"/>
                          </a:solidFill>
                          <a:effectLst/>
                          <a:latin typeface="Times New Roman"/>
                          <a:ea typeface="Times New Roman"/>
                        </a:rPr>
                        <a:t>0</a:t>
                      </a:r>
                      <a:endParaRPr lang="en-US" sz="1800" b="1" dirty="0">
                        <a:solidFill>
                          <a:schemeClr val="tx2"/>
                        </a:solidFill>
                        <a:effectLst/>
                        <a:latin typeface="Times New Roman"/>
                        <a:ea typeface="Times New Roman"/>
                      </a:endParaRPr>
                    </a:p>
                  </a:txBody>
                  <a:tcPr marL="33945" marR="33945" marT="0" marB="0">
                    <a:lnL w="12700" cap="flat" cmpd="sng" algn="ctr">
                      <a:solidFill>
                        <a:schemeClr val="tx1"/>
                      </a:solidFill>
                      <a:prstDash val="solid"/>
                      <a:round/>
                      <a:headEnd type="none" w="med" len="med"/>
                      <a:tailEnd type="none" w="med" len="med"/>
                    </a:lnL>
                  </a:tcPr>
                </a:tc>
                <a:tc>
                  <a:txBody>
                    <a:bodyPr/>
                    <a:lstStyle/>
                    <a:p>
                      <a:pPr marL="0" marR="0" algn="ctr">
                        <a:spcBef>
                          <a:spcPts val="1200"/>
                        </a:spcBef>
                        <a:spcAft>
                          <a:spcPts val="0"/>
                        </a:spcAft>
                      </a:pPr>
                      <a:r>
                        <a:rPr lang="en-US" sz="1400">
                          <a:effectLst/>
                        </a:rPr>
                        <a:t>3</a:t>
                      </a:r>
                      <a:endParaRPr lang="en-US" sz="1400">
                        <a:effectLst/>
                        <a:latin typeface="Times New Roman"/>
                        <a:ea typeface="Times New Roman"/>
                      </a:endParaRPr>
                    </a:p>
                  </a:txBody>
                  <a:tcPr marL="33945" marR="33945" marT="0" marB="0"/>
                </a:tc>
                <a:tc>
                  <a:txBody>
                    <a:bodyPr/>
                    <a:lstStyle/>
                    <a:p>
                      <a:pPr marL="0" marR="0" algn="ctr">
                        <a:spcBef>
                          <a:spcPts val="1200"/>
                        </a:spcBef>
                        <a:spcAft>
                          <a:spcPts val="0"/>
                        </a:spcAft>
                      </a:pPr>
                      <a:r>
                        <a:rPr lang="en-US" sz="1400" dirty="0">
                          <a:effectLst/>
                        </a:rPr>
                        <a:t>24</a:t>
                      </a:r>
                      <a:endParaRPr lang="en-US" sz="1400" dirty="0">
                        <a:effectLst/>
                        <a:latin typeface="Times New Roman"/>
                        <a:ea typeface="Times New Roman"/>
                      </a:endParaRPr>
                    </a:p>
                  </a:txBody>
                  <a:tcPr marL="33945" marR="33945" marT="0" marB="0"/>
                </a:tc>
                <a:tc>
                  <a:txBody>
                    <a:bodyPr/>
                    <a:lstStyle/>
                    <a:p>
                      <a:pPr marL="0" marR="0" algn="ctr">
                        <a:spcBef>
                          <a:spcPts val="1200"/>
                        </a:spcBef>
                        <a:spcAft>
                          <a:spcPts val="0"/>
                        </a:spcAft>
                      </a:pPr>
                      <a:r>
                        <a:rPr lang="en-US" sz="1400" dirty="0">
                          <a:effectLst/>
                        </a:rPr>
                        <a:t>39</a:t>
                      </a:r>
                      <a:endParaRPr lang="en-US" sz="1400" dirty="0">
                        <a:effectLst/>
                        <a:latin typeface="Times New Roman"/>
                        <a:ea typeface="Times New Roman"/>
                      </a:endParaRPr>
                    </a:p>
                  </a:txBody>
                  <a:tcPr marL="33945" marR="33945" marT="0" marB="0"/>
                </a:tc>
                <a:tc>
                  <a:txBody>
                    <a:bodyPr/>
                    <a:lstStyle/>
                    <a:p>
                      <a:pPr marL="0" marR="0" algn="ctr">
                        <a:spcBef>
                          <a:spcPts val="0"/>
                        </a:spcBef>
                        <a:spcAft>
                          <a:spcPts val="0"/>
                        </a:spcAft>
                      </a:pPr>
                      <a:r>
                        <a:rPr lang="en-US" sz="1400" b="1" dirty="0">
                          <a:effectLst/>
                        </a:rPr>
                        <a:t>63</a:t>
                      </a:r>
                      <a:endParaRPr lang="en-US" sz="1400" b="1" dirty="0">
                        <a:effectLst/>
                        <a:latin typeface="Times New Roman"/>
                        <a:ea typeface="Times New Roman"/>
                      </a:endParaRPr>
                    </a:p>
                  </a:txBody>
                  <a:tcPr marL="33945" marR="33945" marT="0" marB="0" anchor="ctr"/>
                </a:tc>
              </a:tr>
              <a:tr h="319342">
                <a:tc>
                  <a:txBody>
                    <a:bodyPr/>
                    <a:lstStyle/>
                    <a:p>
                      <a:pPr marL="0" marR="0" algn="l" defTabSz="914400" rtl="0" eaLnBrk="1" latinLnBrk="0" hangingPunct="1">
                        <a:spcBef>
                          <a:spcPts val="1200"/>
                        </a:spcBef>
                        <a:spcAft>
                          <a:spcPts val="0"/>
                        </a:spcAft>
                      </a:pPr>
                      <a:r>
                        <a:rPr lang="en-US" sz="1600" b="1" i="0" u="none" strike="noStrike" kern="1200" dirty="0">
                          <a:solidFill>
                            <a:schemeClr val="accent5">
                              <a:lumMod val="75000"/>
                            </a:schemeClr>
                          </a:solidFill>
                          <a:effectLst/>
                          <a:latin typeface="Palatino Linotype"/>
                          <a:ea typeface="+mn-ea"/>
                          <a:cs typeface="+mn-cs"/>
                        </a:rPr>
                        <a:t>Improving public schools</a:t>
                      </a:r>
                    </a:p>
                  </a:txBody>
                  <a:tcPr marL="33945" marR="33945" marT="0" marB="0"/>
                </a:tc>
                <a:tc>
                  <a:txBody>
                    <a:bodyPr/>
                    <a:lstStyle/>
                    <a:p>
                      <a:pPr marL="0" marR="0" algn="ctr">
                        <a:spcBef>
                          <a:spcPts val="1200"/>
                        </a:spcBef>
                        <a:spcAft>
                          <a:spcPts val="0"/>
                        </a:spcAft>
                      </a:pPr>
                      <a:r>
                        <a:rPr lang="en-US" sz="1400" dirty="0">
                          <a:effectLst/>
                        </a:rPr>
                        <a:t>13</a:t>
                      </a:r>
                      <a:endParaRPr lang="en-US" sz="1400" dirty="0">
                        <a:effectLst/>
                        <a:latin typeface="Times New Roman"/>
                        <a:ea typeface="Times New Roman"/>
                      </a:endParaRPr>
                    </a:p>
                  </a:txBody>
                  <a:tcPr marL="33945" marR="33945" marT="0" marB="0"/>
                </a:tc>
                <a:tc>
                  <a:txBody>
                    <a:bodyPr/>
                    <a:lstStyle/>
                    <a:p>
                      <a:pPr marL="0" marR="0" algn="ctr">
                        <a:spcBef>
                          <a:spcPts val="1200"/>
                        </a:spcBef>
                        <a:spcAft>
                          <a:spcPts val="0"/>
                        </a:spcAft>
                      </a:pPr>
                      <a:r>
                        <a:rPr lang="en-US" sz="1400">
                          <a:effectLst/>
                        </a:rPr>
                        <a:t>24</a:t>
                      </a:r>
                      <a:endParaRPr lang="en-US" sz="1400">
                        <a:effectLst/>
                        <a:latin typeface="Times New Roman"/>
                        <a:ea typeface="Times New Roman"/>
                      </a:endParaRPr>
                    </a:p>
                  </a:txBody>
                  <a:tcPr marL="33945" marR="33945" marT="0" marB="0">
                    <a:lnR w="12700" cap="flat" cmpd="sng" algn="ctr">
                      <a:solidFill>
                        <a:schemeClr val="tx1"/>
                      </a:solidFill>
                      <a:prstDash val="solid"/>
                      <a:round/>
                      <a:headEnd type="none" w="med" len="med"/>
                      <a:tailEnd type="none" w="med" len="med"/>
                    </a:lnR>
                  </a:tcPr>
                </a:tc>
                <a:tc>
                  <a:txBody>
                    <a:bodyPr/>
                    <a:lstStyle/>
                    <a:p>
                      <a:pPr marL="0" marR="0" algn="ctr">
                        <a:spcBef>
                          <a:spcPts val="1200"/>
                        </a:spcBef>
                        <a:spcAft>
                          <a:spcPts val="0"/>
                        </a:spcAft>
                      </a:pPr>
                      <a:r>
                        <a:rPr lang="en-US" sz="1400" b="1" dirty="0" smtClean="0">
                          <a:effectLst/>
                          <a:latin typeface="Times New Roman"/>
                          <a:ea typeface="Times New Roman"/>
                        </a:rPr>
                        <a:t>11</a:t>
                      </a:r>
                      <a:endParaRPr lang="en-US" sz="1400" b="1" dirty="0">
                        <a:effectLst/>
                        <a:latin typeface="Times New Roman"/>
                        <a:ea typeface="Times New Roman"/>
                      </a:endParaRPr>
                    </a:p>
                  </a:txBody>
                  <a:tcPr marL="33945" marR="33945" marT="0" marB="0">
                    <a:lnL w="12700" cap="flat" cmpd="sng" algn="ctr">
                      <a:solidFill>
                        <a:schemeClr val="tx1"/>
                      </a:solidFill>
                      <a:prstDash val="solid"/>
                      <a:round/>
                      <a:headEnd type="none" w="med" len="med"/>
                      <a:tailEnd type="none" w="med" len="med"/>
                    </a:lnL>
                  </a:tcPr>
                </a:tc>
                <a:tc>
                  <a:txBody>
                    <a:bodyPr/>
                    <a:lstStyle/>
                    <a:p>
                      <a:pPr marL="0" marR="0" algn="ctr">
                        <a:spcBef>
                          <a:spcPts val="1200"/>
                        </a:spcBef>
                        <a:spcAft>
                          <a:spcPts val="0"/>
                        </a:spcAft>
                      </a:pPr>
                      <a:r>
                        <a:rPr lang="en-US" sz="1400">
                          <a:effectLst/>
                        </a:rPr>
                        <a:t>1</a:t>
                      </a:r>
                      <a:endParaRPr lang="en-US" sz="1400">
                        <a:effectLst/>
                        <a:latin typeface="Times New Roman"/>
                        <a:ea typeface="Times New Roman"/>
                      </a:endParaRPr>
                    </a:p>
                  </a:txBody>
                  <a:tcPr marL="33945" marR="33945" marT="0" marB="0"/>
                </a:tc>
                <a:tc>
                  <a:txBody>
                    <a:bodyPr/>
                    <a:lstStyle/>
                    <a:p>
                      <a:pPr marL="0" marR="0" algn="ctr">
                        <a:spcBef>
                          <a:spcPts val="1200"/>
                        </a:spcBef>
                        <a:spcAft>
                          <a:spcPts val="0"/>
                        </a:spcAft>
                      </a:pPr>
                      <a:r>
                        <a:rPr lang="en-US" sz="1400" dirty="0">
                          <a:effectLst/>
                        </a:rPr>
                        <a:t>19</a:t>
                      </a:r>
                      <a:endParaRPr lang="en-US" sz="1400" dirty="0">
                        <a:effectLst/>
                        <a:latin typeface="Times New Roman"/>
                        <a:ea typeface="Times New Roman"/>
                      </a:endParaRPr>
                    </a:p>
                  </a:txBody>
                  <a:tcPr marL="33945" marR="33945" marT="0" marB="0"/>
                </a:tc>
                <a:tc>
                  <a:txBody>
                    <a:bodyPr/>
                    <a:lstStyle/>
                    <a:p>
                      <a:pPr marL="0" marR="0" algn="ctr">
                        <a:spcBef>
                          <a:spcPts val="1200"/>
                        </a:spcBef>
                        <a:spcAft>
                          <a:spcPts val="0"/>
                        </a:spcAft>
                      </a:pPr>
                      <a:r>
                        <a:rPr lang="en-US" sz="1400" dirty="0">
                          <a:effectLst/>
                        </a:rPr>
                        <a:t>43</a:t>
                      </a:r>
                      <a:endParaRPr lang="en-US" sz="1400" dirty="0">
                        <a:effectLst/>
                        <a:latin typeface="Times New Roman"/>
                        <a:ea typeface="Times New Roman"/>
                      </a:endParaRPr>
                    </a:p>
                  </a:txBody>
                  <a:tcPr marL="33945" marR="33945" marT="0" marB="0"/>
                </a:tc>
                <a:tc>
                  <a:txBody>
                    <a:bodyPr/>
                    <a:lstStyle/>
                    <a:p>
                      <a:pPr marL="0" marR="0" algn="ctr">
                        <a:spcBef>
                          <a:spcPts val="0"/>
                        </a:spcBef>
                        <a:spcAft>
                          <a:spcPts val="0"/>
                        </a:spcAft>
                      </a:pPr>
                      <a:r>
                        <a:rPr lang="en-US" sz="1400" b="1" dirty="0">
                          <a:effectLst/>
                        </a:rPr>
                        <a:t>62</a:t>
                      </a:r>
                      <a:endParaRPr lang="en-US" sz="1400" b="1" dirty="0">
                        <a:effectLst/>
                        <a:latin typeface="Times New Roman"/>
                        <a:ea typeface="Times New Roman"/>
                      </a:endParaRPr>
                    </a:p>
                  </a:txBody>
                  <a:tcPr marL="33945" marR="33945" marT="0" marB="0" anchor="ctr"/>
                </a:tc>
              </a:tr>
              <a:tr h="319342">
                <a:tc>
                  <a:txBody>
                    <a:bodyPr/>
                    <a:lstStyle/>
                    <a:p>
                      <a:pPr marL="0" marR="0" algn="l" defTabSz="914400" rtl="0" eaLnBrk="1" latinLnBrk="0" hangingPunct="1">
                        <a:spcBef>
                          <a:spcPts val="1200"/>
                        </a:spcBef>
                        <a:spcAft>
                          <a:spcPts val="0"/>
                        </a:spcAft>
                      </a:pPr>
                      <a:r>
                        <a:rPr lang="en-US" sz="1600" b="1" i="0" u="none" strike="noStrike" kern="1200" dirty="0">
                          <a:solidFill>
                            <a:schemeClr val="accent5">
                              <a:lumMod val="75000"/>
                            </a:schemeClr>
                          </a:solidFill>
                          <a:effectLst/>
                          <a:latin typeface="Palatino Linotype"/>
                          <a:ea typeface="+mn-ea"/>
                          <a:cs typeface="+mn-cs"/>
                        </a:rPr>
                        <a:t>Keeping neighborhoods safe</a:t>
                      </a:r>
                    </a:p>
                  </a:txBody>
                  <a:tcPr marL="33945" marR="33945" marT="0" marB="0"/>
                </a:tc>
                <a:tc>
                  <a:txBody>
                    <a:bodyPr/>
                    <a:lstStyle/>
                    <a:p>
                      <a:pPr marL="0" marR="0" algn="ctr">
                        <a:spcBef>
                          <a:spcPts val="1200"/>
                        </a:spcBef>
                        <a:spcAft>
                          <a:spcPts val="0"/>
                        </a:spcAft>
                      </a:pPr>
                      <a:r>
                        <a:rPr lang="en-US" sz="1400">
                          <a:effectLst/>
                        </a:rPr>
                        <a:t>13</a:t>
                      </a:r>
                      <a:endParaRPr lang="en-US" sz="1400">
                        <a:effectLst/>
                        <a:latin typeface="Times New Roman"/>
                        <a:ea typeface="Times New Roman"/>
                      </a:endParaRPr>
                    </a:p>
                  </a:txBody>
                  <a:tcPr marL="33945" marR="33945" marT="0" marB="0"/>
                </a:tc>
                <a:tc>
                  <a:txBody>
                    <a:bodyPr/>
                    <a:lstStyle/>
                    <a:p>
                      <a:pPr marL="0" marR="0" algn="ctr">
                        <a:spcBef>
                          <a:spcPts val="1200"/>
                        </a:spcBef>
                        <a:spcAft>
                          <a:spcPts val="0"/>
                        </a:spcAft>
                      </a:pPr>
                      <a:r>
                        <a:rPr lang="en-US" sz="1400" dirty="0">
                          <a:effectLst/>
                        </a:rPr>
                        <a:t>24</a:t>
                      </a:r>
                      <a:endParaRPr lang="en-US" sz="1400" dirty="0">
                        <a:effectLst/>
                        <a:latin typeface="Times New Roman"/>
                        <a:ea typeface="Times New Roman"/>
                      </a:endParaRPr>
                    </a:p>
                  </a:txBody>
                  <a:tcPr marL="33945" marR="33945" marT="0" marB="0">
                    <a:lnR w="12700" cap="flat" cmpd="sng" algn="ctr">
                      <a:solidFill>
                        <a:schemeClr val="tx1"/>
                      </a:solidFill>
                      <a:prstDash val="solid"/>
                      <a:round/>
                      <a:headEnd type="none" w="med" len="med"/>
                      <a:tailEnd type="none" w="med" len="med"/>
                    </a:lnR>
                  </a:tcPr>
                </a:tc>
                <a:tc>
                  <a:txBody>
                    <a:bodyPr/>
                    <a:lstStyle/>
                    <a:p>
                      <a:pPr marL="0" marR="0" algn="ctr">
                        <a:spcBef>
                          <a:spcPts val="1200"/>
                        </a:spcBef>
                        <a:spcAft>
                          <a:spcPts val="0"/>
                        </a:spcAft>
                      </a:pPr>
                      <a:r>
                        <a:rPr lang="en-US" sz="1400" b="1" dirty="0" smtClean="0">
                          <a:effectLst/>
                          <a:latin typeface="Times New Roman"/>
                          <a:ea typeface="Times New Roman"/>
                        </a:rPr>
                        <a:t>11</a:t>
                      </a:r>
                      <a:endParaRPr lang="en-US" sz="1400" b="1" dirty="0">
                        <a:effectLst/>
                        <a:latin typeface="Times New Roman"/>
                        <a:ea typeface="Times New Roman"/>
                      </a:endParaRPr>
                    </a:p>
                  </a:txBody>
                  <a:tcPr marL="33945" marR="33945" marT="0" marB="0">
                    <a:lnL w="12700" cap="flat" cmpd="sng" algn="ctr">
                      <a:solidFill>
                        <a:schemeClr val="tx1"/>
                      </a:solidFill>
                      <a:prstDash val="solid"/>
                      <a:round/>
                      <a:headEnd type="none" w="med" len="med"/>
                      <a:tailEnd type="none" w="med" len="med"/>
                    </a:lnL>
                  </a:tcPr>
                </a:tc>
                <a:tc>
                  <a:txBody>
                    <a:bodyPr/>
                    <a:lstStyle/>
                    <a:p>
                      <a:pPr marL="0" marR="0" algn="ctr">
                        <a:spcBef>
                          <a:spcPts val="1200"/>
                        </a:spcBef>
                        <a:spcAft>
                          <a:spcPts val="0"/>
                        </a:spcAft>
                      </a:pPr>
                      <a:r>
                        <a:rPr lang="en-US" sz="1400">
                          <a:effectLst/>
                        </a:rPr>
                        <a:t>1</a:t>
                      </a:r>
                      <a:endParaRPr lang="en-US" sz="1400">
                        <a:effectLst/>
                        <a:latin typeface="Times New Roman"/>
                        <a:ea typeface="Times New Roman"/>
                      </a:endParaRPr>
                    </a:p>
                  </a:txBody>
                  <a:tcPr marL="33945" marR="33945" marT="0" marB="0"/>
                </a:tc>
                <a:tc>
                  <a:txBody>
                    <a:bodyPr/>
                    <a:lstStyle/>
                    <a:p>
                      <a:pPr marL="0" marR="0" algn="ctr">
                        <a:spcBef>
                          <a:spcPts val="1200"/>
                        </a:spcBef>
                        <a:spcAft>
                          <a:spcPts val="0"/>
                        </a:spcAft>
                      </a:pPr>
                      <a:r>
                        <a:rPr lang="en-US" sz="1400">
                          <a:effectLst/>
                        </a:rPr>
                        <a:t>21</a:t>
                      </a:r>
                      <a:endParaRPr lang="en-US" sz="1400">
                        <a:effectLst/>
                        <a:latin typeface="Times New Roman"/>
                        <a:ea typeface="Times New Roman"/>
                      </a:endParaRPr>
                    </a:p>
                  </a:txBody>
                  <a:tcPr marL="33945" marR="33945" marT="0" marB="0"/>
                </a:tc>
                <a:tc>
                  <a:txBody>
                    <a:bodyPr/>
                    <a:lstStyle/>
                    <a:p>
                      <a:pPr marL="0" marR="0" algn="ctr">
                        <a:spcBef>
                          <a:spcPts val="1200"/>
                        </a:spcBef>
                        <a:spcAft>
                          <a:spcPts val="0"/>
                        </a:spcAft>
                      </a:pPr>
                      <a:r>
                        <a:rPr lang="en-US" sz="1400" dirty="0">
                          <a:effectLst/>
                        </a:rPr>
                        <a:t>41</a:t>
                      </a:r>
                      <a:endParaRPr lang="en-US" sz="1400" dirty="0">
                        <a:effectLst/>
                        <a:latin typeface="Times New Roman"/>
                        <a:ea typeface="Times New Roman"/>
                      </a:endParaRPr>
                    </a:p>
                  </a:txBody>
                  <a:tcPr marL="33945" marR="33945" marT="0" marB="0"/>
                </a:tc>
                <a:tc>
                  <a:txBody>
                    <a:bodyPr/>
                    <a:lstStyle/>
                    <a:p>
                      <a:pPr marL="0" marR="0" algn="ctr">
                        <a:spcBef>
                          <a:spcPts val="0"/>
                        </a:spcBef>
                        <a:spcAft>
                          <a:spcPts val="0"/>
                        </a:spcAft>
                      </a:pPr>
                      <a:r>
                        <a:rPr lang="en-US" sz="1400" b="1" dirty="0">
                          <a:effectLst/>
                        </a:rPr>
                        <a:t>62</a:t>
                      </a:r>
                      <a:endParaRPr lang="en-US" sz="1400" b="1" dirty="0">
                        <a:effectLst/>
                        <a:latin typeface="Times New Roman"/>
                        <a:ea typeface="Times New Roman"/>
                      </a:endParaRPr>
                    </a:p>
                  </a:txBody>
                  <a:tcPr marL="33945" marR="33945" marT="0" marB="0" anchor="ctr"/>
                </a:tc>
              </a:tr>
              <a:tr h="319342">
                <a:tc>
                  <a:txBody>
                    <a:bodyPr/>
                    <a:lstStyle/>
                    <a:p>
                      <a:pPr marL="0" marR="0" algn="l" defTabSz="914400" rtl="0" eaLnBrk="1" latinLnBrk="0" hangingPunct="1">
                        <a:spcBef>
                          <a:spcPts val="1200"/>
                        </a:spcBef>
                        <a:spcAft>
                          <a:spcPts val="0"/>
                        </a:spcAft>
                      </a:pPr>
                      <a:r>
                        <a:rPr lang="en-US" sz="1600" b="1" i="0" u="none" strike="noStrike" kern="1200" dirty="0">
                          <a:solidFill>
                            <a:schemeClr val="accent5">
                              <a:lumMod val="75000"/>
                            </a:schemeClr>
                          </a:solidFill>
                          <a:effectLst/>
                          <a:latin typeface="Palatino Linotype"/>
                          <a:ea typeface="+mn-ea"/>
                          <a:cs typeface="+mn-cs"/>
                        </a:rPr>
                        <a:t>Making County government more efficient</a:t>
                      </a:r>
                    </a:p>
                  </a:txBody>
                  <a:tcPr marL="33945" marR="33945" marT="0" marB="0"/>
                </a:tc>
                <a:tc>
                  <a:txBody>
                    <a:bodyPr/>
                    <a:lstStyle/>
                    <a:p>
                      <a:pPr marL="0" marR="0" algn="ctr" defTabSz="914400" rtl="0" eaLnBrk="1" latinLnBrk="0" hangingPunct="1">
                        <a:spcBef>
                          <a:spcPts val="1200"/>
                        </a:spcBef>
                        <a:spcAft>
                          <a:spcPts val="0"/>
                        </a:spcAft>
                      </a:pPr>
                      <a:r>
                        <a:rPr lang="en-US" sz="1600" b="1" kern="1200" dirty="0">
                          <a:solidFill>
                            <a:srgbClr val="FF0000"/>
                          </a:solidFill>
                          <a:effectLst/>
                          <a:latin typeface="Times New Roman"/>
                          <a:ea typeface="Times New Roman"/>
                          <a:cs typeface="+mn-cs"/>
                        </a:rPr>
                        <a:t>12</a:t>
                      </a:r>
                    </a:p>
                  </a:txBody>
                  <a:tcPr marL="33945" marR="33945" marT="0" marB="0"/>
                </a:tc>
                <a:tc>
                  <a:txBody>
                    <a:bodyPr/>
                    <a:lstStyle/>
                    <a:p>
                      <a:pPr marL="0" marR="0" algn="ctr" defTabSz="914400" rtl="0" eaLnBrk="1" latinLnBrk="0" hangingPunct="1">
                        <a:spcBef>
                          <a:spcPts val="1200"/>
                        </a:spcBef>
                        <a:spcAft>
                          <a:spcPts val="0"/>
                        </a:spcAft>
                      </a:pPr>
                      <a:r>
                        <a:rPr lang="en-US" sz="1600" b="1" kern="1200" dirty="0">
                          <a:solidFill>
                            <a:srgbClr val="FF0000"/>
                          </a:solidFill>
                          <a:effectLst/>
                          <a:latin typeface="Times New Roman"/>
                          <a:ea typeface="Times New Roman"/>
                          <a:cs typeface="+mn-cs"/>
                        </a:rPr>
                        <a:t>29</a:t>
                      </a:r>
                    </a:p>
                  </a:txBody>
                  <a:tcPr marL="33945" marR="33945" marT="0" marB="0">
                    <a:lnR w="12700" cap="flat" cmpd="sng" algn="ctr">
                      <a:solidFill>
                        <a:schemeClr val="tx1"/>
                      </a:solidFill>
                      <a:prstDash val="solid"/>
                      <a:round/>
                      <a:headEnd type="none" w="med" len="med"/>
                      <a:tailEnd type="none" w="med" len="med"/>
                    </a:lnR>
                  </a:tcPr>
                </a:tc>
                <a:tc>
                  <a:txBody>
                    <a:bodyPr/>
                    <a:lstStyle/>
                    <a:p>
                      <a:pPr marL="0" marR="0" algn="ctr" defTabSz="914400" rtl="0" eaLnBrk="1" latinLnBrk="0" hangingPunct="1">
                        <a:spcBef>
                          <a:spcPts val="1200"/>
                        </a:spcBef>
                        <a:spcAft>
                          <a:spcPts val="0"/>
                        </a:spcAft>
                      </a:pPr>
                      <a:r>
                        <a:rPr lang="en-US" sz="1600" b="1" kern="1200" dirty="0" smtClean="0">
                          <a:solidFill>
                            <a:srgbClr val="FF0000"/>
                          </a:solidFill>
                          <a:effectLst/>
                          <a:latin typeface="Times New Roman"/>
                          <a:ea typeface="Times New Roman"/>
                          <a:cs typeface="+mn-cs"/>
                        </a:rPr>
                        <a:t>17</a:t>
                      </a:r>
                      <a:endParaRPr lang="en-US" sz="1600" b="1" kern="1200" dirty="0">
                        <a:solidFill>
                          <a:srgbClr val="FF0000"/>
                        </a:solidFill>
                        <a:effectLst/>
                        <a:latin typeface="Times New Roman"/>
                        <a:ea typeface="Times New Roman"/>
                        <a:cs typeface="+mn-cs"/>
                      </a:endParaRPr>
                    </a:p>
                  </a:txBody>
                  <a:tcPr marL="33945" marR="33945" marT="0" marB="0">
                    <a:lnL w="12700" cap="flat" cmpd="sng" algn="ctr">
                      <a:solidFill>
                        <a:schemeClr val="tx1"/>
                      </a:solidFill>
                      <a:prstDash val="solid"/>
                      <a:round/>
                      <a:headEnd type="none" w="med" len="med"/>
                      <a:tailEnd type="none" w="med" len="med"/>
                    </a:lnL>
                  </a:tcPr>
                </a:tc>
                <a:tc>
                  <a:txBody>
                    <a:bodyPr/>
                    <a:lstStyle/>
                    <a:p>
                      <a:pPr marL="0" marR="0" algn="ctr">
                        <a:spcBef>
                          <a:spcPts val="1200"/>
                        </a:spcBef>
                        <a:spcAft>
                          <a:spcPts val="0"/>
                        </a:spcAft>
                      </a:pPr>
                      <a:r>
                        <a:rPr lang="en-US" sz="1400" dirty="0">
                          <a:effectLst/>
                        </a:rPr>
                        <a:t>2</a:t>
                      </a:r>
                      <a:endParaRPr lang="en-US" sz="1400" dirty="0">
                        <a:effectLst/>
                        <a:latin typeface="Times New Roman"/>
                        <a:ea typeface="Times New Roman"/>
                      </a:endParaRPr>
                    </a:p>
                  </a:txBody>
                  <a:tcPr marL="33945" marR="33945" marT="0" marB="0"/>
                </a:tc>
                <a:tc>
                  <a:txBody>
                    <a:bodyPr/>
                    <a:lstStyle/>
                    <a:p>
                      <a:pPr marL="0" marR="0" algn="ctr">
                        <a:spcBef>
                          <a:spcPts val="1200"/>
                        </a:spcBef>
                        <a:spcAft>
                          <a:spcPts val="0"/>
                        </a:spcAft>
                      </a:pPr>
                      <a:r>
                        <a:rPr lang="en-US" sz="1400" dirty="0">
                          <a:effectLst/>
                        </a:rPr>
                        <a:t>21</a:t>
                      </a:r>
                      <a:endParaRPr lang="en-US" sz="1400" dirty="0">
                        <a:effectLst/>
                        <a:latin typeface="Times New Roman"/>
                        <a:ea typeface="Times New Roman"/>
                      </a:endParaRPr>
                    </a:p>
                  </a:txBody>
                  <a:tcPr marL="33945" marR="33945" marT="0" marB="0"/>
                </a:tc>
                <a:tc>
                  <a:txBody>
                    <a:bodyPr/>
                    <a:lstStyle/>
                    <a:p>
                      <a:pPr marL="0" marR="0" algn="ctr">
                        <a:spcBef>
                          <a:spcPts val="1200"/>
                        </a:spcBef>
                        <a:spcAft>
                          <a:spcPts val="0"/>
                        </a:spcAft>
                      </a:pPr>
                      <a:r>
                        <a:rPr lang="en-US" sz="1400" dirty="0">
                          <a:effectLst/>
                        </a:rPr>
                        <a:t>37</a:t>
                      </a:r>
                      <a:endParaRPr lang="en-US" sz="1400" dirty="0">
                        <a:effectLst/>
                        <a:latin typeface="Times New Roman"/>
                        <a:ea typeface="Times New Roman"/>
                      </a:endParaRPr>
                    </a:p>
                  </a:txBody>
                  <a:tcPr marL="33945" marR="33945" marT="0" marB="0"/>
                </a:tc>
                <a:tc>
                  <a:txBody>
                    <a:bodyPr/>
                    <a:lstStyle/>
                    <a:p>
                      <a:pPr marL="0" marR="0" algn="ctr">
                        <a:spcBef>
                          <a:spcPts val="0"/>
                        </a:spcBef>
                        <a:spcAft>
                          <a:spcPts val="1200"/>
                        </a:spcAft>
                      </a:pPr>
                      <a:r>
                        <a:rPr lang="en-US" sz="1400" b="1" dirty="0">
                          <a:effectLst/>
                        </a:rPr>
                        <a:t>58</a:t>
                      </a:r>
                      <a:endParaRPr lang="en-US" sz="1400" b="1" dirty="0">
                        <a:effectLst/>
                        <a:latin typeface="Times New Roman"/>
                        <a:ea typeface="Times New Roman"/>
                      </a:endParaRPr>
                    </a:p>
                  </a:txBody>
                  <a:tcPr marL="33945" marR="33945" marT="0" marB="0" anchor="ctr"/>
                </a:tc>
              </a:tr>
              <a:tr h="319342">
                <a:tc>
                  <a:txBody>
                    <a:bodyPr/>
                    <a:lstStyle/>
                    <a:p>
                      <a:pPr marL="0" marR="0" algn="l" defTabSz="914400" rtl="0" eaLnBrk="1" latinLnBrk="0" hangingPunct="1">
                        <a:spcBef>
                          <a:spcPts val="1200"/>
                        </a:spcBef>
                        <a:spcAft>
                          <a:spcPts val="0"/>
                        </a:spcAft>
                      </a:pPr>
                      <a:r>
                        <a:rPr lang="en-US" sz="1600" b="1" i="0" u="none" strike="noStrike" kern="1200" dirty="0">
                          <a:solidFill>
                            <a:schemeClr val="accent5">
                              <a:lumMod val="75000"/>
                            </a:schemeClr>
                          </a:solidFill>
                          <a:effectLst/>
                          <a:latin typeface="Palatino Linotype"/>
                          <a:ea typeface="+mn-ea"/>
                          <a:cs typeface="+mn-cs"/>
                        </a:rPr>
                        <a:t>Preserving the environment</a:t>
                      </a:r>
                    </a:p>
                  </a:txBody>
                  <a:tcPr marL="33945" marR="33945" marT="0" marB="0"/>
                </a:tc>
                <a:tc>
                  <a:txBody>
                    <a:bodyPr/>
                    <a:lstStyle/>
                    <a:p>
                      <a:pPr marL="0" marR="0" algn="ctr">
                        <a:spcBef>
                          <a:spcPts val="1200"/>
                        </a:spcBef>
                        <a:spcAft>
                          <a:spcPts val="0"/>
                        </a:spcAft>
                      </a:pPr>
                      <a:r>
                        <a:rPr lang="en-US" sz="1800" b="1" kern="1200" dirty="0">
                          <a:solidFill>
                            <a:schemeClr val="tx2"/>
                          </a:solidFill>
                          <a:effectLst/>
                          <a:latin typeface="+mn-lt"/>
                          <a:ea typeface="+mn-ea"/>
                          <a:cs typeface="+mn-cs"/>
                        </a:rPr>
                        <a:t>15</a:t>
                      </a:r>
                    </a:p>
                  </a:txBody>
                  <a:tcPr marL="33945" marR="33945" marT="0" marB="0"/>
                </a:tc>
                <a:tc>
                  <a:txBody>
                    <a:bodyPr/>
                    <a:lstStyle/>
                    <a:p>
                      <a:pPr marL="0" marR="0" algn="ctr">
                        <a:spcBef>
                          <a:spcPts val="1200"/>
                        </a:spcBef>
                        <a:spcAft>
                          <a:spcPts val="0"/>
                        </a:spcAft>
                      </a:pPr>
                      <a:r>
                        <a:rPr lang="en-US" sz="1800" b="1" kern="1200" dirty="0">
                          <a:solidFill>
                            <a:schemeClr val="tx2"/>
                          </a:solidFill>
                          <a:effectLst/>
                          <a:latin typeface="+mn-lt"/>
                          <a:ea typeface="+mn-ea"/>
                          <a:cs typeface="+mn-cs"/>
                        </a:rPr>
                        <a:t>21</a:t>
                      </a:r>
                    </a:p>
                  </a:txBody>
                  <a:tcPr marL="33945" marR="33945" marT="0" marB="0">
                    <a:lnR w="12700" cap="flat" cmpd="sng" algn="ctr">
                      <a:solidFill>
                        <a:schemeClr val="tx1"/>
                      </a:solidFill>
                      <a:prstDash val="solid"/>
                      <a:round/>
                      <a:headEnd type="none" w="med" len="med"/>
                      <a:tailEnd type="none" w="med" len="med"/>
                    </a:lnR>
                  </a:tcPr>
                </a:tc>
                <a:tc>
                  <a:txBody>
                    <a:bodyPr/>
                    <a:lstStyle/>
                    <a:p>
                      <a:pPr marL="0" marR="0" algn="ctr">
                        <a:spcBef>
                          <a:spcPts val="1200"/>
                        </a:spcBef>
                        <a:spcAft>
                          <a:spcPts val="0"/>
                        </a:spcAft>
                      </a:pPr>
                      <a:r>
                        <a:rPr lang="en-US" sz="1800" b="1" kern="1200" dirty="0" smtClean="0">
                          <a:solidFill>
                            <a:schemeClr val="tx2"/>
                          </a:solidFill>
                          <a:effectLst/>
                          <a:latin typeface="+mn-lt"/>
                          <a:ea typeface="+mn-ea"/>
                          <a:cs typeface="+mn-cs"/>
                        </a:rPr>
                        <a:t>6</a:t>
                      </a:r>
                      <a:endParaRPr lang="en-US" sz="1800" b="1" kern="1200" dirty="0">
                        <a:solidFill>
                          <a:schemeClr val="tx2"/>
                        </a:solidFill>
                        <a:effectLst/>
                        <a:latin typeface="+mn-lt"/>
                        <a:ea typeface="+mn-ea"/>
                        <a:cs typeface="+mn-cs"/>
                      </a:endParaRPr>
                    </a:p>
                  </a:txBody>
                  <a:tcPr marL="33945" marR="33945" marT="0" marB="0">
                    <a:lnL w="12700" cap="flat" cmpd="sng" algn="ctr">
                      <a:solidFill>
                        <a:schemeClr val="tx1"/>
                      </a:solidFill>
                      <a:prstDash val="solid"/>
                      <a:round/>
                      <a:headEnd type="none" w="med" len="med"/>
                      <a:tailEnd type="none" w="med" len="med"/>
                    </a:lnL>
                  </a:tcPr>
                </a:tc>
                <a:tc>
                  <a:txBody>
                    <a:bodyPr/>
                    <a:lstStyle/>
                    <a:p>
                      <a:pPr marL="0" marR="0" algn="ctr">
                        <a:spcBef>
                          <a:spcPts val="1200"/>
                        </a:spcBef>
                        <a:spcAft>
                          <a:spcPts val="0"/>
                        </a:spcAft>
                      </a:pPr>
                      <a:r>
                        <a:rPr lang="en-US" sz="1400">
                          <a:effectLst/>
                        </a:rPr>
                        <a:t>7</a:t>
                      </a:r>
                      <a:endParaRPr lang="en-US" sz="1400">
                        <a:effectLst/>
                        <a:latin typeface="Times New Roman"/>
                        <a:ea typeface="Times New Roman"/>
                      </a:endParaRPr>
                    </a:p>
                  </a:txBody>
                  <a:tcPr marL="33945" marR="33945" marT="0" marB="0"/>
                </a:tc>
                <a:tc>
                  <a:txBody>
                    <a:bodyPr/>
                    <a:lstStyle/>
                    <a:p>
                      <a:pPr marL="0" marR="0" algn="ctr">
                        <a:spcBef>
                          <a:spcPts val="1200"/>
                        </a:spcBef>
                        <a:spcAft>
                          <a:spcPts val="0"/>
                        </a:spcAft>
                      </a:pPr>
                      <a:r>
                        <a:rPr lang="en-US" sz="1400" dirty="0">
                          <a:effectLst/>
                        </a:rPr>
                        <a:t>18</a:t>
                      </a:r>
                      <a:endParaRPr lang="en-US" sz="1400" dirty="0">
                        <a:effectLst/>
                        <a:latin typeface="Times New Roman"/>
                        <a:ea typeface="Times New Roman"/>
                      </a:endParaRPr>
                    </a:p>
                  </a:txBody>
                  <a:tcPr marL="33945" marR="33945" marT="0" marB="0"/>
                </a:tc>
                <a:tc>
                  <a:txBody>
                    <a:bodyPr/>
                    <a:lstStyle/>
                    <a:p>
                      <a:pPr marL="0" marR="0" algn="ctr">
                        <a:spcBef>
                          <a:spcPts val="1200"/>
                        </a:spcBef>
                        <a:spcAft>
                          <a:spcPts val="0"/>
                        </a:spcAft>
                      </a:pPr>
                      <a:r>
                        <a:rPr lang="en-US" sz="1400" dirty="0">
                          <a:effectLst/>
                        </a:rPr>
                        <a:t>39</a:t>
                      </a:r>
                      <a:endParaRPr lang="en-US" sz="1400" dirty="0">
                        <a:effectLst/>
                        <a:latin typeface="Times New Roman"/>
                        <a:ea typeface="Times New Roman"/>
                      </a:endParaRPr>
                    </a:p>
                  </a:txBody>
                  <a:tcPr marL="33945" marR="33945" marT="0" marB="0"/>
                </a:tc>
                <a:tc>
                  <a:txBody>
                    <a:bodyPr/>
                    <a:lstStyle/>
                    <a:p>
                      <a:pPr marL="0" marR="0" algn="ctr">
                        <a:spcBef>
                          <a:spcPts val="0"/>
                        </a:spcBef>
                        <a:spcAft>
                          <a:spcPts val="0"/>
                        </a:spcAft>
                      </a:pPr>
                      <a:r>
                        <a:rPr lang="en-US" sz="1400" b="1" dirty="0">
                          <a:effectLst/>
                        </a:rPr>
                        <a:t>57</a:t>
                      </a:r>
                      <a:endParaRPr lang="en-US" sz="1400" b="1" dirty="0">
                        <a:effectLst/>
                        <a:latin typeface="Times New Roman"/>
                        <a:ea typeface="Times New Roman"/>
                      </a:endParaRPr>
                    </a:p>
                  </a:txBody>
                  <a:tcPr marL="33945" marR="33945" marT="0" marB="0" anchor="ctr"/>
                </a:tc>
              </a:tr>
              <a:tr h="319342">
                <a:tc>
                  <a:txBody>
                    <a:bodyPr/>
                    <a:lstStyle/>
                    <a:p>
                      <a:pPr marL="0" marR="0" algn="l" defTabSz="914400" rtl="0" eaLnBrk="1" latinLnBrk="0" hangingPunct="1">
                        <a:spcBef>
                          <a:spcPts val="1200"/>
                        </a:spcBef>
                        <a:spcAft>
                          <a:spcPts val="0"/>
                        </a:spcAft>
                      </a:pPr>
                      <a:r>
                        <a:rPr lang="en-US" sz="1600" b="1" i="0" u="none" strike="noStrike" kern="1200" dirty="0">
                          <a:solidFill>
                            <a:schemeClr val="accent5">
                              <a:lumMod val="75000"/>
                            </a:schemeClr>
                          </a:solidFill>
                          <a:effectLst/>
                          <a:latin typeface="Palatino Linotype"/>
                          <a:ea typeface="+mn-ea"/>
                          <a:cs typeface="+mn-cs"/>
                        </a:rPr>
                        <a:t>Managing growth </a:t>
                      </a:r>
                    </a:p>
                  </a:txBody>
                  <a:tcPr marL="33945" marR="33945" marT="0" marB="0"/>
                </a:tc>
                <a:tc>
                  <a:txBody>
                    <a:bodyPr/>
                    <a:lstStyle/>
                    <a:p>
                      <a:pPr marL="0" marR="0" algn="ctr">
                        <a:spcBef>
                          <a:spcPts val="1200"/>
                        </a:spcBef>
                        <a:spcAft>
                          <a:spcPts val="0"/>
                        </a:spcAft>
                      </a:pPr>
                      <a:r>
                        <a:rPr lang="en-US" sz="1600" b="1" kern="1200" dirty="0">
                          <a:solidFill>
                            <a:srgbClr val="FF0000"/>
                          </a:solidFill>
                          <a:effectLst/>
                          <a:latin typeface="Times New Roman"/>
                          <a:ea typeface="Times New Roman"/>
                          <a:cs typeface="+mn-cs"/>
                        </a:rPr>
                        <a:t>13</a:t>
                      </a:r>
                    </a:p>
                  </a:txBody>
                  <a:tcPr marL="33945" marR="33945" marT="0" marB="0"/>
                </a:tc>
                <a:tc>
                  <a:txBody>
                    <a:bodyPr/>
                    <a:lstStyle/>
                    <a:p>
                      <a:pPr marL="0" marR="0" algn="ctr">
                        <a:spcBef>
                          <a:spcPts val="1200"/>
                        </a:spcBef>
                        <a:spcAft>
                          <a:spcPts val="0"/>
                        </a:spcAft>
                      </a:pPr>
                      <a:r>
                        <a:rPr lang="en-US" sz="1600" b="1" kern="1200" dirty="0">
                          <a:solidFill>
                            <a:srgbClr val="FF0000"/>
                          </a:solidFill>
                          <a:effectLst/>
                          <a:latin typeface="Times New Roman"/>
                          <a:ea typeface="Times New Roman"/>
                          <a:cs typeface="+mn-cs"/>
                        </a:rPr>
                        <a:t>29</a:t>
                      </a:r>
                    </a:p>
                  </a:txBody>
                  <a:tcPr marL="33945" marR="33945" marT="0" marB="0">
                    <a:lnR w="12700" cap="flat" cmpd="sng" algn="ctr">
                      <a:solidFill>
                        <a:schemeClr val="tx1"/>
                      </a:solidFill>
                      <a:prstDash val="solid"/>
                      <a:round/>
                      <a:headEnd type="none" w="med" len="med"/>
                      <a:tailEnd type="none" w="med" len="med"/>
                    </a:lnR>
                  </a:tcPr>
                </a:tc>
                <a:tc>
                  <a:txBody>
                    <a:bodyPr/>
                    <a:lstStyle/>
                    <a:p>
                      <a:pPr marL="0" marR="0" algn="ctr">
                        <a:spcBef>
                          <a:spcPts val="1200"/>
                        </a:spcBef>
                        <a:spcAft>
                          <a:spcPts val="0"/>
                        </a:spcAft>
                      </a:pPr>
                      <a:r>
                        <a:rPr lang="en-US" sz="1600" b="1" kern="1200" dirty="0" smtClean="0">
                          <a:solidFill>
                            <a:srgbClr val="FF0000"/>
                          </a:solidFill>
                          <a:effectLst/>
                          <a:latin typeface="Times New Roman"/>
                          <a:ea typeface="Times New Roman"/>
                          <a:cs typeface="+mn-cs"/>
                        </a:rPr>
                        <a:t>16</a:t>
                      </a:r>
                      <a:endParaRPr lang="en-US" sz="1600" b="1" kern="1200" dirty="0">
                        <a:solidFill>
                          <a:srgbClr val="FF0000"/>
                        </a:solidFill>
                        <a:effectLst/>
                        <a:latin typeface="Times New Roman"/>
                        <a:ea typeface="Times New Roman"/>
                        <a:cs typeface="+mn-cs"/>
                      </a:endParaRPr>
                    </a:p>
                  </a:txBody>
                  <a:tcPr marL="33945" marR="33945" marT="0" marB="0">
                    <a:lnL w="12700" cap="flat" cmpd="sng" algn="ctr">
                      <a:solidFill>
                        <a:schemeClr val="tx1"/>
                      </a:solidFill>
                      <a:prstDash val="solid"/>
                      <a:round/>
                      <a:headEnd type="none" w="med" len="med"/>
                      <a:tailEnd type="none" w="med" len="med"/>
                    </a:lnL>
                  </a:tcPr>
                </a:tc>
                <a:tc>
                  <a:txBody>
                    <a:bodyPr/>
                    <a:lstStyle/>
                    <a:p>
                      <a:pPr marL="0" marR="0" algn="ctr">
                        <a:spcBef>
                          <a:spcPts val="1200"/>
                        </a:spcBef>
                        <a:spcAft>
                          <a:spcPts val="0"/>
                        </a:spcAft>
                      </a:pPr>
                      <a:r>
                        <a:rPr lang="en-US" sz="1400">
                          <a:effectLst/>
                        </a:rPr>
                        <a:t>2</a:t>
                      </a:r>
                      <a:endParaRPr lang="en-US" sz="1400">
                        <a:effectLst/>
                        <a:latin typeface="Times New Roman"/>
                        <a:ea typeface="Times New Roman"/>
                      </a:endParaRPr>
                    </a:p>
                  </a:txBody>
                  <a:tcPr marL="33945" marR="33945" marT="0" marB="0"/>
                </a:tc>
                <a:tc>
                  <a:txBody>
                    <a:bodyPr/>
                    <a:lstStyle/>
                    <a:p>
                      <a:pPr marL="0" marR="0" algn="ctr">
                        <a:spcBef>
                          <a:spcPts val="1200"/>
                        </a:spcBef>
                        <a:spcAft>
                          <a:spcPts val="0"/>
                        </a:spcAft>
                      </a:pPr>
                      <a:r>
                        <a:rPr lang="en-US" sz="1400" dirty="0">
                          <a:effectLst/>
                        </a:rPr>
                        <a:t>18</a:t>
                      </a:r>
                      <a:endParaRPr lang="en-US" sz="1400" dirty="0">
                        <a:effectLst/>
                        <a:latin typeface="Times New Roman"/>
                        <a:ea typeface="Times New Roman"/>
                      </a:endParaRPr>
                    </a:p>
                  </a:txBody>
                  <a:tcPr marL="33945" marR="33945" marT="0" marB="0"/>
                </a:tc>
                <a:tc>
                  <a:txBody>
                    <a:bodyPr/>
                    <a:lstStyle/>
                    <a:p>
                      <a:pPr marL="0" marR="0" algn="ctr">
                        <a:spcBef>
                          <a:spcPts val="1200"/>
                        </a:spcBef>
                        <a:spcAft>
                          <a:spcPts val="0"/>
                        </a:spcAft>
                      </a:pPr>
                      <a:r>
                        <a:rPr lang="en-US" sz="1400" dirty="0">
                          <a:effectLst/>
                        </a:rPr>
                        <a:t>38</a:t>
                      </a:r>
                      <a:endParaRPr lang="en-US" sz="1400" dirty="0">
                        <a:effectLst/>
                        <a:latin typeface="Times New Roman"/>
                        <a:ea typeface="Times New Roman"/>
                      </a:endParaRPr>
                    </a:p>
                  </a:txBody>
                  <a:tcPr marL="33945" marR="33945" marT="0" marB="0"/>
                </a:tc>
                <a:tc>
                  <a:txBody>
                    <a:bodyPr/>
                    <a:lstStyle/>
                    <a:p>
                      <a:pPr marL="0" marR="0" algn="ctr">
                        <a:spcBef>
                          <a:spcPts val="0"/>
                        </a:spcBef>
                        <a:spcAft>
                          <a:spcPts val="0"/>
                        </a:spcAft>
                      </a:pPr>
                      <a:r>
                        <a:rPr lang="en-US" sz="1400" b="1" dirty="0">
                          <a:effectLst/>
                        </a:rPr>
                        <a:t>56</a:t>
                      </a:r>
                      <a:endParaRPr lang="en-US" sz="1400" b="1" dirty="0">
                        <a:effectLst/>
                        <a:latin typeface="Times New Roman"/>
                        <a:ea typeface="Times New Roman"/>
                      </a:endParaRPr>
                    </a:p>
                  </a:txBody>
                  <a:tcPr marL="33945" marR="33945" marT="0" marB="0" anchor="ctr"/>
                </a:tc>
              </a:tr>
              <a:tr h="319342">
                <a:tc>
                  <a:txBody>
                    <a:bodyPr/>
                    <a:lstStyle/>
                    <a:p>
                      <a:pPr marL="0" marR="0">
                        <a:spcBef>
                          <a:spcPts val="1200"/>
                        </a:spcBef>
                        <a:spcAft>
                          <a:spcPts val="0"/>
                        </a:spcAft>
                      </a:pPr>
                      <a:r>
                        <a:rPr lang="en-US" sz="1600" b="1" i="0" u="none" strike="noStrike" kern="1200" dirty="0">
                          <a:solidFill>
                            <a:srgbClr val="C00000"/>
                          </a:solidFill>
                          <a:effectLst/>
                          <a:latin typeface="Palatino Linotype"/>
                          <a:ea typeface="+mn-ea"/>
                          <a:cs typeface="+mn-cs"/>
                        </a:rPr>
                        <a:t>Having the right experience for the job </a:t>
                      </a:r>
                    </a:p>
                  </a:txBody>
                  <a:tcPr marL="33945" marR="33945" marT="0" marB="0"/>
                </a:tc>
                <a:tc>
                  <a:txBody>
                    <a:bodyPr/>
                    <a:lstStyle/>
                    <a:p>
                      <a:pPr marL="0" marR="0" algn="ctr">
                        <a:spcBef>
                          <a:spcPts val="1200"/>
                        </a:spcBef>
                        <a:spcAft>
                          <a:spcPts val="0"/>
                        </a:spcAft>
                      </a:pPr>
                      <a:r>
                        <a:rPr lang="en-US" sz="1600" b="1" kern="1200" dirty="0">
                          <a:solidFill>
                            <a:srgbClr val="FF0000"/>
                          </a:solidFill>
                          <a:effectLst/>
                          <a:latin typeface="Times New Roman"/>
                          <a:ea typeface="Times New Roman"/>
                          <a:cs typeface="+mn-cs"/>
                        </a:rPr>
                        <a:t>11</a:t>
                      </a:r>
                    </a:p>
                  </a:txBody>
                  <a:tcPr marL="33945" marR="33945" marT="0" marB="0"/>
                </a:tc>
                <a:tc>
                  <a:txBody>
                    <a:bodyPr/>
                    <a:lstStyle/>
                    <a:p>
                      <a:pPr marL="0" marR="0" algn="ctr">
                        <a:spcBef>
                          <a:spcPts val="1200"/>
                        </a:spcBef>
                        <a:spcAft>
                          <a:spcPts val="0"/>
                        </a:spcAft>
                      </a:pPr>
                      <a:r>
                        <a:rPr lang="en-US" sz="1600" b="1" kern="1200" dirty="0">
                          <a:solidFill>
                            <a:srgbClr val="FF0000"/>
                          </a:solidFill>
                          <a:effectLst/>
                          <a:latin typeface="Times New Roman"/>
                          <a:ea typeface="Times New Roman"/>
                          <a:cs typeface="+mn-cs"/>
                        </a:rPr>
                        <a:t>32</a:t>
                      </a:r>
                    </a:p>
                  </a:txBody>
                  <a:tcPr marL="33945" marR="33945" marT="0" marB="0">
                    <a:lnR w="12700" cap="flat" cmpd="sng" algn="ctr">
                      <a:solidFill>
                        <a:schemeClr val="tx1"/>
                      </a:solidFill>
                      <a:prstDash val="solid"/>
                      <a:round/>
                      <a:headEnd type="none" w="med" len="med"/>
                      <a:tailEnd type="none" w="med" len="med"/>
                    </a:lnR>
                  </a:tcPr>
                </a:tc>
                <a:tc>
                  <a:txBody>
                    <a:bodyPr/>
                    <a:lstStyle/>
                    <a:p>
                      <a:pPr marL="0" marR="0" algn="ctr">
                        <a:spcBef>
                          <a:spcPts val="1200"/>
                        </a:spcBef>
                        <a:spcAft>
                          <a:spcPts val="0"/>
                        </a:spcAft>
                      </a:pPr>
                      <a:r>
                        <a:rPr lang="en-US" sz="1600" b="1" kern="1200" dirty="0" smtClean="0">
                          <a:solidFill>
                            <a:srgbClr val="FF0000"/>
                          </a:solidFill>
                          <a:effectLst/>
                          <a:latin typeface="Times New Roman"/>
                          <a:ea typeface="Times New Roman"/>
                          <a:cs typeface="+mn-cs"/>
                        </a:rPr>
                        <a:t>21</a:t>
                      </a:r>
                      <a:endParaRPr lang="en-US" sz="1600" b="1" kern="1200" dirty="0">
                        <a:solidFill>
                          <a:srgbClr val="FF0000"/>
                        </a:solidFill>
                        <a:effectLst/>
                        <a:latin typeface="Times New Roman"/>
                        <a:ea typeface="Times New Roman"/>
                        <a:cs typeface="+mn-cs"/>
                      </a:endParaRPr>
                    </a:p>
                  </a:txBody>
                  <a:tcPr marL="33945" marR="33945" marT="0" marB="0">
                    <a:lnL w="12700" cap="flat" cmpd="sng" algn="ctr">
                      <a:solidFill>
                        <a:schemeClr val="tx1"/>
                      </a:solidFill>
                      <a:prstDash val="solid"/>
                      <a:round/>
                      <a:headEnd type="none" w="med" len="med"/>
                      <a:tailEnd type="none" w="med" len="med"/>
                    </a:lnL>
                  </a:tcPr>
                </a:tc>
                <a:tc>
                  <a:txBody>
                    <a:bodyPr/>
                    <a:lstStyle/>
                    <a:p>
                      <a:pPr marL="0" marR="0" algn="ctr">
                        <a:spcBef>
                          <a:spcPts val="1200"/>
                        </a:spcBef>
                        <a:spcAft>
                          <a:spcPts val="0"/>
                        </a:spcAft>
                      </a:pPr>
                      <a:r>
                        <a:rPr lang="en-US" sz="1400" dirty="0">
                          <a:effectLst/>
                        </a:rPr>
                        <a:t>1</a:t>
                      </a:r>
                      <a:endParaRPr lang="en-US" sz="1400" dirty="0">
                        <a:effectLst/>
                        <a:latin typeface="Times New Roman"/>
                        <a:ea typeface="Times New Roman"/>
                      </a:endParaRPr>
                    </a:p>
                  </a:txBody>
                  <a:tcPr marL="33945" marR="33945" marT="0" marB="0"/>
                </a:tc>
                <a:tc>
                  <a:txBody>
                    <a:bodyPr/>
                    <a:lstStyle/>
                    <a:p>
                      <a:pPr marL="0" marR="0" algn="ctr">
                        <a:spcBef>
                          <a:spcPts val="1200"/>
                        </a:spcBef>
                        <a:spcAft>
                          <a:spcPts val="0"/>
                        </a:spcAft>
                      </a:pPr>
                      <a:r>
                        <a:rPr lang="en-US" sz="1400" dirty="0">
                          <a:effectLst/>
                        </a:rPr>
                        <a:t>21</a:t>
                      </a:r>
                      <a:endParaRPr lang="en-US" sz="1400" dirty="0">
                        <a:effectLst/>
                        <a:latin typeface="Times New Roman"/>
                        <a:ea typeface="Times New Roman"/>
                      </a:endParaRPr>
                    </a:p>
                  </a:txBody>
                  <a:tcPr marL="33945" marR="33945" marT="0" marB="0"/>
                </a:tc>
                <a:tc>
                  <a:txBody>
                    <a:bodyPr/>
                    <a:lstStyle/>
                    <a:p>
                      <a:pPr marL="0" marR="0" algn="ctr">
                        <a:spcBef>
                          <a:spcPts val="1200"/>
                        </a:spcBef>
                        <a:spcAft>
                          <a:spcPts val="0"/>
                        </a:spcAft>
                      </a:pPr>
                      <a:r>
                        <a:rPr lang="en-US" sz="1400" dirty="0">
                          <a:effectLst/>
                        </a:rPr>
                        <a:t>35</a:t>
                      </a:r>
                      <a:endParaRPr lang="en-US" sz="1400" dirty="0">
                        <a:effectLst/>
                        <a:latin typeface="Times New Roman"/>
                        <a:ea typeface="Times New Roman"/>
                      </a:endParaRPr>
                    </a:p>
                  </a:txBody>
                  <a:tcPr marL="33945" marR="33945" marT="0" marB="0"/>
                </a:tc>
                <a:tc>
                  <a:txBody>
                    <a:bodyPr/>
                    <a:lstStyle/>
                    <a:p>
                      <a:pPr marL="0" marR="0" algn="ctr">
                        <a:spcBef>
                          <a:spcPts val="0"/>
                        </a:spcBef>
                        <a:spcAft>
                          <a:spcPts val="0"/>
                        </a:spcAft>
                      </a:pPr>
                      <a:r>
                        <a:rPr lang="en-US" sz="1400" b="1" dirty="0">
                          <a:effectLst/>
                        </a:rPr>
                        <a:t>56</a:t>
                      </a:r>
                      <a:endParaRPr lang="en-US" sz="1400" b="1" dirty="0">
                        <a:effectLst/>
                        <a:latin typeface="Times New Roman"/>
                        <a:ea typeface="Times New Roman"/>
                      </a:endParaRPr>
                    </a:p>
                  </a:txBody>
                  <a:tcPr marL="33945" marR="33945" marT="0" marB="0" anchor="ctr"/>
                </a:tc>
              </a:tr>
              <a:tr h="319342">
                <a:tc>
                  <a:txBody>
                    <a:bodyPr/>
                    <a:lstStyle/>
                    <a:p>
                      <a:pPr marL="0" marR="0" algn="l" defTabSz="914400" rtl="0" eaLnBrk="1" latinLnBrk="0" hangingPunct="1">
                        <a:spcBef>
                          <a:spcPts val="1200"/>
                        </a:spcBef>
                        <a:spcAft>
                          <a:spcPts val="0"/>
                        </a:spcAft>
                      </a:pPr>
                      <a:r>
                        <a:rPr lang="en-US" sz="1600" b="1" i="0" u="none" strike="noStrike" kern="1200" dirty="0">
                          <a:solidFill>
                            <a:schemeClr val="accent5">
                              <a:lumMod val="75000"/>
                            </a:schemeClr>
                          </a:solidFill>
                          <a:effectLst/>
                          <a:latin typeface="Palatino Linotype"/>
                          <a:ea typeface="+mn-ea"/>
                          <a:cs typeface="+mn-cs"/>
                        </a:rPr>
                        <a:t>Keeping taxes low</a:t>
                      </a:r>
                    </a:p>
                  </a:txBody>
                  <a:tcPr marL="33945" marR="33945" marT="0" marB="0"/>
                </a:tc>
                <a:tc>
                  <a:txBody>
                    <a:bodyPr/>
                    <a:lstStyle/>
                    <a:p>
                      <a:pPr marL="0" marR="0" algn="ctr">
                        <a:spcBef>
                          <a:spcPts val="1200"/>
                        </a:spcBef>
                        <a:spcAft>
                          <a:spcPts val="0"/>
                        </a:spcAft>
                      </a:pPr>
                      <a:r>
                        <a:rPr lang="en-US" sz="1600" b="1" kern="1200" dirty="0">
                          <a:solidFill>
                            <a:srgbClr val="FF0000"/>
                          </a:solidFill>
                          <a:effectLst/>
                          <a:latin typeface="Times New Roman"/>
                          <a:ea typeface="Times New Roman"/>
                          <a:cs typeface="+mn-cs"/>
                        </a:rPr>
                        <a:t>14</a:t>
                      </a:r>
                    </a:p>
                  </a:txBody>
                  <a:tcPr marL="33945" marR="33945" marT="0" marB="0"/>
                </a:tc>
                <a:tc>
                  <a:txBody>
                    <a:bodyPr/>
                    <a:lstStyle/>
                    <a:p>
                      <a:pPr marL="0" marR="0" algn="ctr">
                        <a:spcBef>
                          <a:spcPts val="1200"/>
                        </a:spcBef>
                        <a:spcAft>
                          <a:spcPts val="0"/>
                        </a:spcAft>
                      </a:pPr>
                      <a:r>
                        <a:rPr lang="en-US" sz="1600" b="1" kern="1200" dirty="0">
                          <a:solidFill>
                            <a:srgbClr val="FF0000"/>
                          </a:solidFill>
                          <a:effectLst/>
                          <a:latin typeface="Times New Roman"/>
                          <a:ea typeface="Times New Roman"/>
                          <a:cs typeface="+mn-cs"/>
                        </a:rPr>
                        <a:t>30</a:t>
                      </a:r>
                    </a:p>
                  </a:txBody>
                  <a:tcPr marL="33945" marR="33945" marT="0" marB="0">
                    <a:lnR w="12700" cap="flat" cmpd="sng" algn="ctr">
                      <a:solidFill>
                        <a:schemeClr val="tx1"/>
                      </a:solidFill>
                      <a:prstDash val="solid"/>
                      <a:round/>
                      <a:headEnd type="none" w="med" len="med"/>
                      <a:tailEnd type="none" w="med" len="med"/>
                    </a:lnR>
                  </a:tcPr>
                </a:tc>
                <a:tc>
                  <a:txBody>
                    <a:bodyPr/>
                    <a:lstStyle/>
                    <a:p>
                      <a:pPr marL="0" marR="0" algn="ctr">
                        <a:spcBef>
                          <a:spcPts val="1200"/>
                        </a:spcBef>
                        <a:spcAft>
                          <a:spcPts val="0"/>
                        </a:spcAft>
                      </a:pPr>
                      <a:r>
                        <a:rPr lang="en-US" sz="1600" b="1" kern="1200" dirty="0" smtClean="0">
                          <a:solidFill>
                            <a:srgbClr val="FF0000"/>
                          </a:solidFill>
                          <a:effectLst/>
                          <a:latin typeface="Times New Roman"/>
                          <a:ea typeface="Times New Roman"/>
                          <a:cs typeface="+mn-cs"/>
                        </a:rPr>
                        <a:t>16</a:t>
                      </a:r>
                      <a:endParaRPr lang="en-US" sz="1600" b="1" kern="1200" dirty="0">
                        <a:solidFill>
                          <a:srgbClr val="FF0000"/>
                        </a:solidFill>
                        <a:effectLst/>
                        <a:latin typeface="Times New Roman"/>
                        <a:ea typeface="Times New Roman"/>
                        <a:cs typeface="+mn-cs"/>
                      </a:endParaRPr>
                    </a:p>
                  </a:txBody>
                  <a:tcPr marL="33945" marR="33945" marT="0" marB="0">
                    <a:lnL w="12700" cap="flat" cmpd="sng" algn="ctr">
                      <a:solidFill>
                        <a:schemeClr val="tx1"/>
                      </a:solidFill>
                      <a:prstDash val="solid"/>
                      <a:round/>
                      <a:headEnd type="none" w="med" len="med"/>
                      <a:tailEnd type="none" w="med" len="med"/>
                    </a:lnL>
                  </a:tcPr>
                </a:tc>
                <a:tc>
                  <a:txBody>
                    <a:bodyPr/>
                    <a:lstStyle/>
                    <a:p>
                      <a:pPr marL="0" marR="0" algn="ctr">
                        <a:spcBef>
                          <a:spcPts val="1200"/>
                        </a:spcBef>
                        <a:spcAft>
                          <a:spcPts val="0"/>
                        </a:spcAft>
                      </a:pPr>
                      <a:r>
                        <a:rPr lang="en-US" sz="1400">
                          <a:effectLst/>
                        </a:rPr>
                        <a:t>1</a:t>
                      </a:r>
                      <a:endParaRPr lang="en-US" sz="1400">
                        <a:effectLst/>
                        <a:latin typeface="Times New Roman"/>
                        <a:ea typeface="Times New Roman"/>
                      </a:endParaRPr>
                    </a:p>
                  </a:txBody>
                  <a:tcPr marL="33945" marR="33945" marT="0" marB="0"/>
                </a:tc>
                <a:tc>
                  <a:txBody>
                    <a:bodyPr/>
                    <a:lstStyle/>
                    <a:p>
                      <a:pPr marL="0" marR="0" algn="ctr">
                        <a:spcBef>
                          <a:spcPts val="1200"/>
                        </a:spcBef>
                        <a:spcAft>
                          <a:spcPts val="0"/>
                        </a:spcAft>
                      </a:pPr>
                      <a:r>
                        <a:rPr lang="en-US" sz="1400" dirty="0">
                          <a:effectLst/>
                        </a:rPr>
                        <a:t>19</a:t>
                      </a:r>
                      <a:endParaRPr lang="en-US" sz="1400" dirty="0">
                        <a:effectLst/>
                        <a:latin typeface="Times New Roman"/>
                        <a:ea typeface="Times New Roman"/>
                      </a:endParaRPr>
                    </a:p>
                  </a:txBody>
                  <a:tcPr marL="33945" marR="33945" marT="0" marB="0"/>
                </a:tc>
                <a:tc>
                  <a:txBody>
                    <a:bodyPr/>
                    <a:lstStyle/>
                    <a:p>
                      <a:pPr marL="0" marR="0" algn="ctr">
                        <a:spcBef>
                          <a:spcPts val="1200"/>
                        </a:spcBef>
                        <a:spcAft>
                          <a:spcPts val="0"/>
                        </a:spcAft>
                      </a:pPr>
                      <a:r>
                        <a:rPr lang="en-US" sz="1400" dirty="0">
                          <a:effectLst/>
                        </a:rPr>
                        <a:t>36</a:t>
                      </a:r>
                      <a:endParaRPr lang="en-US" sz="1400" dirty="0">
                        <a:effectLst/>
                        <a:latin typeface="Times New Roman"/>
                        <a:ea typeface="Times New Roman"/>
                      </a:endParaRPr>
                    </a:p>
                  </a:txBody>
                  <a:tcPr marL="33945" marR="33945" marT="0" marB="0"/>
                </a:tc>
                <a:tc>
                  <a:txBody>
                    <a:bodyPr/>
                    <a:lstStyle/>
                    <a:p>
                      <a:pPr marL="0" marR="0" algn="ctr">
                        <a:spcBef>
                          <a:spcPts val="0"/>
                        </a:spcBef>
                        <a:spcAft>
                          <a:spcPts val="0"/>
                        </a:spcAft>
                      </a:pPr>
                      <a:r>
                        <a:rPr lang="en-US" sz="1400" b="1" dirty="0">
                          <a:effectLst/>
                        </a:rPr>
                        <a:t>55</a:t>
                      </a:r>
                      <a:endParaRPr lang="en-US" sz="1400" b="1" dirty="0">
                        <a:effectLst/>
                        <a:latin typeface="Times New Roman"/>
                        <a:ea typeface="Times New Roman"/>
                      </a:endParaRPr>
                    </a:p>
                  </a:txBody>
                  <a:tcPr marL="33945" marR="33945" marT="0" marB="0" anchor="ctr"/>
                </a:tc>
              </a:tr>
              <a:tr h="319342">
                <a:tc>
                  <a:txBody>
                    <a:bodyPr/>
                    <a:lstStyle/>
                    <a:p>
                      <a:pPr marL="0" marR="0" algn="l" defTabSz="914400" rtl="0" eaLnBrk="1" latinLnBrk="0" hangingPunct="1">
                        <a:spcBef>
                          <a:spcPts val="1200"/>
                        </a:spcBef>
                        <a:spcAft>
                          <a:spcPts val="0"/>
                        </a:spcAft>
                      </a:pPr>
                      <a:r>
                        <a:rPr lang="en-US" sz="1600" b="1" i="0" u="none" strike="noStrike" kern="1200" dirty="0">
                          <a:solidFill>
                            <a:schemeClr val="accent5">
                              <a:lumMod val="75000"/>
                            </a:schemeClr>
                          </a:solidFill>
                          <a:effectLst/>
                          <a:latin typeface="Palatino Linotype"/>
                          <a:ea typeface="+mn-ea"/>
                          <a:cs typeface="+mn-cs"/>
                        </a:rPr>
                        <a:t>Encouraging economic development</a:t>
                      </a:r>
                    </a:p>
                  </a:txBody>
                  <a:tcPr marL="33945" marR="33945" marT="0" marB="0"/>
                </a:tc>
                <a:tc>
                  <a:txBody>
                    <a:bodyPr/>
                    <a:lstStyle/>
                    <a:p>
                      <a:pPr marL="0" marR="0" algn="ctr">
                        <a:spcBef>
                          <a:spcPts val="1200"/>
                        </a:spcBef>
                        <a:spcAft>
                          <a:spcPts val="0"/>
                        </a:spcAft>
                      </a:pPr>
                      <a:r>
                        <a:rPr lang="en-US" sz="1600" b="1" kern="1200">
                          <a:solidFill>
                            <a:srgbClr val="FF0000"/>
                          </a:solidFill>
                          <a:effectLst/>
                          <a:latin typeface="Times New Roman"/>
                          <a:ea typeface="Times New Roman"/>
                          <a:cs typeface="+mn-cs"/>
                        </a:rPr>
                        <a:t>13</a:t>
                      </a:r>
                    </a:p>
                  </a:txBody>
                  <a:tcPr marL="33945" marR="33945" marT="0" marB="0"/>
                </a:tc>
                <a:tc>
                  <a:txBody>
                    <a:bodyPr/>
                    <a:lstStyle/>
                    <a:p>
                      <a:pPr marL="0" marR="0" algn="ctr">
                        <a:spcBef>
                          <a:spcPts val="1200"/>
                        </a:spcBef>
                        <a:spcAft>
                          <a:spcPts val="0"/>
                        </a:spcAft>
                      </a:pPr>
                      <a:r>
                        <a:rPr lang="en-US" sz="1600" b="1" kern="1200" dirty="0">
                          <a:solidFill>
                            <a:srgbClr val="FF0000"/>
                          </a:solidFill>
                          <a:effectLst/>
                          <a:latin typeface="Times New Roman"/>
                          <a:ea typeface="Times New Roman"/>
                          <a:cs typeface="+mn-cs"/>
                        </a:rPr>
                        <a:t>31</a:t>
                      </a:r>
                    </a:p>
                  </a:txBody>
                  <a:tcPr marL="33945" marR="33945" marT="0" marB="0">
                    <a:lnR w="12700" cap="flat" cmpd="sng" algn="ctr">
                      <a:solidFill>
                        <a:schemeClr val="tx1"/>
                      </a:solidFill>
                      <a:prstDash val="solid"/>
                      <a:round/>
                      <a:headEnd type="none" w="med" len="med"/>
                      <a:tailEnd type="none" w="med" len="med"/>
                    </a:lnR>
                  </a:tcPr>
                </a:tc>
                <a:tc>
                  <a:txBody>
                    <a:bodyPr/>
                    <a:lstStyle/>
                    <a:p>
                      <a:pPr marL="0" marR="0" algn="ctr">
                        <a:spcBef>
                          <a:spcPts val="1200"/>
                        </a:spcBef>
                        <a:spcAft>
                          <a:spcPts val="0"/>
                        </a:spcAft>
                      </a:pPr>
                      <a:r>
                        <a:rPr lang="en-US" sz="1600" b="1" kern="1200" dirty="0" smtClean="0">
                          <a:solidFill>
                            <a:srgbClr val="FF0000"/>
                          </a:solidFill>
                          <a:effectLst/>
                          <a:latin typeface="Times New Roman"/>
                          <a:ea typeface="Times New Roman"/>
                          <a:cs typeface="+mn-cs"/>
                        </a:rPr>
                        <a:t>18</a:t>
                      </a:r>
                      <a:endParaRPr lang="en-US" sz="1600" b="1" kern="1200" dirty="0">
                        <a:solidFill>
                          <a:srgbClr val="FF0000"/>
                        </a:solidFill>
                        <a:effectLst/>
                        <a:latin typeface="Times New Roman"/>
                        <a:ea typeface="Times New Roman"/>
                        <a:cs typeface="+mn-cs"/>
                      </a:endParaRPr>
                    </a:p>
                  </a:txBody>
                  <a:tcPr marL="33945" marR="33945" marT="0" marB="0">
                    <a:lnL w="12700" cap="flat" cmpd="sng" algn="ctr">
                      <a:solidFill>
                        <a:schemeClr val="tx1"/>
                      </a:solidFill>
                      <a:prstDash val="solid"/>
                      <a:round/>
                      <a:headEnd type="none" w="med" len="med"/>
                      <a:tailEnd type="none" w="med" len="med"/>
                    </a:lnL>
                  </a:tcPr>
                </a:tc>
                <a:tc>
                  <a:txBody>
                    <a:bodyPr/>
                    <a:lstStyle/>
                    <a:p>
                      <a:pPr marL="0" marR="0" algn="ctr">
                        <a:spcBef>
                          <a:spcPts val="1200"/>
                        </a:spcBef>
                        <a:spcAft>
                          <a:spcPts val="0"/>
                        </a:spcAft>
                      </a:pPr>
                      <a:r>
                        <a:rPr lang="en-US" sz="1400">
                          <a:effectLst/>
                        </a:rPr>
                        <a:t>1</a:t>
                      </a:r>
                      <a:endParaRPr lang="en-US" sz="1400">
                        <a:effectLst/>
                        <a:latin typeface="Times New Roman"/>
                        <a:ea typeface="Times New Roman"/>
                      </a:endParaRPr>
                    </a:p>
                  </a:txBody>
                  <a:tcPr marL="33945" marR="33945" marT="0" marB="0"/>
                </a:tc>
                <a:tc>
                  <a:txBody>
                    <a:bodyPr/>
                    <a:lstStyle/>
                    <a:p>
                      <a:pPr marL="0" marR="0" algn="ctr">
                        <a:spcBef>
                          <a:spcPts val="1200"/>
                        </a:spcBef>
                        <a:spcAft>
                          <a:spcPts val="0"/>
                        </a:spcAft>
                      </a:pPr>
                      <a:r>
                        <a:rPr lang="en-US" sz="1400">
                          <a:effectLst/>
                        </a:rPr>
                        <a:t>18</a:t>
                      </a:r>
                      <a:endParaRPr lang="en-US" sz="1400">
                        <a:effectLst/>
                        <a:latin typeface="Times New Roman"/>
                        <a:ea typeface="Times New Roman"/>
                      </a:endParaRPr>
                    </a:p>
                  </a:txBody>
                  <a:tcPr marL="33945" marR="33945" marT="0" marB="0"/>
                </a:tc>
                <a:tc>
                  <a:txBody>
                    <a:bodyPr/>
                    <a:lstStyle/>
                    <a:p>
                      <a:pPr marL="0" marR="0" algn="ctr">
                        <a:spcBef>
                          <a:spcPts val="1200"/>
                        </a:spcBef>
                        <a:spcAft>
                          <a:spcPts val="0"/>
                        </a:spcAft>
                      </a:pPr>
                      <a:r>
                        <a:rPr lang="en-US" sz="1400" dirty="0">
                          <a:effectLst/>
                        </a:rPr>
                        <a:t>37</a:t>
                      </a:r>
                      <a:endParaRPr lang="en-US" sz="1400" dirty="0">
                        <a:effectLst/>
                        <a:latin typeface="Times New Roman"/>
                        <a:ea typeface="Times New Roman"/>
                      </a:endParaRPr>
                    </a:p>
                  </a:txBody>
                  <a:tcPr marL="33945" marR="33945" marT="0" marB="0"/>
                </a:tc>
                <a:tc>
                  <a:txBody>
                    <a:bodyPr/>
                    <a:lstStyle/>
                    <a:p>
                      <a:pPr marL="0" marR="0" algn="ctr">
                        <a:spcBef>
                          <a:spcPts val="0"/>
                        </a:spcBef>
                        <a:spcAft>
                          <a:spcPts val="0"/>
                        </a:spcAft>
                      </a:pPr>
                      <a:r>
                        <a:rPr lang="en-US" sz="1400" b="1" dirty="0">
                          <a:effectLst/>
                        </a:rPr>
                        <a:t>55</a:t>
                      </a:r>
                      <a:endParaRPr lang="en-US" sz="1400" b="1" dirty="0">
                        <a:effectLst/>
                        <a:latin typeface="Times New Roman"/>
                        <a:ea typeface="Times New Roman"/>
                      </a:endParaRPr>
                    </a:p>
                  </a:txBody>
                  <a:tcPr marL="33945" marR="33945" marT="0" marB="0" anchor="ctr"/>
                </a:tc>
              </a:tr>
            </a:tbl>
          </a:graphicData>
        </a:graphic>
      </p:graphicFrame>
    </p:spTree>
  </p:cSld>
  <p:clrMapOvr>
    <a:masterClrMapping/>
  </p:clrMapOvr>
  <p:transition spd="med">
    <p:fade thruBlk="1"/>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975414552"/>
              </p:ext>
            </p:extLst>
          </p:nvPr>
        </p:nvGraphicFramePr>
        <p:xfrm>
          <a:off x="838200" y="1143000"/>
          <a:ext cx="7905644" cy="4597429"/>
        </p:xfrm>
        <a:graphic>
          <a:graphicData uri="http://schemas.openxmlformats.org/drawingml/2006/table">
            <a:tbl>
              <a:tblPr firstRow="1" bandRow="1">
                <a:tableStyleId>{3B4B98B0-60AC-42C2-AFA5-B58CD77FA1E5}</a:tableStyleId>
              </a:tblPr>
              <a:tblGrid>
                <a:gridCol w="2895600"/>
                <a:gridCol w="311891"/>
                <a:gridCol w="895350"/>
                <a:gridCol w="392959"/>
                <a:gridCol w="723794"/>
                <a:gridCol w="895350"/>
                <a:gridCol w="895350"/>
                <a:gridCol w="895350"/>
              </a:tblGrid>
              <a:tr h="93859">
                <a:tc rowSpan="2">
                  <a:txBody>
                    <a:bodyPr/>
                    <a:lstStyle/>
                    <a:p>
                      <a:pPr algn="l" rtl="0" fontAlgn="ctr"/>
                      <a:r>
                        <a:rPr lang="en-US" sz="900" u="none" strike="noStrike" dirty="0">
                          <a:effectLst/>
                        </a:rPr>
                        <a:t> </a:t>
                      </a:r>
                      <a:endParaRPr lang="en-US" sz="900" b="0" i="0" u="none" strike="noStrike" dirty="0">
                        <a:solidFill>
                          <a:srgbClr val="000000"/>
                        </a:solidFill>
                        <a:effectLst/>
                        <a:latin typeface="Palatino Linotype"/>
                      </a:endParaRPr>
                    </a:p>
                  </a:txBody>
                  <a:tcPr marL="1958" marR="1958" marT="1958" marB="0" anchor="ctr"/>
                </a:tc>
                <a:tc rowSpan="2">
                  <a:txBody>
                    <a:bodyPr/>
                    <a:lstStyle/>
                    <a:p>
                      <a:pPr algn="ctr" rtl="0" fontAlgn="ctr"/>
                      <a:r>
                        <a:rPr lang="en-US" sz="900" u="none" strike="noStrike">
                          <a:effectLst/>
                        </a:rPr>
                        <a:t>Conti</a:t>
                      </a:r>
                      <a:endParaRPr lang="en-US" sz="900" b="1" i="0" u="none" strike="noStrike">
                        <a:solidFill>
                          <a:srgbClr val="000000"/>
                        </a:solidFill>
                        <a:effectLst/>
                        <a:latin typeface="Palatino Linotype"/>
                      </a:endParaRPr>
                    </a:p>
                  </a:txBody>
                  <a:tcPr marL="1958" marR="1958" marT="1958" marB="0" anchor="ctr"/>
                </a:tc>
                <a:tc rowSpan="2">
                  <a:txBody>
                    <a:bodyPr/>
                    <a:lstStyle/>
                    <a:p>
                      <a:pPr algn="ctr" rtl="0" fontAlgn="ctr"/>
                      <a:r>
                        <a:rPr lang="en-US" sz="900" u="none" strike="noStrike" dirty="0">
                          <a:effectLst/>
                        </a:rPr>
                        <a:t>Leopold</a:t>
                      </a:r>
                      <a:endParaRPr lang="en-US" sz="900" b="1" i="0" u="none" strike="noStrike" dirty="0">
                        <a:solidFill>
                          <a:srgbClr val="000000"/>
                        </a:solidFill>
                        <a:effectLst/>
                        <a:latin typeface="Palatino Linotype"/>
                      </a:endParaRPr>
                    </a:p>
                  </a:txBody>
                  <a:tcPr marL="1958" marR="1958" marT="1958" marB="0" anchor="ctr"/>
                </a:tc>
                <a:tc rowSpan="2">
                  <a:txBody>
                    <a:bodyPr/>
                    <a:lstStyle/>
                    <a:p>
                      <a:pPr algn="ctr" rtl="0" fontAlgn="ctr"/>
                      <a:r>
                        <a:rPr lang="en-US" sz="900" u="none" strike="noStrike">
                          <a:effectLst/>
                        </a:rPr>
                        <a:t>L-C</a:t>
                      </a:r>
                      <a:endParaRPr lang="en-US" sz="900" b="1" i="0" u="none" strike="noStrike">
                        <a:solidFill>
                          <a:srgbClr val="000000"/>
                        </a:solidFill>
                        <a:effectLst/>
                        <a:latin typeface="Times New Roman"/>
                      </a:endParaRPr>
                    </a:p>
                  </a:txBody>
                  <a:tcPr marL="1958" marR="1958" marT="1958" marB="0" anchor="ctr"/>
                </a:tc>
                <a:tc rowSpan="2">
                  <a:txBody>
                    <a:bodyPr/>
                    <a:lstStyle/>
                    <a:p>
                      <a:pPr algn="ctr" rtl="0" fontAlgn="ctr"/>
                      <a:r>
                        <a:rPr lang="en-US" sz="900" u="none" strike="noStrike">
                          <a:effectLst/>
                        </a:rPr>
                        <a:t>Shay</a:t>
                      </a:r>
                      <a:endParaRPr lang="en-US" sz="900" b="1" i="0" u="none" strike="noStrike">
                        <a:solidFill>
                          <a:srgbClr val="000000"/>
                        </a:solidFill>
                        <a:effectLst/>
                        <a:latin typeface="Palatino Linotype"/>
                      </a:endParaRPr>
                    </a:p>
                  </a:txBody>
                  <a:tcPr marL="1958" marR="1958" marT="1958" marB="0" anchor="ctr"/>
                </a:tc>
                <a:tc rowSpan="2">
                  <a:txBody>
                    <a:bodyPr/>
                    <a:lstStyle/>
                    <a:p>
                      <a:pPr algn="ctr" rtl="0" fontAlgn="ctr"/>
                      <a:r>
                        <a:rPr lang="en-US" sz="900" u="none" strike="noStrike">
                          <a:effectLst/>
                        </a:rPr>
                        <a:t>Undecided</a:t>
                      </a:r>
                      <a:endParaRPr lang="en-US" sz="900" b="0" i="0" u="none" strike="noStrike">
                        <a:solidFill>
                          <a:srgbClr val="000000"/>
                        </a:solidFill>
                        <a:effectLst/>
                        <a:latin typeface="Palatino Linotype"/>
                      </a:endParaRPr>
                    </a:p>
                  </a:txBody>
                  <a:tcPr marL="1958" marR="1958" marT="1958" marB="0" anchor="ctr"/>
                </a:tc>
                <a:tc rowSpan="2">
                  <a:txBody>
                    <a:bodyPr/>
                    <a:lstStyle/>
                    <a:p>
                      <a:pPr algn="ctr" rtl="0" fontAlgn="ctr"/>
                      <a:r>
                        <a:rPr lang="en-US" sz="900" u="none" strike="noStrike" dirty="0">
                          <a:effectLst/>
                        </a:rPr>
                        <a:t>Don’t know enough</a:t>
                      </a:r>
                      <a:endParaRPr lang="en-US" sz="900" b="0" i="0" u="none" strike="noStrike" dirty="0">
                        <a:solidFill>
                          <a:srgbClr val="000000"/>
                        </a:solidFill>
                        <a:effectLst/>
                        <a:latin typeface="Palatino Linotype"/>
                      </a:endParaRPr>
                    </a:p>
                  </a:txBody>
                  <a:tcPr marL="1958" marR="1958" marT="1958" marB="0" anchor="ctr"/>
                </a:tc>
                <a:tc>
                  <a:txBody>
                    <a:bodyPr/>
                    <a:lstStyle/>
                    <a:p>
                      <a:pPr algn="ctr" rtl="0" fontAlgn="ctr"/>
                      <a:r>
                        <a:rPr lang="en-US" sz="200" u="none" strike="noStrike" dirty="0" smtClean="0">
                          <a:effectLst/>
                        </a:rPr>
                        <a:t>U</a:t>
                      </a:r>
                      <a:endParaRPr lang="en-US" sz="200" b="0" i="0" u="none" strike="noStrike" dirty="0">
                        <a:solidFill>
                          <a:srgbClr val="000000"/>
                        </a:solidFill>
                        <a:effectLst/>
                        <a:latin typeface="Palatino Linotype"/>
                      </a:endParaRPr>
                    </a:p>
                  </a:txBody>
                  <a:tcPr marL="1958" marR="1958" marT="1958" marB="0" anchor="ctr"/>
                </a:tc>
              </a:tr>
              <a:tr h="272003">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algn="ctr" rtl="0" fontAlgn="ctr"/>
                      <a:r>
                        <a:rPr lang="en-US" sz="900" u="none" strike="noStrike" dirty="0" smtClean="0">
                          <a:effectLst/>
                        </a:rPr>
                        <a:t>Undecided/</a:t>
                      </a:r>
                      <a:r>
                        <a:rPr lang="en-US" sz="900" u="none" strike="noStrike" dirty="0" err="1" smtClean="0">
                          <a:effectLst/>
                        </a:rPr>
                        <a:t>Don’tknow</a:t>
                      </a:r>
                      <a:r>
                        <a:rPr lang="en-US" sz="900" u="none" strike="noStrike" dirty="0" smtClean="0">
                          <a:effectLst/>
                        </a:rPr>
                        <a:t> </a:t>
                      </a:r>
                      <a:r>
                        <a:rPr lang="en-US" sz="900" u="none" strike="noStrike" dirty="0">
                          <a:effectLst/>
                        </a:rPr>
                        <a:t>enough</a:t>
                      </a:r>
                      <a:endParaRPr lang="en-US" sz="900" b="0" i="0" u="none" strike="noStrike" dirty="0">
                        <a:solidFill>
                          <a:srgbClr val="000000"/>
                        </a:solidFill>
                        <a:effectLst/>
                        <a:latin typeface="Palatino Linotype"/>
                      </a:endParaRPr>
                    </a:p>
                  </a:txBody>
                  <a:tcPr marL="1958" marR="1958" marT="1958" marB="0" anchor="ctr"/>
                </a:tc>
              </a:tr>
              <a:tr h="239587">
                <a:tc>
                  <a:txBody>
                    <a:bodyPr/>
                    <a:lstStyle/>
                    <a:p>
                      <a:pPr algn="l" rtl="0" fontAlgn="ctr"/>
                      <a:r>
                        <a:rPr lang="en-US" sz="1400" u="none" strike="noStrike" dirty="0">
                          <a:effectLst/>
                        </a:rPr>
                        <a:t>Having the right experience for the job </a:t>
                      </a:r>
                      <a:endParaRPr lang="en-US" sz="1400" b="1" i="0" u="none" strike="noStrike" dirty="0">
                        <a:solidFill>
                          <a:srgbClr val="C00000"/>
                        </a:solidFill>
                        <a:effectLst/>
                        <a:latin typeface="Palatino Linotype"/>
                      </a:endParaRPr>
                    </a:p>
                  </a:txBody>
                  <a:tcPr marL="1958" marR="1958" marT="1958" marB="0" anchor="ctr"/>
                </a:tc>
                <a:tc>
                  <a:txBody>
                    <a:bodyPr/>
                    <a:lstStyle/>
                    <a:p>
                      <a:pPr algn="ctr" rtl="0" fontAlgn="ctr"/>
                      <a:r>
                        <a:rPr lang="en-US" sz="1400" u="none" strike="noStrike" dirty="0">
                          <a:effectLst/>
                        </a:rPr>
                        <a:t>11</a:t>
                      </a:r>
                      <a:endParaRPr lang="en-US" sz="1400" b="0" i="0" u="none" strike="noStrike" dirty="0">
                        <a:solidFill>
                          <a:srgbClr val="000000"/>
                        </a:solidFill>
                        <a:effectLst/>
                        <a:latin typeface="Palatino Linotype"/>
                      </a:endParaRPr>
                    </a:p>
                  </a:txBody>
                  <a:tcPr marL="1958" marR="1958" marT="1958" marB="0" anchor="ctr"/>
                </a:tc>
                <a:tc>
                  <a:txBody>
                    <a:bodyPr/>
                    <a:lstStyle/>
                    <a:p>
                      <a:pPr algn="ctr" rtl="0" fontAlgn="ctr"/>
                      <a:r>
                        <a:rPr lang="en-US" sz="1400" u="none" strike="noStrike">
                          <a:effectLst/>
                        </a:rPr>
                        <a:t>32</a:t>
                      </a:r>
                      <a:endParaRPr lang="en-US" sz="1400" b="0" i="0" u="none" strike="noStrike">
                        <a:solidFill>
                          <a:srgbClr val="000000"/>
                        </a:solidFill>
                        <a:effectLst/>
                        <a:latin typeface="Palatino Linotype"/>
                      </a:endParaRPr>
                    </a:p>
                  </a:txBody>
                  <a:tcPr marL="1958" marR="1958" marT="1958" marB="0" anchor="ctr"/>
                </a:tc>
                <a:tc>
                  <a:txBody>
                    <a:bodyPr/>
                    <a:lstStyle/>
                    <a:p>
                      <a:pPr algn="ctr" rtl="0" fontAlgn="ctr"/>
                      <a:r>
                        <a:rPr lang="en-US" sz="1400" b="1" u="none" strike="noStrike" dirty="0">
                          <a:solidFill>
                            <a:srgbClr val="C00000"/>
                          </a:solidFill>
                          <a:effectLst/>
                        </a:rPr>
                        <a:t>21</a:t>
                      </a:r>
                      <a:endParaRPr lang="en-US" sz="1400" b="1" i="0" u="none" strike="noStrike" dirty="0">
                        <a:solidFill>
                          <a:srgbClr val="C00000"/>
                        </a:solidFill>
                        <a:effectLst/>
                        <a:latin typeface="Times New Roman"/>
                      </a:endParaRPr>
                    </a:p>
                  </a:txBody>
                  <a:tcPr marL="1958" marR="1958" marT="1958" marB="0" anchor="ctr"/>
                </a:tc>
                <a:tc>
                  <a:txBody>
                    <a:bodyPr/>
                    <a:lstStyle/>
                    <a:p>
                      <a:pPr algn="ctr" rtl="0" fontAlgn="ctr"/>
                      <a:r>
                        <a:rPr lang="en-US" sz="1400" u="none" strike="noStrike">
                          <a:effectLst/>
                        </a:rPr>
                        <a:t>1</a:t>
                      </a:r>
                      <a:endParaRPr lang="en-US" sz="1400" b="0" i="0" u="none" strike="noStrike">
                        <a:solidFill>
                          <a:srgbClr val="000000"/>
                        </a:solidFill>
                        <a:effectLst/>
                        <a:latin typeface="Palatino Linotype"/>
                      </a:endParaRPr>
                    </a:p>
                  </a:txBody>
                  <a:tcPr marL="1958" marR="1958" marT="1958" marB="0" anchor="ctr"/>
                </a:tc>
                <a:tc>
                  <a:txBody>
                    <a:bodyPr/>
                    <a:lstStyle/>
                    <a:p>
                      <a:pPr algn="ctr" rtl="0" fontAlgn="ctr"/>
                      <a:r>
                        <a:rPr lang="en-US" sz="1400" u="none" strike="noStrike">
                          <a:effectLst/>
                        </a:rPr>
                        <a:t>21</a:t>
                      </a:r>
                      <a:endParaRPr lang="en-US" sz="1400" b="0" i="0" u="none" strike="noStrike">
                        <a:solidFill>
                          <a:srgbClr val="000000"/>
                        </a:solidFill>
                        <a:effectLst/>
                        <a:latin typeface="Palatino Linotype"/>
                      </a:endParaRPr>
                    </a:p>
                  </a:txBody>
                  <a:tcPr marL="1958" marR="1958" marT="1958" marB="0" anchor="ctr"/>
                </a:tc>
                <a:tc>
                  <a:txBody>
                    <a:bodyPr/>
                    <a:lstStyle/>
                    <a:p>
                      <a:pPr algn="ctr" rtl="0" fontAlgn="ctr"/>
                      <a:r>
                        <a:rPr lang="en-US" sz="1400" u="none" strike="noStrike">
                          <a:effectLst/>
                        </a:rPr>
                        <a:t>35</a:t>
                      </a:r>
                      <a:endParaRPr lang="en-US" sz="1400" b="0" i="0" u="none" strike="noStrike">
                        <a:solidFill>
                          <a:srgbClr val="000000"/>
                        </a:solidFill>
                        <a:effectLst/>
                        <a:latin typeface="Palatino Linotype"/>
                      </a:endParaRPr>
                    </a:p>
                  </a:txBody>
                  <a:tcPr marL="1958" marR="1958" marT="1958" marB="0" anchor="ctr"/>
                </a:tc>
                <a:tc>
                  <a:txBody>
                    <a:bodyPr/>
                    <a:lstStyle/>
                    <a:p>
                      <a:pPr algn="ctr" rtl="0" fontAlgn="ctr"/>
                      <a:r>
                        <a:rPr lang="en-US" sz="1400" u="none" strike="noStrike" dirty="0">
                          <a:effectLst/>
                        </a:rPr>
                        <a:t>56</a:t>
                      </a:r>
                      <a:endParaRPr lang="en-US" sz="1400" b="1" i="0" u="none" strike="noStrike" dirty="0">
                        <a:solidFill>
                          <a:srgbClr val="000000"/>
                        </a:solidFill>
                        <a:effectLst/>
                        <a:latin typeface="Palatino Linotype"/>
                      </a:endParaRPr>
                    </a:p>
                  </a:txBody>
                  <a:tcPr marL="1958" marR="1958" marT="1958" marB="0" anchor="ctr"/>
                </a:tc>
              </a:tr>
              <a:tr h="302724">
                <a:tc>
                  <a:txBody>
                    <a:bodyPr/>
                    <a:lstStyle/>
                    <a:p>
                      <a:pPr algn="l" rtl="0" fontAlgn="ctr"/>
                      <a:r>
                        <a:rPr lang="en-US" sz="1400" u="none" strike="noStrike" dirty="0">
                          <a:effectLst/>
                        </a:rPr>
                        <a:t>Encouraging economic development</a:t>
                      </a:r>
                      <a:endParaRPr lang="en-US" sz="1400" b="1" i="0" u="none" strike="noStrike" dirty="0">
                        <a:solidFill>
                          <a:srgbClr val="4A6717"/>
                        </a:solidFill>
                        <a:effectLst/>
                        <a:latin typeface="Palatino Linotype"/>
                      </a:endParaRPr>
                    </a:p>
                  </a:txBody>
                  <a:tcPr marL="1958" marR="1958" marT="1958" marB="0" anchor="ctr"/>
                </a:tc>
                <a:tc>
                  <a:txBody>
                    <a:bodyPr/>
                    <a:lstStyle/>
                    <a:p>
                      <a:pPr algn="ctr" rtl="0" fontAlgn="ctr"/>
                      <a:r>
                        <a:rPr lang="en-US" sz="1400" u="none" strike="noStrike" dirty="0">
                          <a:effectLst/>
                        </a:rPr>
                        <a:t>13</a:t>
                      </a:r>
                      <a:endParaRPr lang="en-US" sz="1400" b="0" i="0" u="none" strike="noStrike" dirty="0">
                        <a:solidFill>
                          <a:srgbClr val="000000"/>
                        </a:solidFill>
                        <a:effectLst/>
                        <a:latin typeface="Palatino Linotype"/>
                      </a:endParaRPr>
                    </a:p>
                  </a:txBody>
                  <a:tcPr marL="1958" marR="1958" marT="1958" marB="0" anchor="ctr"/>
                </a:tc>
                <a:tc>
                  <a:txBody>
                    <a:bodyPr/>
                    <a:lstStyle/>
                    <a:p>
                      <a:pPr algn="ctr" rtl="0" fontAlgn="ctr"/>
                      <a:r>
                        <a:rPr lang="en-US" sz="1400" u="none" strike="noStrike">
                          <a:effectLst/>
                        </a:rPr>
                        <a:t>31</a:t>
                      </a:r>
                      <a:endParaRPr lang="en-US" sz="1400" b="0" i="0" u="none" strike="noStrike">
                        <a:solidFill>
                          <a:srgbClr val="000000"/>
                        </a:solidFill>
                        <a:effectLst/>
                        <a:latin typeface="Palatino Linotype"/>
                      </a:endParaRPr>
                    </a:p>
                  </a:txBody>
                  <a:tcPr marL="1958" marR="1958" marT="1958" marB="0" anchor="ctr"/>
                </a:tc>
                <a:tc>
                  <a:txBody>
                    <a:bodyPr/>
                    <a:lstStyle/>
                    <a:p>
                      <a:pPr algn="ctr" rtl="0" fontAlgn="ctr"/>
                      <a:r>
                        <a:rPr lang="en-US" sz="1400" b="1" u="none" strike="noStrike" dirty="0">
                          <a:solidFill>
                            <a:srgbClr val="C00000"/>
                          </a:solidFill>
                          <a:effectLst/>
                        </a:rPr>
                        <a:t>18</a:t>
                      </a:r>
                      <a:endParaRPr lang="en-US" sz="1400" b="1" i="0" u="none" strike="noStrike" dirty="0">
                        <a:solidFill>
                          <a:srgbClr val="C00000"/>
                        </a:solidFill>
                        <a:effectLst/>
                        <a:latin typeface="Times New Roman"/>
                      </a:endParaRPr>
                    </a:p>
                  </a:txBody>
                  <a:tcPr marL="1958" marR="1958" marT="1958" marB="0" anchor="ctr"/>
                </a:tc>
                <a:tc>
                  <a:txBody>
                    <a:bodyPr/>
                    <a:lstStyle/>
                    <a:p>
                      <a:pPr algn="ctr" rtl="0" fontAlgn="ctr"/>
                      <a:r>
                        <a:rPr lang="en-US" sz="1400" u="none" strike="noStrike">
                          <a:effectLst/>
                        </a:rPr>
                        <a:t>1</a:t>
                      </a:r>
                      <a:endParaRPr lang="en-US" sz="1400" b="0" i="0" u="none" strike="noStrike">
                        <a:solidFill>
                          <a:srgbClr val="000000"/>
                        </a:solidFill>
                        <a:effectLst/>
                        <a:latin typeface="Palatino Linotype"/>
                      </a:endParaRPr>
                    </a:p>
                  </a:txBody>
                  <a:tcPr marL="1958" marR="1958" marT="1958" marB="0" anchor="ctr"/>
                </a:tc>
                <a:tc>
                  <a:txBody>
                    <a:bodyPr/>
                    <a:lstStyle/>
                    <a:p>
                      <a:pPr algn="ctr" rtl="0" fontAlgn="ctr"/>
                      <a:r>
                        <a:rPr lang="en-US" sz="1400" u="none" strike="noStrike">
                          <a:effectLst/>
                        </a:rPr>
                        <a:t>18</a:t>
                      </a:r>
                      <a:endParaRPr lang="en-US" sz="1400" b="0" i="0" u="none" strike="noStrike">
                        <a:solidFill>
                          <a:srgbClr val="000000"/>
                        </a:solidFill>
                        <a:effectLst/>
                        <a:latin typeface="Palatino Linotype"/>
                      </a:endParaRPr>
                    </a:p>
                  </a:txBody>
                  <a:tcPr marL="1958" marR="1958" marT="1958" marB="0" anchor="ctr"/>
                </a:tc>
                <a:tc>
                  <a:txBody>
                    <a:bodyPr/>
                    <a:lstStyle/>
                    <a:p>
                      <a:pPr algn="ctr" rtl="0" fontAlgn="ctr"/>
                      <a:r>
                        <a:rPr lang="en-US" sz="1400" u="none" strike="noStrike">
                          <a:effectLst/>
                        </a:rPr>
                        <a:t>37</a:t>
                      </a:r>
                      <a:endParaRPr lang="en-US" sz="1400" b="0" i="0" u="none" strike="noStrike">
                        <a:solidFill>
                          <a:srgbClr val="000000"/>
                        </a:solidFill>
                        <a:effectLst/>
                        <a:latin typeface="Palatino Linotype"/>
                      </a:endParaRPr>
                    </a:p>
                  </a:txBody>
                  <a:tcPr marL="1958" marR="1958" marT="1958" marB="0" anchor="ctr"/>
                </a:tc>
                <a:tc>
                  <a:txBody>
                    <a:bodyPr/>
                    <a:lstStyle/>
                    <a:p>
                      <a:pPr algn="ctr" rtl="0" fontAlgn="ctr"/>
                      <a:r>
                        <a:rPr lang="en-US" sz="1400" u="none" strike="noStrike" dirty="0">
                          <a:effectLst/>
                        </a:rPr>
                        <a:t>55</a:t>
                      </a:r>
                      <a:endParaRPr lang="en-US" sz="1400" b="1" i="0" u="none" strike="noStrike" dirty="0">
                        <a:solidFill>
                          <a:srgbClr val="000000"/>
                        </a:solidFill>
                        <a:effectLst/>
                        <a:latin typeface="Palatino Linotype"/>
                      </a:endParaRPr>
                    </a:p>
                  </a:txBody>
                  <a:tcPr marL="1958" marR="1958" marT="1958" marB="0" anchor="ctr"/>
                </a:tc>
              </a:tr>
              <a:tr h="302724">
                <a:tc>
                  <a:txBody>
                    <a:bodyPr/>
                    <a:lstStyle/>
                    <a:p>
                      <a:pPr algn="l" rtl="0" fontAlgn="ctr"/>
                      <a:r>
                        <a:rPr lang="en-US" sz="1400" u="none" strike="noStrike" dirty="0">
                          <a:effectLst/>
                        </a:rPr>
                        <a:t>Making County government more efficient</a:t>
                      </a:r>
                      <a:endParaRPr lang="en-US" sz="1400" b="1" i="0" u="none" strike="noStrike" dirty="0">
                        <a:solidFill>
                          <a:srgbClr val="4A6717"/>
                        </a:solidFill>
                        <a:effectLst/>
                        <a:latin typeface="Palatino Linotype"/>
                      </a:endParaRPr>
                    </a:p>
                  </a:txBody>
                  <a:tcPr marL="1958" marR="1958" marT="1958" marB="0" anchor="ctr"/>
                </a:tc>
                <a:tc>
                  <a:txBody>
                    <a:bodyPr/>
                    <a:lstStyle/>
                    <a:p>
                      <a:pPr algn="ctr" rtl="0" fontAlgn="ctr"/>
                      <a:r>
                        <a:rPr lang="en-US" sz="1400" u="none" strike="noStrike" dirty="0">
                          <a:effectLst/>
                        </a:rPr>
                        <a:t>12</a:t>
                      </a:r>
                      <a:endParaRPr lang="en-US" sz="1400" b="0" i="0" u="none" strike="noStrike" dirty="0">
                        <a:solidFill>
                          <a:srgbClr val="000000"/>
                        </a:solidFill>
                        <a:effectLst/>
                        <a:latin typeface="Palatino Linotype"/>
                      </a:endParaRPr>
                    </a:p>
                  </a:txBody>
                  <a:tcPr marL="1958" marR="1958" marT="1958" marB="0" anchor="ctr"/>
                </a:tc>
                <a:tc>
                  <a:txBody>
                    <a:bodyPr/>
                    <a:lstStyle/>
                    <a:p>
                      <a:pPr algn="ctr" rtl="0" fontAlgn="ctr"/>
                      <a:r>
                        <a:rPr lang="en-US" sz="1400" u="none" strike="noStrike" dirty="0">
                          <a:effectLst/>
                        </a:rPr>
                        <a:t>29</a:t>
                      </a:r>
                      <a:endParaRPr lang="en-US" sz="1400" b="0" i="0" u="none" strike="noStrike" dirty="0">
                        <a:solidFill>
                          <a:srgbClr val="000000"/>
                        </a:solidFill>
                        <a:effectLst/>
                        <a:latin typeface="Palatino Linotype"/>
                      </a:endParaRPr>
                    </a:p>
                  </a:txBody>
                  <a:tcPr marL="1958" marR="1958" marT="1958" marB="0" anchor="ctr"/>
                </a:tc>
                <a:tc>
                  <a:txBody>
                    <a:bodyPr/>
                    <a:lstStyle/>
                    <a:p>
                      <a:pPr algn="ctr" rtl="0" fontAlgn="ctr"/>
                      <a:r>
                        <a:rPr lang="en-US" sz="1400" b="1" u="none" strike="noStrike" dirty="0">
                          <a:solidFill>
                            <a:srgbClr val="C00000"/>
                          </a:solidFill>
                          <a:effectLst/>
                        </a:rPr>
                        <a:t>17</a:t>
                      </a:r>
                      <a:endParaRPr lang="en-US" sz="1400" b="1" i="0" u="none" strike="noStrike" dirty="0">
                        <a:solidFill>
                          <a:srgbClr val="C00000"/>
                        </a:solidFill>
                        <a:effectLst/>
                        <a:latin typeface="Times New Roman"/>
                      </a:endParaRPr>
                    </a:p>
                  </a:txBody>
                  <a:tcPr marL="1958" marR="1958" marT="1958" marB="0" anchor="ctr"/>
                </a:tc>
                <a:tc>
                  <a:txBody>
                    <a:bodyPr/>
                    <a:lstStyle/>
                    <a:p>
                      <a:pPr algn="ctr" rtl="0" fontAlgn="ctr"/>
                      <a:r>
                        <a:rPr lang="en-US" sz="1400" u="none" strike="noStrike">
                          <a:effectLst/>
                        </a:rPr>
                        <a:t>2</a:t>
                      </a:r>
                      <a:endParaRPr lang="en-US" sz="1400" b="0" i="0" u="none" strike="noStrike">
                        <a:solidFill>
                          <a:srgbClr val="000000"/>
                        </a:solidFill>
                        <a:effectLst/>
                        <a:latin typeface="Palatino Linotype"/>
                      </a:endParaRPr>
                    </a:p>
                  </a:txBody>
                  <a:tcPr marL="1958" marR="1958" marT="1958" marB="0" anchor="ctr"/>
                </a:tc>
                <a:tc>
                  <a:txBody>
                    <a:bodyPr/>
                    <a:lstStyle/>
                    <a:p>
                      <a:pPr algn="ctr" rtl="0" fontAlgn="ctr"/>
                      <a:r>
                        <a:rPr lang="en-US" sz="1400" u="none" strike="noStrike">
                          <a:effectLst/>
                        </a:rPr>
                        <a:t>21</a:t>
                      </a:r>
                      <a:endParaRPr lang="en-US" sz="1400" b="0" i="0" u="none" strike="noStrike">
                        <a:solidFill>
                          <a:srgbClr val="000000"/>
                        </a:solidFill>
                        <a:effectLst/>
                        <a:latin typeface="Palatino Linotype"/>
                      </a:endParaRPr>
                    </a:p>
                  </a:txBody>
                  <a:tcPr marL="1958" marR="1958" marT="1958" marB="0" anchor="ctr"/>
                </a:tc>
                <a:tc>
                  <a:txBody>
                    <a:bodyPr/>
                    <a:lstStyle/>
                    <a:p>
                      <a:pPr algn="ctr" rtl="0" fontAlgn="ctr"/>
                      <a:r>
                        <a:rPr lang="en-US" sz="1400" u="none" strike="noStrike">
                          <a:effectLst/>
                        </a:rPr>
                        <a:t>37</a:t>
                      </a:r>
                      <a:endParaRPr lang="en-US" sz="1400" b="0" i="0" u="none" strike="noStrike">
                        <a:solidFill>
                          <a:srgbClr val="000000"/>
                        </a:solidFill>
                        <a:effectLst/>
                        <a:latin typeface="Palatino Linotype"/>
                      </a:endParaRPr>
                    </a:p>
                  </a:txBody>
                  <a:tcPr marL="1958" marR="1958" marT="1958" marB="0" anchor="ctr"/>
                </a:tc>
                <a:tc>
                  <a:txBody>
                    <a:bodyPr/>
                    <a:lstStyle/>
                    <a:p>
                      <a:pPr algn="ctr" rtl="0" fontAlgn="ctr"/>
                      <a:r>
                        <a:rPr lang="en-US" sz="1400" u="none" strike="noStrike" dirty="0">
                          <a:effectLst/>
                        </a:rPr>
                        <a:t>58</a:t>
                      </a:r>
                      <a:endParaRPr lang="en-US" sz="1400" b="1" i="0" u="none" strike="noStrike" dirty="0">
                        <a:solidFill>
                          <a:srgbClr val="000000"/>
                        </a:solidFill>
                        <a:effectLst/>
                        <a:latin typeface="Palatino Linotype"/>
                      </a:endParaRPr>
                    </a:p>
                  </a:txBody>
                  <a:tcPr marL="1958" marR="1958" marT="1958" marB="0" anchor="ctr"/>
                </a:tc>
              </a:tr>
              <a:tr h="268095">
                <a:tc>
                  <a:txBody>
                    <a:bodyPr/>
                    <a:lstStyle/>
                    <a:p>
                      <a:pPr algn="l" rtl="0" fontAlgn="ctr"/>
                      <a:r>
                        <a:rPr lang="en-US" sz="1400" u="none" strike="noStrike" dirty="0">
                          <a:effectLst/>
                        </a:rPr>
                        <a:t>Managing growth </a:t>
                      </a:r>
                      <a:endParaRPr lang="en-US" sz="1400" b="1" i="0" u="none" strike="noStrike" dirty="0">
                        <a:solidFill>
                          <a:srgbClr val="4A6717"/>
                        </a:solidFill>
                        <a:effectLst/>
                        <a:latin typeface="Palatino Linotype"/>
                      </a:endParaRPr>
                    </a:p>
                  </a:txBody>
                  <a:tcPr marL="1958" marR="1958" marT="1958" marB="0" anchor="ctr"/>
                </a:tc>
                <a:tc>
                  <a:txBody>
                    <a:bodyPr/>
                    <a:lstStyle/>
                    <a:p>
                      <a:pPr algn="ctr" rtl="0" fontAlgn="ctr"/>
                      <a:r>
                        <a:rPr lang="en-US" sz="1400" u="none" strike="noStrike" dirty="0">
                          <a:effectLst/>
                        </a:rPr>
                        <a:t>13</a:t>
                      </a:r>
                      <a:endParaRPr lang="en-US" sz="1400" b="0" i="0" u="none" strike="noStrike" dirty="0">
                        <a:solidFill>
                          <a:srgbClr val="000000"/>
                        </a:solidFill>
                        <a:effectLst/>
                        <a:latin typeface="Palatino Linotype"/>
                      </a:endParaRPr>
                    </a:p>
                  </a:txBody>
                  <a:tcPr marL="1958" marR="1958" marT="1958" marB="0" anchor="ctr"/>
                </a:tc>
                <a:tc>
                  <a:txBody>
                    <a:bodyPr/>
                    <a:lstStyle/>
                    <a:p>
                      <a:pPr algn="ctr" rtl="0" fontAlgn="ctr"/>
                      <a:r>
                        <a:rPr lang="en-US" sz="1400" u="none" strike="noStrike" dirty="0">
                          <a:effectLst/>
                        </a:rPr>
                        <a:t>29</a:t>
                      </a:r>
                      <a:endParaRPr lang="en-US" sz="1400" b="0" i="0" u="none" strike="noStrike" dirty="0">
                        <a:solidFill>
                          <a:srgbClr val="000000"/>
                        </a:solidFill>
                        <a:effectLst/>
                        <a:latin typeface="Palatino Linotype"/>
                      </a:endParaRPr>
                    </a:p>
                  </a:txBody>
                  <a:tcPr marL="1958" marR="1958" marT="1958" marB="0" anchor="ctr"/>
                </a:tc>
                <a:tc>
                  <a:txBody>
                    <a:bodyPr/>
                    <a:lstStyle/>
                    <a:p>
                      <a:pPr algn="ctr" rtl="0" fontAlgn="ctr"/>
                      <a:r>
                        <a:rPr lang="en-US" sz="1400" b="1" u="none" strike="noStrike" dirty="0">
                          <a:solidFill>
                            <a:srgbClr val="C00000"/>
                          </a:solidFill>
                          <a:effectLst/>
                        </a:rPr>
                        <a:t>16</a:t>
                      </a:r>
                      <a:endParaRPr lang="en-US" sz="1400" b="1" i="0" u="none" strike="noStrike" dirty="0">
                        <a:solidFill>
                          <a:srgbClr val="C00000"/>
                        </a:solidFill>
                        <a:effectLst/>
                        <a:latin typeface="Times New Roman"/>
                      </a:endParaRPr>
                    </a:p>
                  </a:txBody>
                  <a:tcPr marL="1958" marR="1958" marT="1958" marB="0" anchor="ctr"/>
                </a:tc>
                <a:tc>
                  <a:txBody>
                    <a:bodyPr/>
                    <a:lstStyle/>
                    <a:p>
                      <a:pPr algn="ctr" rtl="0" fontAlgn="ctr"/>
                      <a:r>
                        <a:rPr lang="en-US" sz="1400" u="none" strike="noStrike">
                          <a:effectLst/>
                        </a:rPr>
                        <a:t>2</a:t>
                      </a:r>
                      <a:endParaRPr lang="en-US" sz="1400" b="0" i="0" u="none" strike="noStrike">
                        <a:solidFill>
                          <a:srgbClr val="000000"/>
                        </a:solidFill>
                        <a:effectLst/>
                        <a:latin typeface="Palatino Linotype"/>
                      </a:endParaRPr>
                    </a:p>
                  </a:txBody>
                  <a:tcPr marL="1958" marR="1958" marT="1958" marB="0" anchor="ctr"/>
                </a:tc>
                <a:tc>
                  <a:txBody>
                    <a:bodyPr/>
                    <a:lstStyle/>
                    <a:p>
                      <a:pPr algn="ctr" rtl="0" fontAlgn="ctr"/>
                      <a:r>
                        <a:rPr lang="en-US" sz="1400" u="none" strike="noStrike">
                          <a:effectLst/>
                        </a:rPr>
                        <a:t>18</a:t>
                      </a:r>
                      <a:endParaRPr lang="en-US" sz="1400" b="0" i="0" u="none" strike="noStrike">
                        <a:solidFill>
                          <a:srgbClr val="000000"/>
                        </a:solidFill>
                        <a:effectLst/>
                        <a:latin typeface="Palatino Linotype"/>
                      </a:endParaRPr>
                    </a:p>
                  </a:txBody>
                  <a:tcPr marL="1958" marR="1958" marT="1958" marB="0" anchor="ctr"/>
                </a:tc>
                <a:tc>
                  <a:txBody>
                    <a:bodyPr/>
                    <a:lstStyle/>
                    <a:p>
                      <a:pPr algn="ctr" rtl="0" fontAlgn="ctr"/>
                      <a:r>
                        <a:rPr lang="en-US" sz="1400" u="none" strike="noStrike">
                          <a:effectLst/>
                        </a:rPr>
                        <a:t>38</a:t>
                      </a:r>
                      <a:endParaRPr lang="en-US" sz="1400" b="0" i="0" u="none" strike="noStrike">
                        <a:solidFill>
                          <a:srgbClr val="000000"/>
                        </a:solidFill>
                        <a:effectLst/>
                        <a:latin typeface="Palatino Linotype"/>
                      </a:endParaRPr>
                    </a:p>
                  </a:txBody>
                  <a:tcPr marL="1958" marR="1958" marT="1958" marB="0" anchor="ctr"/>
                </a:tc>
                <a:tc>
                  <a:txBody>
                    <a:bodyPr/>
                    <a:lstStyle/>
                    <a:p>
                      <a:pPr algn="ctr" rtl="0" fontAlgn="ctr"/>
                      <a:r>
                        <a:rPr lang="en-US" sz="1400" u="none" strike="noStrike">
                          <a:effectLst/>
                        </a:rPr>
                        <a:t>56</a:t>
                      </a:r>
                      <a:endParaRPr lang="en-US" sz="1400" b="1" i="0" u="none" strike="noStrike">
                        <a:solidFill>
                          <a:srgbClr val="000000"/>
                        </a:solidFill>
                        <a:effectLst/>
                        <a:latin typeface="Palatino Linotype"/>
                      </a:endParaRPr>
                    </a:p>
                  </a:txBody>
                  <a:tcPr marL="1958" marR="1958" marT="1958" marB="0" anchor="ctr"/>
                </a:tc>
              </a:tr>
              <a:tr h="268095">
                <a:tc>
                  <a:txBody>
                    <a:bodyPr/>
                    <a:lstStyle/>
                    <a:p>
                      <a:pPr algn="l" rtl="0" fontAlgn="ctr"/>
                      <a:r>
                        <a:rPr lang="en-US" sz="1400" u="none" strike="noStrike" dirty="0">
                          <a:effectLst/>
                        </a:rPr>
                        <a:t>Keeping taxes low</a:t>
                      </a:r>
                      <a:endParaRPr lang="en-US" sz="1400" b="1" i="0" u="none" strike="noStrike" dirty="0">
                        <a:solidFill>
                          <a:srgbClr val="4A6717"/>
                        </a:solidFill>
                        <a:effectLst/>
                        <a:latin typeface="Palatino Linotype"/>
                      </a:endParaRPr>
                    </a:p>
                  </a:txBody>
                  <a:tcPr marL="1958" marR="1958" marT="1958" marB="0" anchor="ctr"/>
                </a:tc>
                <a:tc>
                  <a:txBody>
                    <a:bodyPr/>
                    <a:lstStyle/>
                    <a:p>
                      <a:pPr algn="ctr" rtl="0" fontAlgn="ctr"/>
                      <a:r>
                        <a:rPr lang="en-US" sz="1400" u="none" strike="noStrike" dirty="0">
                          <a:effectLst/>
                        </a:rPr>
                        <a:t>14</a:t>
                      </a:r>
                      <a:endParaRPr lang="en-US" sz="1400" b="0" i="0" u="none" strike="noStrike" dirty="0">
                        <a:solidFill>
                          <a:srgbClr val="000000"/>
                        </a:solidFill>
                        <a:effectLst/>
                        <a:latin typeface="Palatino Linotype"/>
                      </a:endParaRPr>
                    </a:p>
                  </a:txBody>
                  <a:tcPr marL="1958" marR="1958" marT="1958" marB="0" anchor="ctr"/>
                </a:tc>
                <a:tc>
                  <a:txBody>
                    <a:bodyPr/>
                    <a:lstStyle/>
                    <a:p>
                      <a:pPr algn="ctr" rtl="0" fontAlgn="ctr"/>
                      <a:r>
                        <a:rPr lang="en-US" sz="1400" u="none" strike="noStrike" dirty="0">
                          <a:effectLst/>
                        </a:rPr>
                        <a:t>30</a:t>
                      </a:r>
                      <a:endParaRPr lang="en-US" sz="1400" b="0" i="0" u="none" strike="noStrike" dirty="0">
                        <a:solidFill>
                          <a:srgbClr val="000000"/>
                        </a:solidFill>
                        <a:effectLst/>
                        <a:latin typeface="Palatino Linotype"/>
                      </a:endParaRPr>
                    </a:p>
                  </a:txBody>
                  <a:tcPr marL="1958" marR="1958" marT="1958" marB="0" anchor="ctr"/>
                </a:tc>
                <a:tc>
                  <a:txBody>
                    <a:bodyPr/>
                    <a:lstStyle/>
                    <a:p>
                      <a:pPr algn="ctr" rtl="0" fontAlgn="ctr"/>
                      <a:r>
                        <a:rPr lang="en-US" sz="1400" b="1" u="none" strike="noStrike" dirty="0">
                          <a:solidFill>
                            <a:srgbClr val="C00000"/>
                          </a:solidFill>
                          <a:effectLst/>
                        </a:rPr>
                        <a:t>16</a:t>
                      </a:r>
                      <a:endParaRPr lang="en-US" sz="1400" b="1" i="0" u="none" strike="noStrike" dirty="0">
                        <a:solidFill>
                          <a:srgbClr val="C00000"/>
                        </a:solidFill>
                        <a:effectLst/>
                        <a:latin typeface="Times New Roman"/>
                      </a:endParaRPr>
                    </a:p>
                  </a:txBody>
                  <a:tcPr marL="1958" marR="1958" marT="1958" marB="0" anchor="ctr"/>
                </a:tc>
                <a:tc>
                  <a:txBody>
                    <a:bodyPr/>
                    <a:lstStyle/>
                    <a:p>
                      <a:pPr algn="ctr" rtl="0" fontAlgn="ctr"/>
                      <a:r>
                        <a:rPr lang="en-US" sz="1400" u="none" strike="noStrike" dirty="0">
                          <a:effectLst/>
                        </a:rPr>
                        <a:t>1</a:t>
                      </a:r>
                      <a:endParaRPr lang="en-US" sz="1400" b="0" i="0" u="none" strike="noStrike" dirty="0">
                        <a:solidFill>
                          <a:srgbClr val="000000"/>
                        </a:solidFill>
                        <a:effectLst/>
                        <a:latin typeface="Palatino Linotype"/>
                      </a:endParaRPr>
                    </a:p>
                  </a:txBody>
                  <a:tcPr marL="1958" marR="1958" marT="1958" marB="0" anchor="ctr"/>
                </a:tc>
                <a:tc>
                  <a:txBody>
                    <a:bodyPr/>
                    <a:lstStyle/>
                    <a:p>
                      <a:pPr algn="ctr" rtl="0" fontAlgn="ctr"/>
                      <a:r>
                        <a:rPr lang="en-US" sz="1400" u="none" strike="noStrike">
                          <a:effectLst/>
                        </a:rPr>
                        <a:t>19</a:t>
                      </a:r>
                      <a:endParaRPr lang="en-US" sz="1400" b="0" i="0" u="none" strike="noStrike">
                        <a:solidFill>
                          <a:srgbClr val="000000"/>
                        </a:solidFill>
                        <a:effectLst/>
                        <a:latin typeface="Palatino Linotype"/>
                      </a:endParaRPr>
                    </a:p>
                  </a:txBody>
                  <a:tcPr marL="1958" marR="1958" marT="1958" marB="0" anchor="ctr"/>
                </a:tc>
                <a:tc>
                  <a:txBody>
                    <a:bodyPr/>
                    <a:lstStyle/>
                    <a:p>
                      <a:pPr algn="ctr" rtl="0" fontAlgn="ctr"/>
                      <a:r>
                        <a:rPr lang="en-US" sz="1400" u="none" strike="noStrike">
                          <a:effectLst/>
                        </a:rPr>
                        <a:t>36</a:t>
                      </a:r>
                      <a:endParaRPr lang="en-US" sz="1400" b="0" i="0" u="none" strike="noStrike">
                        <a:solidFill>
                          <a:srgbClr val="000000"/>
                        </a:solidFill>
                        <a:effectLst/>
                        <a:latin typeface="Palatino Linotype"/>
                      </a:endParaRPr>
                    </a:p>
                  </a:txBody>
                  <a:tcPr marL="1958" marR="1958" marT="1958" marB="0" anchor="ctr"/>
                </a:tc>
                <a:tc>
                  <a:txBody>
                    <a:bodyPr/>
                    <a:lstStyle/>
                    <a:p>
                      <a:pPr algn="ctr" rtl="0" fontAlgn="ctr"/>
                      <a:r>
                        <a:rPr lang="en-US" sz="1400" u="none" strike="noStrike" dirty="0">
                          <a:effectLst/>
                        </a:rPr>
                        <a:t>55</a:t>
                      </a:r>
                      <a:endParaRPr lang="en-US" sz="1400" b="1" i="0" u="none" strike="noStrike" dirty="0">
                        <a:solidFill>
                          <a:srgbClr val="000000"/>
                        </a:solidFill>
                        <a:effectLst/>
                        <a:latin typeface="Palatino Linotype"/>
                      </a:endParaRPr>
                    </a:p>
                  </a:txBody>
                  <a:tcPr marL="1958" marR="1958" marT="1958" marB="0" anchor="ctr"/>
                </a:tc>
              </a:tr>
              <a:tr h="271075">
                <a:tc>
                  <a:txBody>
                    <a:bodyPr/>
                    <a:lstStyle/>
                    <a:p>
                      <a:pPr algn="l" rtl="0" fontAlgn="ctr"/>
                      <a:r>
                        <a:rPr lang="en-US" sz="1400" u="none" strike="noStrike" dirty="0">
                          <a:effectLst/>
                        </a:rPr>
                        <a:t>Improving public schools</a:t>
                      </a:r>
                      <a:endParaRPr lang="en-US" sz="1400" b="1" i="0" u="none" strike="noStrike" dirty="0">
                        <a:solidFill>
                          <a:srgbClr val="4A6717"/>
                        </a:solidFill>
                        <a:effectLst/>
                        <a:latin typeface="Palatino Linotype"/>
                      </a:endParaRPr>
                    </a:p>
                  </a:txBody>
                  <a:tcPr marL="1958" marR="1958" marT="1958" marB="0" anchor="ctr"/>
                </a:tc>
                <a:tc>
                  <a:txBody>
                    <a:bodyPr/>
                    <a:lstStyle/>
                    <a:p>
                      <a:pPr algn="ctr" rtl="0" fontAlgn="ctr"/>
                      <a:r>
                        <a:rPr lang="en-US" sz="1400" u="none" strike="noStrike" dirty="0">
                          <a:effectLst/>
                        </a:rPr>
                        <a:t>13</a:t>
                      </a:r>
                      <a:endParaRPr lang="en-US" sz="1400" b="0" i="0" u="none" strike="noStrike" dirty="0">
                        <a:solidFill>
                          <a:srgbClr val="000000"/>
                        </a:solidFill>
                        <a:effectLst/>
                        <a:latin typeface="Palatino Linotype"/>
                      </a:endParaRPr>
                    </a:p>
                  </a:txBody>
                  <a:tcPr marL="1958" marR="1958" marT="1958" marB="0" anchor="ctr"/>
                </a:tc>
                <a:tc>
                  <a:txBody>
                    <a:bodyPr/>
                    <a:lstStyle/>
                    <a:p>
                      <a:pPr algn="ctr" rtl="0" fontAlgn="ctr"/>
                      <a:r>
                        <a:rPr lang="en-US" sz="1400" u="none" strike="noStrike" dirty="0">
                          <a:effectLst/>
                        </a:rPr>
                        <a:t>24</a:t>
                      </a:r>
                      <a:endParaRPr lang="en-US" sz="1400" b="0" i="0" u="none" strike="noStrike" dirty="0">
                        <a:solidFill>
                          <a:srgbClr val="000000"/>
                        </a:solidFill>
                        <a:effectLst/>
                        <a:latin typeface="Palatino Linotype"/>
                      </a:endParaRPr>
                    </a:p>
                  </a:txBody>
                  <a:tcPr marL="1958" marR="1958" marT="1958" marB="0" anchor="ctr"/>
                </a:tc>
                <a:tc>
                  <a:txBody>
                    <a:bodyPr/>
                    <a:lstStyle/>
                    <a:p>
                      <a:pPr algn="ctr" rtl="0" fontAlgn="ctr"/>
                      <a:r>
                        <a:rPr lang="en-US" sz="1400" b="1" u="none" strike="noStrike" dirty="0">
                          <a:solidFill>
                            <a:srgbClr val="C00000"/>
                          </a:solidFill>
                          <a:effectLst/>
                        </a:rPr>
                        <a:t>11</a:t>
                      </a:r>
                      <a:endParaRPr lang="en-US" sz="1400" b="1" i="0" u="none" strike="noStrike" dirty="0">
                        <a:solidFill>
                          <a:srgbClr val="C00000"/>
                        </a:solidFill>
                        <a:effectLst/>
                        <a:latin typeface="Times New Roman"/>
                      </a:endParaRPr>
                    </a:p>
                  </a:txBody>
                  <a:tcPr marL="1958" marR="1958" marT="1958" marB="0" anchor="ctr"/>
                </a:tc>
                <a:tc>
                  <a:txBody>
                    <a:bodyPr/>
                    <a:lstStyle/>
                    <a:p>
                      <a:pPr algn="ctr" rtl="0" fontAlgn="ctr"/>
                      <a:r>
                        <a:rPr lang="en-US" sz="1400" u="none" strike="noStrike" dirty="0">
                          <a:effectLst/>
                        </a:rPr>
                        <a:t>1</a:t>
                      </a:r>
                      <a:endParaRPr lang="en-US" sz="1400" b="0" i="0" u="none" strike="noStrike" dirty="0">
                        <a:solidFill>
                          <a:srgbClr val="000000"/>
                        </a:solidFill>
                        <a:effectLst/>
                        <a:latin typeface="Palatino Linotype"/>
                      </a:endParaRPr>
                    </a:p>
                  </a:txBody>
                  <a:tcPr marL="1958" marR="1958" marT="1958" marB="0" anchor="ctr"/>
                </a:tc>
                <a:tc>
                  <a:txBody>
                    <a:bodyPr/>
                    <a:lstStyle/>
                    <a:p>
                      <a:pPr algn="ctr" rtl="0" fontAlgn="ctr"/>
                      <a:r>
                        <a:rPr lang="en-US" sz="1400" u="none" strike="noStrike">
                          <a:effectLst/>
                        </a:rPr>
                        <a:t>19</a:t>
                      </a:r>
                      <a:endParaRPr lang="en-US" sz="1400" b="0" i="0" u="none" strike="noStrike">
                        <a:solidFill>
                          <a:srgbClr val="000000"/>
                        </a:solidFill>
                        <a:effectLst/>
                        <a:latin typeface="Palatino Linotype"/>
                      </a:endParaRPr>
                    </a:p>
                  </a:txBody>
                  <a:tcPr marL="1958" marR="1958" marT="1958" marB="0" anchor="ctr"/>
                </a:tc>
                <a:tc>
                  <a:txBody>
                    <a:bodyPr/>
                    <a:lstStyle/>
                    <a:p>
                      <a:pPr algn="ctr" rtl="0" fontAlgn="ctr"/>
                      <a:r>
                        <a:rPr lang="en-US" sz="1400" u="none" strike="noStrike">
                          <a:effectLst/>
                        </a:rPr>
                        <a:t>43</a:t>
                      </a:r>
                      <a:endParaRPr lang="en-US" sz="1400" b="0" i="0" u="none" strike="noStrike">
                        <a:solidFill>
                          <a:srgbClr val="000000"/>
                        </a:solidFill>
                        <a:effectLst/>
                        <a:latin typeface="Palatino Linotype"/>
                      </a:endParaRPr>
                    </a:p>
                  </a:txBody>
                  <a:tcPr marL="1958" marR="1958" marT="1958" marB="0" anchor="ctr"/>
                </a:tc>
                <a:tc>
                  <a:txBody>
                    <a:bodyPr/>
                    <a:lstStyle/>
                    <a:p>
                      <a:pPr algn="ctr" rtl="0" fontAlgn="ctr"/>
                      <a:r>
                        <a:rPr lang="en-US" sz="1400" u="none" strike="noStrike" dirty="0">
                          <a:effectLst/>
                        </a:rPr>
                        <a:t>62</a:t>
                      </a:r>
                      <a:endParaRPr lang="en-US" sz="1400" b="1" i="0" u="none" strike="noStrike" dirty="0">
                        <a:solidFill>
                          <a:srgbClr val="000000"/>
                        </a:solidFill>
                        <a:effectLst/>
                        <a:latin typeface="Palatino Linotype"/>
                      </a:endParaRPr>
                    </a:p>
                  </a:txBody>
                  <a:tcPr marL="1958" marR="1958" marT="1958" marB="0" anchor="ctr"/>
                </a:tc>
              </a:tr>
              <a:tr h="302724">
                <a:tc>
                  <a:txBody>
                    <a:bodyPr/>
                    <a:lstStyle/>
                    <a:p>
                      <a:pPr algn="l" rtl="0" fontAlgn="ctr"/>
                      <a:r>
                        <a:rPr lang="en-US" sz="1400" u="none" strike="noStrike" dirty="0">
                          <a:effectLst/>
                        </a:rPr>
                        <a:t>Keeping neighborhoods safe</a:t>
                      </a:r>
                      <a:endParaRPr lang="en-US" sz="1400" b="1" i="0" u="none" strike="noStrike" dirty="0">
                        <a:solidFill>
                          <a:srgbClr val="4A6717"/>
                        </a:solidFill>
                        <a:effectLst/>
                        <a:latin typeface="Palatino Linotype"/>
                      </a:endParaRPr>
                    </a:p>
                  </a:txBody>
                  <a:tcPr marL="1958" marR="1958" marT="1958" marB="0" anchor="ctr"/>
                </a:tc>
                <a:tc>
                  <a:txBody>
                    <a:bodyPr/>
                    <a:lstStyle/>
                    <a:p>
                      <a:pPr algn="ctr" rtl="0" fontAlgn="ctr"/>
                      <a:r>
                        <a:rPr lang="en-US" sz="1400" u="none" strike="noStrike">
                          <a:effectLst/>
                        </a:rPr>
                        <a:t>13</a:t>
                      </a:r>
                      <a:endParaRPr lang="en-US" sz="1400" b="0" i="0" u="none" strike="noStrike">
                        <a:solidFill>
                          <a:srgbClr val="000000"/>
                        </a:solidFill>
                        <a:effectLst/>
                        <a:latin typeface="Palatino Linotype"/>
                      </a:endParaRPr>
                    </a:p>
                  </a:txBody>
                  <a:tcPr marL="1958" marR="1958" marT="1958" marB="0" anchor="ctr"/>
                </a:tc>
                <a:tc>
                  <a:txBody>
                    <a:bodyPr/>
                    <a:lstStyle/>
                    <a:p>
                      <a:pPr algn="ctr" rtl="0" fontAlgn="ctr"/>
                      <a:r>
                        <a:rPr lang="en-US" sz="1400" u="none" strike="noStrike" dirty="0">
                          <a:effectLst/>
                        </a:rPr>
                        <a:t>24</a:t>
                      </a:r>
                      <a:endParaRPr lang="en-US" sz="1400" b="0" i="0" u="none" strike="noStrike" dirty="0">
                        <a:solidFill>
                          <a:srgbClr val="000000"/>
                        </a:solidFill>
                        <a:effectLst/>
                        <a:latin typeface="Palatino Linotype"/>
                      </a:endParaRPr>
                    </a:p>
                  </a:txBody>
                  <a:tcPr marL="1958" marR="1958" marT="1958" marB="0" anchor="ctr"/>
                </a:tc>
                <a:tc>
                  <a:txBody>
                    <a:bodyPr/>
                    <a:lstStyle/>
                    <a:p>
                      <a:pPr algn="ctr" rtl="0" fontAlgn="ctr"/>
                      <a:r>
                        <a:rPr lang="en-US" sz="1400" b="1" u="none" strike="noStrike" dirty="0">
                          <a:solidFill>
                            <a:srgbClr val="C00000"/>
                          </a:solidFill>
                          <a:effectLst/>
                        </a:rPr>
                        <a:t>11</a:t>
                      </a:r>
                      <a:endParaRPr lang="en-US" sz="1400" b="1" i="0" u="none" strike="noStrike" dirty="0">
                        <a:solidFill>
                          <a:srgbClr val="C00000"/>
                        </a:solidFill>
                        <a:effectLst/>
                        <a:latin typeface="Times New Roman"/>
                      </a:endParaRPr>
                    </a:p>
                  </a:txBody>
                  <a:tcPr marL="1958" marR="1958" marT="1958" marB="0" anchor="ctr"/>
                </a:tc>
                <a:tc>
                  <a:txBody>
                    <a:bodyPr/>
                    <a:lstStyle/>
                    <a:p>
                      <a:pPr algn="ctr" rtl="0" fontAlgn="ctr"/>
                      <a:r>
                        <a:rPr lang="en-US" sz="1400" u="none" strike="noStrike" dirty="0">
                          <a:effectLst/>
                        </a:rPr>
                        <a:t>1</a:t>
                      </a:r>
                      <a:endParaRPr lang="en-US" sz="1400" b="0" i="0" u="none" strike="noStrike" dirty="0">
                        <a:solidFill>
                          <a:srgbClr val="000000"/>
                        </a:solidFill>
                        <a:effectLst/>
                        <a:latin typeface="Palatino Linotype"/>
                      </a:endParaRPr>
                    </a:p>
                  </a:txBody>
                  <a:tcPr marL="1958" marR="1958" marT="1958" marB="0" anchor="ctr"/>
                </a:tc>
                <a:tc>
                  <a:txBody>
                    <a:bodyPr/>
                    <a:lstStyle/>
                    <a:p>
                      <a:pPr algn="ctr" rtl="0" fontAlgn="ctr"/>
                      <a:r>
                        <a:rPr lang="en-US" sz="1400" u="none" strike="noStrike">
                          <a:effectLst/>
                        </a:rPr>
                        <a:t>21</a:t>
                      </a:r>
                      <a:endParaRPr lang="en-US" sz="1400" b="0" i="0" u="none" strike="noStrike">
                        <a:solidFill>
                          <a:srgbClr val="000000"/>
                        </a:solidFill>
                        <a:effectLst/>
                        <a:latin typeface="Palatino Linotype"/>
                      </a:endParaRPr>
                    </a:p>
                  </a:txBody>
                  <a:tcPr marL="1958" marR="1958" marT="1958" marB="0" anchor="ctr"/>
                </a:tc>
                <a:tc>
                  <a:txBody>
                    <a:bodyPr/>
                    <a:lstStyle/>
                    <a:p>
                      <a:pPr algn="ctr" rtl="0" fontAlgn="ctr"/>
                      <a:r>
                        <a:rPr lang="en-US" sz="1400" u="none" strike="noStrike">
                          <a:effectLst/>
                        </a:rPr>
                        <a:t>41</a:t>
                      </a:r>
                      <a:endParaRPr lang="en-US" sz="1400" b="0" i="0" u="none" strike="noStrike">
                        <a:solidFill>
                          <a:srgbClr val="000000"/>
                        </a:solidFill>
                        <a:effectLst/>
                        <a:latin typeface="Palatino Linotype"/>
                      </a:endParaRPr>
                    </a:p>
                  </a:txBody>
                  <a:tcPr marL="1958" marR="1958" marT="1958" marB="0" anchor="ctr"/>
                </a:tc>
                <a:tc>
                  <a:txBody>
                    <a:bodyPr/>
                    <a:lstStyle/>
                    <a:p>
                      <a:pPr algn="ctr" rtl="0" fontAlgn="ctr"/>
                      <a:r>
                        <a:rPr lang="en-US" sz="1400" u="none" strike="noStrike" dirty="0">
                          <a:effectLst/>
                        </a:rPr>
                        <a:t>62</a:t>
                      </a:r>
                      <a:endParaRPr lang="en-US" sz="1400" b="1" i="0" u="none" strike="noStrike" dirty="0">
                        <a:solidFill>
                          <a:srgbClr val="000000"/>
                        </a:solidFill>
                        <a:effectLst/>
                        <a:latin typeface="Palatino Linotype"/>
                      </a:endParaRPr>
                    </a:p>
                  </a:txBody>
                  <a:tcPr marL="1958" marR="1958" marT="1958" marB="0" anchor="ctr"/>
                </a:tc>
              </a:tr>
              <a:tr h="403633">
                <a:tc>
                  <a:txBody>
                    <a:bodyPr/>
                    <a:lstStyle/>
                    <a:p>
                      <a:pPr algn="l" rtl="0" fontAlgn="ctr"/>
                      <a:r>
                        <a:rPr lang="en-US" sz="1400" u="none" strike="noStrike" dirty="0">
                          <a:effectLst/>
                        </a:rPr>
                        <a:t>Allowing slots at Arundel Mills mall</a:t>
                      </a:r>
                      <a:endParaRPr lang="en-US" sz="1400" b="1" i="0" u="none" strike="noStrike" dirty="0">
                        <a:solidFill>
                          <a:srgbClr val="4A6717"/>
                        </a:solidFill>
                        <a:effectLst/>
                        <a:latin typeface="Palatino Linotype"/>
                      </a:endParaRPr>
                    </a:p>
                  </a:txBody>
                  <a:tcPr marL="1958" marR="1958" marT="1958" marB="0" anchor="ctr"/>
                </a:tc>
                <a:tc>
                  <a:txBody>
                    <a:bodyPr/>
                    <a:lstStyle/>
                    <a:p>
                      <a:pPr algn="ctr" rtl="0" fontAlgn="ctr"/>
                      <a:r>
                        <a:rPr lang="en-US" sz="1400" u="none" strike="noStrike">
                          <a:effectLst/>
                        </a:rPr>
                        <a:t>10</a:t>
                      </a:r>
                      <a:endParaRPr lang="en-US" sz="1400" b="0" i="0" u="none" strike="noStrike">
                        <a:solidFill>
                          <a:srgbClr val="000000"/>
                        </a:solidFill>
                        <a:effectLst/>
                        <a:latin typeface="Palatino Linotype"/>
                      </a:endParaRPr>
                    </a:p>
                  </a:txBody>
                  <a:tcPr marL="1958" marR="1958" marT="1958" marB="0" anchor="ctr"/>
                </a:tc>
                <a:tc>
                  <a:txBody>
                    <a:bodyPr/>
                    <a:lstStyle/>
                    <a:p>
                      <a:pPr algn="ctr" rtl="0" fontAlgn="ctr"/>
                      <a:r>
                        <a:rPr lang="en-US" sz="1400" u="none" strike="noStrike" dirty="0">
                          <a:effectLst/>
                        </a:rPr>
                        <a:t>17</a:t>
                      </a:r>
                      <a:endParaRPr lang="en-US" sz="1400" b="0" i="0" u="none" strike="noStrike" dirty="0">
                        <a:solidFill>
                          <a:srgbClr val="000000"/>
                        </a:solidFill>
                        <a:effectLst/>
                        <a:latin typeface="Palatino Linotype"/>
                      </a:endParaRPr>
                    </a:p>
                  </a:txBody>
                  <a:tcPr marL="1958" marR="1958" marT="1958" marB="0" anchor="ctr"/>
                </a:tc>
                <a:tc>
                  <a:txBody>
                    <a:bodyPr/>
                    <a:lstStyle/>
                    <a:p>
                      <a:pPr algn="ctr" rtl="0" fontAlgn="ctr"/>
                      <a:r>
                        <a:rPr lang="en-US" sz="1400" b="1" u="none" strike="noStrike" dirty="0">
                          <a:solidFill>
                            <a:srgbClr val="C00000"/>
                          </a:solidFill>
                          <a:effectLst/>
                        </a:rPr>
                        <a:t>7</a:t>
                      </a:r>
                      <a:endParaRPr lang="en-US" sz="1400" b="1" i="0" u="none" strike="noStrike" dirty="0">
                        <a:solidFill>
                          <a:srgbClr val="C00000"/>
                        </a:solidFill>
                        <a:effectLst/>
                        <a:latin typeface="Times New Roman"/>
                      </a:endParaRPr>
                    </a:p>
                  </a:txBody>
                  <a:tcPr marL="1958" marR="1958" marT="1958" marB="0" anchor="ctr"/>
                </a:tc>
                <a:tc>
                  <a:txBody>
                    <a:bodyPr/>
                    <a:lstStyle/>
                    <a:p>
                      <a:pPr algn="ctr" rtl="0" fontAlgn="ctr"/>
                      <a:r>
                        <a:rPr lang="en-US" sz="1400" u="none" strike="noStrike" dirty="0">
                          <a:effectLst/>
                        </a:rPr>
                        <a:t>1</a:t>
                      </a:r>
                      <a:endParaRPr lang="en-US" sz="1400" b="0" i="0" u="none" strike="noStrike" dirty="0">
                        <a:solidFill>
                          <a:srgbClr val="000000"/>
                        </a:solidFill>
                        <a:effectLst/>
                        <a:latin typeface="Palatino Linotype"/>
                      </a:endParaRPr>
                    </a:p>
                  </a:txBody>
                  <a:tcPr marL="1958" marR="1958" marT="1958" marB="0" anchor="ctr"/>
                </a:tc>
                <a:tc>
                  <a:txBody>
                    <a:bodyPr/>
                    <a:lstStyle/>
                    <a:p>
                      <a:pPr algn="ctr" rtl="0" fontAlgn="ctr"/>
                      <a:r>
                        <a:rPr lang="en-US" sz="1400" u="none" strike="noStrike" dirty="0">
                          <a:effectLst/>
                        </a:rPr>
                        <a:t>27</a:t>
                      </a:r>
                      <a:endParaRPr lang="en-US" sz="1400" b="0" i="0" u="none" strike="noStrike" dirty="0">
                        <a:solidFill>
                          <a:srgbClr val="000000"/>
                        </a:solidFill>
                        <a:effectLst/>
                        <a:latin typeface="Palatino Linotype"/>
                      </a:endParaRPr>
                    </a:p>
                  </a:txBody>
                  <a:tcPr marL="1958" marR="1958" marT="1958" marB="0" anchor="ctr"/>
                </a:tc>
                <a:tc>
                  <a:txBody>
                    <a:bodyPr/>
                    <a:lstStyle/>
                    <a:p>
                      <a:pPr algn="ctr" rtl="0" fontAlgn="ctr"/>
                      <a:r>
                        <a:rPr lang="en-US" sz="1400" u="none" strike="noStrike">
                          <a:effectLst/>
                        </a:rPr>
                        <a:t>46</a:t>
                      </a:r>
                      <a:endParaRPr lang="en-US" sz="1400" b="0" i="0" u="none" strike="noStrike">
                        <a:solidFill>
                          <a:srgbClr val="000000"/>
                        </a:solidFill>
                        <a:effectLst/>
                        <a:latin typeface="Palatino Linotype"/>
                      </a:endParaRPr>
                    </a:p>
                  </a:txBody>
                  <a:tcPr marL="1958" marR="1958" marT="1958" marB="0" anchor="ctr"/>
                </a:tc>
                <a:tc>
                  <a:txBody>
                    <a:bodyPr/>
                    <a:lstStyle/>
                    <a:p>
                      <a:pPr algn="ctr" rtl="0" fontAlgn="ctr"/>
                      <a:r>
                        <a:rPr lang="en-US" sz="1400" u="none" strike="noStrike" dirty="0">
                          <a:effectLst/>
                        </a:rPr>
                        <a:t>73</a:t>
                      </a:r>
                      <a:endParaRPr lang="en-US" sz="1400" b="1" i="0" u="none" strike="noStrike" dirty="0">
                        <a:solidFill>
                          <a:srgbClr val="000000"/>
                        </a:solidFill>
                        <a:effectLst/>
                        <a:latin typeface="Palatino Linotype"/>
                      </a:endParaRPr>
                    </a:p>
                  </a:txBody>
                  <a:tcPr marL="1958" marR="1958" marT="1958" marB="0" anchor="ctr"/>
                </a:tc>
              </a:tr>
              <a:tr h="204409">
                <a:tc>
                  <a:txBody>
                    <a:bodyPr/>
                    <a:lstStyle/>
                    <a:p>
                      <a:pPr algn="l" rtl="0" fontAlgn="ctr"/>
                      <a:r>
                        <a:rPr lang="en-US" sz="1400" u="none" strike="noStrike">
                          <a:effectLst/>
                        </a:rPr>
                        <a:t>Improving transportation </a:t>
                      </a:r>
                      <a:endParaRPr lang="en-US" sz="1400" b="1" i="0" u="none" strike="noStrike">
                        <a:solidFill>
                          <a:srgbClr val="4A6717"/>
                        </a:solidFill>
                        <a:effectLst/>
                        <a:latin typeface="Palatino Linotype"/>
                      </a:endParaRPr>
                    </a:p>
                  </a:txBody>
                  <a:tcPr marL="1958" marR="1958" marT="1958" marB="0" anchor="ctr"/>
                </a:tc>
                <a:tc>
                  <a:txBody>
                    <a:bodyPr/>
                    <a:lstStyle/>
                    <a:p>
                      <a:pPr algn="ctr" rtl="0" fontAlgn="ctr"/>
                      <a:r>
                        <a:rPr lang="en-US" sz="1400" u="none" strike="noStrike">
                          <a:effectLst/>
                        </a:rPr>
                        <a:t>13</a:t>
                      </a:r>
                      <a:endParaRPr lang="en-US" sz="1400" b="0" i="0" u="none" strike="noStrike">
                        <a:solidFill>
                          <a:srgbClr val="000000"/>
                        </a:solidFill>
                        <a:effectLst/>
                        <a:latin typeface="Palatino Linotype"/>
                      </a:endParaRPr>
                    </a:p>
                  </a:txBody>
                  <a:tcPr marL="1958" marR="1958" marT="1958" marB="0" anchor="ctr"/>
                </a:tc>
                <a:tc>
                  <a:txBody>
                    <a:bodyPr/>
                    <a:lstStyle/>
                    <a:p>
                      <a:pPr algn="ctr" rtl="0" fontAlgn="ctr"/>
                      <a:r>
                        <a:rPr lang="en-US" sz="1400" u="none" strike="noStrike">
                          <a:effectLst/>
                        </a:rPr>
                        <a:t>20</a:t>
                      </a:r>
                      <a:endParaRPr lang="en-US" sz="1400" b="0" i="0" u="none" strike="noStrike">
                        <a:solidFill>
                          <a:srgbClr val="000000"/>
                        </a:solidFill>
                        <a:effectLst/>
                        <a:latin typeface="Palatino Linotype"/>
                      </a:endParaRPr>
                    </a:p>
                  </a:txBody>
                  <a:tcPr marL="1958" marR="1958" marT="1958" marB="0" anchor="ctr"/>
                </a:tc>
                <a:tc>
                  <a:txBody>
                    <a:bodyPr/>
                    <a:lstStyle/>
                    <a:p>
                      <a:pPr algn="ctr" rtl="0" fontAlgn="ctr"/>
                      <a:r>
                        <a:rPr lang="en-US" sz="1400" b="1" u="none" strike="noStrike" dirty="0">
                          <a:solidFill>
                            <a:srgbClr val="C00000"/>
                          </a:solidFill>
                          <a:effectLst/>
                        </a:rPr>
                        <a:t>7</a:t>
                      </a:r>
                      <a:endParaRPr lang="en-US" sz="1400" b="1" i="0" u="none" strike="noStrike" dirty="0">
                        <a:solidFill>
                          <a:srgbClr val="C00000"/>
                        </a:solidFill>
                        <a:effectLst/>
                        <a:latin typeface="Times New Roman"/>
                      </a:endParaRPr>
                    </a:p>
                  </a:txBody>
                  <a:tcPr marL="1958" marR="1958" marT="1958" marB="0" anchor="ctr"/>
                </a:tc>
                <a:tc>
                  <a:txBody>
                    <a:bodyPr/>
                    <a:lstStyle/>
                    <a:p>
                      <a:pPr algn="ctr" rtl="0" fontAlgn="ctr"/>
                      <a:r>
                        <a:rPr lang="en-US" sz="1400" u="none" strike="noStrike">
                          <a:effectLst/>
                        </a:rPr>
                        <a:t>1</a:t>
                      </a:r>
                      <a:endParaRPr lang="en-US" sz="1400" b="0" i="0" u="none" strike="noStrike">
                        <a:solidFill>
                          <a:srgbClr val="000000"/>
                        </a:solidFill>
                        <a:effectLst/>
                        <a:latin typeface="Palatino Linotype"/>
                      </a:endParaRPr>
                    </a:p>
                  </a:txBody>
                  <a:tcPr marL="1958" marR="1958" marT="1958" marB="0" anchor="ctr"/>
                </a:tc>
                <a:tc>
                  <a:txBody>
                    <a:bodyPr/>
                    <a:lstStyle/>
                    <a:p>
                      <a:pPr algn="ctr" rtl="0" fontAlgn="ctr"/>
                      <a:r>
                        <a:rPr lang="en-US" sz="1400" u="none" strike="noStrike" dirty="0">
                          <a:effectLst/>
                        </a:rPr>
                        <a:t>21</a:t>
                      </a:r>
                      <a:endParaRPr lang="en-US" sz="1400" b="0" i="0" u="none" strike="noStrike" dirty="0">
                        <a:solidFill>
                          <a:srgbClr val="000000"/>
                        </a:solidFill>
                        <a:effectLst/>
                        <a:latin typeface="Palatino Linotype"/>
                      </a:endParaRPr>
                    </a:p>
                  </a:txBody>
                  <a:tcPr marL="1958" marR="1958" marT="1958" marB="0" anchor="ctr"/>
                </a:tc>
                <a:tc>
                  <a:txBody>
                    <a:bodyPr/>
                    <a:lstStyle/>
                    <a:p>
                      <a:pPr algn="ctr" rtl="0" fontAlgn="ctr"/>
                      <a:r>
                        <a:rPr lang="en-US" sz="1400" u="none" strike="noStrike">
                          <a:effectLst/>
                        </a:rPr>
                        <a:t>45</a:t>
                      </a:r>
                      <a:endParaRPr lang="en-US" sz="1400" b="0" i="0" u="none" strike="noStrike">
                        <a:solidFill>
                          <a:srgbClr val="000000"/>
                        </a:solidFill>
                        <a:effectLst/>
                        <a:latin typeface="Palatino Linotype"/>
                      </a:endParaRPr>
                    </a:p>
                  </a:txBody>
                  <a:tcPr marL="1958" marR="1958" marT="1958" marB="0" anchor="ctr"/>
                </a:tc>
                <a:tc>
                  <a:txBody>
                    <a:bodyPr/>
                    <a:lstStyle/>
                    <a:p>
                      <a:pPr algn="ctr" rtl="0" fontAlgn="ctr"/>
                      <a:r>
                        <a:rPr lang="en-US" sz="1400" u="none" strike="noStrike" dirty="0">
                          <a:effectLst/>
                        </a:rPr>
                        <a:t>66</a:t>
                      </a:r>
                      <a:endParaRPr lang="en-US" sz="1400" b="1" i="0" u="none" strike="noStrike" dirty="0">
                        <a:solidFill>
                          <a:srgbClr val="000000"/>
                        </a:solidFill>
                        <a:effectLst/>
                        <a:latin typeface="Palatino Linotype"/>
                      </a:endParaRPr>
                    </a:p>
                  </a:txBody>
                  <a:tcPr marL="1958" marR="1958" marT="1958" marB="0" anchor="ctr"/>
                </a:tc>
              </a:tr>
              <a:tr h="300132">
                <a:tc>
                  <a:txBody>
                    <a:bodyPr/>
                    <a:lstStyle/>
                    <a:p>
                      <a:pPr algn="l" rtl="0" fontAlgn="ctr"/>
                      <a:r>
                        <a:rPr lang="en-US" sz="1400" u="none" strike="noStrike">
                          <a:effectLst/>
                        </a:rPr>
                        <a:t>Preserving the environment</a:t>
                      </a:r>
                      <a:endParaRPr lang="en-US" sz="1400" b="1" i="0" u="none" strike="noStrike">
                        <a:solidFill>
                          <a:srgbClr val="4A6717"/>
                        </a:solidFill>
                        <a:effectLst/>
                        <a:latin typeface="Palatino Linotype"/>
                      </a:endParaRPr>
                    </a:p>
                  </a:txBody>
                  <a:tcPr marL="1958" marR="1958" marT="1958" marB="0" anchor="ctr"/>
                </a:tc>
                <a:tc>
                  <a:txBody>
                    <a:bodyPr/>
                    <a:lstStyle/>
                    <a:p>
                      <a:pPr algn="ctr" rtl="0" fontAlgn="ctr"/>
                      <a:r>
                        <a:rPr lang="en-US" sz="1400" u="none" strike="noStrike">
                          <a:effectLst/>
                        </a:rPr>
                        <a:t>15</a:t>
                      </a:r>
                      <a:endParaRPr lang="en-US" sz="1400" b="0" i="0" u="none" strike="noStrike">
                        <a:solidFill>
                          <a:srgbClr val="000000"/>
                        </a:solidFill>
                        <a:effectLst/>
                        <a:latin typeface="Palatino Linotype"/>
                      </a:endParaRPr>
                    </a:p>
                  </a:txBody>
                  <a:tcPr marL="1958" marR="1958" marT="1958" marB="0" anchor="ctr"/>
                </a:tc>
                <a:tc>
                  <a:txBody>
                    <a:bodyPr/>
                    <a:lstStyle/>
                    <a:p>
                      <a:pPr algn="ctr" rtl="0" fontAlgn="ctr"/>
                      <a:r>
                        <a:rPr lang="en-US" sz="1400" u="none" strike="noStrike">
                          <a:effectLst/>
                        </a:rPr>
                        <a:t>21</a:t>
                      </a:r>
                      <a:endParaRPr lang="en-US" sz="1400" b="0" i="0" u="none" strike="noStrike">
                        <a:solidFill>
                          <a:srgbClr val="000000"/>
                        </a:solidFill>
                        <a:effectLst/>
                        <a:latin typeface="Palatino Linotype"/>
                      </a:endParaRPr>
                    </a:p>
                  </a:txBody>
                  <a:tcPr marL="1958" marR="1958" marT="1958" marB="0" anchor="ctr"/>
                </a:tc>
                <a:tc>
                  <a:txBody>
                    <a:bodyPr/>
                    <a:lstStyle/>
                    <a:p>
                      <a:pPr algn="ctr" rtl="0" fontAlgn="ctr"/>
                      <a:r>
                        <a:rPr lang="en-US" sz="1600" b="1" u="none" strike="noStrike" dirty="0">
                          <a:solidFill>
                            <a:schemeClr val="accent1"/>
                          </a:solidFill>
                          <a:effectLst/>
                        </a:rPr>
                        <a:t>6</a:t>
                      </a:r>
                      <a:endParaRPr lang="en-US" sz="1600" b="1" i="0" u="none" strike="noStrike" dirty="0">
                        <a:solidFill>
                          <a:schemeClr val="accent1"/>
                        </a:solidFill>
                        <a:effectLst/>
                        <a:latin typeface="Times New Roman"/>
                      </a:endParaRPr>
                    </a:p>
                  </a:txBody>
                  <a:tcPr marL="1958" marR="1958" marT="1958" marB="0" anchor="ctr"/>
                </a:tc>
                <a:tc>
                  <a:txBody>
                    <a:bodyPr/>
                    <a:lstStyle/>
                    <a:p>
                      <a:pPr algn="ctr" rtl="0" fontAlgn="ctr"/>
                      <a:r>
                        <a:rPr lang="en-US" sz="1400" u="none" strike="noStrike" dirty="0">
                          <a:effectLst/>
                        </a:rPr>
                        <a:t>7</a:t>
                      </a:r>
                      <a:endParaRPr lang="en-US" sz="1400" b="0" i="0" u="none" strike="noStrike" dirty="0">
                        <a:solidFill>
                          <a:srgbClr val="000000"/>
                        </a:solidFill>
                        <a:effectLst/>
                        <a:latin typeface="Palatino Linotype"/>
                      </a:endParaRPr>
                    </a:p>
                  </a:txBody>
                  <a:tcPr marL="1958" marR="1958" marT="1958" marB="0" anchor="ctr"/>
                </a:tc>
                <a:tc>
                  <a:txBody>
                    <a:bodyPr/>
                    <a:lstStyle/>
                    <a:p>
                      <a:pPr algn="ctr" rtl="0" fontAlgn="ctr"/>
                      <a:r>
                        <a:rPr lang="en-US" sz="1400" u="none" strike="noStrike">
                          <a:effectLst/>
                        </a:rPr>
                        <a:t>18</a:t>
                      </a:r>
                      <a:endParaRPr lang="en-US" sz="1400" b="0" i="0" u="none" strike="noStrike">
                        <a:solidFill>
                          <a:srgbClr val="000000"/>
                        </a:solidFill>
                        <a:effectLst/>
                        <a:latin typeface="Palatino Linotype"/>
                      </a:endParaRPr>
                    </a:p>
                  </a:txBody>
                  <a:tcPr marL="1958" marR="1958" marT="1958" marB="0" anchor="ctr"/>
                </a:tc>
                <a:tc>
                  <a:txBody>
                    <a:bodyPr/>
                    <a:lstStyle/>
                    <a:p>
                      <a:pPr algn="ctr" rtl="0" fontAlgn="ctr"/>
                      <a:r>
                        <a:rPr lang="en-US" sz="1400" u="none" strike="noStrike" dirty="0">
                          <a:effectLst/>
                        </a:rPr>
                        <a:t>39</a:t>
                      </a:r>
                      <a:endParaRPr lang="en-US" sz="1400" b="0" i="0" u="none" strike="noStrike" dirty="0">
                        <a:solidFill>
                          <a:srgbClr val="000000"/>
                        </a:solidFill>
                        <a:effectLst/>
                        <a:latin typeface="Palatino Linotype"/>
                      </a:endParaRPr>
                    </a:p>
                  </a:txBody>
                  <a:tcPr marL="1958" marR="1958" marT="1958" marB="0" anchor="ctr"/>
                </a:tc>
                <a:tc>
                  <a:txBody>
                    <a:bodyPr/>
                    <a:lstStyle/>
                    <a:p>
                      <a:pPr algn="ctr" rtl="0" fontAlgn="ctr"/>
                      <a:r>
                        <a:rPr lang="en-US" sz="1400" u="none" strike="noStrike" dirty="0">
                          <a:effectLst/>
                        </a:rPr>
                        <a:t>57</a:t>
                      </a:r>
                      <a:endParaRPr lang="en-US" sz="1400" b="1" i="0" u="none" strike="noStrike" dirty="0">
                        <a:solidFill>
                          <a:srgbClr val="000000"/>
                        </a:solidFill>
                        <a:effectLst/>
                        <a:latin typeface="Palatino Linotype"/>
                      </a:endParaRPr>
                    </a:p>
                  </a:txBody>
                  <a:tcPr marL="1958" marR="1958" marT="1958" marB="0" anchor="ctr"/>
                </a:tc>
              </a:tr>
              <a:tr h="504541">
                <a:tc>
                  <a:txBody>
                    <a:bodyPr/>
                    <a:lstStyle/>
                    <a:p>
                      <a:pPr algn="l" rtl="0" fontAlgn="ctr"/>
                      <a:r>
                        <a:rPr lang="en-US" sz="1400" u="none" strike="noStrike">
                          <a:effectLst/>
                        </a:rPr>
                        <a:t>Protecting the needs of vulnerable populations in the county budget</a:t>
                      </a:r>
                      <a:endParaRPr lang="en-US" sz="1400" b="1" i="0" u="none" strike="noStrike">
                        <a:solidFill>
                          <a:srgbClr val="4A6717"/>
                        </a:solidFill>
                        <a:effectLst/>
                        <a:latin typeface="Palatino Linotype"/>
                      </a:endParaRPr>
                    </a:p>
                  </a:txBody>
                  <a:tcPr marL="1958" marR="1958" marT="1958" marB="0" anchor="ctr"/>
                </a:tc>
                <a:tc>
                  <a:txBody>
                    <a:bodyPr/>
                    <a:lstStyle/>
                    <a:p>
                      <a:pPr algn="ctr" rtl="0" fontAlgn="ctr"/>
                      <a:r>
                        <a:rPr lang="en-US" sz="1400" u="none" strike="noStrike" dirty="0">
                          <a:effectLst/>
                        </a:rPr>
                        <a:t>16</a:t>
                      </a:r>
                      <a:endParaRPr lang="en-US" sz="1400" b="0" i="0" u="none" strike="noStrike" dirty="0">
                        <a:solidFill>
                          <a:srgbClr val="000000"/>
                        </a:solidFill>
                        <a:effectLst/>
                        <a:latin typeface="Palatino Linotype"/>
                      </a:endParaRPr>
                    </a:p>
                  </a:txBody>
                  <a:tcPr marL="1958" marR="1958" marT="1958" marB="0" anchor="ctr"/>
                </a:tc>
                <a:tc>
                  <a:txBody>
                    <a:bodyPr/>
                    <a:lstStyle/>
                    <a:p>
                      <a:pPr algn="ctr" rtl="0" fontAlgn="ctr"/>
                      <a:r>
                        <a:rPr lang="en-US" sz="1400" u="none" strike="noStrike" dirty="0">
                          <a:effectLst/>
                        </a:rPr>
                        <a:t>18</a:t>
                      </a:r>
                      <a:endParaRPr lang="en-US" sz="1400" b="0" i="0" u="none" strike="noStrike" dirty="0">
                        <a:solidFill>
                          <a:srgbClr val="000000"/>
                        </a:solidFill>
                        <a:effectLst/>
                        <a:latin typeface="Palatino Linotype"/>
                      </a:endParaRPr>
                    </a:p>
                  </a:txBody>
                  <a:tcPr marL="1958" marR="1958" marT="1958" marB="0" anchor="ctr"/>
                </a:tc>
                <a:tc>
                  <a:txBody>
                    <a:bodyPr/>
                    <a:lstStyle/>
                    <a:p>
                      <a:pPr algn="ctr" rtl="0" fontAlgn="ctr"/>
                      <a:r>
                        <a:rPr lang="en-US" sz="1600" b="1" u="none" strike="noStrike" dirty="0">
                          <a:solidFill>
                            <a:schemeClr val="accent1"/>
                          </a:solidFill>
                          <a:effectLst/>
                        </a:rPr>
                        <a:t>2</a:t>
                      </a:r>
                      <a:endParaRPr lang="en-US" sz="1600" b="1" i="0" u="none" strike="noStrike" dirty="0">
                        <a:solidFill>
                          <a:schemeClr val="accent1"/>
                        </a:solidFill>
                        <a:effectLst/>
                        <a:latin typeface="Times New Roman"/>
                      </a:endParaRPr>
                    </a:p>
                  </a:txBody>
                  <a:tcPr marL="1958" marR="1958" marT="1958" marB="0" anchor="ctr"/>
                </a:tc>
                <a:tc>
                  <a:txBody>
                    <a:bodyPr/>
                    <a:lstStyle/>
                    <a:p>
                      <a:pPr algn="ctr" rtl="0" fontAlgn="ctr"/>
                      <a:r>
                        <a:rPr lang="en-US" sz="1400" u="none" strike="noStrike" dirty="0">
                          <a:effectLst/>
                        </a:rPr>
                        <a:t>1</a:t>
                      </a:r>
                      <a:endParaRPr lang="en-US" sz="1400" b="0" i="0" u="none" strike="noStrike" dirty="0">
                        <a:solidFill>
                          <a:srgbClr val="000000"/>
                        </a:solidFill>
                        <a:effectLst/>
                        <a:latin typeface="Palatino Linotype"/>
                      </a:endParaRPr>
                    </a:p>
                  </a:txBody>
                  <a:tcPr marL="1958" marR="1958" marT="1958" marB="0" anchor="ctr"/>
                </a:tc>
                <a:tc>
                  <a:txBody>
                    <a:bodyPr/>
                    <a:lstStyle/>
                    <a:p>
                      <a:pPr algn="ctr" rtl="0" fontAlgn="ctr"/>
                      <a:r>
                        <a:rPr lang="en-US" sz="1400" u="none" strike="noStrike" dirty="0">
                          <a:effectLst/>
                        </a:rPr>
                        <a:t>21</a:t>
                      </a:r>
                      <a:endParaRPr lang="en-US" sz="1400" b="0" i="0" u="none" strike="noStrike" dirty="0">
                        <a:solidFill>
                          <a:srgbClr val="000000"/>
                        </a:solidFill>
                        <a:effectLst/>
                        <a:latin typeface="Palatino Linotype"/>
                      </a:endParaRPr>
                    </a:p>
                  </a:txBody>
                  <a:tcPr marL="1958" marR="1958" marT="1958" marB="0" anchor="ctr"/>
                </a:tc>
                <a:tc>
                  <a:txBody>
                    <a:bodyPr/>
                    <a:lstStyle/>
                    <a:p>
                      <a:pPr algn="ctr" rtl="0" fontAlgn="ctr"/>
                      <a:r>
                        <a:rPr lang="en-US" sz="1400" u="none" strike="noStrike" dirty="0">
                          <a:effectLst/>
                        </a:rPr>
                        <a:t>44</a:t>
                      </a:r>
                      <a:endParaRPr lang="en-US" sz="1400" b="0" i="0" u="none" strike="noStrike" dirty="0">
                        <a:solidFill>
                          <a:srgbClr val="000000"/>
                        </a:solidFill>
                        <a:effectLst/>
                        <a:latin typeface="Palatino Linotype"/>
                      </a:endParaRPr>
                    </a:p>
                  </a:txBody>
                  <a:tcPr marL="1958" marR="1958" marT="1958" marB="0" anchor="ctr"/>
                </a:tc>
                <a:tc>
                  <a:txBody>
                    <a:bodyPr/>
                    <a:lstStyle/>
                    <a:p>
                      <a:pPr algn="ctr" rtl="0" fontAlgn="ctr"/>
                      <a:r>
                        <a:rPr lang="en-US" sz="1400" u="none" strike="noStrike" dirty="0">
                          <a:effectLst/>
                        </a:rPr>
                        <a:t>65</a:t>
                      </a:r>
                      <a:endParaRPr lang="en-US" sz="1400" b="1" i="0" u="none" strike="noStrike" dirty="0">
                        <a:solidFill>
                          <a:srgbClr val="000000"/>
                        </a:solidFill>
                        <a:effectLst/>
                        <a:latin typeface="Palatino Linotype"/>
                      </a:endParaRPr>
                    </a:p>
                  </a:txBody>
                  <a:tcPr marL="1958" marR="1958" marT="1958" marB="0" anchor="ctr"/>
                </a:tc>
              </a:tr>
              <a:tr h="533599">
                <a:tc>
                  <a:txBody>
                    <a:bodyPr/>
                    <a:lstStyle/>
                    <a:p>
                      <a:pPr algn="l" rtl="0" fontAlgn="ctr"/>
                      <a:r>
                        <a:rPr lang="en-US" sz="1400" u="none" strike="noStrike">
                          <a:effectLst/>
                        </a:rPr>
                        <a:t>Maintaining high ethical standards </a:t>
                      </a:r>
                      <a:endParaRPr lang="en-US" sz="1400" b="1" i="0" u="none" strike="noStrike">
                        <a:solidFill>
                          <a:srgbClr val="C00000"/>
                        </a:solidFill>
                        <a:effectLst/>
                        <a:latin typeface="Palatino Linotype"/>
                      </a:endParaRPr>
                    </a:p>
                  </a:txBody>
                  <a:tcPr marL="1958" marR="1958" marT="1958" marB="0" anchor="ctr"/>
                </a:tc>
                <a:tc>
                  <a:txBody>
                    <a:bodyPr/>
                    <a:lstStyle/>
                    <a:p>
                      <a:pPr algn="ctr" rtl="0" fontAlgn="ctr"/>
                      <a:r>
                        <a:rPr lang="en-US" sz="1400" u="none" strike="noStrike">
                          <a:effectLst/>
                        </a:rPr>
                        <a:t>17</a:t>
                      </a:r>
                      <a:endParaRPr lang="en-US" sz="1400" b="0" i="0" u="none" strike="noStrike">
                        <a:solidFill>
                          <a:srgbClr val="000000"/>
                        </a:solidFill>
                        <a:effectLst/>
                        <a:latin typeface="Palatino Linotype"/>
                      </a:endParaRPr>
                    </a:p>
                  </a:txBody>
                  <a:tcPr marL="1958" marR="1958" marT="1958" marB="0" anchor="ctr"/>
                </a:tc>
                <a:tc>
                  <a:txBody>
                    <a:bodyPr/>
                    <a:lstStyle/>
                    <a:p>
                      <a:pPr algn="ctr" rtl="0" fontAlgn="ctr"/>
                      <a:r>
                        <a:rPr lang="en-US" sz="1400" u="none" strike="noStrike" dirty="0">
                          <a:effectLst/>
                        </a:rPr>
                        <a:t>17</a:t>
                      </a:r>
                      <a:endParaRPr lang="en-US" sz="1400" b="0" i="0" u="none" strike="noStrike" dirty="0">
                        <a:solidFill>
                          <a:srgbClr val="000000"/>
                        </a:solidFill>
                        <a:effectLst/>
                        <a:latin typeface="Palatino Linotype"/>
                      </a:endParaRPr>
                    </a:p>
                  </a:txBody>
                  <a:tcPr marL="1958" marR="1958" marT="1958" marB="0" anchor="ctr"/>
                </a:tc>
                <a:tc>
                  <a:txBody>
                    <a:bodyPr/>
                    <a:lstStyle/>
                    <a:p>
                      <a:pPr algn="ctr" rtl="0" fontAlgn="ctr"/>
                      <a:r>
                        <a:rPr lang="en-US" sz="1600" b="1" u="none" strike="noStrike" dirty="0">
                          <a:solidFill>
                            <a:schemeClr val="accent1"/>
                          </a:solidFill>
                          <a:effectLst/>
                        </a:rPr>
                        <a:t>0</a:t>
                      </a:r>
                      <a:endParaRPr lang="en-US" sz="1600" b="1" i="0" u="none" strike="noStrike" dirty="0">
                        <a:solidFill>
                          <a:schemeClr val="accent1"/>
                        </a:solidFill>
                        <a:effectLst/>
                        <a:latin typeface="Times New Roman"/>
                      </a:endParaRPr>
                    </a:p>
                  </a:txBody>
                  <a:tcPr marL="1958" marR="1958" marT="1958" marB="0" anchor="ctr"/>
                </a:tc>
                <a:tc>
                  <a:txBody>
                    <a:bodyPr/>
                    <a:lstStyle/>
                    <a:p>
                      <a:pPr algn="ctr" rtl="0" fontAlgn="ctr"/>
                      <a:r>
                        <a:rPr lang="en-US" sz="1400" u="none" strike="noStrike" dirty="0">
                          <a:effectLst/>
                        </a:rPr>
                        <a:t>3</a:t>
                      </a:r>
                      <a:endParaRPr lang="en-US" sz="1400" b="0" i="0" u="none" strike="noStrike" dirty="0">
                        <a:solidFill>
                          <a:srgbClr val="000000"/>
                        </a:solidFill>
                        <a:effectLst/>
                        <a:latin typeface="Palatino Linotype"/>
                      </a:endParaRPr>
                    </a:p>
                  </a:txBody>
                  <a:tcPr marL="1958" marR="1958" marT="1958" marB="0" anchor="ctr"/>
                </a:tc>
                <a:tc>
                  <a:txBody>
                    <a:bodyPr/>
                    <a:lstStyle/>
                    <a:p>
                      <a:pPr algn="ctr" rtl="0" fontAlgn="ctr"/>
                      <a:r>
                        <a:rPr lang="en-US" sz="1400" u="none" strike="noStrike" dirty="0">
                          <a:effectLst/>
                        </a:rPr>
                        <a:t>24</a:t>
                      </a:r>
                      <a:endParaRPr lang="en-US" sz="1400" b="0" i="0" u="none" strike="noStrike" dirty="0">
                        <a:solidFill>
                          <a:srgbClr val="000000"/>
                        </a:solidFill>
                        <a:effectLst/>
                        <a:latin typeface="Palatino Linotype"/>
                      </a:endParaRPr>
                    </a:p>
                  </a:txBody>
                  <a:tcPr marL="1958" marR="1958" marT="1958" marB="0" anchor="ctr"/>
                </a:tc>
                <a:tc>
                  <a:txBody>
                    <a:bodyPr/>
                    <a:lstStyle/>
                    <a:p>
                      <a:pPr algn="ctr" rtl="0" fontAlgn="ctr"/>
                      <a:r>
                        <a:rPr lang="en-US" sz="1400" u="none" strike="noStrike" dirty="0">
                          <a:effectLst/>
                        </a:rPr>
                        <a:t>39</a:t>
                      </a:r>
                      <a:endParaRPr lang="en-US" sz="1400" b="0" i="0" u="none" strike="noStrike" dirty="0">
                        <a:solidFill>
                          <a:srgbClr val="000000"/>
                        </a:solidFill>
                        <a:effectLst/>
                        <a:latin typeface="Palatino Linotype"/>
                      </a:endParaRPr>
                    </a:p>
                  </a:txBody>
                  <a:tcPr marL="1958" marR="1958" marT="1958" marB="0" anchor="ctr"/>
                </a:tc>
                <a:tc>
                  <a:txBody>
                    <a:bodyPr/>
                    <a:lstStyle/>
                    <a:p>
                      <a:pPr algn="ctr" rtl="0" fontAlgn="ctr"/>
                      <a:r>
                        <a:rPr lang="en-US" sz="1400" u="none" strike="noStrike" dirty="0">
                          <a:effectLst/>
                        </a:rPr>
                        <a:t>63</a:t>
                      </a:r>
                      <a:endParaRPr lang="en-US" sz="1400" b="1" i="0" u="none" strike="noStrike" dirty="0">
                        <a:solidFill>
                          <a:srgbClr val="000000"/>
                        </a:solidFill>
                        <a:effectLst/>
                        <a:latin typeface="Palatino Linotype"/>
                      </a:endParaRPr>
                    </a:p>
                  </a:txBody>
                  <a:tcPr marL="1958" marR="1958" marT="1958" marB="0" anchor="ctr"/>
                </a:tc>
              </a:tr>
            </a:tbl>
          </a:graphicData>
        </a:graphic>
      </p:graphicFrame>
      <p:sp>
        <p:nvSpPr>
          <p:cNvPr id="5" name="Title 2"/>
          <p:cNvSpPr>
            <a:spLocks noGrp="1"/>
          </p:cNvSpPr>
          <p:nvPr>
            <p:ph type="title"/>
          </p:nvPr>
        </p:nvSpPr>
        <p:spPr>
          <a:xfrm>
            <a:off x="457200" y="228600"/>
            <a:ext cx="8229600" cy="838200"/>
          </a:xfrm>
        </p:spPr>
        <p:txBody>
          <a:bodyPr/>
          <a:lstStyle/>
          <a:p>
            <a:pPr eaLnBrk="1" hangingPunct="1">
              <a:lnSpc>
                <a:spcPct val="100000"/>
              </a:lnSpc>
              <a:defRPr/>
            </a:pPr>
            <a:r>
              <a:rPr lang="en-US" sz="1800" dirty="0" smtClean="0"/>
              <a:t>County executive choice: Whose stands do you favor?  </a:t>
            </a:r>
            <a:br>
              <a:rPr lang="en-US" sz="1800" dirty="0" smtClean="0"/>
            </a:br>
            <a:r>
              <a:rPr lang="en-US" sz="1800" dirty="0" smtClean="0"/>
              <a:t>Sorted by those favoring Leopold over Conti (Oct. 11-14)</a:t>
            </a:r>
            <a:endParaRPr lang="en-US" sz="1800" dirty="0"/>
          </a:p>
        </p:txBody>
      </p:sp>
    </p:spTree>
    <p:extLst>
      <p:ext uri="{BB962C8B-B14F-4D97-AF65-F5344CB8AC3E}">
        <p14:creationId xmlns:p14="http://schemas.microsoft.com/office/powerpoint/2010/main" val="2257927102"/>
      </p:ext>
    </p:extLst>
  </p:cSld>
  <p:clrMapOvr>
    <a:masterClrMapping/>
  </p:clrMapOvr>
  <p:transition spd="med">
    <p:fade thruBlk="1"/>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609600"/>
          </a:xfrm>
        </p:spPr>
        <p:txBody>
          <a:bodyPr/>
          <a:lstStyle/>
          <a:p>
            <a:pPr>
              <a:lnSpc>
                <a:spcPct val="100000"/>
              </a:lnSpc>
            </a:pPr>
            <a:r>
              <a:rPr lang="en-US" sz="2100" dirty="0" smtClean="0"/>
              <a:t>Issue Stands/Traits Most Shaping Choice for County Exec</a:t>
            </a:r>
            <a:r>
              <a:rPr lang="en-US" sz="1800" dirty="0" smtClean="0"/>
              <a:t>. (Exit Poll)</a:t>
            </a:r>
            <a:endParaRPr lang="en-US" sz="1800" dirty="0"/>
          </a:p>
        </p:txBody>
      </p:sp>
      <p:graphicFrame>
        <p:nvGraphicFramePr>
          <p:cNvPr id="5" name="Table 4"/>
          <p:cNvGraphicFramePr>
            <a:graphicFrameLocks noGrp="1"/>
          </p:cNvGraphicFramePr>
          <p:nvPr>
            <p:extLst>
              <p:ext uri="{D42A27DB-BD31-4B8C-83A1-F6EECF244321}">
                <p14:modId xmlns:p14="http://schemas.microsoft.com/office/powerpoint/2010/main" val="1938853521"/>
              </p:ext>
            </p:extLst>
          </p:nvPr>
        </p:nvGraphicFramePr>
        <p:xfrm>
          <a:off x="1219201" y="762000"/>
          <a:ext cx="7083743" cy="5765808"/>
        </p:xfrm>
        <a:graphic>
          <a:graphicData uri="http://schemas.openxmlformats.org/drawingml/2006/table">
            <a:tbl>
              <a:tblPr firstRow="1" bandRow="1">
                <a:tableStyleId>{5C22544A-7EE6-4342-B048-85BDC9FD1C3A}</a:tableStyleId>
              </a:tblPr>
              <a:tblGrid>
                <a:gridCol w="2127583"/>
                <a:gridCol w="1239040"/>
                <a:gridCol w="1239040"/>
                <a:gridCol w="1239040"/>
                <a:gridCol w="1239040"/>
              </a:tblGrid>
              <a:tr h="337503">
                <a:tc>
                  <a:txBody>
                    <a:bodyPr/>
                    <a:lstStyle/>
                    <a:p>
                      <a:r>
                        <a:rPr lang="en-US" dirty="0" smtClean="0"/>
                        <a:t>Issue/trait</a:t>
                      </a:r>
                      <a:endParaRPr lang="en-US" dirty="0"/>
                    </a:p>
                  </a:txBody>
                  <a:tcPr/>
                </a:tc>
                <a:tc>
                  <a:txBody>
                    <a:bodyPr/>
                    <a:lstStyle/>
                    <a:p>
                      <a:pPr algn="ctr"/>
                      <a:r>
                        <a:rPr lang="en-US" dirty="0" smtClean="0"/>
                        <a:t>Overall</a:t>
                      </a:r>
                      <a:endParaRPr lang="en-US" dirty="0"/>
                    </a:p>
                  </a:txBody>
                  <a:tcPr/>
                </a:tc>
                <a:tc>
                  <a:txBody>
                    <a:bodyPr/>
                    <a:lstStyle/>
                    <a:p>
                      <a:pPr algn="ctr"/>
                      <a:r>
                        <a:rPr lang="en-US" dirty="0" smtClean="0"/>
                        <a:t>Conti</a:t>
                      </a:r>
                      <a:endParaRPr lang="en-US" dirty="0"/>
                    </a:p>
                  </a:txBody>
                  <a:tcPr/>
                </a:tc>
                <a:tc>
                  <a:txBody>
                    <a:bodyPr/>
                    <a:lstStyle/>
                    <a:p>
                      <a:pPr algn="ctr"/>
                      <a:r>
                        <a:rPr lang="en-US" dirty="0" smtClean="0"/>
                        <a:t>Leopold</a:t>
                      </a:r>
                      <a:endParaRPr lang="en-US" dirty="0"/>
                    </a:p>
                  </a:txBody>
                  <a:tcPr/>
                </a:tc>
                <a:tc>
                  <a:txBody>
                    <a:bodyPr/>
                    <a:lstStyle/>
                    <a:p>
                      <a:pPr algn="ctr"/>
                      <a:r>
                        <a:rPr lang="en-US" dirty="0" smtClean="0"/>
                        <a:t>L-C </a:t>
                      </a:r>
                      <a:endParaRPr lang="en-US" dirty="0"/>
                    </a:p>
                  </a:txBody>
                  <a:tcPr/>
                </a:tc>
              </a:tr>
              <a:tr h="337503">
                <a:tc>
                  <a:txBody>
                    <a:bodyPr/>
                    <a:lstStyle/>
                    <a:p>
                      <a:pPr algn="l" rtl="0" fontAlgn="ctr"/>
                      <a:r>
                        <a:rPr lang="en-US" sz="1600" b="1" i="0" u="none" strike="noStrike" kern="1200" dirty="0">
                          <a:solidFill>
                            <a:schemeClr val="accent5">
                              <a:lumMod val="75000"/>
                            </a:schemeClr>
                          </a:solidFill>
                          <a:effectLst/>
                          <a:latin typeface="Palatino Linotype"/>
                          <a:ea typeface="+mn-ea"/>
                          <a:cs typeface="+mn-cs"/>
                        </a:rPr>
                        <a:t>Balance budget</a:t>
                      </a:r>
                    </a:p>
                  </a:txBody>
                  <a:tcPr marL="9525" marR="9525" marT="9525" marB="0" anchor="ctr"/>
                </a:tc>
                <a:tc>
                  <a:txBody>
                    <a:bodyPr/>
                    <a:lstStyle/>
                    <a:p>
                      <a:pPr algn="ctr" rtl="0" fontAlgn="ctr"/>
                      <a:r>
                        <a:rPr lang="en-US" sz="1600" b="0" i="0" u="none" strike="noStrike" kern="1200" dirty="0">
                          <a:solidFill>
                            <a:srgbClr val="000000"/>
                          </a:solidFill>
                          <a:effectLst/>
                          <a:latin typeface="Palatino Linotype"/>
                          <a:ea typeface="+mn-ea"/>
                          <a:cs typeface="+mn-cs"/>
                        </a:rPr>
                        <a:t>30</a:t>
                      </a:r>
                    </a:p>
                  </a:txBody>
                  <a:tcPr marL="9525" marR="9525" marT="9525" marB="0" anchor="ctr"/>
                </a:tc>
                <a:tc>
                  <a:txBody>
                    <a:bodyPr/>
                    <a:lstStyle/>
                    <a:p>
                      <a:pPr algn="ctr" rtl="0" fontAlgn="ctr"/>
                      <a:r>
                        <a:rPr lang="en-US" sz="1600" b="0" i="0" u="none" strike="noStrike" kern="1200" dirty="0">
                          <a:solidFill>
                            <a:srgbClr val="000000"/>
                          </a:solidFill>
                          <a:effectLst/>
                          <a:latin typeface="Palatino Linotype"/>
                          <a:ea typeface="+mn-ea"/>
                          <a:cs typeface="+mn-cs"/>
                        </a:rPr>
                        <a:t>21</a:t>
                      </a:r>
                    </a:p>
                  </a:txBody>
                  <a:tcPr marL="9525" marR="9525" marT="9525" marB="0" anchor="ctr"/>
                </a:tc>
                <a:tc>
                  <a:txBody>
                    <a:bodyPr/>
                    <a:lstStyle/>
                    <a:p>
                      <a:pPr algn="ctr" rtl="0" fontAlgn="ctr"/>
                      <a:r>
                        <a:rPr lang="en-US" sz="1600" b="0" i="0" u="none" strike="noStrike" kern="1200" dirty="0">
                          <a:solidFill>
                            <a:srgbClr val="000000"/>
                          </a:solidFill>
                          <a:effectLst/>
                          <a:latin typeface="Palatino Linotype"/>
                          <a:ea typeface="+mn-ea"/>
                          <a:cs typeface="+mn-cs"/>
                        </a:rPr>
                        <a:t>44</a:t>
                      </a:r>
                    </a:p>
                  </a:txBody>
                  <a:tcPr marL="9525" marR="9525" marT="9525" marB="0" anchor="ctr"/>
                </a:tc>
                <a:tc>
                  <a:txBody>
                    <a:bodyPr/>
                    <a:lstStyle/>
                    <a:p>
                      <a:pPr algn="ctr" fontAlgn="b"/>
                      <a:r>
                        <a:rPr lang="en-US" sz="1600" b="0" i="0" u="none" strike="noStrike" kern="1200" dirty="0">
                          <a:solidFill>
                            <a:srgbClr val="000000"/>
                          </a:solidFill>
                          <a:effectLst/>
                          <a:latin typeface="Palatino Linotype"/>
                          <a:ea typeface="+mn-ea"/>
                          <a:cs typeface="+mn-cs"/>
                        </a:rPr>
                        <a:t>23</a:t>
                      </a:r>
                    </a:p>
                  </a:txBody>
                  <a:tcPr marL="9525" marR="9525" marT="9525" marB="0" anchor="b"/>
                </a:tc>
              </a:tr>
              <a:tr h="337503">
                <a:tc>
                  <a:txBody>
                    <a:bodyPr/>
                    <a:lstStyle/>
                    <a:p>
                      <a:pPr algn="l" rtl="0" fontAlgn="ctr"/>
                      <a:r>
                        <a:rPr lang="en-US" sz="1600" b="1" i="0" u="none" strike="noStrike" dirty="0">
                          <a:solidFill>
                            <a:schemeClr val="accent5">
                              <a:lumMod val="75000"/>
                            </a:schemeClr>
                          </a:solidFill>
                          <a:effectLst/>
                          <a:latin typeface="Palatino Linotype"/>
                        </a:rPr>
                        <a:t>Taxes</a:t>
                      </a:r>
                    </a:p>
                  </a:txBody>
                  <a:tcPr marL="9525" marR="9525" marT="9525" marB="0" anchor="ctr"/>
                </a:tc>
                <a:tc>
                  <a:txBody>
                    <a:bodyPr/>
                    <a:lstStyle/>
                    <a:p>
                      <a:pPr algn="ctr" rtl="0" fontAlgn="ctr"/>
                      <a:r>
                        <a:rPr lang="en-US" sz="1600" b="0" i="0" u="none" strike="noStrike" dirty="0">
                          <a:solidFill>
                            <a:srgbClr val="000000"/>
                          </a:solidFill>
                          <a:effectLst/>
                          <a:latin typeface="Palatino Linotype"/>
                        </a:rPr>
                        <a:t>21</a:t>
                      </a:r>
                    </a:p>
                  </a:txBody>
                  <a:tcPr marL="9525" marR="9525" marT="9525" marB="0" anchor="ctr"/>
                </a:tc>
                <a:tc>
                  <a:txBody>
                    <a:bodyPr/>
                    <a:lstStyle/>
                    <a:p>
                      <a:pPr algn="ctr" rtl="0" fontAlgn="ctr"/>
                      <a:r>
                        <a:rPr lang="en-US" sz="1600" b="0" i="0" u="none" strike="noStrike" dirty="0">
                          <a:solidFill>
                            <a:srgbClr val="000000"/>
                          </a:solidFill>
                          <a:effectLst/>
                          <a:latin typeface="Palatino Linotype"/>
                        </a:rPr>
                        <a:t>10</a:t>
                      </a:r>
                    </a:p>
                  </a:txBody>
                  <a:tcPr marL="9525" marR="9525" marT="9525" marB="0" anchor="ctr"/>
                </a:tc>
                <a:tc>
                  <a:txBody>
                    <a:bodyPr/>
                    <a:lstStyle/>
                    <a:p>
                      <a:pPr algn="ctr" rtl="0" fontAlgn="ctr"/>
                      <a:r>
                        <a:rPr lang="en-US" sz="1600" b="0" i="0" u="none" strike="noStrike" dirty="0">
                          <a:solidFill>
                            <a:srgbClr val="000000"/>
                          </a:solidFill>
                          <a:effectLst/>
                          <a:latin typeface="Palatino Linotype"/>
                        </a:rPr>
                        <a:t>34</a:t>
                      </a:r>
                    </a:p>
                  </a:txBody>
                  <a:tcPr marL="9525" marR="9525" marT="9525" marB="0" anchor="ctr"/>
                </a:tc>
                <a:tc>
                  <a:txBody>
                    <a:bodyPr/>
                    <a:lstStyle/>
                    <a:p>
                      <a:pPr algn="ctr" fontAlgn="b"/>
                      <a:r>
                        <a:rPr lang="en-US" sz="1600" b="0" i="0" u="none" strike="noStrike" kern="1200" dirty="0">
                          <a:solidFill>
                            <a:srgbClr val="000000"/>
                          </a:solidFill>
                          <a:effectLst/>
                          <a:latin typeface="Palatino Linotype"/>
                          <a:ea typeface="+mn-ea"/>
                          <a:cs typeface="+mn-cs"/>
                        </a:rPr>
                        <a:t>24</a:t>
                      </a:r>
                    </a:p>
                  </a:txBody>
                  <a:tcPr marL="9525" marR="9525" marT="9525" marB="0" anchor="b"/>
                </a:tc>
              </a:tr>
              <a:tr h="337503">
                <a:tc>
                  <a:txBody>
                    <a:bodyPr/>
                    <a:lstStyle/>
                    <a:p>
                      <a:pPr algn="l" rtl="0" fontAlgn="ctr"/>
                      <a:r>
                        <a:rPr lang="en-US" sz="1600" b="1" i="0" u="none" strike="noStrike" dirty="0">
                          <a:solidFill>
                            <a:srgbClr val="C00000"/>
                          </a:solidFill>
                          <a:effectLst/>
                          <a:latin typeface="Palatino Linotype"/>
                        </a:rPr>
                        <a:t>Right experience</a:t>
                      </a:r>
                    </a:p>
                  </a:txBody>
                  <a:tcPr marL="9525" marR="9525" marT="9525" marB="0" anchor="ctr"/>
                </a:tc>
                <a:tc>
                  <a:txBody>
                    <a:bodyPr/>
                    <a:lstStyle/>
                    <a:p>
                      <a:pPr algn="ctr" rtl="0" fontAlgn="ctr"/>
                      <a:r>
                        <a:rPr lang="en-US" sz="1600" b="0" i="0" u="none" strike="noStrike">
                          <a:solidFill>
                            <a:srgbClr val="000000"/>
                          </a:solidFill>
                          <a:effectLst/>
                          <a:latin typeface="Palatino Linotype"/>
                        </a:rPr>
                        <a:t>22</a:t>
                      </a:r>
                    </a:p>
                  </a:txBody>
                  <a:tcPr marL="9525" marR="9525" marT="9525" marB="0" anchor="ctr"/>
                </a:tc>
                <a:tc>
                  <a:txBody>
                    <a:bodyPr/>
                    <a:lstStyle/>
                    <a:p>
                      <a:pPr algn="ctr" rtl="0" fontAlgn="ctr"/>
                      <a:r>
                        <a:rPr lang="en-US" sz="1600" b="0" i="0" u="none" strike="noStrike">
                          <a:solidFill>
                            <a:srgbClr val="000000"/>
                          </a:solidFill>
                          <a:effectLst/>
                          <a:latin typeface="Palatino Linotype"/>
                        </a:rPr>
                        <a:t>15</a:t>
                      </a:r>
                    </a:p>
                  </a:txBody>
                  <a:tcPr marL="9525" marR="9525" marT="9525" marB="0" anchor="ctr"/>
                </a:tc>
                <a:tc>
                  <a:txBody>
                    <a:bodyPr/>
                    <a:lstStyle/>
                    <a:p>
                      <a:pPr algn="ctr" rtl="0" fontAlgn="ctr"/>
                      <a:r>
                        <a:rPr lang="en-US" sz="1600" b="0" i="0" u="none" strike="noStrike">
                          <a:solidFill>
                            <a:srgbClr val="000000"/>
                          </a:solidFill>
                          <a:effectLst/>
                          <a:latin typeface="Palatino Linotype"/>
                        </a:rPr>
                        <a:t>32</a:t>
                      </a:r>
                    </a:p>
                  </a:txBody>
                  <a:tcPr marL="9525" marR="9525" marT="9525" marB="0" anchor="ctr"/>
                </a:tc>
                <a:tc>
                  <a:txBody>
                    <a:bodyPr/>
                    <a:lstStyle/>
                    <a:p>
                      <a:pPr algn="ctr" fontAlgn="b"/>
                      <a:r>
                        <a:rPr lang="en-US" sz="1600" b="0" i="0" u="none" strike="noStrike" kern="1200" dirty="0">
                          <a:solidFill>
                            <a:srgbClr val="000000"/>
                          </a:solidFill>
                          <a:effectLst/>
                          <a:latin typeface="Palatino Linotype"/>
                          <a:ea typeface="+mn-ea"/>
                          <a:cs typeface="+mn-cs"/>
                        </a:rPr>
                        <a:t>17</a:t>
                      </a:r>
                    </a:p>
                  </a:txBody>
                  <a:tcPr marL="9525" marR="9525" marT="9525" marB="0" anchor="b"/>
                </a:tc>
              </a:tr>
              <a:tr h="337503">
                <a:tc>
                  <a:txBody>
                    <a:bodyPr/>
                    <a:lstStyle/>
                    <a:p>
                      <a:pPr marL="0" algn="l" defTabSz="914400" rtl="0" eaLnBrk="1" fontAlgn="ctr" latinLnBrk="0" hangingPunct="1"/>
                      <a:r>
                        <a:rPr lang="en-US" sz="1600" b="1" i="0" u="none" strike="noStrike" kern="1200" dirty="0">
                          <a:solidFill>
                            <a:schemeClr val="accent5">
                              <a:lumMod val="75000"/>
                            </a:schemeClr>
                          </a:solidFill>
                          <a:effectLst/>
                          <a:latin typeface="Palatino Linotype"/>
                          <a:ea typeface="+mn-ea"/>
                          <a:cs typeface="+mn-cs"/>
                        </a:rPr>
                        <a:t>Cost of living</a:t>
                      </a:r>
                    </a:p>
                  </a:txBody>
                  <a:tcPr marL="9525" marR="9525" marT="9525" marB="0" anchor="ctr"/>
                </a:tc>
                <a:tc>
                  <a:txBody>
                    <a:bodyPr/>
                    <a:lstStyle/>
                    <a:p>
                      <a:pPr algn="ctr" rtl="0" fontAlgn="ctr"/>
                      <a:r>
                        <a:rPr lang="en-US" sz="1600" b="0" i="0" u="none" strike="noStrike">
                          <a:solidFill>
                            <a:srgbClr val="000000"/>
                          </a:solidFill>
                          <a:effectLst/>
                          <a:latin typeface="Palatino Linotype"/>
                        </a:rPr>
                        <a:t>14</a:t>
                      </a:r>
                    </a:p>
                  </a:txBody>
                  <a:tcPr marL="9525" marR="9525" marT="9525" marB="0" anchor="ctr"/>
                </a:tc>
                <a:tc>
                  <a:txBody>
                    <a:bodyPr/>
                    <a:lstStyle/>
                    <a:p>
                      <a:pPr algn="ctr" rtl="0" fontAlgn="ctr"/>
                      <a:r>
                        <a:rPr lang="en-US" sz="1600" b="0" i="0" u="none" strike="noStrike">
                          <a:solidFill>
                            <a:srgbClr val="000000"/>
                          </a:solidFill>
                          <a:effectLst/>
                          <a:latin typeface="Palatino Linotype"/>
                        </a:rPr>
                        <a:t>7</a:t>
                      </a:r>
                    </a:p>
                  </a:txBody>
                  <a:tcPr marL="9525" marR="9525" marT="9525" marB="0" anchor="ctr"/>
                </a:tc>
                <a:tc>
                  <a:txBody>
                    <a:bodyPr/>
                    <a:lstStyle/>
                    <a:p>
                      <a:pPr algn="ctr" rtl="0" fontAlgn="ctr"/>
                      <a:r>
                        <a:rPr lang="en-US" sz="1600" b="0" i="0" u="none" strike="noStrike">
                          <a:solidFill>
                            <a:srgbClr val="000000"/>
                          </a:solidFill>
                          <a:effectLst/>
                          <a:latin typeface="Palatino Linotype"/>
                        </a:rPr>
                        <a:t>23</a:t>
                      </a:r>
                    </a:p>
                  </a:txBody>
                  <a:tcPr marL="9525" marR="9525" marT="9525" marB="0" anchor="ctr"/>
                </a:tc>
                <a:tc>
                  <a:txBody>
                    <a:bodyPr/>
                    <a:lstStyle/>
                    <a:p>
                      <a:pPr algn="ctr" fontAlgn="b"/>
                      <a:r>
                        <a:rPr lang="en-US" sz="1600" b="0" i="0" u="none" strike="noStrike" kern="1200" dirty="0">
                          <a:solidFill>
                            <a:srgbClr val="000000"/>
                          </a:solidFill>
                          <a:effectLst/>
                          <a:latin typeface="Palatino Linotype"/>
                          <a:ea typeface="+mn-ea"/>
                          <a:cs typeface="+mn-cs"/>
                        </a:rPr>
                        <a:t>16</a:t>
                      </a:r>
                    </a:p>
                  </a:txBody>
                  <a:tcPr marL="9525" marR="9525" marT="9525" marB="0" anchor="b"/>
                </a:tc>
              </a:tr>
              <a:tr h="337503">
                <a:tc>
                  <a:txBody>
                    <a:bodyPr/>
                    <a:lstStyle/>
                    <a:p>
                      <a:pPr marL="0" algn="l" defTabSz="914400" rtl="0" eaLnBrk="1" fontAlgn="ctr" latinLnBrk="0" hangingPunct="1"/>
                      <a:r>
                        <a:rPr lang="en-US" sz="1600" b="1" i="0" u="none" strike="noStrike" kern="1200" dirty="0">
                          <a:solidFill>
                            <a:srgbClr val="C00000"/>
                          </a:solidFill>
                          <a:effectLst/>
                          <a:latin typeface="Palatino Linotype"/>
                          <a:ea typeface="+mn-ea"/>
                          <a:cs typeface="+mn-cs"/>
                        </a:rPr>
                        <a:t>Strong leader</a:t>
                      </a:r>
                    </a:p>
                  </a:txBody>
                  <a:tcPr marL="9525" marR="9525" marT="9525" marB="0" anchor="ctr"/>
                </a:tc>
                <a:tc>
                  <a:txBody>
                    <a:bodyPr/>
                    <a:lstStyle/>
                    <a:p>
                      <a:pPr algn="ctr" rtl="0" fontAlgn="ctr"/>
                      <a:r>
                        <a:rPr lang="en-US" sz="1600" b="0" i="0" u="none" strike="noStrike">
                          <a:solidFill>
                            <a:srgbClr val="000000"/>
                          </a:solidFill>
                          <a:effectLst/>
                          <a:latin typeface="Palatino Linotype"/>
                        </a:rPr>
                        <a:t>16</a:t>
                      </a:r>
                    </a:p>
                  </a:txBody>
                  <a:tcPr marL="9525" marR="9525" marT="9525" marB="0" anchor="ctr"/>
                </a:tc>
                <a:tc>
                  <a:txBody>
                    <a:bodyPr/>
                    <a:lstStyle/>
                    <a:p>
                      <a:pPr algn="ctr" rtl="0" fontAlgn="ctr"/>
                      <a:r>
                        <a:rPr lang="en-US" sz="1600" b="0" i="0" u="none" strike="noStrike">
                          <a:solidFill>
                            <a:srgbClr val="000000"/>
                          </a:solidFill>
                          <a:effectLst/>
                          <a:latin typeface="Palatino Linotype"/>
                        </a:rPr>
                        <a:t>11</a:t>
                      </a:r>
                    </a:p>
                  </a:txBody>
                  <a:tcPr marL="9525" marR="9525" marT="9525" marB="0" anchor="ctr"/>
                </a:tc>
                <a:tc>
                  <a:txBody>
                    <a:bodyPr/>
                    <a:lstStyle/>
                    <a:p>
                      <a:pPr algn="ctr" rtl="0" fontAlgn="ctr"/>
                      <a:r>
                        <a:rPr lang="en-US" sz="1600" b="0" i="0" u="none" strike="noStrike">
                          <a:solidFill>
                            <a:srgbClr val="000000"/>
                          </a:solidFill>
                          <a:effectLst/>
                          <a:latin typeface="Palatino Linotype"/>
                        </a:rPr>
                        <a:t>24</a:t>
                      </a:r>
                    </a:p>
                  </a:txBody>
                  <a:tcPr marL="9525" marR="9525" marT="9525" marB="0" anchor="ctr"/>
                </a:tc>
                <a:tc>
                  <a:txBody>
                    <a:bodyPr/>
                    <a:lstStyle/>
                    <a:p>
                      <a:pPr algn="ctr" fontAlgn="b"/>
                      <a:r>
                        <a:rPr lang="en-US" sz="1600" b="0" i="0" u="none" strike="noStrike" kern="1200" dirty="0">
                          <a:solidFill>
                            <a:srgbClr val="000000"/>
                          </a:solidFill>
                          <a:effectLst/>
                          <a:latin typeface="Palatino Linotype"/>
                          <a:ea typeface="+mn-ea"/>
                          <a:cs typeface="+mn-cs"/>
                        </a:rPr>
                        <a:t>13</a:t>
                      </a:r>
                    </a:p>
                  </a:txBody>
                  <a:tcPr marL="9525" marR="9525" marT="9525" marB="0" anchor="b"/>
                </a:tc>
              </a:tr>
              <a:tr h="337503">
                <a:tc>
                  <a:txBody>
                    <a:bodyPr/>
                    <a:lstStyle/>
                    <a:p>
                      <a:pPr marL="0" algn="l" defTabSz="914400" rtl="0" eaLnBrk="1" fontAlgn="ctr" latinLnBrk="0" hangingPunct="1"/>
                      <a:r>
                        <a:rPr lang="en-US" sz="1600" b="1" i="0" u="none" strike="noStrike" kern="1200" dirty="0">
                          <a:solidFill>
                            <a:schemeClr val="accent5">
                              <a:lumMod val="75000"/>
                            </a:schemeClr>
                          </a:solidFill>
                          <a:effectLst/>
                          <a:latin typeface="Palatino Linotype"/>
                          <a:ea typeface="+mn-ea"/>
                          <a:cs typeface="+mn-cs"/>
                        </a:rPr>
                        <a:t>Economy</a:t>
                      </a:r>
                    </a:p>
                  </a:txBody>
                  <a:tcPr marL="9525" marR="9525" marT="9525" marB="0" anchor="ctr"/>
                </a:tc>
                <a:tc>
                  <a:txBody>
                    <a:bodyPr/>
                    <a:lstStyle/>
                    <a:p>
                      <a:pPr algn="ctr" rtl="0" fontAlgn="ctr"/>
                      <a:r>
                        <a:rPr lang="en-US" sz="1600" b="0" i="0" u="none" strike="noStrike">
                          <a:solidFill>
                            <a:srgbClr val="000000"/>
                          </a:solidFill>
                          <a:effectLst/>
                          <a:latin typeface="Palatino Linotype"/>
                        </a:rPr>
                        <a:t>33</a:t>
                      </a:r>
                    </a:p>
                  </a:txBody>
                  <a:tcPr marL="9525" marR="9525" marT="9525" marB="0" anchor="ctr"/>
                </a:tc>
                <a:tc>
                  <a:txBody>
                    <a:bodyPr/>
                    <a:lstStyle/>
                    <a:p>
                      <a:pPr algn="ctr" rtl="0" fontAlgn="ctr"/>
                      <a:r>
                        <a:rPr lang="en-US" sz="1600" b="0" i="0" u="none" strike="noStrike">
                          <a:solidFill>
                            <a:srgbClr val="000000"/>
                          </a:solidFill>
                          <a:effectLst/>
                          <a:latin typeface="Palatino Linotype"/>
                        </a:rPr>
                        <a:t>31</a:t>
                      </a:r>
                    </a:p>
                  </a:txBody>
                  <a:tcPr marL="9525" marR="9525" marT="9525" marB="0" anchor="ctr"/>
                </a:tc>
                <a:tc>
                  <a:txBody>
                    <a:bodyPr/>
                    <a:lstStyle/>
                    <a:p>
                      <a:pPr algn="ctr" rtl="0" fontAlgn="ctr"/>
                      <a:r>
                        <a:rPr lang="en-US" sz="1600" b="0" i="0" u="none" strike="noStrike">
                          <a:solidFill>
                            <a:srgbClr val="000000"/>
                          </a:solidFill>
                          <a:effectLst/>
                          <a:latin typeface="Palatino Linotype"/>
                        </a:rPr>
                        <a:t>43</a:t>
                      </a:r>
                    </a:p>
                  </a:txBody>
                  <a:tcPr marL="9525" marR="9525" marT="9525" marB="0" anchor="ctr"/>
                </a:tc>
                <a:tc>
                  <a:txBody>
                    <a:bodyPr/>
                    <a:lstStyle/>
                    <a:p>
                      <a:pPr algn="ctr" fontAlgn="b"/>
                      <a:r>
                        <a:rPr lang="en-US" sz="1600" b="0" i="0" u="none" strike="noStrike" kern="1200" dirty="0">
                          <a:solidFill>
                            <a:srgbClr val="000000"/>
                          </a:solidFill>
                          <a:effectLst/>
                          <a:latin typeface="Palatino Linotype"/>
                          <a:ea typeface="+mn-ea"/>
                          <a:cs typeface="+mn-cs"/>
                        </a:rPr>
                        <a:t>12</a:t>
                      </a:r>
                    </a:p>
                  </a:txBody>
                  <a:tcPr marL="9525" marR="9525" marT="9525" marB="0" anchor="b"/>
                </a:tc>
              </a:tr>
              <a:tr h="337503">
                <a:tc>
                  <a:txBody>
                    <a:bodyPr/>
                    <a:lstStyle/>
                    <a:p>
                      <a:pPr marL="0" algn="l" defTabSz="914400" rtl="0" eaLnBrk="1" fontAlgn="ctr" latinLnBrk="0" hangingPunct="1"/>
                      <a:r>
                        <a:rPr lang="en-US" sz="1600" b="1" i="0" u="none" strike="noStrike" kern="1200" dirty="0">
                          <a:solidFill>
                            <a:schemeClr val="accent5">
                              <a:lumMod val="75000"/>
                            </a:schemeClr>
                          </a:solidFill>
                          <a:effectLst/>
                          <a:latin typeface="Palatino Linotype"/>
                          <a:ea typeface="+mn-ea"/>
                          <a:cs typeface="+mn-cs"/>
                        </a:rPr>
                        <a:t>Crime</a:t>
                      </a:r>
                    </a:p>
                  </a:txBody>
                  <a:tcPr marL="9525" marR="9525" marT="9525" marB="0" anchor="ctr"/>
                </a:tc>
                <a:tc>
                  <a:txBody>
                    <a:bodyPr/>
                    <a:lstStyle/>
                    <a:p>
                      <a:pPr algn="ctr" rtl="0" fontAlgn="ctr"/>
                      <a:r>
                        <a:rPr lang="en-US" sz="1600" b="0" i="0" u="none" strike="noStrike">
                          <a:solidFill>
                            <a:srgbClr val="000000"/>
                          </a:solidFill>
                          <a:effectLst/>
                          <a:latin typeface="Palatino Linotype"/>
                        </a:rPr>
                        <a:t>14</a:t>
                      </a:r>
                    </a:p>
                  </a:txBody>
                  <a:tcPr marL="9525" marR="9525" marT="9525" marB="0" anchor="ctr"/>
                </a:tc>
                <a:tc>
                  <a:txBody>
                    <a:bodyPr/>
                    <a:lstStyle/>
                    <a:p>
                      <a:pPr algn="ctr" rtl="0" fontAlgn="ctr"/>
                      <a:r>
                        <a:rPr lang="en-US" sz="1600" b="0" i="0" u="none" strike="noStrike">
                          <a:solidFill>
                            <a:srgbClr val="000000"/>
                          </a:solidFill>
                          <a:effectLst/>
                          <a:latin typeface="Palatino Linotype"/>
                        </a:rPr>
                        <a:t>9</a:t>
                      </a:r>
                    </a:p>
                  </a:txBody>
                  <a:tcPr marL="9525" marR="9525" marT="9525" marB="0" anchor="ctr"/>
                </a:tc>
                <a:tc>
                  <a:txBody>
                    <a:bodyPr/>
                    <a:lstStyle/>
                    <a:p>
                      <a:pPr algn="ctr" rtl="0" fontAlgn="ctr"/>
                      <a:r>
                        <a:rPr lang="en-US" sz="1600" b="0" i="0" u="none" strike="noStrike">
                          <a:solidFill>
                            <a:srgbClr val="000000"/>
                          </a:solidFill>
                          <a:effectLst/>
                          <a:latin typeface="Palatino Linotype"/>
                        </a:rPr>
                        <a:t>20</a:t>
                      </a:r>
                    </a:p>
                  </a:txBody>
                  <a:tcPr marL="9525" marR="9525" marT="9525" marB="0" anchor="ctr"/>
                </a:tc>
                <a:tc>
                  <a:txBody>
                    <a:bodyPr/>
                    <a:lstStyle/>
                    <a:p>
                      <a:pPr algn="ctr" fontAlgn="b"/>
                      <a:r>
                        <a:rPr lang="en-US" sz="1600" b="0" i="0" u="none" strike="noStrike" kern="1200" dirty="0">
                          <a:solidFill>
                            <a:srgbClr val="000000"/>
                          </a:solidFill>
                          <a:effectLst/>
                          <a:latin typeface="Palatino Linotype"/>
                          <a:ea typeface="+mn-ea"/>
                          <a:cs typeface="+mn-cs"/>
                        </a:rPr>
                        <a:t>11</a:t>
                      </a:r>
                    </a:p>
                  </a:txBody>
                  <a:tcPr marL="9525" marR="9525" marT="9525" marB="0" anchor="b"/>
                </a:tc>
              </a:tr>
              <a:tr h="337503">
                <a:tc>
                  <a:txBody>
                    <a:bodyPr/>
                    <a:lstStyle/>
                    <a:p>
                      <a:pPr marL="0" algn="l" defTabSz="914400" rtl="0" eaLnBrk="1" fontAlgn="ctr" latinLnBrk="0" hangingPunct="1"/>
                      <a:r>
                        <a:rPr lang="en-US" sz="1600" b="1" i="0" u="none" strike="noStrike" kern="1200" dirty="0">
                          <a:solidFill>
                            <a:schemeClr val="accent5">
                              <a:lumMod val="75000"/>
                            </a:schemeClr>
                          </a:solidFill>
                          <a:effectLst/>
                          <a:latin typeface="Palatino Linotype"/>
                          <a:ea typeface="+mn-ea"/>
                          <a:cs typeface="+mn-cs"/>
                        </a:rPr>
                        <a:t>Growth/</a:t>
                      </a:r>
                      <a:r>
                        <a:rPr lang="en-US" sz="1600" b="1" i="0" u="none" strike="noStrike" kern="1200" dirty="0" err="1">
                          <a:solidFill>
                            <a:schemeClr val="accent5">
                              <a:lumMod val="75000"/>
                            </a:schemeClr>
                          </a:solidFill>
                          <a:effectLst/>
                          <a:latin typeface="Palatino Linotype"/>
                          <a:ea typeface="+mn-ea"/>
                          <a:cs typeface="+mn-cs"/>
                        </a:rPr>
                        <a:t>devel</a:t>
                      </a:r>
                      <a:r>
                        <a:rPr lang="en-US" sz="1600" b="1" i="0" u="none" strike="noStrike" kern="1200" dirty="0">
                          <a:solidFill>
                            <a:schemeClr val="accent5">
                              <a:lumMod val="75000"/>
                            </a:schemeClr>
                          </a:solidFill>
                          <a:effectLst/>
                          <a:latin typeface="Palatino Linotype"/>
                          <a:ea typeface="+mn-ea"/>
                          <a:cs typeface="+mn-cs"/>
                        </a:rPr>
                        <a:t>.</a:t>
                      </a:r>
                    </a:p>
                  </a:txBody>
                  <a:tcPr marL="9525" marR="9525" marT="9525" marB="0" anchor="ctr"/>
                </a:tc>
                <a:tc>
                  <a:txBody>
                    <a:bodyPr/>
                    <a:lstStyle/>
                    <a:p>
                      <a:pPr algn="ctr" rtl="0" fontAlgn="ctr"/>
                      <a:r>
                        <a:rPr lang="en-US" sz="1600" b="0" i="0" u="none" strike="noStrike">
                          <a:solidFill>
                            <a:srgbClr val="000000"/>
                          </a:solidFill>
                          <a:effectLst/>
                          <a:latin typeface="Palatino Linotype"/>
                        </a:rPr>
                        <a:t>15</a:t>
                      </a:r>
                    </a:p>
                  </a:txBody>
                  <a:tcPr marL="9525" marR="9525" marT="9525" marB="0" anchor="ctr"/>
                </a:tc>
                <a:tc>
                  <a:txBody>
                    <a:bodyPr/>
                    <a:lstStyle/>
                    <a:p>
                      <a:pPr algn="ctr" rtl="0" fontAlgn="ctr"/>
                      <a:r>
                        <a:rPr lang="en-US" sz="1600" b="0" i="0" u="none" strike="noStrike">
                          <a:solidFill>
                            <a:srgbClr val="000000"/>
                          </a:solidFill>
                          <a:effectLst/>
                          <a:latin typeface="Palatino Linotype"/>
                        </a:rPr>
                        <a:t>12</a:t>
                      </a:r>
                    </a:p>
                  </a:txBody>
                  <a:tcPr marL="9525" marR="9525" marT="9525" marB="0" anchor="ctr"/>
                </a:tc>
                <a:tc>
                  <a:txBody>
                    <a:bodyPr/>
                    <a:lstStyle/>
                    <a:p>
                      <a:pPr algn="ctr" rtl="0" fontAlgn="ctr"/>
                      <a:r>
                        <a:rPr lang="en-US" sz="1600" b="0" i="0" u="none" strike="noStrike">
                          <a:solidFill>
                            <a:srgbClr val="000000"/>
                          </a:solidFill>
                          <a:effectLst/>
                          <a:latin typeface="Palatino Linotype"/>
                        </a:rPr>
                        <a:t>18</a:t>
                      </a:r>
                    </a:p>
                  </a:txBody>
                  <a:tcPr marL="9525" marR="9525" marT="9525" marB="0" anchor="ctr"/>
                </a:tc>
                <a:tc>
                  <a:txBody>
                    <a:bodyPr/>
                    <a:lstStyle/>
                    <a:p>
                      <a:pPr algn="ctr" fontAlgn="b"/>
                      <a:r>
                        <a:rPr lang="en-US" sz="1600" b="0" i="0" u="none" strike="noStrike" kern="1200" dirty="0">
                          <a:solidFill>
                            <a:srgbClr val="000000"/>
                          </a:solidFill>
                          <a:effectLst/>
                          <a:latin typeface="Palatino Linotype"/>
                          <a:ea typeface="+mn-ea"/>
                          <a:cs typeface="+mn-cs"/>
                        </a:rPr>
                        <a:t>6</a:t>
                      </a:r>
                    </a:p>
                  </a:txBody>
                  <a:tcPr marL="9525" marR="9525" marT="9525" marB="0" anchor="b"/>
                </a:tc>
              </a:tr>
              <a:tr h="337503">
                <a:tc>
                  <a:txBody>
                    <a:bodyPr/>
                    <a:lstStyle/>
                    <a:p>
                      <a:pPr marL="0" algn="l" defTabSz="914400" rtl="0" eaLnBrk="1" fontAlgn="ctr" latinLnBrk="0" hangingPunct="1"/>
                      <a:r>
                        <a:rPr lang="en-US" sz="1600" b="1" i="0" u="none" strike="noStrike" kern="1200" dirty="0">
                          <a:solidFill>
                            <a:srgbClr val="C00000"/>
                          </a:solidFill>
                          <a:effectLst/>
                          <a:latin typeface="Palatino Linotype"/>
                          <a:ea typeface="+mn-ea"/>
                          <a:cs typeface="+mn-cs"/>
                        </a:rPr>
                        <a:t>Familiar name</a:t>
                      </a:r>
                    </a:p>
                  </a:txBody>
                  <a:tcPr marL="9525" marR="9525" marT="9525" marB="0" anchor="ctr"/>
                </a:tc>
                <a:tc>
                  <a:txBody>
                    <a:bodyPr/>
                    <a:lstStyle/>
                    <a:p>
                      <a:pPr algn="ctr" rtl="0" fontAlgn="ctr"/>
                      <a:r>
                        <a:rPr lang="en-US" sz="1600" b="0" i="0" u="none" strike="noStrike">
                          <a:solidFill>
                            <a:srgbClr val="000000"/>
                          </a:solidFill>
                          <a:effectLst/>
                          <a:latin typeface="Palatino Linotype"/>
                        </a:rPr>
                        <a:t>4</a:t>
                      </a:r>
                    </a:p>
                  </a:txBody>
                  <a:tcPr marL="9525" marR="9525" marT="9525" marB="0" anchor="ctr"/>
                </a:tc>
                <a:tc>
                  <a:txBody>
                    <a:bodyPr/>
                    <a:lstStyle/>
                    <a:p>
                      <a:pPr algn="ctr" rtl="0" fontAlgn="ctr"/>
                      <a:r>
                        <a:rPr lang="en-US" sz="1600" b="0" i="0" u="none" strike="noStrike">
                          <a:solidFill>
                            <a:srgbClr val="000000"/>
                          </a:solidFill>
                          <a:effectLst/>
                          <a:latin typeface="Palatino Linotype"/>
                        </a:rPr>
                        <a:t>1</a:t>
                      </a:r>
                    </a:p>
                  </a:txBody>
                  <a:tcPr marL="9525" marR="9525" marT="9525" marB="0" anchor="ctr"/>
                </a:tc>
                <a:tc>
                  <a:txBody>
                    <a:bodyPr/>
                    <a:lstStyle/>
                    <a:p>
                      <a:pPr algn="ctr" rtl="0" fontAlgn="ctr"/>
                      <a:r>
                        <a:rPr lang="en-US" sz="1600" b="0" i="0" u="none" strike="noStrike">
                          <a:solidFill>
                            <a:srgbClr val="000000"/>
                          </a:solidFill>
                          <a:effectLst/>
                          <a:latin typeface="Palatino Linotype"/>
                        </a:rPr>
                        <a:t>7</a:t>
                      </a:r>
                    </a:p>
                  </a:txBody>
                  <a:tcPr marL="9525" marR="9525" marT="9525" marB="0" anchor="ctr"/>
                </a:tc>
                <a:tc>
                  <a:txBody>
                    <a:bodyPr/>
                    <a:lstStyle/>
                    <a:p>
                      <a:pPr algn="ctr" fontAlgn="b"/>
                      <a:r>
                        <a:rPr lang="en-US" sz="1600" b="0" i="0" u="none" strike="noStrike" kern="1200">
                          <a:solidFill>
                            <a:srgbClr val="000000"/>
                          </a:solidFill>
                          <a:effectLst/>
                          <a:latin typeface="Palatino Linotype"/>
                          <a:ea typeface="+mn-ea"/>
                          <a:cs typeface="+mn-cs"/>
                        </a:rPr>
                        <a:t>6</a:t>
                      </a:r>
                    </a:p>
                  </a:txBody>
                  <a:tcPr marL="9525" marR="9525" marT="9525" marB="0" anchor="b"/>
                </a:tc>
              </a:tr>
              <a:tr h="337503">
                <a:tc>
                  <a:txBody>
                    <a:bodyPr/>
                    <a:lstStyle/>
                    <a:p>
                      <a:pPr marL="0" algn="l" defTabSz="914400" rtl="0" eaLnBrk="1" fontAlgn="ctr" latinLnBrk="0" hangingPunct="1"/>
                      <a:r>
                        <a:rPr lang="en-US" sz="1600" b="1" i="0" u="none" strike="noStrike" kern="1200" dirty="0">
                          <a:solidFill>
                            <a:schemeClr val="accent5">
                              <a:lumMod val="75000"/>
                            </a:schemeClr>
                          </a:solidFill>
                          <a:effectLst/>
                          <a:latin typeface="Palatino Linotype"/>
                          <a:ea typeface="+mn-ea"/>
                          <a:cs typeface="+mn-cs"/>
                        </a:rPr>
                        <a:t>Slots</a:t>
                      </a:r>
                    </a:p>
                  </a:txBody>
                  <a:tcPr marL="9525" marR="9525" marT="9525" marB="0" anchor="ctr"/>
                </a:tc>
                <a:tc>
                  <a:txBody>
                    <a:bodyPr/>
                    <a:lstStyle/>
                    <a:p>
                      <a:pPr algn="ctr" rtl="0" fontAlgn="ctr"/>
                      <a:r>
                        <a:rPr lang="en-US" sz="1600" b="0" i="0" u="none" strike="noStrike">
                          <a:solidFill>
                            <a:srgbClr val="000000"/>
                          </a:solidFill>
                          <a:effectLst/>
                          <a:latin typeface="Palatino Linotype"/>
                        </a:rPr>
                        <a:t>10</a:t>
                      </a:r>
                    </a:p>
                  </a:txBody>
                  <a:tcPr marL="9525" marR="9525" marT="9525" marB="0" anchor="ctr"/>
                </a:tc>
                <a:tc>
                  <a:txBody>
                    <a:bodyPr/>
                    <a:lstStyle/>
                    <a:p>
                      <a:pPr algn="ctr" rtl="0" fontAlgn="ctr"/>
                      <a:r>
                        <a:rPr lang="en-US" sz="1600" b="0" i="0" u="none" strike="noStrike">
                          <a:solidFill>
                            <a:srgbClr val="000000"/>
                          </a:solidFill>
                          <a:effectLst/>
                          <a:latin typeface="Palatino Linotype"/>
                        </a:rPr>
                        <a:t>8</a:t>
                      </a:r>
                    </a:p>
                  </a:txBody>
                  <a:tcPr marL="9525" marR="9525" marT="9525" marB="0" anchor="ctr"/>
                </a:tc>
                <a:tc>
                  <a:txBody>
                    <a:bodyPr/>
                    <a:lstStyle/>
                    <a:p>
                      <a:pPr algn="ctr" rtl="0" fontAlgn="ctr"/>
                      <a:r>
                        <a:rPr lang="en-US" sz="1600" b="0" i="0" u="none" strike="noStrike">
                          <a:solidFill>
                            <a:srgbClr val="000000"/>
                          </a:solidFill>
                          <a:effectLst/>
                          <a:latin typeface="Palatino Linotype"/>
                        </a:rPr>
                        <a:t>12</a:t>
                      </a:r>
                    </a:p>
                  </a:txBody>
                  <a:tcPr marL="9525" marR="9525" marT="9525" marB="0" anchor="ctr"/>
                </a:tc>
                <a:tc>
                  <a:txBody>
                    <a:bodyPr/>
                    <a:lstStyle/>
                    <a:p>
                      <a:pPr algn="ctr" fontAlgn="b"/>
                      <a:r>
                        <a:rPr lang="en-US" sz="1600" b="0" i="0" u="none" strike="noStrike" kern="1200" dirty="0">
                          <a:solidFill>
                            <a:srgbClr val="000000"/>
                          </a:solidFill>
                          <a:effectLst/>
                          <a:latin typeface="Palatino Linotype"/>
                          <a:ea typeface="+mn-ea"/>
                          <a:cs typeface="+mn-cs"/>
                        </a:rPr>
                        <a:t>4</a:t>
                      </a:r>
                    </a:p>
                  </a:txBody>
                  <a:tcPr marL="9525" marR="9525" marT="9525" marB="0" anchor="b"/>
                </a:tc>
              </a:tr>
              <a:tr h="337503">
                <a:tc>
                  <a:txBody>
                    <a:bodyPr/>
                    <a:lstStyle/>
                    <a:p>
                      <a:pPr marL="0" algn="l" defTabSz="914400" rtl="0" eaLnBrk="1" fontAlgn="ctr" latinLnBrk="0" hangingPunct="1"/>
                      <a:r>
                        <a:rPr lang="en-US" sz="1600" b="1" i="0" u="none" strike="noStrike" kern="1200" dirty="0">
                          <a:solidFill>
                            <a:schemeClr val="accent5">
                              <a:lumMod val="75000"/>
                            </a:schemeClr>
                          </a:solidFill>
                          <a:effectLst/>
                          <a:latin typeface="Palatino Linotype"/>
                          <a:ea typeface="+mn-ea"/>
                          <a:cs typeface="+mn-cs"/>
                        </a:rPr>
                        <a:t>Constituent serv.</a:t>
                      </a:r>
                    </a:p>
                  </a:txBody>
                  <a:tcPr marL="9525" marR="9525" marT="9525" marB="0" anchor="ctr"/>
                </a:tc>
                <a:tc>
                  <a:txBody>
                    <a:bodyPr/>
                    <a:lstStyle/>
                    <a:p>
                      <a:pPr algn="ctr" rtl="0" fontAlgn="ctr"/>
                      <a:r>
                        <a:rPr lang="en-US" sz="1600" b="0" i="0" u="none" strike="noStrike">
                          <a:solidFill>
                            <a:srgbClr val="000000"/>
                          </a:solidFill>
                          <a:effectLst/>
                          <a:latin typeface="Palatino Linotype"/>
                        </a:rPr>
                        <a:t>9</a:t>
                      </a:r>
                    </a:p>
                  </a:txBody>
                  <a:tcPr marL="9525" marR="9525" marT="9525" marB="0" anchor="ctr"/>
                </a:tc>
                <a:tc>
                  <a:txBody>
                    <a:bodyPr/>
                    <a:lstStyle/>
                    <a:p>
                      <a:pPr algn="ctr" rtl="0" fontAlgn="ctr"/>
                      <a:r>
                        <a:rPr lang="en-US" sz="1600" b="0" i="0" u="none" strike="noStrike">
                          <a:solidFill>
                            <a:srgbClr val="000000"/>
                          </a:solidFill>
                          <a:effectLst/>
                          <a:latin typeface="Palatino Linotype"/>
                        </a:rPr>
                        <a:t>8</a:t>
                      </a:r>
                    </a:p>
                  </a:txBody>
                  <a:tcPr marL="9525" marR="9525" marT="9525" marB="0" anchor="ctr"/>
                </a:tc>
                <a:tc>
                  <a:txBody>
                    <a:bodyPr/>
                    <a:lstStyle/>
                    <a:p>
                      <a:pPr algn="ctr" rtl="0" fontAlgn="ctr"/>
                      <a:r>
                        <a:rPr lang="en-US" sz="1600" b="0" i="0" u="none" strike="noStrike">
                          <a:solidFill>
                            <a:srgbClr val="000000"/>
                          </a:solidFill>
                          <a:effectLst/>
                          <a:latin typeface="Palatino Linotype"/>
                        </a:rPr>
                        <a:t>11</a:t>
                      </a:r>
                    </a:p>
                  </a:txBody>
                  <a:tcPr marL="9525" marR="9525" marT="9525" marB="0" anchor="ctr"/>
                </a:tc>
                <a:tc>
                  <a:txBody>
                    <a:bodyPr/>
                    <a:lstStyle/>
                    <a:p>
                      <a:pPr algn="ctr" fontAlgn="b"/>
                      <a:r>
                        <a:rPr lang="en-US" sz="1600" b="0" i="0" u="none" strike="noStrike" kern="1200" dirty="0">
                          <a:solidFill>
                            <a:srgbClr val="000000"/>
                          </a:solidFill>
                          <a:effectLst/>
                          <a:latin typeface="Palatino Linotype"/>
                          <a:ea typeface="+mn-ea"/>
                          <a:cs typeface="+mn-cs"/>
                        </a:rPr>
                        <a:t>3</a:t>
                      </a:r>
                    </a:p>
                  </a:txBody>
                  <a:tcPr marL="9525" marR="9525" marT="9525" marB="0" anchor="b"/>
                </a:tc>
              </a:tr>
              <a:tr h="337503">
                <a:tc>
                  <a:txBody>
                    <a:bodyPr/>
                    <a:lstStyle/>
                    <a:p>
                      <a:pPr marL="0" algn="l" defTabSz="914400" rtl="0" eaLnBrk="1" fontAlgn="ctr" latinLnBrk="0" hangingPunct="1"/>
                      <a:r>
                        <a:rPr lang="en-US" sz="1600" b="1" i="0" u="none" strike="noStrike" kern="1200" dirty="0">
                          <a:solidFill>
                            <a:schemeClr val="accent5">
                              <a:lumMod val="75000"/>
                            </a:schemeClr>
                          </a:solidFill>
                          <a:effectLst/>
                          <a:latin typeface="Palatino Linotype"/>
                          <a:ea typeface="+mn-ea"/>
                          <a:cs typeface="+mn-cs"/>
                        </a:rPr>
                        <a:t>Environment</a:t>
                      </a:r>
                    </a:p>
                  </a:txBody>
                  <a:tcPr marL="9525" marR="9525" marT="9525" marB="0" anchor="ctr"/>
                </a:tc>
                <a:tc>
                  <a:txBody>
                    <a:bodyPr/>
                    <a:lstStyle/>
                    <a:p>
                      <a:pPr algn="ctr" rtl="0" fontAlgn="ctr"/>
                      <a:r>
                        <a:rPr lang="en-US" sz="1600" b="0" i="0" u="none" strike="noStrike">
                          <a:solidFill>
                            <a:srgbClr val="000000"/>
                          </a:solidFill>
                          <a:effectLst/>
                          <a:latin typeface="Palatino Linotype"/>
                        </a:rPr>
                        <a:t>15</a:t>
                      </a:r>
                    </a:p>
                  </a:txBody>
                  <a:tcPr marL="9525" marR="9525" marT="9525" marB="0" anchor="ctr"/>
                </a:tc>
                <a:tc>
                  <a:txBody>
                    <a:bodyPr/>
                    <a:lstStyle/>
                    <a:p>
                      <a:pPr algn="ctr" rtl="0" fontAlgn="ctr"/>
                      <a:r>
                        <a:rPr lang="en-US" sz="1600" b="0" i="0" u="none" strike="noStrike">
                          <a:solidFill>
                            <a:srgbClr val="000000"/>
                          </a:solidFill>
                          <a:effectLst/>
                          <a:latin typeface="Palatino Linotype"/>
                        </a:rPr>
                        <a:t>17</a:t>
                      </a:r>
                    </a:p>
                  </a:txBody>
                  <a:tcPr marL="9525" marR="9525" marT="9525" marB="0" anchor="ctr"/>
                </a:tc>
                <a:tc>
                  <a:txBody>
                    <a:bodyPr/>
                    <a:lstStyle/>
                    <a:p>
                      <a:pPr algn="ctr" rtl="0" fontAlgn="ctr"/>
                      <a:r>
                        <a:rPr lang="en-US" sz="1600" b="0" i="0" u="none" strike="noStrike">
                          <a:solidFill>
                            <a:srgbClr val="000000"/>
                          </a:solidFill>
                          <a:effectLst/>
                          <a:latin typeface="Palatino Linotype"/>
                        </a:rPr>
                        <a:t>11</a:t>
                      </a:r>
                    </a:p>
                  </a:txBody>
                  <a:tcPr marL="9525" marR="9525" marT="9525" marB="0" anchor="ctr"/>
                </a:tc>
                <a:tc>
                  <a:txBody>
                    <a:bodyPr/>
                    <a:lstStyle/>
                    <a:p>
                      <a:pPr algn="ctr" fontAlgn="b"/>
                      <a:r>
                        <a:rPr lang="en-US" sz="1600" b="0" i="0" u="none" strike="noStrike" kern="1200" dirty="0">
                          <a:solidFill>
                            <a:srgbClr val="000000"/>
                          </a:solidFill>
                          <a:effectLst/>
                          <a:latin typeface="Palatino Linotype"/>
                          <a:ea typeface="+mn-ea"/>
                          <a:cs typeface="+mn-cs"/>
                        </a:rPr>
                        <a:t>-6</a:t>
                      </a:r>
                    </a:p>
                  </a:txBody>
                  <a:tcPr marL="9525" marR="9525" marT="9525" marB="0" anchor="b"/>
                </a:tc>
              </a:tr>
              <a:tr h="337503">
                <a:tc>
                  <a:txBody>
                    <a:bodyPr/>
                    <a:lstStyle/>
                    <a:p>
                      <a:pPr marL="0" algn="l" defTabSz="914400" rtl="0" eaLnBrk="1" fontAlgn="ctr" latinLnBrk="0" hangingPunct="1"/>
                      <a:r>
                        <a:rPr lang="en-US" sz="1600" b="1" i="0" u="none" strike="noStrike" kern="1200" dirty="0">
                          <a:solidFill>
                            <a:schemeClr val="accent5">
                              <a:lumMod val="75000"/>
                            </a:schemeClr>
                          </a:solidFill>
                          <a:effectLst/>
                          <a:latin typeface="Palatino Linotype"/>
                          <a:ea typeface="+mn-ea"/>
                          <a:cs typeface="+mn-cs"/>
                        </a:rPr>
                        <a:t>Schools</a:t>
                      </a:r>
                    </a:p>
                  </a:txBody>
                  <a:tcPr marL="9525" marR="9525" marT="9525" marB="0" anchor="ctr"/>
                </a:tc>
                <a:tc>
                  <a:txBody>
                    <a:bodyPr/>
                    <a:lstStyle/>
                    <a:p>
                      <a:pPr algn="ctr" rtl="0" fontAlgn="ctr"/>
                      <a:r>
                        <a:rPr lang="en-US" sz="1600" b="0" i="0" u="none" strike="noStrike">
                          <a:solidFill>
                            <a:srgbClr val="000000"/>
                          </a:solidFill>
                          <a:effectLst/>
                          <a:latin typeface="Palatino Linotype"/>
                        </a:rPr>
                        <a:t>21</a:t>
                      </a:r>
                    </a:p>
                  </a:txBody>
                  <a:tcPr marL="9525" marR="9525" marT="9525" marB="0" anchor="ctr"/>
                </a:tc>
                <a:tc>
                  <a:txBody>
                    <a:bodyPr/>
                    <a:lstStyle/>
                    <a:p>
                      <a:pPr algn="ctr" rtl="0" fontAlgn="ctr"/>
                      <a:r>
                        <a:rPr lang="en-US" sz="1600" b="0" i="0" u="none" strike="noStrike">
                          <a:solidFill>
                            <a:srgbClr val="000000"/>
                          </a:solidFill>
                          <a:effectLst/>
                          <a:latin typeface="Palatino Linotype"/>
                        </a:rPr>
                        <a:t>26</a:t>
                      </a:r>
                    </a:p>
                  </a:txBody>
                  <a:tcPr marL="9525" marR="9525" marT="9525" marB="0" anchor="ctr"/>
                </a:tc>
                <a:tc>
                  <a:txBody>
                    <a:bodyPr/>
                    <a:lstStyle/>
                    <a:p>
                      <a:pPr algn="ctr" rtl="0" fontAlgn="ctr"/>
                      <a:r>
                        <a:rPr lang="en-US" sz="1600" b="0" i="0" u="none" strike="noStrike">
                          <a:solidFill>
                            <a:srgbClr val="000000"/>
                          </a:solidFill>
                          <a:effectLst/>
                          <a:latin typeface="Palatino Linotype"/>
                        </a:rPr>
                        <a:t>19</a:t>
                      </a:r>
                    </a:p>
                  </a:txBody>
                  <a:tcPr marL="9525" marR="9525" marT="9525" marB="0" anchor="ctr"/>
                </a:tc>
                <a:tc>
                  <a:txBody>
                    <a:bodyPr/>
                    <a:lstStyle/>
                    <a:p>
                      <a:pPr algn="ctr" fontAlgn="b"/>
                      <a:r>
                        <a:rPr lang="en-US" sz="1600" b="0" i="0" u="none" strike="noStrike" kern="1200" dirty="0">
                          <a:solidFill>
                            <a:srgbClr val="000000"/>
                          </a:solidFill>
                          <a:effectLst/>
                          <a:latin typeface="Palatino Linotype"/>
                          <a:ea typeface="+mn-ea"/>
                          <a:cs typeface="+mn-cs"/>
                        </a:rPr>
                        <a:t>-7</a:t>
                      </a:r>
                    </a:p>
                  </a:txBody>
                  <a:tcPr marL="9525" marR="9525" marT="9525" marB="0" anchor="b"/>
                </a:tc>
              </a:tr>
              <a:tr h="337503">
                <a:tc>
                  <a:txBody>
                    <a:bodyPr/>
                    <a:lstStyle/>
                    <a:p>
                      <a:pPr marL="0" algn="l" defTabSz="914400" rtl="0" eaLnBrk="1" fontAlgn="ctr" latinLnBrk="0" hangingPunct="1"/>
                      <a:r>
                        <a:rPr lang="en-US" sz="1600" b="1" i="0" u="none" strike="noStrike" kern="1200" dirty="0">
                          <a:solidFill>
                            <a:srgbClr val="C00000"/>
                          </a:solidFill>
                          <a:effectLst/>
                          <a:latin typeface="Palatino Linotype"/>
                          <a:ea typeface="+mn-ea"/>
                          <a:cs typeface="+mn-cs"/>
                        </a:rPr>
                        <a:t>Honesty</a:t>
                      </a:r>
                    </a:p>
                  </a:txBody>
                  <a:tcPr marL="9525" marR="9525" marT="9525" marB="0" anchor="ctr"/>
                </a:tc>
                <a:tc>
                  <a:txBody>
                    <a:bodyPr/>
                    <a:lstStyle/>
                    <a:p>
                      <a:pPr algn="ctr" rtl="0" fontAlgn="ctr"/>
                      <a:r>
                        <a:rPr lang="en-US" sz="1600" b="0" i="0" u="none" strike="noStrike">
                          <a:solidFill>
                            <a:srgbClr val="000000"/>
                          </a:solidFill>
                          <a:effectLst/>
                          <a:latin typeface="Palatino Linotype"/>
                        </a:rPr>
                        <a:t>13</a:t>
                      </a:r>
                    </a:p>
                  </a:txBody>
                  <a:tcPr marL="9525" marR="9525" marT="9525" marB="0" anchor="ctr"/>
                </a:tc>
                <a:tc>
                  <a:txBody>
                    <a:bodyPr/>
                    <a:lstStyle/>
                    <a:p>
                      <a:pPr algn="ctr" rtl="0" fontAlgn="ctr"/>
                      <a:r>
                        <a:rPr lang="en-US" sz="1600" b="0" i="0" u="none" strike="noStrike">
                          <a:solidFill>
                            <a:srgbClr val="000000"/>
                          </a:solidFill>
                          <a:effectLst/>
                          <a:latin typeface="Palatino Linotype"/>
                        </a:rPr>
                        <a:t>21</a:t>
                      </a:r>
                    </a:p>
                  </a:txBody>
                  <a:tcPr marL="9525" marR="9525" marT="9525" marB="0" anchor="ctr"/>
                </a:tc>
                <a:tc>
                  <a:txBody>
                    <a:bodyPr/>
                    <a:lstStyle/>
                    <a:p>
                      <a:pPr algn="ctr" rtl="0" fontAlgn="ctr"/>
                      <a:r>
                        <a:rPr lang="en-US" sz="1600" b="0" i="0" u="none" strike="noStrike">
                          <a:solidFill>
                            <a:srgbClr val="000000"/>
                          </a:solidFill>
                          <a:effectLst/>
                          <a:latin typeface="Palatino Linotype"/>
                        </a:rPr>
                        <a:t>8</a:t>
                      </a:r>
                    </a:p>
                  </a:txBody>
                  <a:tcPr marL="9525" marR="9525" marT="9525" marB="0" anchor="ctr"/>
                </a:tc>
                <a:tc>
                  <a:txBody>
                    <a:bodyPr/>
                    <a:lstStyle/>
                    <a:p>
                      <a:pPr algn="ctr" fontAlgn="b"/>
                      <a:r>
                        <a:rPr lang="en-US" sz="1600" b="0" i="0" u="none" strike="noStrike" kern="1200" dirty="0">
                          <a:solidFill>
                            <a:srgbClr val="000000"/>
                          </a:solidFill>
                          <a:effectLst/>
                          <a:latin typeface="Palatino Linotype"/>
                          <a:ea typeface="+mn-ea"/>
                          <a:cs typeface="+mn-cs"/>
                        </a:rPr>
                        <a:t>-13</a:t>
                      </a:r>
                    </a:p>
                  </a:txBody>
                  <a:tcPr marL="9525" marR="9525" marT="9525" marB="0" anchor="b"/>
                </a:tc>
              </a:tr>
              <a:tr h="337503">
                <a:tc>
                  <a:txBody>
                    <a:bodyPr/>
                    <a:lstStyle/>
                    <a:p>
                      <a:pPr marL="0" algn="l" defTabSz="914400" rtl="0" eaLnBrk="1" fontAlgn="ctr" latinLnBrk="0" hangingPunct="1"/>
                      <a:r>
                        <a:rPr lang="en-US" sz="1600" b="1" i="0" u="none" strike="noStrike" kern="1200" dirty="0">
                          <a:solidFill>
                            <a:srgbClr val="C00000"/>
                          </a:solidFill>
                          <a:effectLst/>
                          <a:latin typeface="Palatino Linotype"/>
                          <a:ea typeface="+mn-ea"/>
                          <a:cs typeface="+mn-cs"/>
                        </a:rPr>
                        <a:t>Right moral outlook</a:t>
                      </a:r>
                    </a:p>
                  </a:txBody>
                  <a:tcPr marL="9525" marR="9525" marT="9525" marB="0" anchor="ctr"/>
                </a:tc>
                <a:tc>
                  <a:txBody>
                    <a:bodyPr/>
                    <a:lstStyle/>
                    <a:p>
                      <a:pPr algn="ctr" rtl="0" fontAlgn="ctr"/>
                      <a:r>
                        <a:rPr lang="en-US" sz="1600" b="0" i="0" u="none" strike="noStrike">
                          <a:solidFill>
                            <a:srgbClr val="000000"/>
                          </a:solidFill>
                          <a:effectLst/>
                          <a:latin typeface="Palatino Linotype"/>
                        </a:rPr>
                        <a:t>16</a:t>
                      </a:r>
                    </a:p>
                  </a:txBody>
                  <a:tcPr marL="9525" marR="9525" marT="9525" marB="0" anchor="ctr"/>
                </a:tc>
                <a:tc>
                  <a:txBody>
                    <a:bodyPr/>
                    <a:lstStyle/>
                    <a:p>
                      <a:pPr algn="ctr" rtl="0" fontAlgn="ctr"/>
                      <a:r>
                        <a:rPr lang="en-US" sz="1600" b="0" i="0" u="none" strike="noStrike">
                          <a:solidFill>
                            <a:srgbClr val="000000"/>
                          </a:solidFill>
                          <a:effectLst/>
                          <a:latin typeface="Palatino Linotype"/>
                        </a:rPr>
                        <a:t>24</a:t>
                      </a:r>
                    </a:p>
                  </a:txBody>
                  <a:tcPr marL="9525" marR="9525" marT="9525" marB="0" anchor="ctr"/>
                </a:tc>
                <a:tc>
                  <a:txBody>
                    <a:bodyPr/>
                    <a:lstStyle/>
                    <a:p>
                      <a:pPr algn="ctr" rtl="0" fontAlgn="ctr"/>
                      <a:r>
                        <a:rPr lang="en-US" sz="1600" b="0" i="0" u="none" strike="noStrike">
                          <a:solidFill>
                            <a:srgbClr val="000000"/>
                          </a:solidFill>
                          <a:effectLst/>
                          <a:latin typeface="Palatino Linotype"/>
                        </a:rPr>
                        <a:t>9</a:t>
                      </a:r>
                    </a:p>
                  </a:txBody>
                  <a:tcPr marL="9525" marR="9525" marT="9525" marB="0" anchor="ctr"/>
                </a:tc>
                <a:tc>
                  <a:txBody>
                    <a:bodyPr/>
                    <a:lstStyle/>
                    <a:p>
                      <a:pPr algn="ctr" fontAlgn="b"/>
                      <a:r>
                        <a:rPr lang="en-US" sz="1600" b="0" i="0" u="none" strike="noStrike" kern="1200" dirty="0">
                          <a:solidFill>
                            <a:srgbClr val="000000"/>
                          </a:solidFill>
                          <a:effectLst/>
                          <a:latin typeface="Palatino Linotype"/>
                          <a:ea typeface="+mn-ea"/>
                          <a:cs typeface="+mn-cs"/>
                        </a:rPr>
                        <a:t>-15</a:t>
                      </a:r>
                    </a:p>
                  </a:txBody>
                  <a:tcPr marL="9525" marR="9525" marT="9525" marB="0" anchor="b"/>
                </a:tc>
              </a:tr>
              <a:tr h="337503">
                <a:tc>
                  <a:txBody>
                    <a:bodyPr/>
                    <a:lstStyle/>
                    <a:p>
                      <a:pPr marL="0" algn="l" defTabSz="914400" rtl="0" eaLnBrk="1" fontAlgn="b" latinLnBrk="0" hangingPunct="1"/>
                      <a:r>
                        <a:rPr lang="en-US" sz="1600" b="1" i="0" u="none" strike="noStrike" kern="1200" dirty="0">
                          <a:solidFill>
                            <a:srgbClr val="C00000"/>
                          </a:solidFill>
                          <a:effectLst/>
                          <a:latin typeface="Palatino Linotype"/>
                          <a:ea typeface="+mn-ea"/>
                          <a:cs typeface="+mn-cs"/>
                        </a:rPr>
                        <a:t>Party affiliation</a:t>
                      </a:r>
                    </a:p>
                  </a:txBody>
                  <a:tcPr marL="9525" marR="9525" marT="9525" marB="0" anchor="ctr"/>
                </a:tc>
                <a:tc>
                  <a:txBody>
                    <a:bodyPr/>
                    <a:lstStyle/>
                    <a:p>
                      <a:pPr algn="ctr" rtl="0" fontAlgn="ctr"/>
                      <a:r>
                        <a:rPr lang="en-US" sz="1600" b="0" i="0" u="none" strike="noStrike">
                          <a:solidFill>
                            <a:srgbClr val="000000"/>
                          </a:solidFill>
                          <a:effectLst/>
                          <a:latin typeface="Palatino Linotype"/>
                        </a:rPr>
                        <a:t>28</a:t>
                      </a:r>
                    </a:p>
                  </a:txBody>
                  <a:tcPr marL="9525" marR="9525" marT="9525" marB="0" anchor="ctr"/>
                </a:tc>
                <a:tc>
                  <a:txBody>
                    <a:bodyPr/>
                    <a:lstStyle/>
                    <a:p>
                      <a:pPr algn="ctr" rtl="0" fontAlgn="ctr"/>
                      <a:r>
                        <a:rPr lang="en-US" sz="1600" b="0" i="0" u="none" strike="noStrike">
                          <a:solidFill>
                            <a:srgbClr val="000000"/>
                          </a:solidFill>
                          <a:effectLst/>
                          <a:latin typeface="Palatino Linotype"/>
                        </a:rPr>
                        <a:t>38</a:t>
                      </a:r>
                    </a:p>
                  </a:txBody>
                  <a:tcPr marL="9525" marR="9525" marT="9525" marB="0" anchor="ctr"/>
                </a:tc>
                <a:tc>
                  <a:txBody>
                    <a:bodyPr/>
                    <a:lstStyle/>
                    <a:p>
                      <a:pPr algn="ctr" rtl="0" fontAlgn="ctr"/>
                      <a:r>
                        <a:rPr lang="en-US" sz="1600" b="0" i="0" u="none" strike="noStrike" dirty="0">
                          <a:solidFill>
                            <a:srgbClr val="000000"/>
                          </a:solidFill>
                          <a:effectLst/>
                          <a:latin typeface="Palatino Linotype"/>
                        </a:rPr>
                        <a:t>22</a:t>
                      </a:r>
                    </a:p>
                  </a:txBody>
                  <a:tcPr marL="9525" marR="9525" marT="9525" marB="0" anchor="ctr"/>
                </a:tc>
                <a:tc>
                  <a:txBody>
                    <a:bodyPr/>
                    <a:lstStyle/>
                    <a:p>
                      <a:pPr algn="ctr" fontAlgn="b"/>
                      <a:r>
                        <a:rPr lang="en-US" sz="1600" b="0" i="0" u="none" strike="noStrike" kern="1200" dirty="0">
                          <a:solidFill>
                            <a:srgbClr val="000000"/>
                          </a:solidFill>
                          <a:effectLst/>
                          <a:latin typeface="Palatino Linotype"/>
                          <a:ea typeface="+mn-ea"/>
                          <a:cs typeface="+mn-cs"/>
                        </a:rPr>
                        <a:t>-16</a:t>
                      </a:r>
                    </a:p>
                  </a:txBody>
                  <a:tcPr marL="9525" marR="9525" marT="9525" marB="0" anchor="b"/>
                </a:tc>
              </a:tr>
            </a:tbl>
          </a:graphicData>
        </a:graphic>
      </p:graphicFrame>
      <p:sp>
        <p:nvSpPr>
          <p:cNvPr id="6" name="Oval 5"/>
          <p:cNvSpPr/>
          <p:nvPr/>
        </p:nvSpPr>
        <p:spPr>
          <a:xfrm>
            <a:off x="5638800" y="990600"/>
            <a:ext cx="2743200" cy="28194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152400" y="5257800"/>
            <a:ext cx="1219200" cy="1200329"/>
          </a:xfrm>
          <a:prstGeom prst="rect">
            <a:avLst/>
          </a:prstGeom>
          <a:noFill/>
        </p:spPr>
        <p:txBody>
          <a:bodyPr wrap="square" rtlCol="0">
            <a:spAutoFit/>
          </a:bodyPr>
          <a:lstStyle/>
          <a:p>
            <a:r>
              <a:rPr lang="en-US" dirty="0" smtClean="0"/>
              <a:t>Conti bets on character and party</a:t>
            </a:r>
            <a:endParaRPr lang="en-US" dirty="0"/>
          </a:p>
        </p:txBody>
      </p:sp>
      <p:sp>
        <p:nvSpPr>
          <p:cNvPr id="7" name="TextBox 6"/>
          <p:cNvSpPr txBox="1"/>
          <p:nvPr/>
        </p:nvSpPr>
        <p:spPr>
          <a:xfrm>
            <a:off x="0" y="1976735"/>
            <a:ext cx="1371600" cy="1200329"/>
          </a:xfrm>
          <a:prstGeom prst="rect">
            <a:avLst/>
          </a:prstGeom>
          <a:noFill/>
        </p:spPr>
        <p:txBody>
          <a:bodyPr wrap="square" rtlCol="0">
            <a:spAutoFit/>
          </a:bodyPr>
          <a:lstStyle/>
          <a:p>
            <a:r>
              <a:rPr lang="en-US" dirty="0" smtClean="0"/>
              <a:t>Leopold bets on experience and issues</a:t>
            </a:r>
            <a:endParaRPr lang="en-US" dirty="0"/>
          </a:p>
        </p:txBody>
      </p:sp>
    </p:spTree>
    <p:extLst>
      <p:ext uri="{BB962C8B-B14F-4D97-AF65-F5344CB8AC3E}">
        <p14:creationId xmlns:p14="http://schemas.microsoft.com/office/powerpoint/2010/main" val="2900790143"/>
      </p:ext>
    </p:extLst>
  </p:cSld>
  <p:clrMapOvr>
    <a:masterClrMapping/>
  </p:clrMapOvr>
  <p:transition spd="med">
    <p:fade thruBlk="1"/>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219200"/>
          </a:xfrm>
        </p:spPr>
        <p:txBody>
          <a:bodyPr/>
          <a:lstStyle/>
          <a:p>
            <a:r>
              <a:rPr lang="en-US" sz="4000" dirty="0" smtClean="0"/>
              <a:t>Polling Results for AA County</a:t>
            </a:r>
            <a:endParaRPr lang="en-US" sz="4000" dirty="0"/>
          </a:p>
        </p:txBody>
      </p:sp>
      <p:sp>
        <p:nvSpPr>
          <p:cNvPr id="5" name="TextBox 4"/>
          <p:cNvSpPr txBox="1"/>
          <p:nvPr/>
        </p:nvSpPr>
        <p:spPr>
          <a:xfrm>
            <a:off x="914400" y="1143000"/>
            <a:ext cx="6858000" cy="369332"/>
          </a:xfrm>
          <a:prstGeom prst="rect">
            <a:avLst/>
          </a:prstGeom>
          <a:noFill/>
        </p:spPr>
        <p:txBody>
          <a:bodyPr wrap="square" rtlCol="0">
            <a:spAutoFit/>
          </a:bodyPr>
          <a:lstStyle/>
          <a:p>
            <a:r>
              <a:rPr lang="en-US" dirty="0" smtClean="0"/>
              <a:t>Remarkable stability in right/wrong direction…</a:t>
            </a:r>
            <a:endParaRPr lang="en-US" dirty="0"/>
          </a:p>
        </p:txBody>
      </p:sp>
      <p:cxnSp>
        <p:nvCxnSpPr>
          <p:cNvPr id="7" name="Straight Arrow Connector 6"/>
          <p:cNvCxnSpPr/>
          <p:nvPr/>
        </p:nvCxnSpPr>
        <p:spPr>
          <a:xfrm>
            <a:off x="5334000" y="1512332"/>
            <a:ext cx="1828800" cy="107846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aphicFrame>
        <p:nvGraphicFramePr>
          <p:cNvPr id="6" name="Chart 5"/>
          <p:cNvGraphicFramePr>
            <a:graphicFrameLocks noGrp="1"/>
          </p:cNvGraphicFramePr>
          <p:nvPr/>
        </p:nvGraphicFramePr>
        <p:xfrm>
          <a:off x="123825" y="1512333"/>
          <a:ext cx="8896350" cy="4888467"/>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430533052"/>
      </p:ext>
    </p:extLst>
  </p:cSld>
  <p:clrMapOvr>
    <a:masterClrMapping/>
  </p:clrMapOvr>
  <p:transition spd="med">
    <p:fade thruBlk="1"/>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Weathersbee</a:t>
            </a:r>
            <a:r>
              <a:rPr lang="en-US" dirty="0" smtClean="0"/>
              <a:t> vs. Bateman</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168628930"/>
              </p:ext>
            </p:extLst>
          </p:nvPr>
        </p:nvGraphicFramePr>
        <p:xfrm>
          <a:off x="457200" y="1600200"/>
          <a:ext cx="8229601" cy="3794125"/>
        </p:xfrm>
        <a:graphic>
          <a:graphicData uri="http://schemas.openxmlformats.org/drawingml/2006/table">
            <a:tbl>
              <a:tblPr firstRow="1" bandRow="1">
                <a:tableStyleId>{5C22544A-7EE6-4342-B048-85BDC9FD1C3A}</a:tableStyleId>
              </a:tblPr>
              <a:tblGrid>
                <a:gridCol w="1863306"/>
                <a:gridCol w="1293962"/>
                <a:gridCol w="1293962"/>
                <a:gridCol w="1345721"/>
                <a:gridCol w="1345721"/>
                <a:gridCol w="1086929"/>
              </a:tblGrid>
              <a:tr h="370840">
                <a:tc>
                  <a:txBody>
                    <a:bodyPr/>
                    <a:lstStyle/>
                    <a:p>
                      <a:r>
                        <a:rPr lang="en-US" dirty="0" smtClean="0"/>
                        <a:t>Council District</a:t>
                      </a:r>
                      <a:endParaRPr lang="en-US" dirty="0"/>
                    </a:p>
                  </a:txBody>
                  <a:tcPr/>
                </a:tc>
                <a:tc>
                  <a:txBody>
                    <a:bodyPr/>
                    <a:lstStyle/>
                    <a:p>
                      <a:pPr algn="ctr"/>
                      <a:r>
                        <a:rPr lang="en-US" sz="1400" dirty="0" err="1" smtClean="0"/>
                        <a:t>Weathersbee</a:t>
                      </a:r>
                      <a:r>
                        <a:rPr lang="en-US" sz="1400" baseline="0" dirty="0" smtClean="0"/>
                        <a:t> </a:t>
                      </a:r>
                      <a:r>
                        <a:rPr lang="en-US" baseline="0" dirty="0" smtClean="0"/>
                        <a:t>‘06</a:t>
                      </a:r>
                      <a:endParaRPr lang="en-US" dirty="0"/>
                    </a:p>
                  </a:txBody>
                  <a:tcPr/>
                </a:tc>
                <a:tc>
                  <a:txBody>
                    <a:bodyPr/>
                    <a:lstStyle/>
                    <a:p>
                      <a:pPr algn="ctr"/>
                      <a:r>
                        <a:rPr lang="en-US" sz="1400" dirty="0" err="1" smtClean="0"/>
                        <a:t>Weathersbee</a:t>
                      </a:r>
                      <a:endParaRPr lang="en-US" sz="1400" dirty="0" smtClean="0"/>
                    </a:p>
                    <a:p>
                      <a:pPr algn="ctr"/>
                      <a:r>
                        <a:rPr lang="en-US" dirty="0" smtClean="0"/>
                        <a:t>‘10</a:t>
                      </a:r>
                      <a:endParaRPr lang="en-US" dirty="0"/>
                    </a:p>
                  </a:txBody>
                  <a:tcPr/>
                </a:tc>
                <a:tc>
                  <a:txBody>
                    <a:bodyPr/>
                    <a:lstStyle/>
                    <a:p>
                      <a:pPr algn="ctr"/>
                      <a:r>
                        <a:rPr lang="en-US" sz="1400" dirty="0" err="1" smtClean="0"/>
                        <a:t>Weathersbee</a:t>
                      </a:r>
                      <a:r>
                        <a:rPr lang="en-US" sz="1400" dirty="0" smtClean="0"/>
                        <a:t> </a:t>
                      </a:r>
                      <a:r>
                        <a:rPr lang="en-US" sz="2400" dirty="0" smtClean="0"/>
                        <a:t>‘10-’06</a:t>
                      </a:r>
                      <a:endParaRPr lang="en-US" sz="1400" dirty="0"/>
                    </a:p>
                  </a:txBody>
                  <a:tcPr/>
                </a:tc>
                <a:tc>
                  <a:txBody>
                    <a:bodyPr/>
                    <a:lstStyle/>
                    <a:p>
                      <a:pPr algn="ctr"/>
                      <a:r>
                        <a:rPr lang="en-US" dirty="0" smtClean="0"/>
                        <a:t>Bateman</a:t>
                      </a:r>
                    </a:p>
                    <a:p>
                      <a:pPr algn="ctr"/>
                      <a:r>
                        <a:rPr lang="en-US" dirty="0" smtClean="0"/>
                        <a:t>‘10</a:t>
                      </a:r>
                      <a:endParaRPr lang="en-US" dirty="0"/>
                    </a:p>
                  </a:txBody>
                  <a:tcPr>
                    <a:lnR w="12700" cap="flat" cmpd="sng" algn="ctr">
                      <a:solidFill>
                        <a:schemeClr val="tx1"/>
                      </a:solidFill>
                      <a:prstDash val="solid"/>
                      <a:round/>
                      <a:headEnd type="none" w="med" len="med"/>
                      <a:tailEnd type="none" w="med" len="med"/>
                    </a:lnR>
                  </a:tcPr>
                </a:tc>
                <a:tc>
                  <a:txBody>
                    <a:bodyPr/>
                    <a:lstStyle/>
                    <a:p>
                      <a:pPr algn="ctr"/>
                      <a:r>
                        <a:rPr lang="en-US" dirty="0" smtClean="0"/>
                        <a:t>W-B</a:t>
                      </a:r>
                      <a:endParaRPr lang="en-US" dirty="0"/>
                    </a:p>
                  </a:txBody>
                  <a:tcPr>
                    <a:lnL w="12700" cap="flat" cmpd="sng" algn="ctr">
                      <a:solidFill>
                        <a:schemeClr val="tx1"/>
                      </a:solidFill>
                      <a:prstDash val="solid"/>
                      <a:round/>
                      <a:headEnd type="none" w="med" len="med"/>
                      <a:tailEnd type="none" w="med" len="med"/>
                    </a:lnL>
                  </a:tcPr>
                </a:tc>
              </a:tr>
              <a:tr h="370840">
                <a:tc>
                  <a:txBody>
                    <a:bodyPr/>
                    <a:lstStyle/>
                    <a:p>
                      <a:pPr algn="ctr"/>
                      <a:r>
                        <a:rPr lang="en-US" dirty="0" smtClean="0"/>
                        <a:t>1</a:t>
                      </a:r>
                      <a:endParaRPr lang="en-US" dirty="0"/>
                    </a:p>
                  </a:txBody>
                  <a:tcPr/>
                </a:tc>
                <a:tc>
                  <a:txBody>
                    <a:bodyPr/>
                    <a:lstStyle/>
                    <a:p>
                      <a:pPr algn="ctr" fontAlgn="b"/>
                      <a:r>
                        <a:rPr lang="en-US" sz="2000" b="0" i="0" u="none" strike="noStrike" dirty="0" smtClean="0">
                          <a:solidFill>
                            <a:srgbClr val="000000"/>
                          </a:solidFill>
                          <a:effectLst/>
                          <a:latin typeface="Calibri"/>
                        </a:rPr>
                        <a:t>57.3</a:t>
                      </a:r>
                      <a:endParaRPr lang="en-US" sz="2000" b="0" i="0" u="none" strike="noStrike" dirty="0">
                        <a:solidFill>
                          <a:srgbClr val="000000"/>
                        </a:solidFill>
                        <a:effectLst/>
                        <a:latin typeface="Calibri"/>
                      </a:endParaRPr>
                    </a:p>
                  </a:txBody>
                  <a:tcPr marL="9525" marR="9525" marT="9525" marB="0" anchor="b"/>
                </a:tc>
                <a:tc>
                  <a:txBody>
                    <a:bodyPr/>
                    <a:lstStyle/>
                    <a:p>
                      <a:pPr algn="ctr" fontAlgn="b"/>
                      <a:r>
                        <a:rPr lang="en-US" sz="2000" b="0" i="0" u="none" strike="noStrike" dirty="0" smtClean="0">
                          <a:solidFill>
                            <a:srgbClr val="000000"/>
                          </a:solidFill>
                          <a:effectLst/>
                          <a:latin typeface="Calibri"/>
                        </a:rPr>
                        <a:t>54.3</a:t>
                      </a:r>
                      <a:endParaRPr lang="en-US" sz="2000" b="0" i="0" u="none" strike="noStrike" dirty="0">
                        <a:solidFill>
                          <a:srgbClr val="000000"/>
                        </a:solidFill>
                        <a:effectLst/>
                        <a:latin typeface="Calibri"/>
                      </a:endParaRPr>
                    </a:p>
                  </a:txBody>
                  <a:tcPr marL="9525" marR="9525" marT="9525" marB="0" anchor="b"/>
                </a:tc>
                <a:tc>
                  <a:txBody>
                    <a:bodyPr/>
                    <a:lstStyle/>
                    <a:p>
                      <a:pPr algn="ctr" fontAlgn="b"/>
                      <a:r>
                        <a:rPr lang="en-US" sz="2000" b="0" i="0" u="none" strike="noStrike" dirty="0">
                          <a:solidFill>
                            <a:srgbClr val="000000"/>
                          </a:solidFill>
                          <a:effectLst/>
                          <a:latin typeface="Calibri"/>
                        </a:rPr>
                        <a:t>-3</a:t>
                      </a:r>
                    </a:p>
                  </a:txBody>
                  <a:tcPr marL="9525" marR="9525" marT="9525" marB="0" anchor="b"/>
                </a:tc>
                <a:tc>
                  <a:txBody>
                    <a:bodyPr/>
                    <a:lstStyle/>
                    <a:p>
                      <a:pPr algn="ctr" fontAlgn="b"/>
                      <a:r>
                        <a:rPr lang="en-US" sz="2000" b="0" i="0" u="none" strike="noStrike" dirty="0" smtClean="0">
                          <a:solidFill>
                            <a:srgbClr val="000000"/>
                          </a:solidFill>
                          <a:effectLst/>
                          <a:latin typeface="Calibri"/>
                        </a:rPr>
                        <a:t>60.4</a:t>
                      </a:r>
                      <a:endParaRPr lang="en-US" sz="2000" b="0" i="0" u="none" strike="noStrike" dirty="0">
                        <a:solidFill>
                          <a:srgbClr val="000000"/>
                        </a:solidFill>
                        <a:effectLst/>
                        <a:latin typeface="Calibri"/>
                      </a:endParaRPr>
                    </a:p>
                  </a:txBody>
                  <a:tcPr marL="9525" marR="9525" marT="9525" marB="0" anchor="b">
                    <a:lnR w="12700" cap="flat" cmpd="sng" algn="ctr">
                      <a:solidFill>
                        <a:schemeClr val="tx1"/>
                      </a:solidFill>
                      <a:prstDash val="solid"/>
                      <a:round/>
                      <a:headEnd type="none" w="med" len="med"/>
                      <a:tailEnd type="none" w="med" len="med"/>
                    </a:lnR>
                  </a:tcPr>
                </a:tc>
                <a:tc>
                  <a:txBody>
                    <a:bodyPr/>
                    <a:lstStyle/>
                    <a:p>
                      <a:pPr algn="ctr" fontAlgn="b"/>
                      <a:r>
                        <a:rPr lang="en-US" sz="2000" b="0" i="0" u="none" strike="noStrike" dirty="0" smtClean="0">
                          <a:solidFill>
                            <a:srgbClr val="000000"/>
                          </a:solidFill>
                          <a:effectLst/>
                          <a:latin typeface="Calibri"/>
                        </a:rPr>
                        <a:t>-6.1</a:t>
                      </a:r>
                      <a:endParaRPr lang="en-US" sz="2000" b="0"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tcPr>
                </a:tc>
              </a:tr>
              <a:tr h="370840">
                <a:tc>
                  <a:txBody>
                    <a:bodyPr/>
                    <a:lstStyle/>
                    <a:p>
                      <a:pPr algn="ctr"/>
                      <a:r>
                        <a:rPr lang="en-US" dirty="0" smtClean="0"/>
                        <a:t>2</a:t>
                      </a:r>
                      <a:endParaRPr lang="en-US" dirty="0"/>
                    </a:p>
                  </a:txBody>
                  <a:tcPr/>
                </a:tc>
                <a:tc>
                  <a:txBody>
                    <a:bodyPr/>
                    <a:lstStyle/>
                    <a:p>
                      <a:pPr algn="ctr" fontAlgn="b"/>
                      <a:r>
                        <a:rPr lang="en-US" sz="2000" b="0" i="0" u="none" strike="noStrike" dirty="0" smtClean="0">
                          <a:solidFill>
                            <a:srgbClr val="000000"/>
                          </a:solidFill>
                          <a:effectLst/>
                          <a:latin typeface="Calibri"/>
                        </a:rPr>
                        <a:t>55.3</a:t>
                      </a:r>
                      <a:endParaRPr lang="en-US" sz="2000" b="0" i="0" u="none" strike="noStrike" dirty="0">
                        <a:solidFill>
                          <a:srgbClr val="000000"/>
                        </a:solidFill>
                        <a:effectLst/>
                        <a:latin typeface="Calibri"/>
                      </a:endParaRPr>
                    </a:p>
                  </a:txBody>
                  <a:tcPr marL="9525" marR="9525" marT="9525" marB="0" anchor="b"/>
                </a:tc>
                <a:tc>
                  <a:txBody>
                    <a:bodyPr/>
                    <a:lstStyle/>
                    <a:p>
                      <a:pPr algn="ctr" fontAlgn="b"/>
                      <a:r>
                        <a:rPr lang="en-US" sz="2000" b="0" i="0" u="none" strike="noStrike" dirty="0" smtClean="0">
                          <a:solidFill>
                            <a:srgbClr val="000000"/>
                          </a:solidFill>
                          <a:effectLst/>
                          <a:latin typeface="Calibri"/>
                        </a:rPr>
                        <a:t>52.8</a:t>
                      </a:r>
                      <a:endParaRPr lang="en-US" sz="2000" b="0" i="0" u="none" strike="noStrike" dirty="0">
                        <a:solidFill>
                          <a:srgbClr val="000000"/>
                        </a:solidFill>
                        <a:effectLst/>
                        <a:latin typeface="Calibri"/>
                      </a:endParaRPr>
                    </a:p>
                  </a:txBody>
                  <a:tcPr marL="9525" marR="9525" marT="9525" marB="0" anchor="b"/>
                </a:tc>
                <a:tc>
                  <a:txBody>
                    <a:bodyPr/>
                    <a:lstStyle/>
                    <a:p>
                      <a:pPr algn="ctr" fontAlgn="b"/>
                      <a:r>
                        <a:rPr lang="en-US" sz="2000" b="0" i="0" u="none" strike="noStrike">
                          <a:solidFill>
                            <a:srgbClr val="000000"/>
                          </a:solidFill>
                          <a:effectLst/>
                          <a:latin typeface="Calibri"/>
                        </a:rPr>
                        <a:t>-2.5</a:t>
                      </a:r>
                    </a:p>
                  </a:txBody>
                  <a:tcPr marL="9525" marR="9525" marT="9525" marB="0" anchor="b"/>
                </a:tc>
                <a:tc>
                  <a:txBody>
                    <a:bodyPr/>
                    <a:lstStyle/>
                    <a:p>
                      <a:pPr algn="ctr" fontAlgn="b"/>
                      <a:r>
                        <a:rPr lang="en-US" sz="2000" b="0" i="0" u="none" strike="noStrike" dirty="0" smtClean="0">
                          <a:solidFill>
                            <a:srgbClr val="000000"/>
                          </a:solidFill>
                          <a:effectLst/>
                          <a:latin typeface="Calibri"/>
                        </a:rPr>
                        <a:t>59.8</a:t>
                      </a:r>
                      <a:endParaRPr lang="en-US" sz="2000" b="0" i="0" u="none" strike="noStrike" dirty="0">
                        <a:solidFill>
                          <a:srgbClr val="000000"/>
                        </a:solidFill>
                        <a:effectLst/>
                        <a:latin typeface="Calibri"/>
                      </a:endParaRPr>
                    </a:p>
                  </a:txBody>
                  <a:tcPr marL="9525" marR="9525" marT="9525" marB="0" anchor="b">
                    <a:lnR w="12700" cap="flat" cmpd="sng" algn="ctr">
                      <a:solidFill>
                        <a:schemeClr val="tx1"/>
                      </a:solidFill>
                      <a:prstDash val="solid"/>
                      <a:round/>
                      <a:headEnd type="none" w="med" len="med"/>
                      <a:tailEnd type="none" w="med" len="med"/>
                    </a:lnR>
                  </a:tcPr>
                </a:tc>
                <a:tc>
                  <a:txBody>
                    <a:bodyPr/>
                    <a:lstStyle/>
                    <a:p>
                      <a:pPr algn="ctr" fontAlgn="b"/>
                      <a:r>
                        <a:rPr lang="en-US" sz="1800" b="0" i="0" u="none" strike="noStrike" dirty="0">
                          <a:solidFill>
                            <a:srgbClr val="000000"/>
                          </a:solidFill>
                          <a:effectLst/>
                          <a:latin typeface="Calibri"/>
                        </a:rPr>
                        <a:t>-</a:t>
                      </a:r>
                      <a:r>
                        <a:rPr lang="en-US" sz="1800" b="0" i="0" u="none" strike="noStrike" dirty="0" smtClean="0">
                          <a:solidFill>
                            <a:srgbClr val="000000"/>
                          </a:solidFill>
                          <a:effectLst/>
                          <a:latin typeface="Calibri"/>
                        </a:rPr>
                        <a:t>7.0</a:t>
                      </a:r>
                      <a:endParaRPr lang="en-US" sz="1800" b="0"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tcPr>
                </a:tc>
              </a:tr>
              <a:tr h="370840">
                <a:tc>
                  <a:txBody>
                    <a:bodyPr/>
                    <a:lstStyle/>
                    <a:p>
                      <a:pPr algn="ctr"/>
                      <a:r>
                        <a:rPr lang="en-US" dirty="0" smtClean="0"/>
                        <a:t>3</a:t>
                      </a:r>
                      <a:endParaRPr lang="en-US" dirty="0"/>
                    </a:p>
                  </a:txBody>
                  <a:tcPr/>
                </a:tc>
                <a:tc>
                  <a:txBody>
                    <a:bodyPr/>
                    <a:lstStyle/>
                    <a:p>
                      <a:pPr algn="ctr" fontAlgn="b"/>
                      <a:r>
                        <a:rPr lang="en-US" sz="2000" b="0" i="0" u="none" strike="noStrike" dirty="0" smtClean="0">
                          <a:solidFill>
                            <a:srgbClr val="000000"/>
                          </a:solidFill>
                          <a:effectLst/>
                          <a:latin typeface="Calibri"/>
                        </a:rPr>
                        <a:t>48.8</a:t>
                      </a:r>
                      <a:endParaRPr lang="en-US" sz="2000" b="0" i="0" u="none" strike="noStrike" dirty="0">
                        <a:solidFill>
                          <a:srgbClr val="000000"/>
                        </a:solidFill>
                        <a:effectLst/>
                        <a:latin typeface="Calibri"/>
                      </a:endParaRPr>
                    </a:p>
                  </a:txBody>
                  <a:tcPr marL="9525" marR="9525" marT="9525" marB="0" anchor="b"/>
                </a:tc>
                <a:tc>
                  <a:txBody>
                    <a:bodyPr/>
                    <a:lstStyle/>
                    <a:p>
                      <a:pPr algn="ctr" fontAlgn="b"/>
                      <a:r>
                        <a:rPr lang="en-US" sz="2000" b="0" i="0" u="none" strike="noStrike" dirty="0" smtClean="0">
                          <a:solidFill>
                            <a:srgbClr val="000000"/>
                          </a:solidFill>
                          <a:effectLst/>
                          <a:latin typeface="Calibri"/>
                        </a:rPr>
                        <a:t>43.6</a:t>
                      </a:r>
                      <a:endParaRPr lang="en-US" sz="2000" b="0" i="0" u="none" strike="noStrike" dirty="0">
                        <a:solidFill>
                          <a:srgbClr val="000000"/>
                        </a:solidFill>
                        <a:effectLst/>
                        <a:latin typeface="Calibri"/>
                      </a:endParaRPr>
                    </a:p>
                  </a:txBody>
                  <a:tcPr marL="9525" marR="9525" marT="9525" marB="0" anchor="b"/>
                </a:tc>
                <a:tc>
                  <a:txBody>
                    <a:bodyPr/>
                    <a:lstStyle/>
                    <a:p>
                      <a:pPr algn="ctr" fontAlgn="b"/>
                      <a:r>
                        <a:rPr lang="en-US" sz="2000" b="0" i="0" u="none" strike="noStrike">
                          <a:solidFill>
                            <a:srgbClr val="000000"/>
                          </a:solidFill>
                          <a:effectLst/>
                          <a:latin typeface="Calibri"/>
                        </a:rPr>
                        <a:t>-5.2</a:t>
                      </a:r>
                    </a:p>
                  </a:txBody>
                  <a:tcPr marL="9525" marR="9525" marT="9525" marB="0" anchor="b"/>
                </a:tc>
                <a:tc>
                  <a:txBody>
                    <a:bodyPr/>
                    <a:lstStyle/>
                    <a:p>
                      <a:pPr algn="ctr" fontAlgn="b"/>
                      <a:r>
                        <a:rPr lang="en-US" sz="2000" b="0" i="0" u="none" strike="noStrike" dirty="0" smtClean="0">
                          <a:solidFill>
                            <a:srgbClr val="000000"/>
                          </a:solidFill>
                          <a:effectLst/>
                          <a:latin typeface="Calibri"/>
                        </a:rPr>
                        <a:t>55.5</a:t>
                      </a:r>
                      <a:endParaRPr lang="en-US" sz="2000" b="0" i="0" u="none" strike="noStrike" dirty="0">
                        <a:solidFill>
                          <a:srgbClr val="000000"/>
                        </a:solidFill>
                        <a:effectLst/>
                        <a:latin typeface="Calibri"/>
                      </a:endParaRPr>
                    </a:p>
                  </a:txBody>
                  <a:tcPr marL="9525" marR="9525" marT="9525" marB="0" anchor="b">
                    <a:lnR w="12700" cap="flat" cmpd="sng" algn="ctr">
                      <a:solidFill>
                        <a:schemeClr val="tx1"/>
                      </a:solidFill>
                      <a:prstDash val="solid"/>
                      <a:round/>
                      <a:headEnd type="none" w="med" len="med"/>
                      <a:tailEnd type="none" w="med" len="med"/>
                    </a:lnR>
                  </a:tcPr>
                </a:tc>
                <a:tc>
                  <a:txBody>
                    <a:bodyPr/>
                    <a:lstStyle/>
                    <a:p>
                      <a:pPr algn="ctr" fontAlgn="b"/>
                      <a:r>
                        <a:rPr lang="en-US" sz="1800" b="0" i="0" u="none" strike="noStrike" dirty="0">
                          <a:solidFill>
                            <a:srgbClr val="000000"/>
                          </a:solidFill>
                          <a:effectLst/>
                          <a:latin typeface="Calibri"/>
                        </a:rPr>
                        <a:t>-</a:t>
                      </a:r>
                      <a:r>
                        <a:rPr lang="en-US" sz="1800" b="0" i="0" u="none" strike="noStrike" dirty="0" smtClean="0">
                          <a:solidFill>
                            <a:srgbClr val="000000"/>
                          </a:solidFill>
                          <a:effectLst/>
                          <a:latin typeface="Calibri"/>
                        </a:rPr>
                        <a:t>11.9</a:t>
                      </a:r>
                      <a:endParaRPr lang="en-US" sz="1800" b="0"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tcPr>
                </a:tc>
              </a:tr>
              <a:tr h="370840">
                <a:tc>
                  <a:txBody>
                    <a:bodyPr/>
                    <a:lstStyle/>
                    <a:p>
                      <a:pPr algn="ctr"/>
                      <a:r>
                        <a:rPr lang="en-US" dirty="0" smtClean="0"/>
                        <a:t>4</a:t>
                      </a:r>
                      <a:endParaRPr lang="en-US" dirty="0"/>
                    </a:p>
                  </a:txBody>
                  <a:tcPr/>
                </a:tc>
                <a:tc>
                  <a:txBody>
                    <a:bodyPr/>
                    <a:lstStyle/>
                    <a:p>
                      <a:pPr algn="ctr" fontAlgn="b"/>
                      <a:r>
                        <a:rPr lang="en-US" sz="2000" b="0" i="0" u="none" strike="noStrike" dirty="0" smtClean="0">
                          <a:solidFill>
                            <a:srgbClr val="000000"/>
                          </a:solidFill>
                          <a:effectLst/>
                          <a:latin typeface="Calibri"/>
                        </a:rPr>
                        <a:t>58.2</a:t>
                      </a:r>
                      <a:endParaRPr lang="en-US" sz="2000" b="0" i="0" u="none" strike="noStrike" dirty="0">
                        <a:solidFill>
                          <a:srgbClr val="000000"/>
                        </a:solidFill>
                        <a:effectLst/>
                        <a:latin typeface="Calibri"/>
                      </a:endParaRPr>
                    </a:p>
                  </a:txBody>
                  <a:tcPr marL="9525" marR="9525" marT="9525" marB="0" anchor="b"/>
                </a:tc>
                <a:tc>
                  <a:txBody>
                    <a:bodyPr/>
                    <a:lstStyle/>
                    <a:p>
                      <a:pPr algn="ctr" fontAlgn="b"/>
                      <a:r>
                        <a:rPr lang="en-US" sz="2000" b="0" i="0" u="none" strike="noStrike" dirty="0" smtClean="0">
                          <a:solidFill>
                            <a:srgbClr val="000000"/>
                          </a:solidFill>
                          <a:effectLst/>
                          <a:latin typeface="Calibri"/>
                        </a:rPr>
                        <a:t>56.4</a:t>
                      </a:r>
                      <a:endParaRPr lang="en-US" sz="2000" b="0" i="0" u="none" strike="noStrike" dirty="0">
                        <a:solidFill>
                          <a:srgbClr val="000000"/>
                        </a:solidFill>
                        <a:effectLst/>
                        <a:latin typeface="Calibri"/>
                      </a:endParaRPr>
                    </a:p>
                  </a:txBody>
                  <a:tcPr marL="9525" marR="9525" marT="9525" marB="0" anchor="b"/>
                </a:tc>
                <a:tc>
                  <a:txBody>
                    <a:bodyPr/>
                    <a:lstStyle/>
                    <a:p>
                      <a:pPr algn="ctr" fontAlgn="b"/>
                      <a:r>
                        <a:rPr lang="en-US" sz="2000" b="0" i="0" u="none" strike="noStrike" dirty="0">
                          <a:solidFill>
                            <a:srgbClr val="000000"/>
                          </a:solidFill>
                          <a:effectLst/>
                          <a:latin typeface="Calibri"/>
                        </a:rPr>
                        <a:t>-1.8</a:t>
                      </a:r>
                    </a:p>
                  </a:txBody>
                  <a:tcPr marL="9525" marR="9525" marT="9525" marB="0" anchor="b"/>
                </a:tc>
                <a:tc>
                  <a:txBody>
                    <a:bodyPr/>
                    <a:lstStyle/>
                    <a:p>
                      <a:pPr algn="ctr" fontAlgn="b"/>
                      <a:r>
                        <a:rPr lang="en-US" sz="2000" b="0" i="0" u="none" strike="noStrike" dirty="0" smtClean="0">
                          <a:solidFill>
                            <a:srgbClr val="000000"/>
                          </a:solidFill>
                          <a:effectLst/>
                          <a:latin typeface="Calibri"/>
                        </a:rPr>
                        <a:t>61.9</a:t>
                      </a:r>
                      <a:endParaRPr lang="en-US" sz="2000" b="0" i="0" u="none" strike="noStrike" dirty="0">
                        <a:solidFill>
                          <a:srgbClr val="000000"/>
                        </a:solidFill>
                        <a:effectLst/>
                        <a:latin typeface="Calibri"/>
                      </a:endParaRPr>
                    </a:p>
                  </a:txBody>
                  <a:tcPr marL="9525" marR="9525" marT="9525" marB="0" anchor="b">
                    <a:lnR w="12700" cap="flat" cmpd="sng" algn="ctr">
                      <a:solidFill>
                        <a:schemeClr val="tx1"/>
                      </a:solidFill>
                      <a:prstDash val="solid"/>
                      <a:round/>
                      <a:headEnd type="none" w="med" len="med"/>
                      <a:tailEnd type="none" w="med" len="med"/>
                    </a:lnR>
                  </a:tcPr>
                </a:tc>
                <a:tc>
                  <a:txBody>
                    <a:bodyPr/>
                    <a:lstStyle/>
                    <a:p>
                      <a:pPr algn="ctr" fontAlgn="b"/>
                      <a:r>
                        <a:rPr lang="en-US" sz="1800" b="0" i="0" u="none" strike="noStrike" dirty="0">
                          <a:solidFill>
                            <a:srgbClr val="000000"/>
                          </a:solidFill>
                          <a:effectLst/>
                          <a:latin typeface="Calibri"/>
                        </a:rPr>
                        <a:t>-</a:t>
                      </a:r>
                      <a:r>
                        <a:rPr lang="en-US" sz="1800" b="0" i="0" u="none" strike="noStrike" dirty="0" smtClean="0">
                          <a:solidFill>
                            <a:srgbClr val="000000"/>
                          </a:solidFill>
                          <a:effectLst/>
                          <a:latin typeface="Calibri"/>
                        </a:rPr>
                        <a:t>5.5</a:t>
                      </a:r>
                      <a:endParaRPr lang="en-US" sz="1800" b="0"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tcPr>
                </a:tc>
              </a:tr>
              <a:tr h="370840">
                <a:tc>
                  <a:txBody>
                    <a:bodyPr/>
                    <a:lstStyle/>
                    <a:p>
                      <a:pPr algn="ctr"/>
                      <a:r>
                        <a:rPr lang="en-US" dirty="0" smtClean="0"/>
                        <a:t>5</a:t>
                      </a:r>
                      <a:endParaRPr lang="en-US" dirty="0"/>
                    </a:p>
                  </a:txBody>
                  <a:tcPr/>
                </a:tc>
                <a:tc>
                  <a:txBody>
                    <a:bodyPr/>
                    <a:lstStyle/>
                    <a:p>
                      <a:pPr algn="ctr" fontAlgn="b"/>
                      <a:r>
                        <a:rPr lang="en-US" sz="2000" b="0" i="0" u="none" strike="noStrike" dirty="0" smtClean="0">
                          <a:solidFill>
                            <a:srgbClr val="000000"/>
                          </a:solidFill>
                          <a:effectLst/>
                          <a:latin typeface="Calibri"/>
                        </a:rPr>
                        <a:t>49.2</a:t>
                      </a:r>
                      <a:endParaRPr lang="en-US" sz="2000" b="0" i="0" u="none" strike="noStrike" dirty="0">
                        <a:solidFill>
                          <a:srgbClr val="000000"/>
                        </a:solidFill>
                        <a:effectLst/>
                        <a:latin typeface="Calibri"/>
                      </a:endParaRPr>
                    </a:p>
                  </a:txBody>
                  <a:tcPr marL="9525" marR="9525" marT="9525" marB="0" anchor="b"/>
                </a:tc>
                <a:tc>
                  <a:txBody>
                    <a:bodyPr/>
                    <a:lstStyle/>
                    <a:p>
                      <a:pPr algn="ctr" fontAlgn="b"/>
                      <a:r>
                        <a:rPr lang="en-US" sz="2000" b="0" i="0" u="none" strike="noStrike" dirty="0" smtClean="0">
                          <a:solidFill>
                            <a:srgbClr val="000000"/>
                          </a:solidFill>
                          <a:effectLst/>
                          <a:latin typeface="Calibri"/>
                        </a:rPr>
                        <a:t>46.7</a:t>
                      </a:r>
                      <a:endParaRPr lang="en-US" sz="2000" b="0" i="0" u="none" strike="noStrike" dirty="0">
                        <a:solidFill>
                          <a:srgbClr val="000000"/>
                        </a:solidFill>
                        <a:effectLst/>
                        <a:latin typeface="Calibri"/>
                      </a:endParaRPr>
                    </a:p>
                  </a:txBody>
                  <a:tcPr marL="9525" marR="9525" marT="9525" marB="0" anchor="b"/>
                </a:tc>
                <a:tc>
                  <a:txBody>
                    <a:bodyPr/>
                    <a:lstStyle/>
                    <a:p>
                      <a:pPr algn="ctr" fontAlgn="b"/>
                      <a:r>
                        <a:rPr lang="en-US" sz="2000" b="0" i="0" u="none" strike="noStrike" dirty="0">
                          <a:solidFill>
                            <a:srgbClr val="000000"/>
                          </a:solidFill>
                          <a:effectLst/>
                          <a:latin typeface="Calibri"/>
                        </a:rPr>
                        <a:t>-2.5</a:t>
                      </a:r>
                    </a:p>
                  </a:txBody>
                  <a:tcPr marL="9525" marR="9525" marT="9525" marB="0" anchor="b"/>
                </a:tc>
                <a:tc>
                  <a:txBody>
                    <a:bodyPr/>
                    <a:lstStyle/>
                    <a:p>
                      <a:pPr algn="ctr" fontAlgn="b"/>
                      <a:r>
                        <a:rPr lang="en-US" sz="2000" b="0" i="0" u="none" strike="noStrike" dirty="0" smtClean="0">
                          <a:solidFill>
                            <a:srgbClr val="000000"/>
                          </a:solidFill>
                          <a:effectLst/>
                          <a:latin typeface="Calibri"/>
                        </a:rPr>
                        <a:t>55.1</a:t>
                      </a:r>
                      <a:endParaRPr lang="en-US" sz="2000" b="0" i="0" u="none" strike="noStrike" dirty="0">
                        <a:solidFill>
                          <a:srgbClr val="000000"/>
                        </a:solidFill>
                        <a:effectLst/>
                        <a:latin typeface="Calibri"/>
                      </a:endParaRPr>
                    </a:p>
                  </a:txBody>
                  <a:tcPr marL="9525" marR="9525" marT="9525" marB="0" anchor="b">
                    <a:lnR w="12700" cap="flat" cmpd="sng" algn="ctr">
                      <a:solidFill>
                        <a:schemeClr val="tx1"/>
                      </a:solidFill>
                      <a:prstDash val="solid"/>
                      <a:round/>
                      <a:headEnd type="none" w="med" len="med"/>
                      <a:tailEnd type="none" w="med" len="med"/>
                    </a:lnR>
                  </a:tcPr>
                </a:tc>
                <a:tc>
                  <a:txBody>
                    <a:bodyPr/>
                    <a:lstStyle/>
                    <a:p>
                      <a:pPr algn="ctr" fontAlgn="b"/>
                      <a:r>
                        <a:rPr lang="en-US" sz="1800" b="0" i="0" u="none" strike="noStrike" dirty="0">
                          <a:solidFill>
                            <a:srgbClr val="000000"/>
                          </a:solidFill>
                          <a:effectLst/>
                          <a:latin typeface="Calibri"/>
                        </a:rPr>
                        <a:t>-</a:t>
                      </a:r>
                      <a:r>
                        <a:rPr lang="en-US" sz="1800" b="0" i="0" u="none" strike="noStrike" dirty="0" smtClean="0">
                          <a:solidFill>
                            <a:srgbClr val="000000"/>
                          </a:solidFill>
                          <a:effectLst/>
                          <a:latin typeface="Calibri"/>
                        </a:rPr>
                        <a:t>8.4</a:t>
                      </a:r>
                      <a:endParaRPr lang="en-US" sz="1800" b="0"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tcPr>
                </a:tc>
              </a:tr>
              <a:tr h="370840">
                <a:tc>
                  <a:txBody>
                    <a:bodyPr/>
                    <a:lstStyle/>
                    <a:p>
                      <a:pPr algn="ctr"/>
                      <a:r>
                        <a:rPr lang="en-US" dirty="0" smtClean="0"/>
                        <a:t>6</a:t>
                      </a:r>
                      <a:endParaRPr lang="en-US" dirty="0"/>
                    </a:p>
                  </a:txBody>
                  <a:tcPr/>
                </a:tc>
                <a:tc>
                  <a:txBody>
                    <a:bodyPr/>
                    <a:lstStyle/>
                    <a:p>
                      <a:pPr algn="ctr" fontAlgn="b"/>
                      <a:r>
                        <a:rPr lang="en-US" sz="2000" b="0" i="0" u="none" strike="noStrike" dirty="0" smtClean="0">
                          <a:solidFill>
                            <a:srgbClr val="000000"/>
                          </a:solidFill>
                          <a:effectLst/>
                          <a:latin typeface="Calibri"/>
                        </a:rPr>
                        <a:t>62.0</a:t>
                      </a:r>
                      <a:endParaRPr lang="en-US" sz="2000" b="0" i="0" u="none" strike="noStrike" dirty="0">
                        <a:solidFill>
                          <a:srgbClr val="000000"/>
                        </a:solidFill>
                        <a:effectLst/>
                        <a:latin typeface="Calibri"/>
                      </a:endParaRPr>
                    </a:p>
                  </a:txBody>
                  <a:tcPr marL="9525" marR="9525" marT="9525" marB="0" anchor="b"/>
                </a:tc>
                <a:tc>
                  <a:txBody>
                    <a:bodyPr/>
                    <a:lstStyle/>
                    <a:p>
                      <a:pPr algn="ctr" fontAlgn="b"/>
                      <a:r>
                        <a:rPr lang="en-US" sz="2000" b="0" i="0" u="none" strike="noStrike" dirty="0" smtClean="0">
                          <a:solidFill>
                            <a:srgbClr val="000000"/>
                          </a:solidFill>
                          <a:effectLst/>
                          <a:latin typeface="Calibri"/>
                        </a:rPr>
                        <a:t>58.6</a:t>
                      </a:r>
                      <a:endParaRPr lang="en-US" sz="2000" b="0" i="0" u="none" strike="noStrike" dirty="0">
                        <a:solidFill>
                          <a:srgbClr val="000000"/>
                        </a:solidFill>
                        <a:effectLst/>
                        <a:latin typeface="Calibri"/>
                      </a:endParaRPr>
                    </a:p>
                  </a:txBody>
                  <a:tcPr marL="9525" marR="9525" marT="9525" marB="0" anchor="b"/>
                </a:tc>
                <a:tc>
                  <a:txBody>
                    <a:bodyPr/>
                    <a:lstStyle/>
                    <a:p>
                      <a:pPr algn="ctr" fontAlgn="b"/>
                      <a:r>
                        <a:rPr lang="en-US" sz="2000" b="0" i="0" u="none" strike="noStrike" dirty="0">
                          <a:solidFill>
                            <a:srgbClr val="000000"/>
                          </a:solidFill>
                          <a:effectLst/>
                          <a:latin typeface="Calibri"/>
                        </a:rPr>
                        <a:t>-3.4</a:t>
                      </a:r>
                    </a:p>
                  </a:txBody>
                  <a:tcPr marL="9525" marR="9525" marT="9525" marB="0" anchor="b"/>
                </a:tc>
                <a:tc>
                  <a:txBody>
                    <a:bodyPr/>
                    <a:lstStyle/>
                    <a:p>
                      <a:pPr algn="ctr" fontAlgn="b"/>
                      <a:r>
                        <a:rPr lang="en-US" sz="2000" b="0" i="0" u="none" strike="noStrike" dirty="0" smtClean="0">
                          <a:solidFill>
                            <a:srgbClr val="000000"/>
                          </a:solidFill>
                          <a:effectLst/>
                          <a:latin typeface="Calibri"/>
                        </a:rPr>
                        <a:t>61.5</a:t>
                      </a:r>
                      <a:endParaRPr lang="en-US" sz="2000" b="0" i="0" u="none" strike="noStrike" dirty="0">
                        <a:solidFill>
                          <a:srgbClr val="000000"/>
                        </a:solidFill>
                        <a:effectLst/>
                        <a:latin typeface="Calibri"/>
                      </a:endParaRPr>
                    </a:p>
                  </a:txBody>
                  <a:tcPr marL="9525" marR="9525" marT="9525" marB="0" anchor="b">
                    <a:lnR w="12700" cap="flat" cmpd="sng" algn="ctr">
                      <a:solidFill>
                        <a:schemeClr val="tx1"/>
                      </a:solidFill>
                      <a:prstDash val="solid"/>
                      <a:round/>
                      <a:headEnd type="none" w="med" len="med"/>
                      <a:tailEnd type="none" w="med" len="med"/>
                    </a:lnR>
                  </a:tcPr>
                </a:tc>
                <a:tc>
                  <a:txBody>
                    <a:bodyPr/>
                    <a:lstStyle/>
                    <a:p>
                      <a:pPr algn="ctr" fontAlgn="b"/>
                      <a:r>
                        <a:rPr lang="en-US" sz="1800" b="0" i="0" u="none" strike="noStrike" dirty="0">
                          <a:solidFill>
                            <a:srgbClr val="000000"/>
                          </a:solidFill>
                          <a:effectLst/>
                          <a:latin typeface="Calibri"/>
                        </a:rPr>
                        <a:t>-</a:t>
                      </a:r>
                      <a:r>
                        <a:rPr lang="en-US" sz="1800" b="0" i="0" u="none" strike="noStrike" dirty="0" smtClean="0">
                          <a:solidFill>
                            <a:srgbClr val="000000"/>
                          </a:solidFill>
                          <a:effectLst/>
                          <a:latin typeface="Calibri"/>
                        </a:rPr>
                        <a:t>2.9</a:t>
                      </a:r>
                      <a:endParaRPr lang="en-US" sz="1800" b="0"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tcPr>
                </a:tc>
              </a:tr>
              <a:tr h="370840">
                <a:tc>
                  <a:txBody>
                    <a:bodyPr/>
                    <a:lstStyle/>
                    <a:p>
                      <a:pPr algn="ctr"/>
                      <a:r>
                        <a:rPr lang="en-US" dirty="0" smtClean="0"/>
                        <a:t>7</a:t>
                      </a:r>
                      <a:endParaRPr lang="en-US" dirty="0"/>
                    </a:p>
                  </a:txBody>
                  <a:tcPr/>
                </a:tc>
                <a:tc>
                  <a:txBody>
                    <a:bodyPr/>
                    <a:lstStyle/>
                    <a:p>
                      <a:pPr algn="ctr" fontAlgn="b"/>
                      <a:r>
                        <a:rPr lang="en-US" sz="2000" b="0" i="0" u="none" strike="noStrike" dirty="0" smtClean="0">
                          <a:solidFill>
                            <a:srgbClr val="000000"/>
                          </a:solidFill>
                          <a:effectLst/>
                          <a:latin typeface="Calibri"/>
                        </a:rPr>
                        <a:t>51.8</a:t>
                      </a:r>
                      <a:endParaRPr lang="en-US" sz="2000" b="0" i="0" u="none" strike="noStrike" dirty="0">
                        <a:solidFill>
                          <a:srgbClr val="000000"/>
                        </a:solidFill>
                        <a:effectLst/>
                        <a:latin typeface="Calibri"/>
                      </a:endParaRPr>
                    </a:p>
                  </a:txBody>
                  <a:tcPr marL="9525" marR="9525" marT="9525" marB="0" anchor="b"/>
                </a:tc>
                <a:tc>
                  <a:txBody>
                    <a:bodyPr/>
                    <a:lstStyle/>
                    <a:p>
                      <a:pPr algn="ctr" fontAlgn="b"/>
                      <a:r>
                        <a:rPr lang="en-US" sz="2000" b="0" i="0" u="none" strike="noStrike" dirty="0" smtClean="0">
                          <a:solidFill>
                            <a:srgbClr val="000000"/>
                          </a:solidFill>
                          <a:effectLst/>
                          <a:latin typeface="Calibri"/>
                        </a:rPr>
                        <a:t>45.7</a:t>
                      </a:r>
                      <a:endParaRPr lang="en-US" sz="2000" b="0" i="0" u="none" strike="noStrike" dirty="0">
                        <a:solidFill>
                          <a:srgbClr val="000000"/>
                        </a:solidFill>
                        <a:effectLst/>
                        <a:latin typeface="Calibri"/>
                      </a:endParaRPr>
                    </a:p>
                  </a:txBody>
                  <a:tcPr marL="9525" marR="9525" marT="9525" marB="0" anchor="b"/>
                </a:tc>
                <a:tc>
                  <a:txBody>
                    <a:bodyPr/>
                    <a:lstStyle/>
                    <a:p>
                      <a:pPr algn="ctr" fontAlgn="b"/>
                      <a:r>
                        <a:rPr lang="en-US" sz="2000" b="0" i="0" u="none" strike="noStrike" dirty="0">
                          <a:solidFill>
                            <a:srgbClr val="000000"/>
                          </a:solidFill>
                          <a:effectLst/>
                          <a:latin typeface="Calibri"/>
                        </a:rPr>
                        <a:t>-6.1</a:t>
                      </a:r>
                    </a:p>
                  </a:txBody>
                  <a:tcPr marL="9525" marR="9525" marT="9525" marB="0" anchor="b"/>
                </a:tc>
                <a:tc>
                  <a:txBody>
                    <a:bodyPr/>
                    <a:lstStyle/>
                    <a:p>
                      <a:pPr algn="ctr" fontAlgn="b"/>
                      <a:r>
                        <a:rPr lang="en-US" sz="2000" b="0" i="0" u="none" strike="noStrike" dirty="0" smtClean="0">
                          <a:solidFill>
                            <a:srgbClr val="000000"/>
                          </a:solidFill>
                          <a:effectLst/>
                          <a:latin typeface="Calibri"/>
                        </a:rPr>
                        <a:t>50.7</a:t>
                      </a:r>
                      <a:endParaRPr lang="en-US" sz="2000" b="0" i="0" u="none" strike="noStrike" dirty="0">
                        <a:solidFill>
                          <a:srgbClr val="000000"/>
                        </a:solidFill>
                        <a:effectLst/>
                        <a:latin typeface="Calibri"/>
                      </a:endParaRPr>
                    </a:p>
                  </a:txBody>
                  <a:tcPr marL="9525" marR="9525" marT="9525" marB="0" anchor="b">
                    <a:lnR w="12700" cap="flat" cmpd="sng" algn="ctr">
                      <a:solidFill>
                        <a:schemeClr val="tx1"/>
                      </a:solidFill>
                      <a:prstDash val="solid"/>
                      <a:round/>
                      <a:headEnd type="none" w="med" len="med"/>
                      <a:tailEnd type="none" w="med" len="med"/>
                    </a:lnR>
                  </a:tcPr>
                </a:tc>
                <a:tc>
                  <a:txBody>
                    <a:bodyPr/>
                    <a:lstStyle/>
                    <a:p>
                      <a:pPr algn="ctr" fontAlgn="b"/>
                      <a:r>
                        <a:rPr lang="en-US" sz="1800" b="0" i="0" u="none" strike="noStrike" dirty="0">
                          <a:solidFill>
                            <a:srgbClr val="000000"/>
                          </a:solidFill>
                          <a:effectLst/>
                          <a:latin typeface="Calibri"/>
                        </a:rPr>
                        <a:t>-</a:t>
                      </a:r>
                      <a:r>
                        <a:rPr lang="en-US" sz="1800" b="0" i="0" u="none" strike="noStrike" dirty="0" smtClean="0">
                          <a:solidFill>
                            <a:srgbClr val="000000"/>
                          </a:solidFill>
                          <a:effectLst/>
                          <a:latin typeface="Calibri"/>
                        </a:rPr>
                        <a:t>5.0</a:t>
                      </a:r>
                      <a:endParaRPr lang="en-US" sz="1800" b="0" i="0" u="none" strike="noStrike" dirty="0">
                        <a:solidFill>
                          <a:srgbClr val="000000"/>
                        </a:solidFill>
                        <a:effectLst/>
                        <a:latin typeface="Calibri"/>
                      </a:endParaRPr>
                    </a:p>
                  </a:txBody>
                  <a:tcPr marL="9525" marR="9525" marT="9525" marB="0" anchor="b">
                    <a:lnL w="12700" cap="flat" cmpd="sng" algn="ctr">
                      <a:solidFill>
                        <a:schemeClr val="tx1"/>
                      </a:solidFill>
                      <a:prstDash val="solid"/>
                      <a:round/>
                      <a:headEnd type="none" w="med" len="med"/>
                      <a:tailEnd type="none" w="med" len="med"/>
                    </a:lnL>
                  </a:tcPr>
                </a:tc>
              </a:tr>
              <a:tr h="370840">
                <a:tc>
                  <a:txBody>
                    <a:bodyPr/>
                    <a:lstStyle/>
                    <a:p>
                      <a:pPr algn="ctr"/>
                      <a:r>
                        <a:rPr lang="en-US" dirty="0" smtClean="0"/>
                        <a:t>Total</a:t>
                      </a:r>
                      <a:endParaRPr lang="en-US" dirty="0"/>
                    </a:p>
                  </a:txBody>
                  <a:tcPr/>
                </a:tc>
                <a:tc>
                  <a:txBody>
                    <a:bodyPr/>
                    <a:lstStyle/>
                    <a:p>
                      <a:pPr algn="ctr" fontAlgn="b"/>
                      <a:r>
                        <a:rPr lang="en-US" sz="1800" b="0" i="0" u="none" strike="noStrike" dirty="0">
                          <a:effectLst/>
                          <a:latin typeface="Arial"/>
                        </a:rPr>
                        <a:t>54.7</a:t>
                      </a:r>
                    </a:p>
                  </a:txBody>
                  <a:tcPr marL="9525" marR="9525" marT="9525" marB="0" anchor="b"/>
                </a:tc>
                <a:tc>
                  <a:txBody>
                    <a:bodyPr/>
                    <a:lstStyle/>
                    <a:p>
                      <a:pPr algn="ctr" fontAlgn="b"/>
                      <a:r>
                        <a:rPr lang="en-US" sz="1800" b="0" i="0" u="none" strike="noStrike">
                          <a:effectLst/>
                          <a:latin typeface="Arial"/>
                        </a:rPr>
                        <a:t>51.2</a:t>
                      </a:r>
                    </a:p>
                  </a:txBody>
                  <a:tcPr marL="9525" marR="9525" marT="9525" marB="0" anchor="b"/>
                </a:tc>
                <a:tc>
                  <a:txBody>
                    <a:bodyPr/>
                    <a:lstStyle/>
                    <a:p>
                      <a:pPr algn="ctr" fontAlgn="b"/>
                      <a:r>
                        <a:rPr lang="en-US" sz="1800" b="0" i="0" u="none" strike="noStrike">
                          <a:effectLst/>
                          <a:latin typeface="Arial"/>
                        </a:rPr>
                        <a:t>-3.5</a:t>
                      </a:r>
                    </a:p>
                  </a:txBody>
                  <a:tcPr marL="9525" marR="9525" marT="9525" marB="0" anchor="b"/>
                </a:tc>
                <a:tc>
                  <a:txBody>
                    <a:bodyPr/>
                    <a:lstStyle/>
                    <a:p>
                      <a:pPr algn="ctr" fontAlgn="b"/>
                      <a:r>
                        <a:rPr lang="en-US" sz="1800" b="0" i="0" u="none" strike="noStrike" dirty="0" smtClean="0">
                          <a:effectLst/>
                          <a:latin typeface="Arial"/>
                        </a:rPr>
                        <a:t>57.8 </a:t>
                      </a:r>
                      <a:r>
                        <a:rPr lang="en-US" sz="1600" b="0" i="0" u="none" strike="noStrike" dirty="0" smtClean="0">
                          <a:effectLst/>
                          <a:latin typeface="Arial"/>
                        </a:rPr>
                        <a:t>(up from 54% in</a:t>
                      </a:r>
                      <a:r>
                        <a:rPr lang="en-US" sz="1600" b="0" i="0" u="none" strike="noStrike" baseline="0" dirty="0" smtClean="0">
                          <a:effectLst/>
                          <a:latin typeface="Arial"/>
                        </a:rPr>
                        <a:t> ‘06)</a:t>
                      </a:r>
                      <a:endParaRPr lang="en-US" sz="1600" b="0" i="0" u="none" strike="noStrike" dirty="0">
                        <a:effectLst/>
                        <a:latin typeface="Arial"/>
                      </a:endParaRPr>
                    </a:p>
                  </a:txBody>
                  <a:tcPr marL="9525" marR="9525" marT="9525" marB="0" anchor="b">
                    <a:lnR w="12700" cap="flat" cmpd="sng" algn="ctr">
                      <a:solidFill>
                        <a:schemeClr val="tx1"/>
                      </a:solidFill>
                      <a:prstDash val="solid"/>
                      <a:round/>
                      <a:headEnd type="none" w="med" len="med"/>
                      <a:tailEnd type="none" w="med" len="med"/>
                    </a:lnR>
                  </a:tcPr>
                </a:tc>
                <a:tc>
                  <a:txBody>
                    <a:bodyPr/>
                    <a:lstStyle/>
                    <a:p>
                      <a:pPr algn="ctr" fontAlgn="b"/>
                      <a:r>
                        <a:rPr lang="en-US" sz="1800" b="0" i="0" u="none" strike="noStrike" dirty="0">
                          <a:effectLst/>
                          <a:latin typeface="Arial"/>
                        </a:rPr>
                        <a:t>-6.7</a:t>
                      </a:r>
                    </a:p>
                  </a:txBody>
                  <a:tcPr marL="9525" marR="9525" marT="9525" marB="0" anchor="b">
                    <a:lnL w="12700" cap="flat" cmpd="sng" algn="ctr">
                      <a:solidFill>
                        <a:schemeClr val="tx1"/>
                      </a:solidFill>
                      <a:prstDash val="solid"/>
                      <a:round/>
                      <a:headEnd type="none" w="med" len="med"/>
                      <a:tailEnd type="none" w="med" len="med"/>
                    </a:lnL>
                  </a:tcPr>
                </a:tc>
              </a:tr>
            </a:tbl>
          </a:graphicData>
        </a:graphic>
      </p:graphicFrame>
      <p:sp>
        <p:nvSpPr>
          <p:cNvPr id="6" name="TextBox 5"/>
          <p:cNvSpPr txBox="1"/>
          <p:nvPr/>
        </p:nvSpPr>
        <p:spPr>
          <a:xfrm>
            <a:off x="1524000" y="5486400"/>
            <a:ext cx="3276600" cy="923330"/>
          </a:xfrm>
          <a:prstGeom prst="rect">
            <a:avLst/>
          </a:prstGeom>
          <a:noFill/>
        </p:spPr>
        <p:txBody>
          <a:bodyPr wrap="square" rtlCol="0">
            <a:spAutoFit/>
          </a:bodyPr>
          <a:lstStyle/>
          <a:p>
            <a:r>
              <a:rPr lang="en-US" dirty="0" err="1" smtClean="0"/>
              <a:t>Weathersbee</a:t>
            </a:r>
            <a:r>
              <a:rPr lang="en-US" dirty="0" smtClean="0"/>
              <a:t> has </a:t>
            </a:r>
            <a:r>
              <a:rPr lang="en-US" dirty="0" smtClean="0"/>
              <a:t>losses </a:t>
            </a:r>
            <a:r>
              <a:rPr lang="en-US" dirty="0" smtClean="0"/>
              <a:t>in districts 3 and 7 in 2010 and no gains in any district</a:t>
            </a:r>
            <a:endParaRPr lang="en-US" dirty="0"/>
          </a:p>
        </p:txBody>
      </p:sp>
      <p:cxnSp>
        <p:nvCxnSpPr>
          <p:cNvPr id="8" name="Straight Arrow Connector 7"/>
          <p:cNvCxnSpPr/>
          <p:nvPr/>
        </p:nvCxnSpPr>
        <p:spPr>
          <a:xfrm flipV="1">
            <a:off x="4114800" y="3276600"/>
            <a:ext cx="1219200" cy="22098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p:nvPr/>
        </p:nvCxnSpPr>
        <p:spPr>
          <a:xfrm flipV="1">
            <a:off x="4267200" y="4724400"/>
            <a:ext cx="1066800" cy="76200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5638800" y="5638800"/>
            <a:ext cx="3048000" cy="923330"/>
          </a:xfrm>
          <a:prstGeom prst="rect">
            <a:avLst/>
          </a:prstGeom>
          <a:noFill/>
        </p:spPr>
        <p:txBody>
          <a:bodyPr wrap="square" rtlCol="0">
            <a:spAutoFit/>
          </a:bodyPr>
          <a:lstStyle/>
          <a:p>
            <a:r>
              <a:rPr lang="en-US" dirty="0" smtClean="0"/>
              <a:t>Bateman increases votes from ‘06 and wins majority in all districts in 2010</a:t>
            </a:r>
            <a:endParaRPr lang="en-US" dirty="0"/>
          </a:p>
        </p:txBody>
      </p:sp>
      <p:cxnSp>
        <p:nvCxnSpPr>
          <p:cNvPr id="13" name="Straight Arrow Connector 12"/>
          <p:cNvCxnSpPr/>
          <p:nvPr/>
        </p:nvCxnSpPr>
        <p:spPr>
          <a:xfrm flipV="1">
            <a:off x="6324600" y="5410200"/>
            <a:ext cx="228600" cy="228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63962832"/>
      </p:ext>
    </p:extLst>
  </p:cSld>
  <p:clrMapOvr>
    <a:masterClrMapping/>
  </p:clrMapOvr>
  <p:transition spd="med">
    <p:fade thruBlk="1"/>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74638"/>
            <a:ext cx="8229600" cy="715962"/>
          </a:xfrm>
        </p:spPr>
        <p:txBody>
          <a:bodyPr>
            <a:normAutofit fontScale="90000"/>
          </a:bodyPr>
          <a:lstStyle/>
          <a:p>
            <a:r>
              <a:rPr lang="en-US" dirty="0" smtClean="0"/>
              <a:t>Council Districts Party Registration</a:t>
            </a:r>
            <a:endParaRPr lang="en-US" dirty="0"/>
          </a:p>
        </p:txBody>
      </p:sp>
      <p:pic>
        <p:nvPicPr>
          <p:cNvPr id="60418" name="Picture 2" descr="C:\Dan\CSLI\Other\Election Stuff\2010\Precinct MAP AA County 201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49516" y="990600"/>
            <a:ext cx="4384684" cy="57912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3581400" y="4800600"/>
            <a:ext cx="2743200" cy="369332"/>
          </a:xfrm>
          <a:prstGeom prst="rect">
            <a:avLst/>
          </a:prstGeom>
          <a:noFill/>
        </p:spPr>
        <p:txBody>
          <a:bodyPr wrap="square" rtlCol="0">
            <a:spAutoFit/>
          </a:bodyPr>
          <a:lstStyle/>
          <a:p>
            <a:r>
              <a:rPr lang="en-US" dirty="0" smtClean="0"/>
              <a:t>36% D, 41%R, 19%U </a:t>
            </a:r>
            <a:endParaRPr lang="en-US" dirty="0"/>
          </a:p>
        </p:txBody>
      </p:sp>
      <p:sp>
        <p:nvSpPr>
          <p:cNvPr id="5" name="TextBox 4"/>
          <p:cNvSpPr txBox="1"/>
          <p:nvPr/>
        </p:nvSpPr>
        <p:spPr>
          <a:xfrm>
            <a:off x="1005016" y="2942286"/>
            <a:ext cx="2514600" cy="369332"/>
          </a:xfrm>
          <a:prstGeom prst="rect">
            <a:avLst/>
          </a:prstGeom>
          <a:noFill/>
        </p:spPr>
        <p:txBody>
          <a:bodyPr wrap="square" rtlCol="0">
            <a:spAutoFit/>
          </a:bodyPr>
          <a:lstStyle/>
          <a:p>
            <a:r>
              <a:rPr lang="en-US" dirty="0" smtClean="0"/>
              <a:t>48%D, 31%R, 18%U</a:t>
            </a:r>
            <a:endParaRPr lang="en-US" dirty="0"/>
          </a:p>
        </p:txBody>
      </p:sp>
      <p:sp>
        <p:nvSpPr>
          <p:cNvPr id="6" name="TextBox 5"/>
          <p:cNvSpPr txBox="1"/>
          <p:nvPr/>
        </p:nvSpPr>
        <p:spPr>
          <a:xfrm>
            <a:off x="1524000" y="1447800"/>
            <a:ext cx="2438400" cy="381000"/>
          </a:xfrm>
          <a:prstGeom prst="rect">
            <a:avLst/>
          </a:prstGeom>
          <a:noFill/>
        </p:spPr>
        <p:txBody>
          <a:bodyPr wrap="square" rtlCol="0">
            <a:spAutoFit/>
          </a:bodyPr>
          <a:lstStyle/>
          <a:p>
            <a:r>
              <a:rPr lang="en-US" dirty="0" smtClean="0"/>
              <a:t>53%D, 29%R, 18%U</a:t>
            </a:r>
            <a:endParaRPr lang="en-US" dirty="0"/>
          </a:p>
        </p:txBody>
      </p:sp>
      <p:sp>
        <p:nvSpPr>
          <p:cNvPr id="7" name="TextBox 6"/>
          <p:cNvSpPr txBox="1"/>
          <p:nvPr/>
        </p:nvSpPr>
        <p:spPr>
          <a:xfrm>
            <a:off x="2286000" y="2057400"/>
            <a:ext cx="2590800" cy="369332"/>
          </a:xfrm>
          <a:prstGeom prst="rect">
            <a:avLst/>
          </a:prstGeom>
          <a:noFill/>
        </p:spPr>
        <p:txBody>
          <a:bodyPr wrap="square" rtlCol="0">
            <a:spAutoFit/>
          </a:bodyPr>
          <a:lstStyle/>
          <a:p>
            <a:r>
              <a:rPr lang="en-US" dirty="0" smtClean="0">
                <a:solidFill>
                  <a:schemeClr val="accent4"/>
                </a:solidFill>
              </a:rPr>
              <a:t>49%D, 32%R</a:t>
            </a:r>
            <a:r>
              <a:rPr lang="en-US" dirty="0" smtClean="0">
                <a:solidFill>
                  <a:srgbClr val="FFC000"/>
                </a:solidFill>
              </a:rPr>
              <a:t>, 18%U</a:t>
            </a:r>
            <a:endParaRPr lang="en-US" dirty="0">
              <a:solidFill>
                <a:srgbClr val="FFC000"/>
              </a:solidFill>
            </a:endParaRPr>
          </a:p>
        </p:txBody>
      </p:sp>
      <p:sp>
        <p:nvSpPr>
          <p:cNvPr id="8" name="TextBox 7"/>
          <p:cNvSpPr txBox="1"/>
          <p:nvPr/>
        </p:nvSpPr>
        <p:spPr>
          <a:xfrm>
            <a:off x="6096000" y="1828800"/>
            <a:ext cx="2590800" cy="369332"/>
          </a:xfrm>
          <a:prstGeom prst="rect">
            <a:avLst/>
          </a:prstGeom>
          <a:noFill/>
        </p:spPr>
        <p:txBody>
          <a:bodyPr wrap="square" rtlCol="0">
            <a:spAutoFit/>
          </a:bodyPr>
          <a:lstStyle/>
          <a:p>
            <a:r>
              <a:rPr lang="en-US" dirty="0" smtClean="0"/>
              <a:t>42%D, 39%R, 19%U</a:t>
            </a:r>
            <a:endParaRPr lang="en-US" dirty="0"/>
          </a:p>
        </p:txBody>
      </p:sp>
      <p:sp>
        <p:nvSpPr>
          <p:cNvPr id="9" name="TextBox 8"/>
          <p:cNvSpPr txBox="1"/>
          <p:nvPr/>
        </p:nvSpPr>
        <p:spPr>
          <a:xfrm>
            <a:off x="6172200" y="2960132"/>
            <a:ext cx="2438400" cy="369332"/>
          </a:xfrm>
          <a:prstGeom prst="rect">
            <a:avLst/>
          </a:prstGeom>
          <a:noFill/>
        </p:spPr>
        <p:txBody>
          <a:bodyPr wrap="square" rtlCol="0">
            <a:spAutoFit/>
          </a:bodyPr>
          <a:lstStyle/>
          <a:p>
            <a:r>
              <a:rPr lang="en-US" dirty="0" smtClean="0"/>
              <a:t>37%D, 44%R, 20%U</a:t>
            </a:r>
            <a:endParaRPr lang="en-US" dirty="0"/>
          </a:p>
        </p:txBody>
      </p:sp>
      <p:sp>
        <p:nvSpPr>
          <p:cNvPr id="10" name="TextBox 9"/>
          <p:cNvSpPr txBox="1"/>
          <p:nvPr/>
        </p:nvSpPr>
        <p:spPr>
          <a:xfrm>
            <a:off x="6010183" y="4038600"/>
            <a:ext cx="2590800" cy="369332"/>
          </a:xfrm>
          <a:prstGeom prst="rect">
            <a:avLst/>
          </a:prstGeom>
          <a:noFill/>
        </p:spPr>
        <p:txBody>
          <a:bodyPr wrap="square" rtlCol="0">
            <a:spAutoFit/>
          </a:bodyPr>
          <a:lstStyle/>
          <a:p>
            <a:r>
              <a:rPr lang="en-US" dirty="0" smtClean="0"/>
              <a:t>47%D, 31%R, 18%U</a:t>
            </a:r>
            <a:endParaRPr lang="en-US" dirty="0"/>
          </a:p>
        </p:txBody>
      </p:sp>
    </p:spTree>
    <p:extLst>
      <p:ext uri="{BB962C8B-B14F-4D97-AF65-F5344CB8AC3E}">
        <p14:creationId xmlns:p14="http://schemas.microsoft.com/office/powerpoint/2010/main" val="3063365840"/>
      </p:ext>
    </p:extLst>
  </p:cSld>
  <p:clrMapOvr>
    <a:masterClrMapping/>
  </p:clrMapOvr>
  <p:transition spd="med">
    <p:fade thruBlk="1"/>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90600"/>
          </a:xfrm>
        </p:spPr>
        <p:txBody>
          <a:bodyPr/>
          <a:lstStyle/>
          <a:p>
            <a:r>
              <a:rPr lang="en-US" sz="2800" b="1" dirty="0"/>
              <a:t>Democratic Candidates by Council District</a:t>
            </a:r>
          </a:p>
        </p:txBody>
      </p:sp>
      <p:graphicFrame>
        <p:nvGraphicFramePr>
          <p:cNvPr id="4" name="Chart 3"/>
          <p:cNvGraphicFramePr>
            <a:graphicFrameLocks noGrp="1"/>
          </p:cNvGraphicFramePr>
          <p:nvPr>
            <p:extLst>
              <p:ext uri="{D42A27DB-BD31-4B8C-83A1-F6EECF244321}">
                <p14:modId xmlns:p14="http://schemas.microsoft.com/office/powerpoint/2010/main" val="2884506162"/>
              </p:ext>
            </p:extLst>
          </p:nvPr>
        </p:nvGraphicFramePr>
        <p:xfrm>
          <a:off x="304800" y="990600"/>
          <a:ext cx="8666189" cy="55626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259660370"/>
      </p:ext>
    </p:extLst>
  </p:cSld>
  <p:clrMapOvr>
    <a:masterClrMapping/>
  </p:clrMapOvr>
  <p:transition spd="med">
    <p:fade thruBlk="1"/>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2209800"/>
            <a:ext cx="2362200" cy="1752600"/>
          </a:xfrm>
        </p:spPr>
        <p:txBody>
          <a:bodyPr/>
          <a:lstStyle/>
          <a:p>
            <a:pPr algn="ctr"/>
            <a:r>
              <a:rPr lang="en-US" sz="3200" dirty="0" smtClean="0"/>
              <a:t>Legislative Districts</a:t>
            </a:r>
            <a:endParaRPr lang="en-US" sz="3200" dirty="0"/>
          </a:p>
        </p:txBody>
      </p:sp>
      <p:pic>
        <p:nvPicPr>
          <p:cNvPr id="61442" name="Picture 2" descr="C:\Dan\CSLI\Other\Election Stuff\2009\AA County Legislative Districts 200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81400" y="-213332"/>
            <a:ext cx="5036055" cy="68486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13025224"/>
      </p:ext>
    </p:extLst>
  </p:cSld>
  <p:clrMapOvr>
    <a:masterClrMapping/>
  </p:clrMapOvr>
  <p:transition spd="med">
    <p:fade thruBlk="1"/>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62000"/>
          </a:xfrm>
        </p:spPr>
        <p:txBody>
          <a:bodyPr/>
          <a:lstStyle/>
          <a:p>
            <a:r>
              <a:rPr lang="en-US" dirty="0" smtClean="0"/>
              <a:t>Questions to ponder:</a:t>
            </a:r>
            <a:endParaRPr lang="en-US" dirty="0"/>
          </a:p>
        </p:txBody>
      </p:sp>
      <p:sp>
        <p:nvSpPr>
          <p:cNvPr id="3" name="Content Placeholder 2"/>
          <p:cNvSpPr>
            <a:spLocks noGrp="1"/>
          </p:cNvSpPr>
          <p:nvPr>
            <p:ph idx="1"/>
          </p:nvPr>
        </p:nvSpPr>
        <p:spPr>
          <a:xfrm>
            <a:off x="457200" y="838200"/>
            <a:ext cx="8229600" cy="5791200"/>
          </a:xfrm>
        </p:spPr>
        <p:txBody>
          <a:bodyPr>
            <a:normAutofit lnSpcReduction="10000"/>
          </a:bodyPr>
          <a:lstStyle/>
          <a:p>
            <a:r>
              <a:rPr lang="en-US" b="1" dirty="0" smtClean="0"/>
              <a:t>1. Can Democrats be successful </a:t>
            </a:r>
            <a:r>
              <a:rPr lang="en-US" b="1" dirty="0" smtClean="0"/>
              <a:t>countywide and in ‘harder’ districts?</a:t>
            </a:r>
            <a:endParaRPr lang="en-US" b="1" dirty="0" smtClean="0"/>
          </a:p>
          <a:p>
            <a:pPr lvl="1"/>
            <a:r>
              <a:rPr lang="en-US" sz="3200" b="1" dirty="0" smtClean="0"/>
              <a:t>Bateman, </a:t>
            </a:r>
            <a:r>
              <a:rPr lang="en-US" sz="3200" b="1" dirty="0" err="1" smtClean="0"/>
              <a:t>Weathersbee</a:t>
            </a:r>
            <a:r>
              <a:rPr lang="en-US" sz="3200" b="1" dirty="0" smtClean="0"/>
              <a:t> </a:t>
            </a:r>
          </a:p>
          <a:p>
            <a:pPr lvl="2"/>
            <a:r>
              <a:rPr lang="en-US" sz="3200" dirty="0" smtClean="0"/>
              <a:t>Quality of candidate</a:t>
            </a:r>
          </a:p>
          <a:p>
            <a:pPr lvl="2"/>
            <a:r>
              <a:rPr lang="en-US" sz="3200" dirty="0" smtClean="0"/>
              <a:t>Quality of opponent</a:t>
            </a:r>
          </a:p>
          <a:p>
            <a:pPr lvl="2"/>
            <a:r>
              <a:rPr lang="en-US" sz="3200" dirty="0" smtClean="0"/>
              <a:t>Quality of campaign</a:t>
            </a:r>
          </a:p>
          <a:p>
            <a:pPr lvl="2"/>
            <a:r>
              <a:rPr lang="en-US" sz="3200" dirty="0" smtClean="0"/>
              <a:t>Impact of larger trends – national, statewide</a:t>
            </a:r>
          </a:p>
          <a:p>
            <a:pPr lvl="2"/>
            <a:r>
              <a:rPr lang="en-US" sz="3200" dirty="0" smtClean="0"/>
              <a:t>Changes in the composition of the electorate</a:t>
            </a:r>
          </a:p>
          <a:p>
            <a:pPr lvl="2"/>
            <a:r>
              <a:rPr lang="en-US" sz="3200" dirty="0" smtClean="0"/>
              <a:t>Saliency of issues</a:t>
            </a:r>
          </a:p>
          <a:p>
            <a:pPr lvl="1"/>
            <a:endParaRPr lang="en-US" sz="3200" dirty="0"/>
          </a:p>
        </p:txBody>
      </p:sp>
    </p:spTree>
  </p:cSld>
  <p:clrMapOvr>
    <a:masterClrMapping/>
  </p:clrMapOvr>
  <p:transition spd="med">
    <p:fade thruBlk="1"/>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62000"/>
          </a:xfrm>
        </p:spPr>
        <p:txBody>
          <a:bodyPr/>
          <a:lstStyle/>
          <a:p>
            <a:r>
              <a:rPr lang="en-US" dirty="0" smtClean="0"/>
              <a:t>Questions to ponder:</a:t>
            </a:r>
            <a:endParaRPr lang="en-US" dirty="0"/>
          </a:p>
        </p:txBody>
      </p:sp>
      <p:sp>
        <p:nvSpPr>
          <p:cNvPr id="3" name="Content Placeholder 2"/>
          <p:cNvSpPr>
            <a:spLocks noGrp="1"/>
          </p:cNvSpPr>
          <p:nvPr>
            <p:ph idx="1"/>
          </p:nvPr>
        </p:nvSpPr>
        <p:spPr>
          <a:xfrm>
            <a:off x="457200" y="838200"/>
            <a:ext cx="8229600" cy="5791200"/>
          </a:xfrm>
        </p:spPr>
        <p:txBody>
          <a:bodyPr>
            <a:normAutofit/>
          </a:bodyPr>
          <a:lstStyle/>
          <a:p>
            <a:r>
              <a:rPr lang="en-US" b="1" dirty="0" smtClean="0"/>
              <a:t>2. What is the future of District </a:t>
            </a:r>
            <a:r>
              <a:rPr lang="en-US" b="1" dirty="0" smtClean="0"/>
              <a:t>31 </a:t>
            </a:r>
            <a:r>
              <a:rPr lang="en-US" b="1" dirty="0" smtClean="0"/>
              <a:t>Democratic seats</a:t>
            </a:r>
          </a:p>
          <a:p>
            <a:pPr lvl="1"/>
            <a:r>
              <a:rPr lang="en-US" sz="2800" dirty="0" smtClean="0"/>
              <a:t>Democrats </a:t>
            </a:r>
            <a:r>
              <a:rPr lang="en-US" sz="2800" dirty="0" smtClean="0"/>
              <a:t>demoralized?</a:t>
            </a:r>
            <a:endParaRPr lang="en-US" sz="2800" dirty="0" smtClean="0"/>
          </a:p>
          <a:p>
            <a:pPr lvl="1"/>
            <a:r>
              <a:rPr lang="en-US" sz="2800" dirty="0" smtClean="0"/>
              <a:t>Will the 2010 results undermine recruitment efforts?</a:t>
            </a:r>
            <a:endParaRPr lang="en-US" sz="2800" dirty="0" smtClean="0"/>
          </a:p>
          <a:p>
            <a:pPr lvl="1"/>
            <a:r>
              <a:rPr lang="en-US" sz="2800" dirty="0" smtClean="0"/>
              <a:t>What issues can Democrats successfully use in the district?</a:t>
            </a:r>
          </a:p>
          <a:p>
            <a:pPr lvl="1"/>
            <a:r>
              <a:rPr lang="en-US" sz="2800" dirty="0" smtClean="0"/>
              <a:t>What vulnerabilities do Democrats have – on issues, in the composition of the electorate, in the recruitment of candidates?</a:t>
            </a:r>
          </a:p>
          <a:p>
            <a:pPr lvl="1"/>
            <a:endParaRPr lang="en-US" sz="2800" dirty="0"/>
          </a:p>
        </p:txBody>
      </p:sp>
    </p:spTree>
  </p:cSld>
  <p:clrMapOvr>
    <a:masterClrMapping/>
  </p:clrMapOvr>
  <p:transition spd="med">
    <p:fade thruBlk="1"/>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62000"/>
          </a:xfrm>
        </p:spPr>
        <p:txBody>
          <a:bodyPr/>
          <a:lstStyle/>
          <a:p>
            <a:r>
              <a:rPr lang="en-US" dirty="0" smtClean="0"/>
              <a:t>Questions to ponder:</a:t>
            </a:r>
            <a:endParaRPr lang="en-US" dirty="0"/>
          </a:p>
        </p:txBody>
      </p:sp>
      <p:sp>
        <p:nvSpPr>
          <p:cNvPr id="3" name="Content Placeholder 2"/>
          <p:cNvSpPr>
            <a:spLocks noGrp="1"/>
          </p:cNvSpPr>
          <p:nvPr>
            <p:ph idx="1"/>
          </p:nvPr>
        </p:nvSpPr>
        <p:spPr>
          <a:xfrm>
            <a:off x="457200" y="838200"/>
            <a:ext cx="8229600" cy="5791200"/>
          </a:xfrm>
        </p:spPr>
        <p:txBody>
          <a:bodyPr>
            <a:normAutofit/>
          </a:bodyPr>
          <a:lstStyle/>
          <a:p>
            <a:r>
              <a:rPr lang="en-US" dirty="0" smtClean="0"/>
              <a:t> </a:t>
            </a:r>
            <a:r>
              <a:rPr lang="en-US" b="1" dirty="0" smtClean="0"/>
              <a:t>As chair of the AAC Dem Central Committee…</a:t>
            </a:r>
          </a:p>
          <a:p>
            <a:pPr lvl="1"/>
            <a:r>
              <a:rPr lang="en-US" sz="2000" u="sng" dirty="0" smtClean="0"/>
              <a:t>Identify potential candidates</a:t>
            </a:r>
            <a:r>
              <a:rPr lang="en-US" sz="2000" dirty="0" smtClean="0"/>
              <a:t>, groom them early</a:t>
            </a:r>
          </a:p>
          <a:p>
            <a:pPr lvl="1"/>
            <a:r>
              <a:rPr lang="en-US" sz="2000" u="sng" dirty="0" smtClean="0"/>
              <a:t>Identify key issues </a:t>
            </a:r>
            <a:r>
              <a:rPr lang="en-US" sz="2000" dirty="0" smtClean="0"/>
              <a:t>within each district</a:t>
            </a:r>
          </a:p>
          <a:p>
            <a:pPr lvl="1"/>
            <a:r>
              <a:rPr lang="en-US" sz="2000" u="sng" dirty="0" smtClean="0"/>
              <a:t>Identify</a:t>
            </a:r>
            <a:r>
              <a:rPr lang="en-US" sz="2000" dirty="0" smtClean="0"/>
              <a:t> how </a:t>
            </a:r>
            <a:r>
              <a:rPr lang="en-US" sz="2000" u="sng" dirty="0" smtClean="0"/>
              <a:t>changes in the composition of the electorate</a:t>
            </a:r>
            <a:r>
              <a:rPr lang="en-US" sz="2000" dirty="0" smtClean="0"/>
              <a:t> might affect Dem candidates</a:t>
            </a:r>
          </a:p>
          <a:p>
            <a:pPr lvl="1"/>
            <a:r>
              <a:rPr lang="en-US" sz="2000" dirty="0" smtClean="0"/>
              <a:t>Provide experience based </a:t>
            </a:r>
            <a:r>
              <a:rPr lang="en-US" sz="2000" u="sng" dirty="0" smtClean="0"/>
              <a:t>campaign training</a:t>
            </a:r>
          </a:p>
          <a:p>
            <a:pPr lvl="1"/>
            <a:r>
              <a:rPr lang="en-US" sz="2000" dirty="0" smtClean="0"/>
              <a:t> </a:t>
            </a:r>
            <a:r>
              <a:rPr lang="en-US" sz="2000" u="sng" dirty="0" smtClean="0"/>
              <a:t>Conduct opposition research </a:t>
            </a:r>
            <a:r>
              <a:rPr lang="en-US" sz="2000" dirty="0" smtClean="0"/>
              <a:t>– identify Republican vulnerabilities, develop key talking points, test ideas on focus groups, conduct polls</a:t>
            </a:r>
          </a:p>
          <a:p>
            <a:pPr lvl="1"/>
            <a:r>
              <a:rPr lang="en-US" sz="2000" u="sng" dirty="0" smtClean="0"/>
              <a:t>Develop  consistent outreach tools </a:t>
            </a:r>
            <a:r>
              <a:rPr lang="en-US" sz="2000" dirty="0" smtClean="0"/>
              <a:t>- a Democratic newsletter – online distribution, central location for all Dem events, solicit input from voters</a:t>
            </a:r>
          </a:p>
          <a:p>
            <a:pPr lvl="1"/>
            <a:r>
              <a:rPr lang="en-US" sz="2000" u="sng" dirty="0" smtClean="0"/>
              <a:t>Ensure turnout </a:t>
            </a:r>
            <a:r>
              <a:rPr lang="en-US" sz="2000" dirty="0" smtClean="0"/>
              <a:t>– close elections imply narrow victories!</a:t>
            </a:r>
          </a:p>
          <a:p>
            <a:pPr lvl="1"/>
            <a:endParaRPr lang="en-US" sz="2000" dirty="0"/>
          </a:p>
        </p:txBody>
      </p:sp>
    </p:spTree>
  </p:cSld>
  <p:clrMapOvr>
    <a:masterClrMapping/>
  </p:clrMapOvr>
  <p:transition spd="med">
    <p:fade thruBlk="1"/>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90600"/>
          </a:xfrm>
        </p:spPr>
        <p:txBody>
          <a:bodyPr/>
          <a:lstStyle/>
          <a:p>
            <a:r>
              <a:rPr lang="en-US" sz="3200" dirty="0" smtClean="0"/>
              <a:t>National Politics: Exit Poll re: House Vote</a:t>
            </a:r>
            <a:endParaRPr lang="en-US" sz="3200" dirty="0"/>
          </a:p>
        </p:txBody>
      </p:sp>
      <p:sp>
        <p:nvSpPr>
          <p:cNvPr id="3" name="Content Placeholder 2"/>
          <p:cNvSpPr>
            <a:spLocks noGrp="1"/>
          </p:cNvSpPr>
          <p:nvPr>
            <p:ph idx="1"/>
          </p:nvPr>
        </p:nvSpPr>
        <p:spPr>
          <a:xfrm>
            <a:off x="228600" y="1600200"/>
            <a:ext cx="8839200" cy="4800600"/>
          </a:xfrm>
        </p:spPr>
        <p:txBody>
          <a:bodyPr/>
          <a:lstStyle/>
          <a:p>
            <a:endParaRPr lang="en-US" sz="1900" b="1" dirty="0" smtClean="0"/>
          </a:p>
          <a:p>
            <a:r>
              <a:rPr lang="en-US" sz="1900" b="1" dirty="0" smtClean="0"/>
              <a:t>Party identification in 2010</a:t>
            </a:r>
            <a:r>
              <a:rPr lang="en-US" sz="1900" dirty="0" smtClean="0"/>
              <a:t>: </a:t>
            </a:r>
            <a:r>
              <a:rPr lang="en-US" sz="1900" b="1" dirty="0">
                <a:solidFill>
                  <a:schemeClr val="accent1"/>
                </a:solidFill>
              </a:rPr>
              <a:t>Dem/</a:t>
            </a:r>
            <a:r>
              <a:rPr lang="en-US" sz="1900" b="1" dirty="0">
                <a:solidFill>
                  <a:srgbClr val="FF0000"/>
                </a:solidFill>
              </a:rPr>
              <a:t>Rep</a:t>
            </a:r>
            <a:r>
              <a:rPr lang="en-US" sz="1900" dirty="0" smtClean="0"/>
              <a:t> at </a:t>
            </a:r>
            <a:r>
              <a:rPr lang="en-US" sz="1900" b="1" dirty="0" smtClean="0"/>
              <a:t>35%, 29</a:t>
            </a:r>
            <a:r>
              <a:rPr lang="en-US" sz="1900" dirty="0" smtClean="0"/>
              <a:t>% </a:t>
            </a:r>
            <a:r>
              <a:rPr lang="en-US" sz="1900" b="1" dirty="0" smtClean="0"/>
              <a:t>Ind</a:t>
            </a:r>
            <a:r>
              <a:rPr lang="en-US" sz="1900" dirty="0" smtClean="0"/>
              <a:t>. </a:t>
            </a:r>
          </a:p>
          <a:p>
            <a:pPr marL="0" indent="0">
              <a:buNone/>
            </a:pPr>
            <a:r>
              <a:rPr lang="en-US" sz="1900" dirty="0"/>
              <a:t> </a:t>
            </a:r>
            <a:r>
              <a:rPr lang="en-US" sz="1900" dirty="0" smtClean="0"/>
              <a:t>                                                                  (vs. </a:t>
            </a:r>
            <a:r>
              <a:rPr lang="en-US" sz="1900" b="1" dirty="0" smtClean="0">
                <a:solidFill>
                  <a:schemeClr val="accent1"/>
                </a:solidFill>
              </a:rPr>
              <a:t>39</a:t>
            </a:r>
            <a:r>
              <a:rPr lang="en-US" sz="1900" b="1" dirty="0" smtClean="0"/>
              <a:t>/</a:t>
            </a:r>
            <a:r>
              <a:rPr lang="en-US" sz="1900" b="1" dirty="0" smtClean="0">
                <a:solidFill>
                  <a:srgbClr val="FF0000"/>
                </a:solidFill>
              </a:rPr>
              <a:t>32</a:t>
            </a:r>
            <a:r>
              <a:rPr lang="en-US" sz="1900" b="1" dirty="0" smtClean="0"/>
              <a:t>/29%</a:t>
            </a:r>
            <a:r>
              <a:rPr lang="en-US" sz="1900" dirty="0" smtClean="0"/>
              <a:t> in 2008)</a:t>
            </a:r>
            <a:br>
              <a:rPr lang="en-US" sz="1900" dirty="0" smtClean="0"/>
            </a:br>
            <a:endParaRPr lang="en-US" sz="1900" dirty="0" smtClean="0"/>
          </a:p>
          <a:p>
            <a:r>
              <a:rPr lang="en-US" sz="1900" b="1" dirty="0" smtClean="0"/>
              <a:t>Defection slightly higher among </a:t>
            </a:r>
            <a:r>
              <a:rPr lang="en-US" sz="1900" b="1" dirty="0">
                <a:solidFill>
                  <a:schemeClr val="accent1"/>
                </a:solidFill>
              </a:rPr>
              <a:t>Dems</a:t>
            </a:r>
            <a:r>
              <a:rPr lang="en-US" sz="1900" b="1" dirty="0" smtClean="0"/>
              <a:t> </a:t>
            </a:r>
            <a:r>
              <a:rPr lang="en-US" sz="1900" b="1" dirty="0">
                <a:solidFill>
                  <a:schemeClr val="accent1"/>
                </a:solidFill>
              </a:rPr>
              <a:t>7%</a:t>
            </a:r>
            <a:r>
              <a:rPr lang="en-US" sz="1900" dirty="0" smtClean="0"/>
              <a:t> </a:t>
            </a:r>
            <a:r>
              <a:rPr lang="en-US" sz="1900" dirty="0" err="1" smtClean="0"/>
              <a:t>vs</a:t>
            </a:r>
            <a:r>
              <a:rPr lang="en-US" sz="1900" dirty="0" smtClean="0"/>
              <a:t> </a:t>
            </a:r>
            <a:r>
              <a:rPr lang="en-US" sz="1900" b="1" dirty="0">
                <a:solidFill>
                  <a:srgbClr val="FF0000"/>
                </a:solidFill>
              </a:rPr>
              <a:t>5%</a:t>
            </a:r>
            <a:r>
              <a:rPr lang="en-US" sz="1900" dirty="0" smtClean="0"/>
              <a:t> </a:t>
            </a:r>
            <a:r>
              <a:rPr lang="en-US" sz="1900" b="1" dirty="0" smtClean="0">
                <a:solidFill>
                  <a:srgbClr val="FF0000"/>
                </a:solidFill>
              </a:rPr>
              <a:t>Reps</a:t>
            </a:r>
            <a:br>
              <a:rPr lang="en-US" sz="1900" b="1" dirty="0" smtClean="0">
                <a:solidFill>
                  <a:srgbClr val="FF0000"/>
                </a:solidFill>
              </a:rPr>
            </a:br>
            <a:endParaRPr lang="en-US" sz="1900" b="1" dirty="0">
              <a:solidFill>
                <a:srgbClr val="FF0000"/>
              </a:solidFill>
            </a:endParaRPr>
          </a:p>
          <a:p>
            <a:r>
              <a:rPr lang="en-US" sz="1900" b="1" dirty="0" err="1" smtClean="0"/>
              <a:t>Indep</a:t>
            </a:r>
            <a:r>
              <a:rPr lang="en-US" sz="1900" b="1" dirty="0" smtClean="0"/>
              <a:t>. vote sided strongly with Reps </a:t>
            </a:r>
            <a:r>
              <a:rPr lang="en-US" sz="1900" b="1" dirty="0">
                <a:solidFill>
                  <a:srgbClr val="FF0000"/>
                </a:solidFill>
              </a:rPr>
              <a:t>56%</a:t>
            </a:r>
            <a:r>
              <a:rPr lang="en-US" sz="1900" dirty="0" smtClean="0"/>
              <a:t> not </a:t>
            </a:r>
            <a:r>
              <a:rPr lang="en-US" sz="1900" b="1" dirty="0">
                <a:solidFill>
                  <a:schemeClr val="accent1"/>
                </a:solidFill>
              </a:rPr>
              <a:t>Dems</a:t>
            </a:r>
            <a:r>
              <a:rPr lang="en-US" sz="1900" dirty="0" smtClean="0"/>
              <a:t> </a:t>
            </a:r>
            <a:r>
              <a:rPr lang="en-US" sz="1900" b="1" dirty="0">
                <a:solidFill>
                  <a:schemeClr val="accent1"/>
                </a:solidFill>
              </a:rPr>
              <a:t>37</a:t>
            </a:r>
            <a:r>
              <a:rPr lang="en-US" sz="1900" b="1" dirty="0" smtClean="0">
                <a:solidFill>
                  <a:schemeClr val="accent1"/>
                </a:solidFill>
              </a:rPr>
              <a:t>% </a:t>
            </a:r>
            <a:br>
              <a:rPr lang="en-US" sz="1900" b="1" dirty="0" smtClean="0">
                <a:solidFill>
                  <a:schemeClr val="accent1"/>
                </a:solidFill>
              </a:rPr>
            </a:br>
            <a:r>
              <a:rPr lang="en-US" sz="1900" b="1" dirty="0" smtClean="0">
                <a:solidFill>
                  <a:schemeClr val="accent1"/>
                </a:solidFill>
              </a:rPr>
              <a:t>                                                         (vs. </a:t>
            </a:r>
            <a:r>
              <a:rPr lang="en-US" sz="1900" b="1" dirty="0" smtClean="0">
                <a:solidFill>
                  <a:srgbClr val="FF0000"/>
                </a:solidFill>
              </a:rPr>
              <a:t>41/</a:t>
            </a:r>
            <a:r>
              <a:rPr lang="en-US" sz="1900" b="1" dirty="0" smtClean="0">
                <a:solidFill>
                  <a:schemeClr val="accent1"/>
                </a:solidFill>
              </a:rPr>
              <a:t>52% in ‘08)</a:t>
            </a:r>
            <a:br>
              <a:rPr lang="en-US" sz="1900" b="1" dirty="0" smtClean="0">
                <a:solidFill>
                  <a:schemeClr val="accent1"/>
                </a:solidFill>
              </a:rPr>
            </a:br>
            <a:endParaRPr lang="en-US" sz="1900" b="1" dirty="0">
              <a:solidFill>
                <a:schemeClr val="accent1"/>
              </a:solidFill>
            </a:endParaRPr>
          </a:p>
          <a:p>
            <a:r>
              <a:rPr lang="en-US" sz="1900" b="1" dirty="0" smtClean="0"/>
              <a:t>Women equally split </a:t>
            </a:r>
            <a:r>
              <a:rPr lang="en-US" sz="1900" dirty="0" smtClean="0"/>
              <a:t>(</a:t>
            </a:r>
            <a:r>
              <a:rPr lang="en-US" sz="1900" b="1" dirty="0" smtClean="0">
                <a:solidFill>
                  <a:schemeClr val="accent1"/>
                </a:solidFill>
              </a:rPr>
              <a:t>48 </a:t>
            </a:r>
            <a:r>
              <a:rPr lang="en-US" sz="1900" b="1" dirty="0">
                <a:solidFill>
                  <a:schemeClr val="accent1"/>
                </a:solidFill>
              </a:rPr>
              <a:t>D</a:t>
            </a:r>
            <a:r>
              <a:rPr lang="en-US" sz="1900" dirty="0" smtClean="0"/>
              <a:t>; </a:t>
            </a:r>
            <a:r>
              <a:rPr lang="en-US" sz="1900" b="1" dirty="0">
                <a:solidFill>
                  <a:srgbClr val="FF0000"/>
                </a:solidFill>
              </a:rPr>
              <a:t>49% R</a:t>
            </a:r>
            <a:r>
              <a:rPr lang="en-US" sz="1900" dirty="0" smtClean="0"/>
              <a:t>) (vs. </a:t>
            </a:r>
            <a:r>
              <a:rPr lang="en-US" sz="1900" b="1" dirty="0">
                <a:solidFill>
                  <a:schemeClr val="accent1"/>
                </a:solidFill>
              </a:rPr>
              <a:t>56</a:t>
            </a:r>
            <a:r>
              <a:rPr lang="en-US" sz="1900" dirty="0" smtClean="0"/>
              <a:t>, </a:t>
            </a:r>
            <a:r>
              <a:rPr lang="en-US" sz="1900" b="1" dirty="0" smtClean="0">
                <a:solidFill>
                  <a:srgbClr val="FF0000"/>
                </a:solidFill>
              </a:rPr>
              <a:t>43%</a:t>
            </a:r>
            <a:r>
              <a:rPr lang="en-US" sz="1900" dirty="0" smtClean="0"/>
              <a:t> in </a:t>
            </a:r>
            <a:r>
              <a:rPr lang="en-US" sz="1900" b="1" dirty="0" smtClean="0"/>
              <a:t>2008</a:t>
            </a:r>
            <a:r>
              <a:rPr lang="en-US" sz="1900" dirty="0" smtClean="0"/>
              <a:t>)</a:t>
            </a:r>
            <a:br>
              <a:rPr lang="en-US" sz="1900" dirty="0" smtClean="0"/>
            </a:br>
            <a:endParaRPr lang="en-US" sz="1900" dirty="0" smtClean="0"/>
          </a:p>
          <a:p>
            <a:r>
              <a:rPr lang="en-US" sz="1900" b="1" dirty="0" smtClean="0"/>
              <a:t>Whites strongly Rep </a:t>
            </a:r>
            <a:r>
              <a:rPr lang="en-US" sz="1900" dirty="0" smtClean="0"/>
              <a:t>(</a:t>
            </a:r>
            <a:r>
              <a:rPr lang="en-US" sz="1900" b="1" dirty="0">
                <a:solidFill>
                  <a:srgbClr val="FF0000"/>
                </a:solidFill>
              </a:rPr>
              <a:t>60%</a:t>
            </a:r>
            <a:r>
              <a:rPr lang="en-US" sz="1900" dirty="0" smtClean="0"/>
              <a:t>) not </a:t>
            </a:r>
            <a:r>
              <a:rPr lang="en-US" sz="1900" b="1" dirty="0">
                <a:solidFill>
                  <a:schemeClr val="accent1"/>
                </a:solidFill>
              </a:rPr>
              <a:t>Dem (37</a:t>
            </a:r>
            <a:r>
              <a:rPr lang="en-US" sz="1900" b="1" dirty="0" smtClean="0">
                <a:solidFill>
                  <a:schemeClr val="accent1"/>
                </a:solidFill>
              </a:rPr>
              <a:t>%) (</a:t>
            </a:r>
            <a:r>
              <a:rPr lang="en-US" sz="1900" dirty="0" smtClean="0">
                <a:solidFill>
                  <a:schemeClr val="tx1"/>
                </a:solidFill>
              </a:rPr>
              <a:t>vs</a:t>
            </a:r>
            <a:r>
              <a:rPr lang="en-US" sz="1900" dirty="0" smtClean="0">
                <a:solidFill>
                  <a:schemeClr val="accent1"/>
                </a:solidFill>
              </a:rPr>
              <a:t>.</a:t>
            </a:r>
            <a:r>
              <a:rPr lang="en-US" sz="1900" b="1" dirty="0" smtClean="0">
                <a:solidFill>
                  <a:schemeClr val="accent1"/>
                </a:solidFill>
              </a:rPr>
              <a:t> </a:t>
            </a:r>
            <a:r>
              <a:rPr lang="en-US" sz="1900" b="1" dirty="0" smtClean="0">
                <a:solidFill>
                  <a:srgbClr val="FF0000"/>
                </a:solidFill>
              </a:rPr>
              <a:t>55</a:t>
            </a:r>
            <a:r>
              <a:rPr lang="en-US" sz="1900" b="1" dirty="0" smtClean="0">
                <a:solidFill>
                  <a:schemeClr val="accent1"/>
                </a:solidFill>
              </a:rPr>
              <a:t>, 43% </a:t>
            </a:r>
            <a:r>
              <a:rPr lang="en-US" sz="1900" dirty="0" smtClean="0">
                <a:solidFill>
                  <a:schemeClr val="tx1"/>
                </a:solidFill>
              </a:rPr>
              <a:t>in </a:t>
            </a:r>
            <a:r>
              <a:rPr lang="en-US" sz="1900" b="1" dirty="0" smtClean="0">
                <a:solidFill>
                  <a:schemeClr val="tx1"/>
                </a:solidFill>
              </a:rPr>
              <a:t>2008</a:t>
            </a:r>
            <a:r>
              <a:rPr lang="en-US" sz="1900" b="1" dirty="0" smtClean="0">
                <a:solidFill>
                  <a:schemeClr val="accent1"/>
                </a:solidFill>
              </a:rPr>
              <a:t>)</a:t>
            </a:r>
            <a:br>
              <a:rPr lang="en-US" sz="1900" b="1" dirty="0" smtClean="0">
                <a:solidFill>
                  <a:schemeClr val="accent1"/>
                </a:solidFill>
              </a:rPr>
            </a:br>
            <a:endParaRPr lang="en-US" sz="1900" b="1" dirty="0">
              <a:solidFill>
                <a:schemeClr val="accent1"/>
              </a:solidFill>
            </a:endParaRPr>
          </a:p>
          <a:p>
            <a:r>
              <a:rPr lang="en-US" sz="1900" b="1" dirty="0" smtClean="0"/>
              <a:t>Only those with little</a:t>
            </a:r>
            <a:r>
              <a:rPr lang="en-US" sz="1900" dirty="0" smtClean="0"/>
              <a:t> (</a:t>
            </a:r>
            <a:r>
              <a:rPr lang="en-US" sz="1900" b="1" dirty="0">
                <a:solidFill>
                  <a:schemeClr val="accent1"/>
                </a:solidFill>
              </a:rPr>
              <a:t>57%</a:t>
            </a:r>
            <a:r>
              <a:rPr lang="en-US" sz="1900" dirty="0" smtClean="0"/>
              <a:t>) or </a:t>
            </a:r>
            <a:r>
              <a:rPr lang="en-US" sz="1900" b="1" dirty="0" smtClean="0"/>
              <a:t>postgrad </a:t>
            </a:r>
            <a:r>
              <a:rPr lang="en-US" sz="1900" b="1" dirty="0" err="1" smtClean="0"/>
              <a:t>ed</a:t>
            </a:r>
            <a:r>
              <a:rPr lang="en-US" sz="1900" b="1" dirty="0" smtClean="0"/>
              <a:t> </a:t>
            </a:r>
            <a:r>
              <a:rPr lang="en-US" sz="1900" dirty="0" smtClean="0"/>
              <a:t>(</a:t>
            </a:r>
            <a:r>
              <a:rPr lang="en-US" sz="1900" b="1" dirty="0">
                <a:solidFill>
                  <a:schemeClr val="accent1"/>
                </a:solidFill>
              </a:rPr>
              <a:t>53%</a:t>
            </a:r>
            <a:r>
              <a:rPr lang="en-US" sz="1900" dirty="0" smtClean="0"/>
              <a:t>) </a:t>
            </a:r>
            <a:r>
              <a:rPr lang="en-US" sz="1900" b="1" dirty="0" smtClean="0"/>
              <a:t>favored Dems</a:t>
            </a:r>
          </a:p>
          <a:p>
            <a:pPr marL="0" indent="0">
              <a:buNone/>
            </a:pPr>
            <a:endParaRPr lang="en-US" dirty="0"/>
          </a:p>
        </p:txBody>
      </p:sp>
      <p:sp>
        <p:nvSpPr>
          <p:cNvPr id="4" name="TextBox 3"/>
          <p:cNvSpPr txBox="1"/>
          <p:nvPr/>
        </p:nvSpPr>
        <p:spPr>
          <a:xfrm>
            <a:off x="1340270" y="907409"/>
            <a:ext cx="7010400" cy="646331"/>
          </a:xfrm>
          <a:prstGeom prst="rect">
            <a:avLst/>
          </a:prstGeom>
          <a:noFill/>
        </p:spPr>
        <p:txBody>
          <a:bodyPr wrap="square" rtlCol="0">
            <a:spAutoFit/>
          </a:bodyPr>
          <a:lstStyle/>
          <a:p>
            <a:pPr algn="ctr"/>
            <a:r>
              <a:rPr lang="en-US" b="1" dirty="0" smtClean="0">
                <a:solidFill>
                  <a:schemeClr val="accent5"/>
                </a:solidFill>
              </a:rPr>
              <a:t>Demographics of National House of Representatives Vote (vs. ‘08 Obama – National Exit Polls</a:t>
            </a:r>
            <a:endParaRPr lang="en-US" b="1" dirty="0">
              <a:solidFill>
                <a:schemeClr val="accent5"/>
              </a:solidFill>
            </a:endParaRPr>
          </a:p>
        </p:txBody>
      </p:sp>
    </p:spTree>
    <p:extLst>
      <p:ext uri="{BB962C8B-B14F-4D97-AF65-F5344CB8AC3E}">
        <p14:creationId xmlns:p14="http://schemas.microsoft.com/office/powerpoint/2010/main" val="1775274164"/>
      </p:ext>
    </p:extLst>
  </p:cSld>
  <p:clrMapOvr>
    <a:masterClrMapping/>
  </p:clrMapOvr>
  <p:transition spd="med">
    <p:fade thruBlk="1"/>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90600"/>
          </a:xfrm>
        </p:spPr>
        <p:txBody>
          <a:bodyPr/>
          <a:lstStyle/>
          <a:p>
            <a:r>
              <a:rPr lang="en-US" sz="3200" dirty="0" smtClean="0"/>
              <a:t>National Politics: Exit Poll re: House Vote</a:t>
            </a:r>
            <a:endParaRPr lang="en-US" sz="3200" dirty="0"/>
          </a:p>
        </p:txBody>
      </p:sp>
      <p:sp>
        <p:nvSpPr>
          <p:cNvPr id="4" name="TextBox 3"/>
          <p:cNvSpPr txBox="1"/>
          <p:nvPr/>
        </p:nvSpPr>
        <p:spPr>
          <a:xfrm>
            <a:off x="1340270" y="907409"/>
            <a:ext cx="7010400" cy="646331"/>
          </a:xfrm>
          <a:prstGeom prst="rect">
            <a:avLst/>
          </a:prstGeom>
          <a:noFill/>
        </p:spPr>
        <p:txBody>
          <a:bodyPr wrap="square" rtlCol="0">
            <a:spAutoFit/>
          </a:bodyPr>
          <a:lstStyle/>
          <a:p>
            <a:pPr algn="ctr"/>
            <a:r>
              <a:rPr lang="en-US" b="1" dirty="0" smtClean="0">
                <a:solidFill>
                  <a:schemeClr val="accent5"/>
                </a:solidFill>
              </a:rPr>
              <a:t>Demographics of National House of Representatives Vote (vs. ‘08 Obama – National Exit Polls</a:t>
            </a:r>
            <a:endParaRPr lang="en-US" b="1" dirty="0">
              <a:solidFill>
                <a:schemeClr val="accent5"/>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28622661"/>
              </p:ext>
            </p:extLst>
          </p:nvPr>
        </p:nvGraphicFramePr>
        <p:xfrm>
          <a:off x="1774969" y="1949650"/>
          <a:ext cx="5441662" cy="1926390"/>
        </p:xfrm>
        <a:graphic>
          <a:graphicData uri="http://schemas.openxmlformats.org/drawingml/2006/table">
            <a:tbl>
              <a:tblPr firstRow="1" bandRow="1">
                <a:tableStyleId>{5C22544A-7EE6-4342-B048-85BDC9FD1C3A}</a:tableStyleId>
              </a:tblPr>
              <a:tblGrid>
                <a:gridCol w="2487930"/>
                <a:gridCol w="1068371"/>
                <a:gridCol w="1068371"/>
                <a:gridCol w="816990"/>
              </a:tblGrid>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effectLst/>
                        </a:rPr>
                        <a:t>Vote by Age   (08/10)           </a:t>
                      </a:r>
                    </a:p>
                  </a:txBody>
                  <a:tcPr/>
                </a:tc>
                <a:tc>
                  <a:txBody>
                    <a:bodyPr/>
                    <a:lstStyle/>
                    <a:p>
                      <a:pPr algn="ctr"/>
                      <a:r>
                        <a:rPr lang="en-US" dirty="0" smtClean="0"/>
                        <a:t>Dem ’08</a:t>
                      </a:r>
                      <a:endParaRPr lang="en-US" dirty="0"/>
                    </a:p>
                  </a:txBody>
                  <a:tcPr/>
                </a:tc>
                <a:tc>
                  <a:txBody>
                    <a:bodyPr/>
                    <a:lstStyle/>
                    <a:p>
                      <a:pPr algn="ctr"/>
                      <a:r>
                        <a:rPr lang="en-US" dirty="0" smtClean="0"/>
                        <a:t>Dem ‘10</a:t>
                      </a:r>
                      <a:endParaRPr lang="en-US" dirty="0"/>
                    </a:p>
                  </a:txBody>
                  <a:tcPr/>
                </a:tc>
                <a:tc>
                  <a:txBody>
                    <a:bodyPr/>
                    <a:lstStyle/>
                    <a:p>
                      <a:pPr algn="ctr"/>
                      <a:r>
                        <a:rPr lang="en-US" dirty="0" smtClean="0"/>
                        <a:t>Rep</a:t>
                      </a:r>
                      <a:endParaRPr lang="en-US" dirty="0"/>
                    </a:p>
                  </a:txBody>
                  <a:tcPr/>
                </a:tc>
              </a:tr>
              <a:tr h="370840">
                <a:tc>
                  <a:txBody>
                    <a:bodyPr/>
                    <a:lstStyle/>
                    <a:p>
                      <a:r>
                        <a:rPr lang="en-US" dirty="0" smtClean="0">
                          <a:effectLst/>
                        </a:rPr>
                        <a:t>18-29      18/12</a:t>
                      </a:r>
                      <a:endParaRPr lang="en-US" dirty="0"/>
                    </a:p>
                  </a:txBody>
                  <a:tcPr/>
                </a:tc>
                <a:tc>
                  <a:txBody>
                    <a:bodyPr/>
                    <a:lstStyle/>
                    <a:p>
                      <a:pPr algn="ctr"/>
                      <a:r>
                        <a:rPr lang="en-US" dirty="0" smtClean="0"/>
                        <a:t>66</a:t>
                      </a:r>
                      <a:endParaRPr lang="en-US" dirty="0"/>
                    </a:p>
                  </a:txBody>
                  <a:tcPr marL="0" marR="0" marT="0" marB="0" anchor="ctr"/>
                </a:tc>
                <a:tc>
                  <a:txBody>
                    <a:bodyPr/>
                    <a:lstStyle/>
                    <a:p>
                      <a:pPr algn="ctr"/>
                      <a:r>
                        <a:rPr lang="en-US" dirty="0" smtClean="0"/>
                        <a:t>55</a:t>
                      </a:r>
                      <a:endParaRPr lang="en-US" dirty="0"/>
                    </a:p>
                  </a:txBody>
                  <a:tcPr marL="0" marR="0" marT="0" marB="0" anchor="ctr"/>
                </a:tc>
                <a:tc>
                  <a:txBody>
                    <a:bodyPr/>
                    <a:lstStyle/>
                    <a:p>
                      <a:pPr algn="ctr"/>
                      <a:r>
                        <a:rPr lang="en-US" dirty="0" smtClean="0"/>
                        <a:t>42</a:t>
                      </a:r>
                      <a:endParaRPr lang="en-US" dirty="0"/>
                    </a:p>
                  </a:txBody>
                  <a:tcPr marL="0" marR="0" marT="0" marB="0" anchor="ctr"/>
                </a:tc>
              </a:tr>
              <a:tr h="370840">
                <a:tc>
                  <a:txBody>
                    <a:bodyPr/>
                    <a:lstStyle/>
                    <a:p>
                      <a:r>
                        <a:rPr lang="en-US" dirty="0" smtClean="0">
                          <a:effectLst/>
                        </a:rPr>
                        <a:t>30-44      29/24</a:t>
                      </a:r>
                      <a:endParaRPr lang="en-US" dirty="0"/>
                    </a:p>
                  </a:txBody>
                  <a:tcPr/>
                </a:tc>
                <a:tc>
                  <a:txBody>
                    <a:bodyPr/>
                    <a:lstStyle/>
                    <a:p>
                      <a:pPr algn="ctr"/>
                      <a:r>
                        <a:rPr lang="en-US" dirty="0" smtClean="0"/>
                        <a:t>52</a:t>
                      </a:r>
                      <a:endParaRPr lang="en-US" dirty="0"/>
                    </a:p>
                  </a:txBody>
                  <a:tcPr marL="0" marR="0" marT="0" marB="0" anchor="ctr"/>
                </a:tc>
                <a:tc>
                  <a:txBody>
                    <a:bodyPr/>
                    <a:lstStyle/>
                    <a:p>
                      <a:pPr algn="ctr"/>
                      <a:r>
                        <a:rPr lang="en-US" dirty="0" smtClean="0"/>
                        <a:t>46</a:t>
                      </a:r>
                      <a:endParaRPr lang="en-US" dirty="0"/>
                    </a:p>
                  </a:txBody>
                  <a:tcPr marL="0" marR="0" marT="0" marB="0" anchor="ctr"/>
                </a:tc>
                <a:tc>
                  <a:txBody>
                    <a:bodyPr/>
                    <a:lstStyle/>
                    <a:p>
                      <a:pPr algn="ctr"/>
                      <a:r>
                        <a:rPr lang="en-US" dirty="0" smtClean="0"/>
                        <a:t>50</a:t>
                      </a:r>
                      <a:endParaRPr lang="en-US" dirty="0"/>
                    </a:p>
                  </a:txBody>
                  <a:tcPr marL="0" marR="0" marT="0" marB="0" anchor="ctr"/>
                </a:tc>
              </a:tr>
              <a:tr h="443030">
                <a:tc>
                  <a:txBody>
                    <a:bodyPr/>
                    <a:lstStyle/>
                    <a:p>
                      <a:r>
                        <a:rPr lang="en-US" dirty="0" smtClean="0">
                          <a:effectLst/>
                        </a:rPr>
                        <a:t>45-64      37/43</a:t>
                      </a:r>
                      <a:endParaRPr lang="en-US" dirty="0"/>
                    </a:p>
                  </a:txBody>
                  <a:tcPr/>
                </a:tc>
                <a:tc>
                  <a:txBody>
                    <a:bodyPr/>
                    <a:lstStyle/>
                    <a:p>
                      <a:pPr algn="ctr"/>
                      <a:r>
                        <a:rPr lang="en-US" dirty="0" smtClean="0"/>
                        <a:t>50</a:t>
                      </a:r>
                      <a:endParaRPr lang="en-US" dirty="0"/>
                    </a:p>
                  </a:txBody>
                  <a:tcPr marL="0" marR="0" marT="0" marB="0" anchor="ctr"/>
                </a:tc>
                <a:tc>
                  <a:txBody>
                    <a:bodyPr/>
                    <a:lstStyle/>
                    <a:p>
                      <a:pPr algn="ctr"/>
                      <a:r>
                        <a:rPr lang="en-US" dirty="0" smtClean="0"/>
                        <a:t>45</a:t>
                      </a:r>
                      <a:endParaRPr lang="en-US" dirty="0"/>
                    </a:p>
                  </a:txBody>
                  <a:tcPr marL="0" marR="0" marT="0" marB="0" anchor="ctr"/>
                </a:tc>
                <a:tc>
                  <a:txBody>
                    <a:bodyPr/>
                    <a:lstStyle/>
                    <a:p>
                      <a:pPr algn="ctr"/>
                      <a:r>
                        <a:rPr lang="en-US" dirty="0" smtClean="0"/>
                        <a:t>53</a:t>
                      </a:r>
                      <a:endParaRPr lang="en-US" dirty="0"/>
                    </a:p>
                  </a:txBody>
                  <a:tcPr marL="0" marR="0" marT="0" marB="0" anchor="ctr"/>
                </a:tc>
              </a:tr>
              <a:tr h="370840">
                <a:tc>
                  <a:txBody>
                    <a:bodyPr/>
                    <a:lstStyle/>
                    <a:p>
                      <a:r>
                        <a:rPr lang="en-US" dirty="0" smtClean="0">
                          <a:effectLst/>
                        </a:rPr>
                        <a:t>65 and Older 16/21</a:t>
                      </a:r>
                      <a:endParaRPr lang="en-US" dirty="0"/>
                    </a:p>
                  </a:txBody>
                  <a:tcPr/>
                </a:tc>
                <a:tc>
                  <a:txBody>
                    <a:bodyPr/>
                    <a:lstStyle/>
                    <a:p>
                      <a:pPr algn="ctr"/>
                      <a:r>
                        <a:rPr lang="en-US" dirty="0" smtClean="0"/>
                        <a:t>45</a:t>
                      </a:r>
                      <a:endParaRPr lang="en-US" dirty="0"/>
                    </a:p>
                  </a:txBody>
                  <a:tcPr marL="0" marR="0" marT="0" marB="0" anchor="ctr"/>
                </a:tc>
                <a:tc>
                  <a:txBody>
                    <a:bodyPr/>
                    <a:lstStyle/>
                    <a:p>
                      <a:pPr algn="ctr"/>
                      <a:r>
                        <a:rPr lang="en-US" dirty="0" smtClean="0"/>
                        <a:t>38</a:t>
                      </a:r>
                      <a:endParaRPr lang="en-US" dirty="0"/>
                    </a:p>
                  </a:txBody>
                  <a:tcPr marL="0" marR="0" marT="0" marB="0" anchor="ctr"/>
                </a:tc>
                <a:tc>
                  <a:txBody>
                    <a:bodyPr/>
                    <a:lstStyle/>
                    <a:p>
                      <a:pPr algn="ctr"/>
                      <a:r>
                        <a:rPr lang="en-US" dirty="0" smtClean="0"/>
                        <a:t>59</a:t>
                      </a:r>
                      <a:endParaRPr lang="en-US" dirty="0"/>
                    </a:p>
                  </a:txBody>
                  <a:tcPr marL="0" marR="0" marT="0" marB="0" anchor="ctr"/>
                </a:tc>
              </a:tr>
            </a:tbl>
          </a:graphicData>
        </a:graphic>
      </p:graphicFrame>
      <p:sp>
        <p:nvSpPr>
          <p:cNvPr id="6" name="TextBox 5"/>
          <p:cNvSpPr txBox="1"/>
          <p:nvPr/>
        </p:nvSpPr>
        <p:spPr>
          <a:xfrm>
            <a:off x="1366421" y="4114800"/>
            <a:ext cx="6477000" cy="369332"/>
          </a:xfrm>
          <a:prstGeom prst="rect">
            <a:avLst/>
          </a:prstGeom>
          <a:noFill/>
        </p:spPr>
        <p:txBody>
          <a:bodyPr wrap="square" rtlCol="0">
            <a:spAutoFit/>
          </a:bodyPr>
          <a:lstStyle/>
          <a:p>
            <a:r>
              <a:rPr lang="en-US" dirty="0" smtClean="0"/>
              <a:t>Older voters worried about Medicare/Health care reform?</a:t>
            </a:r>
            <a:endParaRPr lang="en-US" dirty="0"/>
          </a:p>
        </p:txBody>
      </p:sp>
      <p:cxnSp>
        <p:nvCxnSpPr>
          <p:cNvPr id="8" name="Straight Arrow Connector 7"/>
          <p:cNvCxnSpPr/>
          <p:nvPr/>
        </p:nvCxnSpPr>
        <p:spPr>
          <a:xfrm flipV="1">
            <a:off x="4038600" y="3803850"/>
            <a:ext cx="457200" cy="38715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9" name="Oval 8"/>
          <p:cNvSpPr/>
          <p:nvPr/>
        </p:nvSpPr>
        <p:spPr>
          <a:xfrm>
            <a:off x="4267200" y="3393347"/>
            <a:ext cx="1881326" cy="5334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6451869"/>
      </p:ext>
    </p:extLst>
  </p:cSld>
  <p:clrMapOvr>
    <a:masterClrMapping/>
  </p:clrMapOvr>
  <p:transition spd="med">
    <p:fade thruBlk="1"/>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90600"/>
          </a:xfrm>
        </p:spPr>
        <p:txBody>
          <a:bodyPr/>
          <a:lstStyle/>
          <a:p>
            <a:r>
              <a:rPr lang="en-US" sz="3600" dirty="0" smtClean="0"/>
              <a:t>National Politics: House Vote</a:t>
            </a:r>
            <a:endParaRPr lang="en-US" sz="3600" dirty="0"/>
          </a:p>
        </p:txBody>
      </p:sp>
      <p:sp>
        <p:nvSpPr>
          <p:cNvPr id="3" name="Content Placeholder 2"/>
          <p:cNvSpPr>
            <a:spLocks noGrp="1"/>
          </p:cNvSpPr>
          <p:nvPr>
            <p:ph idx="1"/>
          </p:nvPr>
        </p:nvSpPr>
        <p:spPr>
          <a:xfrm>
            <a:off x="304800" y="1295400"/>
            <a:ext cx="8534400" cy="4525963"/>
          </a:xfrm>
        </p:spPr>
        <p:txBody>
          <a:bodyPr>
            <a:normAutofit fontScale="85000" lnSpcReduction="20000"/>
          </a:bodyPr>
          <a:lstStyle/>
          <a:p>
            <a:r>
              <a:rPr lang="en-US" b="1" dirty="0" smtClean="0"/>
              <a:t>Libs and Moderates favored Dems </a:t>
            </a:r>
            <a:r>
              <a:rPr lang="en-US" dirty="0" smtClean="0"/>
              <a:t>(</a:t>
            </a:r>
            <a:r>
              <a:rPr lang="en-US" b="1" dirty="0" smtClean="0">
                <a:solidFill>
                  <a:schemeClr val="accent1"/>
                </a:solidFill>
              </a:rPr>
              <a:t>90, </a:t>
            </a:r>
            <a:r>
              <a:rPr lang="en-US" b="1" dirty="0">
                <a:solidFill>
                  <a:schemeClr val="accent1"/>
                </a:solidFill>
              </a:rPr>
              <a:t>55%) </a:t>
            </a:r>
            <a:r>
              <a:rPr lang="en-US" dirty="0" smtClean="0"/>
              <a:t>but were </a:t>
            </a:r>
            <a:r>
              <a:rPr lang="en-US" b="1" dirty="0" smtClean="0"/>
              <a:t>too small </a:t>
            </a:r>
            <a:r>
              <a:rPr lang="en-US" dirty="0" smtClean="0"/>
              <a:t>(</a:t>
            </a:r>
            <a:r>
              <a:rPr lang="en-US" b="1" dirty="0" smtClean="0"/>
              <a:t>20, 38%</a:t>
            </a:r>
            <a:r>
              <a:rPr lang="en-US" dirty="0" smtClean="0"/>
              <a:t>) a part of electorate </a:t>
            </a:r>
            <a:r>
              <a:rPr lang="en-US" dirty="0" err="1" smtClean="0"/>
              <a:t>vs</a:t>
            </a:r>
            <a:r>
              <a:rPr lang="en-US" dirty="0" smtClean="0"/>
              <a:t> </a:t>
            </a:r>
            <a:r>
              <a:rPr lang="en-US" b="1" dirty="0" smtClean="0"/>
              <a:t>Cons. (42%) </a:t>
            </a:r>
            <a:r>
              <a:rPr lang="en-US" dirty="0" smtClean="0"/>
              <a:t>who massively favored Reps (</a:t>
            </a:r>
            <a:r>
              <a:rPr lang="en-US" b="1" dirty="0" smtClean="0">
                <a:solidFill>
                  <a:srgbClr val="FF0000"/>
                </a:solidFill>
              </a:rPr>
              <a:t>84</a:t>
            </a:r>
            <a:r>
              <a:rPr lang="en-US" dirty="0" smtClean="0"/>
              <a:t>)</a:t>
            </a:r>
          </a:p>
          <a:p>
            <a:pPr marL="0" indent="0" algn="ctr">
              <a:buNone/>
            </a:pPr>
            <a:r>
              <a:rPr lang="en-US" dirty="0"/>
              <a:t> </a:t>
            </a:r>
            <a:r>
              <a:rPr lang="en-US" dirty="0" smtClean="0"/>
              <a:t>    (</a:t>
            </a:r>
            <a:r>
              <a:rPr lang="en-US" b="1" dirty="0" smtClean="0"/>
              <a:t>2008: Lib 22; Moderate 44; Cons. 34%)</a:t>
            </a:r>
            <a:br>
              <a:rPr lang="en-US" b="1" dirty="0" smtClean="0"/>
            </a:br>
            <a:endParaRPr lang="en-US" b="1" dirty="0" smtClean="0"/>
          </a:p>
          <a:p>
            <a:r>
              <a:rPr lang="en-US" b="1" dirty="0" smtClean="0"/>
              <a:t>Lost job – no effect</a:t>
            </a:r>
            <a:r>
              <a:rPr lang="en-US" dirty="0" smtClean="0"/>
              <a:t>(30%)? Yes (</a:t>
            </a:r>
            <a:r>
              <a:rPr lang="en-US" b="1" dirty="0" smtClean="0">
                <a:solidFill>
                  <a:schemeClr val="accent1"/>
                </a:solidFill>
              </a:rPr>
              <a:t>50 </a:t>
            </a:r>
            <a:r>
              <a:rPr lang="en-US" b="1" dirty="0">
                <a:solidFill>
                  <a:schemeClr val="accent1"/>
                </a:solidFill>
              </a:rPr>
              <a:t>Dem</a:t>
            </a:r>
            <a:r>
              <a:rPr lang="en-US" dirty="0" smtClean="0"/>
              <a:t>; </a:t>
            </a:r>
            <a:r>
              <a:rPr lang="en-US" b="1" dirty="0">
                <a:solidFill>
                  <a:srgbClr val="FF0000"/>
                </a:solidFill>
              </a:rPr>
              <a:t>46% Rep</a:t>
            </a:r>
            <a:r>
              <a:rPr lang="en-US" dirty="0" smtClean="0"/>
              <a:t>) No (</a:t>
            </a:r>
            <a:r>
              <a:rPr lang="en-US" b="1" dirty="0" smtClean="0">
                <a:solidFill>
                  <a:schemeClr val="accent1"/>
                </a:solidFill>
              </a:rPr>
              <a:t>45</a:t>
            </a:r>
            <a:r>
              <a:rPr lang="en-US" dirty="0" smtClean="0"/>
              <a:t>, </a:t>
            </a:r>
            <a:r>
              <a:rPr lang="en-US" b="1" dirty="0">
                <a:solidFill>
                  <a:srgbClr val="FF0000"/>
                </a:solidFill>
              </a:rPr>
              <a:t>54</a:t>
            </a:r>
            <a:r>
              <a:rPr lang="en-US" b="1" dirty="0" smtClean="0">
                <a:solidFill>
                  <a:srgbClr val="FF0000"/>
                </a:solidFill>
              </a:rPr>
              <a:t>%</a:t>
            </a:r>
            <a:r>
              <a:rPr lang="en-US" dirty="0" smtClean="0"/>
              <a:t>)</a:t>
            </a:r>
            <a:br>
              <a:rPr lang="en-US" dirty="0" smtClean="0"/>
            </a:br>
            <a:endParaRPr lang="en-US" dirty="0" smtClean="0"/>
          </a:p>
          <a:p>
            <a:r>
              <a:rPr lang="en-US" b="1" dirty="0" smtClean="0"/>
              <a:t>Union member </a:t>
            </a:r>
            <a:r>
              <a:rPr lang="en-US" dirty="0" smtClean="0"/>
              <a:t>(17%): </a:t>
            </a:r>
            <a:r>
              <a:rPr lang="en-US" b="1" dirty="0"/>
              <a:t>Yes</a:t>
            </a:r>
            <a:r>
              <a:rPr lang="en-US" dirty="0"/>
              <a:t> </a:t>
            </a:r>
            <a:r>
              <a:rPr lang="en-US" dirty="0" smtClean="0"/>
              <a:t>(</a:t>
            </a:r>
            <a:r>
              <a:rPr lang="en-US" b="1" dirty="0" smtClean="0">
                <a:solidFill>
                  <a:schemeClr val="accent1"/>
                </a:solidFill>
              </a:rPr>
              <a:t>61</a:t>
            </a:r>
            <a:r>
              <a:rPr lang="en-US" dirty="0" smtClean="0"/>
              <a:t> </a:t>
            </a:r>
            <a:r>
              <a:rPr lang="en-US" dirty="0"/>
              <a:t>Dem; </a:t>
            </a:r>
            <a:r>
              <a:rPr lang="en-US" b="1" dirty="0">
                <a:solidFill>
                  <a:srgbClr val="FF0000"/>
                </a:solidFill>
              </a:rPr>
              <a:t>37% </a:t>
            </a:r>
            <a:r>
              <a:rPr lang="en-US" dirty="0"/>
              <a:t>Rep) </a:t>
            </a:r>
            <a:r>
              <a:rPr lang="en-US" b="1" dirty="0"/>
              <a:t>No</a:t>
            </a:r>
            <a:r>
              <a:rPr lang="en-US" dirty="0"/>
              <a:t> (</a:t>
            </a:r>
            <a:r>
              <a:rPr lang="en-US" b="1" dirty="0" smtClean="0">
                <a:solidFill>
                  <a:schemeClr val="accent1"/>
                </a:solidFill>
              </a:rPr>
              <a:t>43</a:t>
            </a:r>
            <a:r>
              <a:rPr lang="en-US" dirty="0" smtClean="0"/>
              <a:t>, </a:t>
            </a:r>
            <a:r>
              <a:rPr lang="en-US" b="1" dirty="0">
                <a:solidFill>
                  <a:srgbClr val="FF0000"/>
                </a:solidFill>
              </a:rPr>
              <a:t>54</a:t>
            </a:r>
            <a:r>
              <a:rPr lang="en-US" b="1" dirty="0" smtClean="0">
                <a:solidFill>
                  <a:srgbClr val="FF0000"/>
                </a:solidFill>
              </a:rPr>
              <a:t>%</a:t>
            </a:r>
            <a:r>
              <a:rPr lang="en-US" dirty="0" smtClean="0"/>
              <a:t>)</a:t>
            </a:r>
            <a:br>
              <a:rPr lang="en-US" dirty="0" smtClean="0"/>
            </a:br>
            <a:endParaRPr lang="en-US" dirty="0" smtClean="0"/>
          </a:p>
          <a:p>
            <a:r>
              <a:rPr lang="en-US" b="1" dirty="0" smtClean="0"/>
              <a:t>2008 Presidential Vote</a:t>
            </a:r>
            <a:r>
              <a:rPr lang="en-US" dirty="0" smtClean="0"/>
              <a:t>: </a:t>
            </a:r>
            <a:r>
              <a:rPr lang="en-US" b="1" dirty="0" smtClean="0">
                <a:solidFill>
                  <a:schemeClr val="accent1"/>
                </a:solidFill>
              </a:rPr>
              <a:t>Obama </a:t>
            </a:r>
            <a:r>
              <a:rPr lang="en-US" dirty="0" smtClean="0">
                <a:solidFill>
                  <a:schemeClr val="accent1"/>
                </a:solidFill>
              </a:rPr>
              <a:t> </a:t>
            </a:r>
            <a:r>
              <a:rPr lang="en-US" dirty="0" smtClean="0"/>
              <a:t>(</a:t>
            </a:r>
            <a:r>
              <a:rPr lang="en-US" b="1" dirty="0" smtClean="0"/>
              <a:t>45%</a:t>
            </a:r>
            <a:r>
              <a:rPr lang="en-US" dirty="0" smtClean="0"/>
              <a:t>) </a:t>
            </a:r>
            <a:r>
              <a:rPr lang="en-US" b="1" dirty="0">
                <a:solidFill>
                  <a:schemeClr val="accent1"/>
                </a:solidFill>
              </a:rPr>
              <a:t>84,</a:t>
            </a:r>
            <a:r>
              <a:rPr lang="en-US" b="1" dirty="0">
                <a:solidFill>
                  <a:srgbClr val="FF0000"/>
                </a:solidFill>
              </a:rPr>
              <a:t>14%; </a:t>
            </a:r>
            <a:r>
              <a:rPr lang="en-US" b="1" dirty="0" smtClean="0">
                <a:solidFill>
                  <a:srgbClr val="FF0000"/>
                </a:solidFill>
              </a:rPr>
              <a:t/>
            </a:r>
            <a:br>
              <a:rPr lang="en-US" b="1" dirty="0" smtClean="0">
                <a:solidFill>
                  <a:srgbClr val="FF0000"/>
                </a:solidFill>
              </a:rPr>
            </a:br>
            <a:r>
              <a:rPr lang="en-US" b="1" dirty="0" smtClean="0">
                <a:solidFill>
                  <a:srgbClr val="FF0000"/>
                </a:solidFill>
              </a:rPr>
              <a:t>                                        McCain</a:t>
            </a:r>
            <a:r>
              <a:rPr lang="en-US" dirty="0" smtClean="0"/>
              <a:t> (</a:t>
            </a:r>
            <a:r>
              <a:rPr lang="en-US" b="1" dirty="0" smtClean="0"/>
              <a:t>45%</a:t>
            </a:r>
            <a:r>
              <a:rPr lang="en-US" dirty="0" smtClean="0"/>
              <a:t>)   </a:t>
            </a:r>
            <a:r>
              <a:rPr lang="en-US" b="1" dirty="0" smtClean="0">
                <a:solidFill>
                  <a:schemeClr val="accent1"/>
                </a:solidFill>
              </a:rPr>
              <a:t>7,</a:t>
            </a:r>
            <a:r>
              <a:rPr lang="en-US" b="1" dirty="0" smtClean="0">
                <a:solidFill>
                  <a:srgbClr val="FF0000"/>
                </a:solidFill>
              </a:rPr>
              <a:t>91</a:t>
            </a:r>
            <a:r>
              <a:rPr lang="en-US" b="1" dirty="0">
                <a:solidFill>
                  <a:srgbClr val="FF0000"/>
                </a:solidFill>
              </a:rPr>
              <a:t>%, </a:t>
            </a:r>
            <a:r>
              <a:rPr lang="en-US" b="1" dirty="0" smtClean="0">
                <a:solidFill>
                  <a:srgbClr val="FF0000"/>
                </a:solidFill>
              </a:rPr>
              <a:t/>
            </a:r>
            <a:br>
              <a:rPr lang="en-US" b="1" dirty="0" smtClean="0">
                <a:solidFill>
                  <a:srgbClr val="FF0000"/>
                </a:solidFill>
              </a:rPr>
            </a:br>
            <a:r>
              <a:rPr lang="en-US" b="1" dirty="0" smtClean="0">
                <a:solidFill>
                  <a:srgbClr val="FF0000"/>
                </a:solidFill>
              </a:rPr>
              <a:t>                                          </a:t>
            </a:r>
            <a:r>
              <a:rPr lang="en-US" dirty="0" smtClean="0"/>
              <a:t>Other     (4%) </a:t>
            </a:r>
            <a:r>
              <a:rPr lang="en-US" b="1" dirty="0">
                <a:solidFill>
                  <a:schemeClr val="accent1"/>
                </a:solidFill>
              </a:rPr>
              <a:t>33,</a:t>
            </a:r>
            <a:r>
              <a:rPr lang="en-US" dirty="0" smtClean="0"/>
              <a:t> </a:t>
            </a:r>
            <a:r>
              <a:rPr lang="en-US" b="1" dirty="0">
                <a:solidFill>
                  <a:srgbClr val="FF0000"/>
                </a:solidFill>
              </a:rPr>
              <a:t>58</a:t>
            </a:r>
            <a:r>
              <a:rPr lang="en-US" b="1" dirty="0" smtClean="0">
                <a:solidFill>
                  <a:srgbClr val="FF0000"/>
                </a:solidFill>
              </a:rPr>
              <a:t>%</a:t>
            </a:r>
            <a:br>
              <a:rPr lang="en-US" b="1" dirty="0" smtClean="0">
                <a:solidFill>
                  <a:srgbClr val="FF0000"/>
                </a:solidFill>
              </a:rPr>
            </a:br>
            <a:endParaRPr lang="en-US" b="1" dirty="0">
              <a:solidFill>
                <a:srgbClr val="FF0000"/>
              </a:solidFill>
            </a:endParaRPr>
          </a:p>
          <a:p>
            <a:r>
              <a:rPr lang="en-US" b="1" dirty="0" smtClean="0"/>
              <a:t>Is vote support for Obama</a:t>
            </a:r>
            <a:r>
              <a:rPr lang="en-US" dirty="0" smtClean="0"/>
              <a:t>? </a:t>
            </a:r>
            <a:r>
              <a:rPr lang="en-US" b="1" dirty="0" smtClean="0"/>
              <a:t>Yes            </a:t>
            </a:r>
            <a:r>
              <a:rPr lang="en-US" dirty="0" smtClean="0"/>
              <a:t> (</a:t>
            </a:r>
            <a:r>
              <a:rPr lang="en-US" b="1" dirty="0" smtClean="0"/>
              <a:t>23</a:t>
            </a:r>
            <a:r>
              <a:rPr lang="en-US" dirty="0" smtClean="0"/>
              <a:t>%) </a:t>
            </a:r>
            <a:r>
              <a:rPr lang="en-US" b="1" dirty="0" smtClean="0">
                <a:solidFill>
                  <a:schemeClr val="accent1"/>
                </a:solidFill>
              </a:rPr>
              <a:t>96 </a:t>
            </a:r>
            <a:r>
              <a:rPr lang="en-US" b="1" dirty="0">
                <a:solidFill>
                  <a:schemeClr val="accent1"/>
                </a:solidFill>
              </a:rPr>
              <a:t>Dem</a:t>
            </a:r>
            <a:r>
              <a:rPr lang="en-US" dirty="0"/>
              <a:t>; </a:t>
            </a:r>
            <a:r>
              <a:rPr lang="en-US" b="1" dirty="0">
                <a:solidFill>
                  <a:srgbClr val="FF0000"/>
                </a:solidFill>
              </a:rPr>
              <a:t>3% Rep;</a:t>
            </a:r>
            <a:r>
              <a:rPr lang="en-US" dirty="0" smtClean="0"/>
              <a:t> </a:t>
            </a:r>
            <a:br>
              <a:rPr lang="en-US" dirty="0" smtClean="0"/>
            </a:br>
            <a:r>
              <a:rPr lang="en-US" dirty="0" smtClean="0"/>
              <a:t>                                                  </a:t>
            </a:r>
            <a:r>
              <a:rPr lang="en-US" b="1" dirty="0" smtClean="0"/>
              <a:t>No</a:t>
            </a:r>
            <a:r>
              <a:rPr lang="en-US" dirty="0" smtClean="0"/>
              <a:t>              (</a:t>
            </a:r>
            <a:r>
              <a:rPr lang="en-US" b="1" dirty="0" smtClean="0"/>
              <a:t>37</a:t>
            </a:r>
            <a:r>
              <a:rPr lang="en-US" dirty="0" smtClean="0"/>
              <a:t>%) </a:t>
            </a:r>
            <a:r>
              <a:rPr lang="en-US" b="1" dirty="0" smtClean="0">
                <a:solidFill>
                  <a:schemeClr val="accent1"/>
                </a:solidFill>
              </a:rPr>
              <a:t>6</a:t>
            </a:r>
            <a:r>
              <a:rPr lang="en-US" dirty="0" smtClean="0"/>
              <a:t>, </a:t>
            </a:r>
            <a:r>
              <a:rPr lang="en-US" b="1" dirty="0">
                <a:solidFill>
                  <a:srgbClr val="FF0000"/>
                </a:solidFill>
              </a:rPr>
              <a:t>92%</a:t>
            </a:r>
            <a:r>
              <a:rPr lang="en-US" dirty="0" smtClean="0"/>
              <a:t>, </a:t>
            </a:r>
            <a:br>
              <a:rPr lang="en-US" dirty="0" smtClean="0"/>
            </a:br>
            <a:r>
              <a:rPr lang="en-US" dirty="0" smtClean="0"/>
              <a:t>                                                  </a:t>
            </a:r>
            <a:r>
              <a:rPr lang="en-US" b="1" dirty="0" smtClean="0"/>
              <a:t>Not factor </a:t>
            </a:r>
            <a:r>
              <a:rPr lang="en-US" dirty="0" smtClean="0"/>
              <a:t>(</a:t>
            </a:r>
            <a:r>
              <a:rPr lang="en-US" b="1" dirty="0" smtClean="0"/>
              <a:t>38</a:t>
            </a:r>
            <a:r>
              <a:rPr lang="en-US" dirty="0" smtClean="0"/>
              <a:t>%), </a:t>
            </a:r>
            <a:r>
              <a:rPr lang="en-US" b="1" dirty="0">
                <a:solidFill>
                  <a:schemeClr val="accent1"/>
                </a:solidFill>
              </a:rPr>
              <a:t>52, </a:t>
            </a:r>
            <a:r>
              <a:rPr lang="en-US" b="1" dirty="0">
                <a:solidFill>
                  <a:srgbClr val="FF0000"/>
                </a:solidFill>
              </a:rPr>
              <a:t>44%</a:t>
            </a:r>
          </a:p>
          <a:p>
            <a:endParaRPr lang="en-US" dirty="0"/>
          </a:p>
        </p:txBody>
      </p:sp>
    </p:spTree>
    <p:extLst>
      <p:ext uri="{BB962C8B-B14F-4D97-AF65-F5344CB8AC3E}">
        <p14:creationId xmlns:p14="http://schemas.microsoft.com/office/powerpoint/2010/main" val="1290492830"/>
      </p:ext>
    </p:extLst>
  </p:cSld>
  <p:clrMapOvr>
    <a:masterClrMapping/>
  </p:clrMapOvr>
  <p:transition spd="med">
    <p:fade thruBlk="1"/>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Chart 6"/>
          <p:cNvGraphicFramePr>
            <a:graphicFrameLocks noGrp="1"/>
          </p:cNvGraphicFramePr>
          <p:nvPr>
            <p:extLst>
              <p:ext uri="{D42A27DB-BD31-4B8C-83A1-F6EECF244321}">
                <p14:modId xmlns:p14="http://schemas.microsoft.com/office/powerpoint/2010/main" val="2179327037"/>
              </p:ext>
            </p:extLst>
          </p:nvPr>
        </p:nvGraphicFramePr>
        <p:xfrm>
          <a:off x="152400" y="1481138"/>
          <a:ext cx="8659091" cy="4894613"/>
        </p:xfrm>
        <a:graphic>
          <a:graphicData uri="http://schemas.openxmlformats.org/drawingml/2006/chart">
            <c:chart xmlns:c="http://schemas.openxmlformats.org/drawingml/2006/chart" xmlns:r="http://schemas.openxmlformats.org/officeDocument/2006/relationships" r:id="rId2"/>
          </a:graphicData>
        </a:graphic>
      </p:graphicFrame>
      <p:sp>
        <p:nvSpPr>
          <p:cNvPr id="11266" name="Rectangle 2"/>
          <p:cNvSpPr>
            <a:spLocks noGrp="1" noChangeArrowheads="1"/>
          </p:cNvSpPr>
          <p:nvPr>
            <p:ph type="title"/>
          </p:nvPr>
        </p:nvSpPr>
        <p:spPr>
          <a:xfrm>
            <a:off x="457200" y="172791"/>
            <a:ext cx="8305800" cy="792162"/>
          </a:xfrm>
        </p:spPr>
        <p:txBody>
          <a:bodyPr>
            <a:normAutofit fontScale="90000"/>
          </a:bodyPr>
          <a:lstStyle/>
          <a:p>
            <a:pPr>
              <a:lnSpc>
                <a:spcPct val="100000"/>
              </a:lnSpc>
              <a:defRPr/>
            </a:pPr>
            <a:r>
              <a:rPr lang="en-US" sz="2400" dirty="0" smtClean="0"/>
              <a:t>AA County Polling Results: </a:t>
            </a:r>
            <a:r>
              <a:rPr lang="en-US" sz="2400" dirty="0"/>
              <a:t/>
            </a:r>
            <a:br>
              <a:rPr lang="en-US" sz="2400" dirty="0"/>
            </a:br>
            <a:r>
              <a:rPr lang="en-US" sz="2400" dirty="0" smtClean="0"/>
              <a:t>Most </a:t>
            </a:r>
            <a:r>
              <a:rPr lang="en-US" sz="2400" dirty="0" smtClean="0"/>
              <a:t>Important </a:t>
            </a:r>
            <a:r>
              <a:rPr lang="en-US" sz="2400" dirty="0" smtClean="0"/>
              <a:t>Problem - Fall </a:t>
            </a:r>
            <a:r>
              <a:rPr lang="en-US" sz="2400" dirty="0"/>
              <a:t>'04 to </a:t>
            </a:r>
            <a:r>
              <a:rPr lang="en-US" sz="2400" dirty="0" smtClean="0"/>
              <a:t>Spring '11 </a:t>
            </a:r>
            <a:endParaRPr lang="en-US" sz="2400" dirty="0" smtClean="0"/>
          </a:p>
        </p:txBody>
      </p:sp>
      <p:sp>
        <p:nvSpPr>
          <p:cNvPr id="15363" name="Rectangle 6"/>
          <p:cNvSpPr>
            <a:spLocks noChangeArrowheads="1"/>
          </p:cNvSpPr>
          <p:nvPr/>
        </p:nvSpPr>
        <p:spPr bwMode="auto">
          <a:xfrm>
            <a:off x="1543050" y="148113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endParaRPr lang="en-US"/>
          </a:p>
        </p:txBody>
      </p:sp>
      <p:sp>
        <p:nvSpPr>
          <p:cNvPr id="15364" name="Rectangle 8"/>
          <p:cNvSpPr>
            <a:spLocks noChangeArrowheads="1"/>
          </p:cNvSpPr>
          <p:nvPr/>
        </p:nvSpPr>
        <p:spPr bwMode="auto">
          <a:xfrm>
            <a:off x="1543050" y="1481138"/>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endParaRPr lang="en-US"/>
          </a:p>
        </p:txBody>
      </p:sp>
      <p:cxnSp>
        <p:nvCxnSpPr>
          <p:cNvPr id="3" name="Straight Arrow Connector 2"/>
          <p:cNvCxnSpPr/>
          <p:nvPr/>
        </p:nvCxnSpPr>
        <p:spPr>
          <a:xfrm>
            <a:off x="6781800" y="1611284"/>
            <a:ext cx="457200" cy="97951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5605549" y="964953"/>
            <a:ext cx="3505200" cy="646331"/>
          </a:xfrm>
          <a:prstGeom prst="rect">
            <a:avLst/>
          </a:prstGeom>
          <a:noFill/>
        </p:spPr>
        <p:txBody>
          <a:bodyPr wrap="square" rtlCol="0">
            <a:spAutoFit/>
          </a:bodyPr>
          <a:lstStyle/>
          <a:p>
            <a:r>
              <a:rPr lang="en-US" dirty="0" smtClean="0"/>
              <a:t>Economy – top concern with no recent changes</a:t>
            </a:r>
            <a:endParaRPr lang="en-US" dirty="0"/>
          </a:p>
        </p:txBody>
      </p:sp>
      <p:cxnSp>
        <p:nvCxnSpPr>
          <p:cNvPr id="10" name="Straight Connector 9"/>
          <p:cNvCxnSpPr/>
          <p:nvPr/>
        </p:nvCxnSpPr>
        <p:spPr>
          <a:xfrm flipV="1">
            <a:off x="8153400" y="1524000"/>
            <a:ext cx="0" cy="2895600"/>
          </a:xfrm>
          <a:prstGeom prst="line">
            <a:avLst/>
          </a:prstGeom>
          <a:ln w="22225"/>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p:fade thruBlk="1"/>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90600"/>
          </a:xfrm>
        </p:spPr>
        <p:txBody>
          <a:bodyPr/>
          <a:lstStyle/>
          <a:p>
            <a:r>
              <a:rPr lang="en-US" sz="3600" dirty="0" smtClean="0"/>
              <a:t>National Politics: House Vote</a:t>
            </a:r>
            <a:endParaRPr lang="en-US" sz="3600" dirty="0"/>
          </a:p>
        </p:txBody>
      </p:sp>
      <p:sp>
        <p:nvSpPr>
          <p:cNvPr id="3" name="Content Placeholder 2"/>
          <p:cNvSpPr>
            <a:spLocks noGrp="1"/>
          </p:cNvSpPr>
          <p:nvPr>
            <p:ph idx="1"/>
          </p:nvPr>
        </p:nvSpPr>
        <p:spPr>
          <a:xfrm>
            <a:off x="304800" y="1600200"/>
            <a:ext cx="8534400" cy="4525963"/>
          </a:xfrm>
        </p:spPr>
        <p:txBody>
          <a:bodyPr/>
          <a:lstStyle/>
          <a:p>
            <a:endParaRPr lang="en-US" dirty="0" smtClean="0"/>
          </a:p>
          <a:p>
            <a:endParaRPr lang="en-US" dirty="0"/>
          </a:p>
          <a:p>
            <a:endParaRPr lang="en-US" dirty="0" smtClean="0"/>
          </a:p>
          <a:p>
            <a:endParaRPr lang="en-US" dirty="0"/>
          </a:p>
          <a:p>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3787946659"/>
              </p:ext>
            </p:extLst>
          </p:nvPr>
        </p:nvGraphicFramePr>
        <p:xfrm>
          <a:off x="1676400" y="2028178"/>
          <a:ext cx="5973763" cy="1371600"/>
        </p:xfrm>
        <a:graphic>
          <a:graphicData uri="http://schemas.openxmlformats.org/drawingml/2006/table">
            <a:tbl>
              <a:tblPr firstRow="1" bandRow="1">
                <a:tableStyleId>{5C22544A-7EE6-4342-B048-85BDC9FD1C3A}</a:tableStyleId>
              </a:tblPr>
              <a:tblGrid>
                <a:gridCol w="3613150"/>
                <a:gridCol w="1103313"/>
                <a:gridCol w="1257300"/>
              </a:tblGrid>
              <a:tr h="196841">
                <a:tc>
                  <a:txBody>
                    <a:bodyPr/>
                    <a:lstStyle/>
                    <a:p>
                      <a:pPr algn="l" fontAlgn="ctr"/>
                      <a:r>
                        <a:rPr lang="en-US" sz="1800" u="none" strike="noStrike" dirty="0">
                          <a:effectLst/>
                        </a:rPr>
                        <a:t>How Congress is Handling its Job</a:t>
                      </a:r>
                      <a:endParaRPr lang="en-US" sz="1800" b="0" i="0" u="none" strike="noStrike" dirty="0">
                        <a:solidFill>
                          <a:srgbClr val="000000"/>
                        </a:solidFill>
                        <a:effectLst/>
                        <a:latin typeface="Inherit"/>
                      </a:endParaRPr>
                    </a:p>
                  </a:txBody>
                  <a:tcPr marL="0" marR="0" marT="0" marB="0" anchor="ctr"/>
                </a:tc>
                <a:tc>
                  <a:txBody>
                    <a:bodyPr/>
                    <a:lstStyle/>
                    <a:p>
                      <a:pPr algn="ctr" fontAlgn="b"/>
                      <a:r>
                        <a:rPr lang="en-US" sz="1800" u="none" strike="noStrike" dirty="0">
                          <a:effectLst/>
                        </a:rPr>
                        <a:t> Democrat</a:t>
                      </a:r>
                      <a:endParaRPr lang="en-US" sz="1800" b="0" i="0" u="none" strike="noStrike" dirty="0">
                        <a:solidFill>
                          <a:srgbClr val="000000"/>
                        </a:solidFill>
                        <a:effectLst/>
                        <a:latin typeface="Calibri"/>
                      </a:endParaRPr>
                    </a:p>
                  </a:txBody>
                  <a:tcPr marL="0" marR="0" marT="0" marB="0" anchor="ctr"/>
                </a:tc>
                <a:tc>
                  <a:txBody>
                    <a:bodyPr/>
                    <a:lstStyle/>
                    <a:p>
                      <a:pPr algn="ctr" fontAlgn="b"/>
                      <a:r>
                        <a:rPr lang="en-US" sz="1600" u="none" strike="noStrike" dirty="0">
                          <a:effectLst/>
                        </a:rPr>
                        <a:t> Republican</a:t>
                      </a:r>
                      <a:endParaRPr lang="en-US" sz="1600" b="0" i="0" u="none" strike="noStrike" dirty="0">
                        <a:solidFill>
                          <a:srgbClr val="000000"/>
                        </a:solidFill>
                        <a:effectLst/>
                        <a:latin typeface="Calibri"/>
                      </a:endParaRPr>
                    </a:p>
                  </a:txBody>
                  <a:tcPr marL="0" marR="0" marT="0" marB="0" anchor="ctr"/>
                </a:tc>
              </a:tr>
              <a:tr h="196841">
                <a:tc>
                  <a:txBody>
                    <a:bodyPr/>
                    <a:lstStyle/>
                    <a:p>
                      <a:pPr algn="l" fontAlgn="ctr"/>
                      <a:r>
                        <a:rPr lang="en-US" sz="1800" u="none" strike="noStrike" dirty="0">
                          <a:effectLst/>
                        </a:rPr>
                        <a:t>Strongly Approve (4%)</a:t>
                      </a:r>
                      <a:endParaRPr lang="en-US" sz="1800" b="0" i="0" u="none" strike="noStrike" dirty="0">
                        <a:solidFill>
                          <a:srgbClr val="000000"/>
                        </a:solidFill>
                        <a:effectLst/>
                        <a:latin typeface="Inherit"/>
                      </a:endParaRPr>
                    </a:p>
                  </a:txBody>
                  <a:tcPr marL="0" marR="0" marT="0" marB="0" anchor="ctr"/>
                </a:tc>
                <a:tc>
                  <a:txBody>
                    <a:bodyPr/>
                    <a:lstStyle/>
                    <a:p>
                      <a:pPr algn="ctr" fontAlgn="ctr"/>
                      <a:r>
                        <a:rPr lang="en-US" sz="1800" u="none" strike="noStrike" dirty="0" smtClean="0">
                          <a:effectLst/>
                        </a:rPr>
                        <a:t>82</a:t>
                      </a:r>
                      <a:endParaRPr lang="en-US" sz="1800" b="0" i="0" u="none" strike="noStrike" dirty="0">
                        <a:solidFill>
                          <a:srgbClr val="000000"/>
                        </a:solidFill>
                        <a:effectLst/>
                        <a:latin typeface="Inherit"/>
                      </a:endParaRPr>
                    </a:p>
                  </a:txBody>
                  <a:tcPr marL="0" marR="0" marT="0" marB="0" anchor="ctr"/>
                </a:tc>
                <a:tc>
                  <a:txBody>
                    <a:bodyPr/>
                    <a:lstStyle/>
                    <a:p>
                      <a:pPr algn="ctr" fontAlgn="ctr"/>
                      <a:r>
                        <a:rPr lang="en-US" sz="1800" u="none" strike="noStrike" dirty="0" smtClean="0">
                          <a:effectLst/>
                        </a:rPr>
                        <a:t>16</a:t>
                      </a:r>
                      <a:endParaRPr lang="en-US" sz="1800" b="0" i="0" u="none" strike="noStrike" dirty="0">
                        <a:solidFill>
                          <a:srgbClr val="000000"/>
                        </a:solidFill>
                        <a:effectLst/>
                        <a:latin typeface="Inherit"/>
                      </a:endParaRPr>
                    </a:p>
                  </a:txBody>
                  <a:tcPr marL="0" marR="0" marT="0" marB="0" anchor="ctr"/>
                </a:tc>
              </a:tr>
              <a:tr h="196841">
                <a:tc>
                  <a:txBody>
                    <a:bodyPr/>
                    <a:lstStyle/>
                    <a:p>
                      <a:pPr algn="l" fontAlgn="ctr"/>
                      <a:r>
                        <a:rPr lang="en-US" sz="1800" u="none" strike="noStrike" dirty="0">
                          <a:effectLst/>
                        </a:rPr>
                        <a:t>Somewhat Approve (20%)</a:t>
                      </a:r>
                      <a:endParaRPr lang="en-US" sz="1800" b="0" i="0" u="none" strike="noStrike" dirty="0">
                        <a:solidFill>
                          <a:srgbClr val="000000"/>
                        </a:solidFill>
                        <a:effectLst/>
                        <a:latin typeface="Inherit"/>
                      </a:endParaRPr>
                    </a:p>
                  </a:txBody>
                  <a:tcPr marL="0" marR="0" marT="0" marB="0" anchor="ctr"/>
                </a:tc>
                <a:tc>
                  <a:txBody>
                    <a:bodyPr/>
                    <a:lstStyle/>
                    <a:p>
                      <a:pPr algn="ctr" fontAlgn="ctr"/>
                      <a:r>
                        <a:rPr lang="en-US" sz="1800" u="none" strike="noStrike" dirty="0" smtClean="0">
                          <a:effectLst/>
                        </a:rPr>
                        <a:t>78</a:t>
                      </a:r>
                      <a:endParaRPr lang="en-US" sz="1800" b="0" i="0" u="none" strike="noStrike" dirty="0">
                        <a:solidFill>
                          <a:srgbClr val="000000"/>
                        </a:solidFill>
                        <a:effectLst/>
                        <a:latin typeface="Inherit"/>
                      </a:endParaRPr>
                    </a:p>
                  </a:txBody>
                  <a:tcPr marL="0" marR="0" marT="0" marB="0" anchor="ctr"/>
                </a:tc>
                <a:tc>
                  <a:txBody>
                    <a:bodyPr/>
                    <a:lstStyle/>
                    <a:p>
                      <a:pPr algn="ctr" fontAlgn="ctr"/>
                      <a:r>
                        <a:rPr lang="en-US" sz="1800" u="none" strike="noStrike" dirty="0" smtClean="0">
                          <a:effectLst/>
                        </a:rPr>
                        <a:t>20</a:t>
                      </a:r>
                      <a:endParaRPr lang="en-US" sz="1800" b="0" i="0" u="none" strike="noStrike" dirty="0">
                        <a:solidFill>
                          <a:srgbClr val="000000"/>
                        </a:solidFill>
                        <a:effectLst/>
                        <a:latin typeface="Inherit"/>
                      </a:endParaRPr>
                    </a:p>
                  </a:txBody>
                  <a:tcPr marL="0" marR="0" marT="0" marB="0" anchor="ctr"/>
                </a:tc>
              </a:tr>
              <a:tr h="196841">
                <a:tc>
                  <a:txBody>
                    <a:bodyPr/>
                    <a:lstStyle/>
                    <a:p>
                      <a:pPr algn="l" fontAlgn="ctr"/>
                      <a:r>
                        <a:rPr lang="en-US" sz="1800" u="none" strike="noStrike" dirty="0">
                          <a:effectLst/>
                        </a:rPr>
                        <a:t>Somewhat Disapprove (26%)</a:t>
                      </a:r>
                      <a:endParaRPr lang="en-US" sz="1800" b="0" i="0" u="none" strike="noStrike" dirty="0">
                        <a:solidFill>
                          <a:srgbClr val="000000"/>
                        </a:solidFill>
                        <a:effectLst/>
                        <a:latin typeface="Inherit"/>
                      </a:endParaRPr>
                    </a:p>
                  </a:txBody>
                  <a:tcPr marL="0" marR="0" marT="0" marB="0" anchor="ctr"/>
                </a:tc>
                <a:tc>
                  <a:txBody>
                    <a:bodyPr/>
                    <a:lstStyle/>
                    <a:p>
                      <a:pPr algn="ctr" fontAlgn="ctr"/>
                      <a:r>
                        <a:rPr lang="en-US" sz="1800" u="none" strike="noStrike" dirty="0" smtClean="0">
                          <a:effectLst/>
                        </a:rPr>
                        <a:t>57</a:t>
                      </a:r>
                      <a:endParaRPr lang="en-US" sz="1800" b="0" i="0" u="none" strike="noStrike" dirty="0">
                        <a:solidFill>
                          <a:srgbClr val="000000"/>
                        </a:solidFill>
                        <a:effectLst/>
                        <a:latin typeface="Inherit"/>
                      </a:endParaRPr>
                    </a:p>
                  </a:txBody>
                  <a:tcPr marL="0" marR="0" marT="0" marB="0" anchor="ctr"/>
                </a:tc>
                <a:tc>
                  <a:txBody>
                    <a:bodyPr/>
                    <a:lstStyle/>
                    <a:p>
                      <a:pPr algn="ctr" fontAlgn="ctr"/>
                      <a:r>
                        <a:rPr lang="en-US" sz="1800" u="none" strike="noStrike" dirty="0" smtClean="0">
                          <a:effectLst/>
                        </a:rPr>
                        <a:t>41</a:t>
                      </a:r>
                      <a:endParaRPr lang="en-US" sz="1800" b="0" i="0" u="none" strike="noStrike" dirty="0">
                        <a:solidFill>
                          <a:srgbClr val="000000"/>
                        </a:solidFill>
                        <a:effectLst/>
                        <a:latin typeface="Inherit"/>
                      </a:endParaRPr>
                    </a:p>
                  </a:txBody>
                  <a:tcPr marL="0" marR="0" marT="0" marB="0" anchor="ctr"/>
                </a:tc>
              </a:tr>
              <a:tr h="196841">
                <a:tc>
                  <a:txBody>
                    <a:bodyPr/>
                    <a:lstStyle/>
                    <a:p>
                      <a:pPr algn="l" fontAlgn="ctr"/>
                      <a:r>
                        <a:rPr lang="en-US" sz="1800" u="none" strike="noStrike" dirty="0">
                          <a:effectLst/>
                        </a:rPr>
                        <a:t>Strongly Disapprove (48%)</a:t>
                      </a:r>
                      <a:endParaRPr lang="en-US" sz="1800" b="0" i="0" u="none" strike="noStrike" dirty="0">
                        <a:solidFill>
                          <a:srgbClr val="000000"/>
                        </a:solidFill>
                        <a:effectLst/>
                        <a:latin typeface="Inherit"/>
                      </a:endParaRPr>
                    </a:p>
                  </a:txBody>
                  <a:tcPr marL="0" marR="0" marT="0" marB="0" anchor="ctr"/>
                </a:tc>
                <a:tc>
                  <a:txBody>
                    <a:bodyPr/>
                    <a:lstStyle/>
                    <a:p>
                      <a:pPr algn="ctr" fontAlgn="ctr"/>
                      <a:r>
                        <a:rPr lang="en-US" sz="1800" u="none" strike="noStrike" dirty="0" smtClean="0">
                          <a:effectLst/>
                        </a:rPr>
                        <a:t>19</a:t>
                      </a:r>
                      <a:endParaRPr lang="en-US" sz="1800" b="0" i="0" u="none" strike="noStrike" dirty="0">
                        <a:solidFill>
                          <a:srgbClr val="000000"/>
                        </a:solidFill>
                        <a:effectLst/>
                        <a:latin typeface="Inherit"/>
                      </a:endParaRPr>
                    </a:p>
                  </a:txBody>
                  <a:tcPr marL="0" marR="0" marT="0" marB="0" anchor="ctr"/>
                </a:tc>
                <a:tc>
                  <a:txBody>
                    <a:bodyPr/>
                    <a:lstStyle/>
                    <a:p>
                      <a:pPr algn="ctr" fontAlgn="ctr"/>
                      <a:r>
                        <a:rPr lang="en-US" sz="1800" u="none" strike="noStrike" dirty="0" smtClean="0">
                          <a:effectLst/>
                        </a:rPr>
                        <a:t>77</a:t>
                      </a:r>
                      <a:endParaRPr lang="en-US" sz="1800" b="0" i="0" u="none" strike="noStrike" dirty="0">
                        <a:solidFill>
                          <a:srgbClr val="000000"/>
                        </a:solidFill>
                        <a:effectLst/>
                        <a:latin typeface="Inherit"/>
                      </a:endParaRPr>
                    </a:p>
                  </a:txBody>
                  <a:tcPr marL="0" marR="0" marT="0" marB="0" anchor="ctr"/>
                </a:tc>
              </a:tr>
            </a:tbl>
          </a:graphicData>
        </a:graphic>
      </p:graphicFrame>
      <p:pic>
        <p:nvPicPr>
          <p:cNvPr id="5" name="Picture 4" descr="http://i.cdn.turner.com/cnn/.e/img/3.0/election/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65450" y="20173950"/>
            <a:ext cx="95250" cy="12382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http://i.cdn.turner.com/cnn/.e/img/3.0/election/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65450" y="20173950"/>
            <a:ext cx="95250" cy="12382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http://i.cdn.turner.com/cnn/.e/img/3.0/election/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65450" y="20173950"/>
            <a:ext cx="95250" cy="12382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http://i.cdn.turner.com/cnn/.e/img/3.0/election/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65775" y="20173950"/>
            <a:ext cx="95250" cy="12382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http://i.cdn.turner.com/cnn/.e/img/3.0/election/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75375" y="20173950"/>
            <a:ext cx="95250" cy="123825"/>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descr="http://i.cdn.turner.com/cnn/.e/img/3.0/election/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84975" y="20173950"/>
            <a:ext cx="95250" cy="12382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1" name="Table 10"/>
          <p:cNvGraphicFramePr>
            <a:graphicFrameLocks noGrp="1"/>
          </p:cNvGraphicFramePr>
          <p:nvPr>
            <p:extLst>
              <p:ext uri="{D42A27DB-BD31-4B8C-83A1-F6EECF244321}">
                <p14:modId xmlns:p14="http://schemas.microsoft.com/office/powerpoint/2010/main" val="3454123134"/>
              </p:ext>
            </p:extLst>
          </p:nvPr>
        </p:nvGraphicFramePr>
        <p:xfrm>
          <a:off x="1280318" y="4343400"/>
          <a:ext cx="5973763" cy="822960"/>
        </p:xfrm>
        <a:graphic>
          <a:graphicData uri="http://schemas.openxmlformats.org/drawingml/2006/table">
            <a:tbl>
              <a:tblPr firstRow="1" bandRow="1">
                <a:tableStyleId>{5C22544A-7EE6-4342-B048-85BDC9FD1C3A}</a:tableStyleId>
              </a:tblPr>
              <a:tblGrid>
                <a:gridCol w="3613150"/>
                <a:gridCol w="1103313"/>
                <a:gridCol w="1257300"/>
              </a:tblGrid>
              <a:tr h="196841">
                <a:tc>
                  <a:txBody>
                    <a:bodyPr/>
                    <a:lstStyle/>
                    <a:p>
                      <a:pPr algn="l" fontAlgn="ctr"/>
                      <a:r>
                        <a:rPr lang="en-US" sz="1800" u="none" strike="noStrike" dirty="0" smtClean="0">
                          <a:effectLst/>
                        </a:rPr>
                        <a:t>What is your opinion of…</a:t>
                      </a:r>
                      <a:endParaRPr lang="en-US" sz="1800" b="0" i="0" u="none" strike="noStrike" dirty="0">
                        <a:solidFill>
                          <a:srgbClr val="000000"/>
                        </a:solidFill>
                        <a:effectLst/>
                        <a:latin typeface="Inherit"/>
                      </a:endParaRPr>
                    </a:p>
                  </a:txBody>
                  <a:tcPr marL="0" marR="0" marT="0" marB="0" anchor="ctr"/>
                </a:tc>
                <a:tc>
                  <a:txBody>
                    <a:bodyPr/>
                    <a:lstStyle/>
                    <a:p>
                      <a:pPr algn="ctr" fontAlgn="b"/>
                      <a:r>
                        <a:rPr lang="en-US" sz="1800" u="none" strike="noStrike" dirty="0">
                          <a:effectLst/>
                        </a:rPr>
                        <a:t> Democrat</a:t>
                      </a:r>
                      <a:endParaRPr lang="en-US" sz="1800" b="0" i="0" u="none" strike="noStrike" dirty="0">
                        <a:solidFill>
                          <a:srgbClr val="000000"/>
                        </a:solidFill>
                        <a:effectLst/>
                        <a:latin typeface="Calibri"/>
                      </a:endParaRPr>
                    </a:p>
                  </a:txBody>
                  <a:tcPr marL="0" marR="0" marT="0" marB="0" anchor="ctr"/>
                </a:tc>
                <a:tc>
                  <a:txBody>
                    <a:bodyPr/>
                    <a:lstStyle/>
                    <a:p>
                      <a:pPr algn="ctr" fontAlgn="b"/>
                      <a:r>
                        <a:rPr lang="en-US" sz="1600" u="none" strike="noStrike" dirty="0">
                          <a:effectLst/>
                        </a:rPr>
                        <a:t> Republican</a:t>
                      </a:r>
                      <a:endParaRPr lang="en-US" sz="1600" b="0" i="0" u="none" strike="noStrike" dirty="0">
                        <a:solidFill>
                          <a:srgbClr val="000000"/>
                        </a:solidFill>
                        <a:effectLst/>
                        <a:latin typeface="Calibri"/>
                      </a:endParaRPr>
                    </a:p>
                  </a:txBody>
                  <a:tcPr marL="0" marR="0" marT="0" marB="0" anchor="ctr"/>
                </a:tc>
              </a:tr>
              <a:tr h="196841">
                <a:tc>
                  <a:txBody>
                    <a:bodyPr/>
                    <a:lstStyle/>
                    <a:p>
                      <a:pPr algn="l" fontAlgn="ctr"/>
                      <a:r>
                        <a:rPr lang="en-US" sz="1800" b="0" i="0" u="none" strike="noStrike" dirty="0" smtClean="0">
                          <a:solidFill>
                            <a:srgbClr val="000000"/>
                          </a:solidFill>
                          <a:effectLst/>
                          <a:latin typeface="Inherit"/>
                        </a:rPr>
                        <a:t>Democrats - favorable (44%)</a:t>
                      </a:r>
                      <a:endParaRPr lang="en-US" sz="1800" b="0" i="0" u="none" strike="noStrike" dirty="0">
                        <a:solidFill>
                          <a:srgbClr val="000000"/>
                        </a:solidFill>
                        <a:effectLst/>
                        <a:latin typeface="Inherit"/>
                      </a:endParaRPr>
                    </a:p>
                  </a:txBody>
                  <a:tcPr marL="0" marR="0" marT="0" marB="0" anchor="ctr"/>
                </a:tc>
                <a:tc>
                  <a:txBody>
                    <a:bodyPr/>
                    <a:lstStyle/>
                    <a:p>
                      <a:pPr algn="ctr" fontAlgn="ctr"/>
                      <a:r>
                        <a:rPr lang="en-US" sz="1800" b="0" i="0" u="none" strike="noStrike" dirty="0" smtClean="0">
                          <a:solidFill>
                            <a:srgbClr val="000000"/>
                          </a:solidFill>
                          <a:effectLst/>
                          <a:latin typeface="Inherit"/>
                        </a:rPr>
                        <a:t>91</a:t>
                      </a:r>
                      <a:endParaRPr lang="en-US" sz="1800" b="0" i="0" u="none" strike="noStrike" dirty="0">
                        <a:solidFill>
                          <a:srgbClr val="000000"/>
                        </a:solidFill>
                        <a:effectLst/>
                        <a:latin typeface="Inherit"/>
                      </a:endParaRPr>
                    </a:p>
                  </a:txBody>
                  <a:tcPr marL="0" marR="0" marT="0" marB="0" anchor="ctr"/>
                </a:tc>
                <a:tc>
                  <a:txBody>
                    <a:bodyPr/>
                    <a:lstStyle/>
                    <a:p>
                      <a:pPr algn="ctr" fontAlgn="ctr"/>
                      <a:r>
                        <a:rPr lang="en-US" sz="1800" b="0" i="0" u="none" strike="noStrike" dirty="0" smtClean="0">
                          <a:solidFill>
                            <a:srgbClr val="000000"/>
                          </a:solidFill>
                          <a:effectLst/>
                          <a:latin typeface="Inherit"/>
                        </a:rPr>
                        <a:t>8</a:t>
                      </a:r>
                      <a:endParaRPr lang="en-US" sz="1800" b="0" i="0" u="none" strike="noStrike" dirty="0">
                        <a:solidFill>
                          <a:srgbClr val="000000"/>
                        </a:solidFill>
                        <a:effectLst/>
                        <a:latin typeface="Inherit"/>
                      </a:endParaRPr>
                    </a:p>
                  </a:txBody>
                  <a:tcPr marL="0" marR="0" marT="0" marB="0" anchor="ctr"/>
                </a:tc>
              </a:tr>
              <a:tr h="196841">
                <a:tc>
                  <a:txBody>
                    <a:bodyPr/>
                    <a:lstStyle/>
                    <a:p>
                      <a:pPr algn="l" fontAlgn="ctr"/>
                      <a:r>
                        <a:rPr lang="en-US" sz="1800" b="0" i="0" u="none" strike="noStrike" dirty="0" smtClean="0">
                          <a:solidFill>
                            <a:srgbClr val="000000"/>
                          </a:solidFill>
                          <a:effectLst/>
                          <a:latin typeface="Inherit"/>
                        </a:rPr>
                        <a:t>Republicans - favorable (41%)</a:t>
                      </a:r>
                      <a:endParaRPr lang="en-US" sz="1800" b="0" i="0" u="none" strike="noStrike" dirty="0">
                        <a:solidFill>
                          <a:srgbClr val="000000"/>
                        </a:solidFill>
                        <a:effectLst/>
                        <a:latin typeface="Inherit"/>
                      </a:endParaRPr>
                    </a:p>
                  </a:txBody>
                  <a:tcPr marL="0" marR="0" marT="0" marB="0" anchor="ctr"/>
                </a:tc>
                <a:tc>
                  <a:txBody>
                    <a:bodyPr/>
                    <a:lstStyle/>
                    <a:p>
                      <a:pPr algn="ctr" fontAlgn="ctr"/>
                      <a:r>
                        <a:rPr lang="en-US" sz="1800" b="0" i="0" u="none" strike="noStrike" dirty="0" smtClean="0">
                          <a:solidFill>
                            <a:srgbClr val="000000"/>
                          </a:solidFill>
                          <a:effectLst/>
                          <a:latin typeface="Inherit"/>
                        </a:rPr>
                        <a:t>11</a:t>
                      </a:r>
                      <a:endParaRPr lang="en-US" sz="1800" b="0" i="0" u="none" strike="noStrike" dirty="0">
                        <a:solidFill>
                          <a:srgbClr val="000000"/>
                        </a:solidFill>
                        <a:effectLst/>
                        <a:latin typeface="Inherit"/>
                      </a:endParaRPr>
                    </a:p>
                  </a:txBody>
                  <a:tcPr marL="0" marR="0" marT="0" marB="0" anchor="ctr"/>
                </a:tc>
                <a:tc>
                  <a:txBody>
                    <a:bodyPr/>
                    <a:lstStyle/>
                    <a:p>
                      <a:pPr algn="ctr" fontAlgn="ctr"/>
                      <a:r>
                        <a:rPr lang="en-US" sz="1800" b="0" i="0" u="none" strike="noStrike" dirty="0" smtClean="0">
                          <a:solidFill>
                            <a:srgbClr val="000000"/>
                          </a:solidFill>
                          <a:effectLst/>
                          <a:latin typeface="Inherit"/>
                        </a:rPr>
                        <a:t>88</a:t>
                      </a:r>
                      <a:endParaRPr lang="en-US" sz="1800" b="0" i="0" u="none" strike="noStrike" dirty="0">
                        <a:solidFill>
                          <a:srgbClr val="000000"/>
                        </a:solidFill>
                        <a:effectLst/>
                        <a:latin typeface="Inherit"/>
                      </a:endParaRPr>
                    </a:p>
                  </a:txBody>
                  <a:tcPr marL="0" marR="0" marT="0" marB="0" anchor="ctr"/>
                </a:tc>
              </a:tr>
            </a:tbl>
          </a:graphicData>
        </a:graphic>
      </p:graphicFrame>
      <p:sp>
        <p:nvSpPr>
          <p:cNvPr id="12" name="TextBox 11"/>
          <p:cNvSpPr txBox="1"/>
          <p:nvPr/>
        </p:nvSpPr>
        <p:spPr>
          <a:xfrm>
            <a:off x="609600" y="1447800"/>
            <a:ext cx="7315200" cy="369332"/>
          </a:xfrm>
          <a:prstGeom prst="rect">
            <a:avLst/>
          </a:prstGeom>
          <a:noFill/>
        </p:spPr>
        <p:txBody>
          <a:bodyPr wrap="square" rtlCol="0">
            <a:spAutoFit/>
          </a:bodyPr>
          <a:lstStyle/>
          <a:p>
            <a:r>
              <a:rPr lang="en-US" dirty="0" smtClean="0"/>
              <a:t>Too many people strongly disapprove of the job Congress is doing…</a:t>
            </a:r>
            <a:endParaRPr lang="en-US" dirty="0"/>
          </a:p>
        </p:txBody>
      </p:sp>
      <p:sp>
        <p:nvSpPr>
          <p:cNvPr id="13" name="TextBox 12"/>
          <p:cNvSpPr txBox="1"/>
          <p:nvPr/>
        </p:nvSpPr>
        <p:spPr>
          <a:xfrm>
            <a:off x="609600" y="3733800"/>
            <a:ext cx="7315200" cy="369332"/>
          </a:xfrm>
          <a:prstGeom prst="rect">
            <a:avLst/>
          </a:prstGeom>
          <a:noFill/>
        </p:spPr>
        <p:txBody>
          <a:bodyPr wrap="square" rtlCol="0">
            <a:spAutoFit/>
          </a:bodyPr>
          <a:lstStyle/>
          <a:p>
            <a:r>
              <a:rPr lang="en-US" dirty="0" smtClean="0"/>
              <a:t>But unfavorable opinions are spread to both Dems and Reps</a:t>
            </a:r>
            <a:endParaRPr lang="en-US" dirty="0"/>
          </a:p>
        </p:txBody>
      </p:sp>
      <p:sp>
        <p:nvSpPr>
          <p:cNvPr id="14" name="Oval 13"/>
          <p:cNvSpPr/>
          <p:nvPr/>
        </p:nvSpPr>
        <p:spPr>
          <a:xfrm>
            <a:off x="6705600" y="3048000"/>
            <a:ext cx="609600" cy="5334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a:off x="3828293" y="3015493"/>
            <a:ext cx="609600" cy="5334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3429000" y="4437355"/>
            <a:ext cx="990600" cy="9144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94915680"/>
      </p:ext>
    </p:extLst>
  </p:cSld>
  <p:clrMapOvr>
    <a:masterClrMapping/>
  </p:clrMapOvr>
  <p:transition spd="med">
    <p:fade thruBlk="1"/>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90600"/>
          </a:xfrm>
        </p:spPr>
        <p:txBody>
          <a:bodyPr/>
          <a:lstStyle/>
          <a:p>
            <a:r>
              <a:rPr lang="en-US" sz="3600" dirty="0" smtClean="0"/>
              <a:t>National Politics: House Vote</a:t>
            </a:r>
            <a:endParaRPr lang="en-US" sz="3600" dirty="0"/>
          </a:p>
        </p:txBody>
      </p:sp>
      <p:sp>
        <p:nvSpPr>
          <p:cNvPr id="3" name="Content Placeholder 2"/>
          <p:cNvSpPr>
            <a:spLocks noGrp="1"/>
          </p:cNvSpPr>
          <p:nvPr>
            <p:ph idx="1"/>
          </p:nvPr>
        </p:nvSpPr>
        <p:spPr>
          <a:xfrm>
            <a:off x="304800" y="1600200"/>
            <a:ext cx="8534400" cy="4525963"/>
          </a:xfrm>
        </p:spPr>
        <p:txBody>
          <a:bodyPr/>
          <a:lstStyle/>
          <a:p>
            <a:pPr marL="0" indent="0">
              <a:buNone/>
            </a:pPr>
            <a:endParaRPr lang="en-US" dirty="0" smtClean="0"/>
          </a:p>
          <a:p>
            <a:endParaRPr lang="en-US" dirty="0"/>
          </a:p>
          <a:p>
            <a:endParaRPr lang="en-US" dirty="0"/>
          </a:p>
        </p:txBody>
      </p:sp>
      <p:pic>
        <p:nvPicPr>
          <p:cNvPr id="5" name="Picture 4" descr="http://i.cdn.turner.com/cnn/.e/img/3.0/election/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65450" y="20173950"/>
            <a:ext cx="95250" cy="12382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http://i.cdn.turner.com/cnn/.e/img/3.0/election/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65450" y="20173950"/>
            <a:ext cx="95250" cy="12382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http://i.cdn.turner.com/cnn/.e/img/3.0/election/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65450" y="20173950"/>
            <a:ext cx="95250" cy="12382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http://i.cdn.turner.com/cnn/.e/img/3.0/election/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65775" y="20173950"/>
            <a:ext cx="95250" cy="12382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http://i.cdn.turner.com/cnn/.e/img/3.0/election/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75375" y="20173950"/>
            <a:ext cx="95250" cy="123825"/>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descr="http://i.cdn.turner.com/cnn/.e/img/3.0/election/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84975" y="20173950"/>
            <a:ext cx="95250" cy="12382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1" name="Table 10"/>
          <p:cNvGraphicFramePr>
            <a:graphicFrameLocks noGrp="1"/>
          </p:cNvGraphicFramePr>
          <p:nvPr>
            <p:extLst>
              <p:ext uri="{D42A27DB-BD31-4B8C-83A1-F6EECF244321}">
                <p14:modId xmlns:p14="http://schemas.microsoft.com/office/powerpoint/2010/main" val="379977474"/>
              </p:ext>
            </p:extLst>
          </p:nvPr>
        </p:nvGraphicFramePr>
        <p:xfrm>
          <a:off x="1524000" y="4038600"/>
          <a:ext cx="5853113" cy="1371600"/>
        </p:xfrm>
        <a:graphic>
          <a:graphicData uri="http://schemas.openxmlformats.org/drawingml/2006/table">
            <a:tbl>
              <a:tblPr firstRow="1" bandRow="1">
                <a:tableStyleId>{5C22544A-7EE6-4342-B048-85BDC9FD1C3A}</a:tableStyleId>
              </a:tblPr>
              <a:tblGrid>
                <a:gridCol w="3435350"/>
                <a:gridCol w="1103313"/>
                <a:gridCol w="1314450"/>
              </a:tblGrid>
              <a:tr h="259260">
                <a:tc>
                  <a:txBody>
                    <a:bodyPr/>
                    <a:lstStyle/>
                    <a:p>
                      <a:pPr algn="l" fontAlgn="ctr"/>
                      <a:r>
                        <a:rPr lang="en-US" sz="1800" u="none" strike="noStrike" dirty="0">
                          <a:effectLst/>
                        </a:rPr>
                        <a:t>Opinion of Federal Government</a:t>
                      </a:r>
                      <a:endParaRPr lang="en-US" sz="1800" b="0" i="0" u="none" strike="noStrike" dirty="0">
                        <a:solidFill>
                          <a:srgbClr val="000000"/>
                        </a:solidFill>
                        <a:effectLst/>
                        <a:latin typeface="Inherit"/>
                      </a:endParaRPr>
                    </a:p>
                  </a:txBody>
                  <a:tcPr marL="0" marR="0" marT="0" marB="0" anchor="ctr"/>
                </a:tc>
                <a:tc>
                  <a:txBody>
                    <a:bodyPr/>
                    <a:lstStyle/>
                    <a:p>
                      <a:pPr algn="l" fontAlgn="b"/>
                      <a:r>
                        <a:rPr lang="en-US" sz="1800" u="none" strike="noStrike" dirty="0">
                          <a:effectLst/>
                        </a:rPr>
                        <a:t> Democrat</a:t>
                      </a:r>
                      <a:endParaRPr lang="en-US" sz="1800" b="0" i="0" u="none" strike="noStrike" dirty="0">
                        <a:solidFill>
                          <a:srgbClr val="000000"/>
                        </a:solidFill>
                        <a:effectLst/>
                        <a:latin typeface="Calibri"/>
                      </a:endParaRPr>
                    </a:p>
                  </a:txBody>
                  <a:tcPr marL="0" marR="0" marT="0" marB="0" anchor="ctr"/>
                </a:tc>
                <a:tc>
                  <a:txBody>
                    <a:bodyPr/>
                    <a:lstStyle/>
                    <a:p>
                      <a:pPr algn="l" fontAlgn="b"/>
                      <a:r>
                        <a:rPr lang="en-US" sz="1800" u="none" strike="noStrike" dirty="0">
                          <a:effectLst/>
                        </a:rPr>
                        <a:t> Republican</a:t>
                      </a:r>
                      <a:endParaRPr lang="en-US" sz="1800" b="0" i="0" u="none" strike="noStrike" dirty="0">
                        <a:solidFill>
                          <a:srgbClr val="000000"/>
                        </a:solidFill>
                        <a:effectLst/>
                        <a:latin typeface="Calibri"/>
                      </a:endParaRPr>
                    </a:p>
                  </a:txBody>
                  <a:tcPr marL="0" marR="0" marT="0" marB="0" anchor="ctr"/>
                </a:tc>
              </a:tr>
              <a:tr h="259260">
                <a:tc>
                  <a:txBody>
                    <a:bodyPr/>
                    <a:lstStyle/>
                    <a:p>
                      <a:pPr algn="l" fontAlgn="ctr"/>
                      <a:r>
                        <a:rPr lang="en-US" sz="1800" u="none" strike="noStrike" dirty="0">
                          <a:effectLst/>
                        </a:rPr>
                        <a:t>Enthusiastic (3%)</a:t>
                      </a:r>
                      <a:endParaRPr lang="en-US" sz="1800" b="0" i="0" u="none" strike="noStrike" dirty="0">
                        <a:solidFill>
                          <a:srgbClr val="000000"/>
                        </a:solidFill>
                        <a:effectLst/>
                        <a:latin typeface="Inherit"/>
                      </a:endParaRPr>
                    </a:p>
                  </a:txBody>
                  <a:tcPr marL="0" marR="0" marT="0" marB="0" anchor="ctr"/>
                </a:tc>
                <a:tc>
                  <a:txBody>
                    <a:bodyPr/>
                    <a:lstStyle/>
                    <a:p>
                      <a:pPr algn="ctr" fontAlgn="ctr"/>
                      <a:r>
                        <a:rPr lang="en-US" sz="1800" u="none" strike="noStrike" dirty="0" smtClean="0">
                          <a:effectLst/>
                        </a:rPr>
                        <a:t>92</a:t>
                      </a:r>
                      <a:endParaRPr lang="en-US" sz="1800" b="0" i="0" u="none" strike="noStrike" dirty="0">
                        <a:solidFill>
                          <a:srgbClr val="000000"/>
                        </a:solidFill>
                        <a:effectLst/>
                        <a:latin typeface="Inherit"/>
                      </a:endParaRPr>
                    </a:p>
                  </a:txBody>
                  <a:tcPr marL="0" marR="0" marT="0" marB="0" anchor="ctr"/>
                </a:tc>
                <a:tc>
                  <a:txBody>
                    <a:bodyPr/>
                    <a:lstStyle/>
                    <a:p>
                      <a:pPr algn="ctr" fontAlgn="ctr"/>
                      <a:r>
                        <a:rPr lang="en-US" sz="1800" u="none" strike="noStrike" dirty="0" smtClean="0">
                          <a:effectLst/>
                        </a:rPr>
                        <a:t>6</a:t>
                      </a:r>
                      <a:endParaRPr lang="en-US" sz="1800" b="0" i="0" u="none" strike="noStrike" dirty="0">
                        <a:solidFill>
                          <a:srgbClr val="000000"/>
                        </a:solidFill>
                        <a:effectLst/>
                        <a:latin typeface="Inherit"/>
                      </a:endParaRPr>
                    </a:p>
                  </a:txBody>
                  <a:tcPr marL="0" marR="0" marT="0" marB="0" anchor="ctr"/>
                </a:tc>
              </a:tr>
              <a:tr h="259260">
                <a:tc>
                  <a:txBody>
                    <a:bodyPr/>
                    <a:lstStyle/>
                    <a:p>
                      <a:pPr algn="l" fontAlgn="ctr"/>
                      <a:r>
                        <a:rPr lang="en-US" sz="1800" u="none" strike="noStrike" dirty="0">
                          <a:effectLst/>
                        </a:rPr>
                        <a:t>Satisfied (21%)</a:t>
                      </a:r>
                      <a:endParaRPr lang="en-US" sz="1800" b="0" i="0" u="none" strike="noStrike" dirty="0">
                        <a:solidFill>
                          <a:srgbClr val="000000"/>
                        </a:solidFill>
                        <a:effectLst/>
                        <a:latin typeface="Inherit"/>
                      </a:endParaRPr>
                    </a:p>
                  </a:txBody>
                  <a:tcPr marL="0" marR="0" marT="0" marB="0" anchor="ctr"/>
                </a:tc>
                <a:tc>
                  <a:txBody>
                    <a:bodyPr/>
                    <a:lstStyle/>
                    <a:p>
                      <a:pPr algn="ctr" fontAlgn="ctr"/>
                      <a:r>
                        <a:rPr lang="en-US" sz="1800" u="none" strike="noStrike" dirty="0" smtClean="0">
                          <a:effectLst/>
                        </a:rPr>
                        <a:t>79</a:t>
                      </a:r>
                      <a:endParaRPr lang="en-US" sz="1800" b="0" i="0" u="none" strike="noStrike" dirty="0">
                        <a:solidFill>
                          <a:srgbClr val="000000"/>
                        </a:solidFill>
                        <a:effectLst/>
                        <a:latin typeface="Inherit"/>
                      </a:endParaRPr>
                    </a:p>
                  </a:txBody>
                  <a:tcPr marL="0" marR="0" marT="0" marB="0" anchor="ctr"/>
                </a:tc>
                <a:tc>
                  <a:txBody>
                    <a:bodyPr/>
                    <a:lstStyle/>
                    <a:p>
                      <a:pPr algn="ctr" fontAlgn="ctr"/>
                      <a:r>
                        <a:rPr lang="en-US" sz="1800" u="none" strike="noStrike" dirty="0" smtClean="0">
                          <a:effectLst/>
                        </a:rPr>
                        <a:t>18</a:t>
                      </a:r>
                      <a:endParaRPr lang="en-US" sz="1800" b="0" i="0" u="none" strike="noStrike" dirty="0">
                        <a:solidFill>
                          <a:srgbClr val="000000"/>
                        </a:solidFill>
                        <a:effectLst/>
                        <a:latin typeface="Inherit"/>
                      </a:endParaRPr>
                    </a:p>
                  </a:txBody>
                  <a:tcPr marL="0" marR="0" marT="0" marB="0" anchor="ctr"/>
                </a:tc>
              </a:tr>
              <a:tr h="243840">
                <a:tc>
                  <a:txBody>
                    <a:bodyPr/>
                    <a:lstStyle/>
                    <a:p>
                      <a:pPr algn="l" fontAlgn="ctr"/>
                      <a:r>
                        <a:rPr lang="en-US" sz="1800" u="none" strike="noStrike" dirty="0">
                          <a:effectLst/>
                        </a:rPr>
                        <a:t>Dissatisfied (48%)</a:t>
                      </a:r>
                      <a:endParaRPr lang="en-US" sz="1800" b="0" i="0" u="none" strike="noStrike" dirty="0">
                        <a:solidFill>
                          <a:srgbClr val="000000"/>
                        </a:solidFill>
                        <a:effectLst/>
                        <a:latin typeface="Inherit"/>
                      </a:endParaRPr>
                    </a:p>
                  </a:txBody>
                  <a:tcPr marL="0" marR="0" marT="0" marB="0" anchor="ctr"/>
                </a:tc>
                <a:tc>
                  <a:txBody>
                    <a:bodyPr/>
                    <a:lstStyle/>
                    <a:p>
                      <a:pPr algn="ctr" fontAlgn="ctr"/>
                      <a:r>
                        <a:rPr lang="en-US" sz="1800" u="none" strike="noStrike" dirty="0" smtClean="0">
                          <a:effectLst/>
                        </a:rPr>
                        <a:t>41</a:t>
                      </a:r>
                      <a:endParaRPr lang="en-US" sz="1800" b="0" i="0" u="none" strike="noStrike" dirty="0">
                        <a:solidFill>
                          <a:srgbClr val="000000"/>
                        </a:solidFill>
                        <a:effectLst/>
                        <a:latin typeface="Inherit"/>
                      </a:endParaRPr>
                    </a:p>
                  </a:txBody>
                  <a:tcPr marL="0" marR="0" marT="0" marB="0" anchor="ctr"/>
                </a:tc>
                <a:tc>
                  <a:txBody>
                    <a:bodyPr/>
                    <a:lstStyle/>
                    <a:p>
                      <a:pPr algn="ctr" fontAlgn="ctr"/>
                      <a:r>
                        <a:rPr lang="en-US" sz="1800" u="none" strike="noStrike" dirty="0" smtClean="0">
                          <a:effectLst/>
                        </a:rPr>
                        <a:t>55</a:t>
                      </a:r>
                      <a:endParaRPr lang="en-US" sz="1800" b="0" i="0" u="none" strike="noStrike" dirty="0">
                        <a:solidFill>
                          <a:srgbClr val="000000"/>
                        </a:solidFill>
                        <a:effectLst/>
                        <a:latin typeface="Inherit"/>
                      </a:endParaRPr>
                    </a:p>
                  </a:txBody>
                  <a:tcPr marL="0" marR="0" marT="0" marB="0" anchor="ctr"/>
                </a:tc>
              </a:tr>
              <a:tr h="259260">
                <a:tc>
                  <a:txBody>
                    <a:bodyPr/>
                    <a:lstStyle/>
                    <a:p>
                      <a:pPr algn="l" fontAlgn="ctr"/>
                      <a:r>
                        <a:rPr lang="en-US" sz="1800" u="none" strike="noStrike" dirty="0">
                          <a:effectLst/>
                        </a:rPr>
                        <a:t>Angry </a:t>
                      </a:r>
                      <a:r>
                        <a:rPr lang="en-US" sz="1800" u="none" strike="noStrike" dirty="0" smtClean="0">
                          <a:effectLst/>
                        </a:rPr>
                        <a:t>          (</a:t>
                      </a:r>
                      <a:r>
                        <a:rPr lang="en-US" sz="1800" u="none" strike="noStrike" dirty="0">
                          <a:effectLst/>
                        </a:rPr>
                        <a:t>25%)</a:t>
                      </a:r>
                      <a:endParaRPr lang="en-US" sz="1800" b="0" i="0" u="none" strike="noStrike" dirty="0">
                        <a:solidFill>
                          <a:srgbClr val="000000"/>
                        </a:solidFill>
                        <a:effectLst/>
                        <a:latin typeface="Inherit"/>
                      </a:endParaRPr>
                    </a:p>
                  </a:txBody>
                  <a:tcPr marL="0" marR="0" marT="0" marB="0" anchor="ctr"/>
                </a:tc>
                <a:tc>
                  <a:txBody>
                    <a:bodyPr/>
                    <a:lstStyle/>
                    <a:p>
                      <a:pPr algn="ctr" fontAlgn="ctr"/>
                      <a:r>
                        <a:rPr lang="en-US" sz="1800" u="none" strike="noStrike" dirty="0" smtClean="0">
                          <a:effectLst/>
                        </a:rPr>
                        <a:t>14</a:t>
                      </a:r>
                      <a:endParaRPr lang="en-US" sz="1800" b="0" i="0" u="none" strike="noStrike" dirty="0">
                        <a:solidFill>
                          <a:srgbClr val="000000"/>
                        </a:solidFill>
                        <a:effectLst/>
                        <a:latin typeface="Inherit"/>
                      </a:endParaRPr>
                    </a:p>
                  </a:txBody>
                  <a:tcPr marL="0" marR="0" marT="0" marB="0" anchor="ctr"/>
                </a:tc>
                <a:tc>
                  <a:txBody>
                    <a:bodyPr/>
                    <a:lstStyle/>
                    <a:p>
                      <a:pPr algn="ctr" fontAlgn="ctr"/>
                      <a:r>
                        <a:rPr lang="en-US" sz="1800" u="none" strike="noStrike" dirty="0" smtClean="0">
                          <a:effectLst/>
                        </a:rPr>
                        <a:t>83</a:t>
                      </a:r>
                      <a:endParaRPr lang="en-US" sz="1800" b="0" i="0" u="none" strike="noStrike" dirty="0">
                        <a:solidFill>
                          <a:srgbClr val="000000"/>
                        </a:solidFill>
                        <a:effectLst/>
                        <a:latin typeface="Inherit"/>
                      </a:endParaRPr>
                    </a:p>
                  </a:txBody>
                  <a:tcPr marL="0" marR="0" marT="0" marB="0" anchor="ctr"/>
                </a:tc>
              </a:tr>
            </a:tbl>
          </a:graphicData>
        </a:graphic>
      </p:graphicFrame>
      <p:pic>
        <p:nvPicPr>
          <p:cNvPr id="12" name="Picture 11" descr="http://i.cdn.turner.com/cnn/.e/img/3.0/election/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65450" y="22650450"/>
            <a:ext cx="95250" cy="123825"/>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descr="http://i.cdn.turner.com/cnn/.e/img/3.0/election/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65450" y="22650450"/>
            <a:ext cx="95250" cy="123825"/>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descr="http://i.cdn.turner.com/cnn/.e/img/3.0/election/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65450" y="22650450"/>
            <a:ext cx="95250" cy="12382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descr="http://i.cdn.turner.com/cnn/.e/img/3.0/election/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65775" y="22650450"/>
            <a:ext cx="95250" cy="123825"/>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descr="http://i.cdn.turner.com/cnn/.e/img/3.0/election/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75375" y="22650450"/>
            <a:ext cx="95250" cy="123825"/>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descr="http://i.cdn.turner.com/cnn/.e/img/3.0/election/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84975" y="22650450"/>
            <a:ext cx="95250" cy="12382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8" name="Table 17"/>
          <p:cNvGraphicFramePr>
            <a:graphicFrameLocks noGrp="1"/>
          </p:cNvGraphicFramePr>
          <p:nvPr>
            <p:extLst>
              <p:ext uri="{D42A27DB-BD31-4B8C-83A1-F6EECF244321}">
                <p14:modId xmlns:p14="http://schemas.microsoft.com/office/powerpoint/2010/main" val="4017607348"/>
              </p:ext>
            </p:extLst>
          </p:nvPr>
        </p:nvGraphicFramePr>
        <p:xfrm>
          <a:off x="1066800" y="2133600"/>
          <a:ext cx="6617371" cy="1051560"/>
        </p:xfrm>
        <a:graphic>
          <a:graphicData uri="http://schemas.openxmlformats.org/drawingml/2006/table">
            <a:tbl>
              <a:tblPr firstRow="1" bandRow="1">
                <a:tableStyleId>{5C22544A-7EE6-4342-B048-85BDC9FD1C3A}</a:tableStyleId>
              </a:tblPr>
              <a:tblGrid>
                <a:gridCol w="4269861"/>
                <a:gridCol w="1173755"/>
                <a:gridCol w="1173755"/>
              </a:tblGrid>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err="1" smtClean="0"/>
                        <a:t>Govt</a:t>
                      </a:r>
                      <a:r>
                        <a:rPr lang="en-US" dirty="0" smtClean="0"/>
                        <a:t> should do more ?</a:t>
                      </a:r>
                      <a:endParaRPr lang="en-US" dirty="0" smtClean="0">
                        <a:effectLst/>
                      </a:endParaRPr>
                    </a:p>
                  </a:txBody>
                  <a:tcPr/>
                </a:tc>
                <a:tc>
                  <a:txBody>
                    <a:bodyPr/>
                    <a:lstStyle/>
                    <a:p>
                      <a:pPr algn="ctr"/>
                      <a:r>
                        <a:rPr lang="en-US" dirty="0" smtClean="0"/>
                        <a:t>Dem</a:t>
                      </a:r>
                      <a:endParaRPr lang="en-US" dirty="0"/>
                    </a:p>
                  </a:txBody>
                  <a:tcPr/>
                </a:tc>
                <a:tc>
                  <a:txBody>
                    <a:bodyPr/>
                    <a:lstStyle/>
                    <a:p>
                      <a:pPr algn="ctr"/>
                      <a:r>
                        <a:rPr lang="en-US" dirty="0" smtClean="0"/>
                        <a:t>Rep</a:t>
                      </a:r>
                      <a:endParaRPr lang="en-US" dirty="0"/>
                    </a:p>
                  </a:txBody>
                  <a:tcPr/>
                </a:tc>
              </a:tr>
              <a:tr h="314960">
                <a:tc>
                  <a:txBody>
                    <a:bodyPr/>
                    <a:lstStyle/>
                    <a:p>
                      <a:r>
                        <a:rPr lang="en-US" dirty="0" smtClean="0">
                          <a:effectLst/>
                        </a:rPr>
                        <a:t>Yes, do more (38%)  </a:t>
                      </a:r>
                      <a:r>
                        <a:rPr lang="en-US" dirty="0" err="1" smtClean="0">
                          <a:effectLst/>
                        </a:rPr>
                        <a:t>vs</a:t>
                      </a:r>
                      <a:r>
                        <a:rPr lang="en-US" dirty="0" smtClean="0">
                          <a:effectLst/>
                        </a:rPr>
                        <a:t> 51% in ’08</a:t>
                      </a:r>
                      <a:endParaRPr lang="en-US" dirty="0"/>
                    </a:p>
                  </a:txBody>
                  <a:tcPr marL="0" marR="0" marT="0" marB="0" anchor="ctr"/>
                </a:tc>
                <a:tc>
                  <a:txBody>
                    <a:bodyPr/>
                    <a:lstStyle/>
                    <a:p>
                      <a:pPr algn="ctr"/>
                      <a:r>
                        <a:rPr lang="en-US" dirty="0" smtClean="0"/>
                        <a:t>77</a:t>
                      </a:r>
                      <a:endParaRPr lang="en-US" dirty="0"/>
                    </a:p>
                  </a:txBody>
                  <a:tcPr marL="0" marR="0" marT="0" marB="0" anchor="ctr"/>
                </a:tc>
                <a:tc>
                  <a:txBody>
                    <a:bodyPr/>
                    <a:lstStyle/>
                    <a:p>
                      <a:pPr algn="ctr"/>
                      <a:r>
                        <a:rPr lang="en-US" dirty="0" smtClean="0"/>
                        <a:t>21</a:t>
                      </a:r>
                      <a:endParaRPr lang="en-US" dirty="0"/>
                    </a:p>
                  </a:txBody>
                  <a:tcPr marL="0" marR="0" marT="0" marB="0" anchor="ctr"/>
                </a:tc>
              </a:tr>
              <a:tr h="330200">
                <a:tc>
                  <a:txBody>
                    <a:bodyPr/>
                    <a:lstStyle/>
                    <a:p>
                      <a:r>
                        <a:rPr lang="en-US" dirty="0" smtClean="0">
                          <a:effectLst/>
                        </a:rPr>
                        <a:t>No</a:t>
                      </a:r>
                      <a:r>
                        <a:rPr lang="en-US" baseline="0" dirty="0" smtClean="0">
                          <a:effectLst/>
                        </a:rPr>
                        <a:t>, do less </a:t>
                      </a:r>
                      <a:r>
                        <a:rPr lang="en-US" dirty="0" smtClean="0">
                          <a:effectLst/>
                        </a:rPr>
                        <a:t> (56%)   vs. 43% in ‘08 </a:t>
                      </a:r>
                      <a:endParaRPr lang="en-US" dirty="0"/>
                    </a:p>
                  </a:txBody>
                  <a:tcPr anchor="ctr"/>
                </a:tc>
                <a:tc>
                  <a:txBody>
                    <a:bodyPr/>
                    <a:lstStyle/>
                    <a:p>
                      <a:pPr algn="ctr"/>
                      <a:r>
                        <a:rPr lang="en-US" dirty="0" smtClean="0"/>
                        <a:t>20</a:t>
                      </a:r>
                      <a:endParaRPr lang="en-US" dirty="0"/>
                    </a:p>
                  </a:txBody>
                  <a:tcPr marL="0" marR="0" marT="0" marB="0" anchor="ctr"/>
                </a:tc>
                <a:tc>
                  <a:txBody>
                    <a:bodyPr/>
                    <a:lstStyle/>
                    <a:p>
                      <a:pPr algn="ctr"/>
                      <a:r>
                        <a:rPr lang="en-US" dirty="0" smtClean="0"/>
                        <a:t>76</a:t>
                      </a:r>
                      <a:endParaRPr lang="en-US" dirty="0"/>
                    </a:p>
                  </a:txBody>
                  <a:tcPr marL="0" marR="0" marT="0" marB="0" anchor="ctr"/>
                </a:tc>
              </a:tr>
            </a:tbl>
          </a:graphicData>
        </a:graphic>
      </p:graphicFrame>
      <p:sp>
        <p:nvSpPr>
          <p:cNvPr id="19" name="TextBox 18"/>
          <p:cNvSpPr txBox="1"/>
          <p:nvPr/>
        </p:nvSpPr>
        <p:spPr>
          <a:xfrm>
            <a:off x="1066800" y="1524000"/>
            <a:ext cx="6477000" cy="369332"/>
          </a:xfrm>
          <a:prstGeom prst="rect">
            <a:avLst/>
          </a:prstGeom>
          <a:noFill/>
        </p:spPr>
        <p:txBody>
          <a:bodyPr wrap="square" rtlCol="0">
            <a:spAutoFit/>
          </a:bodyPr>
          <a:lstStyle/>
          <a:p>
            <a:r>
              <a:rPr lang="en-US" dirty="0" smtClean="0"/>
              <a:t>Govt. perceived as over-reaching…</a:t>
            </a:r>
            <a:endParaRPr lang="en-US" dirty="0"/>
          </a:p>
        </p:txBody>
      </p:sp>
      <p:sp>
        <p:nvSpPr>
          <p:cNvPr id="20" name="TextBox 19"/>
          <p:cNvSpPr txBox="1"/>
          <p:nvPr/>
        </p:nvSpPr>
        <p:spPr>
          <a:xfrm>
            <a:off x="1066800" y="3505200"/>
            <a:ext cx="6477000" cy="369332"/>
          </a:xfrm>
          <a:prstGeom prst="rect">
            <a:avLst/>
          </a:prstGeom>
          <a:noFill/>
        </p:spPr>
        <p:txBody>
          <a:bodyPr wrap="square" rtlCol="0">
            <a:spAutoFit/>
          </a:bodyPr>
          <a:lstStyle/>
          <a:p>
            <a:r>
              <a:rPr lang="en-US" dirty="0" smtClean="0"/>
              <a:t>With too many dissatisfied with federal govt.</a:t>
            </a:r>
            <a:endParaRPr lang="en-US" dirty="0"/>
          </a:p>
        </p:txBody>
      </p:sp>
      <p:sp>
        <p:nvSpPr>
          <p:cNvPr id="21" name="Oval 20"/>
          <p:cNvSpPr/>
          <p:nvPr/>
        </p:nvSpPr>
        <p:spPr>
          <a:xfrm>
            <a:off x="2355850" y="2590800"/>
            <a:ext cx="609600" cy="5334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2708275" y="4835904"/>
            <a:ext cx="609600" cy="65049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6400800" y="4876800"/>
            <a:ext cx="609600" cy="5334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98091257"/>
      </p:ext>
    </p:extLst>
  </p:cSld>
  <p:clrMapOvr>
    <a:masterClrMapping/>
  </p:clrMapOvr>
  <p:transition spd="med">
    <p:fade thruBlk="1"/>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62000"/>
          </a:xfrm>
        </p:spPr>
        <p:txBody>
          <a:bodyPr/>
          <a:lstStyle/>
          <a:p>
            <a:r>
              <a:rPr lang="en-US" sz="3600" dirty="0" smtClean="0"/>
              <a:t>National Politics: House Vote</a:t>
            </a:r>
            <a:endParaRPr lang="en-US" sz="3600" dirty="0"/>
          </a:p>
        </p:txBody>
      </p:sp>
      <p:pic>
        <p:nvPicPr>
          <p:cNvPr id="5" name="Picture 4" descr="http://i.cdn.turner.com/cnn/.e/img/3.0/election/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65450" y="20173950"/>
            <a:ext cx="95250" cy="12382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http://i.cdn.turner.com/cnn/.e/img/3.0/election/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65450" y="20173950"/>
            <a:ext cx="95250" cy="12382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http://i.cdn.turner.com/cnn/.e/img/3.0/election/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65450" y="20173950"/>
            <a:ext cx="95250" cy="12382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http://i.cdn.turner.com/cnn/.e/img/3.0/election/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65775" y="20173950"/>
            <a:ext cx="95250" cy="12382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http://i.cdn.turner.com/cnn/.e/img/3.0/election/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75375" y="20173950"/>
            <a:ext cx="95250" cy="123825"/>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descr="http://i.cdn.turner.com/cnn/.e/img/3.0/election/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84975" y="20173950"/>
            <a:ext cx="95250" cy="123825"/>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descr="http://i.cdn.turner.com/cnn/.e/img/3.0/election/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65450" y="22650450"/>
            <a:ext cx="95250" cy="123825"/>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descr="http://i.cdn.turner.com/cnn/.e/img/3.0/election/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65450" y="22650450"/>
            <a:ext cx="95250" cy="123825"/>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descr="http://i.cdn.turner.com/cnn/.e/img/3.0/election/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65450" y="22650450"/>
            <a:ext cx="95250" cy="12382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descr="http://i.cdn.turner.com/cnn/.e/img/3.0/election/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65775" y="22650450"/>
            <a:ext cx="95250" cy="123825"/>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descr="http://i.cdn.turner.com/cnn/.e/img/3.0/election/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75375" y="22650450"/>
            <a:ext cx="95250" cy="123825"/>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descr="http://i.cdn.turner.com/cnn/.e/img/3.0/election/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84975" y="22650450"/>
            <a:ext cx="95250" cy="12382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Table 3"/>
          <p:cNvGraphicFramePr>
            <a:graphicFrameLocks noGrp="1"/>
          </p:cNvGraphicFramePr>
          <p:nvPr>
            <p:extLst>
              <p:ext uri="{D42A27DB-BD31-4B8C-83A1-F6EECF244321}">
                <p14:modId xmlns:p14="http://schemas.microsoft.com/office/powerpoint/2010/main" val="2791110406"/>
              </p:ext>
            </p:extLst>
          </p:nvPr>
        </p:nvGraphicFramePr>
        <p:xfrm>
          <a:off x="645326" y="1168400"/>
          <a:ext cx="6139180" cy="1473200"/>
        </p:xfrm>
        <a:graphic>
          <a:graphicData uri="http://schemas.openxmlformats.org/drawingml/2006/table">
            <a:tbl>
              <a:tblPr firstRow="1" bandRow="1">
                <a:tableStyleId>{5C22544A-7EE6-4342-B048-85BDC9FD1C3A}</a:tableStyleId>
              </a:tblPr>
              <a:tblGrid>
                <a:gridCol w="4157980"/>
                <a:gridCol w="1143000"/>
                <a:gridCol w="838200"/>
              </a:tblGrid>
              <a:tr h="370840">
                <a:tc>
                  <a:txBody>
                    <a:bodyPr/>
                    <a:lstStyle/>
                    <a:p>
                      <a:r>
                        <a:rPr lang="en-US" dirty="0" smtClean="0"/>
                        <a:t>How worried about economic </a:t>
                      </a:r>
                      <a:r>
                        <a:rPr lang="en-US" dirty="0" err="1" smtClean="0"/>
                        <a:t>conds</a:t>
                      </a:r>
                      <a:r>
                        <a:rPr lang="en-US" dirty="0" smtClean="0"/>
                        <a:t>.?</a:t>
                      </a:r>
                      <a:endParaRPr lang="en-US" dirty="0"/>
                    </a:p>
                  </a:txBody>
                  <a:tcPr/>
                </a:tc>
                <a:tc>
                  <a:txBody>
                    <a:bodyPr/>
                    <a:lstStyle/>
                    <a:p>
                      <a:pPr algn="ctr"/>
                      <a:r>
                        <a:rPr lang="en-US" dirty="0" smtClean="0"/>
                        <a:t>Dem</a:t>
                      </a:r>
                      <a:endParaRPr lang="en-US" dirty="0"/>
                    </a:p>
                  </a:txBody>
                  <a:tcPr/>
                </a:tc>
                <a:tc>
                  <a:txBody>
                    <a:bodyPr/>
                    <a:lstStyle/>
                    <a:p>
                      <a:pPr algn="ctr"/>
                      <a:r>
                        <a:rPr lang="en-US" dirty="0" smtClean="0"/>
                        <a:t>Rep</a:t>
                      </a:r>
                      <a:endParaRPr lang="en-US" dirty="0"/>
                    </a:p>
                  </a:txBody>
                  <a:tcPr/>
                </a:tc>
              </a:tr>
              <a:tr h="314960">
                <a:tc>
                  <a:txBody>
                    <a:bodyPr/>
                    <a:lstStyle/>
                    <a:p>
                      <a:r>
                        <a:rPr lang="en-US" dirty="0"/>
                        <a:t>Very Worried (49</a:t>
                      </a:r>
                      <a:r>
                        <a:rPr lang="en-US" dirty="0" smtClean="0"/>
                        <a:t>%)</a:t>
                      </a:r>
                      <a:endParaRPr lang="en-US" dirty="0"/>
                    </a:p>
                  </a:txBody>
                  <a:tcPr marL="0" marR="0" marT="0" marB="0" anchor="ctr"/>
                </a:tc>
                <a:tc>
                  <a:txBody>
                    <a:bodyPr/>
                    <a:lstStyle/>
                    <a:p>
                      <a:pPr algn="ctr"/>
                      <a:r>
                        <a:rPr lang="en-US" dirty="0" smtClean="0"/>
                        <a:t>30</a:t>
                      </a: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68</a:t>
                      </a:r>
                    </a:p>
                  </a:txBody>
                  <a:tcPr/>
                </a:tc>
              </a:tr>
              <a:tr h="330200">
                <a:tc>
                  <a:txBody>
                    <a:bodyPr/>
                    <a:lstStyle/>
                    <a:p>
                      <a:r>
                        <a:rPr lang="en-US" dirty="0"/>
                        <a:t>Somewhat Worried (37</a:t>
                      </a:r>
                      <a:r>
                        <a:rPr lang="en-US" dirty="0" smtClean="0"/>
                        <a:t>%)</a:t>
                      </a:r>
                      <a:endParaRPr lang="en-US" dirty="0"/>
                    </a:p>
                  </a:txBody>
                  <a:tcPr anchor="ctr"/>
                </a:tc>
                <a:tc>
                  <a:txBody>
                    <a:bodyPr/>
                    <a:lstStyle/>
                    <a:p>
                      <a:pPr algn="ctr"/>
                      <a:r>
                        <a:rPr lang="en-US" dirty="0" smtClean="0"/>
                        <a:t>52</a:t>
                      </a: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43</a:t>
                      </a:r>
                    </a:p>
                  </a:txBody>
                  <a:tcPr/>
                </a:tc>
              </a:tr>
              <a:tr h="370840">
                <a:tc>
                  <a:txBody>
                    <a:bodyPr/>
                    <a:lstStyle/>
                    <a:p>
                      <a:r>
                        <a:rPr lang="en-US" dirty="0"/>
                        <a:t>Not Too Worried (10</a:t>
                      </a:r>
                      <a:r>
                        <a:rPr lang="en-US" dirty="0" smtClean="0"/>
                        <a:t>%)</a:t>
                      </a:r>
                      <a:endParaRPr lang="en-US" dirty="0"/>
                    </a:p>
                  </a:txBody>
                  <a:tcPr anchor="ctr"/>
                </a:tc>
                <a:tc>
                  <a:txBody>
                    <a:bodyPr/>
                    <a:lstStyle/>
                    <a:p>
                      <a:pPr algn="ctr"/>
                      <a:r>
                        <a:rPr lang="en-US" dirty="0" smtClean="0"/>
                        <a:t>81</a:t>
                      </a: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18</a:t>
                      </a:r>
                    </a:p>
                  </a:txBody>
                  <a:tcPr/>
                </a:tc>
              </a:tr>
            </a:tbl>
          </a:graphicData>
        </a:graphic>
      </p:graphicFrame>
      <p:sp>
        <p:nvSpPr>
          <p:cNvPr id="19" name="Oval 18"/>
          <p:cNvSpPr/>
          <p:nvPr/>
        </p:nvSpPr>
        <p:spPr>
          <a:xfrm>
            <a:off x="2057400" y="1430415"/>
            <a:ext cx="609600" cy="5334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6076117" y="1458898"/>
            <a:ext cx="609600" cy="5334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897384" y="2667000"/>
            <a:ext cx="6722616" cy="369332"/>
          </a:xfrm>
          <a:prstGeom prst="rect">
            <a:avLst/>
          </a:prstGeom>
          <a:noFill/>
        </p:spPr>
        <p:txBody>
          <a:bodyPr wrap="square" rtlCol="0">
            <a:spAutoFit/>
          </a:bodyPr>
          <a:lstStyle/>
          <a:p>
            <a:r>
              <a:rPr lang="en-US" dirty="0" smtClean="0"/>
              <a:t>Reversal of 2008 when those worried lined up behind Dems</a:t>
            </a:r>
            <a:endParaRPr lang="en-US" dirty="0"/>
          </a:p>
        </p:txBody>
      </p:sp>
      <p:sp>
        <p:nvSpPr>
          <p:cNvPr id="24" name="TextBox 23"/>
          <p:cNvSpPr txBox="1"/>
          <p:nvPr/>
        </p:nvSpPr>
        <p:spPr>
          <a:xfrm>
            <a:off x="517000" y="697468"/>
            <a:ext cx="6172200" cy="369332"/>
          </a:xfrm>
          <a:prstGeom prst="rect">
            <a:avLst/>
          </a:prstGeom>
          <a:noFill/>
        </p:spPr>
        <p:txBody>
          <a:bodyPr wrap="square" rtlCol="0">
            <a:spAutoFit/>
          </a:bodyPr>
          <a:lstStyle/>
          <a:p>
            <a:r>
              <a:rPr lang="en-US" dirty="0" smtClean="0"/>
              <a:t>Economic anxieties favor Reps..</a:t>
            </a:r>
            <a:endParaRPr lang="en-US" dirty="0"/>
          </a:p>
        </p:txBody>
      </p:sp>
      <p:graphicFrame>
        <p:nvGraphicFramePr>
          <p:cNvPr id="30" name="Table 29"/>
          <p:cNvGraphicFramePr>
            <a:graphicFrameLocks noGrp="1"/>
          </p:cNvGraphicFramePr>
          <p:nvPr>
            <p:extLst>
              <p:ext uri="{D42A27DB-BD31-4B8C-83A1-F6EECF244321}">
                <p14:modId xmlns:p14="http://schemas.microsoft.com/office/powerpoint/2010/main" val="3269232033"/>
              </p:ext>
            </p:extLst>
          </p:nvPr>
        </p:nvGraphicFramePr>
        <p:xfrm>
          <a:off x="1227202" y="3159760"/>
          <a:ext cx="6062980" cy="2062480"/>
        </p:xfrm>
        <a:graphic>
          <a:graphicData uri="http://schemas.openxmlformats.org/drawingml/2006/table">
            <a:tbl>
              <a:tblPr firstRow="1" bandRow="1">
                <a:tableStyleId>{5C22544A-7EE6-4342-B048-85BDC9FD1C3A}</a:tableStyleId>
              </a:tblPr>
              <a:tblGrid>
                <a:gridCol w="4081780"/>
                <a:gridCol w="1143000"/>
                <a:gridCol w="838200"/>
              </a:tblGrid>
              <a:tr h="370840">
                <a:tc>
                  <a:txBody>
                    <a:bodyPr/>
                    <a:lstStyle/>
                    <a:p>
                      <a:r>
                        <a:rPr lang="en-US" dirty="0" smtClean="0">
                          <a:effectLst/>
                        </a:rPr>
                        <a:t>Worried That Economic Crisis Will Hurt Your Family</a:t>
                      </a:r>
                      <a:endParaRPr lang="en-US" dirty="0">
                        <a:effectLst/>
                      </a:endParaRPr>
                    </a:p>
                  </a:txBody>
                  <a:tcPr/>
                </a:tc>
                <a:tc>
                  <a:txBody>
                    <a:bodyPr/>
                    <a:lstStyle/>
                    <a:p>
                      <a:pPr algn="ctr"/>
                      <a:r>
                        <a:rPr lang="en-US" dirty="0" smtClean="0"/>
                        <a:t>Dem</a:t>
                      </a:r>
                      <a:endParaRPr lang="en-US" dirty="0"/>
                    </a:p>
                  </a:txBody>
                  <a:tcPr/>
                </a:tc>
                <a:tc>
                  <a:txBody>
                    <a:bodyPr/>
                    <a:lstStyle/>
                    <a:p>
                      <a:pPr algn="ctr"/>
                      <a:r>
                        <a:rPr lang="en-US" dirty="0" smtClean="0"/>
                        <a:t>Rep</a:t>
                      </a:r>
                      <a:endParaRPr lang="en-US" dirty="0"/>
                    </a:p>
                  </a:txBody>
                  <a:tcPr/>
                </a:tc>
              </a:tr>
              <a:tr h="314960">
                <a:tc>
                  <a:txBody>
                    <a:bodyPr/>
                    <a:lstStyle/>
                    <a:p>
                      <a:r>
                        <a:rPr lang="en-US" dirty="0" smtClean="0">
                          <a:effectLst/>
                        </a:rPr>
                        <a:t>Very Worried (48%)</a:t>
                      </a:r>
                      <a:endParaRPr lang="en-US" dirty="0"/>
                    </a:p>
                  </a:txBody>
                  <a:tcPr marL="0" marR="0" marT="0" marB="0" anchor="ctr"/>
                </a:tc>
                <a:tc>
                  <a:txBody>
                    <a:bodyPr/>
                    <a:lstStyle/>
                    <a:p>
                      <a:pPr algn="ctr"/>
                      <a:r>
                        <a:rPr lang="en-US" dirty="0" smtClean="0"/>
                        <a:t>62</a:t>
                      </a:r>
                      <a:endParaRPr lang="en-US" dirty="0"/>
                    </a:p>
                  </a:txBody>
                  <a:tcPr marL="0" marR="0" marT="0" marB="0" anchor="ctr"/>
                </a:tc>
                <a:tc>
                  <a:txBody>
                    <a:bodyPr/>
                    <a:lstStyle/>
                    <a:p>
                      <a:pPr algn="ctr"/>
                      <a:r>
                        <a:rPr lang="en-US" dirty="0" smtClean="0"/>
                        <a:t>36</a:t>
                      </a:r>
                      <a:endParaRPr lang="en-US" dirty="0"/>
                    </a:p>
                  </a:txBody>
                  <a:tcPr marL="0" marR="0" marT="0" marB="0" anchor="ctr"/>
                </a:tc>
              </a:tr>
              <a:tr h="330200">
                <a:tc>
                  <a:txBody>
                    <a:bodyPr/>
                    <a:lstStyle/>
                    <a:p>
                      <a:r>
                        <a:rPr lang="en-US" dirty="0" smtClean="0">
                          <a:effectLst/>
                        </a:rPr>
                        <a:t>Somewhat Worried (33%)</a:t>
                      </a:r>
                      <a:endParaRPr lang="en-US" dirty="0"/>
                    </a:p>
                  </a:txBody>
                  <a:tcPr anchor="ctr"/>
                </a:tc>
                <a:tc>
                  <a:txBody>
                    <a:bodyPr/>
                    <a:lstStyle/>
                    <a:p>
                      <a:pPr algn="ctr"/>
                      <a:r>
                        <a:rPr lang="en-US" dirty="0" smtClean="0"/>
                        <a:t>52</a:t>
                      </a:r>
                      <a:endParaRPr lang="en-US" dirty="0"/>
                    </a:p>
                  </a:txBody>
                  <a:tcPr marL="0" marR="0" marT="0" marB="0" anchor="ctr"/>
                </a:tc>
                <a:tc>
                  <a:txBody>
                    <a:bodyPr/>
                    <a:lstStyle/>
                    <a:p>
                      <a:pPr algn="ctr"/>
                      <a:r>
                        <a:rPr lang="en-US" dirty="0" smtClean="0"/>
                        <a:t>47</a:t>
                      </a:r>
                      <a:endParaRPr lang="en-US" dirty="0"/>
                    </a:p>
                  </a:txBody>
                  <a:tcPr marL="0" marR="0" marT="0" marB="0" anchor="ctr"/>
                </a:tc>
              </a:tr>
              <a:tr h="370840">
                <a:tc>
                  <a:txBody>
                    <a:bodyPr/>
                    <a:lstStyle/>
                    <a:p>
                      <a:r>
                        <a:rPr lang="en-US" dirty="0" smtClean="0">
                          <a:effectLst/>
                        </a:rPr>
                        <a:t>Not Too Worried (13%)</a:t>
                      </a:r>
                      <a:endParaRPr lang="en-US" dirty="0"/>
                    </a:p>
                  </a:txBody>
                  <a:tcPr anchor="ctr"/>
                </a:tc>
                <a:tc>
                  <a:txBody>
                    <a:bodyPr/>
                    <a:lstStyle/>
                    <a:p>
                      <a:pPr algn="ctr"/>
                      <a:r>
                        <a:rPr lang="en-US" dirty="0" smtClean="0"/>
                        <a:t>33</a:t>
                      </a:r>
                      <a:endParaRPr lang="en-US" dirty="0"/>
                    </a:p>
                  </a:txBody>
                  <a:tcPr marL="0" marR="0" marT="0" marB="0" anchor="ctr"/>
                </a:tc>
                <a:tc>
                  <a:txBody>
                    <a:bodyPr/>
                    <a:lstStyle/>
                    <a:p>
                      <a:pPr algn="ctr"/>
                      <a:r>
                        <a:rPr lang="en-US" dirty="0" smtClean="0"/>
                        <a:t>63</a:t>
                      </a:r>
                      <a:endParaRPr lang="en-US" dirty="0"/>
                    </a:p>
                  </a:txBody>
                  <a:tcPr marL="0" marR="0" marT="0" marB="0" anchor="ctr"/>
                </a:tc>
              </a:tr>
              <a:tr h="370840">
                <a:tc>
                  <a:txBody>
                    <a:bodyPr/>
                    <a:lstStyle/>
                    <a:p>
                      <a:r>
                        <a:rPr lang="en-US" dirty="0" smtClean="0">
                          <a:effectLst/>
                        </a:rPr>
                        <a:t>Not Worried At All (5%)</a:t>
                      </a:r>
                      <a:endParaRPr lang="en-US" dirty="0"/>
                    </a:p>
                  </a:txBody>
                  <a:tcPr anchor="ctr"/>
                </a:tc>
                <a:tc>
                  <a:txBody>
                    <a:bodyPr/>
                    <a:lstStyle/>
                    <a:p>
                      <a:pPr algn="ctr"/>
                      <a:r>
                        <a:rPr lang="en-US" dirty="0" smtClean="0"/>
                        <a:t>40</a:t>
                      </a:r>
                      <a:endParaRPr lang="en-US" dirty="0"/>
                    </a:p>
                  </a:txBody>
                  <a:tcPr marL="0" marR="0" marT="0" marB="0" anchor="ctr"/>
                </a:tc>
                <a:tc>
                  <a:txBody>
                    <a:bodyPr/>
                    <a:lstStyle/>
                    <a:p>
                      <a:pPr algn="ctr"/>
                      <a:r>
                        <a:rPr lang="en-US" dirty="0" smtClean="0"/>
                        <a:t>56</a:t>
                      </a:r>
                      <a:endParaRPr lang="en-US" dirty="0"/>
                    </a:p>
                  </a:txBody>
                  <a:tcPr marL="0" marR="0" marT="0" marB="0" anchor="ctr"/>
                </a:tc>
              </a:tr>
            </a:tbl>
          </a:graphicData>
        </a:graphic>
      </p:graphicFrame>
      <p:sp>
        <p:nvSpPr>
          <p:cNvPr id="31" name="Oval 30"/>
          <p:cNvSpPr/>
          <p:nvPr/>
        </p:nvSpPr>
        <p:spPr>
          <a:xfrm>
            <a:off x="2641134" y="3693253"/>
            <a:ext cx="609600" cy="5334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p:cNvSpPr/>
          <p:nvPr/>
        </p:nvSpPr>
        <p:spPr>
          <a:xfrm>
            <a:off x="5503947" y="3693253"/>
            <a:ext cx="609600" cy="5334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88256580"/>
      </p:ext>
    </p:extLst>
  </p:cSld>
  <p:clrMapOvr>
    <a:masterClrMapping/>
  </p:clrMapOvr>
  <p:transition spd="med">
    <p:fade thruBlk="1"/>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62000"/>
          </a:xfrm>
        </p:spPr>
        <p:txBody>
          <a:bodyPr/>
          <a:lstStyle/>
          <a:p>
            <a:r>
              <a:rPr lang="en-US" sz="3600" dirty="0" smtClean="0"/>
              <a:t>National Politics: House Vote</a:t>
            </a:r>
            <a:endParaRPr lang="en-US" sz="3600" dirty="0"/>
          </a:p>
        </p:txBody>
      </p:sp>
      <p:pic>
        <p:nvPicPr>
          <p:cNvPr id="5" name="Picture 4" descr="http://i.cdn.turner.com/cnn/.e/img/3.0/election/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65450" y="20173950"/>
            <a:ext cx="95250" cy="12382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http://i.cdn.turner.com/cnn/.e/img/3.0/election/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65450" y="20173950"/>
            <a:ext cx="95250" cy="12382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http://i.cdn.turner.com/cnn/.e/img/3.0/election/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65450" y="20173950"/>
            <a:ext cx="95250" cy="12382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http://i.cdn.turner.com/cnn/.e/img/3.0/election/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65775" y="20173950"/>
            <a:ext cx="95250" cy="12382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http://i.cdn.turner.com/cnn/.e/img/3.0/election/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75375" y="20173950"/>
            <a:ext cx="95250" cy="123825"/>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descr="http://i.cdn.turner.com/cnn/.e/img/3.0/election/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84975" y="20173950"/>
            <a:ext cx="95250" cy="123825"/>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descr="http://i.cdn.turner.com/cnn/.e/img/3.0/election/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65450" y="22650450"/>
            <a:ext cx="95250" cy="123825"/>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descr="http://i.cdn.turner.com/cnn/.e/img/3.0/election/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65450" y="22650450"/>
            <a:ext cx="95250" cy="123825"/>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descr="http://i.cdn.turner.com/cnn/.e/img/3.0/election/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65450" y="22650450"/>
            <a:ext cx="95250" cy="12382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descr="http://i.cdn.turner.com/cnn/.e/img/3.0/election/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65775" y="22650450"/>
            <a:ext cx="95250" cy="123825"/>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descr="http://i.cdn.turner.com/cnn/.e/img/3.0/election/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75375" y="22650450"/>
            <a:ext cx="95250" cy="123825"/>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descr="http://i.cdn.turner.com/cnn/.e/img/3.0/election/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84975" y="22650450"/>
            <a:ext cx="95250" cy="12382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8" name="Table 17"/>
          <p:cNvGraphicFramePr>
            <a:graphicFrameLocks noGrp="1"/>
          </p:cNvGraphicFramePr>
          <p:nvPr>
            <p:extLst>
              <p:ext uri="{D42A27DB-BD31-4B8C-83A1-F6EECF244321}">
                <p14:modId xmlns:p14="http://schemas.microsoft.com/office/powerpoint/2010/main" val="1424209738"/>
              </p:ext>
            </p:extLst>
          </p:nvPr>
        </p:nvGraphicFramePr>
        <p:xfrm>
          <a:off x="762000" y="1524000"/>
          <a:ext cx="6139180" cy="1422400"/>
        </p:xfrm>
        <a:graphic>
          <a:graphicData uri="http://schemas.openxmlformats.org/drawingml/2006/table">
            <a:tbl>
              <a:tblPr firstRow="1" bandRow="1">
                <a:tableStyleId>{5C22544A-7EE6-4342-B048-85BDC9FD1C3A}</a:tableStyleId>
              </a:tblPr>
              <a:tblGrid>
                <a:gridCol w="4157980"/>
                <a:gridCol w="1143000"/>
                <a:gridCol w="838200"/>
              </a:tblGrid>
              <a:tr h="370840">
                <a:tc>
                  <a:txBody>
                    <a:bodyPr/>
                    <a:lstStyle/>
                    <a:p>
                      <a:r>
                        <a:rPr lang="en-US" dirty="0" smtClean="0"/>
                        <a:t>Stimulus Policy has</a:t>
                      </a:r>
                      <a:endParaRPr lang="en-US" dirty="0"/>
                    </a:p>
                  </a:txBody>
                  <a:tcPr/>
                </a:tc>
                <a:tc>
                  <a:txBody>
                    <a:bodyPr/>
                    <a:lstStyle/>
                    <a:p>
                      <a:pPr algn="ctr"/>
                      <a:r>
                        <a:rPr lang="en-US" dirty="0" smtClean="0"/>
                        <a:t>Dem</a:t>
                      </a:r>
                      <a:endParaRPr lang="en-US" dirty="0"/>
                    </a:p>
                  </a:txBody>
                  <a:tcPr/>
                </a:tc>
                <a:tc>
                  <a:txBody>
                    <a:bodyPr/>
                    <a:lstStyle/>
                    <a:p>
                      <a:pPr algn="ctr"/>
                      <a:r>
                        <a:rPr lang="en-US" dirty="0" smtClean="0"/>
                        <a:t>Rep</a:t>
                      </a:r>
                      <a:endParaRPr lang="en-US" dirty="0"/>
                    </a:p>
                  </a:txBody>
                  <a:tcPr/>
                </a:tc>
              </a:tr>
              <a:tr h="314960">
                <a:tc>
                  <a:txBody>
                    <a:bodyPr/>
                    <a:lstStyle/>
                    <a:p>
                      <a:r>
                        <a:rPr lang="en-US" dirty="0" smtClean="0"/>
                        <a:t>Helped (32%)</a:t>
                      </a:r>
                      <a:endParaRPr lang="en-US" dirty="0"/>
                    </a:p>
                  </a:txBody>
                  <a:tcPr marL="0" marR="0" marT="0" marB="0" anchor="ctr"/>
                </a:tc>
                <a:tc>
                  <a:txBody>
                    <a:bodyPr/>
                    <a:lstStyle/>
                    <a:p>
                      <a:pPr algn="ctr"/>
                      <a:r>
                        <a:rPr lang="en-US" dirty="0" smtClean="0"/>
                        <a:t>86</a:t>
                      </a:r>
                      <a:endParaRPr lang="en-US" dirty="0"/>
                    </a:p>
                  </a:txBody>
                  <a:tcPr marL="0" marR="0" marT="0" marB="0" anchor="ctr"/>
                </a:tc>
                <a:tc>
                  <a:txBody>
                    <a:bodyPr/>
                    <a:lstStyle/>
                    <a:p>
                      <a:pPr algn="ctr"/>
                      <a:r>
                        <a:rPr lang="en-US" dirty="0" smtClean="0"/>
                        <a:t>13</a:t>
                      </a:r>
                      <a:endParaRPr lang="en-US" dirty="0"/>
                    </a:p>
                  </a:txBody>
                  <a:tcPr marL="0" marR="0" marT="0" marB="0" anchor="ctr"/>
                </a:tc>
              </a:tr>
              <a:tr h="330200">
                <a:tc>
                  <a:txBody>
                    <a:bodyPr/>
                    <a:lstStyle/>
                    <a:p>
                      <a:r>
                        <a:rPr lang="en-US" dirty="0" smtClean="0"/>
                        <a:t>Hurt </a:t>
                      </a:r>
                      <a:r>
                        <a:rPr lang="en-US" dirty="0"/>
                        <a:t>(</a:t>
                      </a:r>
                      <a:r>
                        <a:rPr lang="en-US" dirty="0" smtClean="0"/>
                        <a:t>34%)</a:t>
                      </a:r>
                      <a:endParaRPr lang="en-US" dirty="0"/>
                    </a:p>
                  </a:txBody>
                  <a:tcPr anchor="ctr"/>
                </a:tc>
                <a:tc>
                  <a:txBody>
                    <a:bodyPr/>
                    <a:lstStyle/>
                    <a:p>
                      <a:pPr algn="ctr"/>
                      <a:r>
                        <a:rPr lang="en-US" dirty="0" smtClean="0"/>
                        <a:t>10</a:t>
                      </a:r>
                      <a:endParaRPr lang="en-US" dirty="0"/>
                    </a:p>
                  </a:txBody>
                  <a:tcPr marL="0" marR="0" marT="0" marB="0" anchor="ctr"/>
                </a:tc>
                <a:tc>
                  <a:txBody>
                    <a:bodyPr/>
                    <a:lstStyle/>
                    <a:p>
                      <a:pPr algn="ctr"/>
                      <a:r>
                        <a:rPr lang="en-US" dirty="0" smtClean="0"/>
                        <a:t>87</a:t>
                      </a:r>
                      <a:endParaRPr lang="en-US" dirty="0"/>
                    </a:p>
                  </a:txBody>
                  <a:tcPr marL="0" marR="0" marT="0" marB="0" anchor="ctr"/>
                </a:tc>
              </a:tr>
              <a:tr h="370840">
                <a:tc>
                  <a:txBody>
                    <a:bodyPr/>
                    <a:lstStyle/>
                    <a:p>
                      <a:r>
                        <a:rPr lang="en-US" dirty="0" smtClean="0"/>
                        <a:t>Made No</a:t>
                      </a:r>
                      <a:r>
                        <a:rPr lang="en-US" baseline="0" dirty="0" smtClean="0"/>
                        <a:t> Difference</a:t>
                      </a:r>
                      <a:r>
                        <a:rPr lang="en-US" dirty="0" smtClean="0"/>
                        <a:t> (31%)</a:t>
                      </a:r>
                      <a:endParaRPr lang="en-US" dirty="0"/>
                    </a:p>
                  </a:txBody>
                  <a:tcPr anchor="ctr"/>
                </a:tc>
                <a:tc>
                  <a:txBody>
                    <a:bodyPr/>
                    <a:lstStyle/>
                    <a:p>
                      <a:pPr algn="ctr"/>
                      <a:r>
                        <a:rPr lang="en-US" dirty="0" smtClean="0"/>
                        <a:t>39</a:t>
                      </a:r>
                      <a:endParaRPr lang="en-US" dirty="0"/>
                    </a:p>
                  </a:txBody>
                  <a:tcPr marL="0" marR="0" marT="0" marB="0" anchor="ctr"/>
                </a:tc>
                <a:tc>
                  <a:txBody>
                    <a:bodyPr/>
                    <a:lstStyle/>
                    <a:p>
                      <a:pPr algn="ctr"/>
                      <a:r>
                        <a:rPr lang="en-US" dirty="0" smtClean="0"/>
                        <a:t>57</a:t>
                      </a:r>
                      <a:endParaRPr lang="en-US" dirty="0"/>
                    </a:p>
                  </a:txBody>
                  <a:tcPr marL="0" marR="0" marT="0" marB="0" anchor="ctr"/>
                </a:tc>
              </a:tr>
            </a:tbl>
          </a:graphicData>
        </a:graphic>
      </p:graphicFrame>
      <p:sp>
        <p:nvSpPr>
          <p:cNvPr id="21" name="TextBox 20"/>
          <p:cNvSpPr txBox="1"/>
          <p:nvPr/>
        </p:nvSpPr>
        <p:spPr>
          <a:xfrm>
            <a:off x="897384" y="1044236"/>
            <a:ext cx="6172200" cy="381000"/>
          </a:xfrm>
          <a:prstGeom prst="rect">
            <a:avLst/>
          </a:prstGeom>
          <a:noFill/>
        </p:spPr>
        <p:txBody>
          <a:bodyPr wrap="square" rtlCol="0">
            <a:spAutoFit/>
          </a:bodyPr>
          <a:lstStyle/>
          <a:p>
            <a:r>
              <a:rPr lang="en-US" dirty="0" smtClean="0"/>
              <a:t>Stimulus not perceived as having done enough…</a:t>
            </a:r>
            <a:endParaRPr lang="en-US" dirty="0"/>
          </a:p>
        </p:txBody>
      </p:sp>
      <p:sp>
        <p:nvSpPr>
          <p:cNvPr id="22" name="Oval 21"/>
          <p:cNvSpPr/>
          <p:nvPr/>
        </p:nvSpPr>
        <p:spPr>
          <a:xfrm>
            <a:off x="2928767" y="2514600"/>
            <a:ext cx="609600" cy="5334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6096000" y="2543452"/>
            <a:ext cx="609600" cy="5334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708025" y="3076852"/>
            <a:ext cx="6172200" cy="381000"/>
          </a:xfrm>
          <a:prstGeom prst="rect">
            <a:avLst/>
          </a:prstGeom>
          <a:noFill/>
        </p:spPr>
        <p:txBody>
          <a:bodyPr wrap="square" rtlCol="0">
            <a:spAutoFit/>
          </a:bodyPr>
          <a:lstStyle/>
          <a:p>
            <a:r>
              <a:rPr lang="en-US" dirty="0" smtClean="0"/>
              <a:t>While blaming Wall Street or Bush just wasn’t enough…</a:t>
            </a:r>
            <a:endParaRPr lang="en-US" dirty="0"/>
          </a:p>
        </p:txBody>
      </p:sp>
      <p:graphicFrame>
        <p:nvGraphicFramePr>
          <p:cNvPr id="26" name="Table 25"/>
          <p:cNvGraphicFramePr>
            <a:graphicFrameLocks noGrp="1"/>
          </p:cNvGraphicFramePr>
          <p:nvPr>
            <p:extLst>
              <p:ext uri="{D42A27DB-BD31-4B8C-83A1-F6EECF244321}">
                <p14:modId xmlns:p14="http://schemas.microsoft.com/office/powerpoint/2010/main" val="2422067039"/>
              </p:ext>
            </p:extLst>
          </p:nvPr>
        </p:nvGraphicFramePr>
        <p:xfrm>
          <a:off x="896644" y="3657600"/>
          <a:ext cx="6139180" cy="1422400"/>
        </p:xfrm>
        <a:graphic>
          <a:graphicData uri="http://schemas.openxmlformats.org/drawingml/2006/table">
            <a:tbl>
              <a:tblPr firstRow="1" bandRow="1">
                <a:tableStyleId>{5C22544A-7EE6-4342-B048-85BDC9FD1C3A}</a:tableStyleId>
              </a:tblPr>
              <a:tblGrid>
                <a:gridCol w="4157980"/>
                <a:gridCol w="1143000"/>
                <a:gridCol w="838200"/>
              </a:tblGrid>
              <a:tr h="370840">
                <a:tc>
                  <a:txBody>
                    <a:bodyPr/>
                    <a:lstStyle/>
                    <a:p>
                      <a:r>
                        <a:rPr lang="en-US" sz="1400" dirty="0" smtClean="0">
                          <a:effectLst/>
                        </a:rPr>
                        <a:t>Who Do You Blame for Economic Problems?</a:t>
                      </a:r>
                      <a:endParaRPr lang="en-US" sz="1400" dirty="0">
                        <a:effectLst/>
                      </a:endParaRPr>
                    </a:p>
                  </a:txBody>
                  <a:tcPr/>
                </a:tc>
                <a:tc>
                  <a:txBody>
                    <a:bodyPr/>
                    <a:lstStyle/>
                    <a:p>
                      <a:pPr algn="ctr"/>
                      <a:r>
                        <a:rPr lang="en-US" dirty="0" smtClean="0"/>
                        <a:t>Dem</a:t>
                      </a:r>
                      <a:endParaRPr lang="en-US" dirty="0"/>
                    </a:p>
                  </a:txBody>
                  <a:tcPr/>
                </a:tc>
                <a:tc>
                  <a:txBody>
                    <a:bodyPr/>
                    <a:lstStyle/>
                    <a:p>
                      <a:pPr algn="ctr"/>
                      <a:r>
                        <a:rPr lang="en-US" dirty="0" smtClean="0"/>
                        <a:t>Rep</a:t>
                      </a:r>
                      <a:endParaRPr lang="en-US" dirty="0"/>
                    </a:p>
                  </a:txBody>
                  <a:tcPr/>
                </a:tc>
              </a:tr>
              <a:tr h="314960">
                <a:tc>
                  <a:txBody>
                    <a:bodyPr/>
                    <a:lstStyle/>
                    <a:p>
                      <a:r>
                        <a:rPr lang="en-US" dirty="0" smtClean="0">
                          <a:effectLst/>
                        </a:rPr>
                        <a:t>Wall Street (35%)</a:t>
                      </a:r>
                      <a:endParaRPr lang="en-US" dirty="0"/>
                    </a:p>
                  </a:txBody>
                  <a:tcPr marL="0" marR="0" marT="0" marB="0" anchor="ctr"/>
                </a:tc>
                <a:tc>
                  <a:txBody>
                    <a:bodyPr/>
                    <a:lstStyle/>
                    <a:p>
                      <a:pPr algn="ctr"/>
                      <a:r>
                        <a:rPr lang="en-US" dirty="0" smtClean="0"/>
                        <a:t>41</a:t>
                      </a:r>
                      <a:endParaRPr lang="en-US" dirty="0"/>
                    </a:p>
                  </a:txBody>
                  <a:tcPr marL="0" marR="0" marT="0" marB="0" anchor="ctr"/>
                </a:tc>
                <a:tc>
                  <a:txBody>
                    <a:bodyPr/>
                    <a:lstStyle/>
                    <a:p>
                      <a:pPr algn="ctr"/>
                      <a:r>
                        <a:rPr lang="en-US" dirty="0" smtClean="0"/>
                        <a:t>57</a:t>
                      </a:r>
                      <a:endParaRPr lang="en-US" dirty="0"/>
                    </a:p>
                  </a:txBody>
                  <a:tcPr marL="0" marR="0" marT="0" marB="0" anchor="ctr"/>
                </a:tc>
              </a:tr>
              <a:tr h="330200">
                <a:tc>
                  <a:txBody>
                    <a:bodyPr/>
                    <a:lstStyle/>
                    <a:p>
                      <a:r>
                        <a:rPr lang="en-US" dirty="0" smtClean="0">
                          <a:effectLst/>
                        </a:rPr>
                        <a:t>George W. Bush (29%)</a:t>
                      </a:r>
                      <a:endParaRPr lang="en-US" dirty="0"/>
                    </a:p>
                  </a:txBody>
                  <a:tcPr anchor="ctr"/>
                </a:tc>
                <a:tc>
                  <a:txBody>
                    <a:bodyPr/>
                    <a:lstStyle/>
                    <a:p>
                      <a:pPr algn="ctr"/>
                      <a:r>
                        <a:rPr lang="en-US" dirty="0" smtClean="0"/>
                        <a:t>83</a:t>
                      </a:r>
                      <a:endParaRPr lang="en-US" dirty="0"/>
                    </a:p>
                  </a:txBody>
                  <a:tcPr marL="0" marR="0" marT="0" marB="0" anchor="ctr"/>
                </a:tc>
                <a:tc>
                  <a:txBody>
                    <a:bodyPr/>
                    <a:lstStyle/>
                    <a:p>
                      <a:pPr algn="ctr"/>
                      <a:r>
                        <a:rPr lang="en-US" dirty="0" smtClean="0"/>
                        <a:t>15</a:t>
                      </a:r>
                      <a:endParaRPr lang="en-US" dirty="0"/>
                    </a:p>
                  </a:txBody>
                  <a:tcPr marL="0" marR="0" marT="0" marB="0" anchor="ctr"/>
                </a:tc>
              </a:tr>
              <a:tr h="370840">
                <a:tc>
                  <a:txBody>
                    <a:bodyPr/>
                    <a:lstStyle/>
                    <a:p>
                      <a:r>
                        <a:rPr lang="en-US" dirty="0" smtClean="0">
                          <a:effectLst/>
                        </a:rPr>
                        <a:t>Barack Obama (24%)</a:t>
                      </a:r>
                      <a:endParaRPr lang="en-US" dirty="0"/>
                    </a:p>
                  </a:txBody>
                  <a:tcPr anchor="ctr"/>
                </a:tc>
                <a:tc>
                  <a:txBody>
                    <a:bodyPr/>
                    <a:lstStyle/>
                    <a:p>
                      <a:pPr algn="ctr"/>
                      <a:r>
                        <a:rPr lang="en-US" dirty="0" smtClean="0"/>
                        <a:t>6</a:t>
                      </a:r>
                      <a:endParaRPr lang="en-US" dirty="0"/>
                    </a:p>
                  </a:txBody>
                  <a:tcPr marL="0" marR="0" marT="0" marB="0" anchor="ctr"/>
                </a:tc>
                <a:tc>
                  <a:txBody>
                    <a:bodyPr/>
                    <a:lstStyle/>
                    <a:p>
                      <a:pPr algn="ctr"/>
                      <a:r>
                        <a:rPr lang="en-US" dirty="0" smtClean="0"/>
                        <a:t>91</a:t>
                      </a:r>
                      <a:endParaRPr lang="en-US" dirty="0"/>
                    </a:p>
                  </a:txBody>
                  <a:tcPr marL="0" marR="0" marT="0" marB="0" anchor="ctr"/>
                </a:tc>
              </a:tr>
            </a:tbl>
          </a:graphicData>
        </a:graphic>
      </p:graphicFrame>
      <p:sp>
        <p:nvSpPr>
          <p:cNvPr id="27" name="Oval 26"/>
          <p:cNvSpPr/>
          <p:nvPr/>
        </p:nvSpPr>
        <p:spPr>
          <a:xfrm>
            <a:off x="6255860" y="3962400"/>
            <a:ext cx="609600" cy="5334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a:off x="1981200" y="3947603"/>
            <a:ext cx="609600" cy="5334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p:nvPr/>
        </p:nvSpPr>
        <p:spPr>
          <a:xfrm>
            <a:off x="2590800" y="4259432"/>
            <a:ext cx="609600" cy="5334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41378507"/>
      </p:ext>
    </p:extLst>
  </p:cSld>
  <p:clrMapOvr>
    <a:masterClrMapping/>
  </p:clrMapOvr>
  <p:transition spd="med">
    <p:fade thruBlk="1"/>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90600"/>
          </a:xfrm>
        </p:spPr>
        <p:txBody>
          <a:bodyPr/>
          <a:lstStyle/>
          <a:p>
            <a:r>
              <a:rPr lang="en-US" sz="3600" dirty="0" smtClean="0"/>
              <a:t>National Politics: House Vote</a:t>
            </a:r>
            <a:endParaRPr lang="en-US" sz="3600" dirty="0"/>
          </a:p>
        </p:txBody>
      </p:sp>
      <p:pic>
        <p:nvPicPr>
          <p:cNvPr id="5" name="Picture 4" descr="http://i.cdn.turner.com/cnn/.e/img/3.0/election/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65450" y="20173950"/>
            <a:ext cx="95250" cy="12382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http://i.cdn.turner.com/cnn/.e/img/3.0/election/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65450" y="20173950"/>
            <a:ext cx="95250" cy="12382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http://i.cdn.turner.com/cnn/.e/img/3.0/election/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65450" y="20173950"/>
            <a:ext cx="95250" cy="12382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http://i.cdn.turner.com/cnn/.e/img/3.0/election/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65775" y="20173950"/>
            <a:ext cx="95250" cy="12382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http://i.cdn.turner.com/cnn/.e/img/3.0/election/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75375" y="20173950"/>
            <a:ext cx="95250" cy="123825"/>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descr="http://i.cdn.turner.com/cnn/.e/img/3.0/election/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84975" y="20173950"/>
            <a:ext cx="95250" cy="123825"/>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descr="http://i.cdn.turner.com/cnn/.e/img/3.0/election/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65450" y="22650450"/>
            <a:ext cx="95250" cy="123825"/>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descr="http://i.cdn.turner.com/cnn/.e/img/3.0/election/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65450" y="22650450"/>
            <a:ext cx="95250" cy="123825"/>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descr="http://i.cdn.turner.com/cnn/.e/img/3.0/election/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65450" y="22650450"/>
            <a:ext cx="95250" cy="12382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descr="http://i.cdn.turner.com/cnn/.e/img/3.0/election/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65775" y="22650450"/>
            <a:ext cx="95250" cy="123825"/>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descr="http://i.cdn.turner.com/cnn/.e/img/3.0/election/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75375" y="22650450"/>
            <a:ext cx="95250" cy="123825"/>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descr="http://i.cdn.turner.com/cnn/.e/img/3.0/election/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84975" y="22650450"/>
            <a:ext cx="95250" cy="12382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4" name="Table 3"/>
          <p:cNvGraphicFramePr>
            <a:graphicFrameLocks noGrp="1"/>
          </p:cNvGraphicFramePr>
          <p:nvPr>
            <p:extLst>
              <p:ext uri="{D42A27DB-BD31-4B8C-83A1-F6EECF244321}">
                <p14:modId xmlns:p14="http://schemas.microsoft.com/office/powerpoint/2010/main" val="3406452048"/>
              </p:ext>
            </p:extLst>
          </p:nvPr>
        </p:nvGraphicFramePr>
        <p:xfrm>
          <a:off x="914400" y="1762760"/>
          <a:ext cx="6139180" cy="1742440"/>
        </p:xfrm>
        <a:graphic>
          <a:graphicData uri="http://schemas.openxmlformats.org/drawingml/2006/table">
            <a:tbl>
              <a:tblPr firstRow="1" bandRow="1">
                <a:tableStyleId>{5C22544A-7EE6-4342-B048-85BDC9FD1C3A}</a:tableStyleId>
              </a:tblPr>
              <a:tblGrid>
                <a:gridCol w="4157980"/>
                <a:gridCol w="1143000"/>
                <a:gridCol w="838200"/>
              </a:tblGrid>
              <a:tr h="370840">
                <a:tc>
                  <a:txBody>
                    <a:bodyPr/>
                    <a:lstStyle/>
                    <a:p>
                      <a:r>
                        <a:rPr lang="en-US" dirty="0" smtClean="0">
                          <a:effectLst/>
                        </a:rPr>
                        <a:t>What Should Congress Do With New Health Care Law?</a:t>
                      </a:r>
                      <a:endParaRPr lang="en-US" dirty="0">
                        <a:effectLst/>
                      </a:endParaRPr>
                    </a:p>
                  </a:txBody>
                  <a:tcPr/>
                </a:tc>
                <a:tc>
                  <a:txBody>
                    <a:bodyPr/>
                    <a:lstStyle/>
                    <a:p>
                      <a:pPr algn="ctr"/>
                      <a:r>
                        <a:rPr lang="en-US" dirty="0" smtClean="0"/>
                        <a:t>Dem</a:t>
                      </a:r>
                      <a:endParaRPr lang="en-US" dirty="0"/>
                    </a:p>
                  </a:txBody>
                  <a:tcPr/>
                </a:tc>
                <a:tc>
                  <a:txBody>
                    <a:bodyPr/>
                    <a:lstStyle/>
                    <a:p>
                      <a:pPr algn="ctr"/>
                      <a:r>
                        <a:rPr lang="en-US" dirty="0" smtClean="0"/>
                        <a:t>Rep</a:t>
                      </a:r>
                      <a:endParaRPr lang="en-US" dirty="0"/>
                    </a:p>
                  </a:txBody>
                  <a:tcPr/>
                </a:tc>
              </a:tr>
              <a:tr h="314960">
                <a:tc>
                  <a:txBody>
                    <a:bodyPr/>
                    <a:lstStyle/>
                    <a:p>
                      <a:r>
                        <a:rPr lang="en-US" dirty="0"/>
                        <a:t>Expand It (31</a:t>
                      </a:r>
                      <a:r>
                        <a:rPr lang="en-US" dirty="0" smtClean="0"/>
                        <a:t>%)</a:t>
                      </a:r>
                      <a:endParaRPr lang="en-US" dirty="0"/>
                    </a:p>
                  </a:txBody>
                  <a:tcPr marL="0" marR="0" marT="0" marB="0" anchor="ctr"/>
                </a:tc>
                <a:tc>
                  <a:txBody>
                    <a:bodyPr/>
                    <a:lstStyle/>
                    <a:p>
                      <a:pPr algn="ctr"/>
                      <a:r>
                        <a:rPr lang="en-US" dirty="0" smtClean="0"/>
                        <a:t>84</a:t>
                      </a: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15</a:t>
                      </a:r>
                    </a:p>
                  </a:txBody>
                  <a:tcPr/>
                </a:tc>
              </a:tr>
              <a:tr h="330200">
                <a:tc>
                  <a:txBody>
                    <a:bodyPr/>
                    <a:lstStyle/>
                    <a:p>
                      <a:r>
                        <a:rPr lang="en-US" dirty="0"/>
                        <a:t>Leave It As Is (16</a:t>
                      </a:r>
                      <a:r>
                        <a:rPr lang="en-US" dirty="0" smtClean="0"/>
                        <a:t>%)</a:t>
                      </a:r>
                      <a:endParaRPr lang="en-US" dirty="0"/>
                    </a:p>
                  </a:txBody>
                  <a:tcPr marL="0" marR="0" marT="0" marB="0" anchor="ctr"/>
                </a:tc>
                <a:tc>
                  <a:txBody>
                    <a:bodyPr/>
                    <a:lstStyle/>
                    <a:p>
                      <a:pPr algn="ctr"/>
                      <a:r>
                        <a:rPr lang="en-US" dirty="0" smtClean="0"/>
                        <a:t>63</a:t>
                      </a:r>
                      <a:endParaRPr lang="en-US"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34</a:t>
                      </a:r>
                    </a:p>
                  </a:txBody>
                  <a:tcPr/>
                </a:tc>
              </a:tr>
              <a:tr h="370840">
                <a:tc>
                  <a:txBody>
                    <a:bodyPr/>
                    <a:lstStyle/>
                    <a:p>
                      <a:r>
                        <a:rPr lang="en-US" dirty="0" smtClean="0">
                          <a:effectLst/>
                        </a:rPr>
                        <a:t>Repeal It (48%)</a:t>
                      </a:r>
                      <a:endParaRPr lang="en-US" dirty="0"/>
                    </a:p>
                  </a:txBody>
                  <a:tcPr anchor="ctr"/>
                </a:tc>
                <a:tc>
                  <a:txBody>
                    <a:bodyPr/>
                    <a:lstStyle/>
                    <a:p>
                      <a:pPr algn="ctr"/>
                      <a:r>
                        <a:rPr lang="en-US" dirty="0" smtClean="0"/>
                        <a:t>11</a:t>
                      </a:r>
                      <a:endParaRPr lang="en-US" dirty="0"/>
                    </a:p>
                  </a:txBody>
                  <a:tcPr marL="0" marR="0" marT="0" marB="0" anchor="ctr"/>
                </a:tc>
                <a:tc>
                  <a:txBody>
                    <a:bodyPr/>
                    <a:lstStyle/>
                    <a:p>
                      <a:pPr algn="ctr"/>
                      <a:r>
                        <a:rPr lang="en-US" dirty="0" smtClean="0"/>
                        <a:t>86</a:t>
                      </a:r>
                      <a:endParaRPr lang="en-US" dirty="0"/>
                    </a:p>
                  </a:txBody>
                  <a:tcPr marL="0" marR="0" marT="0" marB="0" anchor="ctr"/>
                </a:tc>
              </a:tr>
            </a:tbl>
          </a:graphicData>
        </a:graphic>
      </p:graphicFrame>
      <p:sp>
        <p:nvSpPr>
          <p:cNvPr id="20" name="Oval 19"/>
          <p:cNvSpPr/>
          <p:nvPr/>
        </p:nvSpPr>
        <p:spPr>
          <a:xfrm>
            <a:off x="1959068" y="3079071"/>
            <a:ext cx="609600" cy="5334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a:off x="6270625" y="3079071"/>
            <a:ext cx="609600" cy="5334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5260975" y="2359611"/>
            <a:ext cx="609600" cy="5334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1939802" y="2341856"/>
            <a:ext cx="609600" cy="5334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582967" y="3715434"/>
            <a:ext cx="7467600" cy="646331"/>
          </a:xfrm>
          <a:prstGeom prst="rect">
            <a:avLst/>
          </a:prstGeom>
          <a:noFill/>
        </p:spPr>
        <p:txBody>
          <a:bodyPr wrap="square" rtlCol="0">
            <a:spAutoFit/>
          </a:bodyPr>
          <a:lstStyle/>
          <a:p>
            <a:r>
              <a:rPr lang="en-US" dirty="0" smtClean="0"/>
              <a:t>And probably viewed as a distraction from the prime concerns of most citizens…</a:t>
            </a:r>
            <a:endParaRPr lang="en-US" dirty="0"/>
          </a:p>
        </p:txBody>
      </p:sp>
      <p:graphicFrame>
        <p:nvGraphicFramePr>
          <p:cNvPr id="24" name="Table 23"/>
          <p:cNvGraphicFramePr>
            <a:graphicFrameLocks noGrp="1"/>
          </p:cNvGraphicFramePr>
          <p:nvPr>
            <p:extLst>
              <p:ext uri="{D42A27DB-BD31-4B8C-83A1-F6EECF244321}">
                <p14:modId xmlns:p14="http://schemas.microsoft.com/office/powerpoint/2010/main" val="2346927245"/>
              </p:ext>
            </p:extLst>
          </p:nvPr>
        </p:nvGraphicFramePr>
        <p:xfrm>
          <a:off x="1447800" y="4434840"/>
          <a:ext cx="5853113" cy="1645920"/>
        </p:xfrm>
        <a:graphic>
          <a:graphicData uri="http://schemas.openxmlformats.org/drawingml/2006/table">
            <a:tbl>
              <a:tblPr firstRow="1" bandRow="1">
                <a:tableStyleId>{5C22544A-7EE6-4342-B048-85BDC9FD1C3A}</a:tableStyleId>
              </a:tblPr>
              <a:tblGrid>
                <a:gridCol w="3435350"/>
                <a:gridCol w="1103313"/>
                <a:gridCol w="1314450"/>
              </a:tblGrid>
              <a:tr h="259260">
                <a:tc>
                  <a:txBody>
                    <a:bodyPr/>
                    <a:lstStyle/>
                    <a:p>
                      <a:r>
                        <a:rPr lang="en-US" dirty="0" smtClean="0">
                          <a:effectLst/>
                        </a:rPr>
                        <a:t>Most Important Issue Facing Country Today</a:t>
                      </a:r>
                      <a:endParaRPr lang="en-US" dirty="0">
                        <a:effectLst/>
                      </a:endParaRPr>
                    </a:p>
                  </a:txBody>
                  <a:tcPr marL="0" marR="0" marT="0" marB="0" anchor="ctr"/>
                </a:tc>
                <a:tc>
                  <a:txBody>
                    <a:bodyPr/>
                    <a:lstStyle/>
                    <a:p>
                      <a:pPr algn="l" fontAlgn="b"/>
                      <a:r>
                        <a:rPr lang="en-US" sz="1800" u="none" strike="noStrike" dirty="0">
                          <a:effectLst/>
                        </a:rPr>
                        <a:t> Democrat</a:t>
                      </a:r>
                      <a:endParaRPr lang="en-US" sz="1800" b="0" i="0" u="none" strike="noStrike" dirty="0">
                        <a:solidFill>
                          <a:srgbClr val="000000"/>
                        </a:solidFill>
                        <a:effectLst/>
                        <a:latin typeface="Calibri"/>
                      </a:endParaRPr>
                    </a:p>
                  </a:txBody>
                  <a:tcPr marL="0" marR="0" marT="0" marB="0" anchor="ctr"/>
                </a:tc>
                <a:tc>
                  <a:txBody>
                    <a:bodyPr/>
                    <a:lstStyle/>
                    <a:p>
                      <a:pPr algn="l" fontAlgn="b"/>
                      <a:r>
                        <a:rPr lang="en-US" sz="1800" u="none" strike="noStrike" dirty="0">
                          <a:effectLst/>
                        </a:rPr>
                        <a:t> Republican</a:t>
                      </a:r>
                      <a:endParaRPr lang="en-US" sz="1800" b="0" i="0" u="none" strike="noStrike" dirty="0">
                        <a:solidFill>
                          <a:srgbClr val="000000"/>
                        </a:solidFill>
                        <a:effectLst/>
                        <a:latin typeface="Calibri"/>
                      </a:endParaRPr>
                    </a:p>
                  </a:txBody>
                  <a:tcPr marL="0" marR="0" marT="0" marB="0" anchor="ctr"/>
                </a:tc>
              </a:tr>
              <a:tr h="259260">
                <a:tc>
                  <a:txBody>
                    <a:bodyPr/>
                    <a:lstStyle/>
                    <a:p>
                      <a:pPr algn="l" fontAlgn="ctr"/>
                      <a:r>
                        <a:rPr lang="en-US" dirty="0" smtClean="0">
                          <a:effectLst/>
                        </a:rPr>
                        <a:t>Economy (63%)</a:t>
                      </a:r>
                      <a:endParaRPr lang="en-US" sz="1800" b="0" i="0" u="none" strike="noStrike" dirty="0">
                        <a:solidFill>
                          <a:srgbClr val="000000"/>
                        </a:solidFill>
                        <a:effectLst/>
                        <a:latin typeface="Inherit"/>
                      </a:endParaRPr>
                    </a:p>
                  </a:txBody>
                  <a:tcPr marL="0" marR="0" marT="0" marB="0" anchor="ctr"/>
                </a:tc>
                <a:tc>
                  <a:txBody>
                    <a:bodyPr/>
                    <a:lstStyle/>
                    <a:p>
                      <a:pPr algn="ctr"/>
                      <a:r>
                        <a:rPr lang="en-US" dirty="0" smtClean="0"/>
                        <a:t>43</a:t>
                      </a:r>
                      <a:endParaRPr lang="en-US" dirty="0"/>
                    </a:p>
                  </a:txBody>
                  <a:tcPr marL="0" marR="0" marT="0" marB="0" anchor="ctr"/>
                </a:tc>
                <a:tc>
                  <a:txBody>
                    <a:bodyPr/>
                    <a:lstStyle/>
                    <a:p>
                      <a:pPr algn="ctr"/>
                      <a:r>
                        <a:rPr lang="en-US" dirty="0" smtClean="0"/>
                        <a:t>54</a:t>
                      </a:r>
                      <a:endParaRPr lang="en-US" dirty="0"/>
                    </a:p>
                  </a:txBody>
                  <a:tcPr marL="0" marR="0" marT="0" marB="0" anchor="ctr"/>
                </a:tc>
              </a:tr>
              <a:tr h="259260">
                <a:tc>
                  <a:txBody>
                    <a:bodyPr/>
                    <a:lstStyle/>
                    <a:p>
                      <a:pPr algn="l" fontAlgn="ctr"/>
                      <a:r>
                        <a:rPr lang="en-US" dirty="0" smtClean="0">
                          <a:effectLst/>
                        </a:rPr>
                        <a:t>Health Care (18%)</a:t>
                      </a:r>
                      <a:endParaRPr lang="en-US" sz="1800" b="0" i="0" u="none" strike="noStrike" dirty="0">
                        <a:solidFill>
                          <a:srgbClr val="000000"/>
                        </a:solidFill>
                        <a:effectLst/>
                        <a:latin typeface="Inherit"/>
                      </a:endParaRPr>
                    </a:p>
                  </a:txBody>
                  <a:tcPr marL="0" marR="0" marT="0" marB="0" anchor="ctr"/>
                </a:tc>
                <a:tc>
                  <a:txBody>
                    <a:bodyPr/>
                    <a:lstStyle/>
                    <a:p>
                      <a:pPr algn="ctr"/>
                      <a:r>
                        <a:rPr lang="en-US" dirty="0" smtClean="0"/>
                        <a:t>51</a:t>
                      </a:r>
                      <a:endParaRPr lang="en-US" dirty="0"/>
                    </a:p>
                  </a:txBody>
                  <a:tcPr marL="0" marR="0" marT="0" marB="0" anchor="ctr"/>
                </a:tc>
                <a:tc>
                  <a:txBody>
                    <a:bodyPr/>
                    <a:lstStyle/>
                    <a:p>
                      <a:pPr algn="ctr"/>
                      <a:r>
                        <a:rPr lang="en-US" dirty="0" smtClean="0"/>
                        <a:t>47</a:t>
                      </a:r>
                      <a:endParaRPr lang="en-US" dirty="0"/>
                    </a:p>
                  </a:txBody>
                  <a:tcPr marL="0" marR="0" marT="0" marB="0" anchor="ctr"/>
                </a:tc>
              </a:tr>
              <a:tr h="259260">
                <a:tc>
                  <a:txBody>
                    <a:bodyPr/>
                    <a:lstStyle/>
                    <a:p>
                      <a:pPr algn="l" fontAlgn="ctr"/>
                      <a:r>
                        <a:rPr lang="en-US" dirty="0" smtClean="0">
                          <a:effectLst/>
                        </a:rPr>
                        <a:t>Illegal Immigration (8%</a:t>
                      </a:r>
                      <a:endParaRPr lang="en-US" sz="1800" b="0" i="0" u="none" strike="noStrike" dirty="0">
                        <a:solidFill>
                          <a:srgbClr val="000000"/>
                        </a:solidFill>
                        <a:effectLst/>
                        <a:latin typeface="Inherit"/>
                      </a:endParaRPr>
                    </a:p>
                  </a:txBody>
                  <a:tcPr marL="0" marR="0" marT="0" marB="0" anchor="ctr"/>
                </a:tc>
                <a:tc>
                  <a:txBody>
                    <a:bodyPr/>
                    <a:lstStyle/>
                    <a:p>
                      <a:pPr algn="ctr"/>
                      <a:r>
                        <a:rPr lang="en-US" dirty="0" smtClean="0"/>
                        <a:t>26</a:t>
                      </a:r>
                      <a:endParaRPr lang="en-US" dirty="0"/>
                    </a:p>
                  </a:txBody>
                  <a:tcPr marL="0" marR="0" marT="0" marB="0" anchor="ctr"/>
                </a:tc>
                <a:tc>
                  <a:txBody>
                    <a:bodyPr/>
                    <a:lstStyle/>
                    <a:p>
                      <a:pPr algn="ctr"/>
                      <a:r>
                        <a:rPr lang="en-US" dirty="0" smtClean="0"/>
                        <a:t>68</a:t>
                      </a:r>
                      <a:endParaRPr lang="en-US" dirty="0"/>
                    </a:p>
                  </a:txBody>
                  <a:tcPr marL="0" marR="0" marT="0" marB="0" anchor="ctr"/>
                </a:tc>
              </a:tr>
              <a:tr h="259260">
                <a:tc>
                  <a:txBody>
                    <a:bodyPr/>
                    <a:lstStyle/>
                    <a:p>
                      <a:pPr algn="l" fontAlgn="ctr"/>
                      <a:r>
                        <a:rPr lang="en-US" dirty="0" smtClean="0">
                          <a:effectLst/>
                        </a:rPr>
                        <a:t>War in Afghanistan (7%)</a:t>
                      </a:r>
                      <a:endParaRPr lang="en-US" sz="1800" b="0" i="0" u="none" strike="noStrike" dirty="0">
                        <a:solidFill>
                          <a:srgbClr val="000000"/>
                        </a:solidFill>
                        <a:effectLst/>
                        <a:latin typeface="Inherit"/>
                      </a:endParaRPr>
                    </a:p>
                  </a:txBody>
                  <a:tcPr marL="0" marR="0" marT="0" marB="0" anchor="ctr"/>
                </a:tc>
                <a:tc>
                  <a:txBody>
                    <a:bodyPr/>
                    <a:lstStyle/>
                    <a:p>
                      <a:pPr algn="ctr"/>
                      <a:r>
                        <a:rPr lang="en-US" dirty="0" smtClean="0"/>
                        <a:t>58</a:t>
                      </a:r>
                      <a:endParaRPr lang="en-US" dirty="0"/>
                    </a:p>
                  </a:txBody>
                  <a:tcPr marL="0" marR="0" marT="0" marB="0" anchor="ctr"/>
                </a:tc>
                <a:tc>
                  <a:txBody>
                    <a:bodyPr/>
                    <a:lstStyle/>
                    <a:p>
                      <a:pPr algn="ctr"/>
                      <a:r>
                        <a:rPr lang="en-US" dirty="0" smtClean="0"/>
                        <a:t>40</a:t>
                      </a:r>
                      <a:endParaRPr lang="en-US" dirty="0"/>
                    </a:p>
                  </a:txBody>
                  <a:tcPr marL="0" marR="0" marT="0" marB="0" anchor="ctr"/>
                </a:tc>
              </a:tr>
            </a:tbl>
          </a:graphicData>
        </a:graphic>
      </p:graphicFrame>
      <p:sp>
        <p:nvSpPr>
          <p:cNvPr id="25" name="Oval 24"/>
          <p:cNvSpPr/>
          <p:nvPr/>
        </p:nvSpPr>
        <p:spPr>
          <a:xfrm>
            <a:off x="2357630" y="4914900"/>
            <a:ext cx="941711" cy="6858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a:off x="6294161" y="4991100"/>
            <a:ext cx="609600" cy="5334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p:nvSpPr>
        <p:spPr>
          <a:xfrm>
            <a:off x="1066800" y="1219200"/>
            <a:ext cx="7010400" cy="369332"/>
          </a:xfrm>
          <a:prstGeom prst="rect">
            <a:avLst/>
          </a:prstGeom>
          <a:noFill/>
        </p:spPr>
        <p:txBody>
          <a:bodyPr wrap="square" rtlCol="0">
            <a:spAutoFit/>
          </a:bodyPr>
          <a:lstStyle/>
          <a:p>
            <a:r>
              <a:rPr lang="en-US" dirty="0" smtClean="0"/>
              <a:t>Health care reform was polarizing and insufficiently popular</a:t>
            </a:r>
            <a:endParaRPr lang="en-US" dirty="0"/>
          </a:p>
        </p:txBody>
      </p:sp>
    </p:spTree>
    <p:extLst>
      <p:ext uri="{BB962C8B-B14F-4D97-AF65-F5344CB8AC3E}">
        <p14:creationId xmlns:p14="http://schemas.microsoft.com/office/powerpoint/2010/main" val="1953992030"/>
      </p:ext>
    </p:extLst>
  </p:cSld>
  <p:clrMapOvr>
    <a:masterClrMapping/>
  </p:clrMapOvr>
  <p:transition spd="med">
    <p:fade thruBlk="1"/>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90600"/>
          </a:xfrm>
        </p:spPr>
        <p:txBody>
          <a:bodyPr/>
          <a:lstStyle/>
          <a:p>
            <a:r>
              <a:rPr lang="en-US" sz="3600" dirty="0" smtClean="0"/>
              <a:t>National Politics: House Vote</a:t>
            </a:r>
            <a:endParaRPr lang="en-US" sz="3600" dirty="0"/>
          </a:p>
        </p:txBody>
      </p:sp>
      <p:pic>
        <p:nvPicPr>
          <p:cNvPr id="5" name="Picture 4" descr="http://i.cdn.turner.com/cnn/.e/img/3.0/election/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65450" y="20173950"/>
            <a:ext cx="95250" cy="12382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http://i.cdn.turner.com/cnn/.e/img/3.0/election/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65450" y="20173950"/>
            <a:ext cx="95250" cy="12382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http://i.cdn.turner.com/cnn/.e/img/3.0/election/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65450" y="20173950"/>
            <a:ext cx="95250" cy="12382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http://i.cdn.turner.com/cnn/.e/img/3.0/election/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65775" y="20173950"/>
            <a:ext cx="95250" cy="12382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http://i.cdn.turner.com/cnn/.e/img/3.0/election/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75375" y="20173950"/>
            <a:ext cx="95250" cy="123825"/>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descr="http://i.cdn.turner.com/cnn/.e/img/3.0/election/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84975" y="20173950"/>
            <a:ext cx="95250" cy="123825"/>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descr="http://i.cdn.turner.com/cnn/.e/img/3.0/election/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65450" y="22650450"/>
            <a:ext cx="95250" cy="123825"/>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descr="http://i.cdn.turner.com/cnn/.e/img/3.0/election/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65450" y="22650450"/>
            <a:ext cx="95250" cy="123825"/>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descr="http://i.cdn.turner.com/cnn/.e/img/3.0/election/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65450" y="22650450"/>
            <a:ext cx="95250" cy="12382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descr="http://i.cdn.turner.com/cnn/.e/img/3.0/election/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65775" y="22650450"/>
            <a:ext cx="95250" cy="123825"/>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descr="http://i.cdn.turner.com/cnn/.e/img/3.0/election/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75375" y="22650450"/>
            <a:ext cx="95250" cy="123825"/>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descr="http://i.cdn.turner.com/cnn/.e/img/3.0/election/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84975" y="22650450"/>
            <a:ext cx="95250" cy="12382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8" name="Table 17"/>
          <p:cNvGraphicFramePr>
            <a:graphicFrameLocks noGrp="1"/>
          </p:cNvGraphicFramePr>
          <p:nvPr>
            <p:extLst>
              <p:ext uri="{D42A27DB-BD31-4B8C-83A1-F6EECF244321}">
                <p14:modId xmlns:p14="http://schemas.microsoft.com/office/powerpoint/2010/main" val="1709417227"/>
              </p:ext>
            </p:extLst>
          </p:nvPr>
        </p:nvGraphicFramePr>
        <p:xfrm>
          <a:off x="685800" y="1524000"/>
          <a:ext cx="6139180" cy="1691640"/>
        </p:xfrm>
        <a:graphic>
          <a:graphicData uri="http://schemas.openxmlformats.org/drawingml/2006/table">
            <a:tbl>
              <a:tblPr firstRow="1" bandRow="1">
                <a:tableStyleId>{5C22544A-7EE6-4342-B048-85BDC9FD1C3A}</a:tableStyleId>
              </a:tblPr>
              <a:tblGrid>
                <a:gridCol w="4157980"/>
                <a:gridCol w="1143000"/>
                <a:gridCol w="838200"/>
              </a:tblGrid>
              <a:tr h="370840">
                <a:tc>
                  <a:txBody>
                    <a:bodyPr/>
                    <a:lstStyle/>
                    <a:p>
                      <a:r>
                        <a:rPr lang="en-US" dirty="0" smtClean="0">
                          <a:effectLst/>
                        </a:rPr>
                        <a:t>Bush-Era Tax Cuts Should Be Continued For...</a:t>
                      </a:r>
                      <a:endParaRPr lang="en-US" dirty="0">
                        <a:effectLst/>
                      </a:endParaRPr>
                    </a:p>
                  </a:txBody>
                  <a:tcPr/>
                </a:tc>
                <a:tc>
                  <a:txBody>
                    <a:bodyPr/>
                    <a:lstStyle/>
                    <a:p>
                      <a:pPr algn="ctr"/>
                      <a:r>
                        <a:rPr lang="en-US" dirty="0" smtClean="0"/>
                        <a:t>Dem</a:t>
                      </a:r>
                      <a:endParaRPr lang="en-US" dirty="0"/>
                    </a:p>
                  </a:txBody>
                  <a:tcPr/>
                </a:tc>
                <a:tc>
                  <a:txBody>
                    <a:bodyPr/>
                    <a:lstStyle/>
                    <a:p>
                      <a:pPr algn="ctr"/>
                      <a:r>
                        <a:rPr lang="en-US" dirty="0" smtClean="0"/>
                        <a:t>Rep</a:t>
                      </a:r>
                      <a:endParaRPr lang="en-US" dirty="0"/>
                    </a:p>
                  </a:txBody>
                  <a:tcPr/>
                </a:tc>
              </a:tr>
              <a:tr h="314960">
                <a:tc>
                  <a:txBody>
                    <a:bodyPr/>
                    <a:lstStyle/>
                    <a:p>
                      <a:r>
                        <a:rPr lang="en-US" dirty="0" smtClean="0">
                          <a:effectLst/>
                        </a:rPr>
                        <a:t>All Americans (40%)</a:t>
                      </a:r>
                      <a:endParaRPr lang="en-US" dirty="0"/>
                    </a:p>
                  </a:txBody>
                  <a:tcPr marL="0" marR="0" marT="0" marB="0" anchor="ctr"/>
                </a:tc>
                <a:tc>
                  <a:txBody>
                    <a:bodyPr/>
                    <a:lstStyle/>
                    <a:p>
                      <a:pPr algn="ctr"/>
                      <a:r>
                        <a:rPr lang="en-US" dirty="0" smtClean="0"/>
                        <a:t>14</a:t>
                      </a:r>
                      <a:endParaRPr lang="en-US" dirty="0"/>
                    </a:p>
                  </a:txBody>
                  <a:tcPr marL="0" marR="0" marT="0" marB="0" anchor="ctr"/>
                </a:tc>
                <a:tc>
                  <a:txBody>
                    <a:bodyPr/>
                    <a:lstStyle/>
                    <a:p>
                      <a:pPr algn="ctr"/>
                      <a:r>
                        <a:rPr lang="en-US" dirty="0" smtClean="0"/>
                        <a:t>84</a:t>
                      </a:r>
                      <a:endParaRPr lang="en-US" dirty="0"/>
                    </a:p>
                  </a:txBody>
                  <a:tcPr marL="0" marR="0" marT="0" marB="0" anchor="ctr"/>
                </a:tc>
              </a:tr>
              <a:tr h="330200">
                <a:tc>
                  <a:txBody>
                    <a:bodyPr/>
                    <a:lstStyle/>
                    <a:p>
                      <a:r>
                        <a:rPr lang="en-US" dirty="0" smtClean="0">
                          <a:effectLst/>
                        </a:rPr>
                        <a:t>Families Under $250,000 (36%)</a:t>
                      </a:r>
                      <a:endParaRPr lang="en-US" dirty="0"/>
                    </a:p>
                  </a:txBody>
                  <a:tcPr anchor="ctr"/>
                </a:tc>
                <a:tc>
                  <a:txBody>
                    <a:bodyPr/>
                    <a:lstStyle/>
                    <a:p>
                      <a:pPr algn="ctr"/>
                      <a:r>
                        <a:rPr lang="en-US" dirty="0" smtClean="0"/>
                        <a:t>64</a:t>
                      </a:r>
                      <a:endParaRPr lang="en-US" dirty="0"/>
                    </a:p>
                  </a:txBody>
                  <a:tcPr marL="0" marR="0" marT="0" marB="0" anchor="ctr"/>
                </a:tc>
                <a:tc>
                  <a:txBody>
                    <a:bodyPr/>
                    <a:lstStyle/>
                    <a:p>
                      <a:pPr algn="ctr"/>
                      <a:r>
                        <a:rPr lang="en-US" dirty="0" smtClean="0"/>
                        <a:t>32</a:t>
                      </a:r>
                      <a:endParaRPr lang="en-US" dirty="0"/>
                    </a:p>
                  </a:txBody>
                  <a:tcPr marL="0" marR="0" marT="0" marB="0" anchor="ctr"/>
                </a:tc>
              </a:tr>
              <a:tr h="370840">
                <a:tc>
                  <a:txBody>
                    <a:bodyPr/>
                    <a:lstStyle/>
                    <a:p>
                      <a:r>
                        <a:rPr lang="en-US" dirty="0" smtClean="0">
                          <a:effectLst/>
                        </a:rPr>
                        <a:t>No One (15%)</a:t>
                      </a:r>
                      <a:endParaRPr lang="en-US" dirty="0"/>
                    </a:p>
                  </a:txBody>
                  <a:tcPr anchor="ctr"/>
                </a:tc>
                <a:tc>
                  <a:txBody>
                    <a:bodyPr/>
                    <a:lstStyle/>
                    <a:p>
                      <a:pPr algn="ctr"/>
                      <a:r>
                        <a:rPr lang="en-US" dirty="0" smtClean="0"/>
                        <a:t>75</a:t>
                      </a:r>
                      <a:endParaRPr lang="en-US" dirty="0"/>
                    </a:p>
                  </a:txBody>
                  <a:tcPr marL="0" marR="0" marT="0" marB="0" anchor="ctr"/>
                </a:tc>
                <a:tc>
                  <a:txBody>
                    <a:bodyPr/>
                    <a:lstStyle/>
                    <a:p>
                      <a:pPr algn="ctr"/>
                      <a:r>
                        <a:rPr lang="en-US" dirty="0" smtClean="0"/>
                        <a:t>22</a:t>
                      </a:r>
                      <a:endParaRPr lang="en-US" dirty="0"/>
                    </a:p>
                  </a:txBody>
                  <a:tcPr marL="0" marR="0" marT="0" marB="0" anchor="ctr"/>
                </a:tc>
              </a:tr>
            </a:tbl>
          </a:graphicData>
        </a:graphic>
      </p:graphicFrame>
      <p:graphicFrame>
        <p:nvGraphicFramePr>
          <p:cNvPr id="20" name="Table 19"/>
          <p:cNvGraphicFramePr>
            <a:graphicFrameLocks noGrp="1"/>
          </p:cNvGraphicFramePr>
          <p:nvPr>
            <p:extLst>
              <p:ext uri="{D42A27DB-BD31-4B8C-83A1-F6EECF244321}">
                <p14:modId xmlns:p14="http://schemas.microsoft.com/office/powerpoint/2010/main" val="1438650098"/>
              </p:ext>
            </p:extLst>
          </p:nvPr>
        </p:nvGraphicFramePr>
        <p:xfrm>
          <a:off x="762000" y="3505200"/>
          <a:ext cx="6139180" cy="1422400"/>
        </p:xfrm>
        <a:graphic>
          <a:graphicData uri="http://schemas.openxmlformats.org/drawingml/2006/table">
            <a:tbl>
              <a:tblPr firstRow="1" bandRow="1">
                <a:tableStyleId>{5C22544A-7EE6-4342-B048-85BDC9FD1C3A}</a:tableStyleId>
              </a:tblPr>
              <a:tblGrid>
                <a:gridCol w="4157980"/>
                <a:gridCol w="1143000"/>
                <a:gridCol w="838200"/>
              </a:tblGrid>
              <a:tr h="370840">
                <a:tc>
                  <a:txBody>
                    <a:bodyPr/>
                    <a:lstStyle/>
                    <a:p>
                      <a:r>
                        <a:rPr lang="en-US" dirty="0" smtClean="0">
                          <a:effectLst/>
                        </a:rPr>
                        <a:t>Highest Priority for Next Congress</a:t>
                      </a:r>
                      <a:endParaRPr lang="en-US" dirty="0">
                        <a:effectLst/>
                      </a:endParaRPr>
                    </a:p>
                  </a:txBody>
                  <a:tcPr/>
                </a:tc>
                <a:tc>
                  <a:txBody>
                    <a:bodyPr/>
                    <a:lstStyle/>
                    <a:p>
                      <a:pPr algn="ctr"/>
                      <a:r>
                        <a:rPr lang="en-US" dirty="0" smtClean="0"/>
                        <a:t>Dem</a:t>
                      </a:r>
                      <a:endParaRPr lang="en-US" dirty="0"/>
                    </a:p>
                  </a:txBody>
                  <a:tcPr/>
                </a:tc>
                <a:tc>
                  <a:txBody>
                    <a:bodyPr/>
                    <a:lstStyle/>
                    <a:p>
                      <a:pPr algn="ctr"/>
                      <a:r>
                        <a:rPr lang="en-US" dirty="0" smtClean="0"/>
                        <a:t>Rep</a:t>
                      </a:r>
                      <a:endParaRPr lang="en-US" dirty="0"/>
                    </a:p>
                  </a:txBody>
                  <a:tcPr/>
                </a:tc>
              </a:tr>
              <a:tr h="314960">
                <a:tc>
                  <a:txBody>
                    <a:bodyPr/>
                    <a:lstStyle/>
                    <a:p>
                      <a:r>
                        <a:rPr lang="en-US" dirty="0" smtClean="0">
                          <a:effectLst/>
                        </a:rPr>
                        <a:t>  Cutting Taxes (18%)</a:t>
                      </a:r>
                      <a:endParaRPr lang="en-US" dirty="0"/>
                    </a:p>
                  </a:txBody>
                  <a:tcPr marL="0" marR="0" marT="0" marB="0" anchor="ctr"/>
                </a:tc>
                <a:tc>
                  <a:txBody>
                    <a:bodyPr/>
                    <a:lstStyle/>
                    <a:p>
                      <a:pPr algn="ctr"/>
                      <a:r>
                        <a:rPr lang="en-US" dirty="0" smtClean="0"/>
                        <a:t>26</a:t>
                      </a:r>
                      <a:endParaRPr lang="en-US" dirty="0"/>
                    </a:p>
                  </a:txBody>
                  <a:tcPr marL="0" marR="0" marT="0" marB="0" anchor="ctr"/>
                </a:tc>
                <a:tc>
                  <a:txBody>
                    <a:bodyPr/>
                    <a:lstStyle/>
                    <a:p>
                      <a:pPr algn="ctr"/>
                      <a:r>
                        <a:rPr lang="en-US" dirty="0" smtClean="0"/>
                        <a:t>71</a:t>
                      </a:r>
                      <a:endParaRPr lang="en-US" dirty="0"/>
                    </a:p>
                  </a:txBody>
                  <a:tcPr marL="0" marR="0" marT="0" marB="0" anchor="ctr"/>
                </a:tc>
              </a:tr>
              <a:tr h="330200">
                <a:tc>
                  <a:txBody>
                    <a:bodyPr/>
                    <a:lstStyle/>
                    <a:p>
                      <a:r>
                        <a:rPr lang="en-US" dirty="0" smtClean="0">
                          <a:effectLst/>
                        </a:rPr>
                        <a:t>Reducing Deficit             (40%)</a:t>
                      </a:r>
                      <a:endParaRPr lang="en-US" dirty="0"/>
                    </a:p>
                  </a:txBody>
                  <a:tcPr anchor="ctr"/>
                </a:tc>
                <a:tc>
                  <a:txBody>
                    <a:bodyPr/>
                    <a:lstStyle/>
                    <a:p>
                      <a:pPr algn="ctr"/>
                      <a:r>
                        <a:rPr lang="en-US" dirty="0" smtClean="0"/>
                        <a:t>32</a:t>
                      </a:r>
                      <a:endParaRPr lang="en-US" dirty="0"/>
                    </a:p>
                  </a:txBody>
                  <a:tcPr marL="0" marR="0" marT="0" marB="0" anchor="ctr"/>
                </a:tc>
                <a:tc>
                  <a:txBody>
                    <a:bodyPr/>
                    <a:lstStyle/>
                    <a:p>
                      <a:pPr algn="ctr"/>
                      <a:r>
                        <a:rPr lang="en-US" dirty="0" smtClean="0"/>
                        <a:t>65</a:t>
                      </a:r>
                      <a:endParaRPr lang="en-US" dirty="0"/>
                    </a:p>
                  </a:txBody>
                  <a:tcPr marL="0" marR="0" marT="0" marB="0" anchor="ctr"/>
                </a:tc>
              </a:tr>
              <a:tr h="370840">
                <a:tc>
                  <a:txBody>
                    <a:bodyPr/>
                    <a:lstStyle/>
                    <a:p>
                      <a:r>
                        <a:rPr lang="en-US" dirty="0" smtClean="0">
                          <a:effectLst/>
                        </a:rPr>
                        <a:t>Spending to Create Jobs (37%)</a:t>
                      </a:r>
                      <a:endParaRPr lang="en-US" dirty="0"/>
                    </a:p>
                  </a:txBody>
                  <a:tcPr anchor="ctr"/>
                </a:tc>
                <a:tc>
                  <a:txBody>
                    <a:bodyPr/>
                    <a:lstStyle/>
                    <a:p>
                      <a:pPr algn="ctr"/>
                      <a:r>
                        <a:rPr lang="en-US" dirty="0" smtClean="0"/>
                        <a:t>68</a:t>
                      </a:r>
                      <a:endParaRPr lang="en-US" dirty="0"/>
                    </a:p>
                  </a:txBody>
                  <a:tcPr marL="0" marR="0" marT="0" marB="0" anchor="ctr"/>
                </a:tc>
                <a:tc>
                  <a:txBody>
                    <a:bodyPr/>
                    <a:lstStyle/>
                    <a:p>
                      <a:pPr algn="ctr"/>
                      <a:r>
                        <a:rPr lang="en-US" dirty="0" smtClean="0"/>
                        <a:t>30</a:t>
                      </a:r>
                      <a:endParaRPr lang="en-US" dirty="0"/>
                    </a:p>
                  </a:txBody>
                  <a:tcPr marL="0" marR="0" marT="0" marB="0" anchor="ctr"/>
                </a:tc>
              </a:tr>
            </a:tbl>
          </a:graphicData>
        </a:graphic>
      </p:graphicFrame>
      <p:sp>
        <p:nvSpPr>
          <p:cNvPr id="21" name="Oval 20"/>
          <p:cNvSpPr/>
          <p:nvPr/>
        </p:nvSpPr>
        <p:spPr>
          <a:xfrm>
            <a:off x="6019800" y="1981200"/>
            <a:ext cx="609600" cy="5334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5051424" y="2438400"/>
            <a:ext cx="739775" cy="9144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p:cNvSpPr/>
          <p:nvPr/>
        </p:nvSpPr>
        <p:spPr>
          <a:xfrm>
            <a:off x="3200400" y="4097782"/>
            <a:ext cx="762000" cy="100761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6022975" y="3713822"/>
            <a:ext cx="762000" cy="100761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1371600" y="5257800"/>
            <a:ext cx="6172200" cy="646331"/>
          </a:xfrm>
          <a:prstGeom prst="rect">
            <a:avLst/>
          </a:prstGeom>
          <a:noFill/>
        </p:spPr>
        <p:txBody>
          <a:bodyPr wrap="square" rtlCol="0">
            <a:spAutoFit/>
          </a:bodyPr>
          <a:lstStyle/>
          <a:p>
            <a:r>
              <a:rPr lang="en-US" dirty="0" smtClean="0"/>
              <a:t>Republicans face contradictory pressures – reduce deficit vs. cutting taxes</a:t>
            </a:r>
            <a:endParaRPr lang="en-US" dirty="0"/>
          </a:p>
        </p:txBody>
      </p:sp>
      <p:cxnSp>
        <p:nvCxnSpPr>
          <p:cNvPr id="25" name="Straight Arrow Connector 24"/>
          <p:cNvCxnSpPr>
            <a:endCxn id="24" idx="3"/>
          </p:cNvCxnSpPr>
          <p:nvPr/>
        </p:nvCxnSpPr>
        <p:spPr>
          <a:xfrm flipV="1">
            <a:off x="5661025" y="4573878"/>
            <a:ext cx="473542" cy="68392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914400" y="990600"/>
            <a:ext cx="6248400" cy="369332"/>
          </a:xfrm>
          <a:prstGeom prst="rect">
            <a:avLst/>
          </a:prstGeom>
          <a:noFill/>
        </p:spPr>
        <p:txBody>
          <a:bodyPr wrap="square" rtlCol="0">
            <a:spAutoFit/>
          </a:bodyPr>
          <a:lstStyle/>
          <a:p>
            <a:r>
              <a:rPr lang="en-US" dirty="0" smtClean="0"/>
              <a:t>Now policy direction lacks consensus…and is polarizing</a:t>
            </a:r>
            <a:endParaRPr lang="en-US" dirty="0"/>
          </a:p>
        </p:txBody>
      </p:sp>
    </p:spTree>
    <p:extLst>
      <p:ext uri="{BB962C8B-B14F-4D97-AF65-F5344CB8AC3E}">
        <p14:creationId xmlns:p14="http://schemas.microsoft.com/office/powerpoint/2010/main" val="1392937127"/>
      </p:ext>
    </p:extLst>
  </p:cSld>
  <p:clrMapOvr>
    <a:masterClrMapping/>
  </p:clrMapOvr>
  <p:transition spd="med">
    <p:fade thruBlk="1"/>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90600"/>
          </a:xfrm>
        </p:spPr>
        <p:txBody>
          <a:bodyPr/>
          <a:lstStyle/>
          <a:p>
            <a:r>
              <a:rPr lang="en-US" sz="3600" dirty="0" smtClean="0"/>
              <a:t>National Politics: House Vote</a:t>
            </a:r>
            <a:endParaRPr lang="en-US" sz="3600" dirty="0"/>
          </a:p>
        </p:txBody>
      </p:sp>
      <p:pic>
        <p:nvPicPr>
          <p:cNvPr id="5" name="Picture 4" descr="http://i.cdn.turner.com/cnn/.e/img/3.0/election/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65450" y="20173950"/>
            <a:ext cx="95250" cy="12382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http://i.cdn.turner.com/cnn/.e/img/3.0/election/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65450" y="20173950"/>
            <a:ext cx="95250" cy="12382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http://i.cdn.turner.com/cnn/.e/img/3.0/election/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65450" y="20173950"/>
            <a:ext cx="95250" cy="12382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http://i.cdn.turner.com/cnn/.e/img/3.0/election/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65775" y="20173950"/>
            <a:ext cx="95250" cy="12382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descr="http://i.cdn.turner.com/cnn/.e/img/3.0/election/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75375" y="20173950"/>
            <a:ext cx="95250" cy="123825"/>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9" descr="http://i.cdn.turner.com/cnn/.e/img/3.0/election/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84975" y="20173950"/>
            <a:ext cx="95250" cy="123825"/>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descr="http://i.cdn.turner.com/cnn/.e/img/3.0/election/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65450" y="22650450"/>
            <a:ext cx="95250" cy="123825"/>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descr="http://i.cdn.turner.com/cnn/.e/img/3.0/election/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65450" y="22650450"/>
            <a:ext cx="95250" cy="123825"/>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3" descr="http://i.cdn.turner.com/cnn/.e/img/3.0/election/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65450" y="22650450"/>
            <a:ext cx="95250" cy="123825"/>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descr="http://i.cdn.turner.com/cnn/.e/img/3.0/election/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65775" y="22650450"/>
            <a:ext cx="95250" cy="123825"/>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5" descr="http://i.cdn.turner.com/cnn/.e/img/3.0/election/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75375" y="22650450"/>
            <a:ext cx="95250" cy="123825"/>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16" descr="http://i.cdn.turner.com/cnn/.e/img/3.0/election/1.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84975" y="22650450"/>
            <a:ext cx="95250" cy="123825"/>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9" name="Table 18"/>
          <p:cNvGraphicFramePr>
            <a:graphicFrameLocks noGrp="1"/>
          </p:cNvGraphicFramePr>
          <p:nvPr>
            <p:extLst>
              <p:ext uri="{D42A27DB-BD31-4B8C-83A1-F6EECF244321}">
                <p14:modId xmlns:p14="http://schemas.microsoft.com/office/powerpoint/2010/main" val="958276813"/>
              </p:ext>
            </p:extLst>
          </p:nvPr>
        </p:nvGraphicFramePr>
        <p:xfrm>
          <a:off x="762000" y="1600200"/>
          <a:ext cx="6617371" cy="1051560"/>
        </p:xfrm>
        <a:graphic>
          <a:graphicData uri="http://schemas.openxmlformats.org/drawingml/2006/table">
            <a:tbl>
              <a:tblPr firstRow="1" bandRow="1">
                <a:tableStyleId>{5C22544A-7EE6-4342-B048-85BDC9FD1C3A}</a:tableStyleId>
              </a:tblPr>
              <a:tblGrid>
                <a:gridCol w="4269861"/>
                <a:gridCol w="1173755"/>
                <a:gridCol w="1173755"/>
              </a:tblGrid>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effectLst/>
                        </a:rPr>
                        <a:t>U.S. War in Afghanistan</a:t>
                      </a:r>
                    </a:p>
                  </a:txBody>
                  <a:tcPr/>
                </a:tc>
                <a:tc>
                  <a:txBody>
                    <a:bodyPr/>
                    <a:lstStyle/>
                    <a:p>
                      <a:pPr algn="ctr"/>
                      <a:r>
                        <a:rPr lang="en-US" dirty="0" smtClean="0"/>
                        <a:t>Dem</a:t>
                      </a:r>
                      <a:endParaRPr lang="en-US" dirty="0"/>
                    </a:p>
                  </a:txBody>
                  <a:tcPr/>
                </a:tc>
                <a:tc>
                  <a:txBody>
                    <a:bodyPr/>
                    <a:lstStyle/>
                    <a:p>
                      <a:pPr algn="ctr"/>
                      <a:r>
                        <a:rPr lang="en-US" dirty="0" smtClean="0"/>
                        <a:t>Rep</a:t>
                      </a:r>
                      <a:endParaRPr lang="en-US" dirty="0"/>
                    </a:p>
                  </a:txBody>
                  <a:tcPr/>
                </a:tc>
              </a:tr>
              <a:tr h="314960">
                <a:tc>
                  <a:txBody>
                    <a:bodyPr/>
                    <a:lstStyle/>
                    <a:p>
                      <a:r>
                        <a:rPr lang="en-US" dirty="0" smtClean="0">
                          <a:effectLst/>
                        </a:rPr>
                        <a:t>  Approve (40%)</a:t>
                      </a:r>
                      <a:endParaRPr lang="en-US" dirty="0"/>
                    </a:p>
                  </a:txBody>
                  <a:tcPr marL="0" marR="0" marT="0" marB="0" anchor="ctr"/>
                </a:tc>
                <a:tc>
                  <a:txBody>
                    <a:bodyPr/>
                    <a:lstStyle/>
                    <a:p>
                      <a:pPr algn="ctr"/>
                      <a:r>
                        <a:rPr lang="en-US" dirty="0" smtClean="0"/>
                        <a:t>24</a:t>
                      </a:r>
                      <a:endParaRPr lang="en-US" dirty="0"/>
                    </a:p>
                  </a:txBody>
                  <a:tcPr marL="0" marR="0" marT="0" marB="0" anchor="ctr"/>
                </a:tc>
                <a:tc>
                  <a:txBody>
                    <a:bodyPr/>
                    <a:lstStyle/>
                    <a:p>
                      <a:pPr algn="ctr"/>
                      <a:r>
                        <a:rPr lang="en-US" dirty="0" smtClean="0"/>
                        <a:t>75</a:t>
                      </a:r>
                      <a:endParaRPr lang="en-US" dirty="0"/>
                    </a:p>
                  </a:txBody>
                  <a:tcPr marL="0" marR="0" marT="0" marB="0" anchor="ctr"/>
                </a:tc>
              </a:tr>
              <a:tr h="330200">
                <a:tc>
                  <a:txBody>
                    <a:bodyPr/>
                    <a:lstStyle/>
                    <a:p>
                      <a:r>
                        <a:rPr lang="en-US" dirty="0" smtClean="0">
                          <a:effectLst/>
                        </a:rPr>
                        <a:t>Disapprove (54%)</a:t>
                      </a:r>
                      <a:endParaRPr lang="en-US" dirty="0"/>
                    </a:p>
                  </a:txBody>
                  <a:tcPr anchor="ctr"/>
                </a:tc>
                <a:tc>
                  <a:txBody>
                    <a:bodyPr/>
                    <a:lstStyle/>
                    <a:p>
                      <a:pPr algn="ctr"/>
                      <a:r>
                        <a:rPr lang="en-US" dirty="0" smtClean="0"/>
                        <a:t>61</a:t>
                      </a:r>
                      <a:endParaRPr lang="en-US" dirty="0"/>
                    </a:p>
                  </a:txBody>
                  <a:tcPr marL="0" marR="0" marT="0" marB="0" anchor="ctr"/>
                </a:tc>
                <a:tc>
                  <a:txBody>
                    <a:bodyPr/>
                    <a:lstStyle/>
                    <a:p>
                      <a:pPr algn="ctr"/>
                      <a:r>
                        <a:rPr lang="en-US" dirty="0" smtClean="0"/>
                        <a:t>36</a:t>
                      </a:r>
                      <a:endParaRPr lang="en-US" dirty="0"/>
                    </a:p>
                  </a:txBody>
                  <a:tcPr marL="0" marR="0" marT="0" marB="0" anchor="ctr"/>
                </a:tc>
              </a:tr>
            </a:tbl>
          </a:graphicData>
        </a:graphic>
      </p:graphicFrame>
      <p:graphicFrame>
        <p:nvGraphicFramePr>
          <p:cNvPr id="20" name="Table 19"/>
          <p:cNvGraphicFramePr>
            <a:graphicFrameLocks noGrp="1"/>
          </p:cNvGraphicFramePr>
          <p:nvPr>
            <p:extLst>
              <p:ext uri="{D42A27DB-BD31-4B8C-83A1-F6EECF244321}">
                <p14:modId xmlns:p14="http://schemas.microsoft.com/office/powerpoint/2010/main" val="1098392879"/>
              </p:ext>
            </p:extLst>
          </p:nvPr>
        </p:nvGraphicFramePr>
        <p:xfrm>
          <a:off x="685800" y="3200400"/>
          <a:ext cx="6617371" cy="1320800"/>
        </p:xfrm>
        <a:graphic>
          <a:graphicData uri="http://schemas.openxmlformats.org/drawingml/2006/table">
            <a:tbl>
              <a:tblPr firstRow="1" bandRow="1">
                <a:tableStyleId>{5C22544A-7EE6-4342-B048-85BDC9FD1C3A}</a:tableStyleId>
              </a:tblPr>
              <a:tblGrid>
                <a:gridCol w="4269861"/>
                <a:gridCol w="1173755"/>
                <a:gridCol w="1173755"/>
              </a:tblGrid>
              <a:tr h="370840">
                <a:tc>
                  <a:txBody>
                    <a:bodyPr/>
                    <a:lstStyle/>
                    <a:p>
                      <a:r>
                        <a:rPr lang="en-US" dirty="0" smtClean="0">
                          <a:effectLst/>
                        </a:rPr>
                        <a:t>Should Same-Sex Marriages Be Legally Recognized?</a:t>
                      </a:r>
                      <a:endParaRPr lang="en-US" dirty="0">
                        <a:effectLst/>
                      </a:endParaRPr>
                    </a:p>
                  </a:txBody>
                  <a:tcPr/>
                </a:tc>
                <a:tc>
                  <a:txBody>
                    <a:bodyPr/>
                    <a:lstStyle/>
                    <a:p>
                      <a:pPr algn="ctr"/>
                      <a:r>
                        <a:rPr lang="en-US" dirty="0" smtClean="0"/>
                        <a:t>Dem</a:t>
                      </a:r>
                      <a:endParaRPr lang="en-US" dirty="0"/>
                    </a:p>
                  </a:txBody>
                  <a:tcPr/>
                </a:tc>
                <a:tc>
                  <a:txBody>
                    <a:bodyPr/>
                    <a:lstStyle/>
                    <a:p>
                      <a:pPr algn="ctr"/>
                      <a:r>
                        <a:rPr lang="en-US" dirty="0" smtClean="0"/>
                        <a:t>Rep</a:t>
                      </a:r>
                      <a:endParaRPr lang="en-US" dirty="0"/>
                    </a:p>
                  </a:txBody>
                  <a:tcPr/>
                </a:tc>
              </a:tr>
              <a:tr h="314960">
                <a:tc>
                  <a:txBody>
                    <a:bodyPr/>
                    <a:lstStyle/>
                    <a:p>
                      <a:r>
                        <a:rPr lang="en-US" dirty="0" smtClean="0">
                          <a:effectLst/>
                        </a:rPr>
                        <a:t>Yes  (41%)</a:t>
                      </a:r>
                      <a:endParaRPr lang="en-US" dirty="0"/>
                    </a:p>
                  </a:txBody>
                  <a:tcPr marL="0" marR="0" marT="0" marB="0" anchor="ctr"/>
                </a:tc>
                <a:tc>
                  <a:txBody>
                    <a:bodyPr/>
                    <a:lstStyle/>
                    <a:p>
                      <a:pPr algn="ctr"/>
                      <a:r>
                        <a:rPr lang="en-US" dirty="0" smtClean="0"/>
                        <a:t>67</a:t>
                      </a:r>
                      <a:endParaRPr lang="en-US" dirty="0"/>
                    </a:p>
                  </a:txBody>
                  <a:tcPr marL="0" marR="0" marT="0" marB="0" anchor="ctr"/>
                </a:tc>
                <a:tc>
                  <a:txBody>
                    <a:bodyPr/>
                    <a:lstStyle/>
                    <a:p>
                      <a:pPr algn="ctr"/>
                      <a:r>
                        <a:rPr lang="en-US" dirty="0" smtClean="0"/>
                        <a:t>30</a:t>
                      </a:r>
                      <a:endParaRPr lang="en-US" dirty="0"/>
                    </a:p>
                  </a:txBody>
                  <a:tcPr marL="0" marR="0" marT="0" marB="0" anchor="ctr"/>
                </a:tc>
              </a:tr>
              <a:tr h="330200">
                <a:tc>
                  <a:txBody>
                    <a:bodyPr/>
                    <a:lstStyle/>
                    <a:p>
                      <a:r>
                        <a:rPr lang="en-US" dirty="0" smtClean="0">
                          <a:effectLst/>
                        </a:rPr>
                        <a:t>No (53%)</a:t>
                      </a:r>
                      <a:endParaRPr lang="en-US" dirty="0"/>
                    </a:p>
                  </a:txBody>
                  <a:tcPr anchor="ctr"/>
                </a:tc>
                <a:tc>
                  <a:txBody>
                    <a:bodyPr/>
                    <a:lstStyle/>
                    <a:p>
                      <a:pPr algn="ctr"/>
                      <a:r>
                        <a:rPr lang="en-US" dirty="0" smtClean="0"/>
                        <a:t>27</a:t>
                      </a:r>
                      <a:endParaRPr lang="en-US" dirty="0"/>
                    </a:p>
                  </a:txBody>
                  <a:tcPr marL="0" marR="0" marT="0" marB="0" anchor="ctr"/>
                </a:tc>
                <a:tc>
                  <a:txBody>
                    <a:bodyPr/>
                    <a:lstStyle/>
                    <a:p>
                      <a:pPr algn="ctr"/>
                      <a:r>
                        <a:rPr lang="en-US" dirty="0" smtClean="0"/>
                        <a:t>70</a:t>
                      </a:r>
                      <a:endParaRPr lang="en-US" dirty="0"/>
                    </a:p>
                  </a:txBody>
                  <a:tcPr marL="0" marR="0" marT="0" marB="0" anchor="ctr"/>
                </a:tc>
              </a:tr>
            </a:tbl>
          </a:graphicData>
        </a:graphic>
      </p:graphicFrame>
      <p:sp>
        <p:nvSpPr>
          <p:cNvPr id="11" name="Oval 10"/>
          <p:cNvSpPr/>
          <p:nvPr/>
        </p:nvSpPr>
        <p:spPr>
          <a:xfrm>
            <a:off x="5260975" y="2209800"/>
            <a:ext cx="609600" cy="5334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914400" y="1066800"/>
            <a:ext cx="6629400" cy="369332"/>
          </a:xfrm>
          <a:prstGeom prst="rect">
            <a:avLst/>
          </a:prstGeom>
          <a:noFill/>
        </p:spPr>
        <p:txBody>
          <a:bodyPr wrap="square" rtlCol="0">
            <a:spAutoFit/>
          </a:bodyPr>
          <a:lstStyle/>
          <a:p>
            <a:r>
              <a:rPr lang="en-US" dirty="0" smtClean="0"/>
              <a:t>Dems disapprove of war in Afghanistan – losing the base?</a:t>
            </a:r>
            <a:endParaRPr lang="en-US" dirty="0"/>
          </a:p>
        </p:txBody>
      </p:sp>
      <p:cxnSp>
        <p:nvCxnSpPr>
          <p:cNvPr id="24" name="Straight Arrow Connector 23"/>
          <p:cNvCxnSpPr/>
          <p:nvPr/>
        </p:nvCxnSpPr>
        <p:spPr>
          <a:xfrm>
            <a:off x="4343400" y="1436132"/>
            <a:ext cx="917575" cy="84986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914400" y="4876800"/>
            <a:ext cx="6477000" cy="369332"/>
          </a:xfrm>
          <a:prstGeom prst="rect">
            <a:avLst/>
          </a:prstGeom>
          <a:noFill/>
        </p:spPr>
        <p:txBody>
          <a:bodyPr wrap="square" rtlCol="0">
            <a:spAutoFit/>
          </a:bodyPr>
          <a:lstStyle/>
          <a:p>
            <a:r>
              <a:rPr lang="en-US" dirty="0" smtClean="0"/>
              <a:t>While same sex marriage still troubled waters for Dems</a:t>
            </a:r>
            <a:endParaRPr lang="en-US" dirty="0"/>
          </a:p>
        </p:txBody>
      </p:sp>
      <p:sp>
        <p:nvSpPr>
          <p:cNvPr id="26" name="Oval 25"/>
          <p:cNvSpPr/>
          <p:nvPr/>
        </p:nvSpPr>
        <p:spPr>
          <a:xfrm>
            <a:off x="5245932" y="3733800"/>
            <a:ext cx="609600" cy="5334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1066800" y="3733800"/>
            <a:ext cx="609600" cy="9906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9" name="Straight Arrow Connector 28"/>
          <p:cNvCxnSpPr/>
          <p:nvPr/>
        </p:nvCxnSpPr>
        <p:spPr>
          <a:xfrm flipV="1">
            <a:off x="4572000" y="4114800"/>
            <a:ext cx="673932" cy="762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p:cNvCxnSpPr/>
          <p:nvPr/>
        </p:nvCxnSpPr>
        <p:spPr>
          <a:xfrm flipH="1" flipV="1">
            <a:off x="1676400" y="4114800"/>
            <a:ext cx="457200" cy="7620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2091470"/>
      </p:ext>
    </p:extLst>
  </p:cSld>
  <p:clrMapOvr>
    <a:masterClrMapping/>
  </p:clrMapOvr>
  <p:transition spd="med">
    <p:fade thruBlk="1"/>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457200"/>
            <a:ext cx="8229600" cy="609600"/>
          </a:xfrm>
        </p:spPr>
        <p:txBody>
          <a:bodyPr/>
          <a:lstStyle/>
          <a:p>
            <a:r>
              <a:rPr lang="en-US" sz="2800" dirty="0" smtClean="0"/>
              <a:t>Democratic Candidates by Council District</a:t>
            </a:r>
            <a:endParaRPr lang="en-US" sz="28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149344163"/>
              </p:ext>
            </p:extLst>
          </p:nvPr>
        </p:nvGraphicFramePr>
        <p:xfrm>
          <a:off x="914400" y="1828800"/>
          <a:ext cx="7321550" cy="3923913"/>
        </p:xfrm>
        <a:graphic>
          <a:graphicData uri="http://schemas.openxmlformats.org/drawingml/2006/table">
            <a:tbl>
              <a:tblPr firstRow="1" bandRow="1">
                <a:tableStyleId>{5C22544A-7EE6-4342-B048-85BDC9FD1C3A}</a:tableStyleId>
              </a:tblPr>
              <a:tblGrid>
                <a:gridCol w="838200"/>
                <a:gridCol w="720725"/>
                <a:gridCol w="890588"/>
                <a:gridCol w="827218"/>
                <a:gridCol w="1171892"/>
                <a:gridCol w="827218"/>
                <a:gridCol w="972559"/>
                <a:gridCol w="1073150"/>
              </a:tblGrid>
              <a:tr h="533400">
                <a:tc>
                  <a:txBody>
                    <a:bodyPr/>
                    <a:lstStyle/>
                    <a:p>
                      <a:pPr algn="l" fontAlgn="b"/>
                      <a:endParaRPr lang="en-US" sz="1600" b="0" i="0" u="none" strike="noStrike" dirty="0">
                        <a:solidFill>
                          <a:srgbClr val="000000"/>
                        </a:solidFill>
                        <a:effectLst/>
                        <a:latin typeface="Calibri"/>
                      </a:endParaRPr>
                    </a:p>
                  </a:txBody>
                  <a:tcPr marL="9525" marR="9525" marT="9525" marB="0" anchor="b"/>
                </a:tc>
                <a:tc>
                  <a:txBody>
                    <a:bodyPr/>
                    <a:lstStyle/>
                    <a:p>
                      <a:pPr algn="ctr" fontAlgn="b"/>
                      <a:r>
                        <a:rPr lang="en-US" sz="1600" u="none" strike="noStrike" dirty="0">
                          <a:effectLst/>
                        </a:rPr>
                        <a:t>Obama</a:t>
                      </a:r>
                      <a:endParaRPr lang="en-US" sz="1600" b="0" i="0" u="none" strike="noStrike" dirty="0">
                        <a:solidFill>
                          <a:srgbClr val="000000"/>
                        </a:solidFill>
                        <a:effectLst/>
                        <a:latin typeface="Calibri"/>
                      </a:endParaRPr>
                    </a:p>
                  </a:txBody>
                  <a:tcPr marL="9525" marR="9525" marT="9525" marB="0" anchor="b"/>
                </a:tc>
                <a:tc>
                  <a:txBody>
                    <a:bodyPr/>
                    <a:lstStyle/>
                    <a:p>
                      <a:pPr algn="ctr" fontAlgn="b"/>
                      <a:r>
                        <a:rPr lang="en-US" sz="1600" u="none" strike="noStrike" dirty="0" err="1" smtClean="0">
                          <a:effectLst/>
                        </a:rPr>
                        <a:t>OMalley</a:t>
                      </a:r>
                      <a:endParaRPr lang="en-US" sz="1600" b="0" i="0" u="none" strike="noStrike" dirty="0">
                        <a:solidFill>
                          <a:srgbClr val="000000"/>
                        </a:solidFill>
                        <a:effectLst/>
                        <a:latin typeface="Calibri"/>
                      </a:endParaRPr>
                    </a:p>
                  </a:txBody>
                  <a:tcPr marL="9525" marR="9525" marT="9525" marB="0" anchor="b"/>
                </a:tc>
                <a:tc>
                  <a:txBody>
                    <a:bodyPr/>
                    <a:lstStyle/>
                    <a:p>
                      <a:pPr algn="ctr" fontAlgn="b"/>
                      <a:r>
                        <a:rPr lang="en-US" sz="1600" u="none" strike="noStrike" dirty="0">
                          <a:effectLst/>
                        </a:rPr>
                        <a:t>Conti</a:t>
                      </a:r>
                      <a:endParaRPr lang="en-US" sz="1600" b="0" i="0" u="none" strike="noStrike" dirty="0">
                        <a:solidFill>
                          <a:srgbClr val="000000"/>
                        </a:solidFill>
                        <a:effectLst/>
                        <a:latin typeface="Calibri"/>
                      </a:endParaRPr>
                    </a:p>
                  </a:txBody>
                  <a:tcPr marL="9525" marR="9525" marT="9525" marB="0" anchor="b"/>
                </a:tc>
                <a:tc>
                  <a:txBody>
                    <a:bodyPr/>
                    <a:lstStyle/>
                    <a:p>
                      <a:pPr algn="ctr" fontAlgn="b"/>
                      <a:r>
                        <a:rPr lang="en-US" sz="1600" u="none" strike="noStrike" dirty="0" err="1">
                          <a:effectLst/>
                        </a:rPr>
                        <a:t>DemCC</a:t>
                      </a:r>
                      <a:endParaRPr lang="en-US" sz="1600" b="0" i="0" u="none" strike="noStrike" dirty="0">
                        <a:solidFill>
                          <a:srgbClr val="000000"/>
                        </a:solidFill>
                        <a:effectLst/>
                        <a:latin typeface="Calibri"/>
                      </a:endParaRPr>
                    </a:p>
                  </a:txBody>
                  <a:tcPr marL="9525" marR="9525" marT="9525" marB="0" anchor="b"/>
                </a:tc>
                <a:tc>
                  <a:txBody>
                    <a:bodyPr/>
                    <a:lstStyle/>
                    <a:p>
                      <a:pPr algn="ctr" fontAlgn="b"/>
                      <a:r>
                        <a:rPr lang="en-US" sz="1600" u="none" strike="noStrike" dirty="0">
                          <a:effectLst/>
                        </a:rPr>
                        <a:t>Mean</a:t>
                      </a:r>
                      <a:endParaRPr lang="en-US" sz="1600" b="0" i="0" u="none" strike="noStrike" dirty="0">
                        <a:solidFill>
                          <a:srgbClr val="000000"/>
                        </a:solidFill>
                        <a:effectLst/>
                        <a:latin typeface="Calibri"/>
                      </a:endParaRPr>
                    </a:p>
                  </a:txBody>
                  <a:tcPr marL="9525" marR="9525" marT="9525" marB="0" anchor="b"/>
                </a:tc>
                <a:tc>
                  <a:txBody>
                    <a:bodyPr/>
                    <a:lstStyle/>
                    <a:p>
                      <a:pPr algn="ctr" fontAlgn="b"/>
                      <a:r>
                        <a:rPr lang="en-US" sz="1600" u="none" strike="noStrike" dirty="0" smtClean="0">
                          <a:effectLst/>
                        </a:rPr>
                        <a:t>Party </a:t>
                      </a:r>
                      <a:r>
                        <a:rPr lang="en-US" sz="1600" u="none" strike="noStrike" dirty="0" err="1" smtClean="0">
                          <a:effectLst/>
                        </a:rPr>
                        <a:t>Reg</a:t>
                      </a:r>
                      <a:endParaRPr lang="en-US" sz="1600" b="0" i="0" u="none" strike="noStrike" dirty="0">
                        <a:solidFill>
                          <a:srgbClr val="000000"/>
                        </a:solidFill>
                        <a:effectLst/>
                        <a:latin typeface="Calibri"/>
                      </a:endParaRPr>
                    </a:p>
                  </a:txBody>
                  <a:tcPr marL="9525" marR="9525" marT="9525" marB="0" anchor="b"/>
                </a:tc>
                <a:tc>
                  <a:txBody>
                    <a:bodyPr/>
                    <a:lstStyle/>
                    <a:p>
                      <a:pPr algn="ctr" fontAlgn="b"/>
                      <a:r>
                        <a:rPr lang="en-US" sz="1600" u="none" strike="noStrike" dirty="0">
                          <a:effectLst/>
                        </a:rPr>
                        <a:t>Mean-Reg.</a:t>
                      </a:r>
                      <a:endParaRPr lang="en-US" sz="1600" b="0" i="0" u="none" strike="noStrike" dirty="0">
                        <a:solidFill>
                          <a:srgbClr val="000000"/>
                        </a:solidFill>
                        <a:effectLst/>
                        <a:latin typeface="Calibri"/>
                      </a:endParaRPr>
                    </a:p>
                  </a:txBody>
                  <a:tcPr marL="9525" marR="9525" marT="9525" marB="0" anchor="b"/>
                </a:tc>
              </a:tr>
              <a:tr h="484359">
                <a:tc>
                  <a:txBody>
                    <a:bodyPr/>
                    <a:lstStyle/>
                    <a:p>
                      <a:pPr algn="l" fontAlgn="b"/>
                      <a:r>
                        <a:rPr lang="en-US" sz="1600" u="none" strike="noStrike" dirty="0">
                          <a:effectLst/>
                        </a:rPr>
                        <a:t>CC1</a:t>
                      </a:r>
                      <a:endParaRPr lang="en-US" sz="1600" b="0" i="0" u="none" strike="noStrike" dirty="0">
                        <a:solidFill>
                          <a:srgbClr val="000000"/>
                        </a:solidFill>
                        <a:effectLst/>
                        <a:latin typeface="Calibri"/>
                      </a:endParaRPr>
                    </a:p>
                  </a:txBody>
                  <a:tcPr marL="9525" marR="9525" marT="9525" marB="0" anchor="b"/>
                </a:tc>
                <a:tc>
                  <a:txBody>
                    <a:bodyPr/>
                    <a:lstStyle/>
                    <a:p>
                      <a:pPr algn="ctr" fontAlgn="b"/>
                      <a:r>
                        <a:rPr lang="en-US" sz="1600" u="none" strike="noStrike" dirty="0" smtClean="0">
                          <a:effectLst/>
                        </a:rPr>
                        <a:t>49.2</a:t>
                      </a:r>
                      <a:endParaRPr lang="en-US" sz="1600" b="0" i="0" u="none" strike="noStrike" dirty="0">
                        <a:solidFill>
                          <a:srgbClr val="000000"/>
                        </a:solidFill>
                        <a:effectLst/>
                        <a:latin typeface="Calibri"/>
                      </a:endParaRPr>
                    </a:p>
                  </a:txBody>
                  <a:tcPr marL="9525" marR="9525" marT="9525" marB="0" anchor="b"/>
                </a:tc>
                <a:tc>
                  <a:txBody>
                    <a:bodyPr/>
                    <a:lstStyle/>
                    <a:p>
                      <a:pPr algn="ctr" fontAlgn="b"/>
                      <a:r>
                        <a:rPr lang="en-US" sz="1600" u="none" strike="noStrike" dirty="0" smtClean="0">
                          <a:effectLst/>
                        </a:rPr>
                        <a:t>45.8</a:t>
                      </a:r>
                      <a:endParaRPr lang="en-US" sz="1600" b="0" i="0" u="none" strike="noStrike" dirty="0">
                        <a:solidFill>
                          <a:srgbClr val="000000"/>
                        </a:solidFill>
                        <a:effectLst/>
                        <a:latin typeface="Calibri"/>
                      </a:endParaRPr>
                    </a:p>
                  </a:txBody>
                  <a:tcPr marL="9525" marR="9525" marT="9525" marB="0" anchor="b"/>
                </a:tc>
                <a:tc>
                  <a:txBody>
                    <a:bodyPr/>
                    <a:lstStyle/>
                    <a:p>
                      <a:pPr algn="ctr" fontAlgn="b"/>
                      <a:r>
                        <a:rPr lang="en-US" sz="1600" u="none" strike="noStrike" dirty="0" smtClean="0">
                          <a:effectLst/>
                        </a:rPr>
                        <a:t>47.4</a:t>
                      </a:r>
                      <a:endParaRPr lang="en-US" sz="1600" b="0" i="0" u="none" strike="noStrike" dirty="0">
                        <a:solidFill>
                          <a:srgbClr val="000000"/>
                        </a:solidFill>
                        <a:effectLst/>
                        <a:latin typeface="Calibri"/>
                      </a:endParaRPr>
                    </a:p>
                  </a:txBody>
                  <a:tcPr marL="9525" marR="9525" marT="9525" marB="0" anchor="b"/>
                </a:tc>
                <a:tc>
                  <a:txBody>
                    <a:bodyPr/>
                    <a:lstStyle/>
                    <a:p>
                      <a:pPr algn="ctr" fontAlgn="b"/>
                      <a:r>
                        <a:rPr lang="en-US" sz="1600" u="none" strike="noStrike" dirty="0" smtClean="0">
                          <a:effectLst/>
                        </a:rPr>
                        <a:t>52.5</a:t>
                      </a:r>
                      <a:endParaRPr lang="en-US" sz="1600" b="0" i="0" u="none" strike="noStrike" dirty="0">
                        <a:solidFill>
                          <a:srgbClr val="000000"/>
                        </a:solidFill>
                        <a:effectLst/>
                        <a:latin typeface="Calibri"/>
                      </a:endParaRPr>
                    </a:p>
                  </a:txBody>
                  <a:tcPr marL="9525" marR="9525" marT="9525" marB="0" anchor="b"/>
                </a:tc>
                <a:tc>
                  <a:txBody>
                    <a:bodyPr/>
                    <a:lstStyle/>
                    <a:p>
                      <a:pPr algn="ctr" fontAlgn="b"/>
                      <a:r>
                        <a:rPr lang="en-US" sz="1600" u="none" strike="noStrike" dirty="0" smtClean="0">
                          <a:effectLst/>
                        </a:rPr>
                        <a:t>48.7</a:t>
                      </a:r>
                      <a:endParaRPr lang="en-US" sz="1600" b="0" i="0" u="none" strike="noStrike" dirty="0">
                        <a:solidFill>
                          <a:srgbClr val="000000"/>
                        </a:solidFill>
                        <a:effectLst/>
                        <a:latin typeface="Calibri"/>
                      </a:endParaRPr>
                    </a:p>
                  </a:txBody>
                  <a:tcPr marL="9525" marR="9525" marT="9525" marB="0" anchor="b"/>
                </a:tc>
                <a:tc>
                  <a:txBody>
                    <a:bodyPr/>
                    <a:lstStyle/>
                    <a:p>
                      <a:pPr algn="ctr" fontAlgn="b"/>
                      <a:r>
                        <a:rPr lang="en-US" sz="1600" u="none" strike="noStrike" dirty="0" smtClean="0">
                          <a:effectLst/>
                        </a:rPr>
                        <a:t>51.7</a:t>
                      </a:r>
                      <a:endParaRPr lang="en-US" sz="1600" b="0" i="0" u="none" strike="noStrike" dirty="0">
                        <a:solidFill>
                          <a:srgbClr val="000000"/>
                        </a:solidFill>
                        <a:effectLst/>
                        <a:latin typeface="Calibri"/>
                      </a:endParaRPr>
                    </a:p>
                  </a:txBody>
                  <a:tcPr marL="9525" marR="9525" marT="9525" marB="0" anchor="b"/>
                </a:tc>
                <a:tc>
                  <a:txBody>
                    <a:bodyPr/>
                    <a:lstStyle/>
                    <a:p>
                      <a:pPr algn="ctr" fontAlgn="b"/>
                      <a:r>
                        <a:rPr lang="en-US" sz="1600" u="none" strike="noStrike" dirty="0">
                          <a:effectLst/>
                        </a:rPr>
                        <a:t>-</a:t>
                      </a:r>
                      <a:r>
                        <a:rPr lang="en-US" sz="1600" u="none" strike="noStrike" dirty="0" smtClean="0">
                          <a:effectLst/>
                        </a:rPr>
                        <a:t>3</a:t>
                      </a:r>
                      <a:endParaRPr lang="en-US" sz="1600" b="0" i="0" u="none" strike="noStrike" dirty="0">
                        <a:solidFill>
                          <a:srgbClr val="000000"/>
                        </a:solidFill>
                        <a:effectLst/>
                        <a:latin typeface="Calibri"/>
                      </a:endParaRPr>
                    </a:p>
                  </a:txBody>
                  <a:tcPr marL="9525" marR="9525" marT="9525" marB="0" anchor="b"/>
                </a:tc>
              </a:tr>
              <a:tr h="484359">
                <a:tc>
                  <a:txBody>
                    <a:bodyPr/>
                    <a:lstStyle/>
                    <a:p>
                      <a:pPr algn="l" fontAlgn="b"/>
                      <a:r>
                        <a:rPr lang="en-US" sz="1600" u="none" strike="noStrike">
                          <a:effectLst/>
                        </a:rPr>
                        <a:t>CC2</a:t>
                      </a:r>
                      <a:endParaRPr lang="en-US" sz="1600" b="0" i="0" u="none" strike="noStrike">
                        <a:solidFill>
                          <a:srgbClr val="000000"/>
                        </a:solidFill>
                        <a:effectLst/>
                        <a:latin typeface="Calibri"/>
                      </a:endParaRPr>
                    </a:p>
                  </a:txBody>
                  <a:tcPr marL="9525" marR="9525" marT="9525" marB="0" anchor="b"/>
                </a:tc>
                <a:tc>
                  <a:txBody>
                    <a:bodyPr/>
                    <a:lstStyle/>
                    <a:p>
                      <a:pPr algn="ctr" fontAlgn="b"/>
                      <a:r>
                        <a:rPr lang="en-US" sz="1600" u="none" strike="noStrike" dirty="0" smtClean="0">
                          <a:effectLst/>
                        </a:rPr>
                        <a:t>48.5</a:t>
                      </a:r>
                      <a:endParaRPr lang="en-US" sz="1600" b="0" i="0" u="none" strike="noStrike" dirty="0">
                        <a:solidFill>
                          <a:srgbClr val="000000"/>
                        </a:solidFill>
                        <a:effectLst/>
                        <a:latin typeface="Calibri"/>
                      </a:endParaRPr>
                    </a:p>
                  </a:txBody>
                  <a:tcPr marL="9525" marR="9525" marT="9525" marB="0" anchor="b"/>
                </a:tc>
                <a:tc>
                  <a:txBody>
                    <a:bodyPr/>
                    <a:lstStyle/>
                    <a:p>
                      <a:pPr algn="ctr" fontAlgn="b"/>
                      <a:r>
                        <a:rPr lang="en-US" sz="1600" u="none" strike="noStrike" dirty="0" smtClean="0">
                          <a:effectLst/>
                        </a:rPr>
                        <a:t>42.8</a:t>
                      </a:r>
                      <a:endParaRPr lang="en-US" sz="1600" b="0" i="0" u="none" strike="noStrike" dirty="0">
                        <a:solidFill>
                          <a:srgbClr val="000000"/>
                        </a:solidFill>
                        <a:effectLst/>
                        <a:latin typeface="Calibri"/>
                      </a:endParaRPr>
                    </a:p>
                  </a:txBody>
                  <a:tcPr marL="9525" marR="9525" marT="9525" marB="0" anchor="b"/>
                </a:tc>
                <a:tc>
                  <a:txBody>
                    <a:bodyPr/>
                    <a:lstStyle/>
                    <a:p>
                      <a:pPr algn="ctr" fontAlgn="b"/>
                      <a:r>
                        <a:rPr lang="en-US" sz="1600" u="none" strike="noStrike" dirty="0" smtClean="0">
                          <a:effectLst/>
                        </a:rPr>
                        <a:t>46.2</a:t>
                      </a:r>
                      <a:endParaRPr lang="en-US" sz="1600" b="0" i="0" u="none" strike="noStrike" dirty="0">
                        <a:solidFill>
                          <a:srgbClr val="000000"/>
                        </a:solidFill>
                        <a:effectLst/>
                        <a:latin typeface="Calibri"/>
                      </a:endParaRPr>
                    </a:p>
                  </a:txBody>
                  <a:tcPr marL="9525" marR="9525" marT="9525" marB="0" anchor="b"/>
                </a:tc>
                <a:tc>
                  <a:txBody>
                    <a:bodyPr/>
                    <a:lstStyle/>
                    <a:p>
                      <a:pPr algn="ctr" fontAlgn="b"/>
                      <a:r>
                        <a:rPr lang="en-US" sz="1600" u="none" strike="noStrike" dirty="0" smtClean="0">
                          <a:effectLst/>
                        </a:rPr>
                        <a:t>45.5</a:t>
                      </a:r>
                      <a:endParaRPr lang="en-US" sz="1600" b="0" i="0" u="none" strike="noStrike" dirty="0">
                        <a:solidFill>
                          <a:srgbClr val="000000"/>
                        </a:solidFill>
                        <a:effectLst/>
                        <a:latin typeface="Calibri"/>
                      </a:endParaRPr>
                    </a:p>
                  </a:txBody>
                  <a:tcPr marL="9525" marR="9525" marT="9525" marB="0" anchor="b"/>
                </a:tc>
                <a:tc>
                  <a:txBody>
                    <a:bodyPr/>
                    <a:lstStyle/>
                    <a:p>
                      <a:pPr algn="ctr" fontAlgn="b"/>
                      <a:r>
                        <a:rPr lang="en-US" sz="1600" u="none" strike="noStrike" dirty="0" smtClean="0">
                          <a:effectLst/>
                        </a:rPr>
                        <a:t>45.7</a:t>
                      </a:r>
                      <a:endParaRPr lang="en-US" sz="1600" b="0" i="0" u="none" strike="noStrike" dirty="0">
                        <a:solidFill>
                          <a:srgbClr val="000000"/>
                        </a:solidFill>
                        <a:effectLst/>
                        <a:latin typeface="Calibri"/>
                      </a:endParaRPr>
                    </a:p>
                  </a:txBody>
                  <a:tcPr marL="9525" marR="9525" marT="9525" marB="0" anchor="b"/>
                </a:tc>
                <a:tc>
                  <a:txBody>
                    <a:bodyPr/>
                    <a:lstStyle/>
                    <a:p>
                      <a:pPr algn="ctr" fontAlgn="b"/>
                      <a:r>
                        <a:rPr lang="en-US" sz="1600" u="none" strike="noStrike" dirty="0" smtClean="0">
                          <a:effectLst/>
                        </a:rPr>
                        <a:t>48.1</a:t>
                      </a:r>
                      <a:endParaRPr lang="en-US" sz="1600" b="0" i="0" u="none" strike="noStrike" dirty="0">
                        <a:solidFill>
                          <a:srgbClr val="000000"/>
                        </a:solidFill>
                        <a:effectLst/>
                        <a:latin typeface="Calibri"/>
                      </a:endParaRPr>
                    </a:p>
                  </a:txBody>
                  <a:tcPr marL="9525" marR="9525" marT="9525" marB="0" anchor="b"/>
                </a:tc>
                <a:tc>
                  <a:txBody>
                    <a:bodyPr/>
                    <a:lstStyle/>
                    <a:p>
                      <a:pPr algn="ctr" fontAlgn="b"/>
                      <a:r>
                        <a:rPr lang="en-US" sz="1600" u="none" strike="noStrike" dirty="0">
                          <a:effectLst/>
                        </a:rPr>
                        <a:t>-</a:t>
                      </a:r>
                      <a:r>
                        <a:rPr lang="en-US" sz="1600" u="none" strike="noStrike" dirty="0" smtClean="0">
                          <a:effectLst/>
                        </a:rPr>
                        <a:t>2.4</a:t>
                      </a:r>
                      <a:endParaRPr lang="en-US" sz="1600" b="0" i="0" u="none" strike="noStrike" dirty="0">
                        <a:solidFill>
                          <a:srgbClr val="000000"/>
                        </a:solidFill>
                        <a:effectLst/>
                        <a:latin typeface="Calibri"/>
                      </a:endParaRPr>
                    </a:p>
                  </a:txBody>
                  <a:tcPr marL="9525" marR="9525" marT="9525" marB="0" anchor="b"/>
                </a:tc>
              </a:tr>
              <a:tr h="484359">
                <a:tc>
                  <a:txBody>
                    <a:bodyPr/>
                    <a:lstStyle/>
                    <a:p>
                      <a:pPr algn="l" fontAlgn="b"/>
                      <a:r>
                        <a:rPr lang="en-US" sz="1600" u="none" strike="noStrike">
                          <a:effectLst/>
                        </a:rPr>
                        <a:t>CC3</a:t>
                      </a:r>
                      <a:endParaRPr lang="en-US" sz="1600" b="0" i="0" u="none" strike="noStrike">
                        <a:solidFill>
                          <a:srgbClr val="000000"/>
                        </a:solidFill>
                        <a:effectLst/>
                        <a:latin typeface="Calibri"/>
                      </a:endParaRPr>
                    </a:p>
                  </a:txBody>
                  <a:tcPr marL="9525" marR="9525" marT="9525" marB="0" anchor="b"/>
                </a:tc>
                <a:tc>
                  <a:txBody>
                    <a:bodyPr/>
                    <a:lstStyle/>
                    <a:p>
                      <a:pPr algn="ctr" fontAlgn="b"/>
                      <a:r>
                        <a:rPr lang="en-US" sz="1600" u="none" strike="noStrike" dirty="0" smtClean="0">
                          <a:effectLst/>
                        </a:rPr>
                        <a:t>35.7</a:t>
                      </a:r>
                      <a:endParaRPr lang="en-US" sz="1600" b="0" i="0" u="none" strike="noStrike" dirty="0">
                        <a:solidFill>
                          <a:srgbClr val="000000"/>
                        </a:solidFill>
                        <a:effectLst/>
                        <a:latin typeface="Calibri"/>
                      </a:endParaRPr>
                    </a:p>
                  </a:txBody>
                  <a:tcPr marL="9525" marR="9525" marT="9525" marB="0" anchor="b"/>
                </a:tc>
                <a:tc>
                  <a:txBody>
                    <a:bodyPr/>
                    <a:lstStyle/>
                    <a:p>
                      <a:pPr algn="ctr" fontAlgn="b"/>
                      <a:r>
                        <a:rPr lang="en-US" sz="1600" u="none" strike="noStrike" dirty="0" smtClean="0">
                          <a:effectLst/>
                        </a:rPr>
                        <a:t>30.8</a:t>
                      </a:r>
                      <a:endParaRPr lang="en-US" sz="1600" b="0" i="0" u="none" strike="noStrike" dirty="0">
                        <a:solidFill>
                          <a:srgbClr val="000000"/>
                        </a:solidFill>
                        <a:effectLst/>
                        <a:latin typeface="Calibri"/>
                      </a:endParaRPr>
                    </a:p>
                  </a:txBody>
                  <a:tcPr marL="9525" marR="9525" marT="9525" marB="0" anchor="b"/>
                </a:tc>
                <a:tc>
                  <a:txBody>
                    <a:bodyPr/>
                    <a:lstStyle/>
                    <a:p>
                      <a:pPr algn="ctr" fontAlgn="b"/>
                      <a:r>
                        <a:rPr lang="en-US" sz="1600" u="none" strike="noStrike" dirty="0" smtClean="0">
                          <a:effectLst/>
                        </a:rPr>
                        <a:t>35</a:t>
                      </a:r>
                      <a:endParaRPr lang="en-US" sz="1600" b="0" i="0" u="none" strike="noStrike" dirty="0">
                        <a:solidFill>
                          <a:srgbClr val="000000"/>
                        </a:solidFill>
                        <a:effectLst/>
                        <a:latin typeface="Calibri"/>
                      </a:endParaRPr>
                    </a:p>
                  </a:txBody>
                  <a:tcPr marL="9525" marR="9525" marT="9525" marB="0" anchor="b"/>
                </a:tc>
                <a:tc>
                  <a:txBody>
                    <a:bodyPr/>
                    <a:lstStyle/>
                    <a:p>
                      <a:pPr algn="ctr" fontAlgn="b"/>
                      <a:r>
                        <a:rPr lang="en-US" sz="1600" u="none" strike="noStrike" dirty="0" smtClean="0">
                          <a:effectLst/>
                        </a:rPr>
                        <a:t>41</a:t>
                      </a:r>
                      <a:endParaRPr lang="en-US" sz="1600" b="0" i="0" u="none" strike="noStrike" dirty="0">
                        <a:solidFill>
                          <a:srgbClr val="000000"/>
                        </a:solidFill>
                        <a:effectLst/>
                        <a:latin typeface="Calibri"/>
                      </a:endParaRPr>
                    </a:p>
                  </a:txBody>
                  <a:tcPr marL="9525" marR="9525" marT="9525" marB="0" anchor="b"/>
                </a:tc>
                <a:tc>
                  <a:txBody>
                    <a:bodyPr/>
                    <a:lstStyle/>
                    <a:p>
                      <a:pPr algn="ctr" fontAlgn="b"/>
                      <a:r>
                        <a:rPr lang="en-US" sz="1600" u="none" strike="noStrike" dirty="0" smtClean="0">
                          <a:effectLst/>
                        </a:rPr>
                        <a:t>35.6</a:t>
                      </a:r>
                      <a:endParaRPr lang="en-US" sz="1600" b="0" i="0" u="none" strike="noStrike" dirty="0">
                        <a:solidFill>
                          <a:srgbClr val="000000"/>
                        </a:solidFill>
                        <a:effectLst/>
                        <a:latin typeface="Calibri"/>
                      </a:endParaRPr>
                    </a:p>
                  </a:txBody>
                  <a:tcPr marL="9525" marR="9525" marT="9525" marB="0" anchor="b"/>
                </a:tc>
                <a:tc>
                  <a:txBody>
                    <a:bodyPr/>
                    <a:lstStyle/>
                    <a:p>
                      <a:pPr algn="ctr" fontAlgn="b"/>
                      <a:r>
                        <a:rPr lang="en-US" sz="1600" u="none" strike="noStrike" dirty="0" smtClean="0">
                          <a:effectLst/>
                        </a:rPr>
                        <a:t>41.7</a:t>
                      </a:r>
                      <a:endParaRPr lang="en-US" sz="1600" b="0" i="0" u="none" strike="noStrike" dirty="0">
                        <a:solidFill>
                          <a:srgbClr val="000000"/>
                        </a:solidFill>
                        <a:effectLst/>
                        <a:latin typeface="Calibri"/>
                      </a:endParaRPr>
                    </a:p>
                  </a:txBody>
                  <a:tcPr marL="9525" marR="9525" marT="9525" marB="0" anchor="b"/>
                </a:tc>
                <a:tc>
                  <a:txBody>
                    <a:bodyPr/>
                    <a:lstStyle/>
                    <a:p>
                      <a:pPr algn="ctr" fontAlgn="b"/>
                      <a:r>
                        <a:rPr lang="en-US" sz="1600" b="1" u="none" strike="noStrike" dirty="0">
                          <a:solidFill>
                            <a:srgbClr val="FF0000"/>
                          </a:solidFill>
                          <a:effectLst/>
                        </a:rPr>
                        <a:t>-</a:t>
                      </a:r>
                      <a:r>
                        <a:rPr lang="en-US" sz="1600" b="1" u="none" strike="noStrike" dirty="0" smtClean="0">
                          <a:solidFill>
                            <a:srgbClr val="FF0000"/>
                          </a:solidFill>
                          <a:effectLst/>
                        </a:rPr>
                        <a:t>6.1</a:t>
                      </a:r>
                      <a:endParaRPr lang="en-US" sz="1600" b="1" i="0" u="none" strike="noStrike" dirty="0">
                        <a:solidFill>
                          <a:srgbClr val="FF0000"/>
                        </a:solidFill>
                        <a:effectLst/>
                        <a:latin typeface="Calibri"/>
                      </a:endParaRPr>
                    </a:p>
                  </a:txBody>
                  <a:tcPr marL="9525" marR="9525" marT="9525" marB="0" anchor="b"/>
                </a:tc>
              </a:tr>
              <a:tr h="484359">
                <a:tc>
                  <a:txBody>
                    <a:bodyPr/>
                    <a:lstStyle/>
                    <a:p>
                      <a:pPr algn="l" fontAlgn="b"/>
                      <a:r>
                        <a:rPr lang="en-US" sz="1600" u="none" strike="noStrike">
                          <a:effectLst/>
                        </a:rPr>
                        <a:t>CC4</a:t>
                      </a:r>
                      <a:endParaRPr lang="en-US" sz="1600" b="0" i="0" u="none" strike="noStrike">
                        <a:solidFill>
                          <a:srgbClr val="000000"/>
                        </a:solidFill>
                        <a:effectLst/>
                        <a:latin typeface="Calibri"/>
                      </a:endParaRPr>
                    </a:p>
                  </a:txBody>
                  <a:tcPr marL="9525" marR="9525" marT="9525" marB="0" anchor="b"/>
                </a:tc>
                <a:tc>
                  <a:txBody>
                    <a:bodyPr/>
                    <a:lstStyle/>
                    <a:p>
                      <a:pPr algn="ctr" fontAlgn="b"/>
                      <a:r>
                        <a:rPr lang="en-US" sz="1600" u="none" strike="noStrike" dirty="0" smtClean="0">
                          <a:effectLst/>
                        </a:rPr>
                        <a:t>57.1</a:t>
                      </a:r>
                      <a:endParaRPr lang="en-US" sz="1600" b="0" i="0" u="none" strike="noStrike" dirty="0">
                        <a:solidFill>
                          <a:srgbClr val="000000"/>
                        </a:solidFill>
                        <a:effectLst/>
                        <a:latin typeface="Calibri"/>
                      </a:endParaRPr>
                    </a:p>
                  </a:txBody>
                  <a:tcPr marL="9525" marR="9525" marT="9525" marB="0" anchor="b"/>
                </a:tc>
                <a:tc>
                  <a:txBody>
                    <a:bodyPr/>
                    <a:lstStyle/>
                    <a:p>
                      <a:pPr algn="ctr" fontAlgn="b"/>
                      <a:r>
                        <a:rPr lang="en-US" sz="1600" u="none" strike="noStrike" dirty="0" smtClean="0">
                          <a:effectLst/>
                        </a:rPr>
                        <a:t>51.9</a:t>
                      </a:r>
                      <a:endParaRPr lang="en-US" sz="1600" b="0" i="0" u="none" strike="noStrike" dirty="0">
                        <a:solidFill>
                          <a:srgbClr val="000000"/>
                        </a:solidFill>
                        <a:effectLst/>
                        <a:latin typeface="Calibri"/>
                      </a:endParaRPr>
                    </a:p>
                  </a:txBody>
                  <a:tcPr marL="9525" marR="9525" marT="9525" marB="0" anchor="b"/>
                </a:tc>
                <a:tc>
                  <a:txBody>
                    <a:bodyPr/>
                    <a:lstStyle/>
                    <a:p>
                      <a:pPr algn="ctr" fontAlgn="b"/>
                      <a:r>
                        <a:rPr lang="en-US" sz="1600" u="none" strike="noStrike" dirty="0" smtClean="0">
                          <a:effectLst/>
                        </a:rPr>
                        <a:t>53.8</a:t>
                      </a:r>
                      <a:endParaRPr lang="en-US" sz="1600" b="0" i="0" u="none" strike="noStrike" dirty="0">
                        <a:solidFill>
                          <a:srgbClr val="000000"/>
                        </a:solidFill>
                        <a:effectLst/>
                        <a:latin typeface="Calibri"/>
                      </a:endParaRPr>
                    </a:p>
                  </a:txBody>
                  <a:tcPr marL="9525" marR="9525" marT="9525" marB="0" anchor="b"/>
                </a:tc>
                <a:tc>
                  <a:txBody>
                    <a:bodyPr/>
                    <a:lstStyle/>
                    <a:p>
                      <a:pPr algn="ctr" fontAlgn="b"/>
                      <a:r>
                        <a:rPr lang="en-US" sz="1600" u="none" strike="noStrike" dirty="0" smtClean="0">
                          <a:effectLst/>
                        </a:rPr>
                        <a:t>59.5</a:t>
                      </a:r>
                      <a:endParaRPr lang="en-US" sz="1600" b="0" i="0" u="none" strike="noStrike" dirty="0">
                        <a:solidFill>
                          <a:srgbClr val="000000"/>
                        </a:solidFill>
                        <a:effectLst/>
                        <a:latin typeface="Calibri"/>
                      </a:endParaRPr>
                    </a:p>
                  </a:txBody>
                  <a:tcPr marL="9525" marR="9525" marT="9525" marB="0" anchor="b"/>
                </a:tc>
                <a:tc>
                  <a:txBody>
                    <a:bodyPr/>
                    <a:lstStyle/>
                    <a:p>
                      <a:pPr algn="ctr" fontAlgn="b"/>
                      <a:r>
                        <a:rPr lang="en-US" sz="1600" u="none" strike="noStrike" dirty="0" smtClean="0">
                          <a:effectLst/>
                        </a:rPr>
                        <a:t>55.6</a:t>
                      </a:r>
                      <a:endParaRPr lang="en-US" sz="1600" b="0" i="0" u="none" strike="noStrike" dirty="0">
                        <a:solidFill>
                          <a:srgbClr val="000000"/>
                        </a:solidFill>
                        <a:effectLst/>
                        <a:latin typeface="Calibri"/>
                      </a:endParaRPr>
                    </a:p>
                  </a:txBody>
                  <a:tcPr marL="9525" marR="9525" marT="9525" marB="0" anchor="b"/>
                </a:tc>
                <a:tc>
                  <a:txBody>
                    <a:bodyPr/>
                    <a:lstStyle/>
                    <a:p>
                      <a:pPr algn="ctr" fontAlgn="b"/>
                      <a:r>
                        <a:rPr lang="en-US" sz="1600" u="none" strike="noStrike" dirty="0" smtClean="0">
                          <a:effectLst/>
                        </a:rPr>
                        <a:t>47.1</a:t>
                      </a:r>
                      <a:endParaRPr lang="en-US" sz="1600" b="0" i="0" u="none" strike="noStrike" dirty="0">
                        <a:solidFill>
                          <a:srgbClr val="000000"/>
                        </a:solidFill>
                        <a:effectLst/>
                        <a:latin typeface="Calibri"/>
                      </a:endParaRPr>
                    </a:p>
                  </a:txBody>
                  <a:tcPr marL="9525" marR="9525" marT="9525" marB="0" anchor="b"/>
                </a:tc>
                <a:tc>
                  <a:txBody>
                    <a:bodyPr/>
                    <a:lstStyle/>
                    <a:p>
                      <a:pPr algn="ctr" fontAlgn="b"/>
                      <a:r>
                        <a:rPr lang="en-US" sz="1600" b="1" u="none" strike="noStrike" dirty="0" smtClean="0">
                          <a:solidFill>
                            <a:schemeClr val="accent5">
                              <a:lumMod val="75000"/>
                            </a:schemeClr>
                          </a:solidFill>
                          <a:effectLst/>
                        </a:rPr>
                        <a:t>8.5</a:t>
                      </a:r>
                      <a:endParaRPr lang="en-US" sz="1600" b="1" i="0" u="none" strike="noStrike" dirty="0">
                        <a:solidFill>
                          <a:schemeClr val="accent5">
                            <a:lumMod val="75000"/>
                          </a:schemeClr>
                        </a:solidFill>
                        <a:effectLst/>
                        <a:latin typeface="Calibri"/>
                      </a:endParaRPr>
                    </a:p>
                  </a:txBody>
                  <a:tcPr marL="9525" marR="9525" marT="9525" marB="0" anchor="b"/>
                </a:tc>
              </a:tr>
              <a:tr h="484359">
                <a:tc>
                  <a:txBody>
                    <a:bodyPr/>
                    <a:lstStyle/>
                    <a:p>
                      <a:pPr algn="l" fontAlgn="b"/>
                      <a:r>
                        <a:rPr lang="en-US" sz="1600" u="none" strike="noStrike">
                          <a:effectLst/>
                        </a:rPr>
                        <a:t>CC5</a:t>
                      </a:r>
                      <a:endParaRPr lang="en-US" sz="1600" b="0" i="0" u="none" strike="noStrike">
                        <a:solidFill>
                          <a:srgbClr val="000000"/>
                        </a:solidFill>
                        <a:effectLst/>
                        <a:latin typeface="Calibri"/>
                      </a:endParaRPr>
                    </a:p>
                  </a:txBody>
                  <a:tcPr marL="9525" marR="9525" marT="9525" marB="0" anchor="b"/>
                </a:tc>
                <a:tc>
                  <a:txBody>
                    <a:bodyPr/>
                    <a:lstStyle/>
                    <a:p>
                      <a:pPr algn="ctr" fontAlgn="b"/>
                      <a:r>
                        <a:rPr lang="en-US" sz="1600" u="none" strike="noStrike" dirty="0" smtClean="0">
                          <a:effectLst/>
                        </a:rPr>
                        <a:t>42.8</a:t>
                      </a:r>
                      <a:endParaRPr lang="en-US" sz="1600" b="0" i="0" u="none" strike="noStrike" dirty="0">
                        <a:solidFill>
                          <a:srgbClr val="000000"/>
                        </a:solidFill>
                        <a:effectLst/>
                        <a:latin typeface="Calibri"/>
                      </a:endParaRPr>
                    </a:p>
                  </a:txBody>
                  <a:tcPr marL="9525" marR="9525" marT="9525" marB="0" anchor="b"/>
                </a:tc>
                <a:tc>
                  <a:txBody>
                    <a:bodyPr/>
                    <a:lstStyle/>
                    <a:p>
                      <a:pPr algn="ctr" fontAlgn="b"/>
                      <a:r>
                        <a:rPr lang="en-US" sz="1600" u="none" strike="noStrike" dirty="0" smtClean="0">
                          <a:effectLst/>
                        </a:rPr>
                        <a:t>37.1</a:t>
                      </a:r>
                      <a:endParaRPr lang="en-US" sz="1600" b="0" i="0" u="none" strike="noStrike" dirty="0">
                        <a:solidFill>
                          <a:srgbClr val="000000"/>
                        </a:solidFill>
                        <a:effectLst/>
                        <a:latin typeface="Calibri"/>
                      </a:endParaRPr>
                    </a:p>
                  </a:txBody>
                  <a:tcPr marL="9525" marR="9525" marT="9525" marB="0" anchor="b"/>
                </a:tc>
                <a:tc>
                  <a:txBody>
                    <a:bodyPr/>
                    <a:lstStyle/>
                    <a:p>
                      <a:pPr algn="ctr" fontAlgn="b"/>
                      <a:r>
                        <a:rPr lang="en-US" sz="1600" u="none" strike="noStrike" dirty="0" smtClean="0">
                          <a:effectLst/>
                        </a:rPr>
                        <a:t>38.7</a:t>
                      </a:r>
                      <a:endParaRPr lang="en-US" sz="1600" b="0" i="0" u="none" strike="noStrike" dirty="0">
                        <a:solidFill>
                          <a:srgbClr val="000000"/>
                        </a:solidFill>
                        <a:effectLst/>
                        <a:latin typeface="Calibri"/>
                      </a:endParaRPr>
                    </a:p>
                  </a:txBody>
                  <a:tcPr marL="9525" marR="9525" marT="9525" marB="0" anchor="b"/>
                </a:tc>
                <a:tc>
                  <a:txBody>
                    <a:bodyPr/>
                    <a:lstStyle/>
                    <a:p>
                      <a:pPr algn="ctr" fontAlgn="b"/>
                      <a:r>
                        <a:rPr lang="en-US" sz="1600" u="none" strike="noStrike" dirty="0" smtClean="0">
                          <a:effectLst/>
                        </a:rPr>
                        <a:t>36</a:t>
                      </a:r>
                      <a:endParaRPr lang="en-US" sz="1600" b="0" i="0" u="none" strike="noStrike" dirty="0">
                        <a:solidFill>
                          <a:srgbClr val="000000"/>
                        </a:solidFill>
                        <a:effectLst/>
                        <a:latin typeface="Calibri"/>
                      </a:endParaRPr>
                    </a:p>
                  </a:txBody>
                  <a:tcPr marL="9525" marR="9525" marT="9525" marB="0" anchor="b"/>
                </a:tc>
                <a:tc>
                  <a:txBody>
                    <a:bodyPr/>
                    <a:lstStyle/>
                    <a:p>
                      <a:pPr algn="ctr" fontAlgn="b"/>
                      <a:r>
                        <a:rPr lang="en-US" sz="1600" u="none" strike="noStrike" dirty="0" smtClean="0">
                          <a:effectLst/>
                        </a:rPr>
                        <a:t>38.6</a:t>
                      </a:r>
                      <a:endParaRPr lang="en-US" sz="1600" b="0" i="0" u="none" strike="noStrike" dirty="0">
                        <a:solidFill>
                          <a:srgbClr val="000000"/>
                        </a:solidFill>
                        <a:effectLst/>
                        <a:latin typeface="Calibri"/>
                      </a:endParaRPr>
                    </a:p>
                  </a:txBody>
                  <a:tcPr marL="9525" marR="9525" marT="9525" marB="0" anchor="b"/>
                </a:tc>
                <a:tc>
                  <a:txBody>
                    <a:bodyPr/>
                    <a:lstStyle/>
                    <a:p>
                      <a:pPr algn="ctr" fontAlgn="b"/>
                      <a:r>
                        <a:rPr lang="en-US" sz="1600" u="none" strike="noStrike" dirty="0" smtClean="0">
                          <a:effectLst/>
                        </a:rPr>
                        <a:t>36.6</a:t>
                      </a:r>
                      <a:endParaRPr lang="en-US" sz="1600" b="0" i="0" u="none" strike="noStrike" dirty="0">
                        <a:solidFill>
                          <a:srgbClr val="000000"/>
                        </a:solidFill>
                        <a:effectLst/>
                        <a:latin typeface="Calibri"/>
                      </a:endParaRPr>
                    </a:p>
                  </a:txBody>
                  <a:tcPr marL="9525" marR="9525" marT="9525" marB="0" anchor="b"/>
                </a:tc>
                <a:tc>
                  <a:txBody>
                    <a:bodyPr/>
                    <a:lstStyle/>
                    <a:p>
                      <a:pPr algn="ctr" fontAlgn="b"/>
                      <a:r>
                        <a:rPr lang="en-US" sz="1600" u="none" strike="noStrike" dirty="0" smtClean="0">
                          <a:effectLst/>
                        </a:rPr>
                        <a:t>2.1</a:t>
                      </a:r>
                      <a:endParaRPr lang="en-US" sz="1600" b="0" i="0" u="none" strike="noStrike" dirty="0">
                        <a:solidFill>
                          <a:srgbClr val="000000"/>
                        </a:solidFill>
                        <a:effectLst/>
                        <a:latin typeface="Calibri"/>
                      </a:endParaRPr>
                    </a:p>
                  </a:txBody>
                  <a:tcPr marL="9525" marR="9525" marT="9525" marB="0" anchor="b"/>
                </a:tc>
              </a:tr>
              <a:tr h="484359">
                <a:tc>
                  <a:txBody>
                    <a:bodyPr/>
                    <a:lstStyle/>
                    <a:p>
                      <a:pPr algn="l" fontAlgn="b"/>
                      <a:r>
                        <a:rPr lang="en-US" sz="1600" u="none" strike="noStrike">
                          <a:effectLst/>
                        </a:rPr>
                        <a:t>CC6</a:t>
                      </a:r>
                      <a:endParaRPr lang="en-US" sz="1600" b="0" i="0" u="none" strike="noStrike">
                        <a:solidFill>
                          <a:srgbClr val="000000"/>
                        </a:solidFill>
                        <a:effectLst/>
                        <a:latin typeface="Calibri"/>
                      </a:endParaRPr>
                    </a:p>
                  </a:txBody>
                  <a:tcPr marL="9525" marR="9525" marT="9525" marB="0" anchor="b"/>
                </a:tc>
                <a:tc>
                  <a:txBody>
                    <a:bodyPr/>
                    <a:lstStyle/>
                    <a:p>
                      <a:pPr algn="ctr" fontAlgn="b"/>
                      <a:r>
                        <a:rPr lang="en-US" sz="1600" u="none" strike="noStrike" dirty="0" smtClean="0">
                          <a:effectLst/>
                        </a:rPr>
                        <a:t>58</a:t>
                      </a:r>
                      <a:endParaRPr lang="en-US" sz="1600" b="0" i="0" u="none" strike="noStrike" dirty="0">
                        <a:solidFill>
                          <a:srgbClr val="000000"/>
                        </a:solidFill>
                        <a:effectLst/>
                        <a:latin typeface="Calibri"/>
                      </a:endParaRPr>
                    </a:p>
                  </a:txBody>
                  <a:tcPr marL="9525" marR="9525" marT="9525" marB="0" anchor="b"/>
                </a:tc>
                <a:tc>
                  <a:txBody>
                    <a:bodyPr/>
                    <a:lstStyle/>
                    <a:p>
                      <a:pPr algn="ctr" fontAlgn="b"/>
                      <a:r>
                        <a:rPr lang="en-US" sz="1600" u="none" strike="noStrike" dirty="0" smtClean="0">
                          <a:effectLst/>
                        </a:rPr>
                        <a:t>51.7</a:t>
                      </a:r>
                      <a:endParaRPr lang="en-US" sz="1600" b="0" i="0" u="none" strike="noStrike" dirty="0">
                        <a:solidFill>
                          <a:srgbClr val="000000"/>
                        </a:solidFill>
                        <a:effectLst/>
                        <a:latin typeface="Calibri"/>
                      </a:endParaRPr>
                    </a:p>
                  </a:txBody>
                  <a:tcPr marL="9525" marR="9525" marT="9525" marB="0" anchor="b"/>
                </a:tc>
                <a:tc>
                  <a:txBody>
                    <a:bodyPr/>
                    <a:lstStyle/>
                    <a:p>
                      <a:pPr algn="ctr" fontAlgn="b"/>
                      <a:r>
                        <a:rPr lang="en-US" sz="1600" u="none" strike="noStrike" dirty="0" smtClean="0">
                          <a:effectLst/>
                        </a:rPr>
                        <a:t>48.1</a:t>
                      </a:r>
                      <a:endParaRPr lang="en-US" sz="1600" b="0" i="0" u="none" strike="noStrike" dirty="0">
                        <a:solidFill>
                          <a:srgbClr val="000000"/>
                        </a:solidFill>
                        <a:effectLst/>
                        <a:latin typeface="Calibri"/>
                      </a:endParaRPr>
                    </a:p>
                  </a:txBody>
                  <a:tcPr marL="9525" marR="9525" marT="9525" marB="0" anchor="b"/>
                </a:tc>
                <a:tc>
                  <a:txBody>
                    <a:bodyPr/>
                    <a:lstStyle/>
                    <a:p>
                      <a:pPr algn="ctr" fontAlgn="b"/>
                      <a:r>
                        <a:rPr lang="en-US" sz="1600" u="none" strike="noStrike" dirty="0" smtClean="0">
                          <a:effectLst/>
                        </a:rPr>
                        <a:t>53.1</a:t>
                      </a:r>
                      <a:endParaRPr lang="en-US" sz="1600" b="0" i="0" u="none" strike="noStrike" dirty="0">
                        <a:solidFill>
                          <a:srgbClr val="000000"/>
                        </a:solidFill>
                        <a:effectLst/>
                        <a:latin typeface="Calibri"/>
                      </a:endParaRPr>
                    </a:p>
                  </a:txBody>
                  <a:tcPr marL="9525" marR="9525" marT="9525" marB="0" anchor="b"/>
                </a:tc>
                <a:tc>
                  <a:txBody>
                    <a:bodyPr/>
                    <a:lstStyle/>
                    <a:p>
                      <a:pPr algn="ctr" fontAlgn="b"/>
                      <a:r>
                        <a:rPr lang="en-US" sz="1600" u="none" strike="noStrike" dirty="0" smtClean="0">
                          <a:effectLst/>
                        </a:rPr>
                        <a:t>52.7</a:t>
                      </a:r>
                      <a:endParaRPr lang="en-US" sz="1600" b="0" i="0" u="none" strike="noStrike" dirty="0">
                        <a:solidFill>
                          <a:srgbClr val="000000"/>
                        </a:solidFill>
                        <a:effectLst/>
                        <a:latin typeface="Calibri"/>
                      </a:endParaRPr>
                    </a:p>
                  </a:txBody>
                  <a:tcPr marL="9525" marR="9525" marT="9525" marB="0" anchor="b"/>
                </a:tc>
                <a:tc>
                  <a:txBody>
                    <a:bodyPr/>
                    <a:lstStyle/>
                    <a:p>
                      <a:pPr algn="ctr" fontAlgn="b"/>
                      <a:r>
                        <a:rPr lang="en-US" sz="1600" u="none" strike="noStrike" dirty="0" smtClean="0">
                          <a:effectLst/>
                        </a:rPr>
                        <a:t>46.1</a:t>
                      </a:r>
                      <a:endParaRPr lang="en-US" sz="1600" b="0" i="0" u="none" strike="noStrike" dirty="0">
                        <a:solidFill>
                          <a:srgbClr val="000000"/>
                        </a:solidFill>
                        <a:effectLst/>
                        <a:latin typeface="Calibri"/>
                      </a:endParaRPr>
                    </a:p>
                  </a:txBody>
                  <a:tcPr marL="9525" marR="9525" marT="9525" marB="0" anchor="b"/>
                </a:tc>
                <a:tc>
                  <a:txBody>
                    <a:bodyPr/>
                    <a:lstStyle/>
                    <a:p>
                      <a:pPr marL="0" algn="ctr" defTabSz="914400" rtl="0" eaLnBrk="1" fontAlgn="b" latinLnBrk="0" hangingPunct="1"/>
                      <a:r>
                        <a:rPr lang="en-US" sz="1600" b="1" u="none" strike="noStrike" kern="1200" dirty="0" smtClean="0">
                          <a:solidFill>
                            <a:schemeClr val="accent5">
                              <a:lumMod val="75000"/>
                            </a:schemeClr>
                          </a:solidFill>
                          <a:effectLst/>
                          <a:latin typeface="+mn-lt"/>
                          <a:ea typeface="+mn-ea"/>
                          <a:cs typeface="+mn-cs"/>
                        </a:rPr>
                        <a:t>6.6</a:t>
                      </a:r>
                      <a:endParaRPr lang="en-US" sz="1600" b="1" u="none" strike="noStrike" kern="1200" dirty="0">
                        <a:solidFill>
                          <a:schemeClr val="accent5">
                            <a:lumMod val="75000"/>
                          </a:schemeClr>
                        </a:solidFill>
                        <a:effectLst/>
                        <a:latin typeface="+mn-lt"/>
                        <a:ea typeface="+mn-ea"/>
                        <a:cs typeface="+mn-cs"/>
                      </a:endParaRPr>
                    </a:p>
                  </a:txBody>
                  <a:tcPr marL="9525" marR="9525" marT="9525" marB="0" anchor="b"/>
                </a:tc>
              </a:tr>
              <a:tr h="484359">
                <a:tc>
                  <a:txBody>
                    <a:bodyPr/>
                    <a:lstStyle/>
                    <a:p>
                      <a:pPr algn="l" fontAlgn="b"/>
                      <a:r>
                        <a:rPr lang="en-US" sz="1600" u="none" strike="noStrike">
                          <a:effectLst/>
                        </a:rPr>
                        <a:t>CC7</a:t>
                      </a:r>
                      <a:endParaRPr lang="en-US" sz="1600" b="0" i="0" u="none" strike="noStrike">
                        <a:solidFill>
                          <a:srgbClr val="000000"/>
                        </a:solidFill>
                        <a:effectLst/>
                        <a:latin typeface="Calibri"/>
                      </a:endParaRPr>
                    </a:p>
                  </a:txBody>
                  <a:tcPr marL="9525" marR="9525" marT="9525" marB="0" anchor="b"/>
                </a:tc>
                <a:tc>
                  <a:txBody>
                    <a:bodyPr/>
                    <a:lstStyle/>
                    <a:p>
                      <a:pPr algn="ctr" fontAlgn="b"/>
                      <a:r>
                        <a:rPr lang="en-US" sz="1600" u="none" strike="noStrike" dirty="0" smtClean="0">
                          <a:effectLst/>
                        </a:rPr>
                        <a:t>43.8</a:t>
                      </a:r>
                      <a:endParaRPr lang="en-US" sz="1600" b="0" i="0" u="none" strike="noStrike" dirty="0">
                        <a:solidFill>
                          <a:srgbClr val="000000"/>
                        </a:solidFill>
                        <a:effectLst/>
                        <a:latin typeface="Calibri"/>
                      </a:endParaRPr>
                    </a:p>
                  </a:txBody>
                  <a:tcPr marL="9525" marR="9525" marT="9525" marB="0" anchor="b"/>
                </a:tc>
                <a:tc>
                  <a:txBody>
                    <a:bodyPr/>
                    <a:lstStyle/>
                    <a:p>
                      <a:pPr algn="ctr" fontAlgn="b"/>
                      <a:r>
                        <a:rPr lang="en-US" sz="1600" u="none" strike="noStrike" dirty="0" smtClean="0">
                          <a:effectLst/>
                        </a:rPr>
                        <a:t>39.8</a:t>
                      </a:r>
                      <a:endParaRPr lang="en-US" sz="1600" b="0" i="0" u="none" strike="noStrike" dirty="0">
                        <a:solidFill>
                          <a:srgbClr val="000000"/>
                        </a:solidFill>
                        <a:effectLst/>
                        <a:latin typeface="Calibri"/>
                      </a:endParaRPr>
                    </a:p>
                  </a:txBody>
                  <a:tcPr marL="9525" marR="9525" marT="9525" marB="0" anchor="b"/>
                </a:tc>
                <a:tc>
                  <a:txBody>
                    <a:bodyPr/>
                    <a:lstStyle/>
                    <a:p>
                      <a:pPr algn="ctr" fontAlgn="b"/>
                      <a:r>
                        <a:rPr lang="en-US" sz="1600" u="none" strike="noStrike" dirty="0" smtClean="0">
                          <a:effectLst/>
                        </a:rPr>
                        <a:t>39.9</a:t>
                      </a:r>
                      <a:endParaRPr lang="en-US" sz="1600" b="0" i="0" u="none" strike="noStrike" dirty="0">
                        <a:solidFill>
                          <a:srgbClr val="000000"/>
                        </a:solidFill>
                        <a:effectLst/>
                        <a:latin typeface="Calibri"/>
                      </a:endParaRPr>
                    </a:p>
                  </a:txBody>
                  <a:tcPr marL="9525" marR="9525" marT="9525" marB="0" anchor="b"/>
                </a:tc>
                <a:tc>
                  <a:txBody>
                    <a:bodyPr/>
                    <a:lstStyle/>
                    <a:p>
                      <a:pPr algn="ctr" fontAlgn="b"/>
                      <a:r>
                        <a:rPr lang="en-US" sz="1600" u="none" strike="noStrike" dirty="0" smtClean="0">
                          <a:effectLst/>
                        </a:rPr>
                        <a:t>36.4</a:t>
                      </a:r>
                      <a:endParaRPr lang="en-US" sz="1600" b="0" i="0" u="none" strike="noStrike" dirty="0">
                        <a:solidFill>
                          <a:srgbClr val="000000"/>
                        </a:solidFill>
                        <a:effectLst/>
                        <a:latin typeface="Calibri"/>
                      </a:endParaRPr>
                    </a:p>
                  </a:txBody>
                  <a:tcPr marL="9525" marR="9525" marT="9525" marB="0" anchor="b"/>
                </a:tc>
                <a:tc>
                  <a:txBody>
                    <a:bodyPr/>
                    <a:lstStyle/>
                    <a:p>
                      <a:pPr algn="ctr" fontAlgn="b"/>
                      <a:r>
                        <a:rPr lang="en-US" sz="1600" u="none" strike="noStrike" dirty="0" smtClean="0">
                          <a:effectLst/>
                        </a:rPr>
                        <a:t>40</a:t>
                      </a:r>
                      <a:endParaRPr lang="en-US" sz="1600" b="0" i="0" u="none" strike="noStrike" dirty="0">
                        <a:solidFill>
                          <a:srgbClr val="000000"/>
                        </a:solidFill>
                        <a:effectLst/>
                        <a:latin typeface="Calibri"/>
                      </a:endParaRPr>
                    </a:p>
                  </a:txBody>
                  <a:tcPr marL="9525" marR="9525" marT="9525" marB="0" anchor="b"/>
                </a:tc>
                <a:tc>
                  <a:txBody>
                    <a:bodyPr/>
                    <a:lstStyle/>
                    <a:p>
                      <a:pPr algn="ctr" fontAlgn="b"/>
                      <a:r>
                        <a:rPr lang="en-US" sz="1600" u="none" strike="noStrike" dirty="0" smtClean="0">
                          <a:effectLst/>
                        </a:rPr>
                        <a:t>37.6</a:t>
                      </a:r>
                      <a:endParaRPr lang="en-US" sz="1600" b="0" i="0" u="none" strike="noStrike" dirty="0">
                        <a:solidFill>
                          <a:srgbClr val="000000"/>
                        </a:solidFill>
                        <a:effectLst/>
                        <a:latin typeface="Calibri"/>
                      </a:endParaRPr>
                    </a:p>
                  </a:txBody>
                  <a:tcPr marL="9525" marR="9525" marT="9525" marB="0" anchor="b"/>
                </a:tc>
                <a:tc>
                  <a:txBody>
                    <a:bodyPr/>
                    <a:lstStyle/>
                    <a:p>
                      <a:pPr algn="ctr" fontAlgn="b"/>
                      <a:r>
                        <a:rPr lang="en-US" sz="1600" u="none" strike="noStrike" dirty="0" smtClean="0">
                          <a:effectLst/>
                        </a:rPr>
                        <a:t>2.4</a:t>
                      </a:r>
                      <a:endParaRPr lang="en-US" sz="1600" b="0" i="0" u="none" strike="noStrike" dirty="0">
                        <a:solidFill>
                          <a:srgbClr val="000000"/>
                        </a:solidFill>
                        <a:effectLst/>
                        <a:latin typeface="Calibri"/>
                      </a:endParaRPr>
                    </a:p>
                  </a:txBody>
                  <a:tcPr marL="9525" marR="9525" marT="9525" marB="0" anchor="b"/>
                </a:tc>
              </a:tr>
            </a:tbl>
          </a:graphicData>
        </a:graphic>
      </p:graphicFrame>
      <p:sp>
        <p:nvSpPr>
          <p:cNvPr id="3" name="TextBox 2"/>
          <p:cNvSpPr txBox="1"/>
          <p:nvPr/>
        </p:nvSpPr>
        <p:spPr>
          <a:xfrm>
            <a:off x="5029200" y="5943600"/>
            <a:ext cx="3200400" cy="369332"/>
          </a:xfrm>
          <a:prstGeom prst="rect">
            <a:avLst/>
          </a:prstGeom>
          <a:noFill/>
        </p:spPr>
        <p:txBody>
          <a:bodyPr wrap="square" rtlCol="0">
            <a:spAutoFit/>
          </a:bodyPr>
          <a:lstStyle/>
          <a:p>
            <a:r>
              <a:rPr lang="en-US" dirty="0" smtClean="0"/>
              <a:t>District 3 underperforms!</a:t>
            </a:r>
            <a:endParaRPr lang="en-US" dirty="0"/>
          </a:p>
        </p:txBody>
      </p:sp>
      <p:cxnSp>
        <p:nvCxnSpPr>
          <p:cNvPr id="6" name="Straight Arrow Connector 5"/>
          <p:cNvCxnSpPr>
            <a:stCxn id="3" idx="0"/>
          </p:cNvCxnSpPr>
          <p:nvPr/>
        </p:nvCxnSpPr>
        <p:spPr>
          <a:xfrm flipV="1">
            <a:off x="6629400" y="3810000"/>
            <a:ext cx="914400" cy="2133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5181600" y="1295400"/>
            <a:ext cx="3276600" cy="369332"/>
          </a:xfrm>
          <a:prstGeom prst="rect">
            <a:avLst/>
          </a:prstGeom>
          <a:noFill/>
        </p:spPr>
        <p:txBody>
          <a:bodyPr wrap="square" rtlCol="0">
            <a:spAutoFit/>
          </a:bodyPr>
          <a:lstStyle/>
          <a:p>
            <a:r>
              <a:rPr lang="en-US" dirty="0" smtClean="0"/>
              <a:t>Districts 4 and 6 </a:t>
            </a:r>
            <a:r>
              <a:rPr lang="en-US" dirty="0" err="1" smtClean="0"/>
              <a:t>overperform</a:t>
            </a:r>
            <a:endParaRPr lang="en-US" dirty="0"/>
          </a:p>
        </p:txBody>
      </p:sp>
      <p:cxnSp>
        <p:nvCxnSpPr>
          <p:cNvPr id="9" name="Straight Arrow Connector 8"/>
          <p:cNvCxnSpPr/>
          <p:nvPr/>
        </p:nvCxnSpPr>
        <p:spPr>
          <a:xfrm>
            <a:off x="7239000" y="1664732"/>
            <a:ext cx="304800" cy="245006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7543800" y="4114800"/>
            <a:ext cx="76200" cy="914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03959498"/>
      </p:ext>
    </p:extLst>
  </p:cSld>
  <p:clrMapOvr>
    <a:masterClrMapping/>
  </p:clrMapOvr>
  <p:transition spd="med">
    <p:fade thruBlk="1"/>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1"/>
          <p:cNvGraphicFramePr>
            <a:graphicFrameLocks noGrp="1"/>
          </p:cNvGraphicFramePr>
          <p:nvPr>
            <p:extLst>
              <p:ext uri="{D42A27DB-BD31-4B8C-83A1-F6EECF244321}">
                <p14:modId xmlns:p14="http://schemas.microsoft.com/office/powerpoint/2010/main" val="3676458112"/>
              </p:ext>
            </p:extLst>
          </p:nvPr>
        </p:nvGraphicFramePr>
        <p:xfrm>
          <a:off x="293688" y="1905000"/>
          <a:ext cx="8556625" cy="4614863"/>
        </p:xfrm>
        <a:graphic>
          <a:graphicData uri="http://schemas.openxmlformats.org/drawingml/2006/chart">
            <c:chart xmlns:c="http://schemas.openxmlformats.org/drawingml/2006/chart" xmlns:r="http://schemas.openxmlformats.org/officeDocument/2006/relationships" r:id="rId2"/>
          </a:graphicData>
        </a:graphic>
      </p:graphicFrame>
      <p:sp>
        <p:nvSpPr>
          <p:cNvPr id="5" name="Title 1"/>
          <p:cNvSpPr>
            <a:spLocks noGrp="1"/>
          </p:cNvSpPr>
          <p:nvPr>
            <p:ph type="title"/>
          </p:nvPr>
        </p:nvSpPr>
        <p:spPr>
          <a:xfrm>
            <a:off x="457200" y="304800"/>
            <a:ext cx="8229600" cy="381000"/>
          </a:xfrm>
        </p:spPr>
        <p:txBody>
          <a:bodyPr/>
          <a:lstStyle/>
          <a:p>
            <a:pPr eaLnBrk="1" fontAlgn="auto" hangingPunct="1">
              <a:spcAft>
                <a:spcPts val="0"/>
              </a:spcAft>
              <a:defRPr/>
            </a:pPr>
            <a:r>
              <a:rPr lang="en-US" sz="2400" dirty="0" smtClean="0"/>
              <a:t>AA County Polling Results: </a:t>
            </a:r>
            <a:r>
              <a:rPr lang="en-US" sz="2400" dirty="0" smtClean="0"/>
              <a:t>Rate the Economy</a:t>
            </a:r>
            <a:endParaRPr lang="en-US" sz="2400" dirty="0" smtClean="0"/>
          </a:p>
        </p:txBody>
      </p:sp>
      <p:sp>
        <p:nvSpPr>
          <p:cNvPr id="16387" name="Rectangle 5"/>
          <p:cNvSpPr>
            <a:spLocks noChangeArrowheads="1"/>
          </p:cNvSpPr>
          <p:nvPr/>
        </p:nvSpPr>
        <p:spPr bwMode="auto">
          <a:xfrm>
            <a:off x="304800" y="914400"/>
            <a:ext cx="8686800"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indent="228600" algn="ctr" eaLnBrk="0" hangingPunct="0">
              <a:tabLst>
                <a:tab pos="228600" algn="l"/>
              </a:tabLst>
            </a:pPr>
            <a:r>
              <a:rPr lang="en-US" b="1" dirty="0" smtClean="0"/>
              <a:t>Percentage saying </a:t>
            </a:r>
            <a:r>
              <a:rPr lang="en-US" b="1" dirty="0"/>
              <a:t>“excellent” or “good</a:t>
            </a:r>
            <a:r>
              <a:rPr lang="en-US" b="1" dirty="0" smtClean="0"/>
              <a:t>” also stable since March 2009</a:t>
            </a:r>
            <a:endParaRPr lang="en-US" b="1" dirty="0"/>
          </a:p>
          <a:p>
            <a:pPr indent="228600" eaLnBrk="0" hangingPunct="0">
              <a:tabLst>
                <a:tab pos="228600" algn="l"/>
              </a:tabLst>
            </a:pPr>
            <a:endParaRPr lang="en-US" dirty="0"/>
          </a:p>
        </p:txBody>
      </p:sp>
      <p:cxnSp>
        <p:nvCxnSpPr>
          <p:cNvPr id="6" name="Straight Arrow Connector 5"/>
          <p:cNvCxnSpPr/>
          <p:nvPr/>
        </p:nvCxnSpPr>
        <p:spPr>
          <a:xfrm>
            <a:off x="4400204" y="3352800"/>
            <a:ext cx="1162396" cy="6096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p:fade thruBlk="1"/>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15962"/>
          </a:xfrm>
        </p:spPr>
        <p:txBody>
          <a:bodyPr>
            <a:normAutofit fontScale="90000"/>
          </a:bodyPr>
          <a:lstStyle/>
          <a:p>
            <a:pPr eaLnBrk="1" fontAlgn="auto" hangingPunct="1">
              <a:lnSpc>
                <a:spcPct val="100000"/>
              </a:lnSpc>
              <a:spcAft>
                <a:spcPts val="0"/>
              </a:spcAft>
              <a:defRPr/>
            </a:pPr>
            <a:r>
              <a:rPr lang="en-US" sz="2700" dirty="0" smtClean="0"/>
              <a:t>AA County compared to USA – County looks around 35% better</a:t>
            </a:r>
            <a:endParaRPr lang="en-US" dirty="0"/>
          </a:p>
        </p:txBody>
      </p:sp>
      <p:graphicFrame>
        <p:nvGraphicFramePr>
          <p:cNvPr id="4" name="Object 2"/>
          <p:cNvGraphicFramePr>
            <a:graphicFrameLocks noGrp="1"/>
          </p:cNvGraphicFramePr>
          <p:nvPr>
            <p:extLst>
              <p:ext uri="{D42A27DB-BD31-4B8C-83A1-F6EECF244321}">
                <p14:modId xmlns:p14="http://schemas.microsoft.com/office/powerpoint/2010/main" val="2146485835"/>
              </p:ext>
            </p:extLst>
          </p:nvPr>
        </p:nvGraphicFramePr>
        <p:xfrm>
          <a:off x="508000" y="1117600"/>
          <a:ext cx="8266112" cy="4954587"/>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spd="med">
    <p:fade thruBlk="1"/>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hart 7"/>
          <p:cNvGraphicFramePr>
            <a:graphicFrameLocks noGrp="1"/>
          </p:cNvGraphicFramePr>
          <p:nvPr>
            <p:extLst>
              <p:ext uri="{D42A27DB-BD31-4B8C-83A1-F6EECF244321}">
                <p14:modId xmlns:p14="http://schemas.microsoft.com/office/powerpoint/2010/main" val="2712839426"/>
              </p:ext>
            </p:extLst>
          </p:nvPr>
        </p:nvGraphicFramePr>
        <p:xfrm>
          <a:off x="228600" y="1600200"/>
          <a:ext cx="8520546" cy="5029199"/>
        </p:xfrm>
        <a:graphic>
          <a:graphicData uri="http://schemas.openxmlformats.org/drawingml/2006/chart">
            <c:chart xmlns:c="http://schemas.openxmlformats.org/drawingml/2006/chart" xmlns:r="http://schemas.openxmlformats.org/officeDocument/2006/relationships" r:id="rId2"/>
          </a:graphicData>
        </a:graphic>
      </p:graphicFrame>
      <p:sp>
        <p:nvSpPr>
          <p:cNvPr id="15362" name="Title 1"/>
          <p:cNvSpPr>
            <a:spLocks noGrp="1"/>
          </p:cNvSpPr>
          <p:nvPr>
            <p:ph type="title"/>
          </p:nvPr>
        </p:nvSpPr>
        <p:spPr>
          <a:xfrm>
            <a:off x="457200" y="381000"/>
            <a:ext cx="8229600" cy="411162"/>
          </a:xfrm>
        </p:spPr>
        <p:txBody>
          <a:bodyPr>
            <a:noAutofit/>
          </a:bodyPr>
          <a:lstStyle/>
          <a:p>
            <a:pPr algn="ctr" eaLnBrk="1" fontAlgn="auto" hangingPunct="1">
              <a:lnSpc>
                <a:spcPct val="100000"/>
              </a:lnSpc>
              <a:spcAft>
                <a:spcPts val="0"/>
              </a:spcAft>
              <a:defRPr/>
            </a:pPr>
            <a:r>
              <a:rPr lang="en-US" sz="2400" dirty="0" smtClean="0"/>
              <a:t>AA County Polling Results: Mostly stable findings in % saying a condition ‘applies’ </a:t>
            </a:r>
          </a:p>
        </p:txBody>
      </p:sp>
      <p:sp>
        <p:nvSpPr>
          <p:cNvPr id="2" name="TextBox 1"/>
          <p:cNvSpPr txBox="1"/>
          <p:nvPr/>
        </p:nvSpPr>
        <p:spPr>
          <a:xfrm>
            <a:off x="4191000" y="2133600"/>
            <a:ext cx="3733800" cy="584775"/>
          </a:xfrm>
          <a:prstGeom prst="rect">
            <a:avLst/>
          </a:prstGeom>
          <a:noFill/>
        </p:spPr>
        <p:txBody>
          <a:bodyPr wrap="square" rtlCol="0">
            <a:spAutoFit/>
          </a:bodyPr>
          <a:lstStyle/>
          <a:p>
            <a:r>
              <a:rPr lang="en-US" sz="1600" dirty="0" smtClean="0"/>
              <a:t>Little change except for fewer losses in stocks/retirement accounts</a:t>
            </a:r>
            <a:endParaRPr lang="en-US" sz="1600" dirty="0"/>
          </a:p>
        </p:txBody>
      </p:sp>
      <p:cxnSp>
        <p:nvCxnSpPr>
          <p:cNvPr id="5" name="Straight Arrow Connector 4"/>
          <p:cNvCxnSpPr/>
          <p:nvPr/>
        </p:nvCxnSpPr>
        <p:spPr>
          <a:xfrm flipH="1">
            <a:off x="3886200" y="2805135"/>
            <a:ext cx="914400" cy="47146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med">
    <p:fade thruBlk="1"/>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a:xfrm>
            <a:off x="457200" y="274638"/>
            <a:ext cx="8229600" cy="411162"/>
          </a:xfrm>
        </p:spPr>
        <p:txBody>
          <a:bodyPr>
            <a:normAutofit fontScale="90000"/>
          </a:bodyPr>
          <a:lstStyle/>
          <a:p>
            <a:pPr algn="ctr" eaLnBrk="1" fontAlgn="auto" hangingPunct="1">
              <a:spcAft>
                <a:spcPts val="0"/>
              </a:spcAft>
              <a:defRPr/>
            </a:pPr>
            <a:r>
              <a:rPr lang="en-US" sz="3200" dirty="0" smtClean="0"/>
              <a:t>The economy: what else applies?</a:t>
            </a:r>
          </a:p>
        </p:txBody>
      </p:sp>
      <p:cxnSp>
        <p:nvCxnSpPr>
          <p:cNvPr id="4" name="Straight Arrow Connector 3"/>
          <p:cNvCxnSpPr/>
          <p:nvPr/>
        </p:nvCxnSpPr>
        <p:spPr>
          <a:xfrm>
            <a:off x="3962400" y="838200"/>
            <a:ext cx="1295400" cy="20574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aphicFrame>
        <p:nvGraphicFramePr>
          <p:cNvPr id="8" name="Object 2"/>
          <p:cNvGraphicFramePr>
            <a:graphicFrameLocks noGrp="1"/>
          </p:cNvGraphicFramePr>
          <p:nvPr>
            <p:extLst>
              <p:ext uri="{D42A27DB-BD31-4B8C-83A1-F6EECF244321}">
                <p14:modId xmlns:p14="http://schemas.microsoft.com/office/powerpoint/2010/main" val="1619622304"/>
              </p:ext>
            </p:extLst>
          </p:nvPr>
        </p:nvGraphicFramePr>
        <p:xfrm>
          <a:off x="293688" y="889000"/>
          <a:ext cx="8556625" cy="5630863"/>
        </p:xfrm>
        <a:graphic>
          <a:graphicData uri="http://schemas.openxmlformats.org/drawingml/2006/chart">
            <c:chart xmlns:c="http://schemas.openxmlformats.org/drawingml/2006/chart" xmlns:r="http://schemas.openxmlformats.org/officeDocument/2006/relationships" r:id="rId2"/>
          </a:graphicData>
        </a:graphic>
      </p:graphicFrame>
      <p:sp>
        <p:nvSpPr>
          <p:cNvPr id="7" name="TextBox 6"/>
          <p:cNvSpPr txBox="1"/>
          <p:nvPr/>
        </p:nvSpPr>
        <p:spPr>
          <a:xfrm>
            <a:off x="609600" y="685800"/>
            <a:ext cx="3962400" cy="369332"/>
          </a:xfrm>
          <a:prstGeom prst="rect">
            <a:avLst/>
          </a:prstGeom>
          <a:noFill/>
        </p:spPr>
        <p:txBody>
          <a:bodyPr wrap="square" rtlCol="0">
            <a:spAutoFit/>
          </a:bodyPr>
          <a:lstStyle/>
          <a:p>
            <a:r>
              <a:rPr lang="en-US" dirty="0" smtClean="0"/>
              <a:t>Big jump in transportation costs</a:t>
            </a:r>
            <a:endParaRPr lang="en-US" dirty="0"/>
          </a:p>
        </p:txBody>
      </p:sp>
    </p:spTree>
  </p:cSld>
  <p:clrMapOvr>
    <a:masterClrMapping/>
  </p:clrMapOvr>
  <p:transition spd="med">
    <p:fade thruBlk="1"/>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Override2.xml.rels><?xml version="1.0" encoding="UTF-8" standalone="yes"?>
<Relationships xmlns="http://schemas.openxmlformats.org/package/2006/relationships"><Relationship Id="rId1" Type="http://schemas.openxmlformats.org/officeDocument/2006/relationships/image" Target="../media/image4.jpeg"/></Relationships>
</file>

<file path=ppt/theme/_rels/themeOverride3.xml.rels><?xml version="1.0" encoding="UTF-8" standalone="yes"?>
<Relationships xmlns="http://schemas.openxmlformats.org/package/2006/relationships"><Relationship Id="rId1" Type="http://schemas.openxmlformats.org/officeDocument/2006/relationships/image" Target="../media/image4.jpeg"/></Relationships>
</file>

<file path=ppt/theme/_rels/themeOverride4.xml.rels><?xml version="1.0" encoding="UTF-8" standalone="yes"?>
<Relationships xmlns="http://schemas.openxmlformats.org/package/2006/relationships"><Relationship Id="rId1" Type="http://schemas.openxmlformats.org/officeDocument/2006/relationships/image" Target="../media/image4.jpeg"/></Relationships>
</file>

<file path=ppt/theme/theme1.xml><?xml version="1.0" encoding="utf-8"?>
<a:theme xmlns:a="http://schemas.openxmlformats.org/drawingml/2006/main" name="Executive">
  <a:themeElements>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fontScheme name="Executi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a:ea typeface=""/>
        <a:cs typeface=""/>
        <a:font script="Jpan" typeface="HGS明朝E"/>
        <a:font script="Hang" typeface="맑은 고딕"/>
        <a:font script="Hans" typeface="宋体"/>
        <a:font script="Hant" typeface="新細明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Executiv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8575" cap="flat" cmpd="sng" algn="ctr">
          <a:solidFill>
            <a:schemeClr val="phClr"/>
          </a:solidFill>
          <a:prstDash val="solid"/>
        </a:ln>
        <a:ln w="508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50000">
              <a:schemeClr val="phClr">
                <a:tint val="80000"/>
                <a:satMod val="250000"/>
              </a:schemeClr>
            </a:gs>
            <a:gs pos="76000">
              <a:schemeClr val="phClr">
                <a:tint val="90000"/>
                <a:shade val="90000"/>
                <a:satMod val="200000"/>
              </a:schemeClr>
            </a:gs>
            <a:gs pos="92000">
              <a:schemeClr val="phClr">
                <a:tint val="90000"/>
                <a:shade val="70000"/>
                <a:satMod val="250000"/>
              </a:schemeClr>
            </a:gs>
          </a:gsLst>
          <a:path path="circle">
            <a:fillToRect l="50000" t="50000" r="50000" b="50000"/>
          </a:path>
        </a:gradFill>
        <a:blipFill>
          <a:blip xmlns:r="http://schemas.openxmlformats.org/officeDocument/2006/relationships" r:embed="rId1">
            <a:duotone>
              <a:schemeClr val="phClr">
                <a:tint val="95000"/>
              </a:schemeClr>
              <a:schemeClr val="phClr">
                <a:shade val="9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Executive">
    <a:dk1>
      <a:sysClr val="windowText" lastClr="000000"/>
    </a:dk1>
    <a:lt1>
      <a:sysClr val="window" lastClr="FFFFFF"/>
    </a:lt1>
    <a:dk2>
      <a:srgbClr val="2F5897"/>
    </a:dk2>
    <a:lt2>
      <a:srgbClr val="E4E9EF"/>
    </a:lt2>
    <a:accent1>
      <a:srgbClr val="6076B4"/>
    </a:accent1>
    <a:accent2>
      <a:srgbClr val="9C5252"/>
    </a:accent2>
    <a:accent3>
      <a:srgbClr val="E68422"/>
    </a:accent3>
    <a:accent4>
      <a:srgbClr val="846648"/>
    </a:accent4>
    <a:accent5>
      <a:srgbClr val="63891F"/>
    </a:accent5>
    <a:accent6>
      <a:srgbClr val="758085"/>
    </a:accent6>
    <a:hlink>
      <a:srgbClr val="3399FF"/>
    </a:hlink>
    <a:folHlink>
      <a:srgbClr val="B2B2B2"/>
    </a:folHlink>
  </a:clrScheme>
</a:themeOverride>
</file>

<file path=ppt/theme/themeOverride2.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Override>
</file>

<file path=ppt/theme/themeOverride3.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Override>
</file>

<file path=ppt/theme/themeOverride4.xml><?xml version="1.0" encoding="utf-8"?>
<a:themeOverride xmlns:a="http://schemas.openxmlformats.org/drawingml/2006/main">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28779</TotalTime>
  <Words>3510</Words>
  <Application>Microsoft Office PowerPoint</Application>
  <PresentationFormat>On-screen Show (4:3)</PresentationFormat>
  <Paragraphs>1477</Paragraphs>
  <Slides>57</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57</vt:i4>
      </vt:variant>
    </vt:vector>
  </HeadingPairs>
  <TitlesOfParts>
    <vt:vector size="59" baseType="lpstr">
      <vt:lpstr>Executive</vt:lpstr>
      <vt:lpstr>Microsoft Office Excel 97-2003 Worksheet</vt:lpstr>
      <vt:lpstr>Overview of Recent Public Opinion in Anne Arundel County  and 2010 Elections</vt:lpstr>
      <vt:lpstr>Topics </vt:lpstr>
      <vt:lpstr>Overview of Survey Process </vt:lpstr>
      <vt:lpstr>Polling Results for AA County</vt:lpstr>
      <vt:lpstr>AA County Polling Results:  Most Important Problem - Fall '04 to Spring '11 </vt:lpstr>
      <vt:lpstr>AA County Polling Results: Rate the Economy</vt:lpstr>
      <vt:lpstr>AA County compared to USA – County looks around 35% better</vt:lpstr>
      <vt:lpstr>AA County Polling Results: Mostly stable findings in % saying a condition ‘applies’ </vt:lpstr>
      <vt:lpstr>The economy: what else applies?</vt:lpstr>
      <vt:lpstr>       Biggest Economic Challenge Facing the County – Items Mentioned in 2005 and 2011</vt:lpstr>
      <vt:lpstr>Perceptions of Decreases in Government Services</vt:lpstr>
      <vt:lpstr>PowerPoint Presentation</vt:lpstr>
      <vt:lpstr>PowerPoint Presentation</vt:lpstr>
      <vt:lpstr>PowerPoint Presentation</vt:lpstr>
      <vt:lpstr>PowerPoint Presentation</vt:lpstr>
      <vt:lpstr>PowerPoint Presentation</vt:lpstr>
      <vt:lpstr>PowerPoint Presentation</vt:lpstr>
      <vt:lpstr>2010 Elections</vt:lpstr>
      <vt:lpstr>Statewide Races – AAC Results ‘06/’10</vt:lpstr>
      <vt:lpstr>Anne Arundel Consistently supports Rep. Gubernatorial Candidates</vt:lpstr>
      <vt:lpstr>PowerPoint Presentation</vt:lpstr>
      <vt:lpstr>State Senate in AAC (Districts 30,31,32,33)</vt:lpstr>
      <vt:lpstr>Delegate Races in Districts 30,31,32,33: Dem-Rep Gap</vt:lpstr>
      <vt:lpstr>Senate and Delegate Minimum Winning Totals in Districts 30,31,32,33</vt:lpstr>
      <vt:lpstr>District 31: State Senate Races: 2006-2010</vt:lpstr>
      <vt:lpstr>District 31 – 2006 vs. 2010 Delegate Races</vt:lpstr>
      <vt:lpstr>District 31: Demographic Info</vt:lpstr>
      <vt:lpstr>District 31: Issues and Conditions</vt:lpstr>
      <vt:lpstr>County Elections: Slots at Arundel Mills</vt:lpstr>
      <vt:lpstr>Question A: Election Day vs. Early Voting by Council District</vt:lpstr>
      <vt:lpstr>PowerPoint Presentation</vt:lpstr>
      <vt:lpstr>2010 County Exec Race Over Time</vt:lpstr>
      <vt:lpstr>Vote Composition: Exit Poll</vt:lpstr>
      <vt:lpstr>Voter Composition continued: Exit Poll</vt:lpstr>
      <vt:lpstr>Vote by Ideology</vt:lpstr>
      <vt:lpstr>County Exec.: How informed were voters?</vt:lpstr>
      <vt:lpstr>County executive choice: Whose stands do you favor?  Sorted by Undecided/Don’t know (Oct. 11-14)</vt:lpstr>
      <vt:lpstr>County executive choice: Whose stands do you favor?   Sorted by those favoring Leopold over Conti (Oct. 11-14)</vt:lpstr>
      <vt:lpstr>Issue Stands/Traits Most Shaping Choice for County Exec. (Exit Poll)</vt:lpstr>
      <vt:lpstr>Weathersbee vs. Bateman</vt:lpstr>
      <vt:lpstr>Council Districts Party Registration</vt:lpstr>
      <vt:lpstr>Democratic Candidates by Council District</vt:lpstr>
      <vt:lpstr>Legislative Districts</vt:lpstr>
      <vt:lpstr>Questions to ponder:</vt:lpstr>
      <vt:lpstr>Questions to ponder:</vt:lpstr>
      <vt:lpstr>Questions to ponder:</vt:lpstr>
      <vt:lpstr>National Politics: Exit Poll re: House Vote</vt:lpstr>
      <vt:lpstr>National Politics: Exit Poll re: House Vote</vt:lpstr>
      <vt:lpstr>National Politics: House Vote</vt:lpstr>
      <vt:lpstr>National Politics: House Vote</vt:lpstr>
      <vt:lpstr>National Politics: House Vote</vt:lpstr>
      <vt:lpstr>National Politics: House Vote</vt:lpstr>
      <vt:lpstr>National Politics: House Vote</vt:lpstr>
      <vt:lpstr>National Politics: House Vote</vt:lpstr>
      <vt:lpstr>National Politics: House Vote</vt:lpstr>
      <vt:lpstr>National Politics: House Vote</vt:lpstr>
      <vt:lpstr>Democratic Candidates by Council District</vt:lpstr>
    </vt:vector>
  </TitlesOfParts>
  <Company>AACC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CSLI Service Learning – Exit Meeting</dc:title>
  <dc:creator>Dan Nataf</dc:creator>
  <cp:lastModifiedBy>Dan Nataf</cp:lastModifiedBy>
  <cp:revision>496</cp:revision>
  <cp:lastPrinted>2010-11-17T14:05:58Z</cp:lastPrinted>
  <dcterms:created xsi:type="dcterms:W3CDTF">2007-11-04T17:37:16Z</dcterms:created>
  <dcterms:modified xsi:type="dcterms:W3CDTF">2011-03-30T22:14:53Z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TC010902941033</vt:lpwstr>
  </property>
</Properties>
</file>