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2.xml" ContentType="application/vnd.openxmlformats-officedocument.themeOverride+xml"/>
  <Override PartName="/ppt/charts/chart19.xml" ContentType="application/vnd.openxmlformats-officedocument.drawingml.chart+xml"/>
  <Override PartName="/ppt/theme/themeOverride3.xml" ContentType="application/vnd.openxmlformats-officedocument.themeOverride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ppt/charts/chart21.xml" ContentType="application/vnd.openxmlformats-officedocument.drawingml.chart+xml"/>
  <Override PartName="/ppt/theme/themeOverride5.xml" ContentType="application/vnd.openxmlformats-officedocument.themeOverride+xml"/>
  <Override PartName="/ppt/charts/chart22.xml" ContentType="application/vnd.openxmlformats-officedocument.drawingml.chart+xml"/>
  <Override PartName="/ppt/theme/themeOverride6.xml" ContentType="application/vnd.openxmlformats-officedocument.themeOverride+xml"/>
  <Override PartName="/ppt/charts/chart23.xml" ContentType="application/vnd.openxmlformats-officedocument.drawingml.chart+xml"/>
  <Override PartName="/ppt/theme/themeOverride7.xml" ContentType="application/vnd.openxmlformats-officedocument.themeOverride+xml"/>
  <Override PartName="/ppt/charts/chart24.xml" ContentType="application/vnd.openxmlformats-officedocument.drawingml.chart+xml"/>
  <Override PartName="/ppt/theme/themeOverride8.xml" ContentType="application/vnd.openxmlformats-officedocument.themeOverride+xml"/>
  <Override PartName="/ppt/charts/chart2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31"/>
  </p:notesMasterIdLst>
  <p:sldIdLst>
    <p:sldId id="256" r:id="rId2"/>
    <p:sldId id="372" r:id="rId3"/>
    <p:sldId id="373" r:id="rId4"/>
    <p:sldId id="367" r:id="rId5"/>
    <p:sldId id="354" r:id="rId6"/>
    <p:sldId id="304" r:id="rId7"/>
    <p:sldId id="329" r:id="rId8"/>
    <p:sldId id="349" r:id="rId9"/>
    <p:sldId id="351" r:id="rId10"/>
    <p:sldId id="385" r:id="rId11"/>
    <p:sldId id="352" r:id="rId12"/>
    <p:sldId id="374" r:id="rId13"/>
    <p:sldId id="375" r:id="rId14"/>
    <p:sldId id="368" r:id="rId15"/>
    <p:sldId id="369" r:id="rId16"/>
    <p:sldId id="371" r:id="rId17"/>
    <p:sldId id="376" r:id="rId18"/>
    <p:sldId id="342" r:id="rId19"/>
    <p:sldId id="343" r:id="rId20"/>
    <p:sldId id="36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C2E49C"/>
    <a:srgbClr val="61D6FF"/>
    <a:srgbClr val="2FFF8D"/>
    <a:srgbClr val="00823B"/>
    <a:srgbClr val="FFFFC9"/>
    <a:srgbClr val="FCD0D4"/>
    <a:srgbClr val="93D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110" d="100"/>
          <a:sy n="110" d="100"/>
        </p:scale>
        <p:origin x="-7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1\Fall\CSLI%20SA%20F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3\FALL\More%20tables%20f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3\FALL\More%20tables%20f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Word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ppData\Roaming\Microsoft\Excel\Chart%203%20in%20Microsoft%20Word%20(version%201).xlsb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Word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2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7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Party%20Demograhic%20Tables.xlsx" TargetMode="External"/><Relationship Id="rId1" Type="http://schemas.openxmlformats.org/officeDocument/2006/relationships/themeOverride" Target="../theme/themeOverride8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an\CSLI\Semi-annual%20Surveys\2013\FALL\Party%20Demograhic%20Tabl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Chart%20in%20Microsoft%20Word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an\CSLI\Semi-annual%20Surveys\2011\Fall\CSLI%20SA%20F1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an\CSLI\Semi-annual%20Surveys\2013\FALL\Party%20Demograhic%20Tabl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2\Spring\Student%20vs%20Public%20S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57</c:v>
                </c:pt>
                <c:pt idx="1">
                  <c:v>54</c:v>
                </c:pt>
                <c:pt idx="2">
                  <c:v>58</c:v>
                </c:pt>
                <c:pt idx="3">
                  <c:v>55</c:v>
                </c:pt>
                <c:pt idx="4">
                  <c:v>62</c:v>
                </c:pt>
                <c:pt idx="5">
                  <c:v>66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51</c:v>
                </c:pt>
                <c:pt idx="10">
                  <c:v>58</c:v>
                </c:pt>
                <c:pt idx="11">
                  <c:v>58</c:v>
                </c:pt>
                <c:pt idx="12">
                  <c:v>53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50</c:v>
                </c:pt>
                <c:pt idx="19">
                  <c:v>52</c:v>
                </c:pt>
                <c:pt idx="20">
                  <c:v>47</c:v>
                </c:pt>
                <c:pt idx="21">
                  <c:v>52</c:v>
                </c:pt>
                <c:pt idx="22">
                  <c:v>52</c:v>
                </c:pt>
                <c:pt idx="23">
                  <c:v>49</c:v>
                </c:pt>
                <c:pt idx="24">
                  <c:v>50</c:v>
                </c:pt>
                <c:pt idx="25">
                  <c:v>47</c:v>
                </c:pt>
                <c:pt idx="26">
                  <c:v>43</c:v>
                </c:pt>
                <c:pt idx="27">
                  <c:v>50</c:v>
                </c:pt>
                <c:pt idx="28">
                  <c:v>49</c:v>
                </c:pt>
                <c:pt idx="29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23</c:v>
                </c:pt>
                <c:pt idx="1">
                  <c:v>27</c:v>
                </c:pt>
                <c:pt idx="2">
                  <c:v>25</c:v>
                </c:pt>
                <c:pt idx="3">
                  <c:v>24</c:v>
                </c:pt>
                <c:pt idx="4">
                  <c:v>23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25</c:v>
                </c:pt>
                <c:pt idx="9">
                  <c:v>34</c:v>
                </c:pt>
                <c:pt idx="10">
                  <c:v>31</c:v>
                </c:pt>
                <c:pt idx="11">
                  <c:v>24</c:v>
                </c:pt>
                <c:pt idx="12">
                  <c:v>29</c:v>
                </c:pt>
                <c:pt idx="13">
                  <c:v>27</c:v>
                </c:pt>
                <c:pt idx="14">
                  <c:v>26</c:v>
                </c:pt>
                <c:pt idx="15">
                  <c:v>29</c:v>
                </c:pt>
                <c:pt idx="16">
                  <c:v>27</c:v>
                </c:pt>
                <c:pt idx="17">
                  <c:v>33</c:v>
                </c:pt>
                <c:pt idx="18">
                  <c:v>32</c:v>
                </c:pt>
                <c:pt idx="19">
                  <c:v>31</c:v>
                </c:pt>
                <c:pt idx="20">
                  <c:v>28</c:v>
                </c:pt>
                <c:pt idx="21">
                  <c:v>27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  <c:pt idx="25">
                  <c:v>32</c:v>
                </c:pt>
                <c:pt idx="26">
                  <c:v>41</c:v>
                </c:pt>
                <c:pt idx="27">
                  <c:v>36</c:v>
                </c:pt>
                <c:pt idx="28">
                  <c:v>33</c:v>
                </c:pt>
                <c:pt idx="29">
                  <c:v>35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20</c:v>
                </c:pt>
                <c:pt idx="4">
                  <c:v>15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15</c:v>
                </c:pt>
                <c:pt idx="10">
                  <c:v>12</c:v>
                </c:pt>
                <c:pt idx="11">
                  <c:v>19</c:v>
                </c:pt>
                <c:pt idx="12">
                  <c:v>18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21</c:v>
                </c:pt>
                <c:pt idx="17">
                  <c:v>16</c:v>
                </c:pt>
                <c:pt idx="18">
                  <c:v>17</c:v>
                </c:pt>
                <c:pt idx="19">
                  <c:v>17</c:v>
                </c:pt>
                <c:pt idx="20">
                  <c:v>25</c:v>
                </c:pt>
                <c:pt idx="21">
                  <c:v>21</c:v>
                </c:pt>
                <c:pt idx="22">
                  <c:v>20</c:v>
                </c:pt>
                <c:pt idx="23">
                  <c:v>23</c:v>
                </c:pt>
                <c:pt idx="24">
                  <c:v>22</c:v>
                </c:pt>
                <c:pt idx="25">
                  <c:v>22</c:v>
                </c:pt>
                <c:pt idx="26">
                  <c:v>16</c:v>
                </c:pt>
                <c:pt idx="27">
                  <c:v>14</c:v>
                </c:pt>
                <c:pt idx="28">
                  <c:v>18</c:v>
                </c:pt>
                <c:pt idx="29">
                  <c:v>16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78656"/>
        <c:axId val="224155264"/>
      </c:lineChart>
      <c:catAx>
        <c:axId val="25267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4155264"/>
        <c:crosses val="autoZero"/>
        <c:auto val="1"/>
        <c:lblAlgn val="ctr"/>
        <c:lblOffset val="100"/>
        <c:noMultiLvlLbl val="0"/>
      </c:catAx>
      <c:valAx>
        <c:axId val="22415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678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impacted…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Affected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Furlough</c:v>
                </c:pt>
                <c:pt idx="1">
                  <c:v>Income loss</c:v>
                </c:pt>
                <c:pt idx="2">
                  <c:v>Parks/vacations</c:v>
                </c:pt>
                <c:pt idx="3">
                  <c:v>Service reduction</c:v>
                </c:pt>
                <c:pt idx="4">
                  <c:v>Business losses</c:v>
                </c:pt>
                <c:pt idx="5">
                  <c:v>Laid off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</c:v>
                </c:pt>
                <c:pt idx="1">
                  <c:v>10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873600"/>
        <c:axId val="257300096"/>
      </c:barChart>
      <c:catAx>
        <c:axId val="190873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57300096"/>
        <c:crosses val="autoZero"/>
        <c:auto val="1"/>
        <c:lblAlgn val="ctr"/>
        <c:lblOffset val="100"/>
        <c:noMultiLvlLbl val="0"/>
      </c:catAx>
      <c:valAx>
        <c:axId val="25730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873600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096795141528479E-2"/>
          <c:y val="2.0146978161239254E-2"/>
          <c:w val="0.921319110963435"/>
          <c:h val="0.926702346349373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2.9307217756204686E-2"/>
                  <c:y val="6.0569717811884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9535213786532414E-3"/>
                  <c:y val="-0.15918231129175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716312817335388E-2"/>
                  <c:y val="-0.10232909088026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6821167667148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745693413372019E-2"/>
                  <c:y val="-1.3203527282585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Sheet3!$B$16:$B$25</c:f>
              <c:strCache>
                <c:ptCount val="10"/>
                <c:pt idx="0">
                  <c:v>Rebuilding or replacing the schools in your community</c:v>
                </c:pt>
                <c:pt idx="1">
                  <c:v>Rebuilding or replacing the roads servicing your community</c:v>
                </c:pt>
                <c:pt idx="2">
                  <c:v>Providing additional public transportation options to your community</c:v>
                </c:pt>
                <c:pt idx="3">
                  <c:v>Rebuilding or replacing police or fire stations servicing your community</c:v>
                </c:pt>
                <c:pt idx="4">
                  <c:v>Rebuilding or improving facilities at Anne Arundel Community College</c:v>
                </c:pt>
                <c:pt idx="5">
                  <c:v>Providing additional recreational access to the Chesapeake Bay</c:v>
                </c:pt>
                <c:pt idx="6">
                  <c:v>Rebuilding or replacing the police training academy </c:v>
                </c:pt>
                <c:pt idx="7">
                  <c:v>Rebuilding or replacing the current computer and email system used by the county</c:v>
                </c:pt>
                <c:pt idx="8">
                  <c:v>Rebuilding or replacing your local library</c:v>
                </c:pt>
                <c:pt idx="9">
                  <c:v>Rebuilding or replacing public parks used by your community</c:v>
                </c:pt>
              </c:strCache>
            </c:strRef>
          </c:cat>
          <c:val>
            <c:numRef>
              <c:f>Sheet3!$C$16:$C$25</c:f>
              <c:numCache>
                <c:formatCode>General</c:formatCode>
                <c:ptCount val="10"/>
                <c:pt idx="0">
                  <c:v>30</c:v>
                </c:pt>
                <c:pt idx="1">
                  <c:v>24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-18</c:v>
                </c:pt>
                <c:pt idx="6">
                  <c:v>-17</c:v>
                </c:pt>
                <c:pt idx="7">
                  <c:v>-21</c:v>
                </c:pt>
                <c:pt idx="8">
                  <c:v>-33</c:v>
                </c:pt>
                <c:pt idx="9">
                  <c:v>-33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941760"/>
        <c:axId val="229715904"/>
      </c:barChart>
      <c:catAx>
        <c:axId val="25394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229715904"/>
        <c:crosses val="autoZero"/>
        <c:auto val="1"/>
        <c:lblAlgn val="ctr"/>
        <c:lblOffset val="100"/>
        <c:noMultiLvlLbl val="0"/>
      </c:catAx>
      <c:valAx>
        <c:axId val="22971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5394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460043243145951E-2"/>
          <c:y val="3.2510835779438474E-2"/>
          <c:w val="0.94142098699094146"/>
          <c:h val="0.955168234378418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3188247990292157E-2"/>
                  <c:y val="-2.2208896531024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41847437054558E-3"/>
                  <c:y val="-0.13769927625297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53608878102398E-3"/>
                  <c:y val="-2.6246877718483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9522739579378463E-3"/>
                  <c:y val="-0.1511656731271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652977898386103E-3"/>
                  <c:y val="-0.20666614225305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Sheet3!$B$46:$B$56</c:f>
              <c:strCache>
                <c:ptCount val="11"/>
                <c:pt idx="0">
                  <c:v>Improving the academic performance of our children</c:v>
                </c:pt>
                <c:pt idx="1">
                  <c:v>Improving the environment</c:v>
                </c:pt>
                <c:pt idx="2">
                  <c:v>Improving the overall quality of life in our County</c:v>
                </c:pt>
                <c:pt idx="3">
                  <c:v>Improving ethics in government</c:v>
                </c:pt>
                <c:pt idx="4">
                  <c:v>Controlling crime</c:v>
                </c:pt>
                <c:pt idx="5">
                  <c:v>Planning growth and development</c:v>
                </c:pt>
                <c:pt idx="6">
                  <c:v>Improving the efficiency of local government</c:v>
                </c:pt>
                <c:pt idx="7">
                  <c:v>Improving the local economy</c:v>
                </c:pt>
                <c:pt idx="8">
                  <c:v>Reducing poverty and homelessness</c:v>
                </c:pt>
                <c:pt idx="9">
                  <c:v>Reducing traffic congestion</c:v>
                </c:pt>
                <c:pt idx="10">
                  <c:v>Keeping taxes low</c:v>
                </c:pt>
              </c:strCache>
            </c:strRef>
          </c:cat>
          <c:val>
            <c:numRef>
              <c:f>Sheet3!$C$46:$C$56</c:f>
              <c:numCache>
                <c:formatCode>General</c:formatCode>
                <c:ptCount val="11"/>
                <c:pt idx="0">
                  <c:v>2</c:v>
                </c:pt>
                <c:pt idx="1">
                  <c:v>-6</c:v>
                </c:pt>
                <c:pt idx="2">
                  <c:v>2</c:v>
                </c:pt>
                <c:pt idx="3">
                  <c:v>-32</c:v>
                </c:pt>
                <c:pt idx="4">
                  <c:v>-8</c:v>
                </c:pt>
                <c:pt idx="5">
                  <c:v>-20</c:v>
                </c:pt>
                <c:pt idx="6">
                  <c:v>-21</c:v>
                </c:pt>
                <c:pt idx="7">
                  <c:v>-14</c:v>
                </c:pt>
                <c:pt idx="8">
                  <c:v>-30</c:v>
                </c:pt>
                <c:pt idx="9">
                  <c:v>-54</c:v>
                </c:pt>
                <c:pt idx="10">
                  <c:v>-49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943296"/>
        <c:axId val="229718208"/>
      </c:barChart>
      <c:catAx>
        <c:axId val="253943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229718208"/>
        <c:crosses val="autoZero"/>
        <c:auto val="1"/>
        <c:lblAlgn val="ctr"/>
        <c:lblOffset val="100"/>
        <c:noMultiLvlLbl val="0"/>
      </c:catAx>
      <c:valAx>
        <c:axId val="22971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943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approving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Affected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Overall</c:v>
                </c:pt>
                <c:pt idx="1">
                  <c:v>Dem</c:v>
                </c:pt>
                <c:pt idx="2">
                  <c:v>Rep</c:v>
                </c:pt>
                <c:pt idx="3">
                  <c:v>Unaffiliated</c:v>
                </c:pt>
                <c:pt idx="4">
                  <c:v>Conservative</c:v>
                </c:pt>
                <c:pt idx="5">
                  <c:v>Moderate</c:v>
                </c:pt>
                <c:pt idx="6">
                  <c:v>Liberals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627584"/>
        <c:axId val="345540288"/>
      </c:barChart>
      <c:catAx>
        <c:axId val="16262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345540288"/>
        <c:crosses val="autoZero"/>
        <c:auto val="1"/>
        <c:lblAlgn val="ctr"/>
        <c:lblOffset val="100"/>
        <c:noMultiLvlLbl val="0"/>
      </c:catAx>
      <c:valAx>
        <c:axId val="34554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627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Word]Sheet1'!$A$137</c:f>
              <c:strCache>
                <c:ptCount val="1"/>
                <c:pt idx="0">
                  <c:v>CSLI</c:v>
                </c:pt>
              </c:strCache>
            </c:strRef>
          </c:tx>
          <c:spPr>
            <a:ln w="635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Word]Sheet1'!$B$136:$N$136</c:f>
              <c:strCache>
                <c:ptCount val="13"/>
                <c:pt idx="0">
                  <c:v>Fall '07</c:v>
                </c:pt>
                <c:pt idx="1">
                  <c:v>Spring '08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Word]Sheet1'!$B$137:$N$137</c:f>
              <c:numCache>
                <c:formatCode>General</c:formatCode>
                <c:ptCount val="13"/>
                <c:pt idx="0">
                  <c:v>35</c:v>
                </c:pt>
                <c:pt idx="1">
                  <c:v>28</c:v>
                </c:pt>
                <c:pt idx="2">
                  <c:v>24</c:v>
                </c:pt>
                <c:pt idx="3">
                  <c:v>53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Word]Sheet1'!$A$138</c:f>
              <c:strCache>
                <c:ptCount val="1"/>
                <c:pt idx="0">
                  <c:v>Gallup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Word]Sheet1'!$B$136:$N$136</c:f>
              <c:strCache>
                <c:ptCount val="13"/>
                <c:pt idx="0">
                  <c:v>Fall '07</c:v>
                </c:pt>
                <c:pt idx="1">
                  <c:v>Spring '08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Word]Sheet1'!$B$138:$N$138</c:f>
              <c:numCache>
                <c:formatCode>General</c:formatCode>
                <c:ptCount val="13"/>
                <c:pt idx="0">
                  <c:v>32</c:v>
                </c:pt>
                <c:pt idx="1">
                  <c:v>30</c:v>
                </c:pt>
                <c:pt idx="2">
                  <c:v>25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346752"/>
        <c:axId val="257016384"/>
      </c:lineChart>
      <c:catAx>
        <c:axId val="25434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16384"/>
        <c:crosses val="autoZero"/>
        <c:auto val="1"/>
        <c:lblAlgn val="ctr"/>
        <c:lblOffset val="100"/>
        <c:noMultiLvlLbl val="0"/>
      </c:catAx>
      <c:valAx>
        <c:axId val="25701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346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Democrats</c:v>
                </c:pt>
              </c:strCache>
            </c:strRef>
          </c:tx>
          <c:spPr>
            <a:ln w="635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  <c:pt idx="5">
                  <c:v>S '12</c:v>
                </c:pt>
                <c:pt idx="6">
                  <c:v>F '12</c:v>
                </c:pt>
                <c:pt idx="7">
                  <c:v>S '13</c:v>
                </c:pt>
                <c:pt idx="8">
                  <c:v>F '13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72</c:v>
                </c:pt>
                <c:pt idx="1">
                  <c:v>70</c:v>
                </c:pt>
                <c:pt idx="2">
                  <c:v>61</c:v>
                </c:pt>
                <c:pt idx="3">
                  <c:v>70</c:v>
                </c:pt>
                <c:pt idx="4">
                  <c:v>67</c:v>
                </c:pt>
                <c:pt idx="5">
                  <c:v>73</c:v>
                </c:pt>
                <c:pt idx="6">
                  <c:v>76</c:v>
                </c:pt>
                <c:pt idx="7">
                  <c:v>75</c:v>
                </c:pt>
                <c:pt idx="8">
                  <c:v>71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Republicans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  <c:pt idx="5">
                  <c:v>S '12</c:v>
                </c:pt>
                <c:pt idx="6">
                  <c:v>F '12</c:v>
                </c:pt>
                <c:pt idx="7">
                  <c:v>S '13</c:v>
                </c:pt>
                <c:pt idx="8">
                  <c:v>F '13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18</c:v>
                </c:pt>
                <c:pt idx="4">
                  <c:v>7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Unaffiliated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  <c:pt idx="5">
                  <c:v>S '12</c:v>
                </c:pt>
                <c:pt idx="6">
                  <c:v>F '12</c:v>
                </c:pt>
                <c:pt idx="7">
                  <c:v>S '13</c:v>
                </c:pt>
                <c:pt idx="8">
                  <c:v>F '13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54</c:v>
                </c:pt>
                <c:pt idx="1">
                  <c:v>53</c:v>
                </c:pt>
                <c:pt idx="2">
                  <c:v>33</c:v>
                </c:pt>
                <c:pt idx="3">
                  <c:v>57</c:v>
                </c:pt>
                <c:pt idx="4">
                  <c:v>47</c:v>
                </c:pt>
                <c:pt idx="5">
                  <c:v>34</c:v>
                </c:pt>
                <c:pt idx="6">
                  <c:v>34</c:v>
                </c:pt>
                <c:pt idx="7">
                  <c:v>46</c:v>
                </c:pt>
                <c:pt idx="8">
                  <c:v>37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348288"/>
        <c:axId val="257018688"/>
      </c:lineChart>
      <c:catAx>
        <c:axId val="25434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18688"/>
        <c:crosses val="autoZero"/>
        <c:auto val="1"/>
        <c:lblAlgn val="ctr"/>
        <c:lblOffset val="100"/>
        <c:noMultiLvlLbl val="0"/>
      </c:catAx>
      <c:valAx>
        <c:axId val="25701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348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2 in Microsoft Word]Sheet2'!$A$3</c:f>
              <c:strCache>
                <c:ptCount val="1"/>
                <c:pt idx="0">
                  <c:v>Democrats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'[Chart 2 in Microsoft Word]Sheet2'!$B$1:$M$2</c:f>
              <c:multiLvlStrCache>
                <c:ptCount val="12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  <c:pt idx="6">
                    <c:v>Spring</c:v>
                  </c:pt>
                  <c:pt idx="7">
                    <c:v>Fall</c:v>
                  </c:pt>
                  <c:pt idx="8">
                    <c:v>Spring</c:v>
                  </c:pt>
                  <c:pt idx="9">
                    <c:v>Fall</c:v>
                  </c:pt>
                  <c:pt idx="10">
                    <c:v>Spring</c:v>
                  </c:pt>
                  <c:pt idx="11">
                    <c:v>Fall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</c:lvl>
              </c:multiLvlStrCache>
            </c:multiLvlStrRef>
          </c:cat>
          <c:val>
            <c:numRef>
              <c:f>'[Chart 2 in Microsoft Word]Sheet2'!$B$3:$M$3</c:f>
              <c:numCache>
                <c:formatCode>General</c:formatCode>
                <c:ptCount val="12"/>
                <c:pt idx="0">
                  <c:v>42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  <c:pt idx="4">
                  <c:v>37</c:v>
                </c:pt>
                <c:pt idx="5">
                  <c:v>37</c:v>
                </c:pt>
                <c:pt idx="6">
                  <c:v>34</c:v>
                </c:pt>
                <c:pt idx="7">
                  <c:v>31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34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2 in Microsoft Word]Sheet2'!$A$4</c:f>
              <c:strCache>
                <c:ptCount val="1"/>
                <c:pt idx="0">
                  <c:v>Republicans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'[Chart 2 in Microsoft Word]Sheet2'!$B$1:$M$2</c:f>
              <c:multiLvlStrCache>
                <c:ptCount val="12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  <c:pt idx="6">
                    <c:v>Spring</c:v>
                  </c:pt>
                  <c:pt idx="7">
                    <c:v>Fall</c:v>
                  </c:pt>
                  <c:pt idx="8">
                    <c:v>Spring</c:v>
                  </c:pt>
                  <c:pt idx="9">
                    <c:v>Fall</c:v>
                  </c:pt>
                  <c:pt idx="10">
                    <c:v>Spring</c:v>
                  </c:pt>
                  <c:pt idx="11">
                    <c:v>Fall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</c:lvl>
              </c:multiLvlStrCache>
            </c:multiLvlStrRef>
          </c:cat>
          <c:val>
            <c:numRef>
              <c:f>'[Chart 2 in Microsoft Word]Sheet2'!$B$4:$M$4</c:f>
              <c:numCache>
                <c:formatCode>General</c:formatCode>
                <c:ptCount val="12"/>
                <c:pt idx="0">
                  <c:v>30</c:v>
                </c:pt>
                <c:pt idx="1">
                  <c:v>28</c:v>
                </c:pt>
                <c:pt idx="2">
                  <c:v>31</c:v>
                </c:pt>
                <c:pt idx="3">
                  <c:v>37</c:v>
                </c:pt>
                <c:pt idx="4">
                  <c:v>34</c:v>
                </c:pt>
                <c:pt idx="5">
                  <c:v>38</c:v>
                </c:pt>
                <c:pt idx="6">
                  <c:v>32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32</c:v>
                </c:pt>
                <c:pt idx="11">
                  <c:v>23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'[Chart 2 in Microsoft Word]Sheet2'!$A$5</c:f>
              <c:strCache>
                <c:ptCount val="1"/>
                <c:pt idx="0">
                  <c:v>Neither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'[Chart 2 in Microsoft Word]Sheet2'!$B$1:$M$2</c:f>
              <c:multiLvlStrCache>
                <c:ptCount val="12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  <c:pt idx="6">
                    <c:v>Spring</c:v>
                  </c:pt>
                  <c:pt idx="7">
                    <c:v>Fall</c:v>
                  </c:pt>
                  <c:pt idx="8">
                    <c:v>Spring</c:v>
                  </c:pt>
                  <c:pt idx="9">
                    <c:v>Fall</c:v>
                  </c:pt>
                  <c:pt idx="10">
                    <c:v>Spring</c:v>
                  </c:pt>
                  <c:pt idx="11">
                    <c:v>Fall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</c:lvl>
              </c:multiLvlStrCache>
            </c:multiLvlStrRef>
          </c:cat>
          <c:val>
            <c:numRef>
              <c:f>'[Chart 2 in Microsoft Word]Sheet2'!$B$5:$M$5</c:f>
              <c:numCache>
                <c:formatCode>General</c:formatCode>
                <c:ptCount val="12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21</c:v>
                </c:pt>
                <c:pt idx="5">
                  <c:v>17</c:v>
                </c:pt>
                <c:pt idx="6">
                  <c:v>29</c:v>
                </c:pt>
                <c:pt idx="7">
                  <c:v>32</c:v>
                </c:pt>
                <c:pt idx="8">
                  <c:v>21</c:v>
                </c:pt>
                <c:pt idx="9">
                  <c:v>17</c:v>
                </c:pt>
                <c:pt idx="10">
                  <c:v>26</c:v>
                </c:pt>
                <c:pt idx="11">
                  <c:v>37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579712"/>
        <c:axId val="257020992"/>
      </c:lineChart>
      <c:catAx>
        <c:axId val="25457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20992"/>
        <c:crosses val="autoZero"/>
        <c:auto val="1"/>
        <c:lblAlgn val="ctr"/>
        <c:lblOffset val="100"/>
        <c:noMultiLvlLbl val="0"/>
      </c:catAx>
      <c:valAx>
        <c:axId val="257020992"/>
        <c:scaling>
          <c:orientation val="minMax"/>
          <c:min val="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579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Cons</c:v>
                </c:pt>
                <c:pt idx="1">
                  <c:v>Moderate</c:v>
                </c:pt>
                <c:pt idx="2">
                  <c:v>Liberal</c:v>
                </c:pt>
                <c:pt idx="3">
                  <c:v>Dem</c:v>
                </c:pt>
                <c:pt idx="4">
                  <c:v>Rep</c:v>
                </c:pt>
                <c:pt idx="5">
                  <c:v>Unaffil.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40</c:v>
                </c:pt>
                <c:pt idx="2">
                  <c:v>69</c:v>
                </c:pt>
                <c:pt idx="3">
                  <c:v>65</c:v>
                </c:pt>
                <c:pt idx="4">
                  <c:v>6</c:v>
                </c:pt>
                <c:pt idx="5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Cons</c:v>
                </c:pt>
                <c:pt idx="1">
                  <c:v>Moderate</c:v>
                </c:pt>
                <c:pt idx="2">
                  <c:v>Liberal</c:v>
                </c:pt>
                <c:pt idx="3">
                  <c:v>Dem</c:v>
                </c:pt>
                <c:pt idx="4">
                  <c:v>Rep</c:v>
                </c:pt>
                <c:pt idx="5">
                  <c:v>Unaffil.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51</c:v>
                </c:pt>
                <c:pt idx="1">
                  <c:v>14</c:v>
                </c:pt>
                <c:pt idx="2">
                  <c:v>8</c:v>
                </c:pt>
                <c:pt idx="3">
                  <c:v>8</c:v>
                </c:pt>
                <c:pt idx="4">
                  <c:v>53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Cons</c:v>
                </c:pt>
                <c:pt idx="1">
                  <c:v>Moderate</c:v>
                </c:pt>
                <c:pt idx="2">
                  <c:v>Liberal</c:v>
                </c:pt>
                <c:pt idx="3">
                  <c:v>Dem</c:v>
                </c:pt>
                <c:pt idx="4">
                  <c:v>Rep</c:v>
                </c:pt>
                <c:pt idx="5">
                  <c:v>Unaffil.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34</c:v>
                </c:pt>
                <c:pt idx="1">
                  <c:v>42</c:v>
                </c:pt>
                <c:pt idx="2">
                  <c:v>23</c:v>
                </c:pt>
                <c:pt idx="3">
                  <c:v>25</c:v>
                </c:pt>
                <c:pt idx="4">
                  <c:v>37</c:v>
                </c:pt>
                <c:pt idx="5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337984"/>
        <c:axId val="273723904"/>
      </c:barChart>
      <c:catAx>
        <c:axId val="19133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3723904"/>
        <c:crosses val="autoZero"/>
        <c:auto val="1"/>
        <c:lblAlgn val="ctr"/>
        <c:lblOffset val="100"/>
        <c:noMultiLvlLbl val="0"/>
      </c:catAx>
      <c:valAx>
        <c:axId val="27372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337984"/>
        <c:crosses val="autoZero"/>
        <c:crossBetween val="between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Sheet1!$A$69</c:f>
              <c:strCache>
                <c:ptCount val="1"/>
                <c:pt idx="0">
                  <c:v>Conservative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Sheet1!$B$68:$D$68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Sheet1!$B$69:$D$69</c:f>
              <c:numCache>
                <c:formatCode>General</c:formatCode>
                <c:ptCount val="3"/>
                <c:pt idx="0">
                  <c:v>13</c:v>
                </c:pt>
                <c:pt idx="1">
                  <c:v>50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Sheet1!$A$70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Sheet1!$B$68:$D$68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Sheet1!$B$70:$D$70</c:f>
              <c:numCache>
                <c:formatCode>General</c:formatCode>
                <c:ptCount val="3"/>
                <c:pt idx="0">
                  <c:v>57</c:v>
                </c:pt>
                <c:pt idx="1">
                  <c:v>40</c:v>
                </c:pt>
                <c:pt idx="2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Sheet1!$A$71</c:f>
              <c:strCache>
                <c:ptCount val="1"/>
                <c:pt idx="0">
                  <c:v>Liberal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Sheet1!$B$68:$D$68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Sheet1!$B$71:$D$71</c:f>
              <c:numCache>
                <c:formatCode>General</c:formatCode>
                <c:ptCount val="3"/>
                <c:pt idx="0">
                  <c:v>30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980224"/>
        <c:axId val="268244608"/>
      </c:barChart>
      <c:catAx>
        <c:axId val="276980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68244608"/>
        <c:crosses val="autoZero"/>
        <c:auto val="1"/>
        <c:lblAlgn val="ctr"/>
        <c:lblOffset val="100"/>
        <c:noMultiLvlLbl val="0"/>
      </c:catAx>
      <c:valAx>
        <c:axId val="26824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6980224"/>
        <c:crosses val="autoZero"/>
        <c:crossBetween val="between"/>
      </c:valAx>
      <c:spPr>
        <a:solidFill>
          <a:sysClr val="window" lastClr="FFFFFF"/>
        </a:solidFill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Sheet1!$A$58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5C040">
                <a:lumMod val="40000"/>
                <a:lumOff val="6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Sheet1!$B$57:$D$57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Sheet1!$B$58:$D$58</c:f>
              <c:numCache>
                <c:formatCode>General</c:formatCode>
                <c:ptCount val="3"/>
                <c:pt idx="0">
                  <c:v>66</c:v>
                </c:pt>
                <c:pt idx="1">
                  <c:v>91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Sheet1!$A$59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Sheet1!$B$57:$D$57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Sheet1!$B$59:$D$59</c:f>
              <c:numCache>
                <c:formatCode>General</c:formatCode>
                <c:ptCount val="3"/>
                <c:pt idx="0">
                  <c:v>20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Sheet1!$A$60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Sheet1!$B$57:$D$57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Sheet1!$B$60:$D$60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001344"/>
        <c:axId val="303918464"/>
      </c:barChart>
      <c:catAx>
        <c:axId val="28300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03918464"/>
        <c:crosses val="autoZero"/>
        <c:auto val="1"/>
        <c:lblAlgn val="ctr"/>
        <c:lblOffset val="100"/>
        <c:noMultiLvlLbl val="0"/>
      </c:catAx>
      <c:valAx>
        <c:axId val="30391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001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Nation</c:v>
                </c:pt>
              </c:strCache>
            </c:strRef>
          </c:tx>
          <c:spPr>
            <a:ln w="635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36</c:v>
                </c:pt>
                <c:pt idx="1">
                  <c:v>24</c:v>
                </c:pt>
                <c:pt idx="2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36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3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49</c:v>
                </c:pt>
                <c:pt idx="2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610368"/>
        <c:axId val="257023296"/>
      </c:lineChart>
      <c:catAx>
        <c:axId val="25561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7023296"/>
        <c:crosses val="autoZero"/>
        <c:auto val="1"/>
        <c:lblAlgn val="ctr"/>
        <c:lblOffset val="100"/>
        <c:noMultiLvlLbl val="0"/>
      </c:catAx>
      <c:valAx>
        <c:axId val="25702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5610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chemeClr val="tx1"/>
      </a:solidFill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73E87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Sheet1!$A$93:$A$98</c:f>
              <c:strCache>
                <c:ptCount val="6"/>
                <c:pt idx="0">
                  <c:v>0-50K</c:v>
                </c:pt>
                <c:pt idx="1">
                  <c:v>50-75K</c:v>
                </c:pt>
                <c:pt idx="2">
                  <c:v>75-100k</c:v>
                </c:pt>
                <c:pt idx="3">
                  <c:v>100-150k</c:v>
                </c:pt>
                <c:pt idx="4">
                  <c:v>150-250k</c:v>
                </c:pt>
                <c:pt idx="5">
                  <c:v>&gt;250k</c:v>
                </c:pt>
              </c:strCache>
            </c:strRef>
          </c:cat>
          <c:val>
            <c:numRef>
              <c:f>Sheet1!$B$93:$B$98</c:f>
              <c:numCache>
                <c:formatCode>General</c:formatCode>
                <c:ptCount val="6"/>
                <c:pt idx="0">
                  <c:v>21</c:v>
                </c:pt>
                <c:pt idx="1">
                  <c:v>17</c:v>
                </c:pt>
                <c:pt idx="2">
                  <c:v>24</c:v>
                </c:pt>
                <c:pt idx="3">
                  <c:v>23</c:v>
                </c:pt>
                <c:pt idx="4">
                  <c:v>12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Sheet1!$C$92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Sheet1!$A$93:$A$98</c:f>
              <c:strCache>
                <c:ptCount val="6"/>
                <c:pt idx="0">
                  <c:v>0-50K</c:v>
                </c:pt>
                <c:pt idx="1">
                  <c:v>50-75K</c:v>
                </c:pt>
                <c:pt idx="2">
                  <c:v>75-100k</c:v>
                </c:pt>
                <c:pt idx="3">
                  <c:v>100-150k</c:v>
                </c:pt>
                <c:pt idx="4">
                  <c:v>150-250k</c:v>
                </c:pt>
                <c:pt idx="5">
                  <c:v>&gt;250k</c:v>
                </c:pt>
              </c:strCache>
            </c:strRef>
          </c:cat>
          <c:val>
            <c:numRef>
              <c:f>Sheet1!$C$93:$C$98</c:f>
              <c:numCache>
                <c:formatCode>General</c:formatCode>
                <c:ptCount val="6"/>
                <c:pt idx="0">
                  <c:v>15</c:v>
                </c:pt>
                <c:pt idx="1">
                  <c:v>21</c:v>
                </c:pt>
                <c:pt idx="2">
                  <c:v>23</c:v>
                </c:pt>
                <c:pt idx="3">
                  <c:v>19</c:v>
                </c:pt>
                <c:pt idx="4">
                  <c:v>14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Sheet1!$D$92</c:f>
              <c:strCache>
                <c:ptCount val="1"/>
                <c:pt idx="0">
                  <c:v>Unaffil.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Sheet1!$A$93:$A$98</c:f>
              <c:strCache>
                <c:ptCount val="6"/>
                <c:pt idx="0">
                  <c:v>0-50K</c:v>
                </c:pt>
                <c:pt idx="1">
                  <c:v>50-75K</c:v>
                </c:pt>
                <c:pt idx="2">
                  <c:v>75-100k</c:v>
                </c:pt>
                <c:pt idx="3">
                  <c:v>100-150k</c:v>
                </c:pt>
                <c:pt idx="4">
                  <c:v>150-250k</c:v>
                </c:pt>
                <c:pt idx="5">
                  <c:v>&gt;250k</c:v>
                </c:pt>
              </c:strCache>
            </c:strRef>
          </c:cat>
          <c:val>
            <c:numRef>
              <c:f>Sheet1!$D$93:$D$98</c:f>
              <c:numCache>
                <c:formatCode>General</c:formatCode>
                <c:ptCount val="6"/>
                <c:pt idx="0">
                  <c:v>17</c:v>
                </c:pt>
                <c:pt idx="1">
                  <c:v>22</c:v>
                </c:pt>
                <c:pt idx="2">
                  <c:v>12</c:v>
                </c:pt>
                <c:pt idx="3">
                  <c:v>26</c:v>
                </c:pt>
                <c:pt idx="4">
                  <c:v>21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293120"/>
        <c:axId val="273726208"/>
      </c:barChart>
      <c:catAx>
        <c:axId val="22029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73726208"/>
        <c:crosses val="autoZero"/>
        <c:auto val="1"/>
        <c:lblAlgn val="ctr"/>
        <c:lblOffset val="100"/>
        <c:noMultiLvlLbl val="0"/>
      </c:catAx>
      <c:valAx>
        <c:axId val="27372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293120"/>
        <c:crosses val="autoZero"/>
        <c:crossBetween val="between"/>
      </c:valAx>
      <c:spPr>
        <a:solidFill>
          <a:sysClr val="window" lastClr="FFFFFF"/>
        </a:solidFill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Sheet1!$B$41:$D$41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Sheet1!$B$42:$D$42</c:f>
              <c:numCache>
                <c:formatCode>General</c:formatCode>
                <c:ptCount val="3"/>
                <c:pt idx="0">
                  <c:v>42</c:v>
                </c:pt>
                <c:pt idx="1">
                  <c:v>51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Sheet1!$A$43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5B5B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Sheet1!$B$41:$D$41</c:f>
              <c:strCache>
                <c:ptCount val="3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</c:strCache>
            </c:strRef>
          </c:cat>
          <c:val>
            <c:numRef>
              <c:f>Sheet1!$B$43:$D$43</c:f>
              <c:numCache>
                <c:formatCode>General</c:formatCode>
                <c:ptCount val="3"/>
                <c:pt idx="0">
                  <c:v>58</c:v>
                </c:pt>
                <c:pt idx="1">
                  <c:v>48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795200"/>
        <c:axId val="304952384"/>
      </c:barChart>
      <c:catAx>
        <c:axId val="30379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04952384"/>
        <c:crosses val="autoZero"/>
        <c:auto val="1"/>
        <c:lblAlgn val="ctr"/>
        <c:lblOffset val="100"/>
        <c:noMultiLvlLbl val="0"/>
      </c:catAx>
      <c:valAx>
        <c:axId val="30495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7952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7971907357734126E-2"/>
          <c:y val="0.19793697229204577"/>
          <c:w val="0.94591087652504979"/>
          <c:h val="0.70292645665903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Sheet1!$B$61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73E87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Sheet1!$A$62:$A$67</c:f>
              <c:strCache>
                <c:ptCount val="6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2 yr degree</c:v>
                </c:pt>
                <c:pt idx="4">
                  <c:v>4 yr degree</c:v>
                </c:pt>
                <c:pt idx="5">
                  <c:v>Post graduate work</c:v>
                </c:pt>
              </c:strCache>
            </c:strRef>
          </c:cat>
          <c:val>
            <c:numRef>
              <c:f>Sheet1!$B$62:$B$67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22</c:v>
                </c:pt>
                <c:pt idx="3">
                  <c:v>12</c:v>
                </c:pt>
                <c:pt idx="4">
                  <c:v>24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Sheet1!$C$61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FF5B5B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Sheet1!$A$62:$A$67</c:f>
              <c:strCache>
                <c:ptCount val="6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2 yr degree</c:v>
                </c:pt>
                <c:pt idx="4">
                  <c:v>4 yr degree</c:v>
                </c:pt>
                <c:pt idx="5">
                  <c:v>Post graduate work</c:v>
                </c:pt>
              </c:strCache>
            </c:strRef>
          </c:cat>
          <c:val>
            <c:numRef>
              <c:f>Sheet1!$C$62:$C$67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21</c:v>
                </c:pt>
                <c:pt idx="3">
                  <c:v>16</c:v>
                </c:pt>
                <c:pt idx="4">
                  <c:v>26</c:v>
                </c:pt>
                <c:pt idx="5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Sheet1!$D$61</c:f>
              <c:strCache>
                <c:ptCount val="1"/>
                <c:pt idx="0">
                  <c:v>Unaffil.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Sheet1!$A$62:$A$67</c:f>
              <c:strCache>
                <c:ptCount val="6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2 yr degree</c:v>
                </c:pt>
                <c:pt idx="4">
                  <c:v>4 yr degree</c:v>
                </c:pt>
                <c:pt idx="5">
                  <c:v>Post graduate work</c:v>
                </c:pt>
              </c:strCache>
            </c:strRef>
          </c:cat>
          <c:val>
            <c:numRef>
              <c:f>Sheet1!$D$62:$D$67</c:f>
              <c:numCache>
                <c:formatCode>General</c:formatCode>
                <c:ptCount val="6"/>
                <c:pt idx="0">
                  <c:v>0</c:v>
                </c:pt>
                <c:pt idx="1">
                  <c:v>17</c:v>
                </c:pt>
                <c:pt idx="2">
                  <c:v>15</c:v>
                </c:pt>
                <c:pt idx="3">
                  <c:v>7</c:v>
                </c:pt>
                <c:pt idx="4">
                  <c:v>21</c:v>
                </c:pt>
                <c:pt idx="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792128"/>
        <c:axId val="304953536"/>
      </c:barChart>
      <c:catAx>
        <c:axId val="303792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4953536"/>
        <c:crosses val="autoZero"/>
        <c:auto val="1"/>
        <c:lblAlgn val="ctr"/>
        <c:lblOffset val="100"/>
        <c:noMultiLvlLbl val="0"/>
      </c:catAx>
      <c:valAx>
        <c:axId val="30495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792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73E87">
                <a:lumMod val="60000"/>
                <a:lumOff val="4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Sheet1!$A$73:$A$83</c:f>
              <c:strCache>
                <c:ptCount val="11"/>
                <c:pt idx="0">
                  <c:v>Ret. Not working</c:v>
                </c:pt>
                <c:pt idx="1">
                  <c:v>Ret. Working</c:v>
                </c:pt>
                <c:pt idx="2">
                  <c:v>Self-employed</c:v>
                </c:pt>
                <c:pt idx="3">
                  <c:v>FT private sector</c:v>
                </c:pt>
                <c:pt idx="4">
                  <c:v>FT Govt. not defense</c:v>
                </c:pt>
                <c:pt idx="5">
                  <c:v>FT Defense related</c:v>
                </c:pt>
                <c:pt idx="6">
                  <c:v>Nonprofit</c:v>
                </c:pt>
                <c:pt idx="7">
                  <c:v>Part time</c:v>
                </c:pt>
                <c:pt idx="8">
                  <c:v>Student</c:v>
                </c:pt>
                <c:pt idx="9">
                  <c:v>Unemployed seeking work</c:v>
                </c:pt>
                <c:pt idx="10">
                  <c:v>Unemployed not seeking work</c:v>
                </c:pt>
              </c:strCache>
            </c:strRef>
          </c:cat>
          <c:val>
            <c:numRef>
              <c:f>Sheet1!$B$73:$B$83</c:f>
              <c:numCache>
                <c:formatCode>General</c:formatCode>
                <c:ptCount val="11"/>
                <c:pt idx="0">
                  <c:v>27</c:v>
                </c:pt>
                <c:pt idx="1">
                  <c:v>12</c:v>
                </c:pt>
                <c:pt idx="2">
                  <c:v>6</c:v>
                </c:pt>
                <c:pt idx="3">
                  <c:v>23</c:v>
                </c:pt>
                <c:pt idx="4">
                  <c:v>14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Sheet1!$C$72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Sheet1!$A$73:$A$83</c:f>
              <c:strCache>
                <c:ptCount val="11"/>
                <c:pt idx="0">
                  <c:v>Ret. Not working</c:v>
                </c:pt>
                <c:pt idx="1">
                  <c:v>Ret. Working</c:v>
                </c:pt>
                <c:pt idx="2">
                  <c:v>Self-employed</c:v>
                </c:pt>
                <c:pt idx="3">
                  <c:v>FT private sector</c:v>
                </c:pt>
                <c:pt idx="4">
                  <c:v>FT Govt. not defense</c:v>
                </c:pt>
                <c:pt idx="5">
                  <c:v>FT Defense related</c:v>
                </c:pt>
                <c:pt idx="6">
                  <c:v>Nonprofit</c:v>
                </c:pt>
                <c:pt idx="7">
                  <c:v>Part time</c:v>
                </c:pt>
                <c:pt idx="8">
                  <c:v>Student</c:v>
                </c:pt>
                <c:pt idx="9">
                  <c:v>Unemployed seeking work</c:v>
                </c:pt>
                <c:pt idx="10">
                  <c:v>Unemployed not seeking work</c:v>
                </c:pt>
              </c:strCache>
            </c:strRef>
          </c:cat>
          <c:val>
            <c:numRef>
              <c:f>Sheet1!$C$73:$C$83</c:f>
              <c:numCache>
                <c:formatCode>General</c:formatCode>
                <c:ptCount val="11"/>
                <c:pt idx="0">
                  <c:v>25</c:v>
                </c:pt>
                <c:pt idx="1">
                  <c:v>11</c:v>
                </c:pt>
                <c:pt idx="2">
                  <c:v>6</c:v>
                </c:pt>
                <c:pt idx="3">
                  <c:v>25</c:v>
                </c:pt>
                <c:pt idx="4">
                  <c:v>14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Sheet1!$D$72</c:f>
              <c:strCache>
                <c:ptCount val="1"/>
                <c:pt idx="0">
                  <c:v>Unaffil.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Sheet1!$A$73:$A$83</c:f>
              <c:strCache>
                <c:ptCount val="11"/>
                <c:pt idx="0">
                  <c:v>Ret. Not working</c:v>
                </c:pt>
                <c:pt idx="1">
                  <c:v>Ret. Working</c:v>
                </c:pt>
                <c:pt idx="2">
                  <c:v>Self-employed</c:v>
                </c:pt>
                <c:pt idx="3">
                  <c:v>FT private sector</c:v>
                </c:pt>
                <c:pt idx="4">
                  <c:v>FT Govt. not defense</c:v>
                </c:pt>
                <c:pt idx="5">
                  <c:v>FT Defense related</c:v>
                </c:pt>
                <c:pt idx="6">
                  <c:v>Nonprofit</c:v>
                </c:pt>
                <c:pt idx="7">
                  <c:v>Part time</c:v>
                </c:pt>
                <c:pt idx="8">
                  <c:v>Student</c:v>
                </c:pt>
                <c:pt idx="9">
                  <c:v>Unemployed seeking work</c:v>
                </c:pt>
                <c:pt idx="10">
                  <c:v>Unemployed not seeking work</c:v>
                </c:pt>
              </c:strCache>
            </c:strRef>
          </c:cat>
          <c:val>
            <c:numRef>
              <c:f>Sheet1!$D$73:$D$83</c:f>
              <c:numCache>
                <c:formatCode>General</c:formatCode>
                <c:ptCount val="11"/>
                <c:pt idx="0">
                  <c:v>21</c:v>
                </c:pt>
                <c:pt idx="1">
                  <c:v>10</c:v>
                </c:pt>
                <c:pt idx="2">
                  <c:v>9</c:v>
                </c:pt>
                <c:pt idx="3">
                  <c:v>21</c:v>
                </c:pt>
                <c:pt idx="4">
                  <c:v>17</c:v>
                </c:pt>
                <c:pt idx="5">
                  <c:v>11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765824"/>
        <c:axId val="273719296"/>
      </c:barChart>
      <c:catAx>
        <c:axId val="266765824"/>
        <c:scaling>
          <c:orientation val="minMax"/>
        </c:scaling>
        <c:delete val="0"/>
        <c:axPos val="b"/>
        <c:majorTickMark val="out"/>
        <c:minorTickMark val="none"/>
        <c:tickLblPos val="nextTo"/>
        <c:crossAx val="273719296"/>
        <c:crosses val="autoZero"/>
        <c:auto val="1"/>
        <c:lblAlgn val="ctr"/>
        <c:lblOffset val="100"/>
        <c:noMultiLvlLbl val="0"/>
      </c:catAx>
      <c:valAx>
        <c:axId val="2737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765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Sheet1!$B$49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73E87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Sheet1!$A$50:$A$56</c:f>
              <c:strCache>
                <c:ptCount val="7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Jewish</c:v>
                </c:pt>
                <c:pt idx="5">
                  <c:v>Protestant</c:v>
                </c:pt>
                <c:pt idx="6">
                  <c:v>Other</c:v>
                </c:pt>
              </c:strCache>
            </c:strRef>
          </c:cat>
          <c:val>
            <c:numRef>
              <c:f>Sheet1!$B$50:$B$56</c:f>
              <c:numCache>
                <c:formatCode>General</c:formatCode>
                <c:ptCount val="7"/>
                <c:pt idx="0">
                  <c:v>8</c:v>
                </c:pt>
                <c:pt idx="1">
                  <c:v>7</c:v>
                </c:pt>
                <c:pt idx="2">
                  <c:v>13</c:v>
                </c:pt>
                <c:pt idx="3">
                  <c:v>25</c:v>
                </c:pt>
                <c:pt idx="4">
                  <c:v>4</c:v>
                </c:pt>
                <c:pt idx="5">
                  <c:v>22</c:v>
                </c:pt>
                <c:pt idx="6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Sheet1!$C$49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Sheet1!$A$50:$A$56</c:f>
              <c:strCache>
                <c:ptCount val="7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Jewish</c:v>
                </c:pt>
                <c:pt idx="5">
                  <c:v>Protestant</c:v>
                </c:pt>
                <c:pt idx="6">
                  <c:v>Other</c:v>
                </c:pt>
              </c:strCache>
            </c:strRef>
          </c:cat>
          <c:val>
            <c:numRef>
              <c:f>Sheet1!$C$50:$C$56</c:f>
              <c:numCache>
                <c:formatCode>General</c:formatCode>
                <c:ptCount val="7"/>
                <c:pt idx="0">
                  <c:v>8</c:v>
                </c:pt>
                <c:pt idx="1">
                  <c:v>10</c:v>
                </c:pt>
                <c:pt idx="2">
                  <c:v>15</c:v>
                </c:pt>
                <c:pt idx="3">
                  <c:v>38</c:v>
                </c:pt>
                <c:pt idx="4">
                  <c:v>0</c:v>
                </c:pt>
                <c:pt idx="5">
                  <c:v>22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Sheet1!$D$49</c:f>
              <c:strCache>
                <c:ptCount val="1"/>
                <c:pt idx="0">
                  <c:v>Unaffil.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Sheet1!$A$50:$A$56</c:f>
              <c:strCache>
                <c:ptCount val="7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Jewish</c:v>
                </c:pt>
                <c:pt idx="5">
                  <c:v>Protestant</c:v>
                </c:pt>
                <c:pt idx="6">
                  <c:v>Other</c:v>
                </c:pt>
              </c:strCache>
            </c:strRef>
          </c:cat>
          <c:val>
            <c:numRef>
              <c:f>Sheet1!$D$50:$D$56</c:f>
              <c:numCache>
                <c:formatCode>General</c:formatCode>
                <c:ptCount val="7"/>
                <c:pt idx="0">
                  <c:v>18</c:v>
                </c:pt>
                <c:pt idx="1">
                  <c:v>11</c:v>
                </c:pt>
                <c:pt idx="2">
                  <c:v>19</c:v>
                </c:pt>
                <c:pt idx="3">
                  <c:v>23</c:v>
                </c:pt>
                <c:pt idx="4">
                  <c:v>2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001856"/>
        <c:axId val="304960576"/>
      </c:barChart>
      <c:catAx>
        <c:axId val="28300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4960576"/>
        <c:crosses val="autoZero"/>
        <c:auto val="1"/>
        <c:lblAlgn val="ctr"/>
        <c:lblOffset val="100"/>
        <c:noMultiLvlLbl val="0"/>
      </c:catAx>
      <c:valAx>
        <c:axId val="3049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001856"/>
        <c:crosses val="autoZero"/>
        <c:crossBetween val="between"/>
      </c:valAx>
      <c:spPr>
        <a:solidFill>
          <a:sysClr val="window" lastClr="FFFFFF"/>
        </a:solidFill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Sheet1!$N$43:$N$84</c:f>
              <c:strCache>
                <c:ptCount val="42"/>
                <c:pt idx="0">
                  <c:v>Male</c:v>
                </c:pt>
                <c:pt idx="1">
                  <c:v>Female</c:v>
                </c:pt>
                <c:pt idx="2">
                  <c:v>Single</c:v>
                </c:pt>
                <c:pt idx="3">
                  <c:v>Married</c:v>
                </c:pt>
                <c:pt idx="4">
                  <c:v>NoRel</c:v>
                </c:pt>
                <c:pt idx="5">
                  <c:v>Non-Prac</c:v>
                </c:pt>
                <c:pt idx="6">
                  <c:v>Evang</c:v>
                </c:pt>
                <c:pt idx="7">
                  <c:v>Cath</c:v>
                </c:pt>
                <c:pt idx="8">
                  <c:v>Prot</c:v>
                </c:pt>
                <c:pt idx="9">
                  <c:v>Afr-Am</c:v>
                </c:pt>
                <c:pt idx="10">
                  <c:v>White</c:v>
                </c:pt>
                <c:pt idx="11">
                  <c:v>Ft-PrvSec</c:v>
                </c:pt>
                <c:pt idx="12">
                  <c:v>FT-Govt</c:v>
                </c:pt>
                <c:pt idx="13">
                  <c:v>Defense</c:v>
                </c:pt>
                <c:pt idx="14">
                  <c:v>Retired</c:v>
                </c:pt>
                <c:pt idx="15">
                  <c:v>Self-Emp</c:v>
                </c:pt>
                <c:pt idx="16">
                  <c:v>Unemp</c:v>
                </c:pt>
                <c:pt idx="17">
                  <c:v>Under 30K</c:v>
                </c:pt>
                <c:pt idx="18">
                  <c:v>$30-50K</c:v>
                </c:pt>
                <c:pt idx="19">
                  <c:v>$50-75K</c:v>
                </c:pt>
                <c:pt idx="20">
                  <c:v>$75-100K</c:v>
                </c:pt>
                <c:pt idx="21">
                  <c:v>$100-150K</c:v>
                </c:pt>
                <c:pt idx="22">
                  <c:v>$150-250K</c:v>
                </c:pt>
                <c:pt idx="23">
                  <c:v>Over $250K</c:v>
                </c:pt>
                <c:pt idx="24">
                  <c:v>No HSD</c:v>
                </c:pt>
                <c:pt idx="25">
                  <c:v>HSD</c:v>
                </c:pt>
                <c:pt idx="26">
                  <c:v>SomeColl</c:v>
                </c:pt>
                <c:pt idx="27">
                  <c:v>2yrDeg</c:v>
                </c:pt>
                <c:pt idx="28">
                  <c:v>4yrDeg</c:v>
                </c:pt>
                <c:pt idx="29">
                  <c:v>PostGrad</c:v>
                </c:pt>
                <c:pt idx="30">
                  <c:v>18-30</c:v>
                </c:pt>
                <c:pt idx="31">
                  <c:v>31-40</c:v>
                </c:pt>
                <c:pt idx="32">
                  <c:v>41-50</c:v>
                </c:pt>
                <c:pt idx="33">
                  <c:v>51-60</c:v>
                </c:pt>
                <c:pt idx="34">
                  <c:v>61-65</c:v>
                </c:pt>
                <c:pt idx="35">
                  <c:v>66+</c:v>
                </c:pt>
                <c:pt idx="36">
                  <c:v>Cons</c:v>
                </c:pt>
                <c:pt idx="37">
                  <c:v>Mod</c:v>
                </c:pt>
                <c:pt idx="38">
                  <c:v>Lib</c:v>
                </c:pt>
                <c:pt idx="39">
                  <c:v>Dem</c:v>
                </c:pt>
                <c:pt idx="40">
                  <c:v>Rep</c:v>
                </c:pt>
                <c:pt idx="41">
                  <c:v>Unaffil</c:v>
                </c:pt>
              </c:strCache>
            </c:strRef>
          </c:xVal>
          <c:yVal>
            <c:numRef>
              <c:f>Sheet1!$O$43:$O$84</c:f>
              <c:numCache>
                <c:formatCode>General</c:formatCode>
                <c:ptCount val="42"/>
                <c:pt idx="0">
                  <c:v>35</c:v>
                </c:pt>
                <c:pt idx="1">
                  <c:v>44</c:v>
                </c:pt>
                <c:pt idx="2">
                  <c:v>41</c:v>
                </c:pt>
                <c:pt idx="3">
                  <c:v>38</c:v>
                </c:pt>
                <c:pt idx="4">
                  <c:v>30</c:v>
                </c:pt>
                <c:pt idx="5">
                  <c:v>33</c:v>
                </c:pt>
                <c:pt idx="6">
                  <c:v>37</c:v>
                </c:pt>
                <c:pt idx="7">
                  <c:v>36</c:v>
                </c:pt>
                <c:pt idx="8">
                  <c:v>43</c:v>
                </c:pt>
                <c:pt idx="9">
                  <c:v>74</c:v>
                </c:pt>
                <c:pt idx="10">
                  <c:v>35</c:v>
                </c:pt>
                <c:pt idx="11">
                  <c:v>39</c:v>
                </c:pt>
                <c:pt idx="12">
                  <c:v>40</c:v>
                </c:pt>
                <c:pt idx="13">
                  <c:v>23</c:v>
                </c:pt>
                <c:pt idx="14">
                  <c:v>46</c:v>
                </c:pt>
                <c:pt idx="15">
                  <c:v>39</c:v>
                </c:pt>
                <c:pt idx="16">
                  <c:v>47</c:v>
                </c:pt>
                <c:pt idx="17">
                  <c:v>48</c:v>
                </c:pt>
                <c:pt idx="18">
                  <c:v>41</c:v>
                </c:pt>
                <c:pt idx="19">
                  <c:v>40</c:v>
                </c:pt>
                <c:pt idx="20">
                  <c:v>51</c:v>
                </c:pt>
                <c:pt idx="21">
                  <c:v>44</c:v>
                </c:pt>
                <c:pt idx="22">
                  <c:v>38</c:v>
                </c:pt>
                <c:pt idx="23">
                  <c:v>32</c:v>
                </c:pt>
                <c:pt idx="24">
                  <c:v>83</c:v>
                </c:pt>
                <c:pt idx="25">
                  <c:v>33</c:v>
                </c:pt>
                <c:pt idx="26">
                  <c:v>47</c:v>
                </c:pt>
                <c:pt idx="27">
                  <c:v>41</c:v>
                </c:pt>
                <c:pt idx="28">
                  <c:v>39</c:v>
                </c:pt>
                <c:pt idx="29">
                  <c:v>40</c:v>
                </c:pt>
                <c:pt idx="30">
                  <c:v>38</c:v>
                </c:pt>
                <c:pt idx="31">
                  <c:v>39</c:v>
                </c:pt>
                <c:pt idx="32">
                  <c:v>39</c:v>
                </c:pt>
                <c:pt idx="33">
                  <c:v>41</c:v>
                </c:pt>
                <c:pt idx="34">
                  <c:v>57</c:v>
                </c:pt>
                <c:pt idx="35">
                  <c:v>42</c:v>
                </c:pt>
                <c:pt idx="36">
                  <c:v>18</c:v>
                </c:pt>
                <c:pt idx="37">
                  <c:v>47</c:v>
                </c:pt>
                <c:pt idx="38">
                  <c:v>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3724480"/>
        <c:axId val="303920192"/>
      </c:scatterChart>
      <c:valAx>
        <c:axId val="27372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03920192"/>
        <c:crosses val="autoZero"/>
        <c:crossBetween val="midCat"/>
      </c:valAx>
      <c:valAx>
        <c:axId val="30392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37244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506733387298561E-2"/>
          <c:y val="1.5410403245048915E-2"/>
          <c:w val="0.92750094151582907"/>
          <c:h val="0.90242782596317572"/>
        </c:manualLayout>
      </c:layout>
      <c:lineChart>
        <c:grouping val="standard"/>
        <c:varyColors val="0"/>
        <c:ser>
          <c:idx val="7"/>
          <c:order val="3"/>
          <c:tx>
            <c:strRef>
              <c:f>'[Chart in Microsoft Word]Sheet2'!$C$22</c:f>
              <c:strCache>
                <c:ptCount val="1"/>
                <c:pt idx="0">
                  <c:v>Education </c:v>
                </c:pt>
              </c:strCache>
            </c:strRef>
          </c:tx>
          <c:spPr>
            <a:ln w="635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Word]Sheet2'!$D$22:$P$22</c:f>
              <c:numCache>
                <c:formatCode>General</c:formatCode>
                <c:ptCount val="13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</c:numCache>
            </c:numRef>
          </c:val>
          <c:smooth val="1"/>
        </c:ser>
        <c:ser>
          <c:idx val="8"/>
          <c:order val="4"/>
          <c:tx>
            <c:strRef>
              <c:f>'[Chart in Microsoft Word]Sheet2'!$C$23</c:f>
              <c:strCache>
                <c:ptCount val="1"/>
                <c:pt idx="0">
                  <c:v>Crime / drugs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Word]Sheet2'!$D$23:$P$23</c:f>
              <c:numCache>
                <c:formatCode>General</c:formatCode>
                <c:ptCount val="13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</c:numCache>
            </c:numRef>
          </c:val>
          <c:smooth val="1"/>
        </c:ser>
        <c:ser>
          <c:idx val="9"/>
          <c:order val="5"/>
          <c:tx>
            <c:strRef>
              <c:f>'[Chart in Microsoft Word]Sheet2'!$C$24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Word]Sheet2'!$D$24:$P$24</c:f>
              <c:numCache>
                <c:formatCode>General</c:formatCode>
                <c:ptCount val="13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</c:numCache>
            </c:numRef>
          </c:val>
          <c:smooth val="1"/>
        </c:ser>
        <c:ser>
          <c:idx val="10"/>
          <c:order val="6"/>
          <c:tx>
            <c:strRef>
              <c:f>'[Chart in Microsoft Word]Sheet2'!$C$25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98425">
              <a:solidFill>
                <a:srgbClr val="C0504D">
                  <a:lumMod val="60000"/>
                  <a:lumOff val="4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Word]Sheet2'!$D$25:$P$25</c:f>
              <c:numCache>
                <c:formatCode>General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</c:numCache>
            </c:numRef>
          </c:val>
          <c:smooth val="1"/>
        </c:ser>
        <c:ser>
          <c:idx val="0"/>
          <c:order val="0"/>
          <c:tx>
            <c:strRef>
              <c:f>'[Chart in Microsoft Word]Sheet2'!$C$21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3.2710280373831772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457943925234783E-3"/>
                  <c:y val="6.5656565656565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Word]Sheet2'!$D$21:$P$21</c:f>
              <c:numCache>
                <c:formatCode>General</c:formatCode>
                <c:ptCount val="13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460992"/>
        <c:axId val="233401152"/>
      </c:lineChart>
      <c:catAx>
        <c:axId val="25346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3401152"/>
        <c:crosses val="autoZero"/>
        <c:auto val="1"/>
        <c:lblAlgn val="ctr"/>
        <c:lblOffset val="100"/>
        <c:noMultiLvlLbl val="0"/>
      </c:catAx>
      <c:valAx>
        <c:axId val="23340115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460992"/>
        <c:crosses val="autoZero"/>
        <c:crossBetween val="between"/>
      </c:valAx>
    </c:plotArea>
    <c:legend>
      <c:legendPos val="t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5.4672897196261692E-2"/>
          <c:y val="7.575757575757576E-3"/>
          <c:w val="0.9"/>
          <c:h val="5.78762029746281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3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606784"/>
        <c:axId val="257094144"/>
      </c:lineChart>
      <c:catAx>
        <c:axId val="25560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94144"/>
        <c:crosses val="autoZero"/>
        <c:auto val="1"/>
        <c:lblAlgn val="ctr"/>
        <c:lblOffset val="100"/>
        <c:noMultiLvlLbl val="0"/>
      </c:catAx>
      <c:valAx>
        <c:axId val="25709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606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2 in Microsoft PowerPoint]Sheet1'!$A$36</c:f>
              <c:strCache>
                <c:ptCount val="1"/>
                <c:pt idx="0">
                  <c:v>Unable to find affordable housing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PowerPoint]Sheet1'!$B$36:$M$36</c:f>
              <c:numCache>
                <c:formatCode>General</c:formatCode>
                <c:ptCount val="12"/>
                <c:pt idx="0">
                  <c:v>21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10</c:v>
                </c:pt>
                <c:pt idx="6">
                  <c:v>14</c:v>
                </c:pt>
                <c:pt idx="7">
                  <c:v>11</c:v>
                </c:pt>
                <c:pt idx="8">
                  <c:v>15</c:v>
                </c:pt>
                <c:pt idx="9">
                  <c:v>9</c:v>
                </c:pt>
                <c:pt idx="10">
                  <c:v>12</c:v>
                </c:pt>
                <c:pt idx="11" formatCode="0">
                  <c:v>14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2 in Microsoft PowerPoint]Sheet1'!$A$37</c:f>
              <c:strCache>
                <c:ptCount val="1"/>
                <c:pt idx="0">
                  <c:v>Received an income increase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735428461532686E-2"/>
                  <c:y val="2.0207487940346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PowerPoint]Sheet1'!$B$37:$M$37</c:f>
              <c:numCache>
                <c:formatCode>General</c:formatCode>
                <c:ptCount val="12"/>
                <c:pt idx="7">
                  <c:v>26</c:v>
                </c:pt>
                <c:pt idx="8">
                  <c:v>35</c:v>
                </c:pt>
                <c:pt idx="9">
                  <c:v>31</c:v>
                </c:pt>
                <c:pt idx="10">
                  <c:v>34</c:v>
                </c:pt>
                <c:pt idx="11" formatCode="0">
                  <c:v>29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'[Chart 2 in Microsoft PowerPoint]Sheet1'!$A$38</c:f>
              <c:strCache>
                <c:ptCount val="1"/>
                <c:pt idx="0">
                  <c:v>Hard to afford the cost of transportation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7"/>
              <c:layout>
                <c:manualLayout>
                  <c:x val="-1.4669285576915912E-2"/>
                  <c:y val="-2.4248985528415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PowerPoint]Sheet1'!$B$38:$M$38</c:f>
              <c:numCache>
                <c:formatCode>General</c:formatCode>
                <c:ptCount val="12"/>
                <c:pt idx="0">
                  <c:v>40</c:v>
                </c:pt>
                <c:pt idx="1">
                  <c:v>32</c:v>
                </c:pt>
                <c:pt idx="2">
                  <c:v>21</c:v>
                </c:pt>
                <c:pt idx="3">
                  <c:v>17</c:v>
                </c:pt>
                <c:pt idx="4">
                  <c:v>21</c:v>
                </c:pt>
                <c:pt idx="5">
                  <c:v>24</c:v>
                </c:pt>
                <c:pt idx="6">
                  <c:v>41</c:v>
                </c:pt>
                <c:pt idx="7">
                  <c:v>30</c:v>
                </c:pt>
                <c:pt idx="8">
                  <c:v>36</c:v>
                </c:pt>
                <c:pt idx="9">
                  <c:v>30</c:v>
                </c:pt>
                <c:pt idx="10">
                  <c:v>27</c:v>
                </c:pt>
                <c:pt idx="11" formatCode="0">
                  <c:v>24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'[Chart 2 in Microsoft PowerPoint]Sheet1'!$A$39</c:f>
              <c:strCache>
                <c:ptCount val="1"/>
                <c:pt idx="0">
                  <c:v>Hard to afford the cost of utilities such as electricity or gas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dPt>
            <c:idx val="4"/>
            <c:bubble3D val="0"/>
          </c:dPt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PowerPoint]Sheet1'!$B$39:$M$39</c:f>
              <c:numCache>
                <c:formatCode>General</c:formatCode>
                <c:ptCount val="12"/>
                <c:pt idx="0">
                  <c:v>61</c:v>
                </c:pt>
                <c:pt idx="1">
                  <c:v>50</c:v>
                </c:pt>
                <c:pt idx="2">
                  <c:v>53</c:v>
                </c:pt>
                <c:pt idx="3">
                  <c:v>42</c:v>
                </c:pt>
                <c:pt idx="4">
                  <c:v>44</c:v>
                </c:pt>
                <c:pt idx="5">
                  <c:v>43</c:v>
                </c:pt>
                <c:pt idx="6">
                  <c:v>46</c:v>
                </c:pt>
                <c:pt idx="7">
                  <c:v>39</c:v>
                </c:pt>
                <c:pt idx="8">
                  <c:v>39</c:v>
                </c:pt>
                <c:pt idx="9">
                  <c:v>32</c:v>
                </c:pt>
                <c:pt idx="10">
                  <c:v>31</c:v>
                </c:pt>
                <c:pt idx="11" formatCode="0">
                  <c:v>29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'[Chart 2 in Microsoft PowerPoint]Sheet1'!$A$40</c:f>
              <c:strCache>
                <c:ptCount val="1"/>
                <c:pt idx="0">
                  <c:v>Taxes are too high in relation to government services provided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PowerPoint]Sheet1'!$B$40:$M$40</c:f>
              <c:numCache>
                <c:formatCode>General</c:formatCode>
                <c:ptCount val="12"/>
                <c:pt idx="1">
                  <c:v>58</c:v>
                </c:pt>
                <c:pt idx="2">
                  <c:v>59</c:v>
                </c:pt>
                <c:pt idx="3">
                  <c:v>59</c:v>
                </c:pt>
                <c:pt idx="4">
                  <c:v>63</c:v>
                </c:pt>
                <c:pt idx="5">
                  <c:v>60</c:v>
                </c:pt>
                <c:pt idx="6">
                  <c:v>63</c:v>
                </c:pt>
                <c:pt idx="7">
                  <c:v>58</c:v>
                </c:pt>
                <c:pt idx="8">
                  <c:v>63</c:v>
                </c:pt>
                <c:pt idx="9">
                  <c:v>63</c:v>
                </c:pt>
                <c:pt idx="10">
                  <c:v>62</c:v>
                </c:pt>
                <c:pt idx="11" formatCode="0">
                  <c:v>66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'[Chart 2 in Microsoft PowerPoint]Sheet1'!$A$41</c:f>
              <c:strCache>
                <c:ptCount val="1"/>
                <c:pt idx="0">
                  <c:v>Wages or salaries are not rising as fast as the cost of living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PowerPoint]Sheet1'!$B$35:$M$35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13</c:v>
                </c:pt>
              </c:strCache>
            </c:strRef>
          </c:cat>
          <c:val>
            <c:numRef>
              <c:f>'[Chart 2 in Microsoft PowerPoint]Sheet1'!$B$41:$M$41</c:f>
              <c:numCache>
                <c:formatCode>General</c:formatCode>
                <c:ptCount val="12"/>
                <c:pt idx="0">
                  <c:v>56</c:v>
                </c:pt>
                <c:pt idx="1">
                  <c:v>59</c:v>
                </c:pt>
                <c:pt idx="2">
                  <c:v>55</c:v>
                </c:pt>
                <c:pt idx="3">
                  <c:v>55</c:v>
                </c:pt>
                <c:pt idx="4">
                  <c:v>56</c:v>
                </c:pt>
                <c:pt idx="5">
                  <c:v>56</c:v>
                </c:pt>
                <c:pt idx="6">
                  <c:v>63</c:v>
                </c:pt>
                <c:pt idx="7">
                  <c:v>59</c:v>
                </c:pt>
                <c:pt idx="8">
                  <c:v>66</c:v>
                </c:pt>
                <c:pt idx="9">
                  <c:v>59</c:v>
                </c:pt>
                <c:pt idx="10">
                  <c:v>59</c:v>
                </c:pt>
                <c:pt idx="11" formatCode="0">
                  <c:v>60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772160"/>
        <c:axId val="257097024"/>
      </c:lineChart>
      <c:catAx>
        <c:axId val="25577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97024"/>
        <c:crosses val="autoZero"/>
        <c:auto val="1"/>
        <c:lblAlgn val="ctr"/>
        <c:lblOffset val="100"/>
        <c:noMultiLvlLbl val="0"/>
      </c:catAx>
      <c:valAx>
        <c:axId val="25709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7721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971907357734126E-2"/>
          <c:y val="0.14497100455989875"/>
          <c:w val="0.94591087652504979"/>
          <c:h val="0.808518727168334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Sheet1!$A$28</c:f>
              <c:strCache>
                <c:ptCount val="1"/>
                <c:pt idx="0">
                  <c:v>Facing the possibility of house foreclosure or loss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Sheet1!$B$28:$M$28</c:f>
              <c:numCache>
                <c:formatCode>General</c:formatCode>
                <c:ptCount val="12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 formatCode="0">
                  <c:v>7</c:v>
                </c:pt>
                <c:pt idx="11">
                  <c:v>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Found a new or better job recently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Sheet1!$B$29:$M$29</c:f>
              <c:numCache>
                <c:formatCode>General</c:formatCode>
                <c:ptCount val="12"/>
                <c:pt idx="7">
                  <c:v>14</c:v>
                </c:pt>
                <c:pt idx="8">
                  <c:v>16</c:v>
                </c:pt>
                <c:pt idx="9">
                  <c:v>11</c:v>
                </c:pt>
                <c:pt idx="10" formatCode="0">
                  <c:v>14</c:v>
                </c:pt>
                <c:pt idx="11">
                  <c:v>16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Sheet1!$A$30</c:f>
              <c:strCache>
                <c:ptCount val="1"/>
                <c:pt idx="0">
                  <c:v>Facing the possibility of unemployment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Sheet1!$B$30:$M$30</c:f>
              <c:numCache>
                <c:formatCode>General</c:formatCode>
                <c:ptCount val="12"/>
                <c:pt idx="0">
                  <c:v>11</c:v>
                </c:pt>
                <c:pt idx="1">
                  <c:v>15</c:v>
                </c:pt>
                <c:pt idx="2">
                  <c:v>24</c:v>
                </c:pt>
                <c:pt idx="3">
                  <c:v>24</c:v>
                </c:pt>
                <c:pt idx="4">
                  <c:v>19</c:v>
                </c:pt>
                <c:pt idx="5">
                  <c:v>21</c:v>
                </c:pt>
                <c:pt idx="6">
                  <c:v>20</c:v>
                </c:pt>
                <c:pt idx="7">
                  <c:v>21</c:v>
                </c:pt>
                <c:pt idx="8">
                  <c:v>17</c:v>
                </c:pt>
                <c:pt idx="9">
                  <c:v>14</c:v>
                </c:pt>
                <c:pt idx="10" formatCode="0">
                  <c:v>19</c:v>
                </c:pt>
                <c:pt idx="11">
                  <c:v>17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Sheet1!$A$31</c:f>
              <c:strCache>
                <c:ptCount val="1"/>
                <c:pt idx="0">
                  <c:v>Health care insurance is unavailable, too expensive or inadequate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Sheet1!$B$31:$M$31</c:f>
              <c:numCache>
                <c:formatCode>General</c:formatCode>
                <c:ptCount val="12"/>
                <c:pt idx="0">
                  <c:v>35</c:v>
                </c:pt>
                <c:pt idx="1">
                  <c:v>30</c:v>
                </c:pt>
                <c:pt idx="2">
                  <c:v>29</c:v>
                </c:pt>
                <c:pt idx="3">
                  <c:v>33</c:v>
                </c:pt>
                <c:pt idx="4">
                  <c:v>32</c:v>
                </c:pt>
                <c:pt idx="5">
                  <c:v>34</c:v>
                </c:pt>
                <c:pt idx="6">
                  <c:v>35</c:v>
                </c:pt>
                <c:pt idx="7">
                  <c:v>32</c:v>
                </c:pt>
                <c:pt idx="8">
                  <c:v>32</c:v>
                </c:pt>
                <c:pt idx="9">
                  <c:v>27</c:v>
                </c:pt>
                <c:pt idx="10" formatCode="0">
                  <c:v>32</c:v>
                </c:pt>
                <c:pt idx="11">
                  <c:v>29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Sheet1!$A$32</c:f>
              <c:strCache>
                <c:ptCount val="1"/>
                <c:pt idx="0">
                  <c:v>Significant losses in your stock or retirement accounts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Sheet1!$B$32:$M$32</c:f>
              <c:numCache>
                <c:formatCode>General</c:formatCode>
                <c:ptCount val="12"/>
                <c:pt idx="1">
                  <c:v>71</c:v>
                </c:pt>
                <c:pt idx="2">
                  <c:v>75</c:v>
                </c:pt>
                <c:pt idx="3">
                  <c:v>70</c:v>
                </c:pt>
                <c:pt idx="4">
                  <c:v>56</c:v>
                </c:pt>
                <c:pt idx="5">
                  <c:v>60</c:v>
                </c:pt>
                <c:pt idx="6">
                  <c:v>52</c:v>
                </c:pt>
                <c:pt idx="7">
                  <c:v>60</c:v>
                </c:pt>
                <c:pt idx="8">
                  <c:v>44</c:v>
                </c:pt>
                <c:pt idx="9">
                  <c:v>38</c:v>
                </c:pt>
                <c:pt idx="10" formatCode="0">
                  <c:v>32</c:v>
                </c:pt>
                <c:pt idx="11">
                  <c:v>32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Sheet1!$A$33</c:f>
              <c:strCache>
                <c:ptCount val="1"/>
                <c:pt idx="0">
                  <c:v>Delay in making a major purchase such as a home or car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Sheet1!$B$27:$M$27</c:f>
              <c:strCache>
                <c:ptCount val="12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</c:strCache>
            </c:strRef>
          </c:cat>
          <c:val>
            <c:numRef>
              <c:f>Sheet1!$B$33:$M$33</c:f>
              <c:numCache>
                <c:formatCode>General</c:formatCode>
                <c:ptCount val="12"/>
                <c:pt idx="2">
                  <c:v>51</c:v>
                </c:pt>
                <c:pt idx="3">
                  <c:v>46</c:v>
                </c:pt>
                <c:pt idx="4">
                  <c:v>47</c:v>
                </c:pt>
                <c:pt idx="5">
                  <c:v>44</c:v>
                </c:pt>
                <c:pt idx="6">
                  <c:v>47</c:v>
                </c:pt>
                <c:pt idx="7">
                  <c:v>51</c:v>
                </c:pt>
                <c:pt idx="8">
                  <c:v>45</c:v>
                </c:pt>
                <c:pt idx="9">
                  <c:v>38</c:v>
                </c:pt>
                <c:pt idx="10" formatCode="0">
                  <c:v>42</c:v>
                </c:pt>
                <c:pt idx="11">
                  <c:v>38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754880"/>
        <c:axId val="233404608"/>
      </c:lineChart>
      <c:catAx>
        <c:axId val="25375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3404608"/>
        <c:crosses val="autoZero"/>
        <c:auto val="1"/>
        <c:lblAlgn val="ctr"/>
        <c:lblOffset val="100"/>
        <c:noMultiLvlLbl val="0"/>
      </c:catAx>
      <c:valAx>
        <c:axId val="23340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7548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ln w="3175"/>
            </c:spPr>
          </c:marker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Sheet1!$K$43:$K$84</c:f>
              <c:strCache>
                <c:ptCount val="42"/>
                <c:pt idx="0">
                  <c:v>Male</c:v>
                </c:pt>
                <c:pt idx="1">
                  <c:v>Female</c:v>
                </c:pt>
                <c:pt idx="2">
                  <c:v>Single</c:v>
                </c:pt>
                <c:pt idx="3">
                  <c:v>Married</c:v>
                </c:pt>
                <c:pt idx="4">
                  <c:v>NoRel</c:v>
                </c:pt>
                <c:pt idx="5">
                  <c:v>Non-Prac</c:v>
                </c:pt>
                <c:pt idx="6">
                  <c:v>Evang</c:v>
                </c:pt>
                <c:pt idx="7">
                  <c:v>Cath</c:v>
                </c:pt>
                <c:pt idx="8">
                  <c:v>Prot</c:v>
                </c:pt>
                <c:pt idx="9">
                  <c:v>Afr-Am</c:v>
                </c:pt>
                <c:pt idx="10">
                  <c:v>White</c:v>
                </c:pt>
                <c:pt idx="11">
                  <c:v>Ft-PrvSec</c:v>
                </c:pt>
                <c:pt idx="12">
                  <c:v>FT-Govt</c:v>
                </c:pt>
                <c:pt idx="13">
                  <c:v>Defense</c:v>
                </c:pt>
                <c:pt idx="14">
                  <c:v>Retired</c:v>
                </c:pt>
                <c:pt idx="15">
                  <c:v>Self-Emp</c:v>
                </c:pt>
                <c:pt idx="16">
                  <c:v>Unemp</c:v>
                </c:pt>
                <c:pt idx="17">
                  <c:v>Under 30K</c:v>
                </c:pt>
                <c:pt idx="18">
                  <c:v>$30-50K</c:v>
                </c:pt>
                <c:pt idx="19">
                  <c:v>$50-75K</c:v>
                </c:pt>
                <c:pt idx="20">
                  <c:v>$75-100K</c:v>
                </c:pt>
                <c:pt idx="21">
                  <c:v>$100-150K</c:v>
                </c:pt>
                <c:pt idx="22">
                  <c:v>$150-250K</c:v>
                </c:pt>
                <c:pt idx="23">
                  <c:v>Over $250K</c:v>
                </c:pt>
                <c:pt idx="24">
                  <c:v>No HSD</c:v>
                </c:pt>
                <c:pt idx="25">
                  <c:v>HSD</c:v>
                </c:pt>
                <c:pt idx="26">
                  <c:v>SomeColl</c:v>
                </c:pt>
                <c:pt idx="27">
                  <c:v>2yrDeg</c:v>
                </c:pt>
                <c:pt idx="28">
                  <c:v>4yrDeg</c:v>
                </c:pt>
                <c:pt idx="29">
                  <c:v>PostGrad</c:v>
                </c:pt>
                <c:pt idx="30">
                  <c:v>18-30</c:v>
                </c:pt>
                <c:pt idx="31">
                  <c:v>31-40</c:v>
                </c:pt>
                <c:pt idx="32">
                  <c:v>41-50</c:v>
                </c:pt>
                <c:pt idx="33">
                  <c:v>51-60</c:v>
                </c:pt>
                <c:pt idx="34">
                  <c:v>61-65</c:v>
                </c:pt>
                <c:pt idx="35">
                  <c:v>66+</c:v>
                </c:pt>
                <c:pt idx="36">
                  <c:v>Cons</c:v>
                </c:pt>
                <c:pt idx="37">
                  <c:v>Mod</c:v>
                </c:pt>
                <c:pt idx="38">
                  <c:v>Lib</c:v>
                </c:pt>
                <c:pt idx="39">
                  <c:v>Dem</c:v>
                </c:pt>
                <c:pt idx="40">
                  <c:v>Rep</c:v>
                </c:pt>
                <c:pt idx="41">
                  <c:v>Unaffil</c:v>
                </c:pt>
              </c:strCache>
            </c:strRef>
          </c:xVal>
          <c:yVal>
            <c:numRef>
              <c:f>Sheet1!$L$43:$L$84</c:f>
              <c:numCache>
                <c:formatCode>General</c:formatCode>
                <c:ptCount val="42"/>
                <c:pt idx="0">
                  <c:v>28</c:v>
                </c:pt>
                <c:pt idx="1">
                  <c:v>29</c:v>
                </c:pt>
                <c:pt idx="2">
                  <c:v>44</c:v>
                </c:pt>
                <c:pt idx="3">
                  <c:v>24</c:v>
                </c:pt>
                <c:pt idx="4">
                  <c:v>15</c:v>
                </c:pt>
                <c:pt idx="5">
                  <c:v>16</c:v>
                </c:pt>
                <c:pt idx="6">
                  <c:v>39</c:v>
                </c:pt>
                <c:pt idx="7">
                  <c:v>33</c:v>
                </c:pt>
                <c:pt idx="8">
                  <c:v>28</c:v>
                </c:pt>
                <c:pt idx="9">
                  <c:v>41</c:v>
                </c:pt>
                <c:pt idx="10">
                  <c:v>27</c:v>
                </c:pt>
                <c:pt idx="11">
                  <c:v>25</c:v>
                </c:pt>
                <c:pt idx="12">
                  <c:v>18</c:v>
                </c:pt>
                <c:pt idx="13">
                  <c:v>27</c:v>
                </c:pt>
                <c:pt idx="14">
                  <c:v>35</c:v>
                </c:pt>
                <c:pt idx="15">
                  <c:v>44</c:v>
                </c:pt>
                <c:pt idx="16">
                  <c:v>53</c:v>
                </c:pt>
                <c:pt idx="17">
                  <c:v>77</c:v>
                </c:pt>
                <c:pt idx="18">
                  <c:v>32</c:v>
                </c:pt>
                <c:pt idx="19">
                  <c:v>39</c:v>
                </c:pt>
                <c:pt idx="20">
                  <c:v>23</c:v>
                </c:pt>
                <c:pt idx="21">
                  <c:v>19</c:v>
                </c:pt>
                <c:pt idx="22">
                  <c:v>22</c:v>
                </c:pt>
                <c:pt idx="23">
                  <c:v>6</c:v>
                </c:pt>
                <c:pt idx="24">
                  <c:v>60</c:v>
                </c:pt>
                <c:pt idx="25">
                  <c:v>46</c:v>
                </c:pt>
                <c:pt idx="26">
                  <c:v>41</c:v>
                </c:pt>
                <c:pt idx="27">
                  <c:v>31</c:v>
                </c:pt>
                <c:pt idx="28">
                  <c:v>27</c:v>
                </c:pt>
                <c:pt idx="29">
                  <c:v>17</c:v>
                </c:pt>
                <c:pt idx="30">
                  <c:v>39</c:v>
                </c:pt>
                <c:pt idx="31">
                  <c:v>21</c:v>
                </c:pt>
                <c:pt idx="32">
                  <c:v>25</c:v>
                </c:pt>
                <c:pt idx="33">
                  <c:v>27</c:v>
                </c:pt>
                <c:pt idx="34">
                  <c:v>46</c:v>
                </c:pt>
                <c:pt idx="35">
                  <c:v>31</c:v>
                </c:pt>
                <c:pt idx="36">
                  <c:v>33</c:v>
                </c:pt>
                <c:pt idx="37">
                  <c:v>28</c:v>
                </c:pt>
                <c:pt idx="38">
                  <c:v>25</c:v>
                </c:pt>
                <c:pt idx="39">
                  <c:v>35</c:v>
                </c:pt>
                <c:pt idx="40">
                  <c:v>25</c:v>
                </c:pt>
                <c:pt idx="41">
                  <c:v>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875840"/>
        <c:axId val="268243456"/>
      </c:scatterChart>
      <c:valAx>
        <c:axId val="1188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68243456"/>
        <c:crosses val="autoZero"/>
        <c:crossBetween val="midCat"/>
      </c:valAx>
      <c:valAx>
        <c:axId val="26824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758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Sheet3!$C$24</c:f>
              <c:strCache>
                <c:ptCount val="1"/>
                <c:pt idx="0">
                  <c:v>Fall '11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Sheet3!$C$25:$C$28</c:f>
              <c:numCache>
                <c:formatCode>General</c:formatCode>
                <c:ptCount val="4"/>
                <c:pt idx="0">
                  <c:v>-3</c:v>
                </c:pt>
                <c:pt idx="1">
                  <c:v>-9</c:v>
                </c:pt>
                <c:pt idx="2">
                  <c:v>-43</c:v>
                </c:pt>
                <c:pt idx="3">
                  <c:v>-2</c:v>
                </c:pt>
              </c:numCache>
            </c:numRef>
          </c:val>
        </c:ser>
        <c:ser>
          <c:idx val="1"/>
          <c:order val="1"/>
          <c:tx>
            <c:strRef>
              <c:f>Sheet3!$D$24</c:f>
              <c:strCache>
                <c:ptCount val="1"/>
                <c:pt idx="0">
                  <c:v>Spring '12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Sheet3!$D$25:$D$28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-46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Sheet3!$E$24</c:f>
              <c:strCache>
                <c:ptCount val="1"/>
                <c:pt idx="0">
                  <c:v>Fall '12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Sheet3!$E$25:$E$28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-38</c:v>
                </c:pt>
                <c:pt idx="3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Sheet3!$F$24</c:f>
              <c:strCache>
                <c:ptCount val="1"/>
                <c:pt idx="0">
                  <c:v>Spring '13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Sheet3!$F$25:$F$28</c:f>
              <c:numCache>
                <c:formatCode>General</c:formatCode>
                <c:ptCount val="4"/>
                <c:pt idx="0">
                  <c:v>7</c:v>
                </c:pt>
                <c:pt idx="1">
                  <c:v>-13</c:v>
                </c:pt>
                <c:pt idx="2">
                  <c:v>-43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Sheet3!$G$24</c:f>
              <c:strCache>
                <c:ptCount val="1"/>
                <c:pt idx="0">
                  <c:v>Fall '13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Sheet3!$G$25:$G$28</c:f>
              <c:numCache>
                <c:formatCode>General</c:formatCode>
                <c:ptCount val="4"/>
                <c:pt idx="0">
                  <c:v>1</c:v>
                </c:pt>
                <c:pt idx="1">
                  <c:v>-17</c:v>
                </c:pt>
                <c:pt idx="2">
                  <c:v>-52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940736"/>
        <c:axId val="229714176"/>
      </c:barChart>
      <c:catAx>
        <c:axId val="25394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714176"/>
        <c:crosses val="autoZero"/>
        <c:auto val="1"/>
        <c:lblAlgn val="ctr"/>
        <c:lblOffset val="100"/>
        <c:noMultiLvlLbl val="0"/>
      </c:catAx>
      <c:valAx>
        <c:axId val="2297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940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Affected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Affected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Overall</c:v>
                </c:pt>
                <c:pt idx="1">
                  <c:v>Dem</c:v>
                </c:pt>
                <c:pt idx="2">
                  <c:v>Rep</c:v>
                </c:pt>
                <c:pt idx="3">
                  <c:v>Unaffiliated</c:v>
                </c:pt>
                <c:pt idx="4">
                  <c:v>Conservative</c:v>
                </c:pt>
                <c:pt idx="5">
                  <c:v>Moderate</c:v>
                </c:pt>
                <c:pt idx="6">
                  <c:v>Liberals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57</c:v>
                </c:pt>
                <c:pt idx="1">
                  <c:v>60</c:v>
                </c:pt>
                <c:pt idx="2">
                  <c:v>57</c:v>
                </c:pt>
                <c:pt idx="3">
                  <c:v>53</c:v>
                </c:pt>
                <c:pt idx="4">
                  <c:v>51</c:v>
                </c:pt>
                <c:pt idx="5">
                  <c:v>60</c:v>
                </c:pt>
                <c:pt idx="6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66912"/>
        <c:axId val="118874688"/>
      </c:barChart>
      <c:catAx>
        <c:axId val="5296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8874688"/>
        <c:crosses val="autoZero"/>
        <c:auto val="1"/>
        <c:lblAlgn val="ctr"/>
        <c:lblOffset val="100"/>
        <c:noMultiLvlLbl val="0"/>
      </c:catAx>
      <c:valAx>
        <c:axId val="11887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96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0.40472</cdr:x>
      <cdr:y>0.31343</cdr:y>
    </cdr:from>
    <cdr:to>
      <cdr:x>0.53205</cdr:x>
      <cdr:y>0.38698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00548" y="2382397"/>
          <a:ext cx="1132773" cy="559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Economy</a:t>
          </a:r>
        </a:p>
      </cdr:txBody>
    </cdr:sp>
  </cdr:relSizeAnchor>
  <cdr:relSizeAnchor xmlns:cdr="http://schemas.openxmlformats.org/drawingml/2006/chartDrawing">
    <cdr:from>
      <cdr:x>0.69694</cdr:x>
      <cdr:y>0.60759</cdr:y>
    </cdr:from>
    <cdr:to>
      <cdr:x>0.78211</cdr:x>
      <cdr:y>0.64542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240" y="4618296"/>
          <a:ext cx="757702" cy="287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Taxes</a:t>
          </a:r>
        </a:p>
      </cdr:txBody>
    </cdr:sp>
  </cdr:relSizeAnchor>
  <cdr:relSizeAnchor xmlns:cdr="http://schemas.openxmlformats.org/drawingml/2006/chartDrawing">
    <cdr:from>
      <cdr:x>0.77866</cdr:x>
      <cdr:y>0.65917</cdr:y>
    </cdr:from>
    <cdr:to>
      <cdr:x>0.93491</cdr:x>
      <cdr:y>0.73104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58596" y="3348994"/>
          <a:ext cx="1035170" cy="365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Govt. Waste/Ethics</a:t>
          </a:r>
        </a:p>
      </cdr:txBody>
    </cdr:sp>
  </cdr:relSizeAnchor>
  <cdr:relSizeAnchor xmlns:cdr="http://schemas.openxmlformats.org/drawingml/2006/chartDrawing">
    <cdr:from>
      <cdr:x>0.88433</cdr:x>
      <cdr:y>0.74158</cdr:y>
    </cdr:from>
    <cdr:to>
      <cdr:x>0.9695</cdr:x>
      <cdr:y>0.77941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867303" y="5636747"/>
          <a:ext cx="757702" cy="287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Crime</a:t>
          </a:r>
        </a:p>
      </cdr:txBody>
    </cdr:sp>
  </cdr:relSizeAnchor>
  <cdr:relSizeAnchor xmlns:cdr="http://schemas.openxmlformats.org/drawingml/2006/chartDrawing">
    <cdr:from>
      <cdr:x>0.87372</cdr:x>
      <cdr:y>0.81398</cdr:y>
    </cdr:from>
    <cdr:to>
      <cdr:x>1</cdr:x>
      <cdr:y>0.85404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788455" y="4135522"/>
          <a:ext cx="836631" cy="203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Education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0.5614</cdr:x>
      <cdr:y>0.62811</cdr:y>
    </cdr:from>
    <cdr:to>
      <cdr:x>0.67544</cdr:x>
      <cdr:y>0.66737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76799" y="3657601"/>
          <a:ext cx="990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Find housing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0.40351</cdr:x>
      <cdr:y>0.48417</cdr:y>
    </cdr:from>
    <cdr:to>
      <cdr:x>0.58772</cdr:x>
      <cdr:y>0.53651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05199" y="2819401"/>
          <a:ext cx="1600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Transportation cost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0.64035</cdr:x>
      <cdr:y>0.47108</cdr:y>
    </cdr:from>
    <cdr:to>
      <cdr:x>0.77193</cdr:x>
      <cdr:y>0.52343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599" y="2743201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Income rise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0.34211</cdr:x>
      <cdr:y>0.2748</cdr:y>
    </cdr:from>
    <cdr:to>
      <cdr:x>0.50877</cdr:x>
      <cdr:y>0.31406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71799" y="1600201"/>
          <a:ext cx="1447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Utilities cost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0.35965</cdr:x>
      <cdr:y>0.06543</cdr:y>
    </cdr:from>
    <cdr:to>
      <cdr:x>0.48246</cdr:x>
      <cdr:y>0.10469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24199" y="381001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Taxes too high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0.78947</cdr:x>
      <cdr:y>0.1832</cdr:y>
    </cdr:from>
    <cdr:to>
      <cdr:x>0.92982</cdr:x>
      <cdr:y>0.23554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7999" y="1066801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Wages too low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0.35348</cdr:x>
      <cdr:y>0.27238</cdr:y>
    </cdr:from>
    <cdr:to>
      <cdr:x>0.48718</cdr:x>
      <cdr:y>0.30517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63875" y="1714500"/>
          <a:ext cx="1158875" cy="20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Stock losses</a:t>
          </a:r>
        </a:p>
      </cdr:txBody>
    </cdr:sp>
  </cdr:relSizeAnchor>
  <cdr:relSizeAnchor xmlns:cdr="http://schemas.openxmlformats.org/drawingml/2006/chartDrawing">
    <cdr:from>
      <cdr:x>0.28755</cdr:x>
      <cdr:y>0.42497</cdr:y>
    </cdr:from>
    <cdr:to>
      <cdr:x>0.40476</cdr:x>
      <cdr:y>0.45523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92375" y="2674938"/>
          <a:ext cx="10160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Delay</a:t>
          </a:r>
        </a:p>
      </cdr:txBody>
    </cdr:sp>
  </cdr:relSizeAnchor>
  <cdr:relSizeAnchor xmlns:cdr="http://schemas.openxmlformats.org/drawingml/2006/chartDrawing">
    <cdr:from>
      <cdr:x>0.3489</cdr:x>
      <cdr:y>0.55359</cdr:y>
    </cdr:from>
    <cdr:to>
      <cdr:x>0.54304</cdr:x>
      <cdr:y>0.60404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188" y="3484564"/>
          <a:ext cx="168275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Health insurance</a:t>
          </a:r>
        </a:p>
      </cdr:txBody>
    </cdr:sp>
  </cdr:relSizeAnchor>
  <cdr:relSizeAnchor xmlns:cdr="http://schemas.openxmlformats.org/drawingml/2006/chartDrawing">
    <cdr:from>
      <cdr:x>0.4304</cdr:x>
      <cdr:y>0.69861</cdr:y>
    </cdr:from>
    <cdr:to>
      <cdr:x>0.59249</cdr:x>
      <cdr:y>0.73644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0626" y="4397375"/>
          <a:ext cx="1404937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Unemployment</a:t>
          </a:r>
        </a:p>
      </cdr:txBody>
    </cdr:sp>
  </cdr:relSizeAnchor>
  <cdr:relSizeAnchor xmlns:cdr="http://schemas.openxmlformats.org/drawingml/2006/chartDrawing">
    <cdr:from>
      <cdr:x>0.36172</cdr:x>
      <cdr:y>0.83102</cdr:y>
    </cdr:from>
    <cdr:to>
      <cdr:x>0.49634</cdr:x>
      <cdr:y>0.86003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35313" y="5230813"/>
          <a:ext cx="1166812" cy="182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Home loss</a:t>
          </a:r>
        </a:p>
      </cdr:txBody>
    </cdr:sp>
  </cdr:relSizeAnchor>
  <cdr:relSizeAnchor xmlns:cdr="http://schemas.openxmlformats.org/drawingml/2006/chartDrawing">
    <cdr:from>
      <cdr:x>0.83425</cdr:x>
      <cdr:y>0.81967</cdr:y>
    </cdr:from>
    <cdr:to>
      <cdr:x>0.94231</cdr:x>
      <cdr:y>0.8575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31063" y="5159374"/>
          <a:ext cx="9366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New job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0.04286</cdr:x>
      <cdr:y>0.63346</cdr:y>
    </cdr:from>
    <cdr:to>
      <cdr:x>0.97968</cdr:x>
      <cdr:y>0.63472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71475" y="3200401"/>
          <a:ext cx="8120121" cy="6366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0.03407</cdr:x>
      <cdr:y>0.52875</cdr:y>
    </cdr:from>
    <cdr:to>
      <cdr:x>0.97089</cdr:x>
      <cdr:y>0.52976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295275" y="2590801"/>
          <a:ext cx="8120121" cy="4949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7FDDAF-4E85-4CB6-91C6-EDE66175F745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7D397E-695C-4C94-A4E6-2B25C8D3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97747-6480-41E3-9F20-496F59767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E711C-F56A-48F0-8D6D-C79AE518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60E18-CD21-454C-BC87-6D7617F0C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D0C71-4008-4B5A-8DF8-3BA6A259B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A5B23-23C1-4DD1-B38B-1A4E79325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A96E0-D84A-45F2-9658-512BEAF14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30D45-8612-4E8C-8562-F256CF5F0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3EA33-779B-4232-96CC-4F5A2484E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E8D68-AF41-408F-A576-6DC489AE9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C0D62-400E-4C42-8398-B1FA514C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F4412-7269-49FF-BA8A-69272ADBC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1"/>
            <a:ext cx="7772400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Fall 2013 Survey</a:t>
            </a:r>
            <a:br>
              <a:rPr lang="en-US" dirty="0" smtClean="0"/>
            </a:br>
            <a:r>
              <a:rPr lang="en-US" dirty="0" smtClean="0"/>
              <a:t>Almost 7:30 Democratic Club </a:t>
            </a:r>
            <a:r>
              <a:rPr lang="en-US" dirty="0" smtClean="0"/>
              <a:t>	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Nov. 1, 2013</a:t>
            </a:r>
          </a:p>
          <a:p>
            <a:endParaRPr lang="en-US" sz="1600" dirty="0" smtClean="0"/>
          </a:p>
          <a:p>
            <a:r>
              <a:rPr lang="en-US" sz="1600" dirty="0" smtClean="0"/>
              <a:t>Presentation by </a:t>
            </a:r>
          </a:p>
          <a:p>
            <a:r>
              <a:rPr lang="en-US" sz="1600" dirty="0" smtClean="0"/>
              <a:t>Dan Nataf, Ph.D.</a:t>
            </a:r>
          </a:p>
          <a:p>
            <a:r>
              <a:rPr lang="en-US" sz="1600" dirty="0" smtClean="0"/>
              <a:t>Director, Center for the Study of Local Issues</a:t>
            </a:r>
          </a:p>
          <a:p>
            <a:r>
              <a:rPr lang="en-US" sz="1600" dirty="0" smtClean="0"/>
              <a:t>www2.aacc.edu/csli</a:t>
            </a:r>
            <a:endParaRPr lang="en-US" sz="1600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Care Inadequate, Applies 29%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308942"/>
              </p:ext>
            </p:extLst>
          </p:nvPr>
        </p:nvGraphicFramePr>
        <p:xfrm>
          <a:off x="238125" y="1523999"/>
          <a:ext cx="8667750" cy="505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918570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0" name="Rectangle 1"/>
          <p:cNvSpPr>
            <a:spLocks noChangeArrowheads="1"/>
          </p:cNvSpPr>
          <p:nvPr/>
        </p:nvSpPr>
        <p:spPr bwMode="auto">
          <a:xfrm>
            <a:off x="533400" y="133350"/>
            <a:ext cx="8451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Economic Conditions over the next 12 Months</a:t>
            </a:r>
            <a:endParaRPr lang="en-US" sz="28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043714"/>
              </p:ext>
            </p:extLst>
          </p:nvPr>
        </p:nvGraphicFramePr>
        <p:xfrm>
          <a:off x="76200" y="593393"/>
          <a:ext cx="8909050" cy="2148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393"/>
                <a:gridCol w="843465"/>
                <a:gridCol w="992982"/>
                <a:gridCol w="979981"/>
                <a:gridCol w="1189628"/>
                <a:gridCol w="942601"/>
              </a:tblGrid>
              <a:tr h="613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Fall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2013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Better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Same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Worse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Unsure/NA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Total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Economic growth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306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Unemployment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306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Inflation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68580" marR="68580" marT="0" marB="0"/>
                </a:tc>
              </a:tr>
              <a:tr h="613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Your personal financial situation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44730297"/>
              </p:ext>
            </p:extLst>
          </p:nvPr>
        </p:nvGraphicFramePr>
        <p:xfrm>
          <a:off x="457200" y="2971800"/>
          <a:ext cx="7848600" cy="34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smtClean="0"/>
              <a:t>Sequestration and Shutdown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05353291"/>
              </p:ext>
            </p:extLst>
          </p:nvPr>
        </p:nvGraphicFramePr>
        <p:xfrm>
          <a:off x="609600" y="1600200"/>
          <a:ext cx="76962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3021794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smtClean="0"/>
              <a:t>Sequestration and Shutdown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43343152"/>
              </p:ext>
            </p:extLst>
          </p:nvPr>
        </p:nvGraphicFramePr>
        <p:xfrm>
          <a:off x="685800" y="1676400"/>
          <a:ext cx="762000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020890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County Infrastructure </a:t>
            </a:r>
            <a:r>
              <a:rPr lang="en-US" sz="2400" dirty="0" smtClean="0"/>
              <a:t>Priorities: High, Medium, Low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56637"/>
              </p:ext>
            </p:extLst>
          </p:nvPr>
        </p:nvGraphicFramePr>
        <p:xfrm>
          <a:off x="152400" y="914400"/>
          <a:ext cx="8815705" cy="2301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635"/>
                <a:gridCol w="416560"/>
                <a:gridCol w="650875"/>
                <a:gridCol w="478155"/>
                <a:gridCol w="792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Unsure/NA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Rebuilding or replacing the schools in your community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Rebuilding or replacing the roads servicing your community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Providing additional public transportation options to your community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Rebuilding or replacing police or fire stations servicing your community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Rebuilding or improving facilities at Anne Arundel Community College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Providing additional recreational access to the Chesapeake Bay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Rebuilding or replacing the police training academy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Rebuilding or replacing the current computer and email system used by the county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Rebuilding or replacing your local library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Rebuilding or replacing public parks used by your community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95412053"/>
              </p:ext>
            </p:extLst>
          </p:nvPr>
        </p:nvGraphicFramePr>
        <p:xfrm>
          <a:off x="304800" y="3276600"/>
          <a:ext cx="8534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161413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County Problems – Better, Same, Worse over Last Year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831581"/>
              </p:ext>
            </p:extLst>
          </p:nvPr>
        </p:nvGraphicFramePr>
        <p:xfrm>
          <a:off x="990600" y="914400"/>
          <a:ext cx="79248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4760"/>
                <a:gridCol w="814546"/>
                <a:gridCol w="1211721"/>
                <a:gridCol w="875131"/>
                <a:gridCol w="778642"/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Problem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Gotten better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Stayed about the same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Gotten worse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100">
                          <a:effectLst/>
                        </a:rPr>
                        <a:t>Unsure/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the academic performance of our children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the environment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the overall quality of life in our County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ethics in government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49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Controlling crime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54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Planning growth and development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95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the efficiency of local government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Improving the local economy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Reducing poverty and homelessness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Reducing traffic congestion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Keeping taxes low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54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Average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42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88545597"/>
              </p:ext>
            </p:extLst>
          </p:nvPr>
        </p:nvGraphicFramePr>
        <p:xfrm>
          <a:off x="457200" y="3429000"/>
          <a:ext cx="8458200" cy="315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122029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Services</a:t>
            </a:r>
            <a:br>
              <a:rPr lang="en-US" dirty="0" smtClean="0"/>
            </a:br>
            <a:r>
              <a:rPr lang="en-US" dirty="0" smtClean="0"/>
              <a:t>16% with experience (22% students)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55193"/>
              </p:ext>
            </p:extLst>
          </p:nvPr>
        </p:nvGraphicFramePr>
        <p:xfrm>
          <a:off x="381000" y="2667000"/>
          <a:ext cx="8399997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/>
                <a:gridCol w="838200"/>
                <a:gridCol w="775335"/>
                <a:gridCol w="1038860"/>
                <a:gridCol w="1267460"/>
                <a:gridCol w="1127342"/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Description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Agree </a:t>
                      </a:r>
                      <a:r>
                        <a:rPr lang="en-US" sz="1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Stds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Disagree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No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/>
                      <a:r>
                        <a:rPr lang="en-US" sz="1800" dirty="0" smtClean="0">
                          <a:effectLst/>
                        </a:rPr>
                        <a:t>knowledge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No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/>
                      <a:r>
                        <a:rPr lang="en-US" sz="1800" dirty="0" smtClean="0">
                          <a:effectLst/>
                        </a:rPr>
                        <a:t>answer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accessible and easily available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affordable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54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high quality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58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Providers are compassionate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64968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Approval: Congress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68835466"/>
              </p:ext>
            </p:extLst>
          </p:nvPr>
        </p:nvGraphicFramePr>
        <p:xfrm>
          <a:off x="14478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325326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Presidential job approval</a:t>
            </a:r>
            <a:br>
              <a:rPr lang="en-US" dirty="0" smtClean="0"/>
            </a:br>
            <a:r>
              <a:rPr lang="en-US" sz="2400" dirty="0" smtClean="0"/>
              <a:t>Fall 2007 to Fall 2013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2879355"/>
              </p:ext>
            </p:extLst>
          </p:nvPr>
        </p:nvGraphicFramePr>
        <p:xfrm>
          <a:off x="685800" y="2133600"/>
          <a:ext cx="7696200" cy="404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effectLst/>
              </a:rPr>
              <a:t>Presidential Job Approval by Party </a:t>
            </a:r>
            <a:r>
              <a:rPr lang="en-US" sz="2800" dirty="0" smtClean="0">
                <a:effectLst/>
              </a:rPr>
              <a:t>Registration</a:t>
            </a:r>
            <a:br>
              <a:rPr lang="en-US" sz="2800" dirty="0" smtClean="0">
                <a:effectLst/>
              </a:rPr>
            </a:br>
            <a:r>
              <a:rPr lang="en-US" sz="2000" dirty="0" smtClean="0">
                <a:effectLst/>
              </a:rPr>
              <a:t>Fall 2009 to Fall 2013</a:t>
            </a:r>
            <a:endParaRPr lang="en-US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15578394"/>
              </p:ext>
            </p:extLst>
          </p:nvPr>
        </p:nvGraphicFramePr>
        <p:xfrm>
          <a:off x="685800" y="2362200"/>
          <a:ext cx="769620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Center for the Study of Local Issues:</a:t>
            </a:r>
            <a:br>
              <a:rPr lang="en-US" sz="3200" dirty="0" smtClean="0"/>
            </a:br>
            <a:r>
              <a:rPr lang="en-US" sz="3200" dirty="0" smtClean="0"/>
              <a:t>Semi-annual survey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each March and October</a:t>
            </a:r>
          </a:p>
          <a:p>
            <a:r>
              <a:rPr lang="en-US" dirty="0" smtClean="0"/>
              <a:t>Involves 70+/- students as telephone interviewers</a:t>
            </a:r>
          </a:p>
          <a:p>
            <a:r>
              <a:rPr lang="en-US" dirty="0" smtClean="0"/>
              <a:t>Contents: </a:t>
            </a:r>
          </a:p>
          <a:p>
            <a:pPr lvl="1"/>
            <a:r>
              <a:rPr lang="en-US" dirty="0" smtClean="0"/>
              <a:t>Benchmark questions on the economy, most important problem, right/wrong direction, and demographics</a:t>
            </a:r>
          </a:p>
          <a:p>
            <a:pPr lvl="1"/>
            <a:r>
              <a:rPr lang="en-US" dirty="0" smtClean="0"/>
              <a:t>Variable questions on current policy choices and major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0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Trust in Political </a:t>
            </a:r>
            <a:r>
              <a:rPr lang="en-US" dirty="0" smtClean="0"/>
              <a:t>Parties</a:t>
            </a:r>
            <a:br>
              <a:rPr lang="en-US" dirty="0" smtClean="0"/>
            </a:br>
            <a:r>
              <a:rPr lang="en-US" sz="3100" dirty="0" smtClean="0"/>
              <a:t>Spring 2008-Fall 2013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09035901"/>
              </p:ext>
            </p:extLst>
          </p:nvPr>
        </p:nvGraphicFramePr>
        <p:xfrm>
          <a:off x="685800" y="1828800"/>
          <a:ext cx="815340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078778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Trust in Parties by Ideology and Party Registration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99898587"/>
              </p:ext>
            </p:extLst>
          </p:nvPr>
        </p:nvGraphicFramePr>
        <p:xfrm>
          <a:off x="228600" y="9144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424768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Ideology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32597"/>
              </p:ext>
            </p:extLst>
          </p:nvPr>
        </p:nvGraphicFramePr>
        <p:xfrm>
          <a:off x="304799" y="1752601"/>
          <a:ext cx="8601075" cy="482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40607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Race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04256"/>
              </p:ext>
            </p:extLst>
          </p:nvPr>
        </p:nvGraphicFramePr>
        <p:xfrm>
          <a:off x="238125" y="1600199"/>
          <a:ext cx="8667750" cy="497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907332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Income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98935"/>
              </p:ext>
            </p:extLst>
          </p:nvPr>
        </p:nvGraphicFramePr>
        <p:xfrm>
          <a:off x="238125" y="1828799"/>
          <a:ext cx="8667750" cy="47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805516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Gender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1937"/>
              </p:ext>
            </p:extLst>
          </p:nvPr>
        </p:nvGraphicFramePr>
        <p:xfrm>
          <a:off x="380999" y="1752599"/>
          <a:ext cx="8524875" cy="4823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00969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Education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00937"/>
              </p:ext>
            </p:extLst>
          </p:nvPr>
        </p:nvGraphicFramePr>
        <p:xfrm>
          <a:off x="238125" y="281781"/>
          <a:ext cx="8667750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135097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Party Demographics: Employment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97130"/>
              </p:ext>
            </p:extLst>
          </p:nvPr>
        </p:nvGraphicFramePr>
        <p:xfrm>
          <a:off x="238125" y="1752599"/>
          <a:ext cx="8667750" cy="4823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820830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Demographics: Religion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35351"/>
              </p:ext>
            </p:extLst>
          </p:nvPr>
        </p:nvGraphicFramePr>
        <p:xfrm>
          <a:off x="228600" y="1143000"/>
          <a:ext cx="8667750" cy="5585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876853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Democrats – Demographics, 40%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97807"/>
              </p:ext>
            </p:extLst>
          </p:nvPr>
        </p:nvGraphicFramePr>
        <p:xfrm>
          <a:off x="238125" y="1066801"/>
          <a:ext cx="8667750" cy="550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81461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 – </a:t>
            </a:r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408333" cy="3886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Trends</a:t>
            </a:r>
            <a:endParaRPr lang="en-US" b="1" dirty="0" smtClean="0"/>
          </a:p>
          <a:p>
            <a:pPr lvl="1"/>
            <a:r>
              <a:rPr lang="en-US" dirty="0"/>
              <a:t>Right/wrong direction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important problem facing </a:t>
            </a:r>
            <a:r>
              <a:rPr lang="en-US" dirty="0" smtClean="0"/>
              <a:t>residents</a:t>
            </a:r>
          </a:p>
          <a:p>
            <a:pPr lvl="1"/>
            <a:r>
              <a:rPr lang="en-US" dirty="0" smtClean="0"/>
              <a:t>Perceptions </a:t>
            </a:r>
            <a:r>
              <a:rPr lang="en-US" dirty="0"/>
              <a:t>of the </a:t>
            </a:r>
            <a:r>
              <a:rPr lang="en-US" dirty="0" smtClean="0"/>
              <a:t>economy</a:t>
            </a:r>
            <a:endParaRPr lang="en-US" dirty="0"/>
          </a:p>
          <a:p>
            <a:pPr lvl="1"/>
            <a:r>
              <a:rPr lang="en-US" dirty="0" smtClean="0"/>
              <a:t>Economic circumstances</a:t>
            </a:r>
          </a:p>
          <a:p>
            <a:r>
              <a:rPr lang="en-US" b="1" dirty="0" smtClean="0"/>
              <a:t>Survey specific questions</a:t>
            </a:r>
          </a:p>
          <a:p>
            <a:pPr lvl="1"/>
            <a:r>
              <a:rPr lang="en-US" dirty="0"/>
              <a:t>Sequestration and federal govt. shutdown</a:t>
            </a:r>
          </a:p>
          <a:p>
            <a:pPr lvl="1"/>
            <a:r>
              <a:rPr lang="en-US" dirty="0" smtClean="0"/>
              <a:t>County infrastructure priorities</a:t>
            </a:r>
          </a:p>
          <a:p>
            <a:pPr lvl="1"/>
            <a:r>
              <a:rPr lang="en-US" dirty="0" smtClean="0"/>
              <a:t>County performance dealing with major problems</a:t>
            </a:r>
          </a:p>
          <a:p>
            <a:pPr lvl="1"/>
            <a:r>
              <a:rPr lang="en-US" dirty="0" smtClean="0"/>
              <a:t>Mental health</a:t>
            </a:r>
          </a:p>
          <a:p>
            <a:pPr lvl="1"/>
            <a:r>
              <a:rPr lang="en-US" dirty="0" smtClean="0"/>
              <a:t>Presidential and Congressional job approval</a:t>
            </a:r>
          </a:p>
          <a:p>
            <a:pPr lvl="1"/>
            <a:r>
              <a:rPr lang="en-US" dirty="0" smtClean="0"/>
              <a:t>Trust in parties</a:t>
            </a:r>
          </a:p>
          <a:p>
            <a:pPr lvl="1"/>
            <a:r>
              <a:rPr lang="en-US" dirty="0" smtClean="0"/>
              <a:t>Party demographics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3454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Spring ‘99 to </a:t>
            </a:r>
            <a:r>
              <a:rPr lang="en-US" dirty="0" smtClean="0"/>
              <a:t>Fall ‘13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71640147"/>
              </p:ext>
            </p:extLst>
          </p:nvPr>
        </p:nvGraphicFramePr>
        <p:xfrm>
          <a:off x="457200" y="10668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943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228600" y="257146"/>
            <a:ext cx="8099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Right/Wrong Direction 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–County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, State, 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Nation, Respondent</a:t>
            </a:r>
            <a:endParaRPr 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0807"/>
              </p:ext>
            </p:extLst>
          </p:nvPr>
        </p:nvGraphicFramePr>
        <p:xfrm>
          <a:off x="609600" y="3943350"/>
          <a:ext cx="8235502" cy="2381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697"/>
                <a:gridCol w="1035685"/>
                <a:gridCol w="965069"/>
                <a:gridCol w="965069"/>
                <a:gridCol w="1034098"/>
                <a:gridCol w="1173343"/>
                <a:gridCol w="1113541"/>
              </a:tblGrid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Levels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Unaffiliated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‘13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</a:t>
                      </a:r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‘13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 ‘13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</a:t>
                      </a:r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‘13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 ‘13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</a:t>
                      </a:r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‘13</a:t>
                      </a: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38824768"/>
              </p:ext>
            </p:extLst>
          </p:nvPr>
        </p:nvGraphicFramePr>
        <p:xfrm>
          <a:off x="838200" y="662943"/>
          <a:ext cx="7696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Most Important Problem: Fall </a:t>
            </a:r>
            <a:r>
              <a:rPr lang="en-US" sz="2400" dirty="0" smtClean="0"/>
              <a:t>2007 </a:t>
            </a:r>
            <a:r>
              <a:rPr lang="en-US" sz="2400" dirty="0" smtClean="0"/>
              <a:t>to Fall 2013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67600" y="1131888"/>
            <a:ext cx="1143000" cy="2373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02163353"/>
              </p:ext>
            </p:extLst>
          </p:nvPr>
        </p:nvGraphicFramePr>
        <p:xfrm>
          <a:off x="609600" y="12192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43661842"/>
              </p:ext>
            </p:extLst>
          </p:nvPr>
        </p:nvGraphicFramePr>
        <p:xfrm>
          <a:off x="282575" y="1397000"/>
          <a:ext cx="86328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320448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Economic Conditions: (% </a:t>
            </a:r>
            <a:r>
              <a:rPr lang="en-US" b="1" dirty="0" err="1">
                <a:solidFill>
                  <a:schemeClr val="bg1"/>
                </a:solidFill>
                <a:sym typeface="Wingdings" pitchFamily="2" charset="2"/>
              </a:rPr>
              <a:t>excellent+good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C</a:t>
            </a:r>
            <a:r>
              <a:rPr lang="en-US" b="1" dirty="0" smtClean="0">
                <a:solidFill>
                  <a:schemeClr val="bg1"/>
                </a:solidFill>
              </a:rPr>
              <a:t>ounty</a:t>
            </a:r>
            <a:r>
              <a:rPr lang="en-US" sz="1600" b="1" dirty="0" smtClean="0">
                <a:solidFill>
                  <a:schemeClr val="bg1"/>
                </a:solidFill>
              </a:rPr>
              <a:t>/Maryland/USA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Cost of living indicators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15865"/>
              </p:ext>
            </p:extLst>
          </p:nvPr>
        </p:nvGraphicFramePr>
        <p:xfrm>
          <a:off x="152401" y="990599"/>
          <a:ext cx="8686800" cy="582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352"/>
            <a:ext cx="8229600" cy="65563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Other economic indicators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249146"/>
              </p:ext>
            </p:extLst>
          </p:nvPr>
        </p:nvGraphicFramePr>
        <p:xfrm>
          <a:off x="238125" y="152401"/>
          <a:ext cx="8677275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16063</TotalTime>
  <Words>695</Words>
  <Application>Microsoft Office PowerPoint</Application>
  <PresentationFormat>On-screen Show (4:3)</PresentationFormat>
  <Paragraphs>304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CSLI Fall 2013 Survey Almost 7:30 Democratic Club  </vt:lpstr>
      <vt:lpstr>Center for the Study of Local Issues: Semi-annual survey</vt:lpstr>
      <vt:lpstr>Plan – major topics</vt:lpstr>
      <vt:lpstr>PowerPoint Presentation</vt:lpstr>
      <vt:lpstr>PowerPoint Presentation</vt:lpstr>
      <vt:lpstr>Most Important Problem: Fall 2007 to Fall 2013</vt:lpstr>
      <vt:lpstr>PowerPoint Presentation</vt:lpstr>
      <vt:lpstr>Cost of living indicators</vt:lpstr>
      <vt:lpstr>Other economic indicators</vt:lpstr>
      <vt:lpstr>Health Care Inadequate, Applies 29%</vt:lpstr>
      <vt:lpstr>PowerPoint Presentation</vt:lpstr>
      <vt:lpstr>Sequestration and Shutdown</vt:lpstr>
      <vt:lpstr>Sequestration and Shutdown</vt:lpstr>
      <vt:lpstr>County Infrastructure Priorities: High, Medium, Low</vt:lpstr>
      <vt:lpstr>County Problems – Better, Same, Worse over Last Year</vt:lpstr>
      <vt:lpstr>Mental Health Services 16% with experience (22% students)</vt:lpstr>
      <vt:lpstr>Job Approval: Congress</vt:lpstr>
      <vt:lpstr>Presidential job approval Fall 2007 to Fall 2013</vt:lpstr>
      <vt:lpstr>Presidential Job Approval by Party Registration Fall 2009 to Fall 2013</vt:lpstr>
      <vt:lpstr>Trust in Political Parties Spring 2008-Fall 2013</vt:lpstr>
      <vt:lpstr>Trust in Parties by Ideology and Party Registration</vt:lpstr>
      <vt:lpstr>Party Demographics: Ideology</vt:lpstr>
      <vt:lpstr>Party Demographics: Race</vt:lpstr>
      <vt:lpstr>Party Demographics: Income</vt:lpstr>
      <vt:lpstr>Party Demographics: Gender</vt:lpstr>
      <vt:lpstr>Party Demographics: Education</vt:lpstr>
      <vt:lpstr>Party Demographics: Employment</vt:lpstr>
      <vt:lpstr>Party Demographics: Religion</vt:lpstr>
      <vt:lpstr>Democrats – Demographics, 40%</vt:lpstr>
    </vt:vector>
  </TitlesOfParts>
  <Company>AACC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316</cp:revision>
  <cp:lastPrinted>1601-01-01T00:00:00Z</cp:lastPrinted>
  <dcterms:created xsi:type="dcterms:W3CDTF">2007-11-04T17:37:16Z</dcterms:created>
  <dcterms:modified xsi:type="dcterms:W3CDTF">2013-10-31T14:11:44Z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