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65"/>
  </p:notesMasterIdLst>
  <p:sldIdLst>
    <p:sldId id="394" r:id="rId3"/>
    <p:sldId id="366" r:id="rId4"/>
    <p:sldId id="362" r:id="rId5"/>
    <p:sldId id="363" r:id="rId6"/>
    <p:sldId id="364" r:id="rId7"/>
    <p:sldId id="304" r:id="rId8"/>
    <p:sldId id="389" r:id="rId9"/>
    <p:sldId id="348" r:id="rId10"/>
    <p:sldId id="360" r:id="rId11"/>
    <p:sldId id="342" r:id="rId12"/>
    <p:sldId id="349" r:id="rId13"/>
    <p:sldId id="350" r:id="rId14"/>
    <p:sldId id="343" r:id="rId15"/>
    <p:sldId id="344" r:id="rId16"/>
    <p:sldId id="345" r:id="rId17"/>
    <p:sldId id="346" r:id="rId18"/>
    <p:sldId id="347" r:id="rId19"/>
    <p:sldId id="351" r:id="rId20"/>
    <p:sldId id="354" r:id="rId21"/>
    <p:sldId id="359" r:id="rId22"/>
    <p:sldId id="355" r:id="rId23"/>
    <p:sldId id="367" r:id="rId24"/>
    <p:sldId id="368" r:id="rId25"/>
    <p:sldId id="369" r:id="rId26"/>
    <p:sldId id="370" r:id="rId27"/>
    <p:sldId id="371" r:id="rId28"/>
    <p:sldId id="372" r:id="rId29"/>
    <p:sldId id="387" r:id="rId30"/>
    <p:sldId id="374" r:id="rId31"/>
    <p:sldId id="375" r:id="rId32"/>
    <p:sldId id="376" r:id="rId33"/>
    <p:sldId id="377" r:id="rId34"/>
    <p:sldId id="378" r:id="rId35"/>
    <p:sldId id="380" r:id="rId36"/>
    <p:sldId id="384" r:id="rId37"/>
    <p:sldId id="385" r:id="rId38"/>
    <p:sldId id="390" r:id="rId39"/>
    <p:sldId id="391" r:id="rId40"/>
    <p:sldId id="392" r:id="rId41"/>
    <p:sldId id="386" r:id="rId42"/>
    <p:sldId id="379" r:id="rId43"/>
    <p:sldId id="381" r:id="rId44"/>
    <p:sldId id="382" r:id="rId45"/>
    <p:sldId id="383" r:id="rId46"/>
    <p:sldId id="356" r:id="rId47"/>
    <p:sldId id="313" r:id="rId48"/>
    <p:sldId id="393" r:id="rId49"/>
    <p:sldId id="357" r:id="rId50"/>
    <p:sldId id="317" r:id="rId51"/>
    <p:sldId id="314" r:id="rId52"/>
    <p:sldId id="315" r:id="rId53"/>
    <p:sldId id="320" r:id="rId54"/>
    <p:sldId id="322" r:id="rId55"/>
    <p:sldId id="324" r:id="rId56"/>
    <p:sldId id="325" r:id="rId57"/>
    <p:sldId id="327" r:id="rId58"/>
    <p:sldId id="328" r:id="rId59"/>
    <p:sldId id="365" r:id="rId60"/>
    <p:sldId id="329" r:id="rId61"/>
    <p:sldId id="319" r:id="rId62"/>
    <p:sldId id="388" r:id="rId63"/>
    <p:sldId id="312"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4" autoAdjust="0"/>
    <p:restoredTop sz="94767" autoAdjust="0"/>
  </p:normalViewPr>
  <p:slideViewPr>
    <p:cSldViewPr>
      <p:cViewPr varScale="1">
        <p:scale>
          <a:sx n="114" d="100"/>
          <a:sy n="114" d="100"/>
        </p:scale>
        <p:origin x="1278" y="108"/>
      </p:cViewPr>
      <p:guideLst>
        <p:guide orient="horz" pos="2160"/>
        <p:guide pos="2880"/>
      </p:guideLst>
    </p:cSldViewPr>
  </p:slideViewPr>
  <p:notesTextViewPr>
    <p:cViewPr>
      <p:scale>
        <a:sx n="1" d="1"/>
        <a:sy n="1" d="1"/>
      </p:scale>
      <p:origin x="0" y="0"/>
    </p:cViewPr>
  </p:notesTextViewPr>
  <p:sorterViewPr>
    <p:cViewPr>
      <p:scale>
        <a:sx n="70" d="100"/>
        <a:sy n="70" d="100"/>
      </p:scale>
      <p:origin x="0" y="-74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6.xml"/><Relationship Id="rId4"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3" Type="http://schemas.openxmlformats.org/officeDocument/2006/relationships/oleObject" Target="file:///C:\Users\drdan\AppData\Local\Google\Drive%20plugin%20for%20Office\Cache\ddnataf@gmail.com\0BzoCFy0CeU9LLU1hOWZXdG1zVFE\State%20by%20State%202016.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drdan\AppData\Local\Google\Drive%20plugin%20for%20Office\Cache\ddnataf@gmail.com\0BzoCFy0CeU9LLU1hOWZXdG1zVFE\State%20by%20State%202016.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oleObject" Target="file:///C:\Users\drdan\AppData\Local\Google\Drive%20plugin%20for%20Office\Cache\ddnataf@gmail.com\0BzoCFy0CeU9LLU1hOWZXdG1zVFE\State%20by%20State%20201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rdan\AppData\Local\Google\Drive%20plugin%20for%20Office\Cache\ddnataf@gmail.com\0BzoCFy0CeU9LLU1hOWZXdG1zVFE\State%20by%20State%202016.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oleObject" Target="file:///C:\Users\drdan\AppData\Local\Google\Drive%20plugin%20for%20Office\Cache\ddnataf@gmail.com\0BzoCFy0CeU9LLU1hOWZXdG1zVFE\State%20by%20State%202016.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r>
              <a:rPr lang="en-US" b="1" i="0" baseline="0">
                <a:solidFill>
                  <a:srgbClr val="000000"/>
                </a:solidFill>
              </a:rPr>
              <a:t>Maryland Presidential Elections: Dem/Rep/3rdParty 1948-2016</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tx>
            <c:strRef>
              <c:f>Sheet2!$H$20</c:f>
              <c:strCache>
                <c:ptCount val="1"/>
                <c:pt idx="0">
                  <c:v>Dem</c:v>
                </c:pt>
              </c:strCache>
            </c:strRef>
          </c:tx>
          <c:spPr>
            <a:solidFill>
              <a:schemeClr val="accent1"/>
            </a:solidFill>
            <a:ln w="63500">
              <a:noFill/>
            </a:ln>
            <a:effectLst/>
          </c:spPr>
          <c:invertIfNegative val="0"/>
          <c:dLbls>
            <c:dLbl>
              <c:idx val="17"/>
              <c:tx>
                <c:rich>
                  <a:bodyPr/>
                  <a:lstStyle/>
                  <a:p>
                    <a:r>
                      <a:rPr lang="en-US"/>
                      <a:t>60%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20-47EE-AFD0-4EC3FFE0EB80}"/>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Sheet2!$I$19:$Z$19</c:f>
              <c:numCache>
                <c:formatCode>General</c:formatCode>
                <c:ptCount val="18"/>
                <c:pt idx="0">
                  <c:v>1948</c:v>
                </c:pt>
                <c:pt idx="1">
                  <c:v>1952</c:v>
                </c:pt>
                <c:pt idx="2">
                  <c:v>1956</c:v>
                </c:pt>
                <c:pt idx="3">
                  <c:v>1960</c:v>
                </c:pt>
                <c:pt idx="4">
                  <c:v>1964</c:v>
                </c:pt>
                <c:pt idx="5">
                  <c:v>1968</c:v>
                </c:pt>
                <c:pt idx="6">
                  <c:v>1972</c:v>
                </c:pt>
                <c:pt idx="7">
                  <c:v>1976</c:v>
                </c:pt>
                <c:pt idx="8">
                  <c:v>1980</c:v>
                </c:pt>
                <c:pt idx="9">
                  <c:v>1984</c:v>
                </c:pt>
                <c:pt idx="10">
                  <c:v>1988</c:v>
                </c:pt>
                <c:pt idx="11">
                  <c:v>1992</c:v>
                </c:pt>
                <c:pt idx="12">
                  <c:v>1996</c:v>
                </c:pt>
                <c:pt idx="13">
                  <c:v>2000</c:v>
                </c:pt>
                <c:pt idx="14" formatCode="0">
                  <c:v>2004</c:v>
                </c:pt>
                <c:pt idx="15" formatCode="0">
                  <c:v>2008</c:v>
                </c:pt>
                <c:pt idx="16" formatCode="0">
                  <c:v>2012</c:v>
                </c:pt>
                <c:pt idx="17" formatCode="0">
                  <c:v>2016</c:v>
                </c:pt>
              </c:numCache>
            </c:numRef>
          </c:cat>
          <c:val>
            <c:numRef>
              <c:f>Sheet2!$I$20:$Z$20</c:f>
              <c:numCache>
                <c:formatCode>0%</c:formatCode>
                <c:ptCount val="18"/>
                <c:pt idx="0">
                  <c:v>0.49286727962362492</c:v>
                </c:pt>
                <c:pt idx="1">
                  <c:v>0.44183530574086266</c:v>
                </c:pt>
                <c:pt idx="2">
                  <c:v>0.39964884469475553</c:v>
                </c:pt>
                <c:pt idx="3">
                  <c:v>0.53613506849886194</c:v>
                </c:pt>
                <c:pt idx="4">
                  <c:v>0.65470030195081186</c:v>
                </c:pt>
                <c:pt idx="5">
                  <c:v>0.50961606732903852</c:v>
                </c:pt>
                <c:pt idx="6">
                  <c:v>0.37883776775428701</c:v>
                </c:pt>
                <c:pt idx="7">
                  <c:v>0.53035419923436389</c:v>
                </c:pt>
                <c:pt idx="8">
                  <c:v>0.47138129537499612</c:v>
                </c:pt>
                <c:pt idx="9">
                  <c:v>0.47080977596449275</c:v>
                </c:pt>
                <c:pt idx="10">
                  <c:v>0.48199709041528666</c:v>
                </c:pt>
                <c:pt idx="11">
                  <c:v>0.49882631595413046</c:v>
                </c:pt>
                <c:pt idx="12">
                  <c:v>0.5433523053503112</c:v>
                </c:pt>
                <c:pt idx="13">
                  <c:v>0.56507253727912887</c:v>
                </c:pt>
                <c:pt idx="14">
                  <c:v>0.55972430130563877</c:v>
                </c:pt>
                <c:pt idx="15">
                  <c:v>0.62136691286692181</c:v>
                </c:pt>
                <c:pt idx="16">
                  <c:v>0.62211079051011153</c:v>
                </c:pt>
                <c:pt idx="17">
                  <c:v>0.6</c:v>
                </c:pt>
              </c:numCache>
            </c:numRef>
          </c:val>
          <c:extLst>
            <c:ext xmlns:c16="http://schemas.microsoft.com/office/drawing/2014/chart" uri="{C3380CC4-5D6E-409C-BE32-E72D297353CC}">
              <c16:uniqueId val="{00000000-8F20-47EE-AFD0-4EC3FFE0EB80}"/>
            </c:ext>
          </c:extLst>
        </c:ser>
        <c:ser>
          <c:idx val="1"/>
          <c:order val="1"/>
          <c:tx>
            <c:strRef>
              <c:f>Sheet2!$H$21</c:f>
              <c:strCache>
                <c:ptCount val="1"/>
                <c:pt idx="0">
                  <c:v>Rep</c:v>
                </c:pt>
              </c:strCache>
            </c:strRef>
          </c:tx>
          <c:spPr>
            <a:solidFill>
              <a:schemeClr val="accent2"/>
            </a:solidFill>
            <a:ln w="63500">
              <a:solidFill>
                <a:srgbClr val="C00000"/>
              </a:solidFill>
            </a:ln>
            <a:effectLst/>
          </c:spPr>
          <c:invertIfNegative val="0"/>
          <c:dLbls>
            <c:dLbl>
              <c:idx val="9"/>
              <c:layout>
                <c:manualLayout>
                  <c:x val="-3.0795262540871272E-2"/>
                  <c:y val="-3.63636363636363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F20-47EE-AFD0-4EC3FFE0EB80}"/>
                </c:ext>
              </c:extLst>
            </c:dLbl>
            <c:dLbl>
              <c:idx val="10"/>
              <c:layout>
                <c:manualLayout>
                  <c:x val="-3.0795262540871272E-2"/>
                  <c:y val="-1.8181818181818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F20-47EE-AFD0-4EC3FFE0EB80}"/>
                </c:ext>
              </c:extLst>
            </c:dLbl>
            <c:dLbl>
              <c:idx val="15"/>
              <c:layout>
                <c:manualLayout>
                  <c:x val="-1.0753776976199413E-16"/>
                  <c:y val="2.4242424242424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F20-47EE-AFD0-4EC3FFE0EB80}"/>
                </c:ext>
              </c:extLst>
            </c:dLbl>
            <c:dLbl>
              <c:idx val="16"/>
              <c:layout>
                <c:manualLayout>
                  <c:x val="-5.8657642934992898E-3"/>
                  <c:y val="-2.82828282828282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F20-47EE-AFD0-4EC3FFE0EB80}"/>
                </c:ext>
              </c:extLst>
            </c:dLbl>
            <c:dLbl>
              <c:idx val="17"/>
              <c:layout>
                <c:manualLayout>
                  <c:x val="0"/>
                  <c:y val="2.0202020202020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F20-47EE-AFD0-4EC3FFE0EB80}"/>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Sheet2!$I$19:$Z$19</c:f>
              <c:numCache>
                <c:formatCode>General</c:formatCode>
                <c:ptCount val="18"/>
                <c:pt idx="0">
                  <c:v>1948</c:v>
                </c:pt>
                <c:pt idx="1">
                  <c:v>1952</c:v>
                </c:pt>
                <c:pt idx="2">
                  <c:v>1956</c:v>
                </c:pt>
                <c:pt idx="3">
                  <c:v>1960</c:v>
                </c:pt>
                <c:pt idx="4">
                  <c:v>1964</c:v>
                </c:pt>
                <c:pt idx="5">
                  <c:v>1968</c:v>
                </c:pt>
                <c:pt idx="6">
                  <c:v>1972</c:v>
                </c:pt>
                <c:pt idx="7">
                  <c:v>1976</c:v>
                </c:pt>
                <c:pt idx="8">
                  <c:v>1980</c:v>
                </c:pt>
                <c:pt idx="9">
                  <c:v>1984</c:v>
                </c:pt>
                <c:pt idx="10">
                  <c:v>1988</c:v>
                </c:pt>
                <c:pt idx="11">
                  <c:v>1992</c:v>
                </c:pt>
                <c:pt idx="12">
                  <c:v>1996</c:v>
                </c:pt>
                <c:pt idx="13">
                  <c:v>2000</c:v>
                </c:pt>
                <c:pt idx="14" formatCode="0">
                  <c:v>2004</c:v>
                </c:pt>
                <c:pt idx="15" formatCode="0">
                  <c:v>2008</c:v>
                </c:pt>
                <c:pt idx="16" formatCode="0">
                  <c:v>2012</c:v>
                </c:pt>
                <c:pt idx="17" formatCode="0">
                  <c:v>2016</c:v>
                </c:pt>
              </c:numCache>
            </c:numRef>
          </c:cat>
          <c:val>
            <c:numRef>
              <c:f>Sheet2!$I$21:$Z$21</c:f>
              <c:numCache>
                <c:formatCode>0%</c:formatCode>
                <c:ptCount val="18"/>
                <c:pt idx="0">
                  <c:v>0.50713272037637502</c:v>
                </c:pt>
                <c:pt idx="1">
                  <c:v>0.55816469425913739</c:v>
                </c:pt>
                <c:pt idx="2">
                  <c:v>0.60035115530524452</c:v>
                </c:pt>
                <c:pt idx="3">
                  <c:v>0.463864931501138</c:v>
                </c:pt>
                <c:pt idx="4">
                  <c:v>0.34529969804918814</c:v>
                </c:pt>
                <c:pt idx="5">
                  <c:v>0.49038393267096153</c:v>
                </c:pt>
                <c:pt idx="6">
                  <c:v>0.62116223224571299</c:v>
                </c:pt>
                <c:pt idx="7">
                  <c:v>0.46964580076563617</c:v>
                </c:pt>
                <c:pt idx="8">
                  <c:v>0.44180965091762653</c:v>
                </c:pt>
                <c:pt idx="9">
                  <c:v>0.52577179138777252</c:v>
                </c:pt>
                <c:pt idx="10">
                  <c:v>0.51108302116157056</c:v>
                </c:pt>
                <c:pt idx="11">
                  <c:v>0.35679490401121411</c:v>
                </c:pt>
                <c:pt idx="12">
                  <c:v>0.38326248584971712</c:v>
                </c:pt>
                <c:pt idx="13">
                  <c:v>0.40310448062832621</c:v>
                </c:pt>
                <c:pt idx="14">
                  <c:v>0.429789568563336</c:v>
                </c:pt>
                <c:pt idx="15">
                  <c:v>0.36602550878187118</c:v>
                </c:pt>
                <c:pt idx="16">
                  <c:v>0.36034946744886387</c:v>
                </c:pt>
                <c:pt idx="17">
                  <c:v>0.35123948890721424</c:v>
                </c:pt>
              </c:numCache>
            </c:numRef>
          </c:val>
          <c:extLst>
            <c:ext xmlns:c16="http://schemas.microsoft.com/office/drawing/2014/chart" uri="{C3380CC4-5D6E-409C-BE32-E72D297353CC}">
              <c16:uniqueId val="{00000001-8F20-47EE-AFD0-4EC3FFE0EB80}"/>
            </c:ext>
          </c:extLst>
        </c:ser>
        <c:ser>
          <c:idx val="2"/>
          <c:order val="2"/>
          <c:tx>
            <c:strRef>
              <c:f>Sheet2!$H$22</c:f>
              <c:strCache>
                <c:ptCount val="1"/>
                <c:pt idx="0">
                  <c:v>3rd party</c:v>
                </c:pt>
              </c:strCache>
            </c:strRef>
          </c:tx>
          <c:spPr>
            <a:solidFill>
              <a:schemeClr val="accent3"/>
            </a:solidFill>
            <a:ln w="63500">
              <a:solidFill>
                <a:srgbClr val="FFC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Sheet2!$I$19:$Z$19</c:f>
              <c:numCache>
                <c:formatCode>General</c:formatCode>
                <c:ptCount val="18"/>
                <c:pt idx="0">
                  <c:v>1948</c:v>
                </c:pt>
                <c:pt idx="1">
                  <c:v>1952</c:v>
                </c:pt>
                <c:pt idx="2">
                  <c:v>1956</c:v>
                </c:pt>
                <c:pt idx="3">
                  <c:v>1960</c:v>
                </c:pt>
                <c:pt idx="4">
                  <c:v>1964</c:v>
                </c:pt>
                <c:pt idx="5">
                  <c:v>1968</c:v>
                </c:pt>
                <c:pt idx="6">
                  <c:v>1972</c:v>
                </c:pt>
                <c:pt idx="7">
                  <c:v>1976</c:v>
                </c:pt>
                <c:pt idx="8">
                  <c:v>1980</c:v>
                </c:pt>
                <c:pt idx="9">
                  <c:v>1984</c:v>
                </c:pt>
                <c:pt idx="10">
                  <c:v>1988</c:v>
                </c:pt>
                <c:pt idx="11">
                  <c:v>1992</c:v>
                </c:pt>
                <c:pt idx="12">
                  <c:v>1996</c:v>
                </c:pt>
                <c:pt idx="13">
                  <c:v>2000</c:v>
                </c:pt>
                <c:pt idx="14" formatCode="0">
                  <c:v>2004</c:v>
                </c:pt>
                <c:pt idx="15" formatCode="0">
                  <c:v>2008</c:v>
                </c:pt>
                <c:pt idx="16" formatCode="0">
                  <c:v>2012</c:v>
                </c:pt>
                <c:pt idx="17" formatCode="0">
                  <c:v>2016</c:v>
                </c:pt>
              </c:numCache>
            </c:numRef>
          </c:cat>
          <c:val>
            <c:numRef>
              <c:f>Sheet2!$I$22:$Z$22</c:f>
              <c:numCache>
                <c:formatCode>0%</c:formatCode>
                <c:ptCount val="18"/>
                <c:pt idx="0">
                  <c:v>0</c:v>
                </c:pt>
                <c:pt idx="1">
                  <c:v>0</c:v>
                </c:pt>
                <c:pt idx="2">
                  <c:v>0</c:v>
                </c:pt>
                <c:pt idx="3">
                  <c:v>0</c:v>
                </c:pt>
                <c:pt idx="4">
                  <c:v>0</c:v>
                </c:pt>
                <c:pt idx="5">
                  <c:v>0.16920681053294268</c:v>
                </c:pt>
                <c:pt idx="6">
                  <c:v>1.4026062740527577E-2</c:v>
                </c:pt>
                <c:pt idx="7">
                  <c:v>0</c:v>
                </c:pt>
                <c:pt idx="8">
                  <c:v>8.6809053707377362E-2</c:v>
                </c:pt>
                <c:pt idx="9">
                  <c:v>3.4184326477347282E-3</c:v>
                </c:pt>
                <c:pt idx="10">
                  <c:v>6.9198884231427482E-3</c:v>
                </c:pt>
                <c:pt idx="11">
                  <c:v>0.14437878003465546</c:v>
                </c:pt>
                <c:pt idx="12">
                  <c:v>7.3385208799971652E-2</c:v>
                </c:pt>
                <c:pt idx="13">
                  <c:v>3.1822982092544964E-2</c:v>
                </c:pt>
                <c:pt idx="14">
                  <c:v>1.0486130131025246E-2</c:v>
                </c:pt>
                <c:pt idx="15">
                  <c:v>1.2607578351206971E-2</c:v>
                </c:pt>
                <c:pt idx="16">
                  <c:v>1.753974204102457E-2</c:v>
                </c:pt>
                <c:pt idx="17">
                  <c:v>4.1792227539293014E-2</c:v>
                </c:pt>
              </c:numCache>
            </c:numRef>
          </c:val>
          <c:extLst>
            <c:ext xmlns:c16="http://schemas.microsoft.com/office/drawing/2014/chart" uri="{C3380CC4-5D6E-409C-BE32-E72D297353CC}">
              <c16:uniqueId val="{00000002-8F20-47EE-AFD0-4EC3FFE0EB80}"/>
            </c:ext>
          </c:extLst>
        </c:ser>
        <c:dLbls>
          <c:showLegendKey val="0"/>
          <c:showVal val="0"/>
          <c:showCatName val="0"/>
          <c:showSerName val="0"/>
          <c:showPercent val="0"/>
          <c:showBubbleSize val="0"/>
        </c:dLbls>
        <c:gapWidth val="0"/>
        <c:overlap val="-7"/>
        <c:axId val="332142512"/>
        <c:axId val="332146120"/>
      </c:barChart>
      <c:catAx>
        <c:axId val="33214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2146120"/>
        <c:crosses val="autoZero"/>
        <c:auto val="1"/>
        <c:lblAlgn val="ctr"/>
        <c:lblOffset val="100"/>
        <c:noMultiLvlLbl val="0"/>
      </c:catAx>
      <c:valAx>
        <c:axId val="332146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2142512"/>
        <c:crosses val="autoZero"/>
        <c:crossBetween val="between"/>
      </c:valAx>
      <c:spPr>
        <a:noFill/>
        <a:ln>
          <a:solidFill>
            <a:srgbClr val="FFC000"/>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C5E3-417E-89EE-27CE99AEFF8B}"/>
              </c:ext>
            </c:extLst>
          </c:dPt>
          <c:dPt>
            <c:idx val="1"/>
            <c:invertIfNegative val="0"/>
            <c:bubble3D val="0"/>
            <c:spPr>
              <a:solidFill>
                <a:srgbClr val="C00000"/>
              </a:solidFill>
              <a:ln>
                <a:noFill/>
              </a:ln>
              <a:effectLst/>
            </c:spPr>
            <c:extLst>
              <c:ext xmlns:c16="http://schemas.microsoft.com/office/drawing/2014/chart" uri="{C3380CC4-5D6E-409C-BE32-E72D297353CC}">
                <c16:uniqueId val="{00000003-C5E3-417E-89EE-27CE99AEFF8B}"/>
              </c:ext>
            </c:extLst>
          </c:dPt>
          <c:dPt>
            <c:idx val="2"/>
            <c:invertIfNegative val="0"/>
            <c:bubble3D val="0"/>
            <c:spPr>
              <a:solidFill>
                <a:srgbClr val="0070C0"/>
              </a:solidFill>
              <a:ln>
                <a:noFill/>
              </a:ln>
              <a:effectLst/>
            </c:spPr>
            <c:extLst>
              <c:ext xmlns:c16="http://schemas.microsoft.com/office/drawing/2014/chart" uri="{C3380CC4-5D6E-409C-BE32-E72D297353CC}">
                <c16:uniqueId val="{0000000C-59C9-4F1F-B2CC-847FC29A0380}"/>
              </c:ext>
            </c:extLst>
          </c:dPt>
          <c:dPt>
            <c:idx val="3"/>
            <c:invertIfNegative val="0"/>
            <c:bubble3D val="0"/>
            <c:spPr>
              <a:solidFill>
                <a:srgbClr val="0070C0"/>
              </a:solidFill>
              <a:ln>
                <a:noFill/>
              </a:ln>
              <a:effectLst/>
            </c:spPr>
            <c:extLst>
              <c:ext xmlns:c16="http://schemas.microsoft.com/office/drawing/2014/chart" uri="{C3380CC4-5D6E-409C-BE32-E72D297353CC}">
                <c16:uniqueId val="{0000000D-59C9-4F1F-B2CC-847FC29A0380}"/>
              </c:ext>
            </c:extLst>
          </c:dPt>
          <c:dPt>
            <c:idx val="5"/>
            <c:invertIfNegative val="0"/>
            <c:bubble3D val="0"/>
            <c:spPr>
              <a:solidFill>
                <a:srgbClr val="0070C0"/>
              </a:solidFill>
              <a:ln>
                <a:noFill/>
              </a:ln>
              <a:effectLst/>
            </c:spPr>
            <c:extLst>
              <c:ext xmlns:c16="http://schemas.microsoft.com/office/drawing/2014/chart" uri="{C3380CC4-5D6E-409C-BE32-E72D297353CC}">
                <c16:uniqueId val="{0000000E-59C9-4F1F-B2CC-847FC29A0380}"/>
              </c:ext>
            </c:extLst>
          </c:dPt>
          <c:dPt>
            <c:idx val="6"/>
            <c:invertIfNegative val="0"/>
            <c:bubble3D val="0"/>
            <c:spPr>
              <a:solidFill>
                <a:srgbClr val="0070C0"/>
              </a:solidFill>
              <a:ln>
                <a:noFill/>
              </a:ln>
              <a:effectLst/>
            </c:spPr>
            <c:extLst>
              <c:ext xmlns:c16="http://schemas.microsoft.com/office/drawing/2014/chart" uri="{C3380CC4-5D6E-409C-BE32-E72D297353CC}">
                <c16:uniqueId val="{0000000F-59C9-4F1F-B2CC-847FC29A0380}"/>
              </c:ext>
            </c:extLst>
          </c:dPt>
          <c:dPt>
            <c:idx val="7"/>
            <c:invertIfNegative val="0"/>
            <c:bubble3D val="0"/>
            <c:spPr>
              <a:solidFill>
                <a:srgbClr val="C00000"/>
              </a:solidFill>
              <a:ln>
                <a:noFill/>
              </a:ln>
              <a:effectLst/>
            </c:spPr>
            <c:extLst>
              <c:ext xmlns:c16="http://schemas.microsoft.com/office/drawing/2014/chart" uri="{C3380CC4-5D6E-409C-BE32-E72D297353CC}">
                <c16:uniqueId val="{00000005-C5E3-417E-89EE-27CE99AEFF8B}"/>
              </c:ext>
            </c:extLst>
          </c:dPt>
          <c:dPt>
            <c:idx val="8"/>
            <c:invertIfNegative val="0"/>
            <c:bubble3D val="0"/>
            <c:spPr>
              <a:solidFill>
                <a:srgbClr val="C00000"/>
              </a:solidFill>
              <a:ln>
                <a:noFill/>
              </a:ln>
              <a:effectLst/>
            </c:spPr>
            <c:extLst>
              <c:ext xmlns:c16="http://schemas.microsoft.com/office/drawing/2014/chart" uri="{C3380CC4-5D6E-409C-BE32-E72D297353CC}">
                <c16:uniqueId val="{00000007-C5E3-417E-89EE-27CE99AEFF8B}"/>
              </c:ext>
            </c:extLst>
          </c:dPt>
          <c:dPt>
            <c:idx val="9"/>
            <c:invertIfNegative val="0"/>
            <c:bubble3D val="0"/>
            <c:spPr>
              <a:solidFill>
                <a:srgbClr val="7030A0"/>
              </a:solidFill>
              <a:ln>
                <a:noFill/>
              </a:ln>
              <a:effectLst/>
            </c:spPr>
            <c:extLst>
              <c:ext xmlns:c16="http://schemas.microsoft.com/office/drawing/2014/chart" uri="{C3380CC4-5D6E-409C-BE32-E72D297353CC}">
                <c16:uniqueId val="{00000009-C5E3-417E-89EE-27CE99AEFF8B}"/>
              </c:ext>
            </c:extLst>
          </c:dPt>
          <c:dPt>
            <c:idx val="10"/>
            <c:invertIfNegative val="0"/>
            <c:bubble3D val="0"/>
            <c:spPr>
              <a:solidFill>
                <a:srgbClr val="C00000"/>
              </a:solidFill>
              <a:ln>
                <a:noFill/>
              </a:ln>
              <a:effectLst/>
            </c:spPr>
            <c:extLst>
              <c:ext xmlns:c16="http://schemas.microsoft.com/office/drawing/2014/chart" uri="{C3380CC4-5D6E-409C-BE32-E72D297353CC}">
                <c16:uniqueId val="{0000000B-C5E3-417E-89EE-27CE99AEFF8B}"/>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Sheet1!$B$298:$B$308</c:f>
              <c:strCache>
                <c:ptCount val="11"/>
                <c:pt idx="0">
                  <c:v>High Sch or less (18%)</c:v>
                </c:pt>
                <c:pt idx="1">
                  <c:v>Some College  (32%)</c:v>
                </c:pt>
                <c:pt idx="2">
                  <c:v>College degree (32%)</c:v>
                </c:pt>
                <c:pt idx="3">
                  <c:v>Postgrad work  (18%)</c:v>
                </c:pt>
                <c:pt idx="5">
                  <c:v>Under $30k  (17%)</c:v>
                </c:pt>
                <c:pt idx="6">
                  <c:v>$30-50   (19%)</c:v>
                </c:pt>
                <c:pt idx="7">
                  <c:v>$50-100  (31%)</c:v>
                </c:pt>
                <c:pt idx="8">
                  <c:v>$100-200 (24%)</c:v>
                </c:pt>
                <c:pt idx="9">
                  <c:v>$200-250  (4%)</c:v>
                </c:pt>
                <c:pt idx="10">
                  <c:v>$250+    (6%)</c:v>
                </c:pt>
              </c:strCache>
            </c:strRef>
          </c:cat>
          <c:val>
            <c:numRef>
              <c:f>Sheet1!$C$298:$C$308</c:f>
              <c:numCache>
                <c:formatCode>General</c:formatCode>
                <c:ptCount val="11"/>
                <c:pt idx="0">
                  <c:v>45</c:v>
                </c:pt>
                <c:pt idx="1">
                  <c:v>43</c:v>
                </c:pt>
                <c:pt idx="2">
                  <c:v>49</c:v>
                </c:pt>
                <c:pt idx="3">
                  <c:v>58</c:v>
                </c:pt>
                <c:pt idx="5">
                  <c:v>53</c:v>
                </c:pt>
                <c:pt idx="6">
                  <c:v>51</c:v>
                </c:pt>
                <c:pt idx="7">
                  <c:v>46</c:v>
                </c:pt>
                <c:pt idx="8">
                  <c:v>47</c:v>
                </c:pt>
                <c:pt idx="9">
                  <c:v>48</c:v>
                </c:pt>
                <c:pt idx="10">
                  <c:v>46</c:v>
                </c:pt>
              </c:numCache>
            </c:numRef>
          </c:val>
          <c:extLst>
            <c:ext xmlns:c16="http://schemas.microsoft.com/office/drawing/2014/chart" uri="{C3380CC4-5D6E-409C-BE32-E72D297353CC}">
              <c16:uniqueId val="{0000000C-C5E3-417E-89EE-27CE99AEFF8B}"/>
            </c:ext>
          </c:extLst>
        </c:ser>
        <c:dLbls>
          <c:showLegendKey val="0"/>
          <c:showVal val="0"/>
          <c:showCatName val="0"/>
          <c:showSerName val="0"/>
          <c:showPercent val="0"/>
          <c:showBubbleSize val="0"/>
        </c:dLbls>
        <c:gapWidth val="219"/>
        <c:overlap val="-27"/>
        <c:axId val="552739424"/>
        <c:axId val="552740408"/>
      </c:barChart>
      <c:catAx>
        <c:axId val="55273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2740408"/>
        <c:crosses val="autoZero"/>
        <c:auto val="1"/>
        <c:lblAlgn val="ctr"/>
        <c:lblOffset val="100"/>
        <c:noMultiLvlLbl val="0"/>
      </c:catAx>
      <c:valAx>
        <c:axId val="552740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2739424"/>
        <c:crosses val="autoZero"/>
        <c:crossBetween val="between"/>
      </c:valAx>
      <c:spPr>
        <a:noFill/>
        <a:ln>
          <a:noFill/>
        </a:ln>
        <a:effectLst/>
      </c:spPr>
    </c:plotArea>
    <c:plotVisOnly val="1"/>
    <c:dispBlanksAs val="gap"/>
    <c:showDLblsOverMax val="0"/>
  </c:chart>
  <c:spPr>
    <a:solidFill>
      <a:srgbClr val="FFFFFF"/>
    </a:solidFill>
    <a:ln>
      <a:noFill/>
    </a:ln>
    <a:effectLst/>
  </c:spPr>
  <c:txPr>
    <a:bodyPr/>
    <a:lstStyle/>
    <a:p>
      <a:pPr>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7C8E-451B-A27B-B48DACDCFB1D}"/>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3-7C8E-451B-A27B-B48DACDCFB1D}"/>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Sheet1!$B$327:$B$330</c:f>
              <c:strCache>
                <c:ptCount val="4"/>
                <c:pt idx="0">
                  <c:v>18+29   (19%)</c:v>
                </c:pt>
                <c:pt idx="1">
                  <c:v>30-44   (25%)</c:v>
                </c:pt>
                <c:pt idx="2">
                  <c:v>45-64  (40%)</c:v>
                </c:pt>
                <c:pt idx="3">
                  <c:v>65+   (15%)</c:v>
                </c:pt>
              </c:strCache>
            </c:strRef>
          </c:cat>
          <c:val>
            <c:numRef>
              <c:f>Sheet1!$C$327:$C$330</c:f>
              <c:numCache>
                <c:formatCode>General</c:formatCode>
                <c:ptCount val="4"/>
                <c:pt idx="0">
                  <c:v>55</c:v>
                </c:pt>
                <c:pt idx="1">
                  <c:v>50</c:v>
                </c:pt>
                <c:pt idx="2">
                  <c:v>44</c:v>
                </c:pt>
                <c:pt idx="3">
                  <c:v>45</c:v>
                </c:pt>
              </c:numCache>
            </c:numRef>
          </c:val>
          <c:extLst>
            <c:ext xmlns:c16="http://schemas.microsoft.com/office/drawing/2014/chart" uri="{C3380CC4-5D6E-409C-BE32-E72D297353CC}">
              <c16:uniqueId val="{00000004-7C8E-451B-A27B-B48DACDCFB1D}"/>
            </c:ext>
          </c:extLst>
        </c:ser>
        <c:dLbls>
          <c:showLegendKey val="0"/>
          <c:showVal val="0"/>
          <c:showCatName val="0"/>
          <c:showSerName val="0"/>
          <c:showPercent val="0"/>
          <c:showBubbleSize val="0"/>
        </c:dLbls>
        <c:gapWidth val="219"/>
        <c:overlap val="-27"/>
        <c:axId val="551698088"/>
        <c:axId val="551704320"/>
      </c:barChart>
      <c:catAx>
        <c:axId val="551698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1704320"/>
        <c:crosses val="autoZero"/>
        <c:auto val="1"/>
        <c:lblAlgn val="ctr"/>
        <c:lblOffset val="100"/>
        <c:noMultiLvlLbl val="0"/>
      </c:catAx>
      <c:valAx>
        <c:axId val="551704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169808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16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2-2122-448F-A719-9D767129A3E8}"/>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1-737C-45A5-ABEF-586D4AB44606}"/>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Sheet1!$B$310:$B$313</c:f>
              <c:strCache>
                <c:ptCount val="4"/>
                <c:pt idx="0">
                  <c:v>Married Women</c:v>
                </c:pt>
                <c:pt idx="1">
                  <c:v>Unmarried Women</c:v>
                </c:pt>
                <c:pt idx="2">
                  <c:v>Married Men</c:v>
                </c:pt>
                <c:pt idx="3">
                  <c:v>Unmarried Men</c:v>
                </c:pt>
              </c:strCache>
            </c:strRef>
          </c:cat>
          <c:val>
            <c:numRef>
              <c:f>Sheet1!$C$310:$C$313</c:f>
              <c:numCache>
                <c:formatCode>General</c:formatCode>
                <c:ptCount val="4"/>
                <c:pt idx="0">
                  <c:v>49</c:v>
                </c:pt>
                <c:pt idx="1">
                  <c:v>62</c:v>
                </c:pt>
                <c:pt idx="2">
                  <c:v>37</c:v>
                </c:pt>
                <c:pt idx="3">
                  <c:v>46</c:v>
                </c:pt>
              </c:numCache>
            </c:numRef>
          </c:val>
          <c:extLst>
            <c:ext xmlns:c16="http://schemas.microsoft.com/office/drawing/2014/chart" uri="{C3380CC4-5D6E-409C-BE32-E72D297353CC}">
              <c16:uniqueId val="{00000002-737C-45A5-ABEF-586D4AB44606}"/>
            </c:ext>
          </c:extLst>
        </c:ser>
        <c:dLbls>
          <c:showLegendKey val="0"/>
          <c:showVal val="0"/>
          <c:showCatName val="0"/>
          <c:showSerName val="0"/>
          <c:showPercent val="0"/>
          <c:showBubbleSize val="0"/>
        </c:dLbls>
        <c:gapWidth val="219"/>
        <c:overlap val="-27"/>
        <c:axId val="552745000"/>
        <c:axId val="552741392"/>
      </c:barChart>
      <c:catAx>
        <c:axId val="55274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2741392"/>
        <c:crosses val="autoZero"/>
        <c:auto val="1"/>
        <c:lblAlgn val="ctr"/>
        <c:lblOffset val="100"/>
        <c:noMultiLvlLbl val="0"/>
      </c:catAx>
      <c:valAx>
        <c:axId val="552741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274500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Dem Vote Minus Rep Vote: 1994-2016</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Sheet2!$H$50</c:f>
              <c:strCache>
                <c:ptCount val="1"/>
                <c:pt idx="0">
                  <c:v>Dem-Rep Gov.</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Sheet2!$I$49:$T$49</c:f>
              <c:numCache>
                <c:formatCode>General</c:formatCode>
                <c:ptCount val="12"/>
                <c:pt idx="0">
                  <c:v>1994</c:v>
                </c:pt>
                <c:pt idx="1">
                  <c:v>1996</c:v>
                </c:pt>
                <c:pt idx="2">
                  <c:v>1998</c:v>
                </c:pt>
                <c:pt idx="3">
                  <c:v>2000</c:v>
                </c:pt>
                <c:pt idx="4">
                  <c:v>2002</c:v>
                </c:pt>
                <c:pt idx="5">
                  <c:v>2004</c:v>
                </c:pt>
                <c:pt idx="6">
                  <c:v>2006</c:v>
                </c:pt>
                <c:pt idx="7">
                  <c:v>2008</c:v>
                </c:pt>
                <c:pt idx="8">
                  <c:v>2010</c:v>
                </c:pt>
                <c:pt idx="9">
                  <c:v>2012</c:v>
                </c:pt>
                <c:pt idx="10">
                  <c:v>2014</c:v>
                </c:pt>
                <c:pt idx="11">
                  <c:v>2016</c:v>
                </c:pt>
              </c:numCache>
            </c:numRef>
          </c:cat>
          <c:val>
            <c:numRef>
              <c:f>Sheet2!$I$50:$T$50</c:f>
              <c:numCache>
                <c:formatCode>General</c:formatCode>
                <c:ptCount val="12"/>
                <c:pt idx="0">
                  <c:v>5993</c:v>
                </c:pt>
                <c:pt idx="2">
                  <c:v>158615</c:v>
                </c:pt>
                <c:pt idx="4">
                  <c:v>-66170</c:v>
                </c:pt>
                <c:pt idx="6">
                  <c:v>108478</c:v>
                </c:pt>
                <c:pt idx="8">
                  <c:v>268642</c:v>
                </c:pt>
                <c:pt idx="10">
                  <c:v>-65510</c:v>
                </c:pt>
              </c:numCache>
            </c:numRef>
          </c:val>
          <c:extLst>
            <c:ext xmlns:c16="http://schemas.microsoft.com/office/drawing/2014/chart" uri="{C3380CC4-5D6E-409C-BE32-E72D297353CC}">
              <c16:uniqueId val="{00000000-8684-4E79-857A-93F200BB6430}"/>
            </c:ext>
          </c:extLst>
        </c:ser>
        <c:ser>
          <c:idx val="1"/>
          <c:order val="1"/>
          <c:tx>
            <c:strRef>
              <c:f>Sheet2!$H$51</c:f>
              <c:strCache>
                <c:ptCount val="1"/>
                <c:pt idx="0">
                  <c:v>Dem-Rep Pres.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Sheet2!$I$49:$T$49</c:f>
              <c:numCache>
                <c:formatCode>General</c:formatCode>
                <c:ptCount val="12"/>
                <c:pt idx="0">
                  <c:v>1994</c:v>
                </c:pt>
                <c:pt idx="1">
                  <c:v>1996</c:v>
                </c:pt>
                <c:pt idx="2">
                  <c:v>1998</c:v>
                </c:pt>
                <c:pt idx="3">
                  <c:v>2000</c:v>
                </c:pt>
                <c:pt idx="4">
                  <c:v>2002</c:v>
                </c:pt>
                <c:pt idx="5">
                  <c:v>2004</c:v>
                </c:pt>
                <c:pt idx="6">
                  <c:v>2006</c:v>
                </c:pt>
                <c:pt idx="7">
                  <c:v>2008</c:v>
                </c:pt>
                <c:pt idx="8">
                  <c:v>2010</c:v>
                </c:pt>
                <c:pt idx="9">
                  <c:v>2012</c:v>
                </c:pt>
                <c:pt idx="10">
                  <c:v>2014</c:v>
                </c:pt>
                <c:pt idx="11">
                  <c:v>2016</c:v>
                </c:pt>
              </c:numCache>
            </c:numRef>
          </c:cat>
          <c:val>
            <c:numRef>
              <c:f>Sheet2!$I$51:$T$51</c:f>
              <c:numCache>
                <c:formatCode>General</c:formatCode>
                <c:ptCount val="12"/>
                <c:pt idx="1">
                  <c:v>282681</c:v>
                </c:pt>
                <c:pt idx="3">
                  <c:v>324985</c:v>
                </c:pt>
                <c:pt idx="5">
                  <c:v>307786</c:v>
                </c:pt>
                <c:pt idx="7">
                  <c:v>673597</c:v>
                </c:pt>
                <c:pt idx="9">
                  <c:v>703963</c:v>
                </c:pt>
                <c:pt idx="11">
                  <c:v>665340</c:v>
                </c:pt>
              </c:numCache>
            </c:numRef>
          </c:val>
          <c:extLst>
            <c:ext xmlns:c16="http://schemas.microsoft.com/office/drawing/2014/chart" uri="{C3380CC4-5D6E-409C-BE32-E72D297353CC}">
              <c16:uniqueId val="{00000001-8684-4E79-857A-93F200BB6430}"/>
            </c:ext>
          </c:extLst>
        </c:ser>
        <c:dLbls>
          <c:showLegendKey val="0"/>
          <c:showVal val="0"/>
          <c:showCatName val="0"/>
          <c:showSerName val="0"/>
          <c:showPercent val="0"/>
          <c:showBubbleSize val="0"/>
        </c:dLbls>
        <c:gapWidth val="219"/>
        <c:overlap val="-27"/>
        <c:axId val="384671688"/>
        <c:axId val="384670704"/>
      </c:barChart>
      <c:catAx>
        <c:axId val="384671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84670704"/>
        <c:crosses val="autoZero"/>
        <c:auto val="1"/>
        <c:lblAlgn val="ctr"/>
        <c:lblOffset val="100"/>
        <c:noMultiLvlLbl val="0"/>
      </c:catAx>
      <c:valAx>
        <c:axId val="384670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4671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Clinton</a:t>
            </a:r>
            <a:r>
              <a:rPr lang="en-US" sz="2000" b="1" baseline="0" dirty="0"/>
              <a:t> Vote: State Percentage (60%) Minus </a:t>
            </a:r>
          </a:p>
          <a:p>
            <a:pPr>
              <a:defRPr sz="2000" b="1"/>
            </a:pPr>
            <a:r>
              <a:rPr lang="en-US" sz="2000" b="1" baseline="0" dirty="0"/>
              <a:t>County Percentage of Vote</a:t>
            </a:r>
            <a:endParaRPr lang="en-US"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Sheet2!$B$138</c:f>
              <c:strCache>
                <c:ptCount val="1"/>
                <c:pt idx="0">
                  <c:v>Dem</c:v>
                </c:pt>
              </c:strCache>
            </c:strRef>
          </c:tx>
          <c:spPr>
            <a:solidFill>
              <a:srgbClr val="C0000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8B43-4F72-9222-3AE25F7822B4}"/>
              </c:ext>
            </c:extLst>
          </c:dPt>
          <c:dPt>
            <c:idx val="1"/>
            <c:invertIfNegative val="0"/>
            <c:bubble3D val="0"/>
            <c:spPr>
              <a:solidFill>
                <a:srgbClr val="0070C0"/>
              </a:solidFill>
              <a:ln>
                <a:noFill/>
              </a:ln>
              <a:effectLst/>
            </c:spPr>
            <c:extLst>
              <c:ext xmlns:c16="http://schemas.microsoft.com/office/drawing/2014/chart" uri="{C3380CC4-5D6E-409C-BE32-E72D297353CC}">
                <c16:uniqueId val="{00000003-8B43-4F72-9222-3AE25F7822B4}"/>
              </c:ext>
            </c:extLst>
          </c:dPt>
          <c:dPt>
            <c:idx val="2"/>
            <c:invertIfNegative val="0"/>
            <c:bubble3D val="0"/>
            <c:spPr>
              <a:solidFill>
                <a:srgbClr val="0070C0"/>
              </a:solidFill>
              <a:ln>
                <a:noFill/>
              </a:ln>
              <a:effectLst/>
            </c:spPr>
            <c:extLst>
              <c:ext xmlns:c16="http://schemas.microsoft.com/office/drawing/2014/chart" uri="{C3380CC4-5D6E-409C-BE32-E72D297353CC}">
                <c16:uniqueId val="{00000005-8B43-4F72-9222-3AE25F7822B4}"/>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8B43-4F72-9222-3AE25F7822B4}"/>
              </c:ext>
            </c:extLst>
          </c:dPt>
          <c:dPt>
            <c:idx val="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9-8B43-4F72-9222-3AE25F7822B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Sheet2!$A$139:$A$162</c:f>
              <c:strCache>
                <c:ptCount val="24"/>
                <c:pt idx="0">
                  <c:v>Prince George's</c:v>
                </c:pt>
                <c:pt idx="1">
                  <c:v>Baltimore City</c:v>
                </c:pt>
                <c:pt idx="2">
                  <c:v>Montgomery</c:v>
                </c:pt>
                <c:pt idx="3">
                  <c:v>Howard</c:v>
                </c:pt>
                <c:pt idx="4">
                  <c:v>Charles</c:v>
                </c:pt>
                <c:pt idx="5">
                  <c:v>Baltimore</c:v>
                </c:pt>
                <c:pt idx="6">
                  <c:v>Anne Arundel</c:v>
                </c:pt>
                <c:pt idx="7">
                  <c:v>Kent</c:v>
                </c:pt>
                <c:pt idx="8">
                  <c:v>Frederick</c:v>
                </c:pt>
                <c:pt idx="9">
                  <c:v>Somerset</c:v>
                </c:pt>
                <c:pt idx="10">
                  <c:v>Wicomico</c:v>
                </c:pt>
                <c:pt idx="11">
                  <c:v>Talbot</c:v>
                </c:pt>
                <c:pt idx="12">
                  <c:v>Dorchester</c:v>
                </c:pt>
                <c:pt idx="13">
                  <c:v>Calvert</c:v>
                </c:pt>
                <c:pt idx="14">
                  <c:v>St. Mary's</c:v>
                </c:pt>
                <c:pt idx="15">
                  <c:v>Harford</c:v>
                </c:pt>
                <c:pt idx="16">
                  <c:v>Worcester</c:v>
                </c:pt>
                <c:pt idx="17">
                  <c:v>Washington</c:v>
                </c:pt>
                <c:pt idx="18">
                  <c:v>Queen Anne's</c:v>
                </c:pt>
                <c:pt idx="19">
                  <c:v>Cecil</c:v>
                </c:pt>
                <c:pt idx="20">
                  <c:v>Carroll</c:v>
                </c:pt>
                <c:pt idx="21">
                  <c:v>Caroline</c:v>
                </c:pt>
                <c:pt idx="22">
                  <c:v>Allegany</c:v>
                </c:pt>
                <c:pt idx="23">
                  <c:v>Garrett</c:v>
                </c:pt>
              </c:strCache>
            </c:strRef>
          </c:cat>
          <c:val>
            <c:numRef>
              <c:f>Sheet2!$B$139:$B$162</c:f>
              <c:numCache>
                <c:formatCode>0%</c:formatCode>
                <c:ptCount val="24"/>
                <c:pt idx="0">
                  <c:v>0.29139818923708904</c:v>
                </c:pt>
                <c:pt idx="1">
                  <c:v>0.25481474187397612</c:v>
                </c:pt>
                <c:pt idx="2">
                  <c:v>0.16104364011647199</c:v>
                </c:pt>
                <c:pt idx="3">
                  <c:v>4.3499301634764787E-2</c:v>
                </c:pt>
                <c:pt idx="4">
                  <c:v>3.67933716868174E-2</c:v>
                </c:pt>
                <c:pt idx="5">
                  <c:v>-4.1365891835192903E-2</c:v>
                </c:pt>
                <c:pt idx="6">
                  <c:v>-0.11807821950604835</c:v>
                </c:pt>
                <c:pt idx="7">
                  <c:v>-0.13933395195380965</c:v>
                </c:pt>
                <c:pt idx="8">
                  <c:v>-0.14291046323559903</c:v>
                </c:pt>
                <c:pt idx="9">
                  <c:v>-0.17250334947954238</c:v>
                </c:pt>
                <c:pt idx="10">
                  <c:v>-0.1751217221521959</c:v>
                </c:pt>
                <c:pt idx="11">
                  <c:v>-0.17636122177954844</c:v>
                </c:pt>
                <c:pt idx="12">
                  <c:v>-0.18735140910912246</c:v>
                </c:pt>
                <c:pt idx="13">
                  <c:v>-0.21126797272055947</c:v>
                </c:pt>
                <c:pt idx="14">
                  <c:v>-0.24226320339192359</c:v>
                </c:pt>
                <c:pt idx="15">
                  <c:v>-0.24336767916650703</c:v>
                </c:pt>
                <c:pt idx="16">
                  <c:v>-0.25369792622499537</c:v>
                </c:pt>
                <c:pt idx="17">
                  <c:v>-0.27650290135396516</c:v>
                </c:pt>
                <c:pt idx="18">
                  <c:v>-0.29666244190959018</c:v>
                </c:pt>
                <c:pt idx="19">
                  <c:v>-0.29716864997948295</c:v>
                </c:pt>
                <c:pt idx="20">
                  <c:v>-0.30838193823119697</c:v>
                </c:pt>
                <c:pt idx="21">
                  <c:v>-0.31333957238499743</c:v>
                </c:pt>
                <c:pt idx="22">
                  <c:v>-0.35299406334717409</c:v>
                </c:pt>
                <c:pt idx="23">
                  <c:v>-0.41497861233959255</c:v>
                </c:pt>
              </c:numCache>
            </c:numRef>
          </c:val>
          <c:extLst>
            <c:ext xmlns:c16="http://schemas.microsoft.com/office/drawing/2014/chart" uri="{C3380CC4-5D6E-409C-BE32-E72D297353CC}">
              <c16:uniqueId val="{0000000A-8B43-4F72-9222-3AE25F7822B4}"/>
            </c:ext>
          </c:extLst>
        </c:ser>
        <c:dLbls>
          <c:showLegendKey val="0"/>
          <c:showVal val="0"/>
          <c:showCatName val="0"/>
          <c:showSerName val="0"/>
          <c:showPercent val="0"/>
          <c:showBubbleSize val="0"/>
        </c:dLbls>
        <c:gapWidth val="219"/>
        <c:overlap val="-27"/>
        <c:axId val="396115392"/>
        <c:axId val="396112112"/>
      </c:barChart>
      <c:catAx>
        <c:axId val="39611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396112112"/>
        <c:crosses val="autoZero"/>
        <c:auto val="1"/>
        <c:lblAlgn val="ctr"/>
        <c:lblOffset val="100"/>
        <c:noMultiLvlLbl val="0"/>
      </c:catAx>
      <c:valAx>
        <c:axId val="396112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115392"/>
        <c:crosses val="autoZero"/>
        <c:crossBetween val="between"/>
      </c:valAx>
      <c:spPr>
        <a:noFill/>
        <a:ln>
          <a:noFill/>
        </a:ln>
        <a:effectLst/>
      </c:spPr>
    </c:plotArea>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Clinton 2016 vs. Obama 2012/2008</a:t>
            </a:r>
            <a:r>
              <a:rPr lang="en-US" b="1" baseline="0" dirty="0"/>
              <a:t> and Bill Clinton 1996</a:t>
            </a:r>
            <a:endParaRPr lang="en-US" b="1" dirty="0"/>
          </a:p>
        </c:rich>
      </c:tx>
      <c:layout>
        <c:manualLayout>
          <c:xMode val="edge"/>
          <c:yMode val="edge"/>
          <c:x val="2.0440444944381953E-2"/>
          <c:y val="0.1111111111111111"/>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405549306336708E-2"/>
          <c:y val="1.1277777777777777E-2"/>
          <c:w val="0.93820247469066365"/>
          <c:h val="0.90340113735783023"/>
        </c:manualLayout>
      </c:layout>
      <c:barChart>
        <c:barDir val="bar"/>
        <c:grouping val="clustered"/>
        <c:varyColors val="0"/>
        <c:ser>
          <c:idx val="0"/>
          <c:order val="0"/>
          <c:tx>
            <c:strRef>
              <c:f>'[Chart in Microsoft PowerPoint]Sheet1'!$C$227</c:f>
              <c:strCache>
                <c:ptCount val="1"/>
                <c:pt idx="0">
                  <c:v>2016-1996</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PowerPoint]Sheet1'!$B$228:$B$278</c:f>
              <c:strCache>
                <c:ptCount val="51"/>
                <c:pt idx="0">
                  <c:v>West Virginia</c:v>
                </c:pt>
                <c:pt idx="1">
                  <c:v>Arkansas</c:v>
                </c:pt>
                <c:pt idx="2">
                  <c:v>Wyoming</c:v>
                </c:pt>
                <c:pt idx="3">
                  <c:v>North Dakota</c:v>
                </c:pt>
                <c:pt idx="4">
                  <c:v>Louisiana</c:v>
                </c:pt>
                <c:pt idx="5">
                  <c:v>Kentucky</c:v>
                </c:pt>
                <c:pt idx="6">
                  <c:v>Oklahoma</c:v>
                </c:pt>
                <c:pt idx="7">
                  <c:v>Tennessee</c:v>
                </c:pt>
                <c:pt idx="8">
                  <c:v>South Dakota</c:v>
                </c:pt>
                <c:pt idx="9">
                  <c:v>Missouri</c:v>
                </c:pt>
                <c:pt idx="10">
                  <c:v>Maine</c:v>
                </c:pt>
                <c:pt idx="11">
                  <c:v>Rhode Island</c:v>
                </c:pt>
                <c:pt idx="12">
                  <c:v>Iowa</c:v>
                </c:pt>
                <c:pt idx="13">
                  <c:v>Minnesota</c:v>
                </c:pt>
                <c:pt idx="14">
                  <c:v>Montana</c:v>
                </c:pt>
                <c:pt idx="15">
                  <c:v>Alabama</c:v>
                </c:pt>
                <c:pt idx="16">
                  <c:v>Idaho</c:v>
                </c:pt>
                <c:pt idx="17">
                  <c:v>Utah</c:v>
                </c:pt>
                <c:pt idx="18">
                  <c:v>Ohio</c:v>
                </c:pt>
                <c:pt idx="19">
                  <c:v>Michigan</c:v>
                </c:pt>
                <c:pt idx="20">
                  <c:v>Wisconsin</c:v>
                </c:pt>
                <c:pt idx="21">
                  <c:v>Indiana</c:v>
                </c:pt>
                <c:pt idx="22">
                  <c:v>New Hampshire</c:v>
                </c:pt>
                <c:pt idx="23">
                  <c:v>Massachusetts</c:v>
                </c:pt>
                <c:pt idx="24">
                  <c:v>Pennsylvania</c:v>
                </c:pt>
                <c:pt idx="25">
                  <c:v>Mississippi</c:v>
                </c:pt>
                <c:pt idx="26">
                  <c:v>New York</c:v>
                </c:pt>
                <c:pt idx="27">
                  <c:v>South Carolina</c:v>
                </c:pt>
                <c:pt idx="28">
                  <c:v>Connecticut</c:v>
                </c:pt>
                <c:pt idx="29">
                  <c:v>Arizona</c:v>
                </c:pt>
                <c:pt idx="30">
                  <c:v>New Mexico</c:v>
                </c:pt>
                <c:pt idx="31">
                  <c:v>Nebraska</c:v>
                </c:pt>
                <c:pt idx="32">
                  <c:v>Florida</c:v>
                </c:pt>
                <c:pt idx="33">
                  <c:v>Delaware</c:v>
                </c:pt>
                <c:pt idx="34">
                  <c:v>New Jersey</c:v>
                </c:pt>
                <c:pt idx="35">
                  <c:v>Illinois</c:v>
                </c:pt>
                <c:pt idx="36">
                  <c:v>Texas</c:v>
                </c:pt>
                <c:pt idx="37">
                  <c:v>Georgia</c:v>
                </c:pt>
                <c:pt idx="38">
                  <c:v>Kansas</c:v>
                </c:pt>
                <c:pt idx="39">
                  <c:v>Oregon</c:v>
                </c:pt>
                <c:pt idx="40">
                  <c:v>Nevada</c:v>
                </c:pt>
                <c:pt idx="41">
                  <c:v>Washington</c:v>
                </c:pt>
                <c:pt idx="42">
                  <c:v>Vermont</c:v>
                </c:pt>
                <c:pt idx="43">
                  <c:v>Hawaii</c:v>
                </c:pt>
                <c:pt idx="44">
                  <c:v>Colorado</c:v>
                </c:pt>
                <c:pt idx="45">
                  <c:v>Alaska</c:v>
                </c:pt>
                <c:pt idx="46">
                  <c:v>North Carolina</c:v>
                </c:pt>
                <c:pt idx="47">
                  <c:v>Virginia</c:v>
                </c:pt>
                <c:pt idx="48">
                  <c:v>Maryland</c:v>
                </c:pt>
                <c:pt idx="49">
                  <c:v>Washington DC</c:v>
                </c:pt>
                <c:pt idx="50">
                  <c:v>California</c:v>
                </c:pt>
              </c:strCache>
            </c:strRef>
          </c:cat>
          <c:val>
            <c:numRef>
              <c:f>'[Chart in Microsoft PowerPoint]Sheet1'!$C$228:$C$278</c:f>
              <c:numCache>
                <c:formatCode>0%</c:formatCode>
                <c:ptCount val="51"/>
                <c:pt idx="0">
                  <c:v>-0.31854665176107855</c:v>
                </c:pt>
                <c:pt idx="1">
                  <c:v>-0.25552824864755486</c:v>
                </c:pt>
                <c:pt idx="2">
                  <c:v>-0.20012082565104025</c:v>
                </c:pt>
                <c:pt idx="3">
                  <c:v>-0.18288680994158346</c:v>
                </c:pt>
                <c:pt idx="4">
                  <c:v>-0.18160838271592139</c:v>
                </c:pt>
                <c:pt idx="5">
                  <c:v>-0.17829051184342842</c:v>
                </c:pt>
                <c:pt idx="6">
                  <c:v>-0.16699390893294225</c:v>
                </c:pt>
                <c:pt idx="7">
                  <c:v>-0.16386642341860558</c:v>
                </c:pt>
                <c:pt idx="8">
                  <c:v>-0.16366414604865526</c:v>
                </c:pt>
                <c:pt idx="9">
                  <c:v>-0.15547037476428149</c:v>
                </c:pt>
                <c:pt idx="10">
                  <c:v>-0.14762120416855318</c:v>
                </c:pt>
                <c:pt idx="11">
                  <c:v>-0.13604213387498409</c:v>
                </c:pt>
                <c:pt idx="12">
                  <c:v>-0.13533388923732725</c:v>
                </c:pt>
                <c:pt idx="13">
                  <c:v>-0.12479388779774814</c:v>
                </c:pt>
                <c:pt idx="14">
                  <c:v>-0.12312589549275837</c:v>
                </c:pt>
                <c:pt idx="15">
                  <c:v>-0.11666128846311052</c:v>
                </c:pt>
                <c:pt idx="16">
                  <c:v>-0.11600972424284067</c:v>
                </c:pt>
                <c:pt idx="17">
                  <c:v>-0.10180512180743867</c:v>
                </c:pt>
                <c:pt idx="18">
                  <c:v>-0.10096949181720544</c:v>
                </c:pt>
                <c:pt idx="19">
                  <c:v>-0.10024413366696772</c:v>
                </c:pt>
                <c:pt idx="20">
                  <c:v>-9.0191966614501906E-2</c:v>
                </c:pt>
                <c:pt idx="21">
                  <c:v>-8.9515936449543532E-2</c:v>
                </c:pt>
                <c:pt idx="22">
                  <c:v>-8.010666160733243E-2</c:v>
                </c:pt>
                <c:pt idx="23">
                  <c:v>-7.8398354491739708E-2</c:v>
                </c:pt>
                <c:pt idx="24">
                  <c:v>-7.5612053608325402E-2</c:v>
                </c:pt>
                <c:pt idx="25">
                  <c:v>-7.5527762454128955E-2</c:v>
                </c:pt>
                <c:pt idx="26">
                  <c:v>-7.2174959211159795E-2</c:v>
                </c:pt>
                <c:pt idx="27">
                  <c:v>-5.9792844421717173E-2</c:v>
                </c:pt>
                <c:pt idx="28">
                  <c:v>-5.8635068823127301E-2</c:v>
                </c:pt>
                <c:pt idx="29">
                  <c:v>-5.8237711518542623E-2</c:v>
                </c:pt>
                <c:pt idx="30">
                  <c:v>-5.7241305610315929E-2</c:v>
                </c:pt>
                <c:pt idx="31">
                  <c:v>-5.4451774992169633E-2</c:v>
                </c:pt>
                <c:pt idx="32">
                  <c:v>-5.3549611951064113E-2</c:v>
                </c:pt>
                <c:pt idx="33">
                  <c:v>-5.2236566325699507E-2</c:v>
                </c:pt>
                <c:pt idx="34">
                  <c:v>-4.9667853061271861E-2</c:v>
                </c:pt>
                <c:pt idx="35">
                  <c:v>-4.2050921854577816E-2</c:v>
                </c:pt>
                <c:pt idx="36">
                  <c:v>-3.9393766178777323E-2</c:v>
                </c:pt>
                <c:pt idx="37">
                  <c:v>-3.7677308014458288E-2</c:v>
                </c:pt>
                <c:pt idx="38">
                  <c:v>-3.7276344520158489E-2</c:v>
                </c:pt>
                <c:pt idx="39">
                  <c:v>-2.9931157196582237E-2</c:v>
                </c:pt>
                <c:pt idx="40">
                  <c:v>-2.6865313552470349E-2</c:v>
                </c:pt>
                <c:pt idx="41">
                  <c:v>-2.0946528447812751E-2</c:v>
                </c:pt>
                <c:pt idx="42">
                  <c:v>-2.0828303840620177E-2</c:v>
                </c:pt>
                <c:pt idx="43">
                  <c:v>-2.0761518082488162E-2</c:v>
                </c:pt>
                <c:pt idx="44">
                  <c:v>-1.9407923697725649E-2</c:v>
                </c:pt>
                <c:pt idx="45">
                  <c:v>-1.8714974941661799E-2</c:v>
                </c:pt>
                <c:pt idx="46">
                  <c:v>-7.7001333026535668E-3</c:v>
                </c:pt>
                <c:pt idx="47">
                  <c:v>9.6059450706689198E-3</c:v>
                </c:pt>
                <c:pt idx="48">
                  <c:v>1.8615765137276141E-2</c:v>
                </c:pt>
                <c:pt idx="49">
                  <c:v>2.6764517911357366E-2</c:v>
                </c:pt>
                <c:pt idx="50">
                  <c:v>4.3837283748770051E-2</c:v>
                </c:pt>
              </c:numCache>
            </c:numRef>
          </c:val>
          <c:extLst>
            <c:ext xmlns:c16="http://schemas.microsoft.com/office/drawing/2014/chart" uri="{C3380CC4-5D6E-409C-BE32-E72D297353CC}">
              <c16:uniqueId val="{00000000-B785-4BD0-8AA0-77F94E517802}"/>
            </c:ext>
          </c:extLst>
        </c:ser>
        <c:ser>
          <c:idx val="1"/>
          <c:order val="1"/>
          <c:tx>
            <c:strRef>
              <c:f>'[Chart in Microsoft PowerPoint]Sheet1'!$D$227</c:f>
              <c:strCache>
                <c:ptCount val="1"/>
                <c:pt idx="0">
                  <c:v>2016-2008</c:v>
                </c:pt>
              </c:strCache>
            </c:strRef>
          </c:tx>
          <c:spPr>
            <a:solidFill>
              <a:srgbClr val="FF0000"/>
            </a:solidFill>
            <a:ln>
              <a:noFill/>
            </a:ln>
            <a:effectLst/>
          </c:spPr>
          <c:invertIfNegative val="0"/>
          <c:cat>
            <c:strRef>
              <c:f>'[Chart in Microsoft PowerPoint]Sheet1'!$B$228:$B$278</c:f>
              <c:strCache>
                <c:ptCount val="51"/>
                <c:pt idx="0">
                  <c:v>West Virginia</c:v>
                </c:pt>
                <c:pt idx="1">
                  <c:v>Arkansas</c:v>
                </c:pt>
                <c:pt idx="2">
                  <c:v>Wyoming</c:v>
                </c:pt>
                <c:pt idx="3">
                  <c:v>North Dakota</c:v>
                </c:pt>
                <c:pt idx="4">
                  <c:v>Louisiana</c:v>
                </c:pt>
                <c:pt idx="5">
                  <c:v>Kentucky</c:v>
                </c:pt>
                <c:pt idx="6">
                  <c:v>Oklahoma</c:v>
                </c:pt>
                <c:pt idx="7">
                  <c:v>Tennessee</c:v>
                </c:pt>
                <c:pt idx="8">
                  <c:v>South Dakota</c:v>
                </c:pt>
                <c:pt idx="9">
                  <c:v>Missouri</c:v>
                </c:pt>
                <c:pt idx="10">
                  <c:v>Maine</c:v>
                </c:pt>
                <c:pt idx="11">
                  <c:v>Rhode Island</c:v>
                </c:pt>
                <c:pt idx="12">
                  <c:v>Iowa</c:v>
                </c:pt>
                <c:pt idx="13">
                  <c:v>Minnesota</c:v>
                </c:pt>
                <c:pt idx="14">
                  <c:v>Montana</c:v>
                </c:pt>
                <c:pt idx="15">
                  <c:v>Alabama</c:v>
                </c:pt>
                <c:pt idx="16">
                  <c:v>Idaho</c:v>
                </c:pt>
                <c:pt idx="17">
                  <c:v>Utah</c:v>
                </c:pt>
                <c:pt idx="18">
                  <c:v>Ohio</c:v>
                </c:pt>
                <c:pt idx="19">
                  <c:v>Michigan</c:v>
                </c:pt>
                <c:pt idx="20">
                  <c:v>Wisconsin</c:v>
                </c:pt>
                <c:pt idx="21">
                  <c:v>Indiana</c:v>
                </c:pt>
                <c:pt idx="22">
                  <c:v>New Hampshire</c:v>
                </c:pt>
                <c:pt idx="23">
                  <c:v>Massachusetts</c:v>
                </c:pt>
                <c:pt idx="24">
                  <c:v>Pennsylvania</c:v>
                </c:pt>
                <c:pt idx="25">
                  <c:v>Mississippi</c:v>
                </c:pt>
                <c:pt idx="26">
                  <c:v>New York</c:v>
                </c:pt>
                <c:pt idx="27">
                  <c:v>South Carolina</c:v>
                </c:pt>
                <c:pt idx="28">
                  <c:v>Connecticut</c:v>
                </c:pt>
                <c:pt idx="29">
                  <c:v>Arizona</c:v>
                </c:pt>
                <c:pt idx="30">
                  <c:v>New Mexico</c:v>
                </c:pt>
                <c:pt idx="31">
                  <c:v>Nebraska</c:v>
                </c:pt>
                <c:pt idx="32">
                  <c:v>Florida</c:v>
                </c:pt>
                <c:pt idx="33">
                  <c:v>Delaware</c:v>
                </c:pt>
                <c:pt idx="34">
                  <c:v>New Jersey</c:v>
                </c:pt>
                <c:pt idx="35">
                  <c:v>Illinois</c:v>
                </c:pt>
                <c:pt idx="36">
                  <c:v>Texas</c:v>
                </c:pt>
                <c:pt idx="37">
                  <c:v>Georgia</c:v>
                </c:pt>
                <c:pt idx="38">
                  <c:v>Kansas</c:v>
                </c:pt>
                <c:pt idx="39">
                  <c:v>Oregon</c:v>
                </c:pt>
                <c:pt idx="40">
                  <c:v>Nevada</c:v>
                </c:pt>
                <c:pt idx="41">
                  <c:v>Washington</c:v>
                </c:pt>
                <c:pt idx="42">
                  <c:v>Vermont</c:v>
                </c:pt>
                <c:pt idx="43">
                  <c:v>Hawaii</c:v>
                </c:pt>
                <c:pt idx="44">
                  <c:v>Colorado</c:v>
                </c:pt>
                <c:pt idx="45">
                  <c:v>Alaska</c:v>
                </c:pt>
                <c:pt idx="46">
                  <c:v>North Carolina</c:v>
                </c:pt>
                <c:pt idx="47">
                  <c:v>Virginia</c:v>
                </c:pt>
                <c:pt idx="48">
                  <c:v>Maryland</c:v>
                </c:pt>
                <c:pt idx="49">
                  <c:v>Washington DC</c:v>
                </c:pt>
                <c:pt idx="50">
                  <c:v>California</c:v>
                </c:pt>
              </c:strCache>
            </c:strRef>
          </c:cat>
          <c:val>
            <c:numRef>
              <c:f>'[Chart in Microsoft PowerPoint]Sheet1'!$D$228:$D$278</c:f>
              <c:numCache>
                <c:formatCode>0%</c:formatCode>
                <c:ptCount val="51"/>
                <c:pt idx="0">
                  <c:v>-0.1599017301918691</c:v>
                </c:pt>
                <c:pt idx="1">
                  <c:v>-5.0646597651242353E-2</c:v>
                </c:pt>
                <c:pt idx="2">
                  <c:v>-0.10040897988675004</c:v>
                </c:pt>
                <c:pt idx="3">
                  <c:v>-0.16703018209971737</c:v>
                </c:pt>
                <c:pt idx="4">
                  <c:v>-1.5329138023451094E-2</c:v>
                </c:pt>
                <c:pt idx="5">
                  <c:v>-8.4463312006487212E-2</c:v>
                </c:pt>
                <c:pt idx="6">
                  <c:v>-5.4549188773065027E-2</c:v>
                </c:pt>
                <c:pt idx="7">
                  <c:v>-6.8926411481708971E-2</c:v>
                </c:pt>
                <c:pt idx="8">
                  <c:v>-0.13047431114601743</c:v>
                </c:pt>
                <c:pt idx="9">
                  <c:v>-0.11226915606817223</c:v>
                </c:pt>
                <c:pt idx="10">
                  <c:v>-9.8057372979759694E-2</c:v>
                </c:pt>
                <c:pt idx="11">
                  <c:v>-7.4640046124561765E-2</c:v>
                </c:pt>
                <c:pt idx="12">
                  <c:v>-0.11728020073865264</c:v>
                </c:pt>
                <c:pt idx="13">
                  <c:v>-7.1602926982798465E-2</c:v>
                </c:pt>
                <c:pt idx="14">
                  <c:v>-0.11114967021816335</c:v>
                </c:pt>
                <c:pt idx="15">
                  <c:v>-4.1404342945749129E-2</c:v>
                </c:pt>
                <c:pt idx="16">
                  <c:v>-8.3083550255598715E-2</c:v>
                </c:pt>
                <c:pt idx="17">
                  <c:v>-6.3680257269060514E-2</c:v>
                </c:pt>
                <c:pt idx="18">
                  <c:v>-7.8829227042881922E-2</c:v>
                </c:pt>
                <c:pt idx="19">
                  <c:v>-0.10029971664106097</c:v>
                </c:pt>
                <c:pt idx="20">
                  <c:v>-9.3177865179423502E-2</c:v>
                </c:pt>
                <c:pt idx="21">
                  <c:v>-0.11944376777968102</c:v>
                </c:pt>
                <c:pt idx="22">
                  <c:v>-6.5268970561345785E-2</c:v>
                </c:pt>
                <c:pt idx="23">
                  <c:v>-9.999142505409675E-3</c:v>
                </c:pt>
                <c:pt idx="24">
                  <c:v>-6.8655651522838756E-2</c:v>
                </c:pt>
                <c:pt idx="25">
                  <c:v>-3.2990875537525388E-2</c:v>
                </c:pt>
                <c:pt idx="26">
                  <c:v>-4.0841473597255207E-2</c:v>
                </c:pt>
                <c:pt idx="27">
                  <c:v>-4.0965600173662409E-2</c:v>
                </c:pt>
                <c:pt idx="28">
                  <c:v>-6.088853608194833E-2</c:v>
                </c:pt>
                <c:pt idx="29">
                  <c:v>4.8768411667833855E-3</c:v>
                </c:pt>
                <c:pt idx="30">
                  <c:v>-8.6074802627933544E-2</c:v>
                </c:pt>
                <c:pt idx="31">
                  <c:v>-7.5982657769246953E-2</c:v>
                </c:pt>
                <c:pt idx="32">
                  <c:v>-3.1063332417208822E-2</c:v>
                </c:pt>
                <c:pt idx="33">
                  <c:v>-8.5120441281966719E-2</c:v>
                </c:pt>
                <c:pt idx="34">
                  <c:v>-2.1366895453585277E-2</c:v>
                </c:pt>
                <c:pt idx="35">
                  <c:v>-6.4306930028847242E-2</c:v>
                </c:pt>
                <c:pt idx="36">
                  <c:v>-2.291318606032211E-3</c:v>
                </c:pt>
                <c:pt idx="37">
                  <c:v>-1.2984969576502248E-2</c:v>
                </c:pt>
                <c:pt idx="38">
                  <c:v>-5.3510710137358641E-2</c:v>
                </c:pt>
                <c:pt idx="39">
                  <c:v>-5.048806256920646E-2</c:v>
                </c:pt>
                <c:pt idx="40">
                  <c:v>-7.2466759243187018E-2</c:v>
                </c:pt>
                <c:pt idx="41">
                  <c:v>-2.2435418721163947E-2</c:v>
                </c:pt>
                <c:pt idx="42">
                  <c:v>-6.3556831956092408E-2</c:v>
                </c:pt>
                <c:pt idx="43">
                  <c:v>-9.6461178919147739E-2</c:v>
                </c:pt>
                <c:pt idx="44">
                  <c:v>-6.3603535679515266E-2</c:v>
                </c:pt>
                <c:pt idx="45">
                  <c:v>-1.893735993893253E-3</c:v>
                </c:pt>
                <c:pt idx="46">
                  <c:v>-3.0043812629196143E-2</c:v>
                </c:pt>
                <c:pt idx="47">
                  <c:v>-2.7294698731756606E-2</c:v>
                </c:pt>
                <c:pt idx="48">
                  <c:v>-1.4193447626459355E-2</c:v>
                </c:pt>
                <c:pt idx="49">
                  <c:v>3.4289024385656397E-3</c:v>
                </c:pt>
                <c:pt idx="50">
                  <c:v>6.8251168015390773E-3</c:v>
                </c:pt>
              </c:numCache>
            </c:numRef>
          </c:val>
          <c:extLst>
            <c:ext xmlns:c16="http://schemas.microsoft.com/office/drawing/2014/chart" uri="{C3380CC4-5D6E-409C-BE32-E72D297353CC}">
              <c16:uniqueId val="{00000001-B785-4BD0-8AA0-77F94E517802}"/>
            </c:ext>
          </c:extLst>
        </c:ser>
        <c:ser>
          <c:idx val="2"/>
          <c:order val="2"/>
          <c:tx>
            <c:strRef>
              <c:f>'[Chart in Microsoft PowerPoint]Sheet1'!$E$227</c:f>
              <c:strCache>
                <c:ptCount val="1"/>
                <c:pt idx="0">
                  <c:v>2016-2012</c:v>
                </c:pt>
              </c:strCache>
            </c:strRef>
          </c:tx>
          <c:spPr>
            <a:solidFill>
              <a:srgbClr val="000082">
                <a:lumMod val="60000"/>
                <a:lumOff val="40000"/>
              </a:srgbClr>
            </a:solidFill>
            <a:ln>
              <a:noFill/>
            </a:ln>
            <a:effectLst/>
          </c:spPr>
          <c:invertIfNegative val="0"/>
          <c:cat>
            <c:strRef>
              <c:f>'[Chart in Microsoft PowerPoint]Sheet1'!$B$228:$B$278</c:f>
              <c:strCache>
                <c:ptCount val="51"/>
                <c:pt idx="0">
                  <c:v>West Virginia</c:v>
                </c:pt>
                <c:pt idx="1">
                  <c:v>Arkansas</c:v>
                </c:pt>
                <c:pt idx="2">
                  <c:v>Wyoming</c:v>
                </c:pt>
                <c:pt idx="3">
                  <c:v>North Dakota</c:v>
                </c:pt>
                <c:pt idx="4">
                  <c:v>Louisiana</c:v>
                </c:pt>
                <c:pt idx="5">
                  <c:v>Kentucky</c:v>
                </c:pt>
                <c:pt idx="6">
                  <c:v>Oklahoma</c:v>
                </c:pt>
                <c:pt idx="7">
                  <c:v>Tennessee</c:v>
                </c:pt>
                <c:pt idx="8">
                  <c:v>South Dakota</c:v>
                </c:pt>
                <c:pt idx="9">
                  <c:v>Missouri</c:v>
                </c:pt>
                <c:pt idx="10">
                  <c:v>Maine</c:v>
                </c:pt>
                <c:pt idx="11">
                  <c:v>Rhode Island</c:v>
                </c:pt>
                <c:pt idx="12">
                  <c:v>Iowa</c:v>
                </c:pt>
                <c:pt idx="13">
                  <c:v>Minnesota</c:v>
                </c:pt>
                <c:pt idx="14">
                  <c:v>Montana</c:v>
                </c:pt>
                <c:pt idx="15">
                  <c:v>Alabama</c:v>
                </c:pt>
                <c:pt idx="16">
                  <c:v>Idaho</c:v>
                </c:pt>
                <c:pt idx="17">
                  <c:v>Utah</c:v>
                </c:pt>
                <c:pt idx="18">
                  <c:v>Ohio</c:v>
                </c:pt>
                <c:pt idx="19">
                  <c:v>Michigan</c:v>
                </c:pt>
                <c:pt idx="20">
                  <c:v>Wisconsin</c:v>
                </c:pt>
                <c:pt idx="21">
                  <c:v>Indiana</c:v>
                </c:pt>
                <c:pt idx="22">
                  <c:v>New Hampshire</c:v>
                </c:pt>
                <c:pt idx="23">
                  <c:v>Massachusetts</c:v>
                </c:pt>
                <c:pt idx="24">
                  <c:v>Pennsylvania</c:v>
                </c:pt>
                <c:pt idx="25">
                  <c:v>Mississippi</c:v>
                </c:pt>
                <c:pt idx="26">
                  <c:v>New York</c:v>
                </c:pt>
                <c:pt idx="27">
                  <c:v>South Carolina</c:v>
                </c:pt>
                <c:pt idx="28">
                  <c:v>Connecticut</c:v>
                </c:pt>
                <c:pt idx="29">
                  <c:v>Arizona</c:v>
                </c:pt>
                <c:pt idx="30">
                  <c:v>New Mexico</c:v>
                </c:pt>
                <c:pt idx="31">
                  <c:v>Nebraska</c:v>
                </c:pt>
                <c:pt idx="32">
                  <c:v>Florida</c:v>
                </c:pt>
                <c:pt idx="33">
                  <c:v>Delaware</c:v>
                </c:pt>
                <c:pt idx="34">
                  <c:v>New Jersey</c:v>
                </c:pt>
                <c:pt idx="35">
                  <c:v>Illinois</c:v>
                </c:pt>
                <c:pt idx="36">
                  <c:v>Texas</c:v>
                </c:pt>
                <c:pt idx="37">
                  <c:v>Georgia</c:v>
                </c:pt>
                <c:pt idx="38">
                  <c:v>Kansas</c:v>
                </c:pt>
                <c:pt idx="39">
                  <c:v>Oregon</c:v>
                </c:pt>
                <c:pt idx="40">
                  <c:v>Nevada</c:v>
                </c:pt>
                <c:pt idx="41">
                  <c:v>Washington</c:v>
                </c:pt>
                <c:pt idx="42">
                  <c:v>Vermont</c:v>
                </c:pt>
                <c:pt idx="43">
                  <c:v>Hawaii</c:v>
                </c:pt>
                <c:pt idx="44">
                  <c:v>Colorado</c:v>
                </c:pt>
                <c:pt idx="45">
                  <c:v>Alaska</c:v>
                </c:pt>
                <c:pt idx="46">
                  <c:v>North Carolina</c:v>
                </c:pt>
                <c:pt idx="47">
                  <c:v>Virginia</c:v>
                </c:pt>
                <c:pt idx="48">
                  <c:v>Maryland</c:v>
                </c:pt>
                <c:pt idx="49">
                  <c:v>Washington DC</c:v>
                </c:pt>
                <c:pt idx="50">
                  <c:v>California</c:v>
                </c:pt>
              </c:strCache>
            </c:strRef>
          </c:cat>
          <c:val>
            <c:numRef>
              <c:f>'[Chart in Microsoft PowerPoint]Sheet1'!$E$228:$E$278</c:f>
              <c:numCache>
                <c:formatCode>0%</c:formatCode>
                <c:ptCount val="51"/>
                <c:pt idx="0">
                  <c:v>-8.9504187502510713E-2</c:v>
                </c:pt>
                <c:pt idx="1">
                  <c:v>-3.0789903017201081E-2</c:v>
                </c:pt>
                <c:pt idx="2">
                  <c:v>-5.3188877423603037E-2</c:v>
                </c:pt>
                <c:pt idx="3">
                  <c:v>-0.10890810130584233</c:v>
                </c:pt>
                <c:pt idx="4">
                  <c:v>-2.1774636233021505E-2</c:v>
                </c:pt>
                <c:pt idx="5">
                  <c:v>-5.0837521578956713E-2</c:v>
                </c:pt>
                <c:pt idx="6">
                  <c:v>-4.3276802569834405E-2</c:v>
                </c:pt>
                <c:pt idx="7">
                  <c:v>-4.1388653925549357E-2</c:v>
                </c:pt>
                <c:pt idx="8">
                  <c:v>-8.1661407583524581E-2</c:v>
                </c:pt>
                <c:pt idx="9">
                  <c:v>-6.2812487222694002E-2</c:v>
                </c:pt>
                <c:pt idx="10">
                  <c:v>-8.3699458762163892E-2</c:v>
                </c:pt>
                <c:pt idx="11">
                  <c:v>-7.3009588632639066E-2</c:v>
                </c:pt>
                <c:pt idx="12">
                  <c:v>-9.7880165341490799E-2</c:v>
                </c:pt>
                <c:pt idx="13">
                  <c:v>-5.7523031532462632E-2</c:v>
                </c:pt>
                <c:pt idx="14">
                  <c:v>-5.6606121151575706E-2</c:v>
                </c:pt>
                <c:pt idx="15">
                  <c:v>-3.7590330987524678E-2</c:v>
                </c:pt>
                <c:pt idx="16">
                  <c:v>-4.8003946755346805E-2</c:v>
                </c:pt>
                <c:pt idx="17">
                  <c:v>3.1332726002854472E-2</c:v>
                </c:pt>
                <c:pt idx="18">
                  <c:v>-7.0766836095722152E-2</c:v>
                </c:pt>
                <c:pt idx="19">
                  <c:v>-6.7442196051854086E-2</c:v>
                </c:pt>
                <c:pt idx="20">
                  <c:v>-5.9277616530125865E-2</c:v>
                </c:pt>
                <c:pt idx="21">
                  <c:v>-5.9363962762371825E-2</c:v>
                </c:pt>
                <c:pt idx="22">
                  <c:v>-4.3796841507119766E-2</c:v>
                </c:pt>
                <c:pt idx="23">
                  <c:v>1.3389040292420828E-3</c:v>
                </c:pt>
                <c:pt idx="24">
                  <c:v>-4.3601337216606473E-2</c:v>
                </c:pt>
                <c:pt idx="25">
                  <c:v>-4.089359543989346E-2</c:v>
                </c:pt>
                <c:pt idx="26">
                  <c:v>-4.5461017496769118E-2</c:v>
                </c:pt>
                <c:pt idx="27">
                  <c:v>-3.2880334073614736E-2</c:v>
                </c:pt>
                <c:pt idx="28">
                  <c:v>-3.557284413720907E-2</c:v>
                </c:pt>
                <c:pt idx="29">
                  <c:v>9.5145131774214131E-3</c:v>
                </c:pt>
                <c:pt idx="30">
                  <c:v>-4.6928281342303868E-2</c:v>
                </c:pt>
                <c:pt idx="31">
                  <c:v>-4.0273144179289733E-2</c:v>
                </c:pt>
                <c:pt idx="32">
                  <c:v>-2.1018920359036408E-2</c:v>
                </c:pt>
                <c:pt idx="33">
                  <c:v>-5.2063524199062128E-2</c:v>
                </c:pt>
                <c:pt idx="34">
                  <c:v>-3.2450960521919092E-2</c:v>
                </c:pt>
                <c:pt idx="35">
                  <c:v>-2.0988307951050333E-2</c:v>
                </c:pt>
                <c:pt idx="36">
                  <c:v>2.0460307928013788E-2</c:v>
                </c:pt>
                <c:pt idx="37">
                  <c:v>2.1464871919719131E-3</c:v>
                </c:pt>
                <c:pt idx="38">
                  <c:v>-1.8459656788214318E-2</c:v>
                </c:pt>
                <c:pt idx="39">
                  <c:v>-2.5393266527690028E-2</c:v>
                </c:pt>
                <c:pt idx="40">
                  <c:v>-4.456249470400564E-2</c:v>
                </c:pt>
                <c:pt idx="41">
                  <c:v>-6.9845630488390986E-3</c:v>
                </c:pt>
                <c:pt idx="42">
                  <c:v>-5.4705503023823043E-2</c:v>
                </c:pt>
                <c:pt idx="43">
                  <c:v>-8.3452303558570695E-2</c:v>
                </c:pt>
                <c:pt idx="44">
                  <c:v>-4.1456153284450181E-2</c:v>
                </c:pt>
                <c:pt idx="45">
                  <c:v>-3.1126591124644332E-2</c:v>
                </c:pt>
                <c:pt idx="46">
                  <c:v>-1.650968577067552E-2</c:v>
                </c:pt>
                <c:pt idx="47">
                  <c:v>-1.2564567962186413E-2</c:v>
                </c:pt>
                <c:pt idx="48">
                  <c:v>-1.4741907793184961E-2</c:v>
                </c:pt>
                <c:pt idx="49">
                  <c:v>1.8868860718127434E-2</c:v>
                </c:pt>
                <c:pt idx="50">
                  <c:v>1.4407146547343097E-2</c:v>
                </c:pt>
              </c:numCache>
            </c:numRef>
          </c:val>
          <c:extLst>
            <c:ext xmlns:c16="http://schemas.microsoft.com/office/drawing/2014/chart" uri="{C3380CC4-5D6E-409C-BE32-E72D297353CC}">
              <c16:uniqueId val="{00000002-B785-4BD0-8AA0-77F94E517802}"/>
            </c:ext>
          </c:extLst>
        </c:ser>
        <c:dLbls>
          <c:showLegendKey val="0"/>
          <c:showVal val="0"/>
          <c:showCatName val="0"/>
          <c:showSerName val="0"/>
          <c:showPercent val="0"/>
          <c:showBubbleSize val="0"/>
        </c:dLbls>
        <c:gapWidth val="219"/>
        <c:axId val="327705776"/>
        <c:axId val="327700856"/>
      </c:barChart>
      <c:catAx>
        <c:axId val="327705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50" b="1" i="0" u="none" strike="noStrike" kern="1200" baseline="0">
                <a:solidFill>
                  <a:srgbClr val="000000"/>
                </a:solidFill>
                <a:latin typeface="+mn-lt"/>
                <a:ea typeface="+mn-ea"/>
                <a:cs typeface="+mn-cs"/>
              </a:defRPr>
            </a:pPr>
            <a:endParaRPr lang="en-US"/>
          </a:p>
        </c:txPr>
        <c:crossAx val="327700856"/>
        <c:crosses val="autoZero"/>
        <c:auto val="1"/>
        <c:lblAlgn val="ctr"/>
        <c:lblOffset val="100"/>
        <c:noMultiLvlLbl val="0"/>
      </c:catAx>
      <c:valAx>
        <c:axId val="327700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7705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0B7A-4A4A-8E84-588B5C4C109C}"/>
              </c:ext>
            </c:extLst>
          </c:dPt>
          <c:dPt>
            <c:idx val="7"/>
            <c:invertIfNegative val="0"/>
            <c:bubble3D val="0"/>
            <c:spPr>
              <a:solidFill>
                <a:srgbClr val="C00000"/>
              </a:solidFill>
              <a:ln>
                <a:noFill/>
              </a:ln>
              <a:effectLst/>
            </c:spPr>
            <c:extLst>
              <c:ext xmlns:c16="http://schemas.microsoft.com/office/drawing/2014/chart" uri="{C3380CC4-5D6E-409C-BE32-E72D297353CC}">
                <c16:uniqueId val="{00000003-0B7A-4A4A-8E84-588B5C4C109C}"/>
              </c:ext>
            </c:extLst>
          </c:dPt>
          <c:dPt>
            <c:idx val="11"/>
            <c:invertIfNegative val="0"/>
            <c:bubble3D val="0"/>
            <c:spPr>
              <a:solidFill>
                <a:srgbClr val="C00000"/>
              </a:solidFill>
              <a:ln>
                <a:noFill/>
              </a:ln>
              <a:effectLst/>
            </c:spPr>
            <c:extLst>
              <c:ext xmlns:c16="http://schemas.microsoft.com/office/drawing/2014/chart" uri="{C3380CC4-5D6E-409C-BE32-E72D297353CC}">
                <c16:uniqueId val="{00000005-0B7A-4A4A-8E84-588B5C4C109C}"/>
              </c:ext>
            </c:extLst>
          </c:dPt>
          <c:dPt>
            <c:idx val="15"/>
            <c:invertIfNegative val="0"/>
            <c:bubble3D val="0"/>
            <c:spPr>
              <a:solidFill>
                <a:srgbClr val="C00000"/>
              </a:solidFill>
              <a:ln>
                <a:noFill/>
              </a:ln>
              <a:effectLst/>
            </c:spPr>
            <c:extLst>
              <c:ext xmlns:c16="http://schemas.microsoft.com/office/drawing/2014/chart" uri="{C3380CC4-5D6E-409C-BE32-E72D297353CC}">
                <c16:uniqueId val="{00000007-0B7A-4A4A-8E84-588B5C4C109C}"/>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Sheet1!$A$425:$B$440</c:f>
              <c:multiLvlStrCache>
                <c:ptCount val="16"/>
                <c:lvl>
                  <c:pt idx="1">
                    <c:v>YES   (42%)</c:v>
                  </c:pt>
                  <c:pt idx="2">
                    <c:v>NO   (48%)</c:v>
                  </c:pt>
                  <c:pt idx="5">
                    <c:v>Didn't go far enough  (30%)</c:v>
                  </c:pt>
                  <c:pt idx="6">
                    <c:v>About right  (18%)</c:v>
                  </c:pt>
                  <c:pt idx="7">
                    <c:v>Went too far (47%)</c:v>
                  </c:pt>
                  <c:pt idx="10">
                    <c:v>Ethus./Satisfied (29%)</c:v>
                  </c:pt>
                  <c:pt idx="11">
                    <c:v>Dissat./Angry  (69%)</c:v>
                  </c:pt>
                  <c:pt idx="14">
                    <c:v>Do more  (46%)</c:v>
                  </c:pt>
                  <c:pt idx="15">
                    <c:v>Doing too much (50%)</c:v>
                  </c:pt>
                </c:lvl>
                <c:lvl>
                  <c:pt idx="0">
                    <c:v>Crim. Justice - treat all fairly</c:v>
                  </c:pt>
                  <c:pt idx="4">
                    <c:v>Obamacare</c:v>
                  </c:pt>
                  <c:pt idx="9">
                    <c:v>Feeling about Fed. Govt.</c:v>
                  </c:pt>
                  <c:pt idx="13">
                    <c:v>Opinion of Govt.</c:v>
                  </c:pt>
                </c:lvl>
              </c:multiLvlStrCache>
            </c:multiLvlStrRef>
          </c:cat>
          <c:val>
            <c:numRef>
              <c:f>Sheet1!$C$425:$C$440</c:f>
              <c:numCache>
                <c:formatCode>General</c:formatCode>
                <c:ptCount val="16"/>
                <c:pt idx="1">
                  <c:v>23</c:v>
                </c:pt>
                <c:pt idx="2">
                  <c:v>71</c:v>
                </c:pt>
                <c:pt idx="5">
                  <c:v>78</c:v>
                </c:pt>
                <c:pt idx="6">
                  <c:v>82</c:v>
                </c:pt>
                <c:pt idx="7">
                  <c:v>13</c:v>
                </c:pt>
                <c:pt idx="10">
                  <c:v>76</c:v>
                </c:pt>
                <c:pt idx="11">
                  <c:v>36</c:v>
                </c:pt>
                <c:pt idx="14">
                  <c:v>74</c:v>
                </c:pt>
                <c:pt idx="15">
                  <c:v>21</c:v>
                </c:pt>
              </c:numCache>
            </c:numRef>
          </c:val>
          <c:extLst>
            <c:ext xmlns:c16="http://schemas.microsoft.com/office/drawing/2014/chart" uri="{C3380CC4-5D6E-409C-BE32-E72D297353CC}">
              <c16:uniqueId val="{00000008-0B7A-4A4A-8E84-588B5C4C109C}"/>
            </c:ext>
          </c:extLst>
        </c:ser>
        <c:dLbls>
          <c:showLegendKey val="0"/>
          <c:showVal val="0"/>
          <c:showCatName val="0"/>
          <c:showSerName val="0"/>
          <c:showPercent val="0"/>
          <c:showBubbleSize val="0"/>
        </c:dLbls>
        <c:gapWidth val="219"/>
        <c:overlap val="-27"/>
        <c:axId val="550307288"/>
        <c:axId val="550303024"/>
      </c:barChart>
      <c:catAx>
        <c:axId val="550307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0303024"/>
        <c:crosses val="autoZero"/>
        <c:auto val="1"/>
        <c:lblAlgn val="ctr"/>
        <c:lblOffset val="100"/>
        <c:noMultiLvlLbl val="0"/>
      </c:catAx>
      <c:valAx>
        <c:axId val="550303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0307288"/>
        <c:crosses val="autoZero"/>
        <c:crossBetween val="between"/>
      </c:valAx>
      <c:spPr>
        <a:noFill/>
        <a:ln>
          <a:noFill/>
        </a:ln>
        <a:effectLst/>
      </c:spPr>
    </c:plotArea>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2"/>
            <c:invertIfNegative val="0"/>
            <c:bubble3D val="0"/>
            <c:spPr>
              <a:solidFill>
                <a:srgbClr val="C00000"/>
              </a:solidFill>
              <a:ln>
                <a:noFill/>
              </a:ln>
              <a:effectLst/>
            </c:spPr>
            <c:extLst>
              <c:ext xmlns:c16="http://schemas.microsoft.com/office/drawing/2014/chart" uri="{C3380CC4-5D6E-409C-BE32-E72D297353CC}">
                <c16:uniqueId val="{00000001-D8D7-498C-86A1-836148CCDA86}"/>
              </c:ext>
            </c:extLst>
          </c:dPt>
          <c:dPt>
            <c:idx val="8"/>
            <c:invertIfNegative val="0"/>
            <c:bubble3D val="0"/>
            <c:spPr>
              <a:solidFill>
                <a:srgbClr val="C00000"/>
              </a:solidFill>
              <a:ln>
                <a:noFill/>
              </a:ln>
              <a:effectLst/>
            </c:spPr>
            <c:extLst>
              <c:ext xmlns:c16="http://schemas.microsoft.com/office/drawing/2014/chart" uri="{C3380CC4-5D6E-409C-BE32-E72D297353CC}">
                <c16:uniqueId val="{00000003-D8D7-498C-86A1-836148CCDA86}"/>
              </c:ext>
            </c:extLst>
          </c:dPt>
          <c:dPt>
            <c:idx val="10"/>
            <c:invertIfNegative val="0"/>
            <c:bubble3D val="0"/>
            <c:spPr>
              <a:solidFill>
                <a:srgbClr val="C00000"/>
              </a:solidFill>
              <a:ln>
                <a:noFill/>
              </a:ln>
              <a:effectLst/>
            </c:spPr>
            <c:extLst>
              <c:ext xmlns:c16="http://schemas.microsoft.com/office/drawing/2014/chart" uri="{C3380CC4-5D6E-409C-BE32-E72D297353CC}">
                <c16:uniqueId val="{00000005-D8D7-498C-86A1-836148CCDA86}"/>
              </c:ext>
            </c:extLst>
          </c:dPt>
          <c:dLbls>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D8D7-498C-86A1-836148CCDA86}"/>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8D7-498C-86A1-836148CCDA86}"/>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D8D7-498C-86A1-836148CCDA86}"/>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D8D7-498C-86A1-836148CCDA86}"/>
                </c:ext>
              </c:extLst>
            </c:dLbl>
            <c:dLbl>
              <c:idx val="7"/>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D8D7-498C-86A1-836148CCDA86}"/>
                </c:ext>
              </c:extLst>
            </c:dLbl>
            <c:dLbl>
              <c:idx val="8"/>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D8D7-498C-86A1-836148CCDA86}"/>
                </c:ext>
              </c:extLst>
            </c:dLbl>
            <c:dLbl>
              <c:idx val="9"/>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D8D7-498C-86A1-836148CCDA86}"/>
                </c:ext>
              </c:extLst>
            </c:dLbl>
            <c:dLbl>
              <c:idx val="1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D8D7-498C-86A1-836148CCDA8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Sheet1!$A$386:$B$396</c:f>
              <c:multiLvlStrCache>
                <c:ptCount val="11"/>
                <c:lvl>
                  <c:pt idx="1">
                    <c:v>Cares about me (15%)</c:v>
                  </c:pt>
                  <c:pt idx="2">
                    <c:v>Bring change (39%)</c:v>
                  </c:pt>
                  <c:pt idx="3">
                    <c:v>Right experience (21%)</c:v>
                  </c:pt>
                  <c:pt idx="4">
                    <c:v>Good judgment  (20%)</c:v>
                  </c:pt>
                  <c:pt idx="7">
                    <c:v>Foreign policy (13%)</c:v>
                  </c:pt>
                  <c:pt idx="8">
                    <c:v>Immigration (13%)</c:v>
                  </c:pt>
                  <c:pt idx="9">
                    <c:v>Economy (52%)</c:v>
                  </c:pt>
                  <c:pt idx="10">
                    <c:v>Terrorism (18%)</c:v>
                  </c:pt>
                </c:lvl>
                <c:lvl>
                  <c:pt idx="0">
                    <c:v>Candidate Quality</c:v>
                  </c:pt>
                  <c:pt idx="6">
                    <c:v>Most Impt. Issue</c:v>
                  </c:pt>
                </c:lvl>
              </c:multiLvlStrCache>
            </c:multiLvlStrRef>
          </c:cat>
          <c:val>
            <c:numRef>
              <c:f>Sheet1!$C$386:$C$396</c:f>
              <c:numCache>
                <c:formatCode>General</c:formatCode>
                <c:ptCount val="11"/>
                <c:pt idx="1">
                  <c:v>58</c:v>
                </c:pt>
                <c:pt idx="2">
                  <c:v>14</c:v>
                </c:pt>
                <c:pt idx="3">
                  <c:v>90</c:v>
                </c:pt>
                <c:pt idx="4">
                  <c:v>66</c:v>
                </c:pt>
                <c:pt idx="7">
                  <c:v>60</c:v>
                </c:pt>
                <c:pt idx="8">
                  <c:v>32</c:v>
                </c:pt>
                <c:pt idx="9">
                  <c:v>52</c:v>
                </c:pt>
                <c:pt idx="10">
                  <c:v>39</c:v>
                </c:pt>
              </c:numCache>
            </c:numRef>
          </c:val>
          <c:extLst>
            <c:ext xmlns:c16="http://schemas.microsoft.com/office/drawing/2014/chart" uri="{C3380CC4-5D6E-409C-BE32-E72D297353CC}">
              <c16:uniqueId val="{00000006-D8D7-498C-86A1-836148CCDA86}"/>
            </c:ext>
          </c:extLst>
        </c:ser>
        <c:dLbls>
          <c:showLegendKey val="0"/>
          <c:showVal val="0"/>
          <c:showCatName val="0"/>
          <c:showSerName val="0"/>
          <c:showPercent val="0"/>
          <c:showBubbleSize val="0"/>
        </c:dLbls>
        <c:gapWidth val="219"/>
        <c:overlap val="-27"/>
        <c:axId val="550330576"/>
        <c:axId val="550330904"/>
      </c:barChart>
      <c:catAx>
        <c:axId val="55033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50330904"/>
        <c:crosses val="autoZero"/>
        <c:auto val="1"/>
        <c:lblAlgn val="ctr"/>
        <c:lblOffset val="100"/>
        <c:noMultiLvlLbl val="0"/>
      </c:catAx>
      <c:valAx>
        <c:axId val="550330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033057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r>
              <a:rPr lang="en-US" b="1" i="0" baseline="0" dirty="0">
                <a:solidFill>
                  <a:srgbClr val="000000"/>
                </a:solidFill>
              </a:rPr>
              <a:t>% of Voters for Clinton and Trump Citing a Factor</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tx>
            <c:strRef>
              <c:f>Sheet1!$C$574</c:f>
              <c:strCache>
                <c:ptCount val="1"/>
                <c:pt idx="0">
                  <c:v>Clinton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Sheet1!$B$575:$B$584</c:f>
              <c:strCache>
                <c:ptCount val="10"/>
                <c:pt idx="0">
                  <c:v>The ability of the candidate to work with Congress</c:v>
                </c:pt>
                <c:pt idx="1">
                  <c:v>The candidate’s personal background is appealing</c:v>
                </c:pt>
                <c:pt idx="2">
                  <c:v>The candidate’s ability to relate to people like yourself</c:v>
                </c:pt>
                <c:pt idx="3">
                  <c:v> My dislike for the other candidate</c:v>
                </c:pt>
                <c:pt idx="4">
                  <c:v> I trust the candidate to make the right decisions</c:v>
                </c:pt>
                <c:pt idx="5">
                  <c:v>The need to fill Supreme Court vacancies</c:v>
                </c:pt>
                <c:pt idx="6">
                  <c:v>The candidate has the right ideas for improving the economy</c:v>
                </c:pt>
                <c:pt idx="7">
                  <c:v> The candidate’s choice for vice president</c:v>
                </c:pt>
                <c:pt idx="8">
                  <c:v>The candidate will better defend America’s national interests</c:v>
                </c:pt>
                <c:pt idx="9">
                  <c:v> I want a candidate who can shake up the status quo </c:v>
                </c:pt>
              </c:strCache>
            </c:strRef>
          </c:cat>
          <c:val>
            <c:numRef>
              <c:f>Sheet1!$C$575:$C$584</c:f>
              <c:numCache>
                <c:formatCode>General</c:formatCode>
                <c:ptCount val="10"/>
                <c:pt idx="0">
                  <c:v>89</c:v>
                </c:pt>
                <c:pt idx="1">
                  <c:v>39</c:v>
                </c:pt>
                <c:pt idx="2">
                  <c:v>52</c:v>
                </c:pt>
                <c:pt idx="3">
                  <c:v>71</c:v>
                </c:pt>
                <c:pt idx="4">
                  <c:v>83</c:v>
                </c:pt>
                <c:pt idx="5">
                  <c:v>81</c:v>
                </c:pt>
                <c:pt idx="6">
                  <c:v>79</c:v>
                </c:pt>
                <c:pt idx="7">
                  <c:v>37</c:v>
                </c:pt>
                <c:pt idx="8">
                  <c:v>76</c:v>
                </c:pt>
                <c:pt idx="9">
                  <c:v>29</c:v>
                </c:pt>
              </c:numCache>
            </c:numRef>
          </c:val>
          <c:extLst>
            <c:ext xmlns:c16="http://schemas.microsoft.com/office/drawing/2014/chart" uri="{C3380CC4-5D6E-409C-BE32-E72D297353CC}">
              <c16:uniqueId val="{00000000-9A41-49F4-B182-64768E884728}"/>
            </c:ext>
          </c:extLst>
        </c:ser>
        <c:ser>
          <c:idx val="1"/>
          <c:order val="1"/>
          <c:tx>
            <c:strRef>
              <c:f>Sheet1!$D$574</c:f>
              <c:strCache>
                <c:ptCount val="1"/>
                <c:pt idx="0">
                  <c:v>Trump</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Sheet1!$B$575:$B$584</c:f>
              <c:strCache>
                <c:ptCount val="10"/>
                <c:pt idx="0">
                  <c:v>The ability of the candidate to work with Congress</c:v>
                </c:pt>
                <c:pt idx="1">
                  <c:v>The candidate’s personal background is appealing</c:v>
                </c:pt>
                <c:pt idx="2">
                  <c:v>The candidate’s ability to relate to people like yourself</c:v>
                </c:pt>
                <c:pt idx="3">
                  <c:v> My dislike for the other candidate</c:v>
                </c:pt>
                <c:pt idx="4">
                  <c:v> I trust the candidate to make the right decisions</c:v>
                </c:pt>
                <c:pt idx="5">
                  <c:v>The need to fill Supreme Court vacancies</c:v>
                </c:pt>
                <c:pt idx="6">
                  <c:v>The candidate has the right ideas for improving the economy</c:v>
                </c:pt>
                <c:pt idx="7">
                  <c:v> The candidate’s choice for vice president</c:v>
                </c:pt>
                <c:pt idx="8">
                  <c:v>The candidate will better defend America’s national interests</c:v>
                </c:pt>
                <c:pt idx="9">
                  <c:v> I want a candidate who can shake up the status quo </c:v>
                </c:pt>
              </c:strCache>
            </c:strRef>
          </c:cat>
          <c:val>
            <c:numRef>
              <c:f>Sheet1!$D$575:$D$584</c:f>
              <c:numCache>
                <c:formatCode>General</c:formatCode>
                <c:ptCount val="10"/>
                <c:pt idx="0">
                  <c:v>60</c:v>
                </c:pt>
                <c:pt idx="1">
                  <c:v>21</c:v>
                </c:pt>
                <c:pt idx="2">
                  <c:v>45</c:v>
                </c:pt>
                <c:pt idx="3">
                  <c:v>67</c:v>
                </c:pt>
                <c:pt idx="4">
                  <c:v>81</c:v>
                </c:pt>
                <c:pt idx="5">
                  <c:v>79</c:v>
                </c:pt>
                <c:pt idx="6">
                  <c:v>86</c:v>
                </c:pt>
                <c:pt idx="7">
                  <c:v>51</c:v>
                </c:pt>
                <c:pt idx="8">
                  <c:v>91</c:v>
                </c:pt>
                <c:pt idx="9">
                  <c:v>77</c:v>
                </c:pt>
              </c:numCache>
            </c:numRef>
          </c:val>
          <c:extLst>
            <c:ext xmlns:c16="http://schemas.microsoft.com/office/drawing/2014/chart" uri="{C3380CC4-5D6E-409C-BE32-E72D297353CC}">
              <c16:uniqueId val="{00000001-9A41-49F4-B182-64768E884728}"/>
            </c:ext>
          </c:extLst>
        </c:ser>
        <c:dLbls>
          <c:showLegendKey val="0"/>
          <c:showVal val="0"/>
          <c:showCatName val="0"/>
          <c:showSerName val="0"/>
          <c:showPercent val="0"/>
          <c:showBubbleSize val="0"/>
        </c:dLbls>
        <c:gapWidth val="219"/>
        <c:overlap val="-27"/>
        <c:axId val="716319872"/>
        <c:axId val="716328400"/>
      </c:barChart>
      <c:catAx>
        <c:axId val="71631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716328400"/>
        <c:crosses val="autoZero"/>
        <c:auto val="1"/>
        <c:lblAlgn val="ctr"/>
        <c:lblOffset val="100"/>
        <c:noMultiLvlLbl val="0"/>
      </c:catAx>
      <c:valAx>
        <c:axId val="716328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6319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2"/>
            <c:invertIfNegative val="0"/>
            <c:bubble3D val="0"/>
            <c:spPr>
              <a:solidFill>
                <a:srgbClr val="7030A0"/>
              </a:solidFill>
              <a:ln>
                <a:noFill/>
              </a:ln>
              <a:effectLst/>
            </c:spPr>
            <c:extLst>
              <c:ext xmlns:c16="http://schemas.microsoft.com/office/drawing/2014/chart" uri="{C3380CC4-5D6E-409C-BE32-E72D297353CC}">
                <c16:uniqueId val="{00000001-5657-4507-93E2-78CF8CB9133B}"/>
              </c:ext>
            </c:extLst>
          </c:dPt>
          <c:dPt>
            <c:idx val="6"/>
            <c:invertIfNegative val="0"/>
            <c:bubble3D val="0"/>
            <c:spPr>
              <a:solidFill>
                <a:srgbClr val="C00000"/>
              </a:solidFill>
              <a:ln>
                <a:noFill/>
              </a:ln>
              <a:effectLst/>
            </c:spPr>
            <c:extLst>
              <c:ext xmlns:c16="http://schemas.microsoft.com/office/drawing/2014/chart" uri="{C3380CC4-5D6E-409C-BE32-E72D297353CC}">
                <c16:uniqueId val="{00000003-5657-4507-93E2-78CF8CB9133B}"/>
              </c:ext>
            </c:extLst>
          </c:dPt>
          <c:dPt>
            <c:idx val="9"/>
            <c:invertIfNegative val="0"/>
            <c:bubble3D val="0"/>
            <c:spPr>
              <a:solidFill>
                <a:srgbClr val="C00000"/>
              </a:solidFill>
              <a:ln>
                <a:noFill/>
              </a:ln>
              <a:effectLst/>
            </c:spPr>
            <c:extLst>
              <c:ext xmlns:c16="http://schemas.microsoft.com/office/drawing/2014/chart" uri="{C3380CC4-5D6E-409C-BE32-E72D297353CC}">
                <c16:uniqueId val="{00000005-5657-4507-93E2-78CF8CB9133B}"/>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Sheet1!$A$363:$B$373</c:f>
              <c:multiLvlStrCache>
                <c:ptCount val="11"/>
                <c:lvl>
                  <c:pt idx="1">
                    <c:v>YES   (18%)</c:v>
                  </c:pt>
                  <c:pt idx="2">
                    <c:v>NO   (82%)</c:v>
                  </c:pt>
                  <c:pt idx="5">
                    <c:v>YES   (10%)</c:v>
                  </c:pt>
                  <c:pt idx="6">
                    <c:v>NO   (90%)</c:v>
                  </c:pt>
                  <c:pt idx="9">
                    <c:v>YES  (13%)</c:v>
                  </c:pt>
                  <c:pt idx="10">
                    <c:v>NO   (87%)</c:v>
                  </c:pt>
                </c:lvl>
                <c:lvl>
                  <c:pt idx="0">
                    <c:v>Union household</c:v>
                  </c:pt>
                  <c:pt idx="4">
                    <c:v>First time Voter</c:v>
                  </c:pt>
                  <c:pt idx="8">
                    <c:v>Veteran?</c:v>
                  </c:pt>
                </c:lvl>
              </c:multiLvlStrCache>
            </c:multiLvlStrRef>
          </c:cat>
          <c:val>
            <c:numRef>
              <c:f>Sheet1!$C$363:$C$373</c:f>
              <c:numCache>
                <c:formatCode>General</c:formatCode>
                <c:ptCount val="11"/>
                <c:pt idx="1">
                  <c:v>51</c:v>
                </c:pt>
                <c:pt idx="2">
                  <c:v>49</c:v>
                </c:pt>
                <c:pt idx="5">
                  <c:v>56</c:v>
                </c:pt>
                <c:pt idx="6">
                  <c:v>47</c:v>
                </c:pt>
                <c:pt idx="9">
                  <c:v>34</c:v>
                </c:pt>
                <c:pt idx="10">
                  <c:v>50</c:v>
                </c:pt>
              </c:numCache>
            </c:numRef>
          </c:val>
          <c:extLst>
            <c:ext xmlns:c16="http://schemas.microsoft.com/office/drawing/2014/chart" uri="{C3380CC4-5D6E-409C-BE32-E72D297353CC}">
              <c16:uniqueId val="{00000006-5657-4507-93E2-78CF8CB9133B}"/>
            </c:ext>
          </c:extLst>
        </c:ser>
        <c:dLbls>
          <c:showLegendKey val="0"/>
          <c:showVal val="0"/>
          <c:showCatName val="0"/>
          <c:showSerName val="0"/>
          <c:showPercent val="0"/>
          <c:showBubbleSize val="0"/>
        </c:dLbls>
        <c:gapWidth val="219"/>
        <c:overlap val="-27"/>
        <c:axId val="551703664"/>
        <c:axId val="551711864"/>
      </c:barChart>
      <c:catAx>
        <c:axId val="55170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51711864"/>
        <c:crosses val="autoZero"/>
        <c:auto val="1"/>
        <c:lblAlgn val="ctr"/>
        <c:lblOffset val="100"/>
        <c:noMultiLvlLbl val="0"/>
      </c:catAx>
      <c:valAx>
        <c:axId val="551711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51703664"/>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1800"/>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395450568678909E-2"/>
          <c:y val="0.10021428571428571"/>
          <c:w val="0.93725534308211478"/>
          <c:h val="0.83030164979377574"/>
        </c:manualLayout>
      </c:layout>
      <c:barChart>
        <c:barDir val="col"/>
        <c:grouping val="clustered"/>
        <c:varyColors val="0"/>
        <c:ser>
          <c:idx val="0"/>
          <c:order val="0"/>
          <c:tx>
            <c:strRef>
              <c:f>Sheet1!$N$282</c:f>
              <c:strCache>
                <c:ptCount val="1"/>
                <c:pt idx="0">
                  <c:v>Clinton Vote</c:v>
                </c:pt>
              </c:strCache>
            </c:strRef>
          </c:tx>
          <c:spPr>
            <a:solidFill>
              <a:schemeClr val="accent1"/>
            </a:solidFill>
            <a:ln>
              <a:noFill/>
            </a:ln>
            <a:effectLst/>
          </c:spPr>
          <c:invertIfNegative val="0"/>
          <c:dPt>
            <c:idx val="0"/>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1-53F0-419B-82EC-2ACA40A8A8E3}"/>
              </c:ext>
            </c:extLst>
          </c:dPt>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03-53F0-419B-82EC-2ACA40A8A8E3}"/>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5-53F0-419B-82EC-2ACA40A8A8E3}"/>
              </c:ext>
            </c:extLst>
          </c:dPt>
          <c:dPt>
            <c:idx val="3"/>
            <c:invertIfNegative val="0"/>
            <c:bubble3D val="0"/>
            <c:spPr>
              <a:solidFill>
                <a:schemeClr val="accent4">
                  <a:lumMod val="75000"/>
                </a:schemeClr>
              </a:solidFill>
              <a:ln>
                <a:noFill/>
              </a:ln>
              <a:effectLst/>
            </c:spPr>
            <c:extLst>
              <c:ext xmlns:c16="http://schemas.microsoft.com/office/drawing/2014/chart" uri="{C3380CC4-5D6E-409C-BE32-E72D297353CC}">
                <c16:uniqueId val="{00000007-53F0-419B-82EC-2ACA40A8A8E3}"/>
              </c:ext>
            </c:extLst>
          </c:dPt>
          <c:dPt>
            <c:idx val="4"/>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9-53F0-419B-82EC-2ACA40A8A8E3}"/>
              </c:ext>
            </c:extLst>
          </c:dPt>
          <c:dPt>
            <c:idx val="5"/>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B-53F0-419B-82EC-2ACA40A8A8E3}"/>
              </c:ext>
            </c:extLst>
          </c:dPt>
          <c:dPt>
            <c:idx val="6"/>
            <c:invertIfNegative val="0"/>
            <c:bubble3D val="0"/>
            <c:spPr>
              <a:solidFill>
                <a:schemeClr val="accent4">
                  <a:lumMod val="75000"/>
                </a:schemeClr>
              </a:solidFill>
              <a:ln>
                <a:noFill/>
              </a:ln>
              <a:effectLst/>
            </c:spPr>
            <c:extLst>
              <c:ext xmlns:c16="http://schemas.microsoft.com/office/drawing/2014/chart" uri="{C3380CC4-5D6E-409C-BE32-E72D297353CC}">
                <c16:uniqueId val="{0000000D-53F0-419B-82EC-2ACA40A8A8E3}"/>
              </c:ext>
            </c:extLst>
          </c:dPt>
          <c:dPt>
            <c:idx val="7"/>
            <c:invertIfNegative val="0"/>
            <c:bubble3D val="0"/>
            <c:spPr>
              <a:solidFill>
                <a:schemeClr val="accent4">
                  <a:lumMod val="75000"/>
                </a:schemeClr>
              </a:solidFill>
              <a:ln>
                <a:noFill/>
              </a:ln>
              <a:effectLst/>
            </c:spPr>
            <c:extLst>
              <c:ext xmlns:c16="http://schemas.microsoft.com/office/drawing/2014/chart" uri="{C3380CC4-5D6E-409C-BE32-E72D297353CC}">
                <c16:uniqueId val="{0000000F-53F0-419B-82EC-2ACA40A8A8E3}"/>
              </c:ext>
            </c:extLst>
          </c:dPt>
          <c:dPt>
            <c:idx val="8"/>
            <c:invertIfNegative val="0"/>
            <c:bubble3D val="0"/>
            <c:spPr>
              <a:solidFill>
                <a:schemeClr val="accent4">
                  <a:lumMod val="75000"/>
                </a:schemeClr>
              </a:solidFill>
              <a:ln>
                <a:noFill/>
              </a:ln>
              <a:effectLst/>
            </c:spPr>
            <c:extLst>
              <c:ext xmlns:c16="http://schemas.microsoft.com/office/drawing/2014/chart" uri="{C3380CC4-5D6E-409C-BE32-E72D297353CC}">
                <c16:uniqueId val="{00000011-53F0-419B-82EC-2ACA40A8A8E3}"/>
              </c:ext>
            </c:extLst>
          </c:dPt>
          <c:dPt>
            <c:idx val="9"/>
            <c:invertIfNegative val="0"/>
            <c:bubble3D val="0"/>
            <c:spPr>
              <a:solidFill>
                <a:schemeClr val="accent4">
                  <a:lumMod val="75000"/>
                </a:schemeClr>
              </a:solidFill>
              <a:ln>
                <a:noFill/>
              </a:ln>
              <a:effectLst/>
            </c:spPr>
            <c:extLst>
              <c:ext xmlns:c16="http://schemas.microsoft.com/office/drawing/2014/chart" uri="{C3380CC4-5D6E-409C-BE32-E72D297353CC}">
                <c16:uniqueId val="{00000013-53F0-419B-82EC-2ACA40A8A8E3}"/>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Sheet1!$M$283:$M$292</c:f>
              <c:strCache>
                <c:ptCount val="10"/>
                <c:pt idx="0">
                  <c:v>White  (70%)</c:v>
                </c:pt>
                <c:pt idx="1">
                  <c:v>Black  (12%)</c:v>
                </c:pt>
                <c:pt idx="2">
                  <c:v>Latino  (11%)</c:v>
                </c:pt>
                <c:pt idx="3">
                  <c:v>Asian   (4%)</c:v>
                </c:pt>
                <c:pt idx="4">
                  <c:v>White Men  (34%)</c:v>
                </c:pt>
                <c:pt idx="5">
                  <c:v>White Women (37%)</c:v>
                </c:pt>
                <c:pt idx="6">
                  <c:v>Black Men  (5%)</c:v>
                </c:pt>
                <c:pt idx="7">
                  <c:v>Black Women (7%)</c:v>
                </c:pt>
                <c:pt idx="8">
                  <c:v>Latino Men (5%)</c:v>
                </c:pt>
                <c:pt idx="9">
                  <c:v>Latino Women  (6%)</c:v>
                </c:pt>
              </c:strCache>
            </c:strRef>
          </c:cat>
          <c:val>
            <c:numRef>
              <c:f>Sheet1!$N$283:$N$292</c:f>
              <c:numCache>
                <c:formatCode>General</c:formatCode>
                <c:ptCount val="10"/>
                <c:pt idx="0">
                  <c:v>37</c:v>
                </c:pt>
                <c:pt idx="1">
                  <c:v>88</c:v>
                </c:pt>
                <c:pt idx="2">
                  <c:v>65</c:v>
                </c:pt>
                <c:pt idx="3">
                  <c:v>65</c:v>
                </c:pt>
                <c:pt idx="4">
                  <c:v>31</c:v>
                </c:pt>
                <c:pt idx="5">
                  <c:v>43</c:v>
                </c:pt>
                <c:pt idx="6">
                  <c:v>80</c:v>
                </c:pt>
                <c:pt idx="7">
                  <c:v>94</c:v>
                </c:pt>
                <c:pt idx="8">
                  <c:v>62</c:v>
                </c:pt>
                <c:pt idx="9">
                  <c:v>68</c:v>
                </c:pt>
              </c:numCache>
            </c:numRef>
          </c:val>
          <c:extLst>
            <c:ext xmlns:c16="http://schemas.microsoft.com/office/drawing/2014/chart" uri="{C3380CC4-5D6E-409C-BE32-E72D297353CC}">
              <c16:uniqueId val="{00000014-53F0-419B-82EC-2ACA40A8A8E3}"/>
            </c:ext>
          </c:extLst>
        </c:ser>
        <c:dLbls>
          <c:showLegendKey val="0"/>
          <c:showVal val="0"/>
          <c:showCatName val="0"/>
          <c:showSerName val="0"/>
          <c:showPercent val="0"/>
          <c:showBubbleSize val="0"/>
        </c:dLbls>
        <c:gapWidth val="219"/>
        <c:overlap val="-27"/>
        <c:axId val="552754512"/>
        <c:axId val="552756480"/>
      </c:barChart>
      <c:catAx>
        <c:axId val="55275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552756480"/>
        <c:crosses val="autoZero"/>
        <c:auto val="1"/>
        <c:lblAlgn val="ctr"/>
        <c:lblOffset val="100"/>
        <c:noMultiLvlLbl val="0"/>
      </c:catAx>
      <c:valAx>
        <c:axId val="552756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52754512"/>
        <c:crosses val="autoZero"/>
        <c:crossBetween val="between"/>
      </c:valAx>
      <c:spPr>
        <a:noFill/>
        <a:ln>
          <a:noFill/>
        </a:ln>
        <a:effectLst/>
      </c:spPr>
    </c:plotArea>
    <c:plotVisOnly val="1"/>
    <c:dispBlanksAs val="gap"/>
    <c:showDLblsOverMax val="0"/>
  </c:chart>
  <c:spPr>
    <a:solidFill>
      <a:srgbClr val="FFFFFF"/>
    </a:solid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04FF3D-FBED-4CEF-B3E0-475C586AE757}"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6B16FEB6-E872-45B1-B726-ACED8697D667}">
      <dgm:prSet phldrT="[Text]"/>
      <dgm:spPr/>
      <dgm:t>
        <a:bodyPr/>
        <a:lstStyle/>
        <a:p>
          <a:r>
            <a:rPr lang="en-US" b="1" dirty="0">
              <a:solidFill>
                <a:srgbClr val="FFFF00"/>
              </a:solidFill>
            </a:rPr>
            <a:t>TRUMP</a:t>
          </a:r>
          <a:r>
            <a:rPr lang="en-US" b="1" dirty="0"/>
            <a:t> and Reps</a:t>
          </a:r>
          <a:r>
            <a:rPr lang="en-US" dirty="0"/>
            <a:t>.</a:t>
          </a:r>
        </a:p>
      </dgm:t>
    </dgm:pt>
    <dgm:pt modelId="{42857D46-9BE4-4976-BEF4-6454F3BB52DD}" type="parTrans" cxnId="{64C19961-B9D1-4342-97C0-D8E0A4DBA123}">
      <dgm:prSet/>
      <dgm:spPr/>
      <dgm:t>
        <a:bodyPr/>
        <a:lstStyle/>
        <a:p>
          <a:endParaRPr lang="en-US"/>
        </a:p>
      </dgm:t>
    </dgm:pt>
    <dgm:pt modelId="{314E4738-D44D-4758-8CC9-F29F1991AF9C}" type="sibTrans" cxnId="{64C19961-B9D1-4342-97C0-D8E0A4DBA123}">
      <dgm:prSet/>
      <dgm:spPr/>
      <dgm:t>
        <a:bodyPr/>
        <a:lstStyle/>
        <a:p>
          <a:endParaRPr lang="en-US"/>
        </a:p>
      </dgm:t>
    </dgm:pt>
    <dgm:pt modelId="{A52D85A1-E283-4934-8EF2-B4CCA6C7FBDC}">
      <dgm:prSet phldrT="[Text]" custT="1"/>
      <dgm:spPr/>
      <dgm:t>
        <a:bodyPr/>
        <a:lstStyle/>
        <a:p>
          <a:r>
            <a:rPr lang="en-US" sz="1600" b="1" dirty="0">
              <a:solidFill>
                <a:srgbClr val="FFFF00"/>
              </a:solidFill>
            </a:rPr>
            <a:t>Foreign Policy Hawks</a:t>
          </a:r>
        </a:p>
        <a:p>
          <a:r>
            <a:rPr lang="en-US" sz="1200" b="1" dirty="0"/>
            <a:t>*Project US power</a:t>
          </a:r>
        </a:p>
        <a:p>
          <a:r>
            <a:rPr lang="en-US" sz="1200" b="1" dirty="0"/>
            <a:t>*Trade policy as leverage</a:t>
          </a:r>
        </a:p>
        <a:p>
          <a:r>
            <a:rPr lang="en-US" sz="1200" b="1" dirty="0"/>
            <a:t>*Big military</a:t>
          </a:r>
        </a:p>
        <a:p>
          <a:r>
            <a:rPr lang="en-US" sz="1200" b="1" dirty="0"/>
            <a:t>*More aggressive stance</a:t>
          </a:r>
        </a:p>
      </dgm:t>
    </dgm:pt>
    <dgm:pt modelId="{CA940BB2-C14B-461D-9FE5-AF4AB11DE64C}" type="parTrans" cxnId="{968CF91C-2B97-4477-A799-97BFFEDA05D7}">
      <dgm:prSet/>
      <dgm:spPr/>
      <dgm:t>
        <a:bodyPr/>
        <a:lstStyle/>
        <a:p>
          <a:endParaRPr lang="en-US"/>
        </a:p>
      </dgm:t>
    </dgm:pt>
    <dgm:pt modelId="{F93705D9-F41C-4314-9D17-9783BD49BF8D}" type="sibTrans" cxnId="{968CF91C-2B97-4477-A799-97BFFEDA05D7}">
      <dgm:prSet/>
      <dgm:spPr/>
      <dgm:t>
        <a:bodyPr/>
        <a:lstStyle/>
        <a:p>
          <a:endParaRPr lang="en-US"/>
        </a:p>
      </dgm:t>
    </dgm:pt>
    <dgm:pt modelId="{4753B8EA-17D3-498F-9E90-F26F3EA7659A}">
      <dgm:prSet phldrT="[Text]" custT="1"/>
      <dgm:spPr/>
      <dgm:t>
        <a:bodyPr/>
        <a:lstStyle/>
        <a:p>
          <a:r>
            <a:rPr lang="en-US" sz="1400" b="1" dirty="0">
              <a:solidFill>
                <a:srgbClr val="FFFF00"/>
              </a:solidFill>
            </a:rPr>
            <a:t>Forgotten people/Populist</a:t>
          </a:r>
        </a:p>
        <a:p>
          <a:r>
            <a:rPr lang="en-US" sz="1200" b="1" dirty="0"/>
            <a:t>*Immigration</a:t>
          </a:r>
        </a:p>
        <a:p>
          <a:r>
            <a:rPr lang="en-US" sz="1200" b="1" dirty="0"/>
            <a:t>*Law/Order</a:t>
          </a:r>
        </a:p>
        <a:p>
          <a:r>
            <a:rPr lang="en-US" sz="1200" b="1" dirty="0"/>
            <a:t>*Jobs/Industry</a:t>
          </a:r>
        </a:p>
        <a:p>
          <a:r>
            <a:rPr lang="en-US" sz="1200" b="1" dirty="0"/>
            <a:t>*Infrastructure</a:t>
          </a:r>
        </a:p>
        <a:p>
          <a:r>
            <a:rPr lang="en-US" sz="1200" b="1" dirty="0"/>
            <a:t>*Inequality</a:t>
          </a:r>
        </a:p>
        <a:p>
          <a:r>
            <a:rPr lang="en-US" sz="1200" b="1" dirty="0"/>
            <a:t>*Trade tariffs</a:t>
          </a:r>
        </a:p>
        <a:p>
          <a:endParaRPr lang="en-US" sz="700" dirty="0"/>
        </a:p>
      </dgm:t>
    </dgm:pt>
    <dgm:pt modelId="{881271BF-6AAF-48E1-843D-29D10392C9AA}" type="parTrans" cxnId="{5BF7D65C-E971-47EF-99BD-2F0013526DE6}">
      <dgm:prSet/>
      <dgm:spPr/>
      <dgm:t>
        <a:bodyPr/>
        <a:lstStyle/>
        <a:p>
          <a:endParaRPr lang="en-US"/>
        </a:p>
      </dgm:t>
    </dgm:pt>
    <dgm:pt modelId="{2D019E9F-55B3-46D1-9065-58DDEA7E9D39}" type="sibTrans" cxnId="{5BF7D65C-E971-47EF-99BD-2F0013526DE6}">
      <dgm:prSet/>
      <dgm:spPr/>
      <dgm:t>
        <a:bodyPr/>
        <a:lstStyle/>
        <a:p>
          <a:endParaRPr lang="en-US"/>
        </a:p>
      </dgm:t>
    </dgm:pt>
    <dgm:pt modelId="{3E327F65-F052-43A1-BEBA-DA8221D32CDB}">
      <dgm:prSet phldrT="[Text]" custT="1"/>
      <dgm:spPr/>
      <dgm:t>
        <a:bodyPr/>
        <a:lstStyle/>
        <a:p>
          <a:r>
            <a:rPr lang="en-US" sz="1400" b="1" dirty="0">
              <a:solidFill>
                <a:srgbClr val="FFFF00"/>
              </a:solidFill>
            </a:rPr>
            <a:t>Conservative ideologues </a:t>
          </a:r>
        </a:p>
        <a:p>
          <a:r>
            <a:rPr lang="en-US" sz="1200" b="1" dirty="0"/>
            <a:t>* Small govt.</a:t>
          </a:r>
        </a:p>
        <a:p>
          <a:r>
            <a:rPr lang="en-US" sz="1200" b="1" dirty="0"/>
            <a:t>*Constitutionalists</a:t>
          </a:r>
        </a:p>
        <a:p>
          <a:r>
            <a:rPr lang="en-US" sz="1200" b="1" dirty="0"/>
            <a:t>*End Obamacare</a:t>
          </a:r>
        </a:p>
        <a:p>
          <a:r>
            <a:rPr lang="en-US" sz="1200" b="1" dirty="0"/>
            <a:t>*Fiscal hawks</a:t>
          </a:r>
        </a:p>
        <a:p>
          <a:r>
            <a:rPr lang="en-US" sz="1200" b="1" dirty="0"/>
            <a:t>*Isolationists?</a:t>
          </a:r>
        </a:p>
      </dgm:t>
    </dgm:pt>
    <dgm:pt modelId="{05F1FE82-34FC-4BF9-9B17-026491FBB5A4}" type="parTrans" cxnId="{B3DD7DBA-9082-414D-A5C1-18357558537E}">
      <dgm:prSet/>
      <dgm:spPr/>
      <dgm:t>
        <a:bodyPr/>
        <a:lstStyle/>
        <a:p>
          <a:endParaRPr lang="en-US"/>
        </a:p>
      </dgm:t>
    </dgm:pt>
    <dgm:pt modelId="{4D024E53-1C63-444D-A332-3A61B8376D26}" type="sibTrans" cxnId="{B3DD7DBA-9082-414D-A5C1-18357558537E}">
      <dgm:prSet/>
      <dgm:spPr/>
      <dgm:t>
        <a:bodyPr/>
        <a:lstStyle/>
        <a:p>
          <a:endParaRPr lang="en-US"/>
        </a:p>
      </dgm:t>
    </dgm:pt>
    <dgm:pt modelId="{C735CB8E-42BE-4A90-AD99-6C8F8C897087}">
      <dgm:prSet phldrT="[Text]" custT="1"/>
      <dgm:spPr/>
      <dgm:t>
        <a:bodyPr/>
        <a:lstStyle/>
        <a:p>
          <a:r>
            <a:rPr lang="en-US" sz="1600" b="1" dirty="0">
              <a:solidFill>
                <a:srgbClr val="FFFF00"/>
              </a:solidFill>
            </a:rPr>
            <a:t>Big Business</a:t>
          </a:r>
        </a:p>
        <a:p>
          <a:r>
            <a:rPr lang="en-US" sz="1200" b="1" dirty="0"/>
            <a:t>*Low taxes</a:t>
          </a:r>
        </a:p>
        <a:p>
          <a:r>
            <a:rPr lang="en-US" sz="1200" b="1" dirty="0"/>
            <a:t>*Fewer regulations</a:t>
          </a:r>
        </a:p>
        <a:p>
          <a:r>
            <a:rPr lang="en-US" sz="1200" b="1" dirty="0"/>
            <a:t>*Free trade</a:t>
          </a:r>
        </a:p>
        <a:p>
          <a:r>
            <a:rPr lang="en-US" sz="1200" b="1" dirty="0"/>
            <a:t>*Less welfare/no min. wage</a:t>
          </a:r>
        </a:p>
      </dgm:t>
    </dgm:pt>
    <dgm:pt modelId="{AE518B24-387F-4A75-8169-18B242CAB5BE}" type="parTrans" cxnId="{855C1334-53EE-4EF1-99A4-B804A753A5E5}">
      <dgm:prSet/>
      <dgm:spPr/>
      <dgm:t>
        <a:bodyPr/>
        <a:lstStyle/>
        <a:p>
          <a:endParaRPr lang="en-US"/>
        </a:p>
      </dgm:t>
    </dgm:pt>
    <dgm:pt modelId="{9DE29CE1-0EFC-4A53-BAA1-F58B253A66C8}" type="sibTrans" cxnId="{855C1334-53EE-4EF1-99A4-B804A753A5E5}">
      <dgm:prSet/>
      <dgm:spPr/>
      <dgm:t>
        <a:bodyPr/>
        <a:lstStyle/>
        <a:p>
          <a:endParaRPr lang="en-US"/>
        </a:p>
      </dgm:t>
    </dgm:pt>
    <dgm:pt modelId="{3A70BF6C-D780-4913-9E60-096AE332EFCA}" type="pres">
      <dgm:prSet presAssocID="{A504FF3D-FBED-4CEF-B3E0-475C586AE757}" presName="cycle" presStyleCnt="0">
        <dgm:presLayoutVars>
          <dgm:chMax val="1"/>
          <dgm:dir/>
          <dgm:animLvl val="ctr"/>
          <dgm:resizeHandles val="exact"/>
        </dgm:presLayoutVars>
      </dgm:prSet>
      <dgm:spPr/>
    </dgm:pt>
    <dgm:pt modelId="{33A4DFC5-D98F-414D-BDC3-F0EE96C85505}" type="pres">
      <dgm:prSet presAssocID="{6B16FEB6-E872-45B1-B726-ACED8697D667}" presName="centerShape" presStyleLbl="node0" presStyleIdx="0" presStyleCnt="1"/>
      <dgm:spPr/>
    </dgm:pt>
    <dgm:pt modelId="{EB5C64A7-2360-47A4-AC10-1AAD230596AC}" type="pres">
      <dgm:prSet presAssocID="{CA940BB2-C14B-461D-9FE5-AF4AB11DE64C}" presName="Name9" presStyleLbl="parChTrans1D2" presStyleIdx="0" presStyleCnt="4"/>
      <dgm:spPr/>
    </dgm:pt>
    <dgm:pt modelId="{C08ED2EF-929D-4025-AF4F-4F2FF61A3338}" type="pres">
      <dgm:prSet presAssocID="{CA940BB2-C14B-461D-9FE5-AF4AB11DE64C}" presName="connTx" presStyleLbl="parChTrans1D2" presStyleIdx="0" presStyleCnt="4"/>
      <dgm:spPr/>
    </dgm:pt>
    <dgm:pt modelId="{84649B92-D462-4124-B555-232824B8A3FF}" type="pres">
      <dgm:prSet presAssocID="{A52D85A1-E283-4934-8EF2-B4CCA6C7FBDC}" presName="node" presStyleLbl="node1" presStyleIdx="0" presStyleCnt="4" custScaleX="230678" custScaleY="118154">
        <dgm:presLayoutVars>
          <dgm:bulletEnabled val="1"/>
        </dgm:presLayoutVars>
      </dgm:prSet>
      <dgm:spPr/>
    </dgm:pt>
    <dgm:pt modelId="{32FE2A4D-8F2A-4AF0-BFB0-8E7C0BFD1768}" type="pres">
      <dgm:prSet presAssocID="{881271BF-6AAF-48E1-843D-29D10392C9AA}" presName="Name9" presStyleLbl="parChTrans1D2" presStyleIdx="1" presStyleCnt="4"/>
      <dgm:spPr/>
    </dgm:pt>
    <dgm:pt modelId="{76274A5B-702C-4DF0-BFBE-F35DFB441BBA}" type="pres">
      <dgm:prSet presAssocID="{881271BF-6AAF-48E1-843D-29D10392C9AA}" presName="connTx" presStyleLbl="parChTrans1D2" presStyleIdx="1" presStyleCnt="4"/>
      <dgm:spPr/>
    </dgm:pt>
    <dgm:pt modelId="{A355BE5C-313C-440B-B78E-EB46F5BC5E0F}" type="pres">
      <dgm:prSet presAssocID="{4753B8EA-17D3-498F-9E90-F26F3EA7659A}" presName="node" presStyleLbl="node1" presStyleIdx="1" presStyleCnt="4" custScaleX="171165" custScaleY="151206" custRadScaleRad="123275" custRadScaleInc="-648">
        <dgm:presLayoutVars>
          <dgm:bulletEnabled val="1"/>
        </dgm:presLayoutVars>
      </dgm:prSet>
      <dgm:spPr/>
    </dgm:pt>
    <dgm:pt modelId="{CEC49307-68BA-4771-B039-F2A7741C9F8C}" type="pres">
      <dgm:prSet presAssocID="{05F1FE82-34FC-4BF9-9B17-026491FBB5A4}" presName="Name9" presStyleLbl="parChTrans1D2" presStyleIdx="2" presStyleCnt="4"/>
      <dgm:spPr/>
    </dgm:pt>
    <dgm:pt modelId="{1477A729-2B80-462F-9465-64F8A3E791AD}" type="pres">
      <dgm:prSet presAssocID="{05F1FE82-34FC-4BF9-9B17-026491FBB5A4}" presName="connTx" presStyleLbl="parChTrans1D2" presStyleIdx="2" presStyleCnt="4"/>
      <dgm:spPr/>
    </dgm:pt>
    <dgm:pt modelId="{C3E69574-3AF9-4102-AD3D-B555137A23B4}" type="pres">
      <dgm:prSet presAssocID="{3E327F65-F052-43A1-BEBA-DA8221D32CDB}" presName="node" presStyleLbl="node1" presStyleIdx="2" presStyleCnt="4" custScaleX="242207" custScaleY="133985">
        <dgm:presLayoutVars>
          <dgm:bulletEnabled val="1"/>
        </dgm:presLayoutVars>
      </dgm:prSet>
      <dgm:spPr/>
    </dgm:pt>
    <dgm:pt modelId="{F1F80938-7135-4B92-9A00-1AAA7A5DCDB3}" type="pres">
      <dgm:prSet presAssocID="{AE518B24-387F-4A75-8169-18B242CAB5BE}" presName="Name9" presStyleLbl="parChTrans1D2" presStyleIdx="3" presStyleCnt="4"/>
      <dgm:spPr/>
    </dgm:pt>
    <dgm:pt modelId="{87EF43EA-E1DE-4E44-BFEC-2BA1FA2CC940}" type="pres">
      <dgm:prSet presAssocID="{AE518B24-387F-4A75-8169-18B242CAB5BE}" presName="connTx" presStyleLbl="parChTrans1D2" presStyleIdx="3" presStyleCnt="4"/>
      <dgm:spPr/>
    </dgm:pt>
    <dgm:pt modelId="{622B3715-F22C-485D-9159-FC81172B4236}" type="pres">
      <dgm:prSet presAssocID="{C735CB8E-42BE-4A90-AD99-6C8F8C897087}" presName="node" presStyleLbl="node1" presStyleIdx="3" presStyleCnt="4" custScaleX="174937" custScaleY="145363" custRadScaleRad="119138">
        <dgm:presLayoutVars>
          <dgm:bulletEnabled val="1"/>
        </dgm:presLayoutVars>
      </dgm:prSet>
      <dgm:spPr/>
    </dgm:pt>
  </dgm:ptLst>
  <dgm:cxnLst>
    <dgm:cxn modelId="{6377382B-DDBD-4995-BDC3-C29A8289B52A}" type="presOf" srcId="{3E327F65-F052-43A1-BEBA-DA8221D32CDB}" destId="{C3E69574-3AF9-4102-AD3D-B555137A23B4}" srcOrd="0" destOrd="0" presId="urn:microsoft.com/office/officeart/2005/8/layout/radial1"/>
    <dgm:cxn modelId="{CA6A2BCF-7EC5-4CAE-BF3F-D9E3ACF6A9A5}" type="presOf" srcId="{881271BF-6AAF-48E1-843D-29D10392C9AA}" destId="{76274A5B-702C-4DF0-BFBE-F35DFB441BBA}" srcOrd="1" destOrd="0" presId="urn:microsoft.com/office/officeart/2005/8/layout/radial1"/>
    <dgm:cxn modelId="{855C1334-53EE-4EF1-99A4-B804A753A5E5}" srcId="{6B16FEB6-E872-45B1-B726-ACED8697D667}" destId="{C735CB8E-42BE-4A90-AD99-6C8F8C897087}" srcOrd="3" destOrd="0" parTransId="{AE518B24-387F-4A75-8169-18B242CAB5BE}" sibTransId="{9DE29CE1-0EFC-4A53-BAA1-F58B253A66C8}"/>
    <dgm:cxn modelId="{968CF91C-2B97-4477-A799-97BFFEDA05D7}" srcId="{6B16FEB6-E872-45B1-B726-ACED8697D667}" destId="{A52D85A1-E283-4934-8EF2-B4CCA6C7FBDC}" srcOrd="0" destOrd="0" parTransId="{CA940BB2-C14B-461D-9FE5-AF4AB11DE64C}" sibTransId="{F93705D9-F41C-4314-9D17-9783BD49BF8D}"/>
    <dgm:cxn modelId="{33D665C1-6C38-48AF-ACC0-F1776C638731}" type="presOf" srcId="{4753B8EA-17D3-498F-9E90-F26F3EA7659A}" destId="{A355BE5C-313C-440B-B78E-EB46F5BC5E0F}" srcOrd="0" destOrd="0" presId="urn:microsoft.com/office/officeart/2005/8/layout/radial1"/>
    <dgm:cxn modelId="{2262DBC7-163A-40C2-82D7-69614670FE73}" type="presOf" srcId="{05F1FE82-34FC-4BF9-9B17-026491FBB5A4}" destId="{1477A729-2B80-462F-9465-64F8A3E791AD}" srcOrd="1" destOrd="0" presId="urn:microsoft.com/office/officeart/2005/8/layout/radial1"/>
    <dgm:cxn modelId="{5BF7D65C-E971-47EF-99BD-2F0013526DE6}" srcId="{6B16FEB6-E872-45B1-B726-ACED8697D667}" destId="{4753B8EA-17D3-498F-9E90-F26F3EA7659A}" srcOrd="1" destOrd="0" parTransId="{881271BF-6AAF-48E1-843D-29D10392C9AA}" sibTransId="{2D019E9F-55B3-46D1-9065-58DDEA7E9D39}"/>
    <dgm:cxn modelId="{31D14B92-D6B1-4CE3-BA2E-89921D49053B}" type="presOf" srcId="{A504FF3D-FBED-4CEF-B3E0-475C586AE757}" destId="{3A70BF6C-D780-4913-9E60-096AE332EFCA}" srcOrd="0" destOrd="0" presId="urn:microsoft.com/office/officeart/2005/8/layout/radial1"/>
    <dgm:cxn modelId="{DC7ABAF1-845F-4A8D-B6CF-C4078705244C}" type="presOf" srcId="{05F1FE82-34FC-4BF9-9B17-026491FBB5A4}" destId="{CEC49307-68BA-4771-B039-F2A7741C9F8C}" srcOrd="0" destOrd="0" presId="urn:microsoft.com/office/officeart/2005/8/layout/radial1"/>
    <dgm:cxn modelId="{E52C1A87-42C3-4C88-8366-E20DE597CF1D}" type="presOf" srcId="{AE518B24-387F-4A75-8169-18B242CAB5BE}" destId="{F1F80938-7135-4B92-9A00-1AAA7A5DCDB3}" srcOrd="0" destOrd="0" presId="urn:microsoft.com/office/officeart/2005/8/layout/radial1"/>
    <dgm:cxn modelId="{64C19961-B9D1-4342-97C0-D8E0A4DBA123}" srcId="{A504FF3D-FBED-4CEF-B3E0-475C586AE757}" destId="{6B16FEB6-E872-45B1-B726-ACED8697D667}" srcOrd="0" destOrd="0" parTransId="{42857D46-9BE4-4976-BEF4-6454F3BB52DD}" sibTransId="{314E4738-D44D-4758-8CC9-F29F1991AF9C}"/>
    <dgm:cxn modelId="{EEEE5113-DBC8-4343-A511-0881D65C73B5}" type="presOf" srcId="{881271BF-6AAF-48E1-843D-29D10392C9AA}" destId="{32FE2A4D-8F2A-4AF0-BFB0-8E7C0BFD1768}" srcOrd="0" destOrd="0" presId="urn:microsoft.com/office/officeart/2005/8/layout/radial1"/>
    <dgm:cxn modelId="{FCFECD95-64F3-4518-A0B3-DF70217A6482}" type="presOf" srcId="{CA940BB2-C14B-461D-9FE5-AF4AB11DE64C}" destId="{C08ED2EF-929D-4025-AF4F-4F2FF61A3338}" srcOrd="1" destOrd="0" presId="urn:microsoft.com/office/officeart/2005/8/layout/radial1"/>
    <dgm:cxn modelId="{DA067155-DD9B-464D-B377-64D0644BC705}" type="presOf" srcId="{C735CB8E-42BE-4A90-AD99-6C8F8C897087}" destId="{622B3715-F22C-485D-9159-FC81172B4236}" srcOrd="0" destOrd="0" presId="urn:microsoft.com/office/officeart/2005/8/layout/radial1"/>
    <dgm:cxn modelId="{B3DD7DBA-9082-414D-A5C1-18357558537E}" srcId="{6B16FEB6-E872-45B1-B726-ACED8697D667}" destId="{3E327F65-F052-43A1-BEBA-DA8221D32CDB}" srcOrd="2" destOrd="0" parTransId="{05F1FE82-34FC-4BF9-9B17-026491FBB5A4}" sibTransId="{4D024E53-1C63-444D-A332-3A61B8376D26}"/>
    <dgm:cxn modelId="{6BCBEEA8-9DCA-4A53-B409-8852DF8AF174}" type="presOf" srcId="{6B16FEB6-E872-45B1-B726-ACED8697D667}" destId="{33A4DFC5-D98F-414D-BDC3-F0EE96C85505}" srcOrd="0" destOrd="0" presId="urn:microsoft.com/office/officeart/2005/8/layout/radial1"/>
    <dgm:cxn modelId="{97CC16AB-44A9-4839-86AF-681A750CA2A5}" type="presOf" srcId="{AE518B24-387F-4A75-8169-18B242CAB5BE}" destId="{87EF43EA-E1DE-4E44-BFEC-2BA1FA2CC940}" srcOrd="1" destOrd="0" presId="urn:microsoft.com/office/officeart/2005/8/layout/radial1"/>
    <dgm:cxn modelId="{E267A558-51A5-480D-9D1D-27D044CA2F90}" type="presOf" srcId="{CA940BB2-C14B-461D-9FE5-AF4AB11DE64C}" destId="{EB5C64A7-2360-47A4-AC10-1AAD230596AC}" srcOrd="0" destOrd="0" presId="urn:microsoft.com/office/officeart/2005/8/layout/radial1"/>
    <dgm:cxn modelId="{68B90309-EF6C-4A12-A311-12D16E2674E8}" type="presOf" srcId="{A52D85A1-E283-4934-8EF2-B4CCA6C7FBDC}" destId="{84649B92-D462-4124-B555-232824B8A3FF}" srcOrd="0" destOrd="0" presId="urn:microsoft.com/office/officeart/2005/8/layout/radial1"/>
    <dgm:cxn modelId="{E22B1246-8FB6-4DBE-A6CC-C7CAB4F0D8FF}" type="presParOf" srcId="{3A70BF6C-D780-4913-9E60-096AE332EFCA}" destId="{33A4DFC5-D98F-414D-BDC3-F0EE96C85505}" srcOrd="0" destOrd="0" presId="urn:microsoft.com/office/officeart/2005/8/layout/radial1"/>
    <dgm:cxn modelId="{B6F68B9F-B646-4F5E-BB00-B9E51621ADC0}" type="presParOf" srcId="{3A70BF6C-D780-4913-9E60-096AE332EFCA}" destId="{EB5C64A7-2360-47A4-AC10-1AAD230596AC}" srcOrd="1" destOrd="0" presId="urn:microsoft.com/office/officeart/2005/8/layout/radial1"/>
    <dgm:cxn modelId="{EA888ED7-AC48-4F01-BADC-34D6B8C829E1}" type="presParOf" srcId="{EB5C64A7-2360-47A4-AC10-1AAD230596AC}" destId="{C08ED2EF-929D-4025-AF4F-4F2FF61A3338}" srcOrd="0" destOrd="0" presId="urn:microsoft.com/office/officeart/2005/8/layout/radial1"/>
    <dgm:cxn modelId="{DBF474E6-CDD7-4565-A966-D3C4465DA477}" type="presParOf" srcId="{3A70BF6C-D780-4913-9E60-096AE332EFCA}" destId="{84649B92-D462-4124-B555-232824B8A3FF}" srcOrd="2" destOrd="0" presId="urn:microsoft.com/office/officeart/2005/8/layout/radial1"/>
    <dgm:cxn modelId="{329DF926-A11B-45BB-AE23-0E006200DC74}" type="presParOf" srcId="{3A70BF6C-D780-4913-9E60-096AE332EFCA}" destId="{32FE2A4D-8F2A-4AF0-BFB0-8E7C0BFD1768}" srcOrd="3" destOrd="0" presId="urn:microsoft.com/office/officeart/2005/8/layout/radial1"/>
    <dgm:cxn modelId="{FC44BFB4-1A76-44B7-8422-4CE65C5B70B4}" type="presParOf" srcId="{32FE2A4D-8F2A-4AF0-BFB0-8E7C0BFD1768}" destId="{76274A5B-702C-4DF0-BFBE-F35DFB441BBA}" srcOrd="0" destOrd="0" presId="urn:microsoft.com/office/officeart/2005/8/layout/radial1"/>
    <dgm:cxn modelId="{8B8FBFA0-794C-48EE-BC0D-FDD82F4BF8B5}" type="presParOf" srcId="{3A70BF6C-D780-4913-9E60-096AE332EFCA}" destId="{A355BE5C-313C-440B-B78E-EB46F5BC5E0F}" srcOrd="4" destOrd="0" presId="urn:microsoft.com/office/officeart/2005/8/layout/radial1"/>
    <dgm:cxn modelId="{52C7ABCA-502B-4E5F-9901-16552D8A37CF}" type="presParOf" srcId="{3A70BF6C-D780-4913-9E60-096AE332EFCA}" destId="{CEC49307-68BA-4771-B039-F2A7741C9F8C}" srcOrd="5" destOrd="0" presId="urn:microsoft.com/office/officeart/2005/8/layout/radial1"/>
    <dgm:cxn modelId="{B1F96071-1106-424E-AFE4-AF7C69683C58}" type="presParOf" srcId="{CEC49307-68BA-4771-B039-F2A7741C9F8C}" destId="{1477A729-2B80-462F-9465-64F8A3E791AD}" srcOrd="0" destOrd="0" presId="urn:microsoft.com/office/officeart/2005/8/layout/radial1"/>
    <dgm:cxn modelId="{3944415E-3CCA-45B7-84F0-DC24F7FA0C27}" type="presParOf" srcId="{3A70BF6C-D780-4913-9E60-096AE332EFCA}" destId="{C3E69574-3AF9-4102-AD3D-B555137A23B4}" srcOrd="6" destOrd="0" presId="urn:microsoft.com/office/officeart/2005/8/layout/radial1"/>
    <dgm:cxn modelId="{C97B40E0-AE65-4B32-89B8-48A1AFC5B91C}" type="presParOf" srcId="{3A70BF6C-D780-4913-9E60-096AE332EFCA}" destId="{F1F80938-7135-4B92-9A00-1AAA7A5DCDB3}" srcOrd="7" destOrd="0" presId="urn:microsoft.com/office/officeart/2005/8/layout/radial1"/>
    <dgm:cxn modelId="{74C6640A-2DD2-4B61-8428-85F49BEF2C17}" type="presParOf" srcId="{F1F80938-7135-4B92-9A00-1AAA7A5DCDB3}" destId="{87EF43EA-E1DE-4E44-BFEC-2BA1FA2CC940}" srcOrd="0" destOrd="0" presId="urn:microsoft.com/office/officeart/2005/8/layout/radial1"/>
    <dgm:cxn modelId="{E14D1FB3-ECC9-402D-90E4-A14D288D8EE9}" type="presParOf" srcId="{3A70BF6C-D780-4913-9E60-096AE332EFCA}" destId="{622B3715-F22C-485D-9159-FC81172B4236}"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CAD5AD-75CD-4F8F-B711-53B3D578E4B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A2C15674-6B67-45CD-920A-C4C601B67B1B}">
      <dgm:prSet phldrT="[Text]" custT="1"/>
      <dgm:spPr/>
      <dgm:t>
        <a:bodyPr/>
        <a:lstStyle/>
        <a:p>
          <a:r>
            <a:rPr lang="en-US" sz="2000" b="1" dirty="0">
              <a:solidFill>
                <a:srgbClr val="FFC000"/>
              </a:solidFill>
            </a:rPr>
            <a:t>Trump Populists </a:t>
          </a:r>
          <a:r>
            <a:rPr lang="en-US" sz="2000" b="1" dirty="0"/>
            <a:t>and Dems</a:t>
          </a:r>
        </a:p>
      </dgm:t>
    </dgm:pt>
    <dgm:pt modelId="{88352DDD-9A5E-4C65-A2EB-B5644AF17CA6}" type="parTrans" cxnId="{00FE812C-F703-43A9-BB88-1983564469D0}">
      <dgm:prSet/>
      <dgm:spPr/>
      <dgm:t>
        <a:bodyPr/>
        <a:lstStyle/>
        <a:p>
          <a:endParaRPr lang="en-US"/>
        </a:p>
      </dgm:t>
    </dgm:pt>
    <dgm:pt modelId="{387D1D5E-0BBE-4F7C-BAE2-84F170CF8CEA}" type="sibTrans" cxnId="{00FE812C-F703-43A9-BB88-1983564469D0}">
      <dgm:prSet/>
      <dgm:spPr/>
      <dgm:t>
        <a:bodyPr/>
        <a:lstStyle/>
        <a:p>
          <a:endParaRPr lang="en-US"/>
        </a:p>
      </dgm:t>
    </dgm:pt>
    <dgm:pt modelId="{79F502E9-7B3A-4A15-B39B-1D495671320F}">
      <dgm:prSet phldrT="[Text]" custT="1"/>
      <dgm:spPr/>
      <dgm:t>
        <a:bodyPr/>
        <a:lstStyle/>
        <a:p>
          <a:r>
            <a:rPr lang="en-US" sz="2000" b="1" dirty="0">
              <a:solidFill>
                <a:srgbClr val="FFC000"/>
              </a:solidFill>
            </a:rPr>
            <a:t>Infrastructure</a:t>
          </a:r>
          <a:br>
            <a:rPr lang="en-US" sz="2000" b="1" dirty="0">
              <a:solidFill>
                <a:srgbClr val="FFC000"/>
              </a:solidFill>
            </a:rPr>
          </a:br>
          <a:r>
            <a:rPr lang="en-US" sz="1600" b="1" dirty="0"/>
            <a:t>*$Trillion</a:t>
          </a:r>
          <a:r>
            <a:rPr lang="en-US" sz="2000" b="1" dirty="0"/>
            <a:t> </a:t>
          </a:r>
          <a:r>
            <a:rPr lang="en-US" sz="1600" b="1" dirty="0"/>
            <a:t>program</a:t>
          </a:r>
          <a:br>
            <a:rPr lang="en-US" sz="1600" b="1" dirty="0"/>
          </a:br>
          <a:r>
            <a:rPr lang="en-US" sz="1600" b="1" dirty="0"/>
            <a:t>*Deficit spending</a:t>
          </a:r>
        </a:p>
        <a:p>
          <a:endParaRPr lang="en-US" sz="1800" dirty="0"/>
        </a:p>
      </dgm:t>
    </dgm:pt>
    <dgm:pt modelId="{103D3BCE-F08F-4B27-9854-EA72C05D6C9A}" type="parTrans" cxnId="{673FFF47-CD53-4A02-8E45-05703BAC9C48}">
      <dgm:prSet/>
      <dgm:spPr/>
      <dgm:t>
        <a:bodyPr/>
        <a:lstStyle/>
        <a:p>
          <a:endParaRPr lang="en-US"/>
        </a:p>
      </dgm:t>
    </dgm:pt>
    <dgm:pt modelId="{917C4222-8512-4128-AEAD-6A1FB36A46BB}" type="sibTrans" cxnId="{673FFF47-CD53-4A02-8E45-05703BAC9C48}">
      <dgm:prSet/>
      <dgm:spPr/>
      <dgm:t>
        <a:bodyPr/>
        <a:lstStyle/>
        <a:p>
          <a:endParaRPr lang="en-US"/>
        </a:p>
      </dgm:t>
    </dgm:pt>
    <dgm:pt modelId="{49609225-8123-4DBB-8E99-E64DCBD8B091}">
      <dgm:prSet phldrT="[Text]" custT="1"/>
      <dgm:spPr/>
      <dgm:t>
        <a:bodyPr/>
        <a:lstStyle/>
        <a:p>
          <a:r>
            <a:rPr lang="en-US" sz="1800" b="1" dirty="0">
              <a:solidFill>
                <a:srgbClr val="FFC000"/>
              </a:solidFill>
            </a:rPr>
            <a:t>Middle East/</a:t>
          </a:r>
          <a:br>
            <a:rPr lang="en-US" sz="1800" b="1" dirty="0">
              <a:solidFill>
                <a:srgbClr val="FFC000"/>
              </a:solidFill>
            </a:rPr>
          </a:br>
          <a:r>
            <a:rPr lang="en-US" sz="1800" b="1" dirty="0">
              <a:solidFill>
                <a:srgbClr val="FFC000"/>
              </a:solidFill>
            </a:rPr>
            <a:t>neo-isolationism</a:t>
          </a:r>
        </a:p>
        <a:p>
          <a:r>
            <a:rPr lang="en-US" sz="1700" b="1" dirty="0"/>
            <a:t>*Avoid combat</a:t>
          </a:r>
        </a:p>
        <a:p>
          <a:r>
            <a:rPr lang="en-US" sz="1700" b="1" dirty="0"/>
            <a:t>*Work with Russians in Syria</a:t>
          </a:r>
        </a:p>
        <a:p>
          <a:r>
            <a:rPr lang="en-US" sz="1700" b="1" dirty="0"/>
            <a:t>*Favor Israel?</a:t>
          </a:r>
        </a:p>
      </dgm:t>
    </dgm:pt>
    <dgm:pt modelId="{4871DE6C-B769-4982-A63A-2840938D3702}" type="parTrans" cxnId="{0878DEA1-C8F7-468A-8E3B-D49DD48B54EA}">
      <dgm:prSet/>
      <dgm:spPr/>
      <dgm:t>
        <a:bodyPr/>
        <a:lstStyle/>
        <a:p>
          <a:endParaRPr lang="en-US"/>
        </a:p>
      </dgm:t>
    </dgm:pt>
    <dgm:pt modelId="{49898902-7D96-403D-B134-618B6AE17DF5}" type="sibTrans" cxnId="{0878DEA1-C8F7-468A-8E3B-D49DD48B54EA}">
      <dgm:prSet/>
      <dgm:spPr/>
      <dgm:t>
        <a:bodyPr/>
        <a:lstStyle/>
        <a:p>
          <a:endParaRPr lang="en-US"/>
        </a:p>
      </dgm:t>
    </dgm:pt>
    <dgm:pt modelId="{4D6A76DF-4CA2-41B1-A59B-D2E876083ACB}">
      <dgm:prSet phldrT="[Text]" custT="1"/>
      <dgm:spPr/>
      <dgm:t>
        <a:bodyPr/>
        <a:lstStyle/>
        <a:p>
          <a:r>
            <a:rPr lang="en-US" sz="2000" b="1" kern="1200" dirty="0">
              <a:solidFill>
                <a:srgbClr val="FFC000"/>
              </a:solidFill>
            </a:rPr>
            <a:t>Welfare/</a:t>
          </a:r>
          <a:br>
            <a:rPr lang="en-US" sz="2000" b="1" kern="1200" dirty="0">
              <a:solidFill>
                <a:srgbClr val="FFC000"/>
              </a:solidFill>
            </a:rPr>
          </a:br>
          <a:r>
            <a:rPr lang="en-US" sz="2000" b="1" kern="1200" dirty="0">
              <a:solidFill>
                <a:srgbClr val="FFC000"/>
              </a:solidFill>
            </a:rPr>
            <a:t>inequality</a:t>
          </a:r>
          <a:br>
            <a:rPr lang="en-US" sz="2000" kern="1200" dirty="0"/>
          </a:br>
          <a:r>
            <a:rPr lang="en-US" sz="2000" b="1" kern="1200" dirty="0"/>
            <a:t>*</a:t>
          </a:r>
          <a:r>
            <a:rPr lang="en-US" sz="1400" b="1" kern="1200" dirty="0">
              <a:solidFill>
                <a:srgbClr val="FFFFFF"/>
              </a:solidFill>
              <a:latin typeface="Century Gothic"/>
              <a:ea typeface="+mn-ea"/>
              <a:cs typeface="+mn-cs"/>
            </a:rPr>
            <a:t>Carried interest/hedge fund  </a:t>
          </a:r>
          <a:br>
            <a:rPr lang="en-US" sz="1400" b="1" kern="1200" dirty="0">
              <a:solidFill>
                <a:srgbClr val="FFFFFF"/>
              </a:solidFill>
              <a:latin typeface="Century Gothic"/>
              <a:ea typeface="+mn-ea"/>
              <a:cs typeface="+mn-cs"/>
            </a:rPr>
          </a:br>
          <a:r>
            <a:rPr lang="en-US" sz="1400" b="1" kern="1200" dirty="0">
              <a:solidFill>
                <a:srgbClr val="FFFFFF"/>
              </a:solidFill>
              <a:latin typeface="Century Gothic"/>
              <a:ea typeface="+mn-ea"/>
              <a:cs typeface="+mn-cs"/>
            </a:rPr>
            <a:t>*Paid maternity leave</a:t>
          </a:r>
        </a:p>
        <a:p>
          <a:r>
            <a:rPr lang="en-US" sz="1400" b="1" kern="1200" dirty="0">
              <a:solidFill>
                <a:srgbClr val="FFFFFF"/>
              </a:solidFill>
              <a:latin typeface="Century Gothic"/>
              <a:ea typeface="+mn-ea"/>
              <a:cs typeface="+mn-cs"/>
            </a:rPr>
            <a:t>*Pay inequality</a:t>
          </a:r>
          <a:br>
            <a:rPr lang="en-US" sz="1400" b="1" kern="1200" dirty="0">
              <a:solidFill>
                <a:srgbClr val="FFFFFF"/>
              </a:solidFill>
              <a:latin typeface="Century Gothic"/>
              <a:ea typeface="+mn-ea"/>
              <a:cs typeface="+mn-cs"/>
            </a:rPr>
          </a:br>
          <a:r>
            <a:rPr lang="en-US" sz="1400" b="1" kern="1200" dirty="0">
              <a:solidFill>
                <a:srgbClr val="FFFFFF"/>
              </a:solidFill>
              <a:latin typeface="Century Gothic"/>
              <a:ea typeface="+mn-ea"/>
              <a:cs typeface="+mn-cs"/>
            </a:rPr>
            <a:t>*Minimum wage</a:t>
          </a:r>
        </a:p>
        <a:p>
          <a:r>
            <a:rPr lang="en-US" sz="1400" b="1" kern="1200" dirty="0">
              <a:solidFill>
                <a:srgbClr val="FFFFFF"/>
              </a:solidFill>
              <a:latin typeface="Century Gothic"/>
              <a:ea typeface="+mn-ea"/>
              <a:cs typeface="+mn-cs"/>
            </a:rPr>
            <a:t>*Limit Obamacare changes</a:t>
          </a:r>
        </a:p>
        <a:p>
          <a:endParaRPr lang="en-US" sz="2000" kern="1200" dirty="0"/>
        </a:p>
      </dgm:t>
    </dgm:pt>
    <dgm:pt modelId="{878E88A6-C984-4935-ACFF-F52E000D6482}" type="parTrans" cxnId="{9C079ED2-3BF8-457C-91F8-3C938A87FE62}">
      <dgm:prSet/>
      <dgm:spPr/>
      <dgm:t>
        <a:bodyPr/>
        <a:lstStyle/>
        <a:p>
          <a:endParaRPr lang="en-US"/>
        </a:p>
      </dgm:t>
    </dgm:pt>
    <dgm:pt modelId="{9DAB6F4A-8A13-4D4D-8305-1AC50030061E}" type="sibTrans" cxnId="{9C079ED2-3BF8-457C-91F8-3C938A87FE62}">
      <dgm:prSet/>
      <dgm:spPr/>
      <dgm:t>
        <a:bodyPr/>
        <a:lstStyle/>
        <a:p>
          <a:endParaRPr lang="en-US"/>
        </a:p>
      </dgm:t>
    </dgm:pt>
    <dgm:pt modelId="{64E36A8B-A534-4D9B-B9BF-0D60769204D2}">
      <dgm:prSet phldrT="[Text]" custT="1"/>
      <dgm:spPr/>
      <dgm:t>
        <a:bodyPr/>
        <a:lstStyle/>
        <a:p>
          <a:r>
            <a:rPr lang="en-US" sz="2000" b="1" dirty="0">
              <a:solidFill>
                <a:srgbClr val="FFC000"/>
              </a:solidFill>
            </a:rPr>
            <a:t>Trade/China</a:t>
          </a:r>
          <a:br>
            <a:rPr lang="en-US" sz="2400" dirty="0"/>
          </a:br>
          <a:r>
            <a:rPr lang="en-US" sz="1800" b="1" dirty="0"/>
            <a:t>*Off</a:t>
          </a:r>
          <a:r>
            <a:rPr lang="en-US" sz="1600" b="1" dirty="0"/>
            <a:t>shoring</a:t>
          </a:r>
        </a:p>
        <a:p>
          <a:r>
            <a:rPr lang="en-US" sz="1600" b="1" dirty="0"/>
            <a:t>*Free trade agreements</a:t>
          </a:r>
          <a:endParaRPr lang="en-US" sz="1400" b="1" dirty="0"/>
        </a:p>
      </dgm:t>
    </dgm:pt>
    <dgm:pt modelId="{FAADCBE9-D856-411D-B294-D253565F6043}" type="parTrans" cxnId="{055CE8DB-C2EF-417D-9AEC-5F11EF346BED}">
      <dgm:prSet/>
      <dgm:spPr/>
      <dgm:t>
        <a:bodyPr/>
        <a:lstStyle/>
        <a:p>
          <a:endParaRPr lang="en-US"/>
        </a:p>
      </dgm:t>
    </dgm:pt>
    <dgm:pt modelId="{9897571B-0962-41DD-A73B-6A8795260207}" type="sibTrans" cxnId="{055CE8DB-C2EF-417D-9AEC-5F11EF346BED}">
      <dgm:prSet/>
      <dgm:spPr/>
      <dgm:t>
        <a:bodyPr/>
        <a:lstStyle/>
        <a:p>
          <a:endParaRPr lang="en-US"/>
        </a:p>
      </dgm:t>
    </dgm:pt>
    <dgm:pt modelId="{80556759-8F95-49D0-B1D9-99D29C7ABB49}">
      <dgm:prSet phldrT="[Text]" custT="1"/>
      <dgm:spPr/>
      <dgm:t>
        <a:bodyPr/>
        <a:lstStyle/>
        <a:p>
          <a:r>
            <a:rPr lang="en-US" sz="1600" b="1" dirty="0">
              <a:solidFill>
                <a:srgbClr val="000000"/>
              </a:solidFill>
            </a:rPr>
            <a:t>Liberal opposition</a:t>
          </a:r>
        </a:p>
        <a:p>
          <a:r>
            <a:rPr lang="en-US" sz="1200" dirty="0"/>
            <a:t>*</a:t>
          </a:r>
          <a:r>
            <a:rPr lang="en-US" sz="1200" b="1" dirty="0"/>
            <a:t>Climate/environ.</a:t>
          </a:r>
        </a:p>
        <a:p>
          <a:r>
            <a:rPr lang="en-US" sz="1200" b="1" dirty="0"/>
            <a:t>*Racial issues/Bigotry/Women</a:t>
          </a:r>
        </a:p>
        <a:p>
          <a:r>
            <a:rPr lang="en-US" sz="1200" b="1" dirty="0"/>
            <a:t>*Immigration</a:t>
          </a:r>
        </a:p>
        <a:p>
          <a:r>
            <a:rPr lang="en-US" sz="1200" b="1" dirty="0"/>
            <a:t>*Taxes</a:t>
          </a:r>
        </a:p>
        <a:p>
          <a:r>
            <a:rPr lang="en-US" sz="1200" b="1" dirty="0"/>
            <a:t>*Guns</a:t>
          </a:r>
        </a:p>
        <a:p>
          <a:r>
            <a:rPr lang="en-US" sz="1200" b="1" dirty="0"/>
            <a:t>*Abortion</a:t>
          </a:r>
        </a:p>
        <a:p>
          <a:r>
            <a:rPr lang="en-US" sz="1200" b="1" dirty="0"/>
            <a:t>*Supreme Ct.</a:t>
          </a:r>
        </a:p>
      </dgm:t>
    </dgm:pt>
    <dgm:pt modelId="{C849C407-8A51-414A-AFD7-704702218504}" type="parTrans" cxnId="{05E8CD6A-2395-4725-902E-C02FDF8E09FB}">
      <dgm:prSet/>
      <dgm:spPr>
        <a:ln>
          <a:noFill/>
        </a:ln>
      </dgm:spPr>
      <dgm:t>
        <a:bodyPr/>
        <a:lstStyle/>
        <a:p>
          <a:endParaRPr lang="en-US"/>
        </a:p>
      </dgm:t>
    </dgm:pt>
    <dgm:pt modelId="{18BD17C0-0BE3-46E1-9DFC-E0DC57295FB7}" type="sibTrans" cxnId="{05E8CD6A-2395-4725-902E-C02FDF8E09FB}">
      <dgm:prSet/>
      <dgm:spPr/>
      <dgm:t>
        <a:bodyPr/>
        <a:lstStyle/>
        <a:p>
          <a:endParaRPr lang="en-US"/>
        </a:p>
      </dgm:t>
    </dgm:pt>
    <dgm:pt modelId="{4CCD73C9-BB1A-43AE-80C4-818DFEE5E580}" type="pres">
      <dgm:prSet presAssocID="{20CAD5AD-75CD-4F8F-B711-53B3D578E4B0}" presName="cycle" presStyleCnt="0">
        <dgm:presLayoutVars>
          <dgm:chMax val="1"/>
          <dgm:dir/>
          <dgm:animLvl val="ctr"/>
          <dgm:resizeHandles val="exact"/>
        </dgm:presLayoutVars>
      </dgm:prSet>
      <dgm:spPr/>
    </dgm:pt>
    <dgm:pt modelId="{344BA757-3EC3-4347-9DB4-147CD2892A4B}" type="pres">
      <dgm:prSet presAssocID="{A2C15674-6B67-45CD-920A-C4C601B67B1B}" presName="centerShape" presStyleLbl="node0" presStyleIdx="0" presStyleCnt="1" custScaleX="129186" custScaleY="103404"/>
      <dgm:spPr/>
    </dgm:pt>
    <dgm:pt modelId="{D4A9D9B7-36F8-4FBB-A90C-FFEAA9B33C96}" type="pres">
      <dgm:prSet presAssocID="{103D3BCE-F08F-4B27-9854-EA72C05D6C9A}" presName="Name9" presStyleLbl="parChTrans1D2" presStyleIdx="0" presStyleCnt="5"/>
      <dgm:spPr/>
    </dgm:pt>
    <dgm:pt modelId="{4EA06B85-E419-49DF-9289-98B7A9255F3F}" type="pres">
      <dgm:prSet presAssocID="{103D3BCE-F08F-4B27-9854-EA72C05D6C9A}" presName="connTx" presStyleLbl="parChTrans1D2" presStyleIdx="0" presStyleCnt="5"/>
      <dgm:spPr/>
    </dgm:pt>
    <dgm:pt modelId="{16F1CB75-CB99-4F53-B744-E6304B2492A5}" type="pres">
      <dgm:prSet presAssocID="{79F502E9-7B3A-4A15-B39B-1D495671320F}" presName="node" presStyleLbl="node1" presStyleIdx="0" presStyleCnt="5" custScaleX="178001" custScaleY="96981" custRadScaleRad="116160" custRadScaleInc="-3734">
        <dgm:presLayoutVars>
          <dgm:bulletEnabled val="1"/>
        </dgm:presLayoutVars>
      </dgm:prSet>
      <dgm:spPr/>
    </dgm:pt>
    <dgm:pt modelId="{960B20DA-2AB1-4A98-B189-A7B172B0ABC0}" type="pres">
      <dgm:prSet presAssocID="{4871DE6C-B769-4982-A63A-2840938D3702}" presName="Name9" presStyleLbl="parChTrans1D2" presStyleIdx="1" presStyleCnt="5"/>
      <dgm:spPr/>
    </dgm:pt>
    <dgm:pt modelId="{2E9C51AC-63A8-42C8-B1F8-E9A072C28BDC}" type="pres">
      <dgm:prSet presAssocID="{4871DE6C-B769-4982-A63A-2840938D3702}" presName="connTx" presStyleLbl="parChTrans1D2" presStyleIdx="1" presStyleCnt="5"/>
      <dgm:spPr/>
    </dgm:pt>
    <dgm:pt modelId="{EB62DD9B-6353-4C9B-AE01-BA0C5BAA79DC}" type="pres">
      <dgm:prSet presAssocID="{49609225-8123-4DBB-8E99-E64DCBD8B091}" presName="node" presStyleLbl="node1" presStyleIdx="1" presStyleCnt="5" custScaleX="161932" custScaleY="147918" custRadScaleRad="130851" custRadScaleInc="-7713">
        <dgm:presLayoutVars>
          <dgm:bulletEnabled val="1"/>
        </dgm:presLayoutVars>
      </dgm:prSet>
      <dgm:spPr/>
    </dgm:pt>
    <dgm:pt modelId="{4191118B-0F8F-475F-99F9-DB0334EDC0E4}" type="pres">
      <dgm:prSet presAssocID="{C849C407-8A51-414A-AFD7-704702218504}" presName="Name9" presStyleLbl="parChTrans1D2" presStyleIdx="2" presStyleCnt="5"/>
      <dgm:spPr/>
    </dgm:pt>
    <dgm:pt modelId="{86D4E449-76DA-4080-8C72-94E7BD04379B}" type="pres">
      <dgm:prSet presAssocID="{C849C407-8A51-414A-AFD7-704702218504}" presName="connTx" presStyleLbl="parChTrans1D2" presStyleIdx="2" presStyleCnt="5"/>
      <dgm:spPr/>
    </dgm:pt>
    <dgm:pt modelId="{111FB236-CF42-4A5A-8101-339FC479FB0A}" type="pres">
      <dgm:prSet presAssocID="{80556759-8F95-49D0-B1D9-99D29C7ABB49}" presName="node" presStyleLbl="node1" presStyleIdx="2" presStyleCnt="5" custScaleX="202862" custScaleY="147918" custRadScaleRad="151206" custRadScaleInc="-53818">
        <dgm:presLayoutVars>
          <dgm:bulletEnabled val="1"/>
        </dgm:presLayoutVars>
      </dgm:prSet>
      <dgm:spPr/>
    </dgm:pt>
    <dgm:pt modelId="{726107FD-02DC-4981-92F0-A31B2291AED8}" type="pres">
      <dgm:prSet presAssocID="{878E88A6-C984-4935-ACFF-F52E000D6482}" presName="Name9" presStyleLbl="parChTrans1D2" presStyleIdx="3" presStyleCnt="5"/>
      <dgm:spPr/>
    </dgm:pt>
    <dgm:pt modelId="{2C3C0E7F-CEDA-463C-8F1A-B06F9A575DF5}" type="pres">
      <dgm:prSet presAssocID="{878E88A6-C984-4935-ACFF-F52E000D6482}" presName="connTx" presStyleLbl="parChTrans1D2" presStyleIdx="3" presStyleCnt="5"/>
      <dgm:spPr/>
    </dgm:pt>
    <dgm:pt modelId="{1E4A0128-2584-42FE-BCF7-431A4043AFC8}" type="pres">
      <dgm:prSet presAssocID="{4D6A76DF-4CA2-41B1-A59B-D2E876083ACB}" presName="node" presStyleLbl="node1" presStyleIdx="3" presStyleCnt="5" custScaleX="254946" custScaleY="136907" custRadScaleRad="121057" custRadScaleInc="32198">
        <dgm:presLayoutVars>
          <dgm:bulletEnabled val="1"/>
        </dgm:presLayoutVars>
      </dgm:prSet>
      <dgm:spPr/>
    </dgm:pt>
    <dgm:pt modelId="{6B1B4EF0-CBB9-41B8-A57B-A634E1022141}" type="pres">
      <dgm:prSet presAssocID="{FAADCBE9-D856-411D-B294-D253565F6043}" presName="Name9" presStyleLbl="parChTrans1D2" presStyleIdx="4" presStyleCnt="5"/>
      <dgm:spPr/>
    </dgm:pt>
    <dgm:pt modelId="{B44BBAD1-0AAB-43B2-B924-47F5B4C9B7B8}" type="pres">
      <dgm:prSet presAssocID="{FAADCBE9-D856-411D-B294-D253565F6043}" presName="connTx" presStyleLbl="parChTrans1D2" presStyleIdx="4" presStyleCnt="5"/>
      <dgm:spPr/>
    </dgm:pt>
    <dgm:pt modelId="{C67CF367-0217-42F3-943C-8AD547BB24DB}" type="pres">
      <dgm:prSet presAssocID="{64E36A8B-A534-4D9B-B9BF-0D60769204D2}" presName="node" presStyleLbl="node1" presStyleIdx="4" presStyleCnt="5" custScaleX="147993" custScaleY="121056" custRadScaleRad="123463" custRadScaleInc="774">
        <dgm:presLayoutVars>
          <dgm:bulletEnabled val="1"/>
        </dgm:presLayoutVars>
      </dgm:prSet>
      <dgm:spPr/>
    </dgm:pt>
  </dgm:ptLst>
  <dgm:cxnLst>
    <dgm:cxn modelId="{3DEC33A3-74FD-4240-84F0-81D57A8C1210}" type="presOf" srcId="{103D3BCE-F08F-4B27-9854-EA72C05D6C9A}" destId="{D4A9D9B7-36F8-4FBB-A90C-FFEAA9B33C96}" srcOrd="0" destOrd="0" presId="urn:microsoft.com/office/officeart/2005/8/layout/radial1"/>
    <dgm:cxn modelId="{0878DEA1-C8F7-468A-8E3B-D49DD48B54EA}" srcId="{A2C15674-6B67-45CD-920A-C4C601B67B1B}" destId="{49609225-8123-4DBB-8E99-E64DCBD8B091}" srcOrd="1" destOrd="0" parTransId="{4871DE6C-B769-4982-A63A-2840938D3702}" sibTransId="{49898902-7D96-403D-B134-618B6AE17DF5}"/>
    <dgm:cxn modelId="{3FA5520D-F2E6-46FD-8868-BD011B48B9E2}" type="presOf" srcId="{C849C407-8A51-414A-AFD7-704702218504}" destId="{86D4E449-76DA-4080-8C72-94E7BD04379B}" srcOrd="1" destOrd="0" presId="urn:microsoft.com/office/officeart/2005/8/layout/radial1"/>
    <dgm:cxn modelId="{9C079ED2-3BF8-457C-91F8-3C938A87FE62}" srcId="{A2C15674-6B67-45CD-920A-C4C601B67B1B}" destId="{4D6A76DF-4CA2-41B1-A59B-D2E876083ACB}" srcOrd="3" destOrd="0" parTransId="{878E88A6-C984-4935-ACFF-F52E000D6482}" sibTransId="{9DAB6F4A-8A13-4D4D-8305-1AC50030061E}"/>
    <dgm:cxn modelId="{A7761B6C-13DF-4447-B530-CE6D3C792136}" type="presOf" srcId="{FAADCBE9-D856-411D-B294-D253565F6043}" destId="{6B1B4EF0-CBB9-41B8-A57B-A634E1022141}" srcOrd="0" destOrd="0" presId="urn:microsoft.com/office/officeart/2005/8/layout/radial1"/>
    <dgm:cxn modelId="{41075F58-70E4-4F63-BA4E-FA0EC09DAEC4}" type="presOf" srcId="{C849C407-8A51-414A-AFD7-704702218504}" destId="{4191118B-0F8F-475F-99F9-DB0334EDC0E4}" srcOrd="0" destOrd="0" presId="urn:microsoft.com/office/officeart/2005/8/layout/radial1"/>
    <dgm:cxn modelId="{FCDC30D3-5B19-4B6A-AEF4-30E05AC3E923}" type="presOf" srcId="{103D3BCE-F08F-4B27-9854-EA72C05D6C9A}" destId="{4EA06B85-E419-49DF-9289-98B7A9255F3F}" srcOrd="1" destOrd="0" presId="urn:microsoft.com/office/officeart/2005/8/layout/radial1"/>
    <dgm:cxn modelId="{25008A9C-9974-4209-AE51-9CBC8C831DA6}" type="presOf" srcId="{4871DE6C-B769-4982-A63A-2840938D3702}" destId="{960B20DA-2AB1-4A98-B189-A7B172B0ABC0}" srcOrd="0" destOrd="0" presId="urn:microsoft.com/office/officeart/2005/8/layout/radial1"/>
    <dgm:cxn modelId="{84BB8217-90C7-4AFF-B2F7-C5B4EC4A8A28}" type="presOf" srcId="{878E88A6-C984-4935-ACFF-F52E000D6482}" destId="{726107FD-02DC-4981-92F0-A31B2291AED8}" srcOrd="0" destOrd="0" presId="urn:microsoft.com/office/officeart/2005/8/layout/radial1"/>
    <dgm:cxn modelId="{6714F731-C89A-480A-B551-42289FA9A029}" type="presOf" srcId="{878E88A6-C984-4935-ACFF-F52E000D6482}" destId="{2C3C0E7F-CEDA-463C-8F1A-B06F9A575DF5}" srcOrd="1" destOrd="0" presId="urn:microsoft.com/office/officeart/2005/8/layout/radial1"/>
    <dgm:cxn modelId="{96185C93-8B4C-4F62-96D5-E489AD81DA33}" type="presOf" srcId="{4871DE6C-B769-4982-A63A-2840938D3702}" destId="{2E9C51AC-63A8-42C8-B1F8-E9A072C28BDC}" srcOrd="1" destOrd="0" presId="urn:microsoft.com/office/officeart/2005/8/layout/radial1"/>
    <dgm:cxn modelId="{64F6A046-B096-4FEE-9E1E-50ECE1D87CDA}" type="presOf" srcId="{20CAD5AD-75CD-4F8F-B711-53B3D578E4B0}" destId="{4CCD73C9-BB1A-43AE-80C4-818DFEE5E580}" srcOrd="0" destOrd="0" presId="urn:microsoft.com/office/officeart/2005/8/layout/radial1"/>
    <dgm:cxn modelId="{673FFF47-CD53-4A02-8E45-05703BAC9C48}" srcId="{A2C15674-6B67-45CD-920A-C4C601B67B1B}" destId="{79F502E9-7B3A-4A15-B39B-1D495671320F}" srcOrd="0" destOrd="0" parTransId="{103D3BCE-F08F-4B27-9854-EA72C05D6C9A}" sibTransId="{917C4222-8512-4128-AEAD-6A1FB36A46BB}"/>
    <dgm:cxn modelId="{C5BCD396-1AA3-4635-87B0-9FB8723D094C}" type="presOf" srcId="{49609225-8123-4DBB-8E99-E64DCBD8B091}" destId="{EB62DD9B-6353-4C9B-AE01-BA0C5BAA79DC}" srcOrd="0" destOrd="0" presId="urn:microsoft.com/office/officeart/2005/8/layout/radial1"/>
    <dgm:cxn modelId="{BE5627CA-AEE5-4AE1-910F-1003BE8F5947}" type="presOf" srcId="{79F502E9-7B3A-4A15-B39B-1D495671320F}" destId="{16F1CB75-CB99-4F53-B744-E6304B2492A5}" srcOrd="0" destOrd="0" presId="urn:microsoft.com/office/officeart/2005/8/layout/radial1"/>
    <dgm:cxn modelId="{05E8CD6A-2395-4725-902E-C02FDF8E09FB}" srcId="{A2C15674-6B67-45CD-920A-C4C601B67B1B}" destId="{80556759-8F95-49D0-B1D9-99D29C7ABB49}" srcOrd="2" destOrd="0" parTransId="{C849C407-8A51-414A-AFD7-704702218504}" sibTransId="{18BD17C0-0BE3-46E1-9DFC-E0DC57295FB7}"/>
    <dgm:cxn modelId="{90B66028-1034-4BF1-9991-1B40ABAE9D85}" type="presOf" srcId="{A2C15674-6B67-45CD-920A-C4C601B67B1B}" destId="{344BA757-3EC3-4347-9DB4-147CD2892A4B}" srcOrd="0" destOrd="0" presId="urn:microsoft.com/office/officeart/2005/8/layout/radial1"/>
    <dgm:cxn modelId="{00FE812C-F703-43A9-BB88-1983564469D0}" srcId="{20CAD5AD-75CD-4F8F-B711-53B3D578E4B0}" destId="{A2C15674-6B67-45CD-920A-C4C601B67B1B}" srcOrd="0" destOrd="0" parTransId="{88352DDD-9A5E-4C65-A2EB-B5644AF17CA6}" sibTransId="{387D1D5E-0BBE-4F7C-BAE2-84F170CF8CEA}"/>
    <dgm:cxn modelId="{5DC107E9-490C-4E8B-AF15-B176C4F6F9C8}" type="presOf" srcId="{64E36A8B-A534-4D9B-B9BF-0D60769204D2}" destId="{C67CF367-0217-42F3-943C-8AD547BB24DB}" srcOrd="0" destOrd="0" presId="urn:microsoft.com/office/officeart/2005/8/layout/radial1"/>
    <dgm:cxn modelId="{3119CE5E-FC0A-4C1C-ABD6-BE3F2CC6D241}" type="presOf" srcId="{4D6A76DF-4CA2-41B1-A59B-D2E876083ACB}" destId="{1E4A0128-2584-42FE-BCF7-431A4043AFC8}" srcOrd="0" destOrd="0" presId="urn:microsoft.com/office/officeart/2005/8/layout/radial1"/>
    <dgm:cxn modelId="{95EE986A-B955-44DE-AB78-D81729B9FB22}" type="presOf" srcId="{80556759-8F95-49D0-B1D9-99D29C7ABB49}" destId="{111FB236-CF42-4A5A-8101-339FC479FB0A}" srcOrd="0" destOrd="0" presId="urn:microsoft.com/office/officeart/2005/8/layout/radial1"/>
    <dgm:cxn modelId="{055CE8DB-C2EF-417D-9AEC-5F11EF346BED}" srcId="{A2C15674-6B67-45CD-920A-C4C601B67B1B}" destId="{64E36A8B-A534-4D9B-B9BF-0D60769204D2}" srcOrd="4" destOrd="0" parTransId="{FAADCBE9-D856-411D-B294-D253565F6043}" sibTransId="{9897571B-0962-41DD-A73B-6A8795260207}"/>
    <dgm:cxn modelId="{078387E7-14DF-4F45-BC5F-F0A43BD7D6C3}" type="presOf" srcId="{FAADCBE9-D856-411D-B294-D253565F6043}" destId="{B44BBAD1-0AAB-43B2-B924-47F5B4C9B7B8}" srcOrd="1" destOrd="0" presId="urn:microsoft.com/office/officeart/2005/8/layout/radial1"/>
    <dgm:cxn modelId="{63F65D1E-B787-4B10-BDBA-6EE67B77D004}" type="presParOf" srcId="{4CCD73C9-BB1A-43AE-80C4-818DFEE5E580}" destId="{344BA757-3EC3-4347-9DB4-147CD2892A4B}" srcOrd="0" destOrd="0" presId="urn:microsoft.com/office/officeart/2005/8/layout/radial1"/>
    <dgm:cxn modelId="{8A4F29FE-DBC6-4FA5-8225-F9D37C141DBF}" type="presParOf" srcId="{4CCD73C9-BB1A-43AE-80C4-818DFEE5E580}" destId="{D4A9D9B7-36F8-4FBB-A90C-FFEAA9B33C96}" srcOrd="1" destOrd="0" presId="urn:microsoft.com/office/officeart/2005/8/layout/radial1"/>
    <dgm:cxn modelId="{03213BA8-FF1E-41C2-9E25-24753413A0DB}" type="presParOf" srcId="{D4A9D9B7-36F8-4FBB-A90C-FFEAA9B33C96}" destId="{4EA06B85-E419-49DF-9289-98B7A9255F3F}" srcOrd="0" destOrd="0" presId="urn:microsoft.com/office/officeart/2005/8/layout/radial1"/>
    <dgm:cxn modelId="{B1DBBC8B-BE63-44B1-9C69-D1BC6014C2CB}" type="presParOf" srcId="{4CCD73C9-BB1A-43AE-80C4-818DFEE5E580}" destId="{16F1CB75-CB99-4F53-B744-E6304B2492A5}" srcOrd="2" destOrd="0" presId="urn:microsoft.com/office/officeart/2005/8/layout/radial1"/>
    <dgm:cxn modelId="{B69FD3F3-B0DC-4DFF-86A4-1BE61423081A}" type="presParOf" srcId="{4CCD73C9-BB1A-43AE-80C4-818DFEE5E580}" destId="{960B20DA-2AB1-4A98-B189-A7B172B0ABC0}" srcOrd="3" destOrd="0" presId="urn:microsoft.com/office/officeart/2005/8/layout/radial1"/>
    <dgm:cxn modelId="{1F0C33BC-223A-4342-B494-1C0FC437B0EA}" type="presParOf" srcId="{960B20DA-2AB1-4A98-B189-A7B172B0ABC0}" destId="{2E9C51AC-63A8-42C8-B1F8-E9A072C28BDC}" srcOrd="0" destOrd="0" presId="urn:microsoft.com/office/officeart/2005/8/layout/radial1"/>
    <dgm:cxn modelId="{4944B221-9D6A-414E-B8AC-4F27E5D237F8}" type="presParOf" srcId="{4CCD73C9-BB1A-43AE-80C4-818DFEE5E580}" destId="{EB62DD9B-6353-4C9B-AE01-BA0C5BAA79DC}" srcOrd="4" destOrd="0" presId="urn:microsoft.com/office/officeart/2005/8/layout/radial1"/>
    <dgm:cxn modelId="{EC99A6D0-BED5-4C0C-95A5-511E68ED635A}" type="presParOf" srcId="{4CCD73C9-BB1A-43AE-80C4-818DFEE5E580}" destId="{4191118B-0F8F-475F-99F9-DB0334EDC0E4}" srcOrd="5" destOrd="0" presId="urn:microsoft.com/office/officeart/2005/8/layout/radial1"/>
    <dgm:cxn modelId="{E81BB4BC-E480-47E1-A8CA-544844E9B580}" type="presParOf" srcId="{4191118B-0F8F-475F-99F9-DB0334EDC0E4}" destId="{86D4E449-76DA-4080-8C72-94E7BD04379B}" srcOrd="0" destOrd="0" presId="urn:microsoft.com/office/officeart/2005/8/layout/radial1"/>
    <dgm:cxn modelId="{75FBFD99-5F67-4781-8303-2922826AAA25}" type="presParOf" srcId="{4CCD73C9-BB1A-43AE-80C4-818DFEE5E580}" destId="{111FB236-CF42-4A5A-8101-339FC479FB0A}" srcOrd="6" destOrd="0" presId="urn:microsoft.com/office/officeart/2005/8/layout/radial1"/>
    <dgm:cxn modelId="{801AAC59-1CB7-4606-A07B-8F2C418C8F1F}" type="presParOf" srcId="{4CCD73C9-BB1A-43AE-80C4-818DFEE5E580}" destId="{726107FD-02DC-4981-92F0-A31B2291AED8}" srcOrd="7" destOrd="0" presId="urn:microsoft.com/office/officeart/2005/8/layout/radial1"/>
    <dgm:cxn modelId="{3645E45D-FD50-4D25-BCFD-78F2FEB58623}" type="presParOf" srcId="{726107FD-02DC-4981-92F0-A31B2291AED8}" destId="{2C3C0E7F-CEDA-463C-8F1A-B06F9A575DF5}" srcOrd="0" destOrd="0" presId="urn:microsoft.com/office/officeart/2005/8/layout/radial1"/>
    <dgm:cxn modelId="{0BE6C0BA-B34A-44FD-BB99-7BF42EA95F32}" type="presParOf" srcId="{4CCD73C9-BB1A-43AE-80C4-818DFEE5E580}" destId="{1E4A0128-2584-42FE-BCF7-431A4043AFC8}" srcOrd="8" destOrd="0" presId="urn:microsoft.com/office/officeart/2005/8/layout/radial1"/>
    <dgm:cxn modelId="{3653322F-3D39-45DC-AB15-B55F743C20BF}" type="presParOf" srcId="{4CCD73C9-BB1A-43AE-80C4-818DFEE5E580}" destId="{6B1B4EF0-CBB9-41B8-A57B-A634E1022141}" srcOrd="9" destOrd="0" presId="urn:microsoft.com/office/officeart/2005/8/layout/radial1"/>
    <dgm:cxn modelId="{C5E17C85-7E6B-48F8-8F7F-52FFD74FEE2A}" type="presParOf" srcId="{6B1B4EF0-CBB9-41B8-A57B-A634E1022141}" destId="{B44BBAD1-0AAB-43B2-B924-47F5B4C9B7B8}" srcOrd="0" destOrd="0" presId="urn:microsoft.com/office/officeart/2005/8/layout/radial1"/>
    <dgm:cxn modelId="{7EE4A7F5-D303-4A4D-B8A0-684A6F2B6ED8}" type="presParOf" srcId="{4CCD73C9-BB1A-43AE-80C4-818DFEE5E580}" destId="{C67CF367-0217-42F3-943C-8AD547BB24DB}"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4DFC5-D98F-414D-BDC3-F0EE96C85505}">
      <dsp:nvSpPr>
        <dsp:cNvPr id="0" name=""/>
        <dsp:cNvSpPr/>
      </dsp:nvSpPr>
      <dsp:spPr>
        <a:xfrm>
          <a:off x="2815424" y="1794016"/>
          <a:ext cx="1406069" cy="14060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FFFF00"/>
              </a:solidFill>
            </a:rPr>
            <a:t>TRUMP</a:t>
          </a:r>
          <a:r>
            <a:rPr lang="en-US" sz="2200" b="1" kern="1200" dirty="0"/>
            <a:t> and Reps</a:t>
          </a:r>
          <a:r>
            <a:rPr lang="en-US" sz="2200" kern="1200" dirty="0"/>
            <a:t>.</a:t>
          </a:r>
        </a:p>
      </dsp:txBody>
      <dsp:txXfrm>
        <a:off x="3021338" y="1999930"/>
        <a:ext cx="994241" cy="994241"/>
      </dsp:txXfrm>
    </dsp:sp>
    <dsp:sp modelId="{EB5C64A7-2360-47A4-AC10-1AAD230596AC}">
      <dsp:nvSpPr>
        <dsp:cNvPr id="0" name=""/>
        <dsp:cNvSpPr/>
      </dsp:nvSpPr>
      <dsp:spPr>
        <a:xfrm rot="16200000">
          <a:off x="3369721" y="1627227"/>
          <a:ext cx="297475" cy="36102"/>
        </a:xfrm>
        <a:custGeom>
          <a:avLst/>
          <a:gdLst/>
          <a:ahLst/>
          <a:cxnLst/>
          <a:rect l="0" t="0" r="0" b="0"/>
          <a:pathLst>
            <a:path>
              <a:moveTo>
                <a:pt x="0" y="18051"/>
              </a:moveTo>
              <a:lnTo>
                <a:pt x="297475" y="180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11022" y="1637841"/>
        <a:ext cx="14873" cy="14873"/>
      </dsp:txXfrm>
    </dsp:sp>
    <dsp:sp modelId="{84649B92-D462-4124-B555-232824B8A3FF}">
      <dsp:nvSpPr>
        <dsp:cNvPr id="0" name=""/>
        <dsp:cNvSpPr/>
      </dsp:nvSpPr>
      <dsp:spPr>
        <a:xfrm>
          <a:off x="1896712" y="-164787"/>
          <a:ext cx="3243494" cy="16613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00"/>
              </a:solidFill>
            </a:rPr>
            <a:t>Foreign Policy Hawks</a:t>
          </a:r>
        </a:p>
        <a:p>
          <a:pPr marL="0" lvl="0" indent="0" algn="ctr" defTabSz="711200">
            <a:lnSpc>
              <a:spcPct val="90000"/>
            </a:lnSpc>
            <a:spcBef>
              <a:spcPct val="0"/>
            </a:spcBef>
            <a:spcAft>
              <a:spcPct val="35000"/>
            </a:spcAft>
            <a:buNone/>
          </a:pPr>
          <a:r>
            <a:rPr lang="en-US" sz="1200" b="1" kern="1200" dirty="0"/>
            <a:t>*Project US power</a:t>
          </a:r>
        </a:p>
        <a:p>
          <a:pPr marL="0" lvl="0" indent="0" algn="ctr" defTabSz="711200">
            <a:lnSpc>
              <a:spcPct val="90000"/>
            </a:lnSpc>
            <a:spcBef>
              <a:spcPct val="0"/>
            </a:spcBef>
            <a:spcAft>
              <a:spcPct val="35000"/>
            </a:spcAft>
            <a:buNone/>
          </a:pPr>
          <a:r>
            <a:rPr lang="en-US" sz="1200" b="1" kern="1200" dirty="0"/>
            <a:t>*Trade policy as leverage</a:t>
          </a:r>
        </a:p>
        <a:p>
          <a:pPr marL="0" lvl="0" indent="0" algn="ctr" defTabSz="711200">
            <a:lnSpc>
              <a:spcPct val="90000"/>
            </a:lnSpc>
            <a:spcBef>
              <a:spcPct val="0"/>
            </a:spcBef>
            <a:spcAft>
              <a:spcPct val="35000"/>
            </a:spcAft>
            <a:buNone/>
          </a:pPr>
          <a:r>
            <a:rPr lang="en-US" sz="1200" b="1" kern="1200" dirty="0"/>
            <a:t>*Big military</a:t>
          </a:r>
        </a:p>
        <a:p>
          <a:pPr marL="0" lvl="0" indent="0" algn="ctr" defTabSz="711200">
            <a:lnSpc>
              <a:spcPct val="90000"/>
            </a:lnSpc>
            <a:spcBef>
              <a:spcPct val="0"/>
            </a:spcBef>
            <a:spcAft>
              <a:spcPct val="35000"/>
            </a:spcAft>
            <a:buNone/>
          </a:pPr>
          <a:r>
            <a:rPr lang="en-US" sz="1200" b="1" kern="1200" dirty="0"/>
            <a:t>*More aggressive stance</a:t>
          </a:r>
        </a:p>
      </dsp:txBody>
      <dsp:txXfrm>
        <a:off x="2371711" y="78509"/>
        <a:ext cx="2293496" cy="1174735"/>
      </dsp:txXfrm>
    </dsp:sp>
    <dsp:sp modelId="{32FE2A4D-8F2A-4AF0-BFB0-8E7C0BFD1768}">
      <dsp:nvSpPr>
        <dsp:cNvPr id="0" name=""/>
        <dsp:cNvSpPr/>
      </dsp:nvSpPr>
      <dsp:spPr>
        <a:xfrm rot="21582504">
          <a:off x="4221482" y="2474528"/>
          <a:ext cx="351000" cy="36102"/>
        </a:xfrm>
        <a:custGeom>
          <a:avLst/>
          <a:gdLst/>
          <a:ahLst/>
          <a:cxnLst/>
          <a:rect l="0" t="0" r="0" b="0"/>
          <a:pathLst>
            <a:path>
              <a:moveTo>
                <a:pt x="0" y="18051"/>
              </a:moveTo>
              <a:lnTo>
                <a:pt x="351000" y="180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88208" y="2483805"/>
        <a:ext cx="17550" cy="17550"/>
      </dsp:txXfrm>
    </dsp:sp>
    <dsp:sp modelId="{A355BE5C-313C-440B-B78E-EB46F5BC5E0F}">
      <dsp:nvSpPr>
        <dsp:cNvPr id="0" name=""/>
        <dsp:cNvSpPr/>
      </dsp:nvSpPr>
      <dsp:spPr>
        <a:xfrm>
          <a:off x="4572460" y="1422531"/>
          <a:ext cx="2406699" cy="21260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00"/>
              </a:solidFill>
            </a:rPr>
            <a:t>Forgotten people/Populist</a:t>
          </a:r>
        </a:p>
        <a:p>
          <a:pPr marL="0" lvl="0" indent="0" algn="ctr" defTabSz="622300">
            <a:lnSpc>
              <a:spcPct val="90000"/>
            </a:lnSpc>
            <a:spcBef>
              <a:spcPct val="0"/>
            </a:spcBef>
            <a:spcAft>
              <a:spcPct val="35000"/>
            </a:spcAft>
            <a:buNone/>
          </a:pPr>
          <a:r>
            <a:rPr lang="en-US" sz="1200" b="1" kern="1200" dirty="0"/>
            <a:t>*Immigration</a:t>
          </a:r>
        </a:p>
        <a:p>
          <a:pPr marL="0" lvl="0" indent="0" algn="ctr" defTabSz="622300">
            <a:lnSpc>
              <a:spcPct val="90000"/>
            </a:lnSpc>
            <a:spcBef>
              <a:spcPct val="0"/>
            </a:spcBef>
            <a:spcAft>
              <a:spcPct val="35000"/>
            </a:spcAft>
            <a:buNone/>
          </a:pPr>
          <a:r>
            <a:rPr lang="en-US" sz="1200" b="1" kern="1200" dirty="0"/>
            <a:t>*Law/Order</a:t>
          </a:r>
        </a:p>
        <a:p>
          <a:pPr marL="0" lvl="0" indent="0" algn="ctr" defTabSz="622300">
            <a:lnSpc>
              <a:spcPct val="90000"/>
            </a:lnSpc>
            <a:spcBef>
              <a:spcPct val="0"/>
            </a:spcBef>
            <a:spcAft>
              <a:spcPct val="35000"/>
            </a:spcAft>
            <a:buNone/>
          </a:pPr>
          <a:r>
            <a:rPr lang="en-US" sz="1200" b="1" kern="1200" dirty="0"/>
            <a:t>*Jobs/Industry</a:t>
          </a:r>
        </a:p>
        <a:p>
          <a:pPr marL="0" lvl="0" indent="0" algn="ctr" defTabSz="622300">
            <a:lnSpc>
              <a:spcPct val="90000"/>
            </a:lnSpc>
            <a:spcBef>
              <a:spcPct val="0"/>
            </a:spcBef>
            <a:spcAft>
              <a:spcPct val="35000"/>
            </a:spcAft>
            <a:buNone/>
          </a:pPr>
          <a:r>
            <a:rPr lang="en-US" sz="1200" b="1" kern="1200" dirty="0"/>
            <a:t>*Infrastructure</a:t>
          </a:r>
        </a:p>
        <a:p>
          <a:pPr marL="0" lvl="0" indent="0" algn="ctr" defTabSz="622300">
            <a:lnSpc>
              <a:spcPct val="90000"/>
            </a:lnSpc>
            <a:spcBef>
              <a:spcPct val="0"/>
            </a:spcBef>
            <a:spcAft>
              <a:spcPct val="35000"/>
            </a:spcAft>
            <a:buNone/>
          </a:pPr>
          <a:r>
            <a:rPr lang="en-US" sz="1200" b="1" kern="1200" dirty="0"/>
            <a:t>*Inequality</a:t>
          </a:r>
        </a:p>
        <a:p>
          <a:pPr marL="0" lvl="0" indent="0" algn="ctr" defTabSz="622300">
            <a:lnSpc>
              <a:spcPct val="90000"/>
            </a:lnSpc>
            <a:spcBef>
              <a:spcPct val="0"/>
            </a:spcBef>
            <a:spcAft>
              <a:spcPct val="35000"/>
            </a:spcAft>
            <a:buNone/>
          </a:pPr>
          <a:r>
            <a:rPr lang="en-US" sz="1200" b="1" kern="1200" dirty="0"/>
            <a:t>*Trade tariffs</a:t>
          </a:r>
        </a:p>
        <a:p>
          <a:pPr marL="0" lvl="0" indent="0" algn="ctr" defTabSz="622300">
            <a:lnSpc>
              <a:spcPct val="90000"/>
            </a:lnSpc>
            <a:spcBef>
              <a:spcPct val="0"/>
            </a:spcBef>
            <a:spcAft>
              <a:spcPct val="35000"/>
            </a:spcAft>
            <a:buNone/>
          </a:pPr>
          <a:endParaRPr lang="en-US" sz="700" kern="1200" dirty="0"/>
        </a:p>
      </dsp:txBody>
      <dsp:txXfrm>
        <a:off x="4924913" y="1733886"/>
        <a:ext cx="1701793" cy="1503352"/>
      </dsp:txXfrm>
    </dsp:sp>
    <dsp:sp modelId="{CEC49307-68BA-4771-B039-F2A7741C9F8C}">
      <dsp:nvSpPr>
        <dsp:cNvPr id="0" name=""/>
        <dsp:cNvSpPr/>
      </dsp:nvSpPr>
      <dsp:spPr>
        <a:xfrm rot="5400000">
          <a:off x="3425370" y="3275124"/>
          <a:ext cx="186178" cy="36102"/>
        </a:xfrm>
        <a:custGeom>
          <a:avLst/>
          <a:gdLst/>
          <a:ahLst/>
          <a:cxnLst/>
          <a:rect l="0" t="0" r="0" b="0"/>
          <a:pathLst>
            <a:path>
              <a:moveTo>
                <a:pt x="0" y="18051"/>
              </a:moveTo>
              <a:lnTo>
                <a:pt x="186178" y="180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13804" y="3288521"/>
        <a:ext cx="9308" cy="9308"/>
      </dsp:txXfrm>
    </dsp:sp>
    <dsp:sp modelId="{C3E69574-3AF9-4102-AD3D-B555137A23B4}">
      <dsp:nvSpPr>
        <dsp:cNvPr id="0" name=""/>
        <dsp:cNvSpPr/>
      </dsp:nvSpPr>
      <dsp:spPr>
        <a:xfrm>
          <a:off x="1815659" y="3386264"/>
          <a:ext cx="3405599" cy="18839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00"/>
              </a:solidFill>
            </a:rPr>
            <a:t>Conservative ideologues </a:t>
          </a:r>
        </a:p>
        <a:p>
          <a:pPr marL="0" lvl="0" indent="0" algn="ctr" defTabSz="622300">
            <a:lnSpc>
              <a:spcPct val="90000"/>
            </a:lnSpc>
            <a:spcBef>
              <a:spcPct val="0"/>
            </a:spcBef>
            <a:spcAft>
              <a:spcPct val="35000"/>
            </a:spcAft>
            <a:buNone/>
          </a:pPr>
          <a:r>
            <a:rPr lang="en-US" sz="1200" b="1" kern="1200" dirty="0"/>
            <a:t>* Small govt.</a:t>
          </a:r>
        </a:p>
        <a:p>
          <a:pPr marL="0" lvl="0" indent="0" algn="ctr" defTabSz="622300">
            <a:lnSpc>
              <a:spcPct val="90000"/>
            </a:lnSpc>
            <a:spcBef>
              <a:spcPct val="0"/>
            </a:spcBef>
            <a:spcAft>
              <a:spcPct val="35000"/>
            </a:spcAft>
            <a:buNone/>
          </a:pPr>
          <a:r>
            <a:rPr lang="en-US" sz="1200" b="1" kern="1200" dirty="0"/>
            <a:t>*Constitutionalists</a:t>
          </a:r>
        </a:p>
        <a:p>
          <a:pPr marL="0" lvl="0" indent="0" algn="ctr" defTabSz="622300">
            <a:lnSpc>
              <a:spcPct val="90000"/>
            </a:lnSpc>
            <a:spcBef>
              <a:spcPct val="0"/>
            </a:spcBef>
            <a:spcAft>
              <a:spcPct val="35000"/>
            </a:spcAft>
            <a:buNone/>
          </a:pPr>
          <a:r>
            <a:rPr lang="en-US" sz="1200" b="1" kern="1200" dirty="0"/>
            <a:t>*End Obamacare</a:t>
          </a:r>
        </a:p>
        <a:p>
          <a:pPr marL="0" lvl="0" indent="0" algn="ctr" defTabSz="622300">
            <a:lnSpc>
              <a:spcPct val="90000"/>
            </a:lnSpc>
            <a:spcBef>
              <a:spcPct val="0"/>
            </a:spcBef>
            <a:spcAft>
              <a:spcPct val="35000"/>
            </a:spcAft>
            <a:buNone/>
          </a:pPr>
          <a:r>
            <a:rPr lang="en-US" sz="1200" b="1" kern="1200" dirty="0"/>
            <a:t>*Fiscal hawks</a:t>
          </a:r>
        </a:p>
        <a:p>
          <a:pPr marL="0" lvl="0" indent="0" algn="ctr" defTabSz="622300">
            <a:lnSpc>
              <a:spcPct val="90000"/>
            </a:lnSpc>
            <a:spcBef>
              <a:spcPct val="0"/>
            </a:spcBef>
            <a:spcAft>
              <a:spcPct val="35000"/>
            </a:spcAft>
            <a:buNone/>
          </a:pPr>
          <a:r>
            <a:rPr lang="en-US" sz="1200" b="1" kern="1200" dirty="0"/>
            <a:t>*Isolationists?</a:t>
          </a:r>
        </a:p>
      </dsp:txBody>
      <dsp:txXfrm>
        <a:off x="2314397" y="3662158"/>
        <a:ext cx="2408123" cy="1332134"/>
      </dsp:txXfrm>
    </dsp:sp>
    <dsp:sp modelId="{F1F80938-7135-4B92-9A00-1AAA7A5DCDB3}">
      <dsp:nvSpPr>
        <dsp:cNvPr id="0" name=""/>
        <dsp:cNvSpPr/>
      </dsp:nvSpPr>
      <dsp:spPr>
        <a:xfrm rot="10800000">
          <a:off x="2566702" y="2479000"/>
          <a:ext cx="248721" cy="36102"/>
        </a:xfrm>
        <a:custGeom>
          <a:avLst/>
          <a:gdLst/>
          <a:ahLst/>
          <a:cxnLst/>
          <a:rect l="0" t="0" r="0" b="0"/>
          <a:pathLst>
            <a:path>
              <a:moveTo>
                <a:pt x="0" y="18051"/>
              </a:moveTo>
              <a:lnTo>
                <a:pt x="248721" y="180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684845" y="2490833"/>
        <a:ext cx="12436" cy="12436"/>
      </dsp:txXfrm>
    </dsp:sp>
    <dsp:sp modelId="{622B3715-F22C-485D-9159-FC81172B4236}">
      <dsp:nvSpPr>
        <dsp:cNvPr id="0" name=""/>
        <dsp:cNvSpPr/>
      </dsp:nvSpPr>
      <dsp:spPr>
        <a:xfrm>
          <a:off x="106965" y="1475098"/>
          <a:ext cx="2459736" cy="20439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00"/>
              </a:solidFill>
            </a:rPr>
            <a:t>Big Business</a:t>
          </a:r>
        </a:p>
        <a:p>
          <a:pPr marL="0" lvl="0" indent="0" algn="ctr" defTabSz="711200">
            <a:lnSpc>
              <a:spcPct val="90000"/>
            </a:lnSpc>
            <a:spcBef>
              <a:spcPct val="0"/>
            </a:spcBef>
            <a:spcAft>
              <a:spcPct val="35000"/>
            </a:spcAft>
            <a:buNone/>
          </a:pPr>
          <a:r>
            <a:rPr lang="en-US" sz="1200" b="1" kern="1200" dirty="0"/>
            <a:t>*Low taxes</a:t>
          </a:r>
        </a:p>
        <a:p>
          <a:pPr marL="0" lvl="0" indent="0" algn="ctr" defTabSz="711200">
            <a:lnSpc>
              <a:spcPct val="90000"/>
            </a:lnSpc>
            <a:spcBef>
              <a:spcPct val="0"/>
            </a:spcBef>
            <a:spcAft>
              <a:spcPct val="35000"/>
            </a:spcAft>
            <a:buNone/>
          </a:pPr>
          <a:r>
            <a:rPr lang="en-US" sz="1200" b="1" kern="1200" dirty="0"/>
            <a:t>*Fewer regulations</a:t>
          </a:r>
        </a:p>
        <a:p>
          <a:pPr marL="0" lvl="0" indent="0" algn="ctr" defTabSz="711200">
            <a:lnSpc>
              <a:spcPct val="90000"/>
            </a:lnSpc>
            <a:spcBef>
              <a:spcPct val="0"/>
            </a:spcBef>
            <a:spcAft>
              <a:spcPct val="35000"/>
            </a:spcAft>
            <a:buNone/>
          </a:pPr>
          <a:r>
            <a:rPr lang="en-US" sz="1200" b="1" kern="1200" dirty="0"/>
            <a:t>*Free trade</a:t>
          </a:r>
        </a:p>
        <a:p>
          <a:pPr marL="0" lvl="0" indent="0" algn="ctr" defTabSz="711200">
            <a:lnSpc>
              <a:spcPct val="90000"/>
            </a:lnSpc>
            <a:spcBef>
              <a:spcPct val="0"/>
            </a:spcBef>
            <a:spcAft>
              <a:spcPct val="35000"/>
            </a:spcAft>
            <a:buNone/>
          </a:pPr>
          <a:r>
            <a:rPr lang="en-US" sz="1200" b="1" kern="1200" dirty="0"/>
            <a:t>*Less welfare/no min. wage</a:t>
          </a:r>
        </a:p>
      </dsp:txBody>
      <dsp:txXfrm>
        <a:off x="467185" y="1774421"/>
        <a:ext cx="1739296" cy="14452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BA757-3EC3-4347-9DB4-147CD2892A4B}">
      <dsp:nvSpPr>
        <dsp:cNvPr id="0" name=""/>
        <dsp:cNvSpPr/>
      </dsp:nvSpPr>
      <dsp:spPr>
        <a:xfrm>
          <a:off x="2984362" y="1899778"/>
          <a:ext cx="2095388" cy="16772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C000"/>
              </a:solidFill>
            </a:rPr>
            <a:t>Trump Populists </a:t>
          </a:r>
          <a:r>
            <a:rPr lang="en-US" sz="2000" b="1" kern="1200" dirty="0"/>
            <a:t>and Dems</a:t>
          </a:r>
        </a:p>
      </dsp:txBody>
      <dsp:txXfrm>
        <a:off x="3291224" y="2145399"/>
        <a:ext cx="1481664" cy="1185964"/>
      </dsp:txXfrm>
    </dsp:sp>
    <dsp:sp modelId="{D4A9D9B7-36F8-4FBB-A90C-FFEAA9B33C96}">
      <dsp:nvSpPr>
        <dsp:cNvPr id="0" name=""/>
        <dsp:cNvSpPr/>
      </dsp:nvSpPr>
      <dsp:spPr>
        <a:xfrm rot="16106344">
          <a:off x="3758615" y="1638046"/>
          <a:ext cx="487898" cy="36146"/>
        </a:xfrm>
        <a:custGeom>
          <a:avLst/>
          <a:gdLst/>
          <a:ahLst/>
          <a:cxnLst/>
          <a:rect l="0" t="0" r="0" b="0"/>
          <a:pathLst>
            <a:path>
              <a:moveTo>
                <a:pt x="0" y="18073"/>
              </a:moveTo>
              <a:lnTo>
                <a:pt x="487898" y="180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990367" y="1643921"/>
        <a:ext cx="24394" cy="24394"/>
      </dsp:txXfrm>
    </dsp:sp>
    <dsp:sp modelId="{16F1CB75-CB99-4F53-B744-E6304B2492A5}">
      <dsp:nvSpPr>
        <dsp:cNvPr id="0" name=""/>
        <dsp:cNvSpPr/>
      </dsp:nvSpPr>
      <dsp:spPr>
        <a:xfrm>
          <a:off x="2530906" y="-160678"/>
          <a:ext cx="2887165" cy="15730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C000"/>
              </a:solidFill>
            </a:rPr>
            <a:t>Infrastructure</a:t>
          </a:r>
          <a:br>
            <a:rPr lang="en-US" sz="2000" b="1" kern="1200" dirty="0">
              <a:solidFill>
                <a:srgbClr val="FFC000"/>
              </a:solidFill>
            </a:rPr>
          </a:br>
          <a:r>
            <a:rPr lang="en-US" sz="1600" b="1" kern="1200" dirty="0"/>
            <a:t>*$Trillion</a:t>
          </a:r>
          <a:r>
            <a:rPr lang="en-US" sz="2000" b="1" kern="1200" dirty="0"/>
            <a:t> </a:t>
          </a:r>
          <a:r>
            <a:rPr lang="en-US" sz="1600" b="1" kern="1200" dirty="0"/>
            <a:t>program</a:t>
          </a:r>
          <a:br>
            <a:rPr lang="en-US" sz="1600" b="1" kern="1200" dirty="0"/>
          </a:br>
          <a:r>
            <a:rPr lang="en-US" sz="1600" b="1" kern="1200" dirty="0"/>
            <a:t>*Deficit spending</a:t>
          </a:r>
        </a:p>
        <a:p>
          <a:pPr marL="0" lvl="0" indent="0" algn="ctr" defTabSz="889000">
            <a:lnSpc>
              <a:spcPct val="90000"/>
            </a:lnSpc>
            <a:spcBef>
              <a:spcPct val="0"/>
            </a:spcBef>
            <a:spcAft>
              <a:spcPct val="35000"/>
            </a:spcAft>
            <a:buNone/>
          </a:pPr>
          <a:endParaRPr lang="en-US" sz="1800" kern="1200" dirty="0"/>
        </a:p>
      </dsp:txBody>
      <dsp:txXfrm>
        <a:off x="2953722" y="69686"/>
        <a:ext cx="2041533" cy="1112297"/>
      </dsp:txXfrm>
    </dsp:sp>
    <dsp:sp modelId="{960B20DA-2AB1-4A98-B189-A7B172B0ABC0}">
      <dsp:nvSpPr>
        <dsp:cNvPr id="0" name=""/>
        <dsp:cNvSpPr/>
      </dsp:nvSpPr>
      <dsp:spPr>
        <a:xfrm rot="20353399">
          <a:off x="4964004" y="2280501"/>
          <a:ext cx="454547" cy="36146"/>
        </a:xfrm>
        <a:custGeom>
          <a:avLst/>
          <a:gdLst/>
          <a:ahLst/>
          <a:cxnLst/>
          <a:rect l="0" t="0" r="0" b="0"/>
          <a:pathLst>
            <a:path>
              <a:moveTo>
                <a:pt x="0" y="18073"/>
              </a:moveTo>
              <a:lnTo>
                <a:pt x="454547" y="180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79914" y="2287210"/>
        <a:ext cx="22727" cy="22727"/>
      </dsp:txXfrm>
    </dsp:sp>
    <dsp:sp modelId="{EB62DD9B-6353-4C9B-AE01-BA0C5BAA79DC}">
      <dsp:nvSpPr>
        <dsp:cNvPr id="0" name=""/>
        <dsp:cNvSpPr/>
      </dsp:nvSpPr>
      <dsp:spPr>
        <a:xfrm>
          <a:off x="5303320" y="558204"/>
          <a:ext cx="2626526" cy="23992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C000"/>
              </a:solidFill>
            </a:rPr>
            <a:t>Middle East/</a:t>
          </a:r>
          <a:br>
            <a:rPr lang="en-US" sz="1800" b="1" kern="1200" dirty="0">
              <a:solidFill>
                <a:srgbClr val="FFC000"/>
              </a:solidFill>
            </a:rPr>
          </a:br>
          <a:r>
            <a:rPr lang="en-US" sz="1800" b="1" kern="1200" dirty="0">
              <a:solidFill>
                <a:srgbClr val="FFC000"/>
              </a:solidFill>
            </a:rPr>
            <a:t>neo-isolationism</a:t>
          </a:r>
        </a:p>
        <a:p>
          <a:pPr marL="0" lvl="0" indent="0" algn="ctr" defTabSz="800100">
            <a:lnSpc>
              <a:spcPct val="90000"/>
            </a:lnSpc>
            <a:spcBef>
              <a:spcPct val="0"/>
            </a:spcBef>
            <a:spcAft>
              <a:spcPct val="35000"/>
            </a:spcAft>
            <a:buNone/>
          </a:pPr>
          <a:r>
            <a:rPr lang="en-US" sz="1700" b="1" kern="1200" dirty="0"/>
            <a:t>*Avoid combat</a:t>
          </a:r>
        </a:p>
        <a:p>
          <a:pPr marL="0" lvl="0" indent="0" algn="ctr" defTabSz="800100">
            <a:lnSpc>
              <a:spcPct val="90000"/>
            </a:lnSpc>
            <a:spcBef>
              <a:spcPct val="0"/>
            </a:spcBef>
            <a:spcAft>
              <a:spcPct val="35000"/>
            </a:spcAft>
            <a:buNone/>
          </a:pPr>
          <a:r>
            <a:rPr lang="en-US" sz="1700" b="1" kern="1200" dirty="0"/>
            <a:t>*Work with Russians in Syria</a:t>
          </a:r>
        </a:p>
        <a:p>
          <a:pPr marL="0" lvl="0" indent="0" algn="ctr" defTabSz="800100">
            <a:lnSpc>
              <a:spcPct val="90000"/>
            </a:lnSpc>
            <a:spcBef>
              <a:spcPct val="0"/>
            </a:spcBef>
            <a:spcAft>
              <a:spcPct val="35000"/>
            </a:spcAft>
            <a:buNone/>
          </a:pPr>
          <a:r>
            <a:rPr lang="en-US" sz="1700" b="1" kern="1200" dirty="0"/>
            <a:t>*Favor Israel?</a:t>
          </a:r>
        </a:p>
      </dsp:txBody>
      <dsp:txXfrm>
        <a:off x="5687966" y="909562"/>
        <a:ext cx="1857234" cy="1696504"/>
      </dsp:txXfrm>
    </dsp:sp>
    <dsp:sp modelId="{4191118B-0F8F-475F-99F9-DB0334EDC0E4}">
      <dsp:nvSpPr>
        <dsp:cNvPr id="0" name=""/>
        <dsp:cNvSpPr/>
      </dsp:nvSpPr>
      <dsp:spPr>
        <a:xfrm rot="2127365">
          <a:off x="4764691" y="3434472"/>
          <a:ext cx="540422" cy="36146"/>
        </a:xfrm>
        <a:custGeom>
          <a:avLst/>
          <a:gdLst/>
          <a:ahLst/>
          <a:cxnLst/>
          <a:rect l="0" t="0" r="0" b="0"/>
          <a:pathLst>
            <a:path>
              <a:moveTo>
                <a:pt x="0" y="18073"/>
              </a:moveTo>
              <a:lnTo>
                <a:pt x="540422" y="18073"/>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21391" y="3439035"/>
        <a:ext cx="27021" cy="27021"/>
      </dsp:txXfrm>
    </dsp:sp>
    <dsp:sp modelId="{111FB236-CF42-4A5A-8101-339FC479FB0A}">
      <dsp:nvSpPr>
        <dsp:cNvPr id="0" name=""/>
        <dsp:cNvSpPr/>
      </dsp:nvSpPr>
      <dsp:spPr>
        <a:xfrm>
          <a:off x="4786791" y="3247857"/>
          <a:ext cx="3290408" cy="23992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00"/>
              </a:solidFill>
            </a:rPr>
            <a:t>Liberal opposition</a:t>
          </a:r>
        </a:p>
        <a:p>
          <a:pPr marL="0" lvl="0" indent="0" algn="ctr" defTabSz="711200">
            <a:lnSpc>
              <a:spcPct val="90000"/>
            </a:lnSpc>
            <a:spcBef>
              <a:spcPct val="0"/>
            </a:spcBef>
            <a:spcAft>
              <a:spcPct val="35000"/>
            </a:spcAft>
            <a:buNone/>
          </a:pPr>
          <a:r>
            <a:rPr lang="en-US" sz="1200" kern="1200" dirty="0"/>
            <a:t>*</a:t>
          </a:r>
          <a:r>
            <a:rPr lang="en-US" sz="1200" b="1" kern="1200" dirty="0"/>
            <a:t>Climate/environ.</a:t>
          </a:r>
        </a:p>
        <a:p>
          <a:pPr marL="0" lvl="0" indent="0" algn="ctr" defTabSz="711200">
            <a:lnSpc>
              <a:spcPct val="90000"/>
            </a:lnSpc>
            <a:spcBef>
              <a:spcPct val="0"/>
            </a:spcBef>
            <a:spcAft>
              <a:spcPct val="35000"/>
            </a:spcAft>
            <a:buNone/>
          </a:pPr>
          <a:r>
            <a:rPr lang="en-US" sz="1200" b="1" kern="1200" dirty="0"/>
            <a:t>*Racial issues/Bigotry/Women</a:t>
          </a:r>
        </a:p>
        <a:p>
          <a:pPr marL="0" lvl="0" indent="0" algn="ctr" defTabSz="711200">
            <a:lnSpc>
              <a:spcPct val="90000"/>
            </a:lnSpc>
            <a:spcBef>
              <a:spcPct val="0"/>
            </a:spcBef>
            <a:spcAft>
              <a:spcPct val="35000"/>
            </a:spcAft>
            <a:buNone/>
          </a:pPr>
          <a:r>
            <a:rPr lang="en-US" sz="1200" b="1" kern="1200" dirty="0"/>
            <a:t>*Immigration</a:t>
          </a:r>
        </a:p>
        <a:p>
          <a:pPr marL="0" lvl="0" indent="0" algn="ctr" defTabSz="711200">
            <a:lnSpc>
              <a:spcPct val="90000"/>
            </a:lnSpc>
            <a:spcBef>
              <a:spcPct val="0"/>
            </a:spcBef>
            <a:spcAft>
              <a:spcPct val="35000"/>
            </a:spcAft>
            <a:buNone/>
          </a:pPr>
          <a:r>
            <a:rPr lang="en-US" sz="1200" b="1" kern="1200" dirty="0"/>
            <a:t>*Taxes</a:t>
          </a:r>
        </a:p>
        <a:p>
          <a:pPr marL="0" lvl="0" indent="0" algn="ctr" defTabSz="711200">
            <a:lnSpc>
              <a:spcPct val="90000"/>
            </a:lnSpc>
            <a:spcBef>
              <a:spcPct val="0"/>
            </a:spcBef>
            <a:spcAft>
              <a:spcPct val="35000"/>
            </a:spcAft>
            <a:buNone/>
          </a:pPr>
          <a:r>
            <a:rPr lang="en-US" sz="1200" b="1" kern="1200" dirty="0"/>
            <a:t>*Guns</a:t>
          </a:r>
        </a:p>
        <a:p>
          <a:pPr marL="0" lvl="0" indent="0" algn="ctr" defTabSz="711200">
            <a:lnSpc>
              <a:spcPct val="90000"/>
            </a:lnSpc>
            <a:spcBef>
              <a:spcPct val="0"/>
            </a:spcBef>
            <a:spcAft>
              <a:spcPct val="35000"/>
            </a:spcAft>
            <a:buNone/>
          </a:pPr>
          <a:r>
            <a:rPr lang="en-US" sz="1200" b="1" kern="1200" dirty="0"/>
            <a:t>*Abortion</a:t>
          </a:r>
        </a:p>
        <a:p>
          <a:pPr marL="0" lvl="0" indent="0" algn="ctr" defTabSz="711200">
            <a:lnSpc>
              <a:spcPct val="90000"/>
            </a:lnSpc>
            <a:spcBef>
              <a:spcPct val="0"/>
            </a:spcBef>
            <a:spcAft>
              <a:spcPct val="35000"/>
            </a:spcAft>
            <a:buNone/>
          </a:pPr>
          <a:r>
            <a:rPr lang="en-US" sz="1200" b="1" kern="1200" dirty="0"/>
            <a:t>*Supreme Ct.</a:t>
          </a:r>
        </a:p>
      </dsp:txBody>
      <dsp:txXfrm>
        <a:off x="5268660" y="3599215"/>
        <a:ext cx="2326670" cy="1696504"/>
      </dsp:txXfrm>
    </dsp:sp>
    <dsp:sp modelId="{726107FD-02DC-4981-92F0-A31B2291AED8}">
      <dsp:nvSpPr>
        <dsp:cNvPr id="0" name=""/>
        <dsp:cNvSpPr/>
      </dsp:nvSpPr>
      <dsp:spPr>
        <a:xfrm rot="8271077">
          <a:off x="3174526" y="3411502"/>
          <a:ext cx="187753" cy="36146"/>
        </a:xfrm>
        <a:custGeom>
          <a:avLst/>
          <a:gdLst/>
          <a:ahLst/>
          <a:cxnLst/>
          <a:rect l="0" t="0" r="0" b="0"/>
          <a:pathLst>
            <a:path>
              <a:moveTo>
                <a:pt x="0" y="18073"/>
              </a:moveTo>
              <a:lnTo>
                <a:pt x="187753" y="180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63709" y="3424881"/>
        <a:ext cx="9387" cy="9387"/>
      </dsp:txXfrm>
    </dsp:sp>
    <dsp:sp modelId="{1E4A0128-2584-42FE-BCF7-431A4043AFC8}">
      <dsp:nvSpPr>
        <dsp:cNvPr id="0" name=""/>
        <dsp:cNvSpPr/>
      </dsp:nvSpPr>
      <dsp:spPr>
        <a:xfrm>
          <a:off x="76199" y="3337156"/>
          <a:ext cx="4135208" cy="2220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C000"/>
              </a:solidFill>
            </a:rPr>
            <a:t>Welfare/</a:t>
          </a:r>
          <a:br>
            <a:rPr lang="en-US" sz="2000" b="1" kern="1200" dirty="0">
              <a:solidFill>
                <a:srgbClr val="FFC000"/>
              </a:solidFill>
            </a:rPr>
          </a:br>
          <a:r>
            <a:rPr lang="en-US" sz="2000" b="1" kern="1200" dirty="0">
              <a:solidFill>
                <a:srgbClr val="FFC000"/>
              </a:solidFill>
            </a:rPr>
            <a:t>inequality</a:t>
          </a:r>
          <a:br>
            <a:rPr lang="en-US" sz="2000" kern="1200" dirty="0"/>
          </a:br>
          <a:r>
            <a:rPr lang="en-US" sz="2000" b="1" kern="1200" dirty="0"/>
            <a:t>*</a:t>
          </a:r>
          <a:r>
            <a:rPr lang="en-US" sz="1400" b="1" kern="1200" dirty="0">
              <a:solidFill>
                <a:srgbClr val="FFFFFF"/>
              </a:solidFill>
              <a:latin typeface="Century Gothic"/>
              <a:ea typeface="+mn-ea"/>
              <a:cs typeface="+mn-cs"/>
            </a:rPr>
            <a:t>Carried interest/hedge fund  </a:t>
          </a:r>
          <a:br>
            <a:rPr lang="en-US" sz="1400" b="1" kern="1200" dirty="0">
              <a:solidFill>
                <a:srgbClr val="FFFFFF"/>
              </a:solidFill>
              <a:latin typeface="Century Gothic"/>
              <a:ea typeface="+mn-ea"/>
              <a:cs typeface="+mn-cs"/>
            </a:rPr>
          </a:br>
          <a:r>
            <a:rPr lang="en-US" sz="1400" b="1" kern="1200" dirty="0">
              <a:solidFill>
                <a:srgbClr val="FFFFFF"/>
              </a:solidFill>
              <a:latin typeface="Century Gothic"/>
              <a:ea typeface="+mn-ea"/>
              <a:cs typeface="+mn-cs"/>
            </a:rPr>
            <a:t>*Paid maternity leave</a:t>
          </a:r>
        </a:p>
        <a:p>
          <a:pPr marL="0" lvl="0" indent="0" algn="ctr" defTabSz="889000">
            <a:lnSpc>
              <a:spcPct val="90000"/>
            </a:lnSpc>
            <a:spcBef>
              <a:spcPct val="0"/>
            </a:spcBef>
            <a:spcAft>
              <a:spcPct val="35000"/>
            </a:spcAft>
            <a:buNone/>
          </a:pPr>
          <a:r>
            <a:rPr lang="en-US" sz="1400" b="1" kern="1200" dirty="0">
              <a:solidFill>
                <a:srgbClr val="FFFFFF"/>
              </a:solidFill>
              <a:latin typeface="Century Gothic"/>
              <a:ea typeface="+mn-ea"/>
              <a:cs typeface="+mn-cs"/>
            </a:rPr>
            <a:t>*Pay inequality</a:t>
          </a:r>
          <a:br>
            <a:rPr lang="en-US" sz="1400" b="1" kern="1200" dirty="0">
              <a:solidFill>
                <a:srgbClr val="FFFFFF"/>
              </a:solidFill>
              <a:latin typeface="Century Gothic"/>
              <a:ea typeface="+mn-ea"/>
              <a:cs typeface="+mn-cs"/>
            </a:rPr>
          </a:br>
          <a:r>
            <a:rPr lang="en-US" sz="1400" b="1" kern="1200" dirty="0">
              <a:solidFill>
                <a:srgbClr val="FFFFFF"/>
              </a:solidFill>
              <a:latin typeface="Century Gothic"/>
              <a:ea typeface="+mn-ea"/>
              <a:cs typeface="+mn-cs"/>
            </a:rPr>
            <a:t>*Minimum wage</a:t>
          </a:r>
        </a:p>
        <a:p>
          <a:pPr marL="0" lvl="0" indent="0" algn="ctr" defTabSz="889000">
            <a:lnSpc>
              <a:spcPct val="90000"/>
            </a:lnSpc>
            <a:spcBef>
              <a:spcPct val="0"/>
            </a:spcBef>
            <a:spcAft>
              <a:spcPct val="35000"/>
            </a:spcAft>
            <a:buNone/>
          </a:pPr>
          <a:r>
            <a:rPr lang="en-US" sz="1400" b="1" kern="1200" dirty="0">
              <a:solidFill>
                <a:srgbClr val="FFFFFF"/>
              </a:solidFill>
              <a:latin typeface="Century Gothic"/>
              <a:ea typeface="+mn-ea"/>
              <a:cs typeface="+mn-cs"/>
            </a:rPr>
            <a:t>*Limit Obamacare changes</a:t>
          </a:r>
        </a:p>
        <a:p>
          <a:pPr marL="0" lvl="0" indent="0" algn="ctr" defTabSz="889000">
            <a:lnSpc>
              <a:spcPct val="90000"/>
            </a:lnSpc>
            <a:spcBef>
              <a:spcPct val="0"/>
            </a:spcBef>
            <a:spcAft>
              <a:spcPct val="35000"/>
            </a:spcAft>
            <a:buNone/>
          </a:pPr>
          <a:endParaRPr lang="en-US" sz="2000" kern="1200" dirty="0"/>
        </a:p>
      </dsp:txBody>
      <dsp:txXfrm>
        <a:off x="681786" y="3662359"/>
        <a:ext cx="2924034" cy="1570216"/>
      </dsp:txXfrm>
    </dsp:sp>
    <dsp:sp modelId="{6B1B4EF0-CBB9-41B8-A57B-A634E1022141}">
      <dsp:nvSpPr>
        <dsp:cNvPr id="0" name=""/>
        <dsp:cNvSpPr/>
      </dsp:nvSpPr>
      <dsp:spPr>
        <a:xfrm rot="11896718">
          <a:off x="2657855" y="2335144"/>
          <a:ext cx="416227" cy="36146"/>
        </a:xfrm>
        <a:custGeom>
          <a:avLst/>
          <a:gdLst/>
          <a:ahLst/>
          <a:cxnLst/>
          <a:rect l="0" t="0" r="0" b="0"/>
          <a:pathLst>
            <a:path>
              <a:moveTo>
                <a:pt x="0" y="18073"/>
              </a:moveTo>
              <a:lnTo>
                <a:pt x="416227" y="180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855563" y="2342811"/>
        <a:ext cx="20811" cy="20811"/>
      </dsp:txXfrm>
    </dsp:sp>
    <dsp:sp modelId="{C67CF367-0217-42F3-943C-8AD547BB24DB}">
      <dsp:nvSpPr>
        <dsp:cNvPr id="0" name=""/>
        <dsp:cNvSpPr/>
      </dsp:nvSpPr>
      <dsp:spPr>
        <a:xfrm>
          <a:off x="355228" y="938584"/>
          <a:ext cx="2400437" cy="19635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C000"/>
              </a:solidFill>
            </a:rPr>
            <a:t>Trade/China</a:t>
          </a:r>
          <a:br>
            <a:rPr lang="en-US" sz="2400" kern="1200" dirty="0"/>
          </a:br>
          <a:r>
            <a:rPr lang="en-US" sz="1800" b="1" kern="1200" dirty="0"/>
            <a:t>*Off</a:t>
          </a:r>
          <a:r>
            <a:rPr lang="en-US" sz="1600" b="1" kern="1200" dirty="0"/>
            <a:t>shoring</a:t>
          </a:r>
        </a:p>
        <a:p>
          <a:pPr marL="0" lvl="0" indent="0" algn="ctr" defTabSz="889000">
            <a:lnSpc>
              <a:spcPct val="90000"/>
            </a:lnSpc>
            <a:spcBef>
              <a:spcPct val="0"/>
            </a:spcBef>
            <a:spcAft>
              <a:spcPct val="35000"/>
            </a:spcAft>
            <a:buNone/>
          </a:pPr>
          <a:r>
            <a:rPr lang="en-US" sz="1600" b="1" kern="1200" dirty="0"/>
            <a:t>*Free trade agreements</a:t>
          </a:r>
          <a:endParaRPr lang="en-US" sz="1400" b="1" kern="1200" dirty="0"/>
        </a:p>
      </dsp:txBody>
      <dsp:txXfrm>
        <a:off x="706764" y="1226135"/>
        <a:ext cx="1697365" cy="138841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drawing1.xml><?xml version="1.0" encoding="utf-8"?>
<c:userShapes xmlns:c="http://schemas.openxmlformats.org/drawingml/2006/chart">
  <cdr:relSizeAnchor xmlns:cdr="http://schemas.openxmlformats.org/drawingml/2006/chartDrawing">
    <cdr:from>
      <cdr:x>0.20313</cdr:x>
      <cdr:y>0.17896</cdr:y>
    </cdr:from>
    <cdr:to>
      <cdr:x>0.32479</cdr:x>
      <cdr:y>0.23771</cdr:y>
    </cdr:to>
    <cdr:sp macro="" textlink="">
      <cdr:nvSpPr>
        <cdr:cNvPr id="4" name="TextBox 4"/>
        <cdr:cNvSpPr txBox="1"/>
      </cdr:nvSpPr>
      <cdr:spPr>
        <a:xfrm xmlns:a="http://schemas.openxmlformats.org/drawingml/2006/main">
          <a:off x="1759194" y="1125012"/>
          <a:ext cx="1053612"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solidFill>
                <a:srgbClr val="0070C0"/>
              </a:solidFill>
            </a:rPr>
            <a:t>JFK</a:t>
          </a:r>
        </a:p>
      </cdr:txBody>
    </cdr:sp>
  </cdr:relSizeAnchor>
  <cdr:relSizeAnchor xmlns:cdr="http://schemas.openxmlformats.org/drawingml/2006/chartDrawing">
    <cdr:from>
      <cdr:x>0.28579</cdr:x>
      <cdr:y>0.11086</cdr:y>
    </cdr:from>
    <cdr:to>
      <cdr:x>0.32403</cdr:x>
      <cdr:y>0.1352</cdr:y>
    </cdr:to>
    <cdr:cxnSp macro="">
      <cdr:nvCxnSpPr>
        <cdr:cNvPr id="5" name="Straight Arrow Connector 4"/>
        <cdr:cNvCxnSpPr/>
      </cdr:nvCxnSpPr>
      <cdr:spPr bwMode="auto">
        <a:xfrm xmlns:a="http://schemas.openxmlformats.org/drawingml/2006/main" flipH="1">
          <a:off x="2475034" y="696934"/>
          <a:ext cx="331177" cy="152972"/>
        </a:xfrm>
        <a:prstGeom xmlns:a="http://schemas.openxmlformats.org/drawingml/2006/main" prst="straightConnector1">
          <a:avLst/>
        </a:prstGeom>
        <a:solidFill xmlns:a="http://schemas.openxmlformats.org/drawingml/2006/main">
          <a:schemeClr val="accent1"/>
        </a:solidFill>
        <a:ln xmlns:a="http://schemas.openxmlformats.org/drawingml/2006/main" w="12700" cap="sq" cmpd="sng" algn="ctr">
          <a:solidFill>
            <a:schemeClr val="tx1"/>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0.31955</cdr:x>
      <cdr:y>0.07245</cdr:y>
    </cdr:from>
    <cdr:to>
      <cdr:x>0.44121</cdr:x>
      <cdr:y>0.12631</cdr:y>
    </cdr:to>
    <cdr:sp macro="" textlink="">
      <cdr:nvSpPr>
        <cdr:cNvPr id="7" name="TextBox 4"/>
        <cdr:cNvSpPr txBox="1"/>
      </cdr:nvSpPr>
      <cdr:spPr>
        <a:xfrm xmlns:a="http://schemas.openxmlformats.org/drawingml/2006/main">
          <a:off x="2767476" y="455483"/>
          <a:ext cx="105361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rgbClr val="0070C0"/>
              </a:solidFill>
            </a:rPr>
            <a:t>LBJ</a:t>
          </a:r>
        </a:p>
      </cdr:txBody>
    </cdr:sp>
  </cdr:relSizeAnchor>
  <cdr:relSizeAnchor xmlns:cdr="http://schemas.openxmlformats.org/drawingml/2006/chartDrawing">
    <cdr:from>
      <cdr:x>0.39801</cdr:x>
      <cdr:y>0.1894</cdr:y>
    </cdr:from>
    <cdr:to>
      <cdr:x>0.51967</cdr:x>
      <cdr:y>0.24325</cdr:y>
    </cdr:to>
    <cdr:sp macro="" textlink="">
      <cdr:nvSpPr>
        <cdr:cNvPr id="10" name="TextBox 4"/>
        <cdr:cNvSpPr txBox="1"/>
      </cdr:nvSpPr>
      <cdr:spPr>
        <a:xfrm xmlns:a="http://schemas.openxmlformats.org/drawingml/2006/main">
          <a:off x="3446947" y="1190655"/>
          <a:ext cx="105361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rgbClr val="0070C0"/>
              </a:solidFill>
            </a:rPr>
            <a:t>Carter</a:t>
          </a:r>
        </a:p>
      </cdr:txBody>
    </cdr:sp>
  </cdr:relSizeAnchor>
  <cdr:relSizeAnchor xmlns:cdr="http://schemas.openxmlformats.org/drawingml/2006/chartDrawing">
    <cdr:from>
      <cdr:x>0.60947</cdr:x>
      <cdr:y>0.22859</cdr:y>
    </cdr:from>
    <cdr:to>
      <cdr:x>0.73113</cdr:x>
      <cdr:y>0.28244</cdr:y>
    </cdr:to>
    <cdr:sp macro="" textlink="">
      <cdr:nvSpPr>
        <cdr:cNvPr id="11" name="TextBox 4"/>
        <cdr:cNvSpPr txBox="1"/>
      </cdr:nvSpPr>
      <cdr:spPr>
        <a:xfrm xmlns:a="http://schemas.openxmlformats.org/drawingml/2006/main">
          <a:off x="5278255" y="1437024"/>
          <a:ext cx="105361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rgbClr val="0070C0"/>
              </a:solidFill>
            </a:rPr>
            <a:t>Clinton</a:t>
          </a:r>
        </a:p>
      </cdr:txBody>
    </cdr:sp>
  </cdr:relSizeAnchor>
  <cdr:relSizeAnchor xmlns:cdr="http://schemas.openxmlformats.org/drawingml/2006/chartDrawing">
    <cdr:from>
      <cdr:x>0.6366</cdr:x>
      <cdr:y>0.18709</cdr:y>
    </cdr:from>
    <cdr:to>
      <cdr:x>0.75826</cdr:x>
      <cdr:y>0.24095</cdr:y>
    </cdr:to>
    <cdr:sp macro="" textlink="">
      <cdr:nvSpPr>
        <cdr:cNvPr id="12" name="TextBox 4"/>
        <cdr:cNvSpPr txBox="1"/>
      </cdr:nvSpPr>
      <cdr:spPr>
        <a:xfrm xmlns:a="http://schemas.openxmlformats.org/drawingml/2006/main">
          <a:off x="5513261" y="1176158"/>
          <a:ext cx="105361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rgbClr val="0070C0"/>
              </a:solidFill>
            </a:rPr>
            <a:t>Clinton</a:t>
          </a:r>
        </a:p>
      </cdr:txBody>
    </cdr:sp>
  </cdr:relSizeAnchor>
  <cdr:relSizeAnchor xmlns:cdr="http://schemas.openxmlformats.org/drawingml/2006/chartDrawing">
    <cdr:from>
      <cdr:x>0.59831</cdr:x>
      <cdr:y>0.2042</cdr:y>
    </cdr:from>
    <cdr:to>
      <cdr:x>0.59885</cdr:x>
      <cdr:y>0.27879</cdr:y>
    </cdr:to>
    <cdr:cxnSp macro="">
      <cdr:nvCxnSpPr>
        <cdr:cNvPr id="13" name="Straight Arrow Connector 12"/>
        <cdr:cNvCxnSpPr/>
      </cdr:nvCxnSpPr>
      <cdr:spPr bwMode="auto">
        <a:xfrm xmlns:a="http://schemas.openxmlformats.org/drawingml/2006/main" flipH="1">
          <a:off x="5181600" y="1283732"/>
          <a:ext cx="4720" cy="468868"/>
        </a:xfrm>
        <a:prstGeom xmlns:a="http://schemas.openxmlformats.org/drawingml/2006/main" prst="straightConnector1">
          <a:avLst/>
        </a:prstGeom>
        <a:solidFill xmlns:a="http://schemas.openxmlformats.org/drawingml/2006/main">
          <a:schemeClr val="accent1"/>
        </a:solidFill>
        <a:ln xmlns:a="http://schemas.openxmlformats.org/drawingml/2006/main" w="12700" cap="sq" cmpd="sng" algn="ctr">
          <a:solidFill>
            <a:schemeClr val="tx1"/>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0.56159</cdr:x>
      <cdr:y>0.13965</cdr:y>
    </cdr:from>
    <cdr:to>
      <cdr:x>0.58383</cdr:x>
      <cdr:y>0.21616</cdr:y>
    </cdr:to>
    <cdr:cxnSp macro="">
      <cdr:nvCxnSpPr>
        <cdr:cNvPr id="15" name="Straight Arrow Connector 14"/>
        <cdr:cNvCxnSpPr/>
      </cdr:nvCxnSpPr>
      <cdr:spPr bwMode="auto">
        <a:xfrm xmlns:a="http://schemas.openxmlformats.org/drawingml/2006/main" flipH="1">
          <a:off x="4863612" y="877919"/>
          <a:ext cx="192597" cy="480971"/>
        </a:xfrm>
        <a:prstGeom xmlns:a="http://schemas.openxmlformats.org/drawingml/2006/main" prst="straightConnector1">
          <a:avLst/>
        </a:prstGeom>
        <a:solidFill xmlns:a="http://schemas.openxmlformats.org/drawingml/2006/main">
          <a:schemeClr val="accent1"/>
        </a:solidFill>
        <a:ln xmlns:a="http://schemas.openxmlformats.org/drawingml/2006/main" w="12700" cap="sq" cmpd="sng" algn="ctr">
          <a:solidFill>
            <a:schemeClr val="tx1"/>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0.48351</cdr:x>
      <cdr:y>0.1447</cdr:y>
    </cdr:from>
    <cdr:to>
      <cdr:x>0.55889</cdr:x>
      <cdr:y>0.29049</cdr:y>
    </cdr:to>
    <cdr:cxnSp macro="">
      <cdr:nvCxnSpPr>
        <cdr:cNvPr id="17" name="Straight Arrow Connector 16"/>
        <cdr:cNvCxnSpPr>
          <a:endCxn xmlns:a="http://schemas.openxmlformats.org/drawingml/2006/main" id="23" idx="0"/>
        </cdr:cNvCxnSpPr>
      </cdr:nvCxnSpPr>
      <cdr:spPr bwMode="auto">
        <a:xfrm xmlns:a="http://schemas.openxmlformats.org/drawingml/2006/main" flipH="1">
          <a:off x="4187437" y="909676"/>
          <a:ext cx="652781" cy="916487"/>
        </a:xfrm>
        <a:prstGeom xmlns:a="http://schemas.openxmlformats.org/drawingml/2006/main" prst="straightConnector1">
          <a:avLst/>
        </a:prstGeom>
        <a:solidFill xmlns:a="http://schemas.openxmlformats.org/drawingml/2006/main">
          <a:schemeClr val="accent1"/>
        </a:solidFill>
        <a:ln xmlns:a="http://schemas.openxmlformats.org/drawingml/2006/main" w="12700" cap="sq" cmpd="sng" algn="ctr">
          <a:solidFill>
            <a:schemeClr val="tx1"/>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0.84493</cdr:x>
      <cdr:y>0.09168</cdr:y>
    </cdr:from>
    <cdr:to>
      <cdr:x>0.96659</cdr:x>
      <cdr:y>0.14554</cdr:y>
    </cdr:to>
    <cdr:sp macro="" textlink="">
      <cdr:nvSpPr>
        <cdr:cNvPr id="20" name="TextBox 4"/>
        <cdr:cNvSpPr txBox="1"/>
      </cdr:nvSpPr>
      <cdr:spPr>
        <a:xfrm xmlns:a="http://schemas.openxmlformats.org/drawingml/2006/main">
          <a:off x="7317482" y="576354"/>
          <a:ext cx="105361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rgbClr val="0070C0"/>
              </a:solidFill>
            </a:rPr>
            <a:t>Obama</a:t>
          </a:r>
        </a:p>
      </cdr:txBody>
    </cdr:sp>
  </cdr:relSizeAnchor>
  <cdr:relSizeAnchor xmlns:cdr="http://schemas.openxmlformats.org/drawingml/2006/chartDrawing">
    <cdr:from>
      <cdr:x>0.0203</cdr:x>
      <cdr:y>0.25287</cdr:y>
    </cdr:from>
    <cdr:to>
      <cdr:x>0.10752</cdr:x>
      <cdr:y>0.30888</cdr:y>
    </cdr:to>
    <cdr:sp macro="" textlink="">
      <cdr:nvSpPr>
        <cdr:cNvPr id="21" name="Oval 20"/>
        <cdr:cNvSpPr/>
      </cdr:nvSpPr>
      <cdr:spPr bwMode="auto">
        <a:xfrm xmlns:a="http://schemas.openxmlformats.org/drawingml/2006/main">
          <a:off x="175778" y="1589650"/>
          <a:ext cx="755406" cy="352146"/>
        </a:xfrm>
        <a:prstGeom xmlns:a="http://schemas.openxmlformats.org/drawingml/2006/main" prst="ellipse">
          <a:avLst/>
        </a:prstGeom>
        <a:noFill xmlns:a="http://schemas.openxmlformats.org/drawingml/2006/main"/>
        <a:ln xmlns:a="http://schemas.openxmlformats.org/drawingml/2006/main" w="12700" cap="sq"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ctr"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0.28156</cdr:x>
      <cdr:y>0.21633</cdr:y>
    </cdr:from>
    <cdr:to>
      <cdr:x>0.39594</cdr:x>
      <cdr:y>0.32727</cdr:y>
    </cdr:to>
    <cdr:sp macro="" textlink="">
      <cdr:nvSpPr>
        <cdr:cNvPr id="22" name="Oval 21"/>
        <cdr:cNvSpPr/>
      </cdr:nvSpPr>
      <cdr:spPr bwMode="auto">
        <a:xfrm xmlns:a="http://schemas.openxmlformats.org/drawingml/2006/main">
          <a:off x="2438400" y="1359932"/>
          <a:ext cx="990600" cy="697467"/>
        </a:xfrm>
        <a:prstGeom xmlns:a="http://schemas.openxmlformats.org/drawingml/2006/main" prst="ellipse">
          <a:avLst/>
        </a:prstGeom>
        <a:noFill xmlns:a="http://schemas.openxmlformats.org/drawingml/2006/main"/>
        <a:ln xmlns:a="http://schemas.openxmlformats.org/drawingml/2006/main" w="12700" cap="sq"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ctr"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0.44112</cdr:x>
      <cdr:y>0.29049</cdr:y>
    </cdr:from>
    <cdr:to>
      <cdr:x>0.52591</cdr:x>
      <cdr:y>0.36966</cdr:y>
    </cdr:to>
    <cdr:sp macro="" textlink="">
      <cdr:nvSpPr>
        <cdr:cNvPr id="23" name="Oval 22"/>
        <cdr:cNvSpPr/>
      </cdr:nvSpPr>
      <cdr:spPr bwMode="auto">
        <a:xfrm xmlns:a="http://schemas.openxmlformats.org/drawingml/2006/main">
          <a:off x="3820261" y="1826163"/>
          <a:ext cx="734352" cy="497702"/>
        </a:xfrm>
        <a:prstGeom xmlns:a="http://schemas.openxmlformats.org/drawingml/2006/main" prst="ellipse">
          <a:avLst/>
        </a:prstGeom>
        <a:noFill xmlns:a="http://schemas.openxmlformats.org/drawingml/2006/main"/>
        <a:ln xmlns:a="http://schemas.openxmlformats.org/drawingml/2006/main" w="12700" cap="sq"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ctr"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0.10406</cdr:x>
      <cdr:y>0.34878</cdr:y>
    </cdr:from>
    <cdr:to>
      <cdr:x>0.18539</cdr:x>
      <cdr:y>0.58471</cdr:y>
    </cdr:to>
    <cdr:cxnSp macro="">
      <cdr:nvCxnSpPr>
        <cdr:cNvPr id="25" name="Straight Arrow Connector 24"/>
        <cdr:cNvCxnSpPr/>
      </cdr:nvCxnSpPr>
      <cdr:spPr bwMode="auto">
        <a:xfrm xmlns:a="http://schemas.openxmlformats.org/drawingml/2006/main" flipH="1" flipV="1">
          <a:off x="901212" y="2192619"/>
          <a:ext cx="704344" cy="1483152"/>
        </a:xfrm>
        <a:prstGeom xmlns:a="http://schemas.openxmlformats.org/drawingml/2006/main" prst="straightConnector1">
          <a:avLst/>
        </a:prstGeom>
        <a:solidFill xmlns:a="http://schemas.openxmlformats.org/drawingml/2006/main">
          <a:schemeClr val="accent1"/>
        </a:solidFill>
        <a:ln xmlns:a="http://schemas.openxmlformats.org/drawingml/2006/main" w="12700" cap="sq" cmpd="sng" algn="ctr">
          <a:solidFill>
            <a:schemeClr val="tx1"/>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0.22724</cdr:x>
      <cdr:y>0.34354</cdr:y>
    </cdr:from>
    <cdr:to>
      <cdr:x>0.33981</cdr:x>
      <cdr:y>0.57273</cdr:y>
    </cdr:to>
    <cdr:cxnSp macro="">
      <cdr:nvCxnSpPr>
        <cdr:cNvPr id="27" name="Straight Arrow Connector 26"/>
        <cdr:cNvCxnSpPr/>
      </cdr:nvCxnSpPr>
      <cdr:spPr bwMode="auto">
        <a:xfrm xmlns:a="http://schemas.openxmlformats.org/drawingml/2006/main" flipV="1">
          <a:off x="1968012" y="2159652"/>
          <a:ext cx="974847" cy="1440798"/>
        </a:xfrm>
        <a:prstGeom xmlns:a="http://schemas.openxmlformats.org/drawingml/2006/main" prst="straightConnector1">
          <a:avLst/>
        </a:prstGeom>
        <a:solidFill xmlns:a="http://schemas.openxmlformats.org/drawingml/2006/main">
          <a:schemeClr val="accent1"/>
        </a:solidFill>
        <a:ln xmlns:a="http://schemas.openxmlformats.org/drawingml/2006/main" w="12700" cap="sq" cmpd="sng" algn="ctr">
          <a:solidFill>
            <a:schemeClr val="tx1"/>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0.40745</cdr:x>
      <cdr:y>0.36966</cdr:y>
    </cdr:from>
    <cdr:to>
      <cdr:x>0.48351</cdr:x>
      <cdr:y>0.53962</cdr:y>
    </cdr:to>
    <cdr:cxnSp macro="">
      <cdr:nvCxnSpPr>
        <cdr:cNvPr id="29" name="Straight Arrow Connector 28"/>
        <cdr:cNvCxnSpPr>
          <a:endCxn xmlns:a="http://schemas.openxmlformats.org/drawingml/2006/main" id="23" idx="4"/>
        </cdr:cNvCxnSpPr>
      </cdr:nvCxnSpPr>
      <cdr:spPr bwMode="auto">
        <a:xfrm xmlns:a="http://schemas.openxmlformats.org/drawingml/2006/main" flipV="1">
          <a:off x="3528649" y="2323865"/>
          <a:ext cx="658788" cy="1068442"/>
        </a:xfrm>
        <a:prstGeom xmlns:a="http://schemas.openxmlformats.org/drawingml/2006/main" prst="straightConnector1">
          <a:avLst/>
        </a:prstGeom>
        <a:solidFill xmlns:a="http://schemas.openxmlformats.org/drawingml/2006/main">
          <a:schemeClr val="accent1"/>
        </a:solidFill>
        <a:ln xmlns:a="http://schemas.openxmlformats.org/drawingml/2006/main" w="12700" cap="sq" cmpd="sng" algn="ctr">
          <a:solidFill>
            <a:schemeClr val="tx1"/>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0.73909</cdr:x>
      <cdr:y>0.20909</cdr:y>
    </cdr:from>
    <cdr:to>
      <cdr:x>0.94873</cdr:x>
      <cdr:y>0.58168</cdr:y>
    </cdr:to>
    <cdr:cxnSp macro="">
      <cdr:nvCxnSpPr>
        <cdr:cNvPr id="32" name="Straight Arrow Connector 31"/>
        <cdr:cNvCxnSpPr/>
      </cdr:nvCxnSpPr>
      <cdr:spPr bwMode="auto">
        <a:xfrm xmlns:a="http://schemas.openxmlformats.org/drawingml/2006/main" flipV="1">
          <a:off x="6400800" y="1314450"/>
          <a:ext cx="1815612" cy="2342271"/>
        </a:xfrm>
        <a:prstGeom xmlns:a="http://schemas.openxmlformats.org/drawingml/2006/main" prst="straightConnector1">
          <a:avLst/>
        </a:prstGeom>
        <a:solidFill xmlns:a="http://schemas.openxmlformats.org/drawingml/2006/main">
          <a:schemeClr val="accent1"/>
        </a:solidFill>
        <a:ln xmlns:a="http://schemas.openxmlformats.org/drawingml/2006/main" w="12700" cap="sq" cmpd="sng" algn="ctr">
          <a:solidFill>
            <a:schemeClr val="tx1"/>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0.70389</cdr:x>
      <cdr:y>0.26667</cdr:y>
    </cdr:from>
    <cdr:to>
      <cdr:x>0.80068</cdr:x>
      <cdr:y>0.59394</cdr:y>
    </cdr:to>
    <cdr:cxnSp macro="">
      <cdr:nvCxnSpPr>
        <cdr:cNvPr id="36" name="Straight Arrow Connector 35"/>
        <cdr:cNvCxnSpPr/>
      </cdr:nvCxnSpPr>
      <cdr:spPr bwMode="auto">
        <a:xfrm xmlns:a="http://schemas.openxmlformats.org/drawingml/2006/main" flipV="1">
          <a:off x="6096000" y="1676400"/>
          <a:ext cx="838200" cy="2057401"/>
        </a:xfrm>
        <a:prstGeom xmlns:a="http://schemas.openxmlformats.org/drawingml/2006/main" prst="straightConnector1">
          <a:avLst/>
        </a:prstGeom>
        <a:solidFill xmlns:a="http://schemas.openxmlformats.org/drawingml/2006/main">
          <a:schemeClr val="accent1"/>
        </a:solidFill>
        <a:ln xmlns:a="http://schemas.openxmlformats.org/drawingml/2006/main" w="12700" cap="sq" cmpd="sng" algn="ctr">
          <a:solidFill>
            <a:schemeClr val="tx1"/>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0.71278</cdr:x>
      <cdr:y>0.12054</cdr:y>
    </cdr:from>
    <cdr:to>
      <cdr:x>0.81836</cdr:x>
      <cdr:y>0.52567</cdr:y>
    </cdr:to>
    <cdr:sp macro="" textlink="">
      <cdr:nvSpPr>
        <cdr:cNvPr id="42" name="Rectangle: Rounded Corners 41"/>
        <cdr:cNvSpPr/>
      </cdr:nvSpPr>
      <cdr:spPr bwMode="auto">
        <a:xfrm xmlns:a="http://schemas.openxmlformats.org/drawingml/2006/main">
          <a:off x="6172947" y="757771"/>
          <a:ext cx="914400" cy="2546866"/>
        </a:xfrm>
        <a:prstGeom xmlns:a="http://schemas.openxmlformats.org/drawingml/2006/main" prst="roundRect">
          <a:avLst/>
        </a:prstGeom>
        <a:noFill xmlns:a="http://schemas.openxmlformats.org/drawingml/2006/main"/>
        <a:ln xmlns:a="http://schemas.openxmlformats.org/drawingml/2006/main" w="12700" cap="sq"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ctr"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0.92386</cdr:x>
      <cdr:y>0.14155</cdr:y>
    </cdr:from>
    <cdr:to>
      <cdr:x>0.97719</cdr:x>
      <cdr:y>0.54668</cdr:y>
    </cdr:to>
    <cdr:sp macro="" textlink="">
      <cdr:nvSpPr>
        <cdr:cNvPr id="43" name="Rectangle: Rounded Corners 42"/>
        <cdr:cNvSpPr/>
      </cdr:nvSpPr>
      <cdr:spPr bwMode="auto">
        <a:xfrm xmlns:a="http://schemas.openxmlformats.org/drawingml/2006/main">
          <a:off x="8000999" y="889825"/>
          <a:ext cx="461921" cy="2546866"/>
        </a:xfrm>
        <a:prstGeom xmlns:a="http://schemas.openxmlformats.org/drawingml/2006/main" prst="roundRect">
          <a:avLst/>
        </a:prstGeom>
        <a:noFill xmlns:a="http://schemas.openxmlformats.org/drawingml/2006/main"/>
        <a:ln xmlns:a="http://schemas.openxmlformats.org/drawingml/2006/main" w="12700" cap="sq"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ctr"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0.09524</cdr:x>
      <cdr:y>0.65556</cdr:y>
    </cdr:from>
    <cdr:to>
      <cdr:x>0.3619</cdr:x>
      <cdr:y>0.7</cdr:y>
    </cdr:to>
    <cdr:sp macro="" textlink="">
      <cdr:nvSpPr>
        <cdr:cNvPr id="2" name="TextBox 1"/>
        <cdr:cNvSpPr txBox="1"/>
      </cdr:nvSpPr>
      <cdr:spPr>
        <a:xfrm xmlns:a="http://schemas.openxmlformats.org/drawingml/2006/main">
          <a:off x="762015" y="4495830"/>
          <a:ext cx="2133585" cy="3047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Biggest Dem. Losses 1996-2016 – Southern, Appalachia</a:t>
          </a:r>
        </a:p>
      </cdr:txBody>
    </cdr:sp>
  </cdr:relSizeAnchor>
  <cdr:relSizeAnchor xmlns:cdr="http://schemas.openxmlformats.org/drawingml/2006/chartDrawing">
    <cdr:from>
      <cdr:x>0.31429</cdr:x>
      <cdr:y>0.01715</cdr:y>
    </cdr:from>
    <cdr:to>
      <cdr:x>0.56191</cdr:x>
      <cdr:y>0.0616</cdr:y>
    </cdr:to>
    <cdr:sp macro="" textlink="">
      <cdr:nvSpPr>
        <cdr:cNvPr id="3" name="TextBox 1"/>
        <cdr:cNvSpPr txBox="1"/>
      </cdr:nvSpPr>
      <cdr:spPr>
        <a:xfrm xmlns:a="http://schemas.openxmlformats.org/drawingml/2006/main">
          <a:off x="2514600" y="117610"/>
          <a:ext cx="1981230" cy="3048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Biggest Dem. Winners: </a:t>
          </a:r>
          <a:r>
            <a:rPr lang="en-US" dirty="0"/>
            <a:t>Calif. DC</a:t>
          </a:r>
          <a:endParaRPr lang="en-US" sz="1100" dirty="0"/>
        </a:p>
      </cdr:txBody>
    </cdr:sp>
  </cdr:relSizeAnchor>
  <cdr:relSizeAnchor xmlns:cdr="http://schemas.openxmlformats.org/drawingml/2006/chartDrawing">
    <cdr:from>
      <cdr:x>0.49945</cdr:x>
      <cdr:y>0.52222</cdr:y>
    </cdr:from>
    <cdr:to>
      <cdr:x>0.90476</cdr:x>
      <cdr:y>0.59903</cdr:y>
    </cdr:to>
    <cdr:sp macro="" textlink="">
      <cdr:nvSpPr>
        <cdr:cNvPr id="4" name="Rectangle: Rounded Corners 3"/>
        <cdr:cNvSpPr/>
      </cdr:nvSpPr>
      <cdr:spPr bwMode="auto">
        <a:xfrm xmlns:a="http://schemas.openxmlformats.org/drawingml/2006/main">
          <a:off x="3996060" y="3581402"/>
          <a:ext cx="3242939" cy="526742"/>
        </a:xfrm>
        <a:prstGeom xmlns:a="http://schemas.openxmlformats.org/drawingml/2006/main" prst="roundRect">
          <a:avLst/>
        </a:prstGeom>
        <a:noFill xmlns:a="http://schemas.openxmlformats.org/drawingml/2006/main"/>
        <a:ln xmlns:a="http://schemas.openxmlformats.org/drawingml/2006/main" w="19050" cap="sq"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ctr"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0.25238</cdr:x>
      <cdr:y>0.52698</cdr:y>
    </cdr:from>
    <cdr:to>
      <cdr:x>0.47143</cdr:x>
      <cdr:y>0.57142</cdr:y>
    </cdr:to>
    <cdr:sp macro="" textlink="">
      <cdr:nvSpPr>
        <cdr:cNvPr id="5" name="TextBox 1"/>
        <cdr:cNvSpPr txBox="1"/>
      </cdr:nvSpPr>
      <cdr:spPr>
        <a:xfrm xmlns:a="http://schemas.openxmlformats.org/drawingml/2006/main">
          <a:off x="2019289" y="3614057"/>
          <a:ext cx="1752619" cy="304769"/>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a:t>Major losses 2008-2016</a:t>
          </a:r>
        </a:p>
        <a:p xmlns:a="http://schemas.openxmlformats.org/drawingml/2006/main">
          <a:r>
            <a:rPr lang="en-US" sz="1100" dirty="0"/>
            <a:t>Indiana, Wisc. Mich., Ohio</a:t>
          </a:r>
        </a:p>
      </cdr:txBody>
    </cdr:sp>
  </cdr:relSizeAnchor>
</c:userShapes>
</file>

<file path=ppt/drawings/drawing3.xml><?xml version="1.0" encoding="utf-8"?>
<c:userShapes xmlns:c="http://schemas.openxmlformats.org/drawingml/2006/chart">
  <cdr:relSizeAnchor xmlns:cdr="http://schemas.openxmlformats.org/drawingml/2006/chartDrawing">
    <cdr:from>
      <cdr:x>0.88991</cdr:x>
      <cdr:y>0.16438</cdr:y>
    </cdr:from>
    <cdr:to>
      <cdr:x>0.98165</cdr:x>
      <cdr:y>0.94521</cdr:y>
    </cdr:to>
    <cdr:sp macro="" textlink="">
      <cdr:nvSpPr>
        <cdr:cNvPr id="2" name="Rectangle: Rounded Corners 1"/>
        <cdr:cNvSpPr/>
      </cdr:nvSpPr>
      <cdr:spPr bwMode="auto">
        <a:xfrm xmlns:a="http://schemas.openxmlformats.org/drawingml/2006/main">
          <a:off x="7391400" y="914400"/>
          <a:ext cx="762000" cy="4343400"/>
        </a:xfrm>
        <a:prstGeom xmlns:a="http://schemas.openxmlformats.org/drawingml/2006/main" prst="roundRect">
          <a:avLst/>
        </a:prstGeom>
        <a:noFill xmlns:a="http://schemas.openxmlformats.org/drawingml/2006/main"/>
        <a:ln xmlns:a="http://schemas.openxmlformats.org/drawingml/2006/main" w="28575" cap="sq"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ctr"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0.03481</cdr:x>
      <cdr:y>0.08219</cdr:y>
    </cdr:from>
    <cdr:to>
      <cdr:x>0.13761</cdr:x>
      <cdr:y>0.90411</cdr:y>
    </cdr:to>
    <cdr:sp macro="" textlink="">
      <cdr:nvSpPr>
        <cdr:cNvPr id="3" name="Rectangle: Rounded Corners 2"/>
        <cdr:cNvSpPr/>
      </cdr:nvSpPr>
      <cdr:spPr bwMode="auto">
        <a:xfrm xmlns:a="http://schemas.openxmlformats.org/drawingml/2006/main">
          <a:off x="289088" y="457200"/>
          <a:ext cx="853911" cy="4572000"/>
        </a:xfrm>
        <a:prstGeom xmlns:a="http://schemas.openxmlformats.org/drawingml/2006/main" prst="roundRect">
          <a:avLst/>
        </a:prstGeom>
        <a:noFill xmlns:a="http://schemas.openxmlformats.org/drawingml/2006/main"/>
        <a:ln xmlns:a="http://schemas.openxmlformats.org/drawingml/2006/main" w="28575" cap="sq"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ctr"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0.16514</cdr:x>
      <cdr:y>0.12329</cdr:y>
    </cdr:from>
    <cdr:to>
      <cdr:x>0.30275</cdr:x>
      <cdr:y>0.32877</cdr:y>
    </cdr:to>
    <cdr:sp macro="" textlink="">
      <cdr:nvSpPr>
        <cdr:cNvPr id="4" name="TextBox 3"/>
        <cdr:cNvSpPr txBox="1"/>
      </cdr:nvSpPr>
      <cdr:spPr>
        <a:xfrm xmlns:a="http://schemas.openxmlformats.org/drawingml/2006/main">
          <a:off x="1371600" y="685800"/>
          <a:ext cx="1143000"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Clinton voters want someone who can work within system</a:t>
          </a:r>
        </a:p>
      </cdr:txBody>
    </cdr:sp>
  </cdr:relSizeAnchor>
  <cdr:relSizeAnchor xmlns:cdr="http://schemas.openxmlformats.org/drawingml/2006/chartDrawing">
    <cdr:from>
      <cdr:x>0.86239</cdr:x>
      <cdr:y>0</cdr:y>
    </cdr:from>
    <cdr:to>
      <cdr:x>1</cdr:x>
      <cdr:y>0.20548</cdr:y>
    </cdr:to>
    <cdr:sp macro="" textlink="">
      <cdr:nvSpPr>
        <cdr:cNvPr id="5" name="TextBox 1"/>
        <cdr:cNvSpPr txBox="1"/>
      </cdr:nvSpPr>
      <cdr:spPr>
        <a:xfrm xmlns:a="http://schemas.openxmlformats.org/drawingml/2006/main">
          <a:off x="7162800" y="0"/>
          <a:ext cx="1143000" cy="1143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Trump voters want someone who change system</a:t>
          </a:r>
        </a:p>
      </cdr:txBody>
    </cdr:sp>
  </cdr:relSizeAnchor>
  <cdr:relSizeAnchor xmlns:cdr="http://schemas.openxmlformats.org/drawingml/2006/chartDrawing">
    <cdr:from>
      <cdr:x>0.10092</cdr:x>
      <cdr:y>0.16438</cdr:y>
    </cdr:from>
    <cdr:to>
      <cdr:x>0.16514</cdr:x>
      <cdr:y>0.16438</cdr:y>
    </cdr:to>
    <cdr:cxnSp macro="">
      <cdr:nvCxnSpPr>
        <cdr:cNvPr id="7" name="Straight Arrow Connector 6"/>
        <cdr:cNvCxnSpPr/>
      </cdr:nvCxnSpPr>
      <cdr:spPr bwMode="auto">
        <a:xfrm xmlns:a="http://schemas.openxmlformats.org/drawingml/2006/main" flipH="1">
          <a:off x="838200" y="914400"/>
          <a:ext cx="533400" cy="0"/>
        </a:xfrm>
        <a:prstGeom xmlns:a="http://schemas.openxmlformats.org/drawingml/2006/main" prst="straightConnector1">
          <a:avLst/>
        </a:prstGeom>
        <a:solidFill xmlns:a="http://schemas.openxmlformats.org/drawingml/2006/main">
          <a:schemeClr val="accent1"/>
        </a:solidFill>
        <a:ln xmlns:a="http://schemas.openxmlformats.org/drawingml/2006/main" w="12700" cap="sq" cmpd="sng" algn="ctr">
          <a:solidFill>
            <a:schemeClr val="tx1"/>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0.90826</cdr:x>
      <cdr:y>0.16438</cdr:y>
    </cdr:from>
    <cdr:to>
      <cdr:x>0.93578</cdr:x>
      <cdr:y>0.20548</cdr:y>
    </cdr:to>
    <cdr:cxnSp macro="">
      <cdr:nvCxnSpPr>
        <cdr:cNvPr id="8" name="Straight Arrow Connector 7"/>
        <cdr:cNvCxnSpPr/>
      </cdr:nvCxnSpPr>
      <cdr:spPr bwMode="auto">
        <a:xfrm xmlns:a="http://schemas.openxmlformats.org/drawingml/2006/main">
          <a:off x="7543800" y="914400"/>
          <a:ext cx="228600" cy="228600"/>
        </a:xfrm>
        <a:prstGeom xmlns:a="http://schemas.openxmlformats.org/drawingml/2006/main" prst="straightConnector1">
          <a:avLst/>
        </a:prstGeom>
        <a:solidFill xmlns:a="http://schemas.openxmlformats.org/drawingml/2006/main">
          <a:schemeClr val="accent1"/>
        </a:solidFill>
        <a:ln xmlns:a="http://schemas.openxmlformats.org/drawingml/2006/main" w="12700" cap="sq" cmpd="sng" algn="ctr">
          <a:solidFill>
            <a:schemeClr val="tx1"/>
          </a:solidFill>
          <a:prstDash val="solid"/>
          <a:round/>
          <a:headEnd type="none" w="med" len="med"/>
          <a:tailEnd type="triangle"/>
        </a:ln>
        <a:effectLst xmlns:a="http://schemas.openxmlformats.org/drawingml/2006/main"/>
      </cdr:spPr>
    </cdr:cxnSp>
  </cdr:relSizeAnchor>
</c:userShapes>
</file>

<file path=ppt/drawings/drawing4.xml><?xml version="1.0" encoding="utf-8"?>
<c:userShapes xmlns:c="http://schemas.openxmlformats.org/drawingml/2006/chart">
  <cdr:relSizeAnchor xmlns:cdr="http://schemas.openxmlformats.org/drawingml/2006/chartDrawing">
    <cdr:from>
      <cdr:x>0.12743</cdr:x>
      <cdr:y>0.06667</cdr:y>
    </cdr:from>
    <cdr:to>
      <cdr:x>0.32743</cdr:x>
      <cdr:y>1</cdr:y>
    </cdr:to>
    <cdr:sp macro="" textlink="">
      <cdr:nvSpPr>
        <cdr:cNvPr id="2" name="Rectangle: Rounded Corners 1"/>
        <cdr:cNvSpPr/>
      </cdr:nvSpPr>
      <cdr:spPr bwMode="auto">
        <a:xfrm xmlns:a="http://schemas.openxmlformats.org/drawingml/2006/main">
          <a:off x="1019596" y="304800"/>
          <a:ext cx="1600200" cy="4267200"/>
        </a:xfrm>
        <a:prstGeom xmlns:a="http://schemas.openxmlformats.org/drawingml/2006/main" prst="roundRect">
          <a:avLst/>
        </a:prstGeom>
        <a:noFill xmlns:a="http://schemas.openxmlformats.org/drawingml/2006/main"/>
        <a:ln xmlns:a="http://schemas.openxmlformats.org/drawingml/2006/main" w="19050" cap="sq"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ctr"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0.42857</cdr:x>
      <cdr:y>0</cdr:y>
    </cdr:from>
    <cdr:to>
      <cdr:x>0.42857</cdr:x>
      <cdr:y>0.86765</cdr:y>
    </cdr:to>
    <cdr:cxnSp macro="">
      <cdr:nvCxnSpPr>
        <cdr:cNvPr id="3" name="Straight Connector 2"/>
        <cdr:cNvCxnSpPr/>
      </cdr:nvCxnSpPr>
      <cdr:spPr bwMode="auto">
        <a:xfrm xmlns:a="http://schemas.openxmlformats.org/drawingml/2006/main" flipV="1">
          <a:off x="3429000" y="0"/>
          <a:ext cx="0" cy="4495800"/>
        </a:xfrm>
        <a:prstGeom xmlns:a="http://schemas.openxmlformats.org/drawingml/2006/main" prst="line">
          <a:avLst/>
        </a:prstGeom>
        <a:solidFill xmlns:a="http://schemas.openxmlformats.org/drawingml/2006/main">
          <a:schemeClr val="accent1"/>
        </a:solidFill>
        <a:ln xmlns:a="http://schemas.openxmlformats.org/drawingml/2006/main" w="12700" cap="sq"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0.61905</cdr:x>
      <cdr:y>0</cdr:y>
    </cdr:from>
    <cdr:to>
      <cdr:x>0.61905</cdr:x>
      <cdr:y>0.86765</cdr:y>
    </cdr:to>
    <cdr:cxnSp macro="">
      <cdr:nvCxnSpPr>
        <cdr:cNvPr id="4" name="Straight Connector 3"/>
        <cdr:cNvCxnSpPr/>
      </cdr:nvCxnSpPr>
      <cdr:spPr bwMode="auto">
        <a:xfrm xmlns:a="http://schemas.openxmlformats.org/drawingml/2006/main" flipV="1">
          <a:off x="4953000" y="0"/>
          <a:ext cx="0" cy="4495800"/>
        </a:xfrm>
        <a:prstGeom xmlns:a="http://schemas.openxmlformats.org/drawingml/2006/main" prst="line">
          <a:avLst/>
        </a:prstGeom>
        <a:solidFill xmlns:a="http://schemas.openxmlformats.org/drawingml/2006/main">
          <a:schemeClr val="accent1"/>
        </a:solidFill>
        <a:ln xmlns:a="http://schemas.openxmlformats.org/drawingml/2006/main" w="12700" cap="sq"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0.81905</cdr:x>
      <cdr:y>0</cdr:y>
    </cdr:from>
    <cdr:to>
      <cdr:x>0.81905</cdr:x>
      <cdr:y>0.86765</cdr:y>
    </cdr:to>
    <cdr:cxnSp macro="">
      <cdr:nvCxnSpPr>
        <cdr:cNvPr id="5" name="Straight Connector 4"/>
        <cdr:cNvCxnSpPr/>
      </cdr:nvCxnSpPr>
      <cdr:spPr bwMode="auto">
        <a:xfrm xmlns:a="http://schemas.openxmlformats.org/drawingml/2006/main" flipV="1">
          <a:off x="6553200" y="0"/>
          <a:ext cx="0" cy="4495800"/>
        </a:xfrm>
        <a:prstGeom xmlns:a="http://schemas.openxmlformats.org/drawingml/2006/main" prst="line">
          <a:avLst/>
        </a:prstGeom>
        <a:solidFill xmlns:a="http://schemas.openxmlformats.org/drawingml/2006/main">
          <a:schemeClr val="accent1"/>
        </a:solidFill>
        <a:ln xmlns:a="http://schemas.openxmlformats.org/drawingml/2006/main" w="12700" cap="sq" cmpd="sng" algn="ctr">
          <a:solidFill>
            <a:schemeClr val="tx1"/>
          </a:solidFill>
          <a:prstDash val="solid"/>
          <a:round/>
          <a:headEnd type="none" w="med" len="med"/>
          <a:tailEnd type="none" w="med" len="med"/>
        </a:ln>
        <a:effectLst xmlns:a="http://schemas.openxmlformats.org/drawingml/2006/main"/>
      </cdr:spPr>
    </cdr:cxnSp>
  </cdr:relSizeAnchor>
</c:userShapes>
</file>

<file path=ppt/drawings/drawing6.xml><?xml version="1.0" encoding="utf-8"?>
<c:userShapes xmlns:c="http://schemas.openxmlformats.org/drawingml/2006/chart">
  <cdr:relSizeAnchor xmlns:cdr="http://schemas.openxmlformats.org/drawingml/2006/chartDrawing">
    <cdr:from>
      <cdr:x>0.19048</cdr:x>
      <cdr:y>0.03077</cdr:y>
    </cdr:from>
    <cdr:to>
      <cdr:x>0.70476</cdr:x>
      <cdr:y>0.10769</cdr:y>
    </cdr:to>
    <cdr:sp macro="" textlink="">
      <cdr:nvSpPr>
        <cdr:cNvPr id="2" name="TextBox 1"/>
        <cdr:cNvSpPr txBox="1"/>
      </cdr:nvSpPr>
      <cdr:spPr>
        <a:xfrm xmlns:a="http://schemas.openxmlformats.org/drawingml/2006/main">
          <a:off x="1524000" y="152400"/>
          <a:ext cx="41148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Highly educated and poor favored Clinton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61205E-23DF-4943-A88B-8DF4E0648CD4}" type="datetimeFigureOut">
              <a:rPr lang="en-US" smtClean="0"/>
              <a:t>11/21/2016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9BA216-B3E2-4016-A2E4-5F37168EF590}" type="slidenum">
              <a:rPr lang="en-US" smtClean="0"/>
              <a:t>‹#›</a:t>
            </a:fld>
            <a:endParaRPr lang="en-US"/>
          </a:p>
        </p:txBody>
      </p:sp>
    </p:spTree>
    <p:extLst>
      <p:ext uri="{BB962C8B-B14F-4D97-AF65-F5344CB8AC3E}">
        <p14:creationId xmlns:p14="http://schemas.microsoft.com/office/powerpoint/2010/main" val="125691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7420" name="Rectangle 140"/>
          <p:cNvSpPr>
            <a:spLocks noGrp="1" noChangeArrowheads="1"/>
          </p:cNvSpPr>
          <p:nvPr>
            <p:ph type="ctrTitle" sz="quarter"/>
          </p:nvPr>
        </p:nvSpPr>
        <p:spPr>
          <a:xfrm>
            <a:off x="2590800" y="2640013"/>
            <a:ext cx="6019800" cy="1230312"/>
          </a:xfrm>
        </p:spPr>
        <p:txBody>
          <a:bodyPr/>
          <a:lstStyle>
            <a:lvl1pPr algn="r">
              <a:defRPr sz="3800"/>
            </a:lvl1pPr>
          </a:lstStyle>
          <a:p>
            <a:r>
              <a:rPr lang="en-US"/>
              <a:t>Click to edit Master title style</a:t>
            </a:r>
          </a:p>
        </p:txBody>
      </p:sp>
      <p:sp>
        <p:nvSpPr>
          <p:cNvPr id="97421" name="Rectangle 141"/>
          <p:cNvSpPr>
            <a:spLocks noGrp="1" noChangeArrowheads="1"/>
          </p:cNvSpPr>
          <p:nvPr>
            <p:ph type="subTitle" sz="quarter" idx="1"/>
          </p:nvPr>
        </p:nvSpPr>
        <p:spPr>
          <a:xfrm>
            <a:off x="2590800" y="3867150"/>
            <a:ext cx="6019800" cy="685800"/>
          </a:xfrm>
        </p:spPr>
        <p:txBody>
          <a:bodyPr/>
          <a:lstStyle>
            <a:lvl1pPr marL="0" indent="0" algn="r">
              <a:buFontTx/>
              <a:buNone/>
              <a:defRPr sz="1800"/>
            </a:lvl1pPr>
          </a:lstStyle>
          <a:p>
            <a:r>
              <a:rPr lang="en-US"/>
              <a:t>Click to edit Master subtitle style</a:t>
            </a:r>
          </a:p>
        </p:txBody>
      </p:sp>
      <p:sp>
        <p:nvSpPr>
          <p:cNvPr id="4" name="Rectangle 142"/>
          <p:cNvSpPr>
            <a:spLocks noGrp="1" noChangeArrowheads="1"/>
          </p:cNvSpPr>
          <p:nvPr>
            <p:ph type="dt" sz="quarter" idx="10"/>
          </p:nvPr>
        </p:nvSpPr>
        <p:spPr/>
        <p:txBody>
          <a:bodyPr/>
          <a:lstStyle>
            <a:lvl1pPr>
              <a:defRPr>
                <a:solidFill>
                  <a:schemeClr val="bg1"/>
                </a:solidFill>
              </a:defRPr>
            </a:lvl1pPr>
          </a:lstStyle>
          <a:p>
            <a:fld id="{D39E2352-1EB4-491E-9F52-DAAE8CD59FB8}" type="datetimeFigureOut">
              <a:rPr lang="en-US" smtClean="0"/>
              <a:t>11/21/2016</a:t>
            </a:fld>
            <a:endParaRPr lang="en-US"/>
          </a:p>
        </p:txBody>
      </p:sp>
      <p:sp>
        <p:nvSpPr>
          <p:cNvPr id="5" name="Rectangle 143"/>
          <p:cNvSpPr>
            <a:spLocks noGrp="1" noChangeArrowheads="1"/>
          </p:cNvSpPr>
          <p:nvPr>
            <p:ph type="ftr" sz="quarter" idx="11"/>
          </p:nvPr>
        </p:nvSpPr>
        <p:spPr/>
        <p:txBody>
          <a:bodyPr/>
          <a:lstStyle>
            <a:lvl1pPr>
              <a:defRPr>
                <a:solidFill>
                  <a:schemeClr val="bg1"/>
                </a:solidFill>
              </a:defRPr>
            </a:lvl1pPr>
          </a:lstStyle>
          <a:p>
            <a:endParaRPr lang="en-US"/>
          </a:p>
        </p:txBody>
      </p:sp>
      <p:sp>
        <p:nvSpPr>
          <p:cNvPr id="6" name="Rectangle 144"/>
          <p:cNvSpPr>
            <a:spLocks noGrp="1" noChangeArrowheads="1"/>
          </p:cNvSpPr>
          <p:nvPr>
            <p:ph type="sldNum" sz="quarter" idx="12"/>
          </p:nvPr>
        </p:nvSpPr>
        <p:spPr/>
        <p:txBody>
          <a:bodyPr/>
          <a:lstStyle>
            <a:lvl1pPr>
              <a:defRPr>
                <a:solidFill>
                  <a:schemeClr val="bg1"/>
                </a:solidFill>
              </a:defRPr>
            </a:lvl1pPr>
          </a:lstStyle>
          <a:p>
            <a:fld id="{7D577B57-85F4-424A-ADD9-3804568E620F}" type="slidenum">
              <a:rPr lang="en-US" smtClean="0"/>
              <a:t>‹#›</a:t>
            </a:fld>
            <a:endParaRPr lang="en-US"/>
          </a:p>
        </p:txBody>
      </p:sp>
    </p:spTree>
    <p:extLst>
      <p:ext uri="{BB962C8B-B14F-4D97-AF65-F5344CB8AC3E}">
        <p14:creationId xmlns:p14="http://schemas.microsoft.com/office/powerpoint/2010/main" val="843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2"/>
          <p:cNvSpPr>
            <a:spLocks noGrp="1" noChangeArrowheads="1"/>
          </p:cNvSpPr>
          <p:nvPr>
            <p:ph type="dt" sz="quarter" idx="10"/>
          </p:nvPr>
        </p:nvSpPr>
        <p:spPr>
          <a:ln/>
        </p:spPr>
        <p:txBody>
          <a:bodyPr/>
          <a:lstStyle>
            <a:lvl1pPr>
              <a:defRPr/>
            </a:lvl1pPr>
          </a:lstStyle>
          <a:p>
            <a:fld id="{D39E2352-1EB4-491E-9F52-DAAE8CD59FB8}" type="datetimeFigureOut">
              <a:rPr lang="en-US" smtClean="0"/>
              <a:t>11/21/2016</a:t>
            </a:fld>
            <a:endParaRPr lang="en-US"/>
          </a:p>
        </p:txBody>
      </p:sp>
      <p:sp>
        <p:nvSpPr>
          <p:cNvPr id="5" name="Rectangle 143"/>
          <p:cNvSpPr>
            <a:spLocks noGrp="1" noChangeArrowheads="1"/>
          </p:cNvSpPr>
          <p:nvPr>
            <p:ph type="ftr" sz="quarter" idx="11"/>
          </p:nvPr>
        </p:nvSpPr>
        <p:spPr>
          <a:ln/>
        </p:spPr>
        <p:txBody>
          <a:bodyPr/>
          <a:lstStyle>
            <a:lvl1pPr>
              <a:defRPr/>
            </a:lvl1pPr>
          </a:lstStyle>
          <a:p>
            <a:endParaRPr lang="en-US"/>
          </a:p>
        </p:txBody>
      </p:sp>
      <p:sp>
        <p:nvSpPr>
          <p:cNvPr id="6" name="Rectangle 144"/>
          <p:cNvSpPr>
            <a:spLocks noGrp="1" noChangeArrowheads="1"/>
          </p:cNvSpPr>
          <p:nvPr>
            <p:ph type="sldNum" sz="quarter" idx="12"/>
          </p:nvPr>
        </p:nvSpPr>
        <p:spPr>
          <a:ln/>
        </p:spPr>
        <p:txBody>
          <a:bodyPr/>
          <a:lstStyle>
            <a:lvl1pPr>
              <a:defRPr/>
            </a:lvl1pPr>
          </a:lstStyle>
          <a:p>
            <a:fld id="{7D577B57-85F4-424A-ADD9-3804568E620F}" type="slidenum">
              <a:rPr lang="en-US" smtClean="0"/>
              <a:t>‹#›</a:t>
            </a:fld>
            <a:endParaRPr lang="en-US"/>
          </a:p>
        </p:txBody>
      </p:sp>
    </p:spTree>
    <p:extLst>
      <p:ext uri="{BB962C8B-B14F-4D97-AF65-F5344CB8AC3E}">
        <p14:creationId xmlns:p14="http://schemas.microsoft.com/office/powerpoint/2010/main" val="2024379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381000"/>
            <a:ext cx="20002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848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2"/>
          <p:cNvSpPr>
            <a:spLocks noGrp="1" noChangeArrowheads="1"/>
          </p:cNvSpPr>
          <p:nvPr>
            <p:ph type="dt" sz="quarter" idx="10"/>
          </p:nvPr>
        </p:nvSpPr>
        <p:spPr>
          <a:ln/>
        </p:spPr>
        <p:txBody>
          <a:bodyPr/>
          <a:lstStyle>
            <a:lvl1pPr>
              <a:defRPr/>
            </a:lvl1pPr>
          </a:lstStyle>
          <a:p>
            <a:fld id="{D39E2352-1EB4-491E-9F52-DAAE8CD59FB8}" type="datetimeFigureOut">
              <a:rPr lang="en-US" smtClean="0"/>
              <a:t>11/21/2016</a:t>
            </a:fld>
            <a:endParaRPr lang="en-US"/>
          </a:p>
        </p:txBody>
      </p:sp>
      <p:sp>
        <p:nvSpPr>
          <p:cNvPr id="5" name="Rectangle 143"/>
          <p:cNvSpPr>
            <a:spLocks noGrp="1" noChangeArrowheads="1"/>
          </p:cNvSpPr>
          <p:nvPr>
            <p:ph type="ftr" sz="quarter" idx="11"/>
          </p:nvPr>
        </p:nvSpPr>
        <p:spPr>
          <a:ln/>
        </p:spPr>
        <p:txBody>
          <a:bodyPr/>
          <a:lstStyle>
            <a:lvl1pPr>
              <a:defRPr/>
            </a:lvl1pPr>
          </a:lstStyle>
          <a:p>
            <a:endParaRPr lang="en-US"/>
          </a:p>
        </p:txBody>
      </p:sp>
      <p:sp>
        <p:nvSpPr>
          <p:cNvPr id="6" name="Rectangle 144"/>
          <p:cNvSpPr>
            <a:spLocks noGrp="1" noChangeArrowheads="1"/>
          </p:cNvSpPr>
          <p:nvPr>
            <p:ph type="sldNum" sz="quarter" idx="12"/>
          </p:nvPr>
        </p:nvSpPr>
        <p:spPr>
          <a:ln/>
        </p:spPr>
        <p:txBody>
          <a:bodyPr/>
          <a:lstStyle>
            <a:lvl1pPr>
              <a:defRPr/>
            </a:lvl1pPr>
          </a:lstStyle>
          <a:p>
            <a:fld id="{7D577B57-85F4-424A-ADD9-3804568E620F}" type="slidenum">
              <a:rPr lang="en-US" smtClean="0"/>
              <a:t>‹#›</a:t>
            </a:fld>
            <a:endParaRPr lang="en-US"/>
          </a:p>
        </p:txBody>
      </p:sp>
    </p:spTree>
    <p:extLst>
      <p:ext uri="{BB962C8B-B14F-4D97-AF65-F5344CB8AC3E}">
        <p14:creationId xmlns:p14="http://schemas.microsoft.com/office/powerpoint/2010/main" val="2993606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1157288"/>
          </a:xfrm>
        </p:spPr>
        <p:txBody>
          <a:bodyPr/>
          <a:lstStyle/>
          <a:p>
            <a:r>
              <a:rPr lang="en-US"/>
              <a:t>Click to edit Master title style</a:t>
            </a:r>
          </a:p>
        </p:txBody>
      </p:sp>
      <p:sp>
        <p:nvSpPr>
          <p:cNvPr id="3" name="Text Placeholder 2"/>
          <p:cNvSpPr>
            <a:spLocks noGrp="1"/>
          </p:cNvSpPr>
          <p:nvPr>
            <p:ph type="body" sz="half" idx="1"/>
          </p:nvPr>
        </p:nvSpPr>
        <p:spPr>
          <a:xfrm>
            <a:off x="533400" y="1600200"/>
            <a:ext cx="39243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10100" y="1600200"/>
            <a:ext cx="3924300" cy="4572000"/>
          </a:xfrm>
        </p:spPr>
        <p:txBody>
          <a:bodyPr/>
          <a:lstStyle/>
          <a:p>
            <a:pPr lvl="0"/>
            <a:r>
              <a:rPr lang="en-US" noProof="0"/>
              <a:t>Click icon to add clip art</a:t>
            </a:r>
          </a:p>
        </p:txBody>
      </p:sp>
      <p:sp>
        <p:nvSpPr>
          <p:cNvPr id="5" name="Rectangle 142"/>
          <p:cNvSpPr>
            <a:spLocks noGrp="1" noChangeArrowheads="1"/>
          </p:cNvSpPr>
          <p:nvPr>
            <p:ph type="dt" sz="quarter" idx="10"/>
          </p:nvPr>
        </p:nvSpPr>
        <p:spPr>
          <a:ln/>
        </p:spPr>
        <p:txBody>
          <a:bodyPr/>
          <a:lstStyle>
            <a:lvl1pPr>
              <a:defRPr/>
            </a:lvl1pPr>
          </a:lstStyle>
          <a:p>
            <a:fld id="{D39E2352-1EB4-491E-9F52-DAAE8CD59FB8}" type="datetimeFigureOut">
              <a:rPr lang="en-US" smtClean="0"/>
              <a:t>11/21/2016</a:t>
            </a:fld>
            <a:endParaRPr lang="en-US"/>
          </a:p>
        </p:txBody>
      </p:sp>
      <p:sp>
        <p:nvSpPr>
          <p:cNvPr id="6" name="Rectangle 143"/>
          <p:cNvSpPr>
            <a:spLocks noGrp="1" noChangeArrowheads="1"/>
          </p:cNvSpPr>
          <p:nvPr>
            <p:ph type="ftr" sz="quarter" idx="11"/>
          </p:nvPr>
        </p:nvSpPr>
        <p:spPr>
          <a:ln/>
        </p:spPr>
        <p:txBody>
          <a:bodyPr/>
          <a:lstStyle>
            <a:lvl1pPr>
              <a:defRPr/>
            </a:lvl1pPr>
          </a:lstStyle>
          <a:p>
            <a:endParaRPr lang="en-US"/>
          </a:p>
        </p:txBody>
      </p:sp>
      <p:sp>
        <p:nvSpPr>
          <p:cNvPr id="7" name="Rectangle 144"/>
          <p:cNvSpPr>
            <a:spLocks noGrp="1" noChangeArrowheads="1"/>
          </p:cNvSpPr>
          <p:nvPr>
            <p:ph type="sldNum" sz="quarter" idx="12"/>
          </p:nvPr>
        </p:nvSpPr>
        <p:spPr>
          <a:ln/>
        </p:spPr>
        <p:txBody>
          <a:bodyPr/>
          <a:lstStyle>
            <a:lvl1pPr>
              <a:defRPr/>
            </a:lvl1pPr>
          </a:lstStyle>
          <a:p>
            <a:fld id="{7D577B57-85F4-424A-ADD9-3804568E620F}" type="slidenum">
              <a:rPr lang="en-US" smtClean="0"/>
              <a:t>‹#›</a:t>
            </a:fld>
            <a:endParaRPr lang="en-US"/>
          </a:p>
        </p:txBody>
      </p:sp>
    </p:spTree>
    <p:extLst>
      <p:ext uri="{BB962C8B-B14F-4D97-AF65-F5344CB8AC3E}">
        <p14:creationId xmlns:p14="http://schemas.microsoft.com/office/powerpoint/2010/main" val="1641955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7420" name="Rectangle 140"/>
          <p:cNvSpPr>
            <a:spLocks noGrp="1" noChangeArrowheads="1"/>
          </p:cNvSpPr>
          <p:nvPr>
            <p:ph type="ctrTitle" sz="quarter"/>
          </p:nvPr>
        </p:nvSpPr>
        <p:spPr>
          <a:xfrm>
            <a:off x="2590800" y="2640013"/>
            <a:ext cx="6019800" cy="1230312"/>
          </a:xfrm>
        </p:spPr>
        <p:txBody>
          <a:bodyPr/>
          <a:lstStyle>
            <a:lvl1pPr algn="r">
              <a:defRPr sz="2850"/>
            </a:lvl1pPr>
          </a:lstStyle>
          <a:p>
            <a:r>
              <a:rPr lang="en-US"/>
              <a:t>Click to edit Master title style</a:t>
            </a:r>
          </a:p>
        </p:txBody>
      </p:sp>
      <p:sp>
        <p:nvSpPr>
          <p:cNvPr id="97421" name="Rectangle 141"/>
          <p:cNvSpPr>
            <a:spLocks noGrp="1" noChangeArrowheads="1"/>
          </p:cNvSpPr>
          <p:nvPr>
            <p:ph type="subTitle" sz="quarter" idx="1"/>
          </p:nvPr>
        </p:nvSpPr>
        <p:spPr>
          <a:xfrm>
            <a:off x="2590800" y="3867150"/>
            <a:ext cx="6019800" cy="685800"/>
          </a:xfrm>
        </p:spPr>
        <p:txBody>
          <a:bodyPr/>
          <a:lstStyle>
            <a:lvl1pPr marL="0" indent="0" algn="r">
              <a:buFontTx/>
              <a:buNone/>
              <a:defRPr sz="1350"/>
            </a:lvl1pPr>
          </a:lstStyle>
          <a:p>
            <a:r>
              <a:rPr lang="en-US"/>
              <a:t>Click to edit Master subtitle style</a:t>
            </a:r>
          </a:p>
        </p:txBody>
      </p:sp>
      <p:sp>
        <p:nvSpPr>
          <p:cNvPr id="4" name="Rectangle 142"/>
          <p:cNvSpPr>
            <a:spLocks noGrp="1" noChangeArrowheads="1"/>
          </p:cNvSpPr>
          <p:nvPr>
            <p:ph type="dt" sz="quarter" idx="10"/>
          </p:nvPr>
        </p:nvSpPr>
        <p:spPr/>
        <p:txBody>
          <a:bodyPr/>
          <a:lstStyle>
            <a:lvl1pPr>
              <a:defRPr>
                <a:solidFill>
                  <a:schemeClr val="bg1"/>
                </a:solidFill>
              </a:defRPr>
            </a:lvl1pPr>
          </a:lstStyle>
          <a:p>
            <a:fld id="{393AE0D6-192B-452A-B0BD-7E5CB6CE5A15}" type="datetimeFigureOut">
              <a:rPr lang="en-US" smtClean="0"/>
              <a:t>11/21/2016</a:t>
            </a:fld>
            <a:endParaRPr lang="en-US"/>
          </a:p>
        </p:txBody>
      </p:sp>
      <p:sp>
        <p:nvSpPr>
          <p:cNvPr id="5" name="Rectangle 143"/>
          <p:cNvSpPr>
            <a:spLocks noGrp="1" noChangeArrowheads="1"/>
          </p:cNvSpPr>
          <p:nvPr>
            <p:ph type="ftr" sz="quarter" idx="11"/>
          </p:nvPr>
        </p:nvSpPr>
        <p:spPr/>
        <p:txBody>
          <a:bodyPr/>
          <a:lstStyle>
            <a:lvl1pPr>
              <a:defRPr>
                <a:solidFill>
                  <a:schemeClr val="bg1"/>
                </a:solidFill>
              </a:defRPr>
            </a:lvl1pPr>
          </a:lstStyle>
          <a:p>
            <a:endParaRPr lang="en-US"/>
          </a:p>
        </p:txBody>
      </p:sp>
      <p:sp>
        <p:nvSpPr>
          <p:cNvPr id="6" name="Rectangle 144"/>
          <p:cNvSpPr>
            <a:spLocks noGrp="1" noChangeArrowheads="1"/>
          </p:cNvSpPr>
          <p:nvPr>
            <p:ph type="sldNum" sz="quarter" idx="12"/>
          </p:nvPr>
        </p:nvSpPr>
        <p:spPr/>
        <p:txBody>
          <a:bodyPr/>
          <a:lstStyle>
            <a:lvl1pPr>
              <a:defRPr>
                <a:solidFill>
                  <a:schemeClr val="bg1"/>
                </a:solidFill>
              </a:defRPr>
            </a:lvl1pPr>
          </a:lstStyle>
          <a:p>
            <a:fld id="{CDF2D63D-5DD6-4B64-B399-003C77246F5B}" type="slidenum">
              <a:rPr lang="en-US" smtClean="0"/>
              <a:t>‹#›</a:t>
            </a:fld>
            <a:endParaRPr lang="en-US"/>
          </a:p>
        </p:txBody>
      </p:sp>
    </p:spTree>
    <p:extLst>
      <p:ext uri="{BB962C8B-B14F-4D97-AF65-F5344CB8AC3E}">
        <p14:creationId xmlns:p14="http://schemas.microsoft.com/office/powerpoint/2010/main" val="563063748"/>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2"/>
          <p:cNvSpPr>
            <a:spLocks noGrp="1" noChangeArrowheads="1"/>
          </p:cNvSpPr>
          <p:nvPr>
            <p:ph type="dt" sz="quarter" idx="10"/>
          </p:nvPr>
        </p:nvSpPr>
        <p:spPr>
          <a:ln/>
        </p:spPr>
        <p:txBody>
          <a:bodyPr/>
          <a:lstStyle>
            <a:lvl1pPr>
              <a:defRPr/>
            </a:lvl1pPr>
          </a:lstStyle>
          <a:p>
            <a:fld id="{393AE0D6-192B-452A-B0BD-7E5CB6CE5A15}" type="datetimeFigureOut">
              <a:rPr lang="en-US" smtClean="0"/>
              <a:t>11/21/2016</a:t>
            </a:fld>
            <a:endParaRPr lang="en-US"/>
          </a:p>
        </p:txBody>
      </p:sp>
      <p:sp>
        <p:nvSpPr>
          <p:cNvPr id="5" name="Rectangle 143"/>
          <p:cNvSpPr>
            <a:spLocks noGrp="1" noChangeArrowheads="1"/>
          </p:cNvSpPr>
          <p:nvPr>
            <p:ph type="ftr" sz="quarter" idx="11"/>
          </p:nvPr>
        </p:nvSpPr>
        <p:spPr>
          <a:ln/>
        </p:spPr>
        <p:txBody>
          <a:bodyPr/>
          <a:lstStyle>
            <a:lvl1pPr>
              <a:defRPr/>
            </a:lvl1pPr>
          </a:lstStyle>
          <a:p>
            <a:endParaRPr lang="en-US"/>
          </a:p>
        </p:txBody>
      </p:sp>
      <p:sp>
        <p:nvSpPr>
          <p:cNvPr id="6" name="Rectangle 144"/>
          <p:cNvSpPr>
            <a:spLocks noGrp="1" noChangeArrowheads="1"/>
          </p:cNvSpPr>
          <p:nvPr>
            <p:ph type="sldNum" sz="quarter" idx="12"/>
          </p:nvPr>
        </p:nvSpPr>
        <p:spPr>
          <a:ln/>
        </p:spPr>
        <p:txBody>
          <a:bodyPr/>
          <a:lstStyle>
            <a:lvl1pPr>
              <a:defRPr/>
            </a:lvl1pPr>
          </a:lstStyle>
          <a:p>
            <a:fld id="{CDF2D63D-5DD6-4B64-B399-003C77246F5B}" type="slidenum">
              <a:rPr lang="en-US" smtClean="0"/>
              <a:t>‹#›</a:t>
            </a:fld>
            <a:endParaRPr lang="en-US"/>
          </a:p>
        </p:txBody>
      </p:sp>
    </p:spTree>
    <p:extLst>
      <p:ext uri="{BB962C8B-B14F-4D97-AF65-F5344CB8AC3E}">
        <p14:creationId xmlns:p14="http://schemas.microsoft.com/office/powerpoint/2010/main" val="1336928597"/>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Rectangle 142"/>
          <p:cNvSpPr>
            <a:spLocks noGrp="1" noChangeArrowheads="1"/>
          </p:cNvSpPr>
          <p:nvPr>
            <p:ph type="dt" sz="quarter" idx="10"/>
          </p:nvPr>
        </p:nvSpPr>
        <p:spPr>
          <a:ln/>
        </p:spPr>
        <p:txBody>
          <a:bodyPr/>
          <a:lstStyle>
            <a:lvl1pPr>
              <a:defRPr/>
            </a:lvl1pPr>
          </a:lstStyle>
          <a:p>
            <a:fld id="{393AE0D6-192B-452A-B0BD-7E5CB6CE5A15}" type="datetimeFigureOut">
              <a:rPr lang="en-US" smtClean="0"/>
              <a:t>11/21/2016</a:t>
            </a:fld>
            <a:endParaRPr lang="en-US"/>
          </a:p>
        </p:txBody>
      </p:sp>
      <p:sp>
        <p:nvSpPr>
          <p:cNvPr id="5" name="Rectangle 143"/>
          <p:cNvSpPr>
            <a:spLocks noGrp="1" noChangeArrowheads="1"/>
          </p:cNvSpPr>
          <p:nvPr>
            <p:ph type="ftr" sz="quarter" idx="11"/>
          </p:nvPr>
        </p:nvSpPr>
        <p:spPr>
          <a:ln/>
        </p:spPr>
        <p:txBody>
          <a:bodyPr/>
          <a:lstStyle>
            <a:lvl1pPr>
              <a:defRPr/>
            </a:lvl1pPr>
          </a:lstStyle>
          <a:p>
            <a:endParaRPr lang="en-US"/>
          </a:p>
        </p:txBody>
      </p:sp>
      <p:sp>
        <p:nvSpPr>
          <p:cNvPr id="6" name="Rectangle 144"/>
          <p:cNvSpPr>
            <a:spLocks noGrp="1" noChangeArrowheads="1"/>
          </p:cNvSpPr>
          <p:nvPr>
            <p:ph type="sldNum" sz="quarter" idx="12"/>
          </p:nvPr>
        </p:nvSpPr>
        <p:spPr>
          <a:ln/>
        </p:spPr>
        <p:txBody>
          <a:bodyPr/>
          <a:lstStyle>
            <a:lvl1pPr>
              <a:defRPr/>
            </a:lvl1pPr>
          </a:lstStyle>
          <a:p>
            <a:fld id="{CDF2D63D-5DD6-4B64-B399-003C77246F5B}" type="slidenum">
              <a:rPr lang="en-US" smtClean="0"/>
              <a:t>‹#›</a:t>
            </a:fld>
            <a:endParaRPr lang="en-US"/>
          </a:p>
        </p:txBody>
      </p:sp>
    </p:spTree>
    <p:extLst>
      <p:ext uri="{BB962C8B-B14F-4D97-AF65-F5344CB8AC3E}">
        <p14:creationId xmlns:p14="http://schemas.microsoft.com/office/powerpoint/2010/main" val="1674113968"/>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9243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600200"/>
            <a:ext cx="39243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2"/>
          <p:cNvSpPr>
            <a:spLocks noGrp="1" noChangeArrowheads="1"/>
          </p:cNvSpPr>
          <p:nvPr>
            <p:ph type="dt" sz="quarter" idx="10"/>
          </p:nvPr>
        </p:nvSpPr>
        <p:spPr>
          <a:ln/>
        </p:spPr>
        <p:txBody>
          <a:bodyPr/>
          <a:lstStyle>
            <a:lvl1pPr>
              <a:defRPr/>
            </a:lvl1pPr>
          </a:lstStyle>
          <a:p>
            <a:fld id="{393AE0D6-192B-452A-B0BD-7E5CB6CE5A15}" type="datetimeFigureOut">
              <a:rPr lang="en-US" smtClean="0"/>
              <a:t>11/21/2016</a:t>
            </a:fld>
            <a:endParaRPr lang="en-US"/>
          </a:p>
        </p:txBody>
      </p:sp>
      <p:sp>
        <p:nvSpPr>
          <p:cNvPr id="6" name="Rectangle 143"/>
          <p:cNvSpPr>
            <a:spLocks noGrp="1" noChangeArrowheads="1"/>
          </p:cNvSpPr>
          <p:nvPr>
            <p:ph type="ftr" sz="quarter" idx="11"/>
          </p:nvPr>
        </p:nvSpPr>
        <p:spPr>
          <a:ln/>
        </p:spPr>
        <p:txBody>
          <a:bodyPr/>
          <a:lstStyle>
            <a:lvl1pPr>
              <a:defRPr/>
            </a:lvl1pPr>
          </a:lstStyle>
          <a:p>
            <a:endParaRPr lang="en-US"/>
          </a:p>
        </p:txBody>
      </p:sp>
      <p:sp>
        <p:nvSpPr>
          <p:cNvPr id="7" name="Rectangle 144"/>
          <p:cNvSpPr>
            <a:spLocks noGrp="1" noChangeArrowheads="1"/>
          </p:cNvSpPr>
          <p:nvPr>
            <p:ph type="sldNum" sz="quarter" idx="12"/>
          </p:nvPr>
        </p:nvSpPr>
        <p:spPr>
          <a:ln/>
        </p:spPr>
        <p:txBody>
          <a:bodyPr/>
          <a:lstStyle>
            <a:lvl1pPr>
              <a:defRPr/>
            </a:lvl1pPr>
          </a:lstStyle>
          <a:p>
            <a:fld id="{CDF2D63D-5DD6-4B64-B399-003C77246F5B}" type="slidenum">
              <a:rPr lang="en-US" smtClean="0"/>
              <a:t>‹#›</a:t>
            </a:fld>
            <a:endParaRPr lang="en-US"/>
          </a:p>
        </p:txBody>
      </p:sp>
    </p:spTree>
    <p:extLst>
      <p:ext uri="{BB962C8B-B14F-4D97-AF65-F5344CB8AC3E}">
        <p14:creationId xmlns:p14="http://schemas.microsoft.com/office/powerpoint/2010/main" val="1176055764"/>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2"/>
          <p:cNvSpPr>
            <a:spLocks noGrp="1" noChangeArrowheads="1"/>
          </p:cNvSpPr>
          <p:nvPr>
            <p:ph type="dt" sz="quarter" idx="10"/>
          </p:nvPr>
        </p:nvSpPr>
        <p:spPr>
          <a:ln/>
        </p:spPr>
        <p:txBody>
          <a:bodyPr/>
          <a:lstStyle>
            <a:lvl1pPr>
              <a:defRPr/>
            </a:lvl1pPr>
          </a:lstStyle>
          <a:p>
            <a:fld id="{393AE0D6-192B-452A-B0BD-7E5CB6CE5A15}" type="datetimeFigureOut">
              <a:rPr lang="en-US" smtClean="0"/>
              <a:t>11/21/2016</a:t>
            </a:fld>
            <a:endParaRPr lang="en-US"/>
          </a:p>
        </p:txBody>
      </p:sp>
      <p:sp>
        <p:nvSpPr>
          <p:cNvPr id="8" name="Rectangle 143"/>
          <p:cNvSpPr>
            <a:spLocks noGrp="1" noChangeArrowheads="1"/>
          </p:cNvSpPr>
          <p:nvPr>
            <p:ph type="ftr" sz="quarter" idx="11"/>
          </p:nvPr>
        </p:nvSpPr>
        <p:spPr>
          <a:ln/>
        </p:spPr>
        <p:txBody>
          <a:bodyPr/>
          <a:lstStyle>
            <a:lvl1pPr>
              <a:defRPr/>
            </a:lvl1pPr>
          </a:lstStyle>
          <a:p>
            <a:endParaRPr lang="en-US"/>
          </a:p>
        </p:txBody>
      </p:sp>
      <p:sp>
        <p:nvSpPr>
          <p:cNvPr id="9" name="Rectangle 144"/>
          <p:cNvSpPr>
            <a:spLocks noGrp="1" noChangeArrowheads="1"/>
          </p:cNvSpPr>
          <p:nvPr>
            <p:ph type="sldNum" sz="quarter" idx="12"/>
          </p:nvPr>
        </p:nvSpPr>
        <p:spPr>
          <a:ln/>
        </p:spPr>
        <p:txBody>
          <a:bodyPr/>
          <a:lstStyle>
            <a:lvl1pPr>
              <a:defRPr/>
            </a:lvl1pPr>
          </a:lstStyle>
          <a:p>
            <a:fld id="{CDF2D63D-5DD6-4B64-B399-003C77246F5B}" type="slidenum">
              <a:rPr lang="en-US" smtClean="0"/>
              <a:t>‹#›</a:t>
            </a:fld>
            <a:endParaRPr lang="en-US"/>
          </a:p>
        </p:txBody>
      </p:sp>
    </p:spTree>
    <p:extLst>
      <p:ext uri="{BB962C8B-B14F-4D97-AF65-F5344CB8AC3E}">
        <p14:creationId xmlns:p14="http://schemas.microsoft.com/office/powerpoint/2010/main" val="1229298357"/>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2"/>
          <p:cNvSpPr>
            <a:spLocks noGrp="1" noChangeArrowheads="1"/>
          </p:cNvSpPr>
          <p:nvPr>
            <p:ph type="dt" sz="quarter" idx="10"/>
          </p:nvPr>
        </p:nvSpPr>
        <p:spPr>
          <a:ln/>
        </p:spPr>
        <p:txBody>
          <a:bodyPr/>
          <a:lstStyle>
            <a:lvl1pPr>
              <a:defRPr/>
            </a:lvl1pPr>
          </a:lstStyle>
          <a:p>
            <a:fld id="{393AE0D6-192B-452A-B0BD-7E5CB6CE5A15}" type="datetimeFigureOut">
              <a:rPr lang="en-US" smtClean="0"/>
              <a:t>11/21/2016</a:t>
            </a:fld>
            <a:endParaRPr lang="en-US"/>
          </a:p>
        </p:txBody>
      </p:sp>
      <p:sp>
        <p:nvSpPr>
          <p:cNvPr id="4" name="Rectangle 143"/>
          <p:cNvSpPr>
            <a:spLocks noGrp="1" noChangeArrowheads="1"/>
          </p:cNvSpPr>
          <p:nvPr>
            <p:ph type="ftr" sz="quarter" idx="11"/>
          </p:nvPr>
        </p:nvSpPr>
        <p:spPr>
          <a:ln/>
        </p:spPr>
        <p:txBody>
          <a:bodyPr/>
          <a:lstStyle>
            <a:lvl1pPr>
              <a:defRPr/>
            </a:lvl1pPr>
          </a:lstStyle>
          <a:p>
            <a:endParaRPr lang="en-US"/>
          </a:p>
        </p:txBody>
      </p:sp>
      <p:sp>
        <p:nvSpPr>
          <p:cNvPr id="5" name="Rectangle 144"/>
          <p:cNvSpPr>
            <a:spLocks noGrp="1" noChangeArrowheads="1"/>
          </p:cNvSpPr>
          <p:nvPr>
            <p:ph type="sldNum" sz="quarter" idx="12"/>
          </p:nvPr>
        </p:nvSpPr>
        <p:spPr>
          <a:ln/>
        </p:spPr>
        <p:txBody>
          <a:bodyPr/>
          <a:lstStyle>
            <a:lvl1pPr>
              <a:defRPr/>
            </a:lvl1pPr>
          </a:lstStyle>
          <a:p>
            <a:fld id="{CDF2D63D-5DD6-4B64-B399-003C77246F5B}" type="slidenum">
              <a:rPr lang="en-US" smtClean="0"/>
              <a:t>‹#›</a:t>
            </a:fld>
            <a:endParaRPr lang="en-US"/>
          </a:p>
        </p:txBody>
      </p:sp>
    </p:spTree>
    <p:extLst>
      <p:ext uri="{BB962C8B-B14F-4D97-AF65-F5344CB8AC3E}">
        <p14:creationId xmlns:p14="http://schemas.microsoft.com/office/powerpoint/2010/main" val="3579681243"/>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2"/>
          <p:cNvSpPr>
            <a:spLocks noGrp="1" noChangeArrowheads="1"/>
          </p:cNvSpPr>
          <p:nvPr>
            <p:ph type="dt" sz="quarter" idx="10"/>
          </p:nvPr>
        </p:nvSpPr>
        <p:spPr>
          <a:ln/>
        </p:spPr>
        <p:txBody>
          <a:bodyPr/>
          <a:lstStyle>
            <a:lvl1pPr>
              <a:defRPr/>
            </a:lvl1pPr>
          </a:lstStyle>
          <a:p>
            <a:fld id="{393AE0D6-192B-452A-B0BD-7E5CB6CE5A15}" type="datetimeFigureOut">
              <a:rPr lang="en-US" smtClean="0"/>
              <a:t>11/21/2016</a:t>
            </a:fld>
            <a:endParaRPr lang="en-US"/>
          </a:p>
        </p:txBody>
      </p:sp>
      <p:sp>
        <p:nvSpPr>
          <p:cNvPr id="3" name="Rectangle 143"/>
          <p:cNvSpPr>
            <a:spLocks noGrp="1" noChangeArrowheads="1"/>
          </p:cNvSpPr>
          <p:nvPr>
            <p:ph type="ftr" sz="quarter" idx="11"/>
          </p:nvPr>
        </p:nvSpPr>
        <p:spPr>
          <a:ln/>
        </p:spPr>
        <p:txBody>
          <a:bodyPr/>
          <a:lstStyle>
            <a:lvl1pPr>
              <a:defRPr/>
            </a:lvl1pPr>
          </a:lstStyle>
          <a:p>
            <a:endParaRPr lang="en-US"/>
          </a:p>
        </p:txBody>
      </p:sp>
      <p:sp>
        <p:nvSpPr>
          <p:cNvPr id="4" name="Rectangle 144"/>
          <p:cNvSpPr>
            <a:spLocks noGrp="1" noChangeArrowheads="1"/>
          </p:cNvSpPr>
          <p:nvPr>
            <p:ph type="sldNum" sz="quarter" idx="12"/>
          </p:nvPr>
        </p:nvSpPr>
        <p:spPr>
          <a:ln/>
        </p:spPr>
        <p:txBody>
          <a:bodyPr/>
          <a:lstStyle>
            <a:lvl1pPr>
              <a:defRPr/>
            </a:lvl1pPr>
          </a:lstStyle>
          <a:p>
            <a:fld id="{CDF2D63D-5DD6-4B64-B399-003C77246F5B}" type="slidenum">
              <a:rPr lang="en-US" smtClean="0"/>
              <a:t>‹#›</a:t>
            </a:fld>
            <a:endParaRPr lang="en-US"/>
          </a:p>
        </p:txBody>
      </p:sp>
    </p:spTree>
    <p:extLst>
      <p:ext uri="{BB962C8B-B14F-4D97-AF65-F5344CB8AC3E}">
        <p14:creationId xmlns:p14="http://schemas.microsoft.com/office/powerpoint/2010/main" val="3735118157"/>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2"/>
          <p:cNvSpPr>
            <a:spLocks noGrp="1" noChangeArrowheads="1"/>
          </p:cNvSpPr>
          <p:nvPr>
            <p:ph type="dt" sz="quarter" idx="10"/>
          </p:nvPr>
        </p:nvSpPr>
        <p:spPr>
          <a:ln/>
        </p:spPr>
        <p:txBody>
          <a:bodyPr/>
          <a:lstStyle>
            <a:lvl1pPr>
              <a:defRPr/>
            </a:lvl1pPr>
          </a:lstStyle>
          <a:p>
            <a:fld id="{D39E2352-1EB4-491E-9F52-DAAE8CD59FB8}" type="datetimeFigureOut">
              <a:rPr lang="en-US" smtClean="0"/>
              <a:t>11/21/2016</a:t>
            </a:fld>
            <a:endParaRPr lang="en-US"/>
          </a:p>
        </p:txBody>
      </p:sp>
      <p:sp>
        <p:nvSpPr>
          <p:cNvPr id="5" name="Rectangle 143"/>
          <p:cNvSpPr>
            <a:spLocks noGrp="1" noChangeArrowheads="1"/>
          </p:cNvSpPr>
          <p:nvPr>
            <p:ph type="ftr" sz="quarter" idx="11"/>
          </p:nvPr>
        </p:nvSpPr>
        <p:spPr>
          <a:ln/>
        </p:spPr>
        <p:txBody>
          <a:bodyPr/>
          <a:lstStyle>
            <a:lvl1pPr>
              <a:defRPr/>
            </a:lvl1pPr>
          </a:lstStyle>
          <a:p>
            <a:endParaRPr lang="en-US"/>
          </a:p>
        </p:txBody>
      </p:sp>
      <p:sp>
        <p:nvSpPr>
          <p:cNvPr id="6" name="Rectangle 144"/>
          <p:cNvSpPr>
            <a:spLocks noGrp="1" noChangeArrowheads="1"/>
          </p:cNvSpPr>
          <p:nvPr>
            <p:ph type="sldNum" sz="quarter" idx="12"/>
          </p:nvPr>
        </p:nvSpPr>
        <p:spPr>
          <a:ln/>
        </p:spPr>
        <p:txBody>
          <a:bodyPr/>
          <a:lstStyle>
            <a:lvl1pPr>
              <a:defRPr/>
            </a:lvl1pPr>
          </a:lstStyle>
          <a:p>
            <a:fld id="{7D577B57-85F4-424A-ADD9-3804568E620F}" type="slidenum">
              <a:rPr lang="en-US" smtClean="0"/>
              <a:t>‹#›</a:t>
            </a:fld>
            <a:endParaRPr lang="en-US"/>
          </a:p>
        </p:txBody>
      </p:sp>
    </p:spTree>
    <p:extLst>
      <p:ext uri="{BB962C8B-B14F-4D97-AF65-F5344CB8AC3E}">
        <p14:creationId xmlns:p14="http://schemas.microsoft.com/office/powerpoint/2010/main" val="1914030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142"/>
          <p:cNvSpPr>
            <a:spLocks noGrp="1" noChangeArrowheads="1"/>
          </p:cNvSpPr>
          <p:nvPr>
            <p:ph type="dt" sz="quarter" idx="10"/>
          </p:nvPr>
        </p:nvSpPr>
        <p:spPr>
          <a:ln/>
        </p:spPr>
        <p:txBody>
          <a:bodyPr/>
          <a:lstStyle>
            <a:lvl1pPr>
              <a:defRPr/>
            </a:lvl1pPr>
          </a:lstStyle>
          <a:p>
            <a:fld id="{393AE0D6-192B-452A-B0BD-7E5CB6CE5A15}" type="datetimeFigureOut">
              <a:rPr lang="en-US" smtClean="0"/>
              <a:t>11/21/2016</a:t>
            </a:fld>
            <a:endParaRPr lang="en-US"/>
          </a:p>
        </p:txBody>
      </p:sp>
      <p:sp>
        <p:nvSpPr>
          <p:cNvPr id="6" name="Rectangle 143"/>
          <p:cNvSpPr>
            <a:spLocks noGrp="1" noChangeArrowheads="1"/>
          </p:cNvSpPr>
          <p:nvPr>
            <p:ph type="ftr" sz="quarter" idx="11"/>
          </p:nvPr>
        </p:nvSpPr>
        <p:spPr>
          <a:ln/>
        </p:spPr>
        <p:txBody>
          <a:bodyPr/>
          <a:lstStyle>
            <a:lvl1pPr>
              <a:defRPr/>
            </a:lvl1pPr>
          </a:lstStyle>
          <a:p>
            <a:endParaRPr lang="en-US"/>
          </a:p>
        </p:txBody>
      </p:sp>
      <p:sp>
        <p:nvSpPr>
          <p:cNvPr id="7" name="Rectangle 144"/>
          <p:cNvSpPr>
            <a:spLocks noGrp="1" noChangeArrowheads="1"/>
          </p:cNvSpPr>
          <p:nvPr>
            <p:ph type="sldNum" sz="quarter" idx="12"/>
          </p:nvPr>
        </p:nvSpPr>
        <p:spPr>
          <a:ln/>
        </p:spPr>
        <p:txBody>
          <a:bodyPr/>
          <a:lstStyle>
            <a:lvl1pPr>
              <a:defRPr/>
            </a:lvl1pPr>
          </a:lstStyle>
          <a:p>
            <a:fld id="{CDF2D63D-5DD6-4B64-B399-003C77246F5B}" type="slidenum">
              <a:rPr lang="en-US" smtClean="0"/>
              <a:t>‹#›</a:t>
            </a:fld>
            <a:endParaRPr lang="en-US"/>
          </a:p>
        </p:txBody>
      </p:sp>
    </p:spTree>
    <p:extLst>
      <p:ext uri="{BB962C8B-B14F-4D97-AF65-F5344CB8AC3E}">
        <p14:creationId xmlns:p14="http://schemas.microsoft.com/office/powerpoint/2010/main" val="1760014683"/>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142"/>
          <p:cNvSpPr>
            <a:spLocks noGrp="1" noChangeArrowheads="1"/>
          </p:cNvSpPr>
          <p:nvPr>
            <p:ph type="dt" sz="quarter" idx="10"/>
          </p:nvPr>
        </p:nvSpPr>
        <p:spPr>
          <a:ln/>
        </p:spPr>
        <p:txBody>
          <a:bodyPr/>
          <a:lstStyle>
            <a:lvl1pPr>
              <a:defRPr/>
            </a:lvl1pPr>
          </a:lstStyle>
          <a:p>
            <a:fld id="{393AE0D6-192B-452A-B0BD-7E5CB6CE5A15}" type="datetimeFigureOut">
              <a:rPr lang="en-US" smtClean="0"/>
              <a:t>11/21/2016</a:t>
            </a:fld>
            <a:endParaRPr lang="en-US"/>
          </a:p>
        </p:txBody>
      </p:sp>
      <p:sp>
        <p:nvSpPr>
          <p:cNvPr id="6" name="Rectangle 143"/>
          <p:cNvSpPr>
            <a:spLocks noGrp="1" noChangeArrowheads="1"/>
          </p:cNvSpPr>
          <p:nvPr>
            <p:ph type="ftr" sz="quarter" idx="11"/>
          </p:nvPr>
        </p:nvSpPr>
        <p:spPr>
          <a:ln/>
        </p:spPr>
        <p:txBody>
          <a:bodyPr/>
          <a:lstStyle>
            <a:lvl1pPr>
              <a:defRPr/>
            </a:lvl1pPr>
          </a:lstStyle>
          <a:p>
            <a:endParaRPr lang="en-US"/>
          </a:p>
        </p:txBody>
      </p:sp>
      <p:sp>
        <p:nvSpPr>
          <p:cNvPr id="7" name="Rectangle 144"/>
          <p:cNvSpPr>
            <a:spLocks noGrp="1" noChangeArrowheads="1"/>
          </p:cNvSpPr>
          <p:nvPr>
            <p:ph type="sldNum" sz="quarter" idx="12"/>
          </p:nvPr>
        </p:nvSpPr>
        <p:spPr>
          <a:ln/>
        </p:spPr>
        <p:txBody>
          <a:bodyPr/>
          <a:lstStyle>
            <a:lvl1pPr>
              <a:defRPr/>
            </a:lvl1pPr>
          </a:lstStyle>
          <a:p>
            <a:fld id="{CDF2D63D-5DD6-4B64-B399-003C77246F5B}" type="slidenum">
              <a:rPr lang="en-US" smtClean="0"/>
              <a:t>‹#›</a:t>
            </a:fld>
            <a:endParaRPr lang="en-US"/>
          </a:p>
        </p:txBody>
      </p:sp>
    </p:spTree>
    <p:extLst>
      <p:ext uri="{BB962C8B-B14F-4D97-AF65-F5344CB8AC3E}">
        <p14:creationId xmlns:p14="http://schemas.microsoft.com/office/powerpoint/2010/main" val="3538989121"/>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2"/>
          <p:cNvSpPr>
            <a:spLocks noGrp="1" noChangeArrowheads="1"/>
          </p:cNvSpPr>
          <p:nvPr>
            <p:ph type="dt" sz="quarter" idx="10"/>
          </p:nvPr>
        </p:nvSpPr>
        <p:spPr>
          <a:ln/>
        </p:spPr>
        <p:txBody>
          <a:bodyPr/>
          <a:lstStyle>
            <a:lvl1pPr>
              <a:defRPr/>
            </a:lvl1pPr>
          </a:lstStyle>
          <a:p>
            <a:fld id="{393AE0D6-192B-452A-B0BD-7E5CB6CE5A15}" type="datetimeFigureOut">
              <a:rPr lang="en-US" smtClean="0"/>
              <a:t>11/21/2016</a:t>
            </a:fld>
            <a:endParaRPr lang="en-US"/>
          </a:p>
        </p:txBody>
      </p:sp>
      <p:sp>
        <p:nvSpPr>
          <p:cNvPr id="5" name="Rectangle 143"/>
          <p:cNvSpPr>
            <a:spLocks noGrp="1" noChangeArrowheads="1"/>
          </p:cNvSpPr>
          <p:nvPr>
            <p:ph type="ftr" sz="quarter" idx="11"/>
          </p:nvPr>
        </p:nvSpPr>
        <p:spPr>
          <a:ln/>
        </p:spPr>
        <p:txBody>
          <a:bodyPr/>
          <a:lstStyle>
            <a:lvl1pPr>
              <a:defRPr/>
            </a:lvl1pPr>
          </a:lstStyle>
          <a:p>
            <a:endParaRPr lang="en-US"/>
          </a:p>
        </p:txBody>
      </p:sp>
      <p:sp>
        <p:nvSpPr>
          <p:cNvPr id="6" name="Rectangle 144"/>
          <p:cNvSpPr>
            <a:spLocks noGrp="1" noChangeArrowheads="1"/>
          </p:cNvSpPr>
          <p:nvPr>
            <p:ph type="sldNum" sz="quarter" idx="12"/>
          </p:nvPr>
        </p:nvSpPr>
        <p:spPr>
          <a:ln/>
        </p:spPr>
        <p:txBody>
          <a:bodyPr/>
          <a:lstStyle>
            <a:lvl1pPr>
              <a:defRPr/>
            </a:lvl1pPr>
          </a:lstStyle>
          <a:p>
            <a:fld id="{CDF2D63D-5DD6-4B64-B399-003C77246F5B}" type="slidenum">
              <a:rPr lang="en-US" smtClean="0"/>
              <a:t>‹#›</a:t>
            </a:fld>
            <a:endParaRPr lang="en-US"/>
          </a:p>
        </p:txBody>
      </p:sp>
    </p:spTree>
    <p:extLst>
      <p:ext uri="{BB962C8B-B14F-4D97-AF65-F5344CB8AC3E}">
        <p14:creationId xmlns:p14="http://schemas.microsoft.com/office/powerpoint/2010/main" val="2142935179"/>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381000"/>
            <a:ext cx="20002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848350" cy="5791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2"/>
          <p:cNvSpPr>
            <a:spLocks noGrp="1" noChangeArrowheads="1"/>
          </p:cNvSpPr>
          <p:nvPr>
            <p:ph type="dt" sz="quarter" idx="10"/>
          </p:nvPr>
        </p:nvSpPr>
        <p:spPr>
          <a:ln/>
        </p:spPr>
        <p:txBody>
          <a:bodyPr/>
          <a:lstStyle>
            <a:lvl1pPr>
              <a:defRPr/>
            </a:lvl1pPr>
          </a:lstStyle>
          <a:p>
            <a:fld id="{393AE0D6-192B-452A-B0BD-7E5CB6CE5A15}" type="datetimeFigureOut">
              <a:rPr lang="en-US" smtClean="0"/>
              <a:t>11/21/2016</a:t>
            </a:fld>
            <a:endParaRPr lang="en-US"/>
          </a:p>
        </p:txBody>
      </p:sp>
      <p:sp>
        <p:nvSpPr>
          <p:cNvPr id="5" name="Rectangle 143"/>
          <p:cNvSpPr>
            <a:spLocks noGrp="1" noChangeArrowheads="1"/>
          </p:cNvSpPr>
          <p:nvPr>
            <p:ph type="ftr" sz="quarter" idx="11"/>
          </p:nvPr>
        </p:nvSpPr>
        <p:spPr>
          <a:ln/>
        </p:spPr>
        <p:txBody>
          <a:bodyPr/>
          <a:lstStyle>
            <a:lvl1pPr>
              <a:defRPr/>
            </a:lvl1pPr>
          </a:lstStyle>
          <a:p>
            <a:endParaRPr lang="en-US"/>
          </a:p>
        </p:txBody>
      </p:sp>
      <p:sp>
        <p:nvSpPr>
          <p:cNvPr id="6" name="Rectangle 144"/>
          <p:cNvSpPr>
            <a:spLocks noGrp="1" noChangeArrowheads="1"/>
          </p:cNvSpPr>
          <p:nvPr>
            <p:ph type="sldNum" sz="quarter" idx="12"/>
          </p:nvPr>
        </p:nvSpPr>
        <p:spPr>
          <a:ln/>
        </p:spPr>
        <p:txBody>
          <a:bodyPr/>
          <a:lstStyle>
            <a:lvl1pPr>
              <a:defRPr/>
            </a:lvl1pPr>
          </a:lstStyle>
          <a:p>
            <a:fld id="{CDF2D63D-5DD6-4B64-B399-003C77246F5B}" type="slidenum">
              <a:rPr lang="en-US" smtClean="0"/>
              <a:t>‹#›</a:t>
            </a:fld>
            <a:endParaRPr lang="en-US"/>
          </a:p>
        </p:txBody>
      </p:sp>
    </p:spTree>
    <p:extLst>
      <p:ext uri="{BB962C8B-B14F-4D97-AF65-F5344CB8AC3E}">
        <p14:creationId xmlns:p14="http://schemas.microsoft.com/office/powerpoint/2010/main" val="475985349"/>
      </p:ext>
    </p:extLst>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1157288"/>
          </a:xfrm>
        </p:spPr>
        <p:txBody>
          <a:bodyPr/>
          <a:lstStyle/>
          <a:p>
            <a:r>
              <a:rPr lang="en-US"/>
              <a:t>Click to edit Master title style</a:t>
            </a:r>
          </a:p>
        </p:txBody>
      </p:sp>
      <p:sp>
        <p:nvSpPr>
          <p:cNvPr id="3" name="Text Placeholder 2"/>
          <p:cNvSpPr>
            <a:spLocks noGrp="1"/>
          </p:cNvSpPr>
          <p:nvPr>
            <p:ph type="body" sz="half" idx="1"/>
          </p:nvPr>
        </p:nvSpPr>
        <p:spPr>
          <a:xfrm>
            <a:off x="533400" y="1600200"/>
            <a:ext cx="39243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10100" y="1600200"/>
            <a:ext cx="3924300" cy="4572000"/>
          </a:xfrm>
        </p:spPr>
        <p:txBody>
          <a:bodyPr/>
          <a:lstStyle/>
          <a:p>
            <a:pPr lvl="0"/>
            <a:r>
              <a:rPr lang="en-US" noProof="0"/>
              <a:t>Click icon to add online image</a:t>
            </a:r>
          </a:p>
        </p:txBody>
      </p:sp>
      <p:sp>
        <p:nvSpPr>
          <p:cNvPr id="5" name="Rectangle 142"/>
          <p:cNvSpPr>
            <a:spLocks noGrp="1" noChangeArrowheads="1"/>
          </p:cNvSpPr>
          <p:nvPr>
            <p:ph type="dt" sz="quarter" idx="10"/>
          </p:nvPr>
        </p:nvSpPr>
        <p:spPr>
          <a:ln/>
        </p:spPr>
        <p:txBody>
          <a:bodyPr/>
          <a:lstStyle>
            <a:lvl1pPr>
              <a:defRPr/>
            </a:lvl1pPr>
          </a:lstStyle>
          <a:p>
            <a:fld id="{393AE0D6-192B-452A-B0BD-7E5CB6CE5A15}" type="datetimeFigureOut">
              <a:rPr lang="en-US" smtClean="0"/>
              <a:t>11/21/2016</a:t>
            </a:fld>
            <a:endParaRPr lang="en-US"/>
          </a:p>
        </p:txBody>
      </p:sp>
      <p:sp>
        <p:nvSpPr>
          <p:cNvPr id="6" name="Rectangle 143"/>
          <p:cNvSpPr>
            <a:spLocks noGrp="1" noChangeArrowheads="1"/>
          </p:cNvSpPr>
          <p:nvPr>
            <p:ph type="ftr" sz="quarter" idx="11"/>
          </p:nvPr>
        </p:nvSpPr>
        <p:spPr>
          <a:ln/>
        </p:spPr>
        <p:txBody>
          <a:bodyPr/>
          <a:lstStyle>
            <a:lvl1pPr>
              <a:defRPr/>
            </a:lvl1pPr>
          </a:lstStyle>
          <a:p>
            <a:endParaRPr lang="en-US"/>
          </a:p>
        </p:txBody>
      </p:sp>
      <p:sp>
        <p:nvSpPr>
          <p:cNvPr id="7" name="Rectangle 144"/>
          <p:cNvSpPr>
            <a:spLocks noGrp="1" noChangeArrowheads="1"/>
          </p:cNvSpPr>
          <p:nvPr>
            <p:ph type="sldNum" sz="quarter" idx="12"/>
          </p:nvPr>
        </p:nvSpPr>
        <p:spPr>
          <a:ln/>
        </p:spPr>
        <p:txBody>
          <a:bodyPr/>
          <a:lstStyle>
            <a:lvl1pPr>
              <a:defRPr/>
            </a:lvl1pPr>
          </a:lstStyle>
          <a:p>
            <a:fld id="{CDF2D63D-5DD6-4B64-B399-003C77246F5B}" type="slidenum">
              <a:rPr lang="en-US" smtClean="0"/>
              <a:t>‹#›</a:t>
            </a:fld>
            <a:endParaRPr lang="en-US"/>
          </a:p>
        </p:txBody>
      </p:sp>
    </p:spTree>
    <p:extLst>
      <p:ext uri="{BB962C8B-B14F-4D97-AF65-F5344CB8AC3E}">
        <p14:creationId xmlns:p14="http://schemas.microsoft.com/office/powerpoint/2010/main" val="471354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2"/>
          <p:cNvSpPr>
            <a:spLocks noGrp="1" noChangeArrowheads="1"/>
          </p:cNvSpPr>
          <p:nvPr>
            <p:ph type="dt" sz="quarter" idx="10"/>
          </p:nvPr>
        </p:nvSpPr>
        <p:spPr>
          <a:ln/>
        </p:spPr>
        <p:txBody>
          <a:bodyPr/>
          <a:lstStyle>
            <a:lvl1pPr>
              <a:defRPr/>
            </a:lvl1pPr>
          </a:lstStyle>
          <a:p>
            <a:fld id="{D39E2352-1EB4-491E-9F52-DAAE8CD59FB8}" type="datetimeFigureOut">
              <a:rPr lang="en-US" smtClean="0"/>
              <a:t>11/21/2016</a:t>
            </a:fld>
            <a:endParaRPr lang="en-US"/>
          </a:p>
        </p:txBody>
      </p:sp>
      <p:sp>
        <p:nvSpPr>
          <p:cNvPr id="5" name="Rectangle 143"/>
          <p:cNvSpPr>
            <a:spLocks noGrp="1" noChangeArrowheads="1"/>
          </p:cNvSpPr>
          <p:nvPr>
            <p:ph type="ftr" sz="quarter" idx="11"/>
          </p:nvPr>
        </p:nvSpPr>
        <p:spPr>
          <a:ln/>
        </p:spPr>
        <p:txBody>
          <a:bodyPr/>
          <a:lstStyle>
            <a:lvl1pPr>
              <a:defRPr/>
            </a:lvl1pPr>
          </a:lstStyle>
          <a:p>
            <a:endParaRPr lang="en-US"/>
          </a:p>
        </p:txBody>
      </p:sp>
      <p:sp>
        <p:nvSpPr>
          <p:cNvPr id="6" name="Rectangle 144"/>
          <p:cNvSpPr>
            <a:spLocks noGrp="1" noChangeArrowheads="1"/>
          </p:cNvSpPr>
          <p:nvPr>
            <p:ph type="sldNum" sz="quarter" idx="12"/>
          </p:nvPr>
        </p:nvSpPr>
        <p:spPr>
          <a:ln/>
        </p:spPr>
        <p:txBody>
          <a:bodyPr/>
          <a:lstStyle>
            <a:lvl1pPr>
              <a:defRPr/>
            </a:lvl1pPr>
          </a:lstStyle>
          <a:p>
            <a:fld id="{7D577B57-85F4-424A-ADD9-3804568E620F}" type="slidenum">
              <a:rPr lang="en-US" smtClean="0"/>
              <a:t>‹#›</a:t>
            </a:fld>
            <a:endParaRPr lang="en-US"/>
          </a:p>
        </p:txBody>
      </p:sp>
    </p:spTree>
    <p:extLst>
      <p:ext uri="{BB962C8B-B14F-4D97-AF65-F5344CB8AC3E}">
        <p14:creationId xmlns:p14="http://schemas.microsoft.com/office/powerpoint/2010/main" val="158507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2"/>
          <p:cNvSpPr>
            <a:spLocks noGrp="1" noChangeArrowheads="1"/>
          </p:cNvSpPr>
          <p:nvPr>
            <p:ph type="dt" sz="quarter" idx="10"/>
          </p:nvPr>
        </p:nvSpPr>
        <p:spPr>
          <a:ln/>
        </p:spPr>
        <p:txBody>
          <a:bodyPr/>
          <a:lstStyle>
            <a:lvl1pPr>
              <a:defRPr/>
            </a:lvl1pPr>
          </a:lstStyle>
          <a:p>
            <a:fld id="{D39E2352-1EB4-491E-9F52-DAAE8CD59FB8}" type="datetimeFigureOut">
              <a:rPr lang="en-US" smtClean="0"/>
              <a:t>11/21/2016</a:t>
            </a:fld>
            <a:endParaRPr lang="en-US"/>
          </a:p>
        </p:txBody>
      </p:sp>
      <p:sp>
        <p:nvSpPr>
          <p:cNvPr id="6" name="Rectangle 143"/>
          <p:cNvSpPr>
            <a:spLocks noGrp="1" noChangeArrowheads="1"/>
          </p:cNvSpPr>
          <p:nvPr>
            <p:ph type="ftr" sz="quarter" idx="11"/>
          </p:nvPr>
        </p:nvSpPr>
        <p:spPr>
          <a:ln/>
        </p:spPr>
        <p:txBody>
          <a:bodyPr/>
          <a:lstStyle>
            <a:lvl1pPr>
              <a:defRPr/>
            </a:lvl1pPr>
          </a:lstStyle>
          <a:p>
            <a:endParaRPr lang="en-US"/>
          </a:p>
        </p:txBody>
      </p:sp>
      <p:sp>
        <p:nvSpPr>
          <p:cNvPr id="7" name="Rectangle 144"/>
          <p:cNvSpPr>
            <a:spLocks noGrp="1" noChangeArrowheads="1"/>
          </p:cNvSpPr>
          <p:nvPr>
            <p:ph type="sldNum" sz="quarter" idx="12"/>
          </p:nvPr>
        </p:nvSpPr>
        <p:spPr>
          <a:ln/>
        </p:spPr>
        <p:txBody>
          <a:bodyPr/>
          <a:lstStyle>
            <a:lvl1pPr>
              <a:defRPr/>
            </a:lvl1pPr>
          </a:lstStyle>
          <a:p>
            <a:fld id="{7D577B57-85F4-424A-ADD9-3804568E620F}" type="slidenum">
              <a:rPr lang="en-US" smtClean="0"/>
              <a:t>‹#›</a:t>
            </a:fld>
            <a:endParaRPr lang="en-US"/>
          </a:p>
        </p:txBody>
      </p:sp>
    </p:spTree>
    <p:extLst>
      <p:ext uri="{BB962C8B-B14F-4D97-AF65-F5344CB8AC3E}">
        <p14:creationId xmlns:p14="http://schemas.microsoft.com/office/powerpoint/2010/main" val="153077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2"/>
          <p:cNvSpPr>
            <a:spLocks noGrp="1" noChangeArrowheads="1"/>
          </p:cNvSpPr>
          <p:nvPr>
            <p:ph type="dt" sz="quarter" idx="10"/>
          </p:nvPr>
        </p:nvSpPr>
        <p:spPr>
          <a:ln/>
        </p:spPr>
        <p:txBody>
          <a:bodyPr/>
          <a:lstStyle>
            <a:lvl1pPr>
              <a:defRPr/>
            </a:lvl1pPr>
          </a:lstStyle>
          <a:p>
            <a:fld id="{D39E2352-1EB4-491E-9F52-DAAE8CD59FB8}" type="datetimeFigureOut">
              <a:rPr lang="en-US" smtClean="0"/>
              <a:t>11/21/2016</a:t>
            </a:fld>
            <a:endParaRPr lang="en-US"/>
          </a:p>
        </p:txBody>
      </p:sp>
      <p:sp>
        <p:nvSpPr>
          <p:cNvPr id="8" name="Rectangle 143"/>
          <p:cNvSpPr>
            <a:spLocks noGrp="1" noChangeArrowheads="1"/>
          </p:cNvSpPr>
          <p:nvPr>
            <p:ph type="ftr" sz="quarter" idx="11"/>
          </p:nvPr>
        </p:nvSpPr>
        <p:spPr>
          <a:ln/>
        </p:spPr>
        <p:txBody>
          <a:bodyPr/>
          <a:lstStyle>
            <a:lvl1pPr>
              <a:defRPr/>
            </a:lvl1pPr>
          </a:lstStyle>
          <a:p>
            <a:endParaRPr lang="en-US"/>
          </a:p>
        </p:txBody>
      </p:sp>
      <p:sp>
        <p:nvSpPr>
          <p:cNvPr id="9" name="Rectangle 144"/>
          <p:cNvSpPr>
            <a:spLocks noGrp="1" noChangeArrowheads="1"/>
          </p:cNvSpPr>
          <p:nvPr>
            <p:ph type="sldNum" sz="quarter" idx="12"/>
          </p:nvPr>
        </p:nvSpPr>
        <p:spPr>
          <a:ln/>
        </p:spPr>
        <p:txBody>
          <a:bodyPr/>
          <a:lstStyle>
            <a:lvl1pPr>
              <a:defRPr/>
            </a:lvl1pPr>
          </a:lstStyle>
          <a:p>
            <a:fld id="{7D577B57-85F4-424A-ADD9-3804568E620F}" type="slidenum">
              <a:rPr lang="en-US" smtClean="0"/>
              <a:t>‹#›</a:t>
            </a:fld>
            <a:endParaRPr lang="en-US"/>
          </a:p>
        </p:txBody>
      </p:sp>
    </p:spTree>
    <p:extLst>
      <p:ext uri="{BB962C8B-B14F-4D97-AF65-F5344CB8AC3E}">
        <p14:creationId xmlns:p14="http://schemas.microsoft.com/office/powerpoint/2010/main" val="214712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2"/>
          <p:cNvSpPr>
            <a:spLocks noGrp="1" noChangeArrowheads="1"/>
          </p:cNvSpPr>
          <p:nvPr>
            <p:ph type="dt" sz="quarter" idx="10"/>
          </p:nvPr>
        </p:nvSpPr>
        <p:spPr>
          <a:ln/>
        </p:spPr>
        <p:txBody>
          <a:bodyPr/>
          <a:lstStyle>
            <a:lvl1pPr>
              <a:defRPr/>
            </a:lvl1pPr>
          </a:lstStyle>
          <a:p>
            <a:fld id="{D39E2352-1EB4-491E-9F52-DAAE8CD59FB8}" type="datetimeFigureOut">
              <a:rPr lang="en-US" smtClean="0"/>
              <a:t>11/21/2016</a:t>
            </a:fld>
            <a:endParaRPr lang="en-US"/>
          </a:p>
        </p:txBody>
      </p:sp>
      <p:sp>
        <p:nvSpPr>
          <p:cNvPr id="4" name="Rectangle 143"/>
          <p:cNvSpPr>
            <a:spLocks noGrp="1" noChangeArrowheads="1"/>
          </p:cNvSpPr>
          <p:nvPr>
            <p:ph type="ftr" sz="quarter" idx="11"/>
          </p:nvPr>
        </p:nvSpPr>
        <p:spPr>
          <a:ln/>
        </p:spPr>
        <p:txBody>
          <a:bodyPr/>
          <a:lstStyle>
            <a:lvl1pPr>
              <a:defRPr/>
            </a:lvl1pPr>
          </a:lstStyle>
          <a:p>
            <a:endParaRPr lang="en-US"/>
          </a:p>
        </p:txBody>
      </p:sp>
      <p:sp>
        <p:nvSpPr>
          <p:cNvPr id="5" name="Rectangle 144"/>
          <p:cNvSpPr>
            <a:spLocks noGrp="1" noChangeArrowheads="1"/>
          </p:cNvSpPr>
          <p:nvPr>
            <p:ph type="sldNum" sz="quarter" idx="12"/>
          </p:nvPr>
        </p:nvSpPr>
        <p:spPr>
          <a:ln/>
        </p:spPr>
        <p:txBody>
          <a:bodyPr/>
          <a:lstStyle>
            <a:lvl1pPr>
              <a:defRPr/>
            </a:lvl1pPr>
          </a:lstStyle>
          <a:p>
            <a:fld id="{7D577B57-85F4-424A-ADD9-3804568E620F}" type="slidenum">
              <a:rPr lang="en-US" smtClean="0"/>
              <a:t>‹#›</a:t>
            </a:fld>
            <a:endParaRPr lang="en-US"/>
          </a:p>
        </p:txBody>
      </p:sp>
    </p:spTree>
    <p:extLst>
      <p:ext uri="{BB962C8B-B14F-4D97-AF65-F5344CB8AC3E}">
        <p14:creationId xmlns:p14="http://schemas.microsoft.com/office/powerpoint/2010/main" val="1229706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2"/>
          <p:cNvSpPr>
            <a:spLocks noGrp="1" noChangeArrowheads="1"/>
          </p:cNvSpPr>
          <p:nvPr>
            <p:ph type="dt" sz="quarter" idx="10"/>
          </p:nvPr>
        </p:nvSpPr>
        <p:spPr>
          <a:ln/>
        </p:spPr>
        <p:txBody>
          <a:bodyPr/>
          <a:lstStyle>
            <a:lvl1pPr>
              <a:defRPr/>
            </a:lvl1pPr>
          </a:lstStyle>
          <a:p>
            <a:fld id="{D39E2352-1EB4-491E-9F52-DAAE8CD59FB8}" type="datetimeFigureOut">
              <a:rPr lang="en-US" smtClean="0"/>
              <a:t>11/21/2016</a:t>
            </a:fld>
            <a:endParaRPr lang="en-US"/>
          </a:p>
        </p:txBody>
      </p:sp>
      <p:sp>
        <p:nvSpPr>
          <p:cNvPr id="3" name="Rectangle 143"/>
          <p:cNvSpPr>
            <a:spLocks noGrp="1" noChangeArrowheads="1"/>
          </p:cNvSpPr>
          <p:nvPr>
            <p:ph type="ftr" sz="quarter" idx="11"/>
          </p:nvPr>
        </p:nvSpPr>
        <p:spPr>
          <a:ln/>
        </p:spPr>
        <p:txBody>
          <a:bodyPr/>
          <a:lstStyle>
            <a:lvl1pPr>
              <a:defRPr/>
            </a:lvl1pPr>
          </a:lstStyle>
          <a:p>
            <a:endParaRPr lang="en-US"/>
          </a:p>
        </p:txBody>
      </p:sp>
      <p:sp>
        <p:nvSpPr>
          <p:cNvPr id="4" name="Rectangle 144"/>
          <p:cNvSpPr>
            <a:spLocks noGrp="1" noChangeArrowheads="1"/>
          </p:cNvSpPr>
          <p:nvPr>
            <p:ph type="sldNum" sz="quarter" idx="12"/>
          </p:nvPr>
        </p:nvSpPr>
        <p:spPr>
          <a:ln/>
        </p:spPr>
        <p:txBody>
          <a:bodyPr/>
          <a:lstStyle>
            <a:lvl1pPr>
              <a:defRPr/>
            </a:lvl1pPr>
          </a:lstStyle>
          <a:p>
            <a:fld id="{7D577B57-85F4-424A-ADD9-3804568E620F}" type="slidenum">
              <a:rPr lang="en-US" smtClean="0"/>
              <a:t>‹#›</a:t>
            </a:fld>
            <a:endParaRPr lang="en-US"/>
          </a:p>
        </p:txBody>
      </p:sp>
    </p:spTree>
    <p:extLst>
      <p:ext uri="{BB962C8B-B14F-4D97-AF65-F5344CB8AC3E}">
        <p14:creationId xmlns:p14="http://schemas.microsoft.com/office/powerpoint/2010/main" val="104869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2"/>
          <p:cNvSpPr>
            <a:spLocks noGrp="1" noChangeArrowheads="1"/>
          </p:cNvSpPr>
          <p:nvPr>
            <p:ph type="dt" sz="quarter" idx="10"/>
          </p:nvPr>
        </p:nvSpPr>
        <p:spPr>
          <a:ln/>
        </p:spPr>
        <p:txBody>
          <a:bodyPr/>
          <a:lstStyle>
            <a:lvl1pPr>
              <a:defRPr/>
            </a:lvl1pPr>
          </a:lstStyle>
          <a:p>
            <a:fld id="{D39E2352-1EB4-491E-9F52-DAAE8CD59FB8}" type="datetimeFigureOut">
              <a:rPr lang="en-US" smtClean="0"/>
              <a:t>11/21/2016</a:t>
            </a:fld>
            <a:endParaRPr lang="en-US"/>
          </a:p>
        </p:txBody>
      </p:sp>
      <p:sp>
        <p:nvSpPr>
          <p:cNvPr id="6" name="Rectangle 143"/>
          <p:cNvSpPr>
            <a:spLocks noGrp="1" noChangeArrowheads="1"/>
          </p:cNvSpPr>
          <p:nvPr>
            <p:ph type="ftr" sz="quarter" idx="11"/>
          </p:nvPr>
        </p:nvSpPr>
        <p:spPr>
          <a:ln/>
        </p:spPr>
        <p:txBody>
          <a:bodyPr/>
          <a:lstStyle>
            <a:lvl1pPr>
              <a:defRPr/>
            </a:lvl1pPr>
          </a:lstStyle>
          <a:p>
            <a:endParaRPr lang="en-US"/>
          </a:p>
        </p:txBody>
      </p:sp>
      <p:sp>
        <p:nvSpPr>
          <p:cNvPr id="7" name="Rectangle 144"/>
          <p:cNvSpPr>
            <a:spLocks noGrp="1" noChangeArrowheads="1"/>
          </p:cNvSpPr>
          <p:nvPr>
            <p:ph type="sldNum" sz="quarter" idx="12"/>
          </p:nvPr>
        </p:nvSpPr>
        <p:spPr>
          <a:ln/>
        </p:spPr>
        <p:txBody>
          <a:bodyPr/>
          <a:lstStyle>
            <a:lvl1pPr>
              <a:defRPr/>
            </a:lvl1pPr>
          </a:lstStyle>
          <a:p>
            <a:fld id="{7D577B57-85F4-424A-ADD9-3804568E620F}" type="slidenum">
              <a:rPr lang="en-US" smtClean="0"/>
              <a:t>‹#›</a:t>
            </a:fld>
            <a:endParaRPr lang="en-US"/>
          </a:p>
        </p:txBody>
      </p:sp>
    </p:spTree>
    <p:extLst>
      <p:ext uri="{BB962C8B-B14F-4D97-AF65-F5344CB8AC3E}">
        <p14:creationId xmlns:p14="http://schemas.microsoft.com/office/powerpoint/2010/main" val="1288299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2"/>
          <p:cNvSpPr>
            <a:spLocks noGrp="1" noChangeArrowheads="1"/>
          </p:cNvSpPr>
          <p:nvPr>
            <p:ph type="dt" sz="quarter" idx="10"/>
          </p:nvPr>
        </p:nvSpPr>
        <p:spPr>
          <a:ln/>
        </p:spPr>
        <p:txBody>
          <a:bodyPr/>
          <a:lstStyle>
            <a:lvl1pPr>
              <a:defRPr/>
            </a:lvl1pPr>
          </a:lstStyle>
          <a:p>
            <a:fld id="{D39E2352-1EB4-491E-9F52-DAAE8CD59FB8}" type="datetimeFigureOut">
              <a:rPr lang="en-US" smtClean="0"/>
              <a:t>11/21/2016</a:t>
            </a:fld>
            <a:endParaRPr lang="en-US"/>
          </a:p>
        </p:txBody>
      </p:sp>
      <p:sp>
        <p:nvSpPr>
          <p:cNvPr id="6" name="Rectangle 143"/>
          <p:cNvSpPr>
            <a:spLocks noGrp="1" noChangeArrowheads="1"/>
          </p:cNvSpPr>
          <p:nvPr>
            <p:ph type="ftr" sz="quarter" idx="11"/>
          </p:nvPr>
        </p:nvSpPr>
        <p:spPr>
          <a:ln/>
        </p:spPr>
        <p:txBody>
          <a:bodyPr/>
          <a:lstStyle>
            <a:lvl1pPr>
              <a:defRPr/>
            </a:lvl1pPr>
          </a:lstStyle>
          <a:p>
            <a:endParaRPr lang="en-US"/>
          </a:p>
        </p:txBody>
      </p:sp>
      <p:sp>
        <p:nvSpPr>
          <p:cNvPr id="7" name="Rectangle 144"/>
          <p:cNvSpPr>
            <a:spLocks noGrp="1" noChangeArrowheads="1"/>
          </p:cNvSpPr>
          <p:nvPr>
            <p:ph type="sldNum" sz="quarter" idx="12"/>
          </p:nvPr>
        </p:nvSpPr>
        <p:spPr>
          <a:ln/>
        </p:spPr>
        <p:txBody>
          <a:bodyPr/>
          <a:lstStyle>
            <a:lvl1pPr>
              <a:defRPr/>
            </a:lvl1pPr>
          </a:lstStyle>
          <a:p>
            <a:fld id="{7D577B57-85F4-424A-ADD9-3804568E620F}" type="slidenum">
              <a:rPr lang="en-US" smtClean="0"/>
              <a:t>‹#›</a:t>
            </a:fld>
            <a:endParaRPr lang="en-US"/>
          </a:p>
        </p:txBody>
      </p:sp>
    </p:spTree>
    <p:extLst>
      <p:ext uri="{BB962C8B-B14F-4D97-AF65-F5344CB8AC3E}">
        <p14:creationId xmlns:p14="http://schemas.microsoft.com/office/powerpoint/2010/main" val="1600420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37"/>
          <p:cNvSpPr>
            <a:spLocks noGrp="1" noChangeArrowheads="1"/>
          </p:cNvSpPr>
          <p:nvPr>
            <p:ph type="title"/>
          </p:nvPr>
        </p:nvSpPr>
        <p:spPr bwMode="auto">
          <a:xfrm>
            <a:off x="533400" y="381000"/>
            <a:ext cx="80010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138"/>
          <p:cNvSpPr>
            <a:spLocks noGrp="1" noChangeArrowheads="1"/>
          </p:cNvSpPr>
          <p:nvPr>
            <p:ph type="body" idx="1"/>
          </p:nvPr>
        </p:nvSpPr>
        <p:spPr bwMode="auto">
          <a:xfrm>
            <a:off x="533400" y="1600200"/>
            <a:ext cx="8001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398" name="Rectangle 142"/>
          <p:cNvSpPr>
            <a:spLocks noGrp="1" noChangeArrowheads="1"/>
          </p:cNvSpPr>
          <p:nvPr>
            <p:ph type="dt" sz="quarter" idx="2"/>
          </p:nvPr>
        </p:nvSpPr>
        <p:spPr bwMode="auto">
          <a:xfrm>
            <a:off x="228600" y="6324600"/>
            <a:ext cx="16764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mn-lt"/>
              </a:defRPr>
            </a:lvl1pPr>
          </a:lstStyle>
          <a:p>
            <a:fld id="{D39E2352-1EB4-491E-9F52-DAAE8CD59FB8}" type="datetimeFigureOut">
              <a:rPr lang="en-US" smtClean="0"/>
              <a:t>11/21/2016</a:t>
            </a:fld>
            <a:endParaRPr lang="en-US"/>
          </a:p>
        </p:txBody>
      </p:sp>
      <p:sp>
        <p:nvSpPr>
          <p:cNvPr id="96399" name="Rectangle 143"/>
          <p:cNvSpPr>
            <a:spLocks noGrp="1" noChangeArrowheads="1"/>
          </p:cNvSpPr>
          <p:nvPr>
            <p:ph type="ftr" sz="quarter" idx="3"/>
          </p:nvPr>
        </p:nvSpPr>
        <p:spPr bwMode="auto">
          <a:xfrm>
            <a:off x="2057400" y="6324600"/>
            <a:ext cx="2895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mn-lt"/>
              </a:defRPr>
            </a:lvl1pPr>
          </a:lstStyle>
          <a:p>
            <a:endParaRPr lang="en-US"/>
          </a:p>
        </p:txBody>
      </p:sp>
      <p:sp>
        <p:nvSpPr>
          <p:cNvPr id="96400" name="Rectangle 144"/>
          <p:cNvSpPr>
            <a:spLocks noGrp="1" noChangeArrowheads="1"/>
          </p:cNvSpPr>
          <p:nvPr>
            <p:ph type="sldNum" sz="quarter" idx="4"/>
          </p:nvPr>
        </p:nvSpPr>
        <p:spPr bwMode="auto">
          <a:xfrm>
            <a:off x="7772400" y="6324600"/>
            <a:ext cx="1066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mn-lt"/>
              </a:defRPr>
            </a:lvl1pPr>
          </a:lstStyle>
          <a:p>
            <a:fld id="{7D577B57-85F4-424A-ADD9-3804568E620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Century Gothic" pitchFamily="34" charset="0"/>
        </a:defRPr>
      </a:lvl2pPr>
      <a:lvl3pPr algn="l" rtl="0" eaLnBrk="1" fontAlgn="base" hangingPunct="1">
        <a:spcBef>
          <a:spcPct val="0"/>
        </a:spcBef>
        <a:spcAft>
          <a:spcPct val="0"/>
        </a:spcAft>
        <a:defRPr sz="3200" b="1">
          <a:solidFill>
            <a:srgbClr val="000000"/>
          </a:solidFill>
          <a:latin typeface="Century Gothic" pitchFamily="34" charset="0"/>
        </a:defRPr>
      </a:lvl3pPr>
      <a:lvl4pPr algn="l" rtl="0" eaLnBrk="1" fontAlgn="base" hangingPunct="1">
        <a:spcBef>
          <a:spcPct val="0"/>
        </a:spcBef>
        <a:spcAft>
          <a:spcPct val="0"/>
        </a:spcAft>
        <a:defRPr sz="3200" b="1">
          <a:solidFill>
            <a:srgbClr val="000000"/>
          </a:solidFill>
          <a:latin typeface="Century Gothic" pitchFamily="34" charset="0"/>
        </a:defRPr>
      </a:lvl4pPr>
      <a:lvl5pPr algn="l" rtl="0" eaLnBrk="1" fontAlgn="base" hangingPunct="1">
        <a:spcBef>
          <a:spcPct val="0"/>
        </a:spcBef>
        <a:spcAft>
          <a:spcPct val="0"/>
        </a:spcAft>
        <a:defRPr sz="3200" b="1">
          <a:solidFill>
            <a:srgbClr val="000000"/>
          </a:solidFill>
          <a:latin typeface="Century Gothic" pitchFamily="34" charset="0"/>
        </a:defRPr>
      </a:lvl5pPr>
      <a:lvl6pPr marL="457200" algn="l" rtl="0" eaLnBrk="1" fontAlgn="base" hangingPunct="1">
        <a:spcBef>
          <a:spcPct val="0"/>
        </a:spcBef>
        <a:spcAft>
          <a:spcPct val="0"/>
        </a:spcAft>
        <a:defRPr sz="3200" b="1">
          <a:solidFill>
            <a:srgbClr val="000000"/>
          </a:solidFill>
          <a:latin typeface="Century Gothic" pitchFamily="34" charset="0"/>
        </a:defRPr>
      </a:lvl6pPr>
      <a:lvl7pPr marL="914400" algn="l" rtl="0" eaLnBrk="1" fontAlgn="base" hangingPunct="1">
        <a:spcBef>
          <a:spcPct val="0"/>
        </a:spcBef>
        <a:spcAft>
          <a:spcPct val="0"/>
        </a:spcAft>
        <a:defRPr sz="3200" b="1">
          <a:solidFill>
            <a:srgbClr val="000000"/>
          </a:solidFill>
          <a:latin typeface="Century Gothic" pitchFamily="34" charset="0"/>
        </a:defRPr>
      </a:lvl7pPr>
      <a:lvl8pPr marL="1371600" algn="l" rtl="0" eaLnBrk="1" fontAlgn="base" hangingPunct="1">
        <a:spcBef>
          <a:spcPct val="0"/>
        </a:spcBef>
        <a:spcAft>
          <a:spcPct val="0"/>
        </a:spcAft>
        <a:defRPr sz="3200" b="1">
          <a:solidFill>
            <a:srgbClr val="000000"/>
          </a:solidFill>
          <a:latin typeface="Century Gothic" pitchFamily="34" charset="0"/>
        </a:defRPr>
      </a:lvl8pPr>
      <a:lvl9pPr marL="1828800" algn="l" rtl="0" eaLnBrk="1" fontAlgn="base" hangingPunct="1">
        <a:spcBef>
          <a:spcPct val="0"/>
        </a:spcBef>
        <a:spcAft>
          <a:spcPct val="0"/>
        </a:spcAft>
        <a:defRPr sz="3200" b="1">
          <a:solidFill>
            <a:srgbClr val="000000"/>
          </a:solidFill>
          <a:latin typeface="Century Gothic" pitchFamily="34" charset="0"/>
        </a:defRPr>
      </a:lvl9pPr>
    </p:titleStyle>
    <p:bodyStyle>
      <a:lvl1pPr marL="342900" indent="-342900" algn="l" rtl="0" eaLnBrk="1" fontAlgn="base" hangingPunct="1">
        <a:spcBef>
          <a:spcPct val="40000"/>
        </a:spcBef>
        <a:spcAft>
          <a:spcPct val="0"/>
        </a:spcAft>
        <a:buClr>
          <a:srgbClr val="000000"/>
        </a:buClr>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Font typeface="Century Gothic" pitchFamily="34" charset="0"/>
        <a:buChar char="−"/>
        <a:defRPr sz="2200">
          <a:solidFill>
            <a:srgbClr val="000000"/>
          </a:solidFill>
          <a:latin typeface="+mn-lt"/>
        </a:defRPr>
      </a:lvl2pPr>
      <a:lvl3pPr marL="1143000" indent="-228600" algn="l" rtl="0" eaLnBrk="1" fontAlgn="base" hangingPunct="1">
        <a:spcBef>
          <a:spcPct val="20000"/>
        </a:spcBef>
        <a:spcAft>
          <a:spcPct val="0"/>
        </a:spcAft>
        <a:buClr>
          <a:srgbClr val="000000"/>
        </a:buClr>
        <a:buChar char="•"/>
        <a:defRPr sz="2000">
          <a:solidFill>
            <a:srgbClr val="000000"/>
          </a:solidFill>
          <a:latin typeface="+mn-lt"/>
        </a:defRPr>
      </a:lvl3pPr>
      <a:lvl4pPr marL="1600200" indent="-228600" algn="l" rtl="0" eaLnBrk="1" fontAlgn="base" hangingPunct="1">
        <a:spcBef>
          <a:spcPct val="20000"/>
        </a:spcBef>
        <a:spcAft>
          <a:spcPct val="0"/>
        </a:spcAft>
        <a:buClr>
          <a:srgbClr val="000000"/>
        </a:buClr>
        <a:buFont typeface="Century Gothic" pitchFamily="34" charset="0"/>
        <a:buChar char="−"/>
        <a:defRPr>
          <a:solidFill>
            <a:srgbClr val="000000"/>
          </a:solidFill>
          <a:latin typeface="+mn-lt"/>
        </a:defRPr>
      </a:lvl4pPr>
      <a:lvl5pPr marL="2057400" indent="-228600" algn="l" rtl="0" eaLnBrk="1" fontAlgn="base" hangingPunct="1">
        <a:spcBef>
          <a:spcPct val="20000"/>
        </a:spcBef>
        <a:spcAft>
          <a:spcPct val="0"/>
        </a:spcAft>
        <a:buClr>
          <a:srgbClr val="000000"/>
        </a:buClr>
        <a:buChar char="•"/>
        <a:defRPr>
          <a:solidFill>
            <a:srgbClr val="000000"/>
          </a:solidFill>
          <a:latin typeface="+mn-lt"/>
        </a:defRPr>
      </a:lvl5pPr>
      <a:lvl6pPr marL="2514600" indent="-228600" algn="l" rtl="0" eaLnBrk="1" fontAlgn="base" hangingPunct="1">
        <a:spcBef>
          <a:spcPct val="20000"/>
        </a:spcBef>
        <a:spcAft>
          <a:spcPct val="0"/>
        </a:spcAft>
        <a:buClr>
          <a:srgbClr val="000000"/>
        </a:buClr>
        <a:buChar char="•"/>
        <a:defRPr>
          <a:solidFill>
            <a:srgbClr val="000000"/>
          </a:solidFill>
          <a:latin typeface="+mn-lt"/>
        </a:defRPr>
      </a:lvl6pPr>
      <a:lvl7pPr marL="2971800" indent="-228600" algn="l" rtl="0" eaLnBrk="1" fontAlgn="base" hangingPunct="1">
        <a:spcBef>
          <a:spcPct val="20000"/>
        </a:spcBef>
        <a:spcAft>
          <a:spcPct val="0"/>
        </a:spcAft>
        <a:buClr>
          <a:srgbClr val="000000"/>
        </a:buClr>
        <a:buChar char="•"/>
        <a:defRPr>
          <a:solidFill>
            <a:srgbClr val="000000"/>
          </a:solidFill>
          <a:latin typeface="+mn-lt"/>
        </a:defRPr>
      </a:lvl7pPr>
      <a:lvl8pPr marL="3429000" indent="-228600" algn="l" rtl="0" eaLnBrk="1" fontAlgn="base" hangingPunct="1">
        <a:spcBef>
          <a:spcPct val="20000"/>
        </a:spcBef>
        <a:spcAft>
          <a:spcPct val="0"/>
        </a:spcAft>
        <a:buClr>
          <a:srgbClr val="000000"/>
        </a:buClr>
        <a:buChar char="•"/>
        <a:defRPr>
          <a:solidFill>
            <a:srgbClr val="000000"/>
          </a:solidFill>
          <a:latin typeface="+mn-lt"/>
        </a:defRPr>
      </a:lvl8pPr>
      <a:lvl9pPr marL="3886200" indent="-228600" algn="l" rtl="0" eaLnBrk="1" fontAlgn="base" hangingPunct="1">
        <a:spcBef>
          <a:spcPct val="20000"/>
        </a:spcBef>
        <a:spcAft>
          <a:spcPct val="0"/>
        </a:spcAft>
        <a:buClr>
          <a:srgbClr val="000000"/>
        </a:buClr>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37"/>
          <p:cNvSpPr>
            <a:spLocks noGrp="1" noChangeArrowheads="1"/>
          </p:cNvSpPr>
          <p:nvPr>
            <p:ph type="title"/>
          </p:nvPr>
        </p:nvSpPr>
        <p:spPr bwMode="auto">
          <a:xfrm>
            <a:off x="533400" y="381000"/>
            <a:ext cx="80010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138"/>
          <p:cNvSpPr>
            <a:spLocks noGrp="1" noChangeArrowheads="1"/>
          </p:cNvSpPr>
          <p:nvPr>
            <p:ph type="body" idx="1"/>
          </p:nvPr>
        </p:nvSpPr>
        <p:spPr bwMode="auto">
          <a:xfrm>
            <a:off x="533400" y="1600200"/>
            <a:ext cx="8001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6398" name="Rectangle 142"/>
          <p:cNvSpPr>
            <a:spLocks noGrp="1" noChangeArrowheads="1"/>
          </p:cNvSpPr>
          <p:nvPr>
            <p:ph type="dt" sz="quarter" idx="2"/>
          </p:nvPr>
        </p:nvSpPr>
        <p:spPr bwMode="auto">
          <a:xfrm>
            <a:off x="228600" y="6324600"/>
            <a:ext cx="16764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900">
                <a:solidFill>
                  <a:srgbClr val="000000"/>
                </a:solidFill>
                <a:latin typeface="+mn-lt"/>
              </a:defRPr>
            </a:lvl1pPr>
          </a:lstStyle>
          <a:p>
            <a:fld id="{393AE0D6-192B-452A-B0BD-7E5CB6CE5A15}" type="datetimeFigureOut">
              <a:rPr lang="en-US" smtClean="0"/>
              <a:t>11/21/2016</a:t>
            </a:fld>
            <a:endParaRPr lang="en-US"/>
          </a:p>
        </p:txBody>
      </p:sp>
      <p:sp>
        <p:nvSpPr>
          <p:cNvPr id="96399" name="Rectangle 143"/>
          <p:cNvSpPr>
            <a:spLocks noGrp="1" noChangeArrowheads="1"/>
          </p:cNvSpPr>
          <p:nvPr>
            <p:ph type="ftr" sz="quarter" idx="3"/>
          </p:nvPr>
        </p:nvSpPr>
        <p:spPr bwMode="auto">
          <a:xfrm>
            <a:off x="2057400" y="6324600"/>
            <a:ext cx="2895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900">
                <a:solidFill>
                  <a:srgbClr val="000000"/>
                </a:solidFill>
                <a:latin typeface="+mn-lt"/>
              </a:defRPr>
            </a:lvl1pPr>
          </a:lstStyle>
          <a:p>
            <a:endParaRPr lang="en-US"/>
          </a:p>
        </p:txBody>
      </p:sp>
      <p:sp>
        <p:nvSpPr>
          <p:cNvPr id="96400" name="Rectangle 144"/>
          <p:cNvSpPr>
            <a:spLocks noGrp="1" noChangeArrowheads="1"/>
          </p:cNvSpPr>
          <p:nvPr>
            <p:ph type="sldNum" sz="quarter" idx="4"/>
          </p:nvPr>
        </p:nvSpPr>
        <p:spPr bwMode="auto">
          <a:xfrm>
            <a:off x="7772400" y="6324600"/>
            <a:ext cx="1066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a:solidFill>
                  <a:srgbClr val="000000"/>
                </a:solidFill>
                <a:latin typeface="+mn-lt"/>
              </a:defRPr>
            </a:lvl1pPr>
          </a:lstStyle>
          <a:p>
            <a:fld id="{CDF2D63D-5DD6-4B64-B399-003C77246F5B}" type="slidenum">
              <a:rPr lang="en-US" smtClean="0"/>
              <a:t>‹#›</a:t>
            </a:fld>
            <a:endParaRPr lang="en-US"/>
          </a:p>
        </p:txBody>
      </p:sp>
    </p:spTree>
    <p:extLst>
      <p:ext uri="{BB962C8B-B14F-4D97-AF65-F5344CB8AC3E}">
        <p14:creationId xmlns:p14="http://schemas.microsoft.com/office/powerpoint/2010/main" val="12156093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med">
    <p:fade thruBlk="1"/>
  </p:transition>
  <p:txStyles>
    <p:titleStyle>
      <a:lvl1pPr algn="l" rtl="0" eaLnBrk="1" fontAlgn="base" hangingPunct="1">
        <a:spcBef>
          <a:spcPct val="0"/>
        </a:spcBef>
        <a:spcAft>
          <a:spcPct val="0"/>
        </a:spcAft>
        <a:defRPr sz="2400" b="1">
          <a:solidFill>
            <a:srgbClr val="000000"/>
          </a:solidFill>
          <a:latin typeface="+mj-lt"/>
          <a:ea typeface="+mj-ea"/>
          <a:cs typeface="+mj-cs"/>
        </a:defRPr>
      </a:lvl1pPr>
      <a:lvl2pPr algn="l" rtl="0" eaLnBrk="1" fontAlgn="base" hangingPunct="1">
        <a:spcBef>
          <a:spcPct val="0"/>
        </a:spcBef>
        <a:spcAft>
          <a:spcPct val="0"/>
        </a:spcAft>
        <a:defRPr sz="2400" b="1">
          <a:solidFill>
            <a:srgbClr val="000000"/>
          </a:solidFill>
          <a:latin typeface="Century Gothic" pitchFamily="34" charset="0"/>
        </a:defRPr>
      </a:lvl2pPr>
      <a:lvl3pPr algn="l" rtl="0" eaLnBrk="1" fontAlgn="base" hangingPunct="1">
        <a:spcBef>
          <a:spcPct val="0"/>
        </a:spcBef>
        <a:spcAft>
          <a:spcPct val="0"/>
        </a:spcAft>
        <a:defRPr sz="2400" b="1">
          <a:solidFill>
            <a:srgbClr val="000000"/>
          </a:solidFill>
          <a:latin typeface="Century Gothic" pitchFamily="34" charset="0"/>
        </a:defRPr>
      </a:lvl3pPr>
      <a:lvl4pPr algn="l" rtl="0" eaLnBrk="1" fontAlgn="base" hangingPunct="1">
        <a:spcBef>
          <a:spcPct val="0"/>
        </a:spcBef>
        <a:spcAft>
          <a:spcPct val="0"/>
        </a:spcAft>
        <a:defRPr sz="2400" b="1">
          <a:solidFill>
            <a:srgbClr val="000000"/>
          </a:solidFill>
          <a:latin typeface="Century Gothic" pitchFamily="34" charset="0"/>
        </a:defRPr>
      </a:lvl4pPr>
      <a:lvl5pPr algn="l" rtl="0" eaLnBrk="1" fontAlgn="base" hangingPunct="1">
        <a:spcBef>
          <a:spcPct val="0"/>
        </a:spcBef>
        <a:spcAft>
          <a:spcPct val="0"/>
        </a:spcAft>
        <a:defRPr sz="2400" b="1">
          <a:solidFill>
            <a:srgbClr val="000000"/>
          </a:solidFill>
          <a:latin typeface="Century Gothic" pitchFamily="34" charset="0"/>
        </a:defRPr>
      </a:lvl5pPr>
      <a:lvl6pPr marL="342900" algn="l" rtl="0" eaLnBrk="1" fontAlgn="base" hangingPunct="1">
        <a:spcBef>
          <a:spcPct val="0"/>
        </a:spcBef>
        <a:spcAft>
          <a:spcPct val="0"/>
        </a:spcAft>
        <a:defRPr sz="2400" b="1">
          <a:solidFill>
            <a:srgbClr val="000000"/>
          </a:solidFill>
          <a:latin typeface="Century Gothic" pitchFamily="34" charset="0"/>
        </a:defRPr>
      </a:lvl6pPr>
      <a:lvl7pPr marL="685800" algn="l" rtl="0" eaLnBrk="1" fontAlgn="base" hangingPunct="1">
        <a:spcBef>
          <a:spcPct val="0"/>
        </a:spcBef>
        <a:spcAft>
          <a:spcPct val="0"/>
        </a:spcAft>
        <a:defRPr sz="2400" b="1">
          <a:solidFill>
            <a:srgbClr val="000000"/>
          </a:solidFill>
          <a:latin typeface="Century Gothic" pitchFamily="34" charset="0"/>
        </a:defRPr>
      </a:lvl7pPr>
      <a:lvl8pPr marL="1028700" algn="l" rtl="0" eaLnBrk="1" fontAlgn="base" hangingPunct="1">
        <a:spcBef>
          <a:spcPct val="0"/>
        </a:spcBef>
        <a:spcAft>
          <a:spcPct val="0"/>
        </a:spcAft>
        <a:defRPr sz="2400" b="1">
          <a:solidFill>
            <a:srgbClr val="000000"/>
          </a:solidFill>
          <a:latin typeface="Century Gothic" pitchFamily="34" charset="0"/>
        </a:defRPr>
      </a:lvl8pPr>
      <a:lvl9pPr marL="1371600" algn="l" rtl="0" eaLnBrk="1" fontAlgn="base" hangingPunct="1">
        <a:spcBef>
          <a:spcPct val="0"/>
        </a:spcBef>
        <a:spcAft>
          <a:spcPct val="0"/>
        </a:spcAft>
        <a:defRPr sz="2400" b="1">
          <a:solidFill>
            <a:srgbClr val="000000"/>
          </a:solidFill>
          <a:latin typeface="Century Gothic" pitchFamily="34" charset="0"/>
        </a:defRPr>
      </a:lvl9pPr>
    </p:titleStyle>
    <p:bodyStyle>
      <a:lvl1pPr marL="257175" indent="-257175" algn="l" rtl="0" eaLnBrk="1" fontAlgn="base" hangingPunct="1">
        <a:spcBef>
          <a:spcPct val="40000"/>
        </a:spcBef>
        <a:spcAft>
          <a:spcPct val="0"/>
        </a:spcAft>
        <a:buClr>
          <a:srgbClr val="000000"/>
        </a:buClr>
        <a:buChar char="•"/>
        <a:defRPr sz="1800">
          <a:solidFill>
            <a:srgbClr val="000000"/>
          </a:solidFill>
          <a:latin typeface="+mn-lt"/>
          <a:ea typeface="+mn-ea"/>
          <a:cs typeface="+mn-cs"/>
        </a:defRPr>
      </a:lvl1pPr>
      <a:lvl2pPr marL="557213" indent="-214313" algn="l" rtl="0" eaLnBrk="1" fontAlgn="base" hangingPunct="1">
        <a:spcBef>
          <a:spcPct val="20000"/>
        </a:spcBef>
        <a:spcAft>
          <a:spcPct val="0"/>
        </a:spcAft>
        <a:buClr>
          <a:srgbClr val="000000"/>
        </a:buClr>
        <a:buFont typeface="Century Gothic" pitchFamily="34" charset="0"/>
        <a:buChar char="−"/>
        <a:defRPr sz="1650">
          <a:solidFill>
            <a:srgbClr val="000000"/>
          </a:solidFill>
          <a:latin typeface="+mn-lt"/>
        </a:defRPr>
      </a:lvl2pPr>
      <a:lvl3pPr marL="857250" indent="-171450" algn="l" rtl="0" eaLnBrk="1" fontAlgn="base" hangingPunct="1">
        <a:spcBef>
          <a:spcPct val="20000"/>
        </a:spcBef>
        <a:spcAft>
          <a:spcPct val="0"/>
        </a:spcAft>
        <a:buClr>
          <a:srgbClr val="000000"/>
        </a:buClr>
        <a:buChar char="•"/>
        <a:defRPr sz="1500">
          <a:solidFill>
            <a:srgbClr val="000000"/>
          </a:solidFill>
          <a:latin typeface="+mn-lt"/>
        </a:defRPr>
      </a:lvl3pPr>
      <a:lvl4pPr marL="1200150" indent="-171450" algn="l" rtl="0" eaLnBrk="1" fontAlgn="base" hangingPunct="1">
        <a:spcBef>
          <a:spcPct val="20000"/>
        </a:spcBef>
        <a:spcAft>
          <a:spcPct val="0"/>
        </a:spcAft>
        <a:buClr>
          <a:srgbClr val="000000"/>
        </a:buClr>
        <a:buFont typeface="Century Gothic" pitchFamily="34" charset="0"/>
        <a:buChar char="−"/>
        <a:defRPr>
          <a:solidFill>
            <a:srgbClr val="000000"/>
          </a:solidFill>
          <a:latin typeface="+mn-lt"/>
        </a:defRPr>
      </a:lvl4pPr>
      <a:lvl5pPr marL="1543050" indent="-171450" algn="l" rtl="0" eaLnBrk="1" fontAlgn="base" hangingPunct="1">
        <a:spcBef>
          <a:spcPct val="20000"/>
        </a:spcBef>
        <a:spcAft>
          <a:spcPct val="0"/>
        </a:spcAft>
        <a:buClr>
          <a:srgbClr val="000000"/>
        </a:buClr>
        <a:buChar char="•"/>
        <a:defRPr>
          <a:solidFill>
            <a:srgbClr val="000000"/>
          </a:solidFill>
          <a:latin typeface="+mn-lt"/>
        </a:defRPr>
      </a:lvl5pPr>
      <a:lvl6pPr marL="1885950" indent="-171450" algn="l" rtl="0" eaLnBrk="1" fontAlgn="base" hangingPunct="1">
        <a:spcBef>
          <a:spcPct val="20000"/>
        </a:spcBef>
        <a:spcAft>
          <a:spcPct val="0"/>
        </a:spcAft>
        <a:buClr>
          <a:srgbClr val="000000"/>
        </a:buClr>
        <a:buChar char="•"/>
        <a:defRPr>
          <a:solidFill>
            <a:srgbClr val="000000"/>
          </a:solidFill>
          <a:latin typeface="+mn-lt"/>
        </a:defRPr>
      </a:lvl6pPr>
      <a:lvl7pPr marL="2228850" indent="-171450" algn="l" rtl="0" eaLnBrk="1" fontAlgn="base" hangingPunct="1">
        <a:spcBef>
          <a:spcPct val="20000"/>
        </a:spcBef>
        <a:spcAft>
          <a:spcPct val="0"/>
        </a:spcAft>
        <a:buClr>
          <a:srgbClr val="000000"/>
        </a:buClr>
        <a:buChar char="•"/>
        <a:defRPr>
          <a:solidFill>
            <a:srgbClr val="000000"/>
          </a:solidFill>
          <a:latin typeface="+mn-lt"/>
        </a:defRPr>
      </a:lvl7pPr>
      <a:lvl8pPr marL="2571750" indent="-171450" algn="l" rtl="0" eaLnBrk="1" fontAlgn="base" hangingPunct="1">
        <a:spcBef>
          <a:spcPct val="20000"/>
        </a:spcBef>
        <a:spcAft>
          <a:spcPct val="0"/>
        </a:spcAft>
        <a:buClr>
          <a:srgbClr val="000000"/>
        </a:buClr>
        <a:buChar char="•"/>
        <a:defRPr>
          <a:solidFill>
            <a:srgbClr val="000000"/>
          </a:solidFill>
          <a:latin typeface="+mn-lt"/>
        </a:defRPr>
      </a:lvl8pPr>
      <a:lvl9pPr marL="2914650" indent="-171450" algn="l" rtl="0" eaLnBrk="1" fontAlgn="base" hangingPunct="1">
        <a:spcBef>
          <a:spcPct val="20000"/>
        </a:spcBef>
        <a:spcAft>
          <a:spcPct val="0"/>
        </a:spcAft>
        <a:buClr>
          <a:srgbClr val="000000"/>
        </a:buClr>
        <a:buChar char="•"/>
        <a:defRPr>
          <a:solidFill>
            <a:srgbClr val="000000"/>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8.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9.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hyperlink" Target="http://www.census.gov/content/dam/Census/library/publications/2016/demo/p20-578.pdf" TargetMode="External"/><Relationship Id="rId4" Type="http://schemas.openxmlformats.org/officeDocument/2006/relationships/image" Target="../media/image30.emf"/></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667000" y="2590800"/>
            <a:ext cx="6019800" cy="1230312"/>
          </a:xfrm>
        </p:spPr>
        <p:txBody>
          <a:bodyPr/>
          <a:lstStyle/>
          <a:p>
            <a:r>
              <a:rPr lang="en-US" sz="3600" dirty="0">
                <a:latin typeface="Franklin Gothic Medium" panose="020B0603020102020204" pitchFamily="34" charset="0"/>
              </a:rPr>
              <a:t>2016 Elections – What Happened and Why?</a:t>
            </a:r>
            <a:br>
              <a:rPr lang="en-US" sz="3600" dirty="0">
                <a:latin typeface="Franklin Gothic Medium" panose="020B0603020102020204" pitchFamily="34" charset="0"/>
              </a:rPr>
            </a:br>
            <a:r>
              <a:rPr lang="en-US" sz="1800" dirty="0">
                <a:latin typeface="Franklin Gothic Medium" panose="020B0603020102020204" pitchFamily="34" charset="0"/>
              </a:rPr>
              <a:t>Nov. 21, 2016</a:t>
            </a:r>
            <a:endParaRPr lang="en-US" dirty="0">
              <a:latin typeface="Franklin Gothic Medium" panose="020B0603020102020204" pitchFamily="34" charset="0"/>
            </a:endParaRPr>
          </a:p>
        </p:txBody>
      </p:sp>
      <p:sp>
        <p:nvSpPr>
          <p:cNvPr id="3" name="Subtitle 2"/>
          <p:cNvSpPr>
            <a:spLocks noGrp="1"/>
          </p:cNvSpPr>
          <p:nvPr>
            <p:ph type="subTitle" sz="quarter" idx="1"/>
          </p:nvPr>
        </p:nvSpPr>
        <p:spPr>
          <a:xfrm>
            <a:off x="3657600" y="3733800"/>
            <a:ext cx="4876800" cy="990600"/>
          </a:xfrm>
        </p:spPr>
        <p:txBody>
          <a:bodyPr/>
          <a:lstStyle/>
          <a:p>
            <a:pPr>
              <a:spcBef>
                <a:spcPts val="0"/>
              </a:spcBef>
            </a:pPr>
            <a:r>
              <a:rPr lang="en-US" sz="1200" b="1" dirty="0">
                <a:latin typeface="Franklin Gothic Medium" panose="020B0603020102020204" pitchFamily="34" charset="0"/>
              </a:rPr>
              <a:t>Dan Nataf, Ph.D.</a:t>
            </a:r>
          </a:p>
          <a:p>
            <a:pPr>
              <a:spcBef>
                <a:spcPts val="0"/>
              </a:spcBef>
            </a:pPr>
            <a:r>
              <a:rPr lang="en-US" sz="1200" b="1" dirty="0">
                <a:latin typeface="Franklin Gothic Medium" panose="020B0603020102020204" pitchFamily="34" charset="0"/>
              </a:rPr>
              <a:t>Director, Center for the Study of Local Issues</a:t>
            </a:r>
          </a:p>
          <a:p>
            <a:pPr>
              <a:spcBef>
                <a:spcPts val="0"/>
              </a:spcBef>
            </a:pPr>
            <a:r>
              <a:rPr lang="en-US" sz="1200" b="1" dirty="0">
                <a:latin typeface="Franklin Gothic Medium" panose="020B0603020102020204" pitchFamily="34" charset="0"/>
              </a:rPr>
              <a:t>Professor, Political Science</a:t>
            </a:r>
          </a:p>
          <a:p>
            <a:pPr>
              <a:spcBef>
                <a:spcPts val="0"/>
              </a:spcBef>
            </a:pPr>
            <a:r>
              <a:rPr lang="en-US" sz="1200" b="1" dirty="0">
                <a:latin typeface="Franklin Gothic Medium" panose="020B0603020102020204" pitchFamily="34" charset="0"/>
              </a:rPr>
              <a:t>Anne Arundel Community College</a:t>
            </a:r>
          </a:p>
          <a:p>
            <a:pPr>
              <a:spcBef>
                <a:spcPts val="0"/>
              </a:spcBef>
            </a:pPr>
            <a:r>
              <a:rPr lang="en-US" sz="1200" b="1" dirty="0">
                <a:latin typeface="Franklin Gothic Medium" panose="020B0603020102020204" pitchFamily="34" charset="0"/>
              </a:rPr>
              <a:t>www2.aacc.edu/csli</a:t>
            </a:r>
          </a:p>
        </p:txBody>
      </p:sp>
    </p:spTree>
    <p:extLst>
      <p:ext uri="{BB962C8B-B14F-4D97-AF65-F5344CB8AC3E}">
        <p14:creationId xmlns:p14="http://schemas.microsoft.com/office/powerpoint/2010/main" val="3572156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685800"/>
          </a:xfrm>
        </p:spPr>
        <p:txBody>
          <a:bodyPr/>
          <a:lstStyle/>
          <a:p>
            <a:pPr algn="ctr"/>
            <a:r>
              <a:rPr lang="en-US" sz="2800" dirty="0"/>
              <a:t>Last RealClearPolitics.com national polls Nov. 8 </a:t>
            </a:r>
          </a:p>
        </p:txBody>
      </p:sp>
      <p:pic>
        <p:nvPicPr>
          <p:cNvPr id="5" name="Picture 4"/>
          <p:cNvPicPr>
            <a:picLocks noChangeAspect="1"/>
          </p:cNvPicPr>
          <p:nvPr/>
        </p:nvPicPr>
        <p:blipFill>
          <a:blip r:embed="rId2"/>
          <a:stretch>
            <a:fillRect/>
          </a:stretch>
        </p:blipFill>
        <p:spPr>
          <a:xfrm>
            <a:off x="228600" y="1219201"/>
            <a:ext cx="8915400" cy="5181600"/>
          </a:xfrm>
          <a:prstGeom prst="rect">
            <a:avLst/>
          </a:prstGeom>
        </p:spPr>
      </p:pic>
    </p:spTree>
    <p:extLst>
      <p:ext uri="{BB962C8B-B14F-4D97-AF65-F5344CB8AC3E}">
        <p14:creationId xmlns:p14="http://schemas.microsoft.com/office/powerpoint/2010/main" val="2087097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2893"/>
            <a:ext cx="8001000" cy="990600"/>
          </a:xfrm>
        </p:spPr>
        <p:txBody>
          <a:bodyPr/>
          <a:lstStyle/>
          <a:p>
            <a:pPr algn="ctr"/>
            <a:r>
              <a:rPr lang="en-US" dirty="0">
                <a:latin typeface="Franklin Gothic Demi" panose="020B0703020102020204" pitchFamily="34" charset="0"/>
              </a:rPr>
              <a:t>How did the pollsters do in 2016?</a:t>
            </a:r>
            <a:br>
              <a:rPr lang="en-US" dirty="0">
                <a:latin typeface="Franklin Gothic Demi" panose="020B0703020102020204" pitchFamily="34" charset="0"/>
              </a:rPr>
            </a:br>
            <a:r>
              <a:rPr lang="en-US" dirty="0">
                <a:latin typeface="Franklin Gothic Demi" panose="020B0703020102020204" pitchFamily="34" charset="0"/>
              </a:rPr>
              <a:t>IBD Tracking Nov.4-8</a:t>
            </a:r>
          </a:p>
        </p:txBody>
      </p:sp>
      <p:pic>
        <p:nvPicPr>
          <p:cNvPr id="5" name="Picture 8" descr="http://www.washingtonpost.com/wp-srv/politics/polls/606jpt/images/deb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1550" y="4544214"/>
            <a:ext cx="295275" cy="3524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75825" y="4896640"/>
            <a:ext cx="762000" cy="307777"/>
          </a:xfrm>
          <a:prstGeom prst="rect">
            <a:avLst/>
          </a:prstGeom>
          <a:noFill/>
        </p:spPr>
        <p:txBody>
          <a:bodyPr wrap="square" rtlCol="0">
            <a:spAutoFit/>
          </a:bodyPr>
          <a:lstStyle/>
          <a:p>
            <a:r>
              <a:rPr lang="en-US" sz="1400" dirty="0"/>
              <a:t>Oct 3</a:t>
            </a:r>
            <a:endParaRPr lang="en-US" dirty="0"/>
          </a:p>
        </p:txBody>
      </p:sp>
      <p:sp>
        <p:nvSpPr>
          <p:cNvPr id="7" name="TextBox 6"/>
          <p:cNvSpPr txBox="1"/>
          <p:nvPr/>
        </p:nvSpPr>
        <p:spPr>
          <a:xfrm>
            <a:off x="5409225" y="4412650"/>
            <a:ext cx="762000" cy="307777"/>
          </a:xfrm>
          <a:prstGeom prst="rect">
            <a:avLst/>
          </a:prstGeom>
          <a:noFill/>
        </p:spPr>
        <p:txBody>
          <a:bodyPr wrap="square" rtlCol="0">
            <a:spAutoFit/>
          </a:bodyPr>
          <a:lstStyle/>
          <a:p>
            <a:r>
              <a:rPr lang="en-US" sz="1400" dirty="0"/>
              <a:t>Oct 11</a:t>
            </a:r>
            <a:endParaRPr lang="en-US" dirty="0"/>
          </a:p>
        </p:txBody>
      </p:sp>
      <p:pic>
        <p:nvPicPr>
          <p:cNvPr id="4" name="Picture 3"/>
          <p:cNvPicPr>
            <a:picLocks noChangeAspect="1"/>
          </p:cNvPicPr>
          <p:nvPr/>
        </p:nvPicPr>
        <p:blipFill>
          <a:blip r:embed="rId3"/>
          <a:stretch>
            <a:fillRect/>
          </a:stretch>
        </p:blipFill>
        <p:spPr>
          <a:xfrm>
            <a:off x="1066800" y="1371600"/>
            <a:ext cx="7115175" cy="4924425"/>
          </a:xfrm>
          <a:prstGeom prst="rect">
            <a:avLst/>
          </a:prstGeom>
        </p:spPr>
      </p:pic>
      <p:sp>
        <p:nvSpPr>
          <p:cNvPr id="8" name="TextBox 7"/>
          <p:cNvSpPr txBox="1"/>
          <p:nvPr/>
        </p:nvSpPr>
        <p:spPr>
          <a:xfrm>
            <a:off x="1066800" y="6296025"/>
            <a:ext cx="5943600" cy="276999"/>
          </a:xfrm>
          <a:prstGeom prst="rect">
            <a:avLst/>
          </a:prstGeom>
          <a:noFill/>
        </p:spPr>
        <p:txBody>
          <a:bodyPr wrap="square" rtlCol="0">
            <a:spAutoFit/>
          </a:bodyPr>
          <a:lstStyle/>
          <a:p>
            <a:r>
              <a:rPr lang="en-US" sz="1200" dirty="0"/>
              <a:t>http://www.investors.com/politics/ibd-tipp-presidential-election-poll/</a:t>
            </a:r>
          </a:p>
        </p:txBody>
      </p:sp>
    </p:spTree>
    <p:extLst>
      <p:ext uri="{BB962C8B-B14F-4D97-AF65-F5344CB8AC3E}">
        <p14:creationId xmlns:p14="http://schemas.microsoft.com/office/powerpoint/2010/main" val="2209095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01000" cy="990600"/>
          </a:xfrm>
        </p:spPr>
        <p:txBody>
          <a:bodyPr/>
          <a:lstStyle/>
          <a:p>
            <a:r>
              <a:rPr lang="en-US" dirty="0">
                <a:latin typeface="Franklin Gothic Demi" panose="020B0703020102020204" pitchFamily="34" charset="0"/>
              </a:rPr>
              <a:t>How did the pollsters do in 2016?</a:t>
            </a:r>
            <a:br>
              <a:rPr lang="en-US" dirty="0">
                <a:latin typeface="Franklin Gothic Demi" panose="020B0703020102020204" pitchFamily="34" charset="0"/>
              </a:rPr>
            </a:br>
            <a:r>
              <a:rPr lang="en-US" sz="2400" dirty="0">
                <a:latin typeface="Franklin Gothic Demi" panose="020B0703020102020204" pitchFamily="34" charset="0"/>
              </a:rPr>
              <a:t>LA Times/USC Tracking Poll – July. – Nov. 3</a:t>
            </a:r>
            <a:endParaRPr lang="en-US" dirty="0">
              <a:latin typeface="Franklin Gothic Demi" panose="020B0703020102020204" pitchFamily="34" charset="0"/>
            </a:endParaRPr>
          </a:p>
        </p:txBody>
      </p:sp>
      <p:pic>
        <p:nvPicPr>
          <p:cNvPr id="5" name="Picture 8" descr="http://www.washingtonpost.com/wp-srv/politics/polls/606jpt/images/deb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1550" y="4544214"/>
            <a:ext cx="295275" cy="3524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75825" y="4896640"/>
            <a:ext cx="762000" cy="307777"/>
          </a:xfrm>
          <a:prstGeom prst="rect">
            <a:avLst/>
          </a:prstGeom>
          <a:noFill/>
        </p:spPr>
        <p:txBody>
          <a:bodyPr wrap="square" rtlCol="0">
            <a:spAutoFit/>
          </a:bodyPr>
          <a:lstStyle/>
          <a:p>
            <a:r>
              <a:rPr lang="en-US" sz="1400" dirty="0"/>
              <a:t>Oct 3</a:t>
            </a:r>
            <a:endParaRPr lang="en-US" dirty="0"/>
          </a:p>
        </p:txBody>
      </p:sp>
      <p:sp>
        <p:nvSpPr>
          <p:cNvPr id="7" name="TextBox 6"/>
          <p:cNvSpPr txBox="1"/>
          <p:nvPr/>
        </p:nvSpPr>
        <p:spPr>
          <a:xfrm>
            <a:off x="5409225" y="4412650"/>
            <a:ext cx="762000" cy="307777"/>
          </a:xfrm>
          <a:prstGeom prst="rect">
            <a:avLst/>
          </a:prstGeom>
          <a:noFill/>
        </p:spPr>
        <p:txBody>
          <a:bodyPr wrap="square" rtlCol="0">
            <a:spAutoFit/>
          </a:bodyPr>
          <a:lstStyle/>
          <a:p>
            <a:r>
              <a:rPr lang="en-US" sz="1400" dirty="0"/>
              <a:t>Oct 11</a:t>
            </a:r>
            <a:endParaRPr lang="en-US" dirty="0"/>
          </a:p>
        </p:txBody>
      </p:sp>
      <p:pic>
        <p:nvPicPr>
          <p:cNvPr id="3" name="Picture 2"/>
          <p:cNvPicPr>
            <a:picLocks noChangeAspect="1"/>
          </p:cNvPicPr>
          <p:nvPr/>
        </p:nvPicPr>
        <p:blipFill>
          <a:blip r:embed="rId3"/>
          <a:stretch>
            <a:fillRect/>
          </a:stretch>
        </p:blipFill>
        <p:spPr>
          <a:xfrm>
            <a:off x="228600" y="1295400"/>
            <a:ext cx="8763000" cy="4983283"/>
          </a:xfrm>
          <a:prstGeom prst="rect">
            <a:avLst/>
          </a:prstGeom>
        </p:spPr>
      </p:pic>
    </p:spTree>
    <p:extLst>
      <p:ext uri="{BB962C8B-B14F-4D97-AF65-F5344CB8AC3E}">
        <p14:creationId xmlns:p14="http://schemas.microsoft.com/office/powerpoint/2010/main" val="2659949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776323"/>
            <a:ext cx="8915400" cy="5773471"/>
          </a:xfrm>
          <a:prstGeom prst="rect">
            <a:avLst/>
          </a:prstGeom>
        </p:spPr>
      </p:pic>
      <p:sp>
        <p:nvSpPr>
          <p:cNvPr id="5" name="Title 1"/>
          <p:cNvSpPr txBox="1">
            <a:spLocks/>
          </p:cNvSpPr>
          <p:nvPr/>
        </p:nvSpPr>
        <p:spPr bwMode="auto">
          <a:xfrm>
            <a:off x="533400" y="76200"/>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Century Gothic" pitchFamily="34" charset="0"/>
              </a:defRPr>
            </a:lvl2pPr>
            <a:lvl3pPr algn="l" rtl="0" eaLnBrk="1" fontAlgn="base" hangingPunct="1">
              <a:spcBef>
                <a:spcPct val="0"/>
              </a:spcBef>
              <a:spcAft>
                <a:spcPct val="0"/>
              </a:spcAft>
              <a:defRPr sz="3200" b="1">
                <a:solidFill>
                  <a:srgbClr val="000000"/>
                </a:solidFill>
                <a:latin typeface="Century Gothic" pitchFamily="34" charset="0"/>
              </a:defRPr>
            </a:lvl3pPr>
            <a:lvl4pPr algn="l" rtl="0" eaLnBrk="1" fontAlgn="base" hangingPunct="1">
              <a:spcBef>
                <a:spcPct val="0"/>
              </a:spcBef>
              <a:spcAft>
                <a:spcPct val="0"/>
              </a:spcAft>
              <a:defRPr sz="3200" b="1">
                <a:solidFill>
                  <a:srgbClr val="000000"/>
                </a:solidFill>
                <a:latin typeface="Century Gothic" pitchFamily="34" charset="0"/>
              </a:defRPr>
            </a:lvl4pPr>
            <a:lvl5pPr algn="l" rtl="0" eaLnBrk="1" fontAlgn="base" hangingPunct="1">
              <a:spcBef>
                <a:spcPct val="0"/>
              </a:spcBef>
              <a:spcAft>
                <a:spcPct val="0"/>
              </a:spcAft>
              <a:defRPr sz="3200" b="1">
                <a:solidFill>
                  <a:srgbClr val="000000"/>
                </a:solidFill>
                <a:latin typeface="Century Gothic" pitchFamily="34" charset="0"/>
              </a:defRPr>
            </a:lvl5pPr>
            <a:lvl6pPr marL="457200" algn="l" rtl="0" eaLnBrk="1" fontAlgn="base" hangingPunct="1">
              <a:spcBef>
                <a:spcPct val="0"/>
              </a:spcBef>
              <a:spcAft>
                <a:spcPct val="0"/>
              </a:spcAft>
              <a:defRPr sz="3200" b="1">
                <a:solidFill>
                  <a:srgbClr val="000000"/>
                </a:solidFill>
                <a:latin typeface="Century Gothic" pitchFamily="34" charset="0"/>
              </a:defRPr>
            </a:lvl6pPr>
            <a:lvl7pPr marL="914400" algn="l" rtl="0" eaLnBrk="1" fontAlgn="base" hangingPunct="1">
              <a:spcBef>
                <a:spcPct val="0"/>
              </a:spcBef>
              <a:spcAft>
                <a:spcPct val="0"/>
              </a:spcAft>
              <a:defRPr sz="3200" b="1">
                <a:solidFill>
                  <a:srgbClr val="000000"/>
                </a:solidFill>
                <a:latin typeface="Century Gothic" pitchFamily="34" charset="0"/>
              </a:defRPr>
            </a:lvl7pPr>
            <a:lvl8pPr marL="1371600" algn="l" rtl="0" eaLnBrk="1" fontAlgn="base" hangingPunct="1">
              <a:spcBef>
                <a:spcPct val="0"/>
              </a:spcBef>
              <a:spcAft>
                <a:spcPct val="0"/>
              </a:spcAft>
              <a:defRPr sz="3200" b="1">
                <a:solidFill>
                  <a:srgbClr val="000000"/>
                </a:solidFill>
                <a:latin typeface="Century Gothic" pitchFamily="34" charset="0"/>
              </a:defRPr>
            </a:lvl8pPr>
            <a:lvl9pPr marL="1828800" algn="l" rtl="0" eaLnBrk="1" fontAlgn="base" hangingPunct="1">
              <a:spcBef>
                <a:spcPct val="0"/>
              </a:spcBef>
              <a:spcAft>
                <a:spcPct val="0"/>
              </a:spcAft>
              <a:defRPr sz="3200" b="1">
                <a:solidFill>
                  <a:srgbClr val="000000"/>
                </a:solidFill>
                <a:latin typeface="Century Gothic" pitchFamily="34" charset="0"/>
              </a:defRPr>
            </a:lvl9pPr>
          </a:lstStyle>
          <a:p>
            <a:r>
              <a:rPr lang="en-US" sz="2400" kern="0" dirty="0"/>
              <a:t>EC Prediction: RealClearPolitics.com</a:t>
            </a:r>
          </a:p>
        </p:txBody>
      </p:sp>
    </p:spTree>
    <p:extLst>
      <p:ext uri="{BB962C8B-B14F-4D97-AF65-F5344CB8AC3E}">
        <p14:creationId xmlns:p14="http://schemas.microsoft.com/office/powerpoint/2010/main" val="1338397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458200" cy="609600"/>
          </a:xfrm>
        </p:spPr>
        <p:txBody>
          <a:bodyPr/>
          <a:lstStyle/>
          <a:p>
            <a:r>
              <a:rPr lang="en-US" sz="2400" dirty="0"/>
              <a:t>EC Prediction: Nate Silver – fivethirtyeight.com</a:t>
            </a:r>
          </a:p>
        </p:txBody>
      </p:sp>
      <p:pic>
        <p:nvPicPr>
          <p:cNvPr id="3" name="Picture 2"/>
          <p:cNvPicPr>
            <a:picLocks noChangeAspect="1"/>
          </p:cNvPicPr>
          <p:nvPr/>
        </p:nvPicPr>
        <p:blipFill>
          <a:blip r:embed="rId2"/>
          <a:stretch>
            <a:fillRect/>
          </a:stretch>
        </p:blipFill>
        <p:spPr>
          <a:xfrm>
            <a:off x="228600" y="628382"/>
            <a:ext cx="8915399" cy="6229617"/>
          </a:xfrm>
          <a:prstGeom prst="rect">
            <a:avLst/>
          </a:prstGeom>
        </p:spPr>
      </p:pic>
      <p:sp>
        <p:nvSpPr>
          <p:cNvPr id="4" name="Rectangle: Rounded Corners 3"/>
          <p:cNvSpPr/>
          <p:nvPr/>
        </p:nvSpPr>
        <p:spPr bwMode="auto">
          <a:xfrm>
            <a:off x="381000" y="5715000"/>
            <a:ext cx="4038600" cy="609600"/>
          </a:xfrm>
          <a:prstGeom prst="roundRect">
            <a:avLst/>
          </a:prstGeom>
          <a:noFill/>
          <a:ln w="381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3614609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458200" cy="609600"/>
          </a:xfrm>
        </p:spPr>
        <p:txBody>
          <a:bodyPr/>
          <a:lstStyle/>
          <a:p>
            <a:r>
              <a:rPr lang="en-US" sz="2400" dirty="0"/>
              <a:t>EC Prediction: Princeton Election Consortium</a:t>
            </a:r>
          </a:p>
        </p:txBody>
      </p:sp>
      <p:pic>
        <p:nvPicPr>
          <p:cNvPr id="4" name="Picture 3"/>
          <p:cNvPicPr>
            <a:picLocks noChangeAspect="1"/>
          </p:cNvPicPr>
          <p:nvPr/>
        </p:nvPicPr>
        <p:blipFill>
          <a:blip r:embed="rId2"/>
          <a:stretch>
            <a:fillRect/>
          </a:stretch>
        </p:blipFill>
        <p:spPr>
          <a:xfrm>
            <a:off x="228600" y="674968"/>
            <a:ext cx="8897420" cy="6183031"/>
          </a:xfrm>
          <a:prstGeom prst="rect">
            <a:avLst/>
          </a:prstGeom>
        </p:spPr>
      </p:pic>
      <p:sp>
        <p:nvSpPr>
          <p:cNvPr id="5" name="Rectangle: Rounded Corners 4"/>
          <p:cNvSpPr/>
          <p:nvPr/>
        </p:nvSpPr>
        <p:spPr bwMode="auto">
          <a:xfrm>
            <a:off x="398980" y="685800"/>
            <a:ext cx="8287820" cy="914400"/>
          </a:xfrm>
          <a:prstGeom prst="roundRect">
            <a:avLst/>
          </a:prstGeom>
          <a:noFill/>
          <a:ln w="381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1279120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52400"/>
            <a:ext cx="8001000" cy="685800"/>
          </a:xfrm>
        </p:spPr>
        <p:txBody>
          <a:bodyPr/>
          <a:lstStyle/>
          <a:p>
            <a:r>
              <a:rPr lang="en-US" dirty="0"/>
              <a:t>Predictions: Daily Kos </a:t>
            </a:r>
            <a:r>
              <a:rPr lang="en-US" sz="1600" dirty="0"/>
              <a:t>http://elections.dailykos.com/app/elections/2016/office/president</a:t>
            </a:r>
            <a:endParaRPr lang="en-US" dirty="0"/>
          </a:p>
        </p:txBody>
      </p:sp>
      <p:pic>
        <p:nvPicPr>
          <p:cNvPr id="4" name="Content Placeholder 3"/>
          <p:cNvPicPr>
            <a:picLocks noGrp="1" noChangeAspect="1"/>
          </p:cNvPicPr>
          <p:nvPr>
            <p:ph idx="1"/>
          </p:nvPr>
        </p:nvPicPr>
        <p:blipFill>
          <a:blip r:embed="rId2"/>
          <a:stretch>
            <a:fillRect/>
          </a:stretch>
        </p:blipFill>
        <p:spPr>
          <a:xfrm>
            <a:off x="381000" y="762000"/>
            <a:ext cx="8001000" cy="1447800"/>
          </a:xfrm>
          <a:prstGeom prst="rect">
            <a:avLst/>
          </a:prstGeom>
        </p:spPr>
      </p:pic>
      <p:pic>
        <p:nvPicPr>
          <p:cNvPr id="6" name="Picture 5"/>
          <p:cNvPicPr>
            <a:picLocks noChangeAspect="1"/>
          </p:cNvPicPr>
          <p:nvPr/>
        </p:nvPicPr>
        <p:blipFill>
          <a:blip r:embed="rId3"/>
          <a:stretch>
            <a:fillRect/>
          </a:stretch>
        </p:blipFill>
        <p:spPr>
          <a:xfrm>
            <a:off x="457201" y="1991860"/>
            <a:ext cx="8001000" cy="4675640"/>
          </a:xfrm>
          <a:prstGeom prst="rect">
            <a:avLst/>
          </a:prstGeom>
        </p:spPr>
      </p:pic>
      <p:sp>
        <p:nvSpPr>
          <p:cNvPr id="7" name="Rectangle: Rounded Corners 6"/>
          <p:cNvSpPr/>
          <p:nvPr/>
        </p:nvSpPr>
        <p:spPr bwMode="auto">
          <a:xfrm>
            <a:off x="457201" y="914400"/>
            <a:ext cx="2590799" cy="1077460"/>
          </a:xfrm>
          <a:prstGeom prst="roundRect">
            <a:avLst/>
          </a:prstGeom>
          <a:noFill/>
          <a:ln w="1905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116233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609600"/>
          </a:xfrm>
        </p:spPr>
        <p:txBody>
          <a:bodyPr/>
          <a:lstStyle/>
          <a:p>
            <a:r>
              <a:rPr lang="en-US" dirty="0"/>
              <a:t>Predictions: Daily Kos</a:t>
            </a:r>
          </a:p>
        </p:txBody>
      </p:sp>
      <p:pic>
        <p:nvPicPr>
          <p:cNvPr id="5" name="Picture 4"/>
          <p:cNvPicPr>
            <a:picLocks noChangeAspect="1"/>
          </p:cNvPicPr>
          <p:nvPr/>
        </p:nvPicPr>
        <p:blipFill>
          <a:blip r:embed="rId2"/>
          <a:stretch>
            <a:fillRect/>
          </a:stretch>
        </p:blipFill>
        <p:spPr>
          <a:xfrm>
            <a:off x="228600" y="762000"/>
            <a:ext cx="5538619" cy="4866140"/>
          </a:xfrm>
          <a:prstGeom prst="rect">
            <a:avLst/>
          </a:prstGeom>
        </p:spPr>
      </p:pic>
      <p:pic>
        <p:nvPicPr>
          <p:cNvPr id="7" name="Picture 6"/>
          <p:cNvPicPr>
            <a:picLocks noChangeAspect="1"/>
          </p:cNvPicPr>
          <p:nvPr/>
        </p:nvPicPr>
        <p:blipFill>
          <a:blip r:embed="rId3"/>
          <a:stretch>
            <a:fillRect/>
          </a:stretch>
        </p:blipFill>
        <p:spPr>
          <a:xfrm>
            <a:off x="5770532" y="0"/>
            <a:ext cx="3373468" cy="6858000"/>
          </a:xfrm>
          <a:prstGeom prst="rect">
            <a:avLst/>
          </a:prstGeom>
        </p:spPr>
      </p:pic>
      <p:sp>
        <p:nvSpPr>
          <p:cNvPr id="8" name="Rectangle: Rounded Corners 7"/>
          <p:cNvSpPr/>
          <p:nvPr/>
        </p:nvSpPr>
        <p:spPr bwMode="auto">
          <a:xfrm>
            <a:off x="5995819" y="838200"/>
            <a:ext cx="3148181" cy="381000"/>
          </a:xfrm>
          <a:prstGeom prst="roundRect">
            <a:avLst/>
          </a:prstGeom>
          <a:noFill/>
          <a:ln w="1905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Black" pitchFamily="34" charset="0"/>
              <a:cs typeface="Times New Roman" pitchFamily="18" charset="0"/>
            </a:endParaRPr>
          </a:p>
        </p:txBody>
      </p:sp>
      <p:sp>
        <p:nvSpPr>
          <p:cNvPr id="9" name="Rectangle: Rounded Corners 8"/>
          <p:cNvSpPr/>
          <p:nvPr/>
        </p:nvSpPr>
        <p:spPr bwMode="auto">
          <a:xfrm>
            <a:off x="5883175" y="2209800"/>
            <a:ext cx="3148181" cy="381000"/>
          </a:xfrm>
          <a:prstGeom prst="roundRect">
            <a:avLst/>
          </a:prstGeom>
          <a:noFill/>
          <a:ln w="1905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Black" pitchFamily="34" charset="0"/>
              <a:cs typeface="Times New Roman" pitchFamily="18" charset="0"/>
            </a:endParaRPr>
          </a:p>
        </p:txBody>
      </p:sp>
      <p:sp>
        <p:nvSpPr>
          <p:cNvPr id="10" name="Rectangle: Rounded Corners 9"/>
          <p:cNvSpPr/>
          <p:nvPr/>
        </p:nvSpPr>
        <p:spPr bwMode="auto">
          <a:xfrm>
            <a:off x="5995819" y="6629400"/>
            <a:ext cx="3148181" cy="228600"/>
          </a:xfrm>
          <a:prstGeom prst="roundRect">
            <a:avLst/>
          </a:prstGeom>
          <a:noFill/>
          <a:ln w="1905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Black" pitchFamily="34" charset="0"/>
              <a:cs typeface="Times New Roman" pitchFamily="18" charset="0"/>
            </a:endParaRPr>
          </a:p>
        </p:txBody>
      </p:sp>
      <p:sp>
        <p:nvSpPr>
          <p:cNvPr id="11" name="Rectangle: Rounded Corners 10"/>
          <p:cNvSpPr/>
          <p:nvPr/>
        </p:nvSpPr>
        <p:spPr bwMode="auto">
          <a:xfrm>
            <a:off x="5883174" y="3848100"/>
            <a:ext cx="3148181" cy="342900"/>
          </a:xfrm>
          <a:prstGeom prst="roundRect">
            <a:avLst/>
          </a:prstGeom>
          <a:noFill/>
          <a:ln w="1905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3159181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533400"/>
          </a:xfrm>
        </p:spPr>
        <p:txBody>
          <a:bodyPr/>
          <a:lstStyle/>
          <a:p>
            <a:pPr algn="ctr"/>
            <a:r>
              <a:rPr lang="en-US" sz="2800" dirty="0">
                <a:latin typeface="Franklin Gothic Demi" panose="020B0703020102020204" pitchFamily="34" charset="0"/>
              </a:rPr>
              <a:t>How did 2016 compare to previous elections?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2574855"/>
              </p:ext>
            </p:extLst>
          </p:nvPr>
        </p:nvGraphicFramePr>
        <p:xfrm>
          <a:off x="228600" y="1676400"/>
          <a:ext cx="8762999" cy="3191692"/>
        </p:xfrm>
        <a:graphic>
          <a:graphicData uri="http://schemas.openxmlformats.org/drawingml/2006/table">
            <a:tbl>
              <a:tblPr firstRow="1" bandRow="1">
                <a:tableStyleId>{5C22544A-7EE6-4342-B048-85BDC9FD1C3A}</a:tableStyleId>
              </a:tblPr>
              <a:tblGrid>
                <a:gridCol w="2574263">
                  <a:extLst>
                    <a:ext uri="{9D8B030D-6E8A-4147-A177-3AD203B41FA5}">
                      <a16:colId xmlns:a16="http://schemas.microsoft.com/office/drawing/2014/main" val="3572411907"/>
                    </a:ext>
                  </a:extLst>
                </a:gridCol>
                <a:gridCol w="1544557">
                  <a:extLst>
                    <a:ext uri="{9D8B030D-6E8A-4147-A177-3AD203B41FA5}">
                      <a16:colId xmlns:a16="http://schemas.microsoft.com/office/drawing/2014/main" val="2103018534"/>
                    </a:ext>
                  </a:extLst>
                </a:gridCol>
                <a:gridCol w="1544557">
                  <a:extLst>
                    <a:ext uri="{9D8B030D-6E8A-4147-A177-3AD203B41FA5}">
                      <a16:colId xmlns:a16="http://schemas.microsoft.com/office/drawing/2014/main" val="4235705874"/>
                    </a:ext>
                  </a:extLst>
                </a:gridCol>
                <a:gridCol w="1544557">
                  <a:extLst>
                    <a:ext uri="{9D8B030D-6E8A-4147-A177-3AD203B41FA5}">
                      <a16:colId xmlns:a16="http://schemas.microsoft.com/office/drawing/2014/main" val="3890798258"/>
                    </a:ext>
                  </a:extLst>
                </a:gridCol>
                <a:gridCol w="1555065">
                  <a:extLst>
                    <a:ext uri="{9D8B030D-6E8A-4147-A177-3AD203B41FA5}">
                      <a16:colId xmlns:a16="http://schemas.microsoft.com/office/drawing/2014/main" val="2056433637"/>
                    </a:ext>
                  </a:extLst>
                </a:gridCol>
              </a:tblGrid>
              <a:tr h="506618">
                <a:tc>
                  <a:txBody>
                    <a:bodyPr/>
                    <a:lstStyle/>
                    <a:p>
                      <a:pPr algn="l" fontAlgn="t"/>
                      <a:r>
                        <a:rPr lang="en-US" sz="1600" b="1" u="none" strike="noStrike" dirty="0">
                          <a:effectLst/>
                        </a:rPr>
                        <a:t> </a:t>
                      </a:r>
                      <a:endParaRPr lang="en-US" sz="1600" b="1" i="0" u="none" strike="noStrike" dirty="0">
                        <a:solidFill>
                          <a:srgbClr val="000000"/>
                        </a:solidFill>
                        <a:effectLst/>
                        <a:latin typeface="Arial" panose="020B0604020202020204" pitchFamily="34" charset="0"/>
                      </a:endParaRPr>
                    </a:p>
                  </a:txBody>
                  <a:tcPr marL="4797" marR="4797" marT="4797" marB="0"/>
                </a:tc>
                <a:tc>
                  <a:txBody>
                    <a:bodyPr/>
                    <a:lstStyle/>
                    <a:p>
                      <a:pPr algn="ctr" rtl="0" fontAlgn="ctr"/>
                      <a:r>
                        <a:rPr lang="en-US" sz="2400" b="1" u="none" strike="noStrike">
                          <a:effectLst/>
                        </a:rPr>
                        <a:t>2008</a:t>
                      </a:r>
                      <a:endParaRPr lang="en-US" sz="2400" b="1" i="0" u="none" strike="noStrike">
                        <a:solidFill>
                          <a:srgbClr val="FFFFFF"/>
                        </a:solidFill>
                        <a:effectLst/>
                        <a:latin typeface="Century Gothic" panose="020B0502020202020204" pitchFamily="34" charset="0"/>
                      </a:endParaRPr>
                    </a:p>
                  </a:txBody>
                  <a:tcPr marL="4797" marR="4797" marT="4797" marB="0" anchor="ctr"/>
                </a:tc>
                <a:tc>
                  <a:txBody>
                    <a:bodyPr/>
                    <a:lstStyle/>
                    <a:p>
                      <a:pPr algn="ctr" rtl="0" fontAlgn="ctr"/>
                      <a:r>
                        <a:rPr lang="en-US" sz="2400" b="1" u="none" strike="noStrike" dirty="0">
                          <a:effectLst/>
                        </a:rPr>
                        <a:t>2012</a:t>
                      </a:r>
                      <a:endParaRPr lang="en-US" sz="2400" b="1" i="0" u="none" strike="noStrike" dirty="0">
                        <a:solidFill>
                          <a:srgbClr val="FFFFFF"/>
                        </a:solidFill>
                        <a:effectLst/>
                        <a:latin typeface="Century Gothic" panose="020B0502020202020204" pitchFamily="34" charset="0"/>
                      </a:endParaRPr>
                    </a:p>
                  </a:txBody>
                  <a:tcPr marL="4797" marR="4797" marT="4797" marB="0" anchor="ctr"/>
                </a:tc>
                <a:tc>
                  <a:txBody>
                    <a:bodyPr/>
                    <a:lstStyle/>
                    <a:p>
                      <a:pPr algn="ctr" rtl="0" fontAlgn="ctr"/>
                      <a:r>
                        <a:rPr lang="en-US" sz="2400" b="1" i="0" u="none" strike="noStrike" dirty="0">
                          <a:solidFill>
                            <a:srgbClr val="FFFFFF"/>
                          </a:solidFill>
                          <a:effectLst/>
                          <a:latin typeface="Century Gothic" panose="020B0502020202020204" pitchFamily="34" charset="0"/>
                        </a:rPr>
                        <a:t>2016</a:t>
                      </a:r>
                    </a:p>
                  </a:txBody>
                  <a:tcPr marL="6350" marR="6350" marT="6350" marB="0" anchor="ctr"/>
                </a:tc>
                <a:tc>
                  <a:txBody>
                    <a:bodyPr/>
                    <a:lstStyle/>
                    <a:p>
                      <a:pPr algn="ctr" rtl="0" fontAlgn="ctr"/>
                      <a:r>
                        <a:rPr lang="en-US" sz="2400" b="1" i="0" u="none" strike="noStrike">
                          <a:solidFill>
                            <a:srgbClr val="FFFFFF"/>
                          </a:solidFill>
                          <a:effectLst/>
                          <a:latin typeface="Century Gothic" panose="020B0502020202020204" pitchFamily="34" charset="0"/>
                        </a:rPr>
                        <a:t>2016-2008</a:t>
                      </a:r>
                    </a:p>
                  </a:txBody>
                  <a:tcPr marL="6350" marR="6350" marT="6350" marB="0" anchor="ctr"/>
                </a:tc>
                <a:extLst>
                  <a:ext uri="{0D108BD9-81ED-4DB2-BD59-A6C34878D82A}">
                    <a16:rowId xmlns:a16="http://schemas.microsoft.com/office/drawing/2014/main" val="2357387298"/>
                  </a:ext>
                </a:extLst>
              </a:tr>
              <a:tr h="383582">
                <a:tc>
                  <a:txBody>
                    <a:bodyPr/>
                    <a:lstStyle/>
                    <a:p>
                      <a:pPr algn="l" rtl="0" fontAlgn="ctr"/>
                      <a:r>
                        <a:rPr lang="en-US" sz="1600" b="1" u="none" strike="noStrike" dirty="0">
                          <a:effectLst/>
                        </a:rPr>
                        <a:t>Obama/Clinton %</a:t>
                      </a:r>
                      <a:endParaRPr lang="en-US" sz="1600" b="1" i="0" u="none" strike="noStrike" dirty="0">
                        <a:solidFill>
                          <a:srgbClr val="000099"/>
                        </a:solidFill>
                        <a:effectLst/>
                        <a:latin typeface="Century Gothic" panose="020B0502020202020204" pitchFamily="34" charset="0"/>
                      </a:endParaRPr>
                    </a:p>
                  </a:txBody>
                  <a:tcPr marL="4797" marR="4797" marT="4797" marB="0" anchor="ctr"/>
                </a:tc>
                <a:tc>
                  <a:txBody>
                    <a:bodyPr/>
                    <a:lstStyle/>
                    <a:p>
                      <a:pPr algn="ctr" rtl="0" fontAlgn="ctr"/>
                      <a:r>
                        <a:rPr lang="en-US" sz="1800" b="1" u="none" strike="noStrike" dirty="0">
                          <a:effectLst/>
                        </a:rPr>
                        <a:t>53</a:t>
                      </a:r>
                      <a:endParaRPr lang="en-US" sz="1800" b="1" i="0" u="none" strike="noStrike" dirty="0">
                        <a:solidFill>
                          <a:srgbClr val="000099"/>
                        </a:solidFill>
                        <a:effectLst/>
                        <a:latin typeface="Century Gothic" panose="020B0502020202020204" pitchFamily="34" charset="0"/>
                      </a:endParaRPr>
                    </a:p>
                  </a:txBody>
                  <a:tcPr marL="4797" marR="4797" marT="4797" marB="0" anchor="ctr"/>
                </a:tc>
                <a:tc>
                  <a:txBody>
                    <a:bodyPr/>
                    <a:lstStyle/>
                    <a:p>
                      <a:pPr algn="ctr" rtl="0" fontAlgn="ctr"/>
                      <a:r>
                        <a:rPr lang="en-US" sz="1800" b="1" u="none" strike="noStrike" dirty="0">
                          <a:effectLst/>
                        </a:rPr>
                        <a:t>51.1</a:t>
                      </a:r>
                      <a:endParaRPr lang="en-US" sz="1800" b="1" i="0" u="none" strike="noStrike" dirty="0">
                        <a:solidFill>
                          <a:srgbClr val="000099"/>
                        </a:solidFill>
                        <a:effectLst/>
                        <a:latin typeface="Century Gothic" panose="020B0502020202020204" pitchFamily="34" charset="0"/>
                      </a:endParaRPr>
                    </a:p>
                  </a:txBody>
                  <a:tcPr marL="4797" marR="4797" marT="4797" marB="0" anchor="ctr"/>
                </a:tc>
                <a:tc>
                  <a:txBody>
                    <a:bodyPr/>
                    <a:lstStyle/>
                    <a:p>
                      <a:pPr algn="ctr" rtl="0" fontAlgn="ctr"/>
                      <a:r>
                        <a:rPr lang="en-US" sz="1800" b="1" i="0" u="none" strike="noStrike" dirty="0">
                          <a:solidFill>
                            <a:srgbClr val="000099"/>
                          </a:solidFill>
                          <a:effectLst/>
                          <a:latin typeface="Century Gothic" panose="020B0502020202020204" pitchFamily="34" charset="0"/>
                        </a:rPr>
                        <a:t>48</a:t>
                      </a:r>
                    </a:p>
                  </a:txBody>
                  <a:tcPr marL="6350" marR="6350" marT="6350" marB="0" anchor="ctr"/>
                </a:tc>
                <a:tc>
                  <a:txBody>
                    <a:bodyPr/>
                    <a:lstStyle/>
                    <a:p>
                      <a:pPr algn="ctr" rtl="0" fontAlgn="ctr"/>
                      <a:r>
                        <a:rPr lang="en-US" sz="2000" b="1" i="0" u="none" strike="noStrike" dirty="0">
                          <a:solidFill>
                            <a:srgbClr val="000099"/>
                          </a:solidFill>
                          <a:effectLst/>
                          <a:latin typeface="Century Gothic" panose="020B0502020202020204" pitchFamily="34" charset="0"/>
                        </a:rPr>
                        <a:t>-3.1</a:t>
                      </a:r>
                    </a:p>
                  </a:txBody>
                  <a:tcPr marL="6350" marR="6350" marT="6350" marB="0" anchor="ctr"/>
                </a:tc>
                <a:extLst>
                  <a:ext uri="{0D108BD9-81ED-4DB2-BD59-A6C34878D82A}">
                    <a16:rowId xmlns:a16="http://schemas.microsoft.com/office/drawing/2014/main" val="3733275639"/>
                  </a:ext>
                </a:extLst>
              </a:tr>
              <a:tr h="383582">
                <a:tc>
                  <a:txBody>
                    <a:bodyPr/>
                    <a:lstStyle/>
                    <a:p>
                      <a:pPr algn="l" rtl="0" fontAlgn="ctr"/>
                      <a:r>
                        <a:rPr lang="en-US" sz="1600" b="1" u="none" strike="noStrike">
                          <a:effectLst/>
                        </a:rPr>
                        <a:t>Popular vote</a:t>
                      </a:r>
                      <a:endParaRPr lang="en-US" sz="1600" b="1" i="0" u="none" strike="noStrike">
                        <a:solidFill>
                          <a:srgbClr val="000099"/>
                        </a:solidFill>
                        <a:effectLst/>
                        <a:latin typeface="Century Gothic" panose="020B0502020202020204" pitchFamily="34" charset="0"/>
                      </a:endParaRPr>
                    </a:p>
                  </a:txBody>
                  <a:tcPr marL="4797" marR="4797" marT="4797" marB="0" anchor="ctr"/>
                </a:tc>
                <a:tc>
                  <a:txBody>
                    <a:bodyPr/>
                    <a:lstStyle/>
                    <a:p>
                      <a:pPr algn="ctr" rtl="0" fontAlgn="ctr"/>
                      <a:r>
                        <a:rPr lang="en-US" sz="1800" b="1" u="none" strike="noStrike" dirty="0">
                          <a:effectLst/>
                        </a:rPr>
                        <a:t>69,456,897</a:t>
                      </a:r>
                      <a:endParaRPr lang="en-US" sz="1800" b="1" i="0" u="none" strike="noStrike" dirty="0">
                        <a:solidFill>
                          <a:srgbClr val="000099"/>
                        </a:solidFill>
                        <a:effectLst/>
                        <a:latin typeface="Century Gothic" panose="020B0502020202020204" pitchFamily="34" charset="0"/>
                      </a:endParaRPr>
                    </a:p>
                  </a:txBody>
                  <a:tcPr marL="4797" marR="4797" marT="4797" marB="0" anchor="ctr"/>
                </a:tc>
                <a:tc>
                  <a:txBody>
                    <a:bodyPr/>
                    <a:lstStyle/>
                    <a:p>
                      <a:pPr algn="ctr" rtl="0" fontAlgn="ctr"/>
                      <a:r>
                        <a:rPr lang="en-US" sz="1800" b="1" u="none" strike="noStrike" dirty="0">
                          <a:effectLst/>
                        </a:rPr>
                        <a:t>65,915,795</a:t>
                      </a:r>
                      <a:endParaRPr lang="en-US" sz="1800" b="1" i="0" u="none" strike="noStrike" dirty="0">
                        <a:solidFill>
                          <a:srgbClr val="000099"/>
                        </a:solidFill>
                        <a:effectLst/>
                        <a:latin typeface="Century Gothic" panose="020B0502020202020204" pitchFamily="34" charset="0"/>
                      </a:endParaRPr>
                    </a:p>
                  </a:txBody>
                  <a:tcPr marL="4797" marR="4797" marT="4797" marB="0" anchor="ctr"/>
                </a:tc>
                <a:tc>
                  <a:txBody>
                    <a:bodyPr/>
                    <a:lstStyle/>
                    <a:p>
                      <a:pPr algn="ctr" rtl="0" fontAlgn="ctr"/>
                      <a:r>
                        <a:rPr lang="en-US" b="1" dirty="0"/>
                        <a:t>62,523,126</a:t>
                      </a:r>
                      <a:endParaRPr lang="en-US" sz="1800" b="1" i="0" u="none" strike="noStrike" dirty="0">
                        <a:solidFill>
                          <a:srgbClr val="000099"/>
                        </a:solidFill>
                        <a:effectLst/>
                        <a:latin typeface="Century Gothic" panose="020B0502020202020204" pitchFamily="34" charset="0"/>
                      </a:endParaRPr>
                    </a:p>
                  </a:txBody>
                  <a:tcPr marL="6350" marR="6350" marT="6350" marB="0" anchor="ctr"/>
                </a:tc>
                <a:tc>
                  <a:txBody>
                    <a:bodyPr/>
                    <a:lstStyle/>
                    <a:p>
                      <a:pPr algn="ctr" rtl="0" fontAlgn="ctr"/>
                      <a:r>
                        <a:rPr lang="en-US" sz="2000" b="1" i="0" u="none" strike="noStrike" dirty="0">
                          <a:solidFill>
                            <a:srgbClr val="000099"/>
                          </a:solidFill>
                          <a:effectLst/>
                          <a:latin typeface="Century Gothic" panose="020B0502020202020204" pitchFamily="34" charset="0"/>
                        </a:rPr>
                        <a:t>-3,380,669</a:t>
                      </a:r>
                    </a:p>
                  </a:txBody>
                  <a:tcPr marL="6350" marR="6350" marT="6350" marB="0" anchor="ctr"/>
                </a:tc>
                <a:extLst>
                  <a:ext uri="{0D108BD9-81ED-4DB2-BD59-A6C34878D82A}">
                    <a16:rowId xmlns:a16="http://schemas.microsoft.com/office/drawing/2014/main" val="3468922874"/>
                  </a:ext>
                </a:extLst>
              </a:tr>
              <a:tr h="383582">
                <a:tc>
                  <a:txBody>
                    <a:bodyPr/>
                    <a:lstStyle/>
                    <a:p>
                      <a:pPr algn="l" rtl="0" fontAlgn="ctr"/>
                      <a:r>
                        <a:rPr lang="en-US" sz="1600" b="1" u="none" strike="noStrike">
                          <a:effectLst/>
                        </a:rPr>
                        <a:t>Electoral College</a:t>
                      </a:r>
                      <a:endParaRPr lang="en-US" sz="1600" b="1" i="0" u="none" strike="noStrike">
                        <a:solidFill>
                          <a:srgbClr val="000099"/>
                        </a:solidFill>
                        <a:effectLst/>
                        <a:latin typeface="Century Gothic" panose="020B0502020202020204" pitchFamily="34" charset="0"/>
                      </a:endParaRPr>
                    </a:p>
                  </a:txBody>
                  <a:tcPr marL="4797" marR="4797" marT="4797" marB="0" anchor="ctr"/>
                </a:tc>
                <a:tc>
                  <a:txBody>
                    <a:bodyPr/>
                    <a:lstStyle/>
                    <a:p>
                      <a:pPr algn="ctr" rtl="0" fontAlgn="ctr"/>
                      <a:r>
                        <a:rPr lang="en-US" sz="1800" b="1" u="none" strike="noStrike" dirty="0">
                          <a:effectLst/>
                        </a:rPr>
                        <a:t>365</a:t>
                      </a:r>
                      <a:endParaRPr lang="en-US" sz="1800" b="1" i="0" u="none" strike="noStrike" dirty="0">
                        <a:solidFill>
                          <a:srgbClr val="000099"/>
                        </a:solidFill>
                        <a:effectLst/>
                        <a:latin typeface="Century Gothic" panose="020B0502020202020204" pitchFamily="34" charset="0"/>
                      </a:endParaRPr>
                    </a:p>
                  </a:txBody>
                  <a:tcPr marL="4797" marR="4797" marT="4797" marB="0" anchor="ctr"/>
                </a:tc>
                <a:tc>
                  <a:txBody>
                    <a:bodyPr/>
                    <a:lstStyle/>
                    <a:p>
                      <a:pPr algn="ctr" rtl="0" fontAlgn="ctr"/>
                      <a:r>
                        <a:rPr lang="en-US" sz="1800" b="1" u="none" strike="noStrike" dirty="0">
                          <a:effectLst/>
                        </a:rPr>
                        <a:t>332</a:t>
                      </a:r>
                      <a:endParaRPr lang="en-US" sz="1800" b="1" i="0" u="none" strike="noStrike" dirty="0">
                        <a:solidFill>
                          <a:srgbClr val="000099"/>
                        </a:solidFill>
                        <a:effectLst/>
                        <a:latin typeface="Century Gothic" panose="020B0502020202020204" pitchFamily="34" charset="0"/>
                      </a:endParaRPr>
                    </a:p>
                  </a:txBody>
                  <a:tcPr marL="4797" marR="4797" marT="4797" marB="0" anchor="ctr"/>
                </a:tc>
                <a:tc>
                  <a:txBody>
                    <a:bodyPr/>
                    <a:lstStyle/>
                    <a:p>
                      <a:pPr algn="ctr" rtl="0" fontAlgn="ctr"/>
                      <a:r>
                        <a:rPr lang="en-US" sz="1800" b="1" i="0" u="none" strike="noStrike">
                          <a:solidFill>
                            <a:srgbClr val="000099"/>
                          </a:solidFill>
                          <a:effectLst/>
                          <a:latin typeface="Century Gothic" panose="020B0502020202020204" pitchFamily="34" charset="0"/>
                        </a:rPr>
                        <a:t>232</a:t>
                      </a:r>
                    </a:p>
                  </a:txBody>
                  <a:tcPr marL="6350" marR="6350" marT="6350" marB="0" anchor="ctr"/>
                </a:tc>
                <a:tc>
                  <a:txBody>
                    <a:bodyPr/>
                    <a:lstStyle/>
                    <a:p>
                      <a:pPr algn="ctr" rtl="0" fontAlgn="ctr"/>
                      <a:r>
                        <a:rPr lang="en-US" sz="2000" b="1" i="0" u="none" strike="noStrike">
                          <a:solidFill>
                            <a:srgbClr val="000099"/>
                          </a:solidFill>
                          <a:effectLst/>
                          <a:latin typeface="Century Gothic" panose="020B0502020202020204" pitchFamily="34" charset="0"/>
                        </a:rPr>
                        <a:t>-100</a:t>
                      </a:r>
                    </a:p>
                  </a:txBody>
                  <a:tcPr marL="6350" marR="6350" marT="6350" marB="0" anchor="ctr"/>
                </a:tc>
                <a:extLst>
                  <a:ext uri="{0D108BD9-81ED-4DB2-BD59-A6C34878D82A}">
                    <a16:rowId xmlns:a16="http://schemas.microsoft.com/office/drawing/2014/main" val="2725205541"/>
                  </a:ext>
                </a:extLst>
              </a:tr>
              <a:tr h="383582">
                <a:tc>
                  <a:txBody>
                    <a:bodyPr/>
                    <a:lstStyle/>
                    <a:p>
                      <a:pPr algn="l" rtl="0" fontAlgn="ctr"/>
                      <a:r>
                        <a:rPr lang="en-US" sz="1600" b="1" u="none" strike="noStrike" dirty="0">
                          <a:solidFill>
                            <a:srgbClr val="C00000"/>
                          </a:solidFill>
                          <a:effectLst/>
                        </a:rPr>
                        <a:t>McCain/Romney/Trump</a:t>
                      </a:r>
                      <a:endParaRPr lang="en-US" sz="1600" b="1" i="0" u="none" strike="noStrike" dirty="0">
                        <a:solidFill>
                          <a:srgbClr val="C00000"/>
                        </a:solidFill>
                        <a:effectLst/>
                        <a:latin typeface="Century Gothic" panose="020B0502020202020204" pitchFamily="34" charset="0"/>
                      </a:endParaRPr>
                    </a:p>
                  </a:txBody>
                  <a:tcPr marL="4797" marR="4797" marT="4797" marB="0" anchor="ctr"/>
                </a:tc>
                <a:tc>
                  <a:txBody>
                    <a:bodyPr/>
                    <a:lstStyle/>
                    <a:p>
                      <a:pPr algn="ctr" rtl="0" fontAlgn="ctr"/>
                      <a:r>
                        <a:rPr lang="en-US" sz="1800" b="1" u="none" strike="noStrike" dirty="0">
                          <a:solidFill>
                            <a:srgbClr val="C00000"/>
                          </a:solidFill>
                          <a:effectLst/>
                        </a:rPr>
                        <a:t>46</a:t>
                      </a:r>
                      <a:endParaRPr lang="en-US" sz="1800" b="1" i="0" u="none" strike="noStrike" dirty="0">
                        <a:solidFill>
                          <a:srgbClr val="C00000"/>
                        </a:solidFill>
                        <a:effectLst/>
                        <a:latin typeface="Century Gothic" panose="020B0502020202020204" pitchFamily="34" charset="0"/>
                      </a:endParaRPr>
                    </a:p>
                  </a:txBody>
                  <a:tcPr marL="4797" marR="4797" marT="4797" marB="0" anchor="ctr"/>
                </a:tc>
                <a:tc>
                  <a:txBody>
                    <a:bodyPr/>
                    <a:lstStyle/>
                    <a:p>
                      <a:pPr algn="ctr" rtl="0" fontAlgn="ctr"/>
                      <a:r>
                        <a:rPr lang="en-US" sz="1800" b="1" u="none" strike="noStrike" dirty="0">
                          <a:solidFill>
                            <a:srgbClr val="C00000"/>
                          </a:solidFill>
                          <a:effectLst/>
                        </a:rPr>
                        <a:t>47.2</a:t>
                      </a:r>
                      <a:endParaRPr lang="en-US" sz="1800" b="1" i="0" u="none" strike="noStrike" dirty="0">
                        <a:solidFill>
                          <a:srgbClr val="C00000"/>
                        </a:solidFill>
                        <a:effectLst/>
                        <a:latin typeface="Century Gothic" panose="020B0502020202020204" pitchFamily="34" charset="0"/>
                      </a:endParaRPr>
                    </a:p>
                  </a:txBody>
                  <a:tcPr marL="4797" marR="4797" marT="4797" marB="0" anchor="ctr"/>
                </a:tc>
                <a:tc>
                  <a:txBody>
                    <a:bodyPr/>
                    <a:lstStyle/>
                    <a:p>
                      <a:pPr algn="ctr" rtl="0" fontAlgn="ctr"/>
                      <a:r>
                        <a:rPr lang="en-US" sz="1800" b="1" i="0" u="none" strike="noStrike" dirty="0">
                          <a:solidFill>
                            <a:srgbClr val="C00000"/>
                          </a:solidFill>
                          <a:effectLst/>
                          <a:latin typeface="Century Gothic" panose="020B0502020202020204" pitchFamily="34" charset="0"/>
                        </a:rPr>
                        <a:t>47</a:t>
                      </a:r>
                    </a:p>
                  </a:txBody>
                  <a:tcPr marL="6350" marR="6350" marT="6350" marB="0" anchor="ctr"/>
                </a:tc>
                <a:tc>
                  <a:txBody>
                    <a:bodyPr/>
                    <a:lstStyle/>
                    <a:p>
                      <a:pPr algn="ctr" rtl="0" fontAlgn="ctr"/>
                      <a:r>
                        <a:rPr lang="en-US" sz="2000" b="1" i="0" u="none" strike="noStrike" dirty="0">
                          <a:solidFill>
                            <a:srgbClr val="C00000"/>
                          </a:solidFill>
                          <a:effectLst/>
                          <a:latin typeface="Century Gothic" panose="020B0502020202020204" pitchFamily="34" charset="0"/>
                        </a:rPr>
                        <a:t>-.2</a:t>
                      </a:r>
                    </a:p>
                  </a:txBody>
                  <a:tcPr marL="6350" marR="6350" marT="6350" marB="0" anchor="ctr"/>
                </a:tc>
                <a:extLst>
                  <a:ext uri="{0D108BD9-81ED-4DB2-BD59-A6C34878D82A}">
                    <a16:rowId xmlns:a16="http://schemas.microsoft.com/office/drawing/2014/main" val="3123674954"/>
                  </a:ext>
                </a:extLst>
              </a:tr>
              <a:tr h="383582">
                <a:tc>
                  <a:txBody>
                    <a:bodyPr/>
                    <a:lstStyle/>
                    <a:p>
                      <a:pPr algn="l" rtl="0" fontAlgn="ctr"/>
                      <a:r>
                        <a:rPr lang="en-US" sz="1600" b="1" u="none" strike="noStrike" dirty="0">
                          <a:effectLst/>
                        </a:rPr>
                        <a:t>Popular vote</a:t>
                      </a:r>
                      <a:endParaRPr lang="en-US" sz="1600" b="1" i="0" u="none" strike="noStrike" dirty="0">
                        <a:solidFill>
                          <a:srgbClr val="000099"/>
                        </a:solidFill>
                        <a:effectLst/>
                        <a:latin typeface="Century Gothic" panose="020B0502020202020204" pitchFamily="34" charset="0"/>
                      </a:endParaRPr>
                    </a:p>
                  </a:txBody>
                  <a:tcPr marL="4797" marR="4797" marT="4797" marB="0" anchor="ctr"/>
                </a:tc>
                <a:tc>
                  <a:txBody>
                    <a:bodyPr/>
                    <a:lstStyle/>
                    <a:p>
                      <a:pPr algn="ctr" rtl="0" fontAlgn="ctr"/>
                      <a:r>
                        <a:rPr lang="en-US" sz="1800" b="1" u="none" strike="noStrike">
                          <a:effectLst/>
                        </a:rPr>
                        <a:t>59,934,814</a:t>
                      </a:r>
                      <a:endParaRPr lang="en-US" sz="1800" b="1" i="0" u="none" strike="noStrike">
                        <a:solidFill>
                          <a:srgbClr val="000099"/>
                        </a:solidFill>
                        <a:effectLst/>
                        <a:latin typeface="Century Gothic" panose="020B0502020202020204" pitchFamily="34" charset="0"/>
                      </a:endParaRPr>
                    </a:p>
                  </a:txBody>
                  <a:tcPr marL="4797" marR="4797" marT="4797" marB="0" anchor="ctr"/>
                </a:tc>
                <a:tc>
                  <a:txBody>
                    <a:bodyPr/>
                    <a:lstStyle/>
                    <a:p>
                      <a:pPr algn="ctr" rtl="0" fontAlgn="ctr"/>
                      <a:r>
                        <a:rPr lang="en-US" sz="1800" b="1" u="none" strike="noStrike" dirty="0">
                          <a:effectLst/>
                        </a:rPr>
                        <a:t>60,933,504</a:t>
                      </a:r>
                      <a:endParaRPr lang="en-US" sz="1800" b="1" i="0" u="none" strike="noStrike" dirty="0">
                        <a:solidFill>
                          <a:srgbClr val="000099"/>
                        </a:solidFill>
                        <a:effectLst/>
                        <a:latin typeface="Century Gothic" panose="020B0502020202020204" pitchFamily="34" charset="0"/>
                      </a:endParaRPr>
                    </a:p>
                  </a:txBody>
                  <a:tcPr marL="4797" marR="4797" marT="4797" marB="0" anchor="ctr"/>
                </a:tc>
                <a:tc>
                  <a:txBody>
                    <a:bodyPr/>
                    <a:lstStyle/>
                    <a:p>
                      <a:pPr algn="ctr" rtl="0" fontAlgn="ctr"/>
                      <a:r>
                        <a:rPr lang="en-US" b="1" dirty="0"/>
                        <a:t>61,201,031</a:t>
                      </a:r>
                      <a:endParaRPr lang="en-US" sz="1800" b="1" i="0" u="none" strike="noStrike" dirty="0">
                        <a:solidFill>
                          <a:srgbClr val="000099"/>
                        </a:solidFill>
                        <a:effectLst/>
                        <a:latin typeface="Century Gothic" panose="020B0502020202020204" pitchFamily="34" charset="0"/>
                      </a:endParaRPr>
                    </a:p>
                  </a:txBody>
                  <a:tcPr marL="6350" marR="6350" marT="6350" marB="0" anchor="ctr"/>
                </a:tc>
                <a:tc>
                  <a:txBody>
                    <a:bodyPr/>
                    <a:lstStyle/>
                    <a:p>
                      <a:pPr algn="ctr" rtl="0" fontAlgn="ctr"/>
                      <a:r>
                        <a:rPr lang="en-US" sz="2000" b="1" i="0" u="none" strike="noStrike" dirty="0">
                          <a:solidFill>
                            <a:srgbClr val="000099"/>
                          </a:solidFill>
                          <a:effectLst/>
                          <a:latin typeface="Century Gothic" panose="020B0502020202020204" pitchFamily="34" charset="0"/>
                        </a:rPr>
                        <a:t>267,527</a:t>
                      </a:r>
                    </a:p>
                  </a:txBody>
                  <a:tcPr marL="6350" marR="6350" marT="6350" marB="0" anchor="ctr"/>
                </a:tc>
                <a:extLst>
                  <a:ext uri="{0D108BD9-81ED-4DB2-BD59-A6C34878D82A}">
                    <a16:rowId xmlns:a16="http://schemas.microsoft.com/office/drawing/2014/main" val="1750597964"/>
                  </a:ext>
                </a:extLst>
              </a:tr>
              <a:tr h="383582">
                <a:tc>
                  <a:txBody>
                    <a:bodyPr/>
                    <a:lstStyle/>
                    <a:p>
                      <a:pPr algn="l" rtl="0" fontAlgn="ctr"/>
                      <a:r>
                        <a:rPr lang="en-US" sz="1600" b="1" u="none" strike="noStrike">
                          <a:effectLst/>
                        </a:rPr>
                        <a:t>Electoral College</a:t>
                      </a:r>
                      <a:endParaRPr lang="en-US" sz="1600" b="1" i="0" u="none" strike="noStrike">
                        <a:solidFill>
                          <a:srgbClr val="000099"/>
                        </a:solidFill>
                        <a:effectLst/>
                        <a:latin typeface="Century Gothic" panose="020B0502020202020204" pitchFamily="34" charset="0"/>
                      </a:endParaRPr>
                    </a:p>
                  </a:txBody>
                  <a:tcPr marL="4797" marR="4797" marT="4797" marB="0" anchor="ctr"/>
                </a:tc>
                <a:tc>
                  <a:txBody>
                    <a:bodyPr/>
                    <a:lstStyle/>
                    <a:p>
                      <a:pPr algn="ctr" rtl="0" fontAlgn="ctr"/>
                      <a:r>
                        <a:rPr lang="en-US" sz="1800" b="1" u="none" strike="noStrike">
                          <a:effectLst/>
                        </a:rPr>
                        <a:t>173</a:t>
                      </a:r>
                      <a:endParaRPr lang="en-US" sz="1800" b="1" i="0" u="none" strike="noStrike">
                        <a:solidFill>
                          <a:srgbClr val="000099"/>
                        </a:solidFill>
                        <a:effectLst/>
                        <a:latin typeface="Century Gothic" panose="020B0502020202020204" pitchFamily="34" charset="0"/>
                      </a:endParaRPr>
                    </a:p>
                  </a:txBody>
                  <a:tcPr marL="4797" marR="4797" marT="4797" marB="0" anchor="ctr"/>
                </a:tc>
                <a:tc>
                  <a:txBody>
                    <a:bodyPr/>
                    <a:lstStyle/>
                    <a:p>
                      <a:pPr algn="ctr" rtl="0" fontAlgn="ctr"/>
                      <a:r>
                        <a:rPr lang="en-US" sz="1800" b="1" u="none" strike="noStrike" dirty="0">
                          <a:effectLst/>
                        </a:rPr>
                        <a:t>206</a:t>
                      </a:r>
                      <a:endParaRPr lang="en-US" sz="1800" b="1" i="0" u="none" strike="noStrike" dirty="0">
                        <a:solidFill>
                          <a:srgbClr val="000099"/>
                        </a:solidFill>
                        <a:effectLst/>
                        <a:latin typeface="Century Gothic" panose="020B0502020202020204" pitchFamily="34" charset="0"/>
                      </a:endParaRPr>
                    </a:p>
                  </a:txBody>
                  <a:tcPr marL="4797" marR="4797" marT="4797" marB="0" anchor="ctr"/>
                </a:tc>
                <a:tc>
                  <a:txBody>
                    <a:bodyPr/>
                    <a:lstStyle/>
                    <a:p>
                      <a:pPr algn="ctr" rtl="0" fontAlgn="ctr"/>
                      <a:r>
                        <a:rPr lang="en-US" sz="1800" b="1" i="0" u="none" strike="noStrike">
                          <a:solidFill>
                            <a:srgbClr val="000099"/>
                          </a:solidFill>
                          <a:effectLst/>
                          <a:latin typeface="Century Gothic" panose="020B0502020202020204" pitchFamily="34" charset="0"/>
                        </a:rPr>
                        <a:t>290</a:t>
                      </a:r>
                    </a:p>
                  </a:txBody>
                  <a:tcPr marL="6350" marR="6350" marT="6350" marB="0" anchor="ctr"/>
                </a:tc>
                <a:tc>
                  <a:txBody>
                    <a:bodyPr/>
                    <a:lstStyle/>
                    <a:p>
                      <a:pPr algn="ctr" rtl="0" fontAlgn="ctr"/>
                      <a:r>
                        <a:rPr lang="en-US" sz="2000" b="1" i="0" u="none" strike="noStrike">
                          <a:solidFill>
                            <a:srgbClr val="000099"/>
                          </a:solidFill>
                          <a:effectLst/>
                          <a:latin typeface="Century Gothic" panose="020B0502020202020204" pitchFamily="34" charset="0"/>
                        </a:rPr>
                        <a:t>84</a:t>
                      </a:r>
                    </a:p>
                  </a:txBody>
                  <a:tcPr marL="6350" marR="6350" marT="6350" marB="0" anchor="ctr"/>
                </a:tc>
                <a:extLst>
                  <a:ext uri="{0D108BD9-81ED-4DB2-BD59-A6C34878D82A}">
                    <a16:rowId xmlns:a16="http://schemas.microsoft.com/office/drawing/2014/main" val="2368658290"/>
                  </a:ext>
                </a:extLst>
              </a:tr>
              <a:tr h="383582">
                <a:tc>
                  <a:txBody>
                    <a:bodyPr/>
                    <a:lstStyle/>
                    <a:p>
                      <a:pPr algn="l" rtl="0" fontAlgn="ctr"/>
                      <a:r>
                        <a:rPr lang="en-US" sz="1600" b="1" u="none" strike="noStrike">
                          <a:effectLst/>
                        </a:rPr>
                        <a:t>Total votes</a:t>
                      </a:r>
                      <a:endParaRPr lang="en-US" sz="1600" b="1" i="0" u="none" strike="noStrike">
                        <a:solidFill>
                          <a:srgbClr val="000099"/>
                        </a:solidFill>
                        <a:effectLst/>
                        <a:latin typeface="Century Gothic" panose="020B0502020202020204" pitchFamily="34" charset="0"/>
                      </a:endParaRPr>
                    </a:p>
                  </a:txBody>
                  <a:tcPr marL="4797" marR="4797" marT="4797" marB="0" anchor="ctr"/>
                </a:tc>
                <a:tc>
                  <a:txBody>
                    <a:bodyPr/>
                    <a:lstStyle/>
                    <a:p>
                      <a:pPr algn="ctr" rtl="0" fontAlgn="ctr"/>
                      <a:r>
                        <a:rPr lang="en-US" sz="1800" b="1" u="none" strike="noStrike" dirty="0">
                          <a:effectLst/>
                        </a:rPr>
                        <a:t>129,391,711</a:t>
                      </a:r>
                      <a:endParaRPr lang="en-US" sz="1800" b="1" i="0" u="none" strike="noStrike" dirty="0">
                        <a:solidFill>
                          <a:srgbClr val="000099"/>
                        </a:solidFill>
                        <a:effectLst/>
                        <a:latin typeface="Century Gothic" panose="020B0502020202020204" pitchFamily="34" charset="0"/>
                      </a:endParaRPr>
                    </a:p>
                  </a:txBody>
                  <a:tcPr marL="4797" marR="4797" marT="4797" marB="0" anchor="ctr"/>
                </a:tc>
                <a:tc>
                  <a:txBody>
                    <a:bodyPr/>
                    <a:lstStyle/>
                    <a:p>
                      <a:pPr algn="ctr" rtl="0" fontAlgn="ctr"/>
                      <a:r>
                        <a:rPr lang="en-US" sz="1800" b="1" u="none" strike="noStrike" dirty="0">
                          <a:effectLst/>
                        </a:rPr>
                        <a:t>126,849,299</a:t>
                      </a:r>
                      <a:endParaRPr lang="en-US" sz="1800" b="1" i="0" u="none" strike="noStrike" dirty="0">
                        <a:solidFill>
                          <a:srgbClr val="000099"/>
                        </a:solidFill>
                        <a:effectLst/>
                        <a:latin typeface="Century Gothic" panose="020B0502020202020204" pitchFamily="34" charset="0"/>
                      </a:endParaRPr>
                    </a:p>
                  </a:txBody>
                  <a:tcPr marL="4797" marR="4797" marT="4797" marB="0" anchor="ctr"/>
                </a:tc>
                <a:tc>
                  <a:txBody>
                    <a:bodyPr/>
                    <a:lstStyle/>
                    <a:p>
                      <a:pPr algn="ctr" rtl="0" fontAlgn="ctr"/>
                      <a:r>
                        <a:rPr lang="en-US" sz="1800" b="1" i="0" u="none" strike="noStrike" dirty="0">
                          <a:solidFill>
                            <a:srgbClr val="000099"/>
                          </a:solidFill>
                          <a:effectLst/>
                          <a:latin typeface="Century Gothic" panose="020B0502020202020204" pitchFamily="34" charset="0"/>
                        </a:rPr>
                        <a:t>123,724,157</a:t>
                      </a:r>
                    </a:p>
                  </a:txBody>
                  <a:tcPr marL="6350" marR="6350" marT="6350" marB="0" anchor="ctr"/>
                </a:tc>
                <a:tc>
                  <a:txBody>
                    <a:bodyPr/>
                    <a:lstStyle/>
                    <a:p>
                      <a:pPr algn="ctr" rtl="0" fontAlgn="ctr"/>
                      <a:r>
                        <a:rPr lang="en-US" sz="2000" b="1" i="0" u="none" strike="noStrike" dirty="0">
                          <a:solidFill>
                            <a:srgbClr val="000099"/>
                          </a:solidFill>
                          <a:effectLst/>
                          <a:latin typeface="Century Gothic" panose="020B0502020202020204" pitchFamily="34" charset="0"/>
                        </a:rPr>
                        <a:t>-3,125,142</a:t>
                      </a:r>
                    </a:p>
                  </a:txBody>
                  <a:tcPr marL="6350" marR="6350" marT="6350" marB="0" anchor="ctr"/>
                </a:tc>
                <a:extLst>
                  <a:ext uri="{0D108BD9-81ED-4DB2-BD59-A6C34878D82A}">
                    <a16:rowId xmlns:a16="http://schemas.microsoft.com/office/drawing/2014/main" val="2101514262"/>
                  </a:ext>
                </a:extLst>
              </a:tr>
            </a:tbl>
          </a:graphicData>
        </a:graphic>
      </p:graphicFrame>
      <p:sp>
        <p:nvSpPr>
          <p:cNvPr id="5" name="Rectangle 4"/>
          <p:cNvSpPr/>
          <p:nvPr/>
        </p:nvSpPr>
        <p:spPr bwMode="auto">
          <a:xfrm>
            <a:off x="7391400" y="1676400"/>
            <a:ext cx="1600200" cy="3200400"/>
          </a:xfrm>
          <a:prstGeom prst="rect">
            <a:avLst/>
          </a:prstGeom>
          <a:noFill/>
          <a:ln w="381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Black" pitchFamily="34" charset="0"/>
              <a:cs typeface="Times New Roman" pitchFamily="18" charset="0"/>
            </a:endParaRPr>
          </a:p>
        </p:txBody>
      </p:sp>
      <p:sp>
        <p:nvSpPr>
          <p:cNvPr id="7" name="TextBox 6"/>
          <p:cNvSpPr txBox="1"/>
          <p:nvPr/>
        </p:nvSpPr>
        <p:spPr>
          <a:xfrm>
            <a:off x="533400" y="5105400"/>
            <a:ext cx="7848600" cy="830997"/>
          </a:xfrm>
          <a:prstGeom prst="rect">
            <a:avLst/>
          </a:prstGeom>
          <a:noFill/>
        </p:spPr>
        <p:txBody>
          <a:bodyPr wrap="square" rtlCol="0">
            <a:spAutoFit/>
          </a:bodyPr>
          <a:lstStyle/>
          <a:p>
            <a:pPr algn="ctr"/>
            <a:r>
              <a:rPr lang="en-US" sz="2400" dirty="0">
                <a:latin typeface="Franklin Gothic Demi" panose="020B0703020102020204" pitchFamily="34" charset="0"/>
              </a:rPr>
              <a:t>Less a Republican win than a Democratic loss…despite lead in popular vote – quirks of the Electoral College.</a:t>
            </a:r>
          </a:p>
        </p:txBody>
      </p:sp>
    </p:spTree>
    <p:extLst>
      <p:ext uri="{BB962C8B-B14F-4D97-AF65-F5344CB8AC3E}">
        <p14:creationId xmlns:p14="http://schemas.microsoft.com/office/powerpoint/2010/main" val="325644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1676400" cy="3200400"/>
          </a:xfrm>
        </p:spPr>
        <p:txBody>
          <a:bodyPr/>
          <a:lstStyle/>
          <a:p>
            <a:pPr algn="ctr"/>
            <a:r>
              <a:rPr lang="en-US" sz="2800" dirty="0"/>
              <a:t>Electoral College 2012 </a:t>
            </a:r>
            <a:br>
              <a:rPr lang="en-US" sz="2800" dirty="0"/>
            </a:br>
            <a:r>
              <a:rPr lang="en-US" sz="2800" dirty="0"/>
              <a:t>vs. </a:t>
            </a:r>
            <a:br>
              <a:rPr lang="en-US" sz="2800" dirty="0"/>
            </a:br>
            <a:r>
              <a:rPr lang="en-US" sz="2800" dirty="0"/>
              <a:t>2016</a:t>
            </a:r>
          </a:p>
        </p:txBody>
      </p:sp>
      <p:pic>
        <p:nvPicPr>
          <p:cNvPr id="3" name="Picture 2"/>
          <p:cNvPicPr>
            <a:picLocks noChangeAspect="1"/>
          </p:cNvPicPr>
          <p:nvPr/>
        </p:nvPicPr>
        <p:blipFill>
          <a:blip r:embed="rId2"/>
          <a:stretch>
            <a:fillRect/>
          </a:stretch>
        </p:blipFill>
        <p:spPr>
          <a:xfrm>
            <a:off x="1937993" y="76200"/>
            <a:ext cx="6413205" cy="3164958"/>
          </a:xfrm>
          <a:prstGeom prst="rect">
            <a:avLst/>
          </a:prstGeom>
        </p:spPr>
      </p:pic>
      <p:pic>
        <p:nvPicPr>
          <p:cNvPr id="4" name="Content Placeholder 3"/>
          <p:cNvPicPr>
            <a:picLocks noGrp="1" noChangeAspect="1"/>
          </p:cNvPicPr>
          <p:nvPr>
            <p:ph idx="1"/>
          </p:nvPr>
        </p:nvPicPr>
        <p:blipFill>
          <a:blip r:embed="rId3"/>
          <a:stretch>
            <a:fillRect/>
          </a:stretch>
        </p:blipFill>
        <p:spPr>
          <a:xfrm>
            <a:off x="1963131" y="3276600"/>
            <a:ext cx="6413205" cy="3581400"/>
          </a:xfrm>
          <a:prstGeom prst="rect">
            <a:avLst/>
          </a:prstGeom>
        </p:spPr>
      </p:pic>
      <p:cxnSp>
        <p:nvCxnSpPr>
          <p:cNvPr id="6" name="Straight Arrow Connector 5"/>
          <p:cNvCxnSpPr/>
          <p:nvPr/>
        </p:nvCxnSpPr>
        <p:spPr bwMode="auto">
          <a:xfrm flipV="1">
            <a:off x="1524000" y="1981200"/>
            <a:ext cx="533400" cy="228600"/>
          </a:xfrm>
          <a:prstGeom prst="straightConnector1">
            <a:avLst/>
          </a:prstGeom>
          <a:solidFill>
            <a:schemeClr val="accent1"/>
          </a:solidFill>
          <a:ln w="12700" cap="sq" cmpd="sng" algn="ctr">
            <a:solidFill>
              <a:schemeClr val="tx1"/>
            </a:solidFill>
            <a:prstDash val="solid"/>
            <a:round/>
            <a:headEnd type="none" w="med" len="med"/>
            <a:tailEnd type="triangle"/>
          </a:ln>
          <a:effectLst/>
        </p:spPr>
      </p:cxnSp>
      <p:cxnSp>
        <p:nvCxnSpPr>
          <p:cNvPr id="7" name="Straight Arrow Connector 6"/>
          <p:cNvCxnSpPr/>
          <p:nvPr/>
        </p:nvCxnSpPr>
        <p:spPr bwMode="auto">
          <a:xfrm>
            <a:off x="1524000" y="3241158"/>
            <a:ext cx="533400" cy="492642"/>
          </a:xfrm>
          <a:prstGeom prst="straightConnector1">
            <a:avLst/>
          </a:prstGeom>
          <a:solidFill>
            <a:schemeClr val="accent1"/>
          </a:solidFill>
          <a:ln w="12700" cap="sq"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147020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609600"/>
          </a:xfrm>
        </p:spPr>
        <p:txBody>
          <a:bodyPr/>
          <a:lstStyle/>
          <a:p>
            <a:r>
              <a:rPr lang="en-US" sz="4000" dirty="0"/>
              <a:t>State and Local Outcomes</a:t>
            </a:r>
          </a:p>
        </p:txBody>
      </p:sp>
      <p:sp>
        <p:nvSpPr>
          <p:cNvPr id="3" name="Content Placeholder 2"/>
          <p:cNvSpPr>
            <a:spLocks noGrp="1"/>
          </p:cNvSpPr>
          <p:nvPr>
            <p:ph idx="1"/>
          </p:nvPr>
        </p:nvSpPr>
        <p:spPr/>
        <p:txBody>
          <a:bodyPr/>
          <a:lstStyle/>
          <a:p>
            <a:r>
              <a:rPr lang="en-US" sz="4000" dirty="0">
                <a:latin typeface="Franklin Gothic Demi" panose="020B0703020102020204" pitchFamily="34" charset="0"/>
              </a:rPr>
              <a:t>Maryland’s Democratic tendencies unabated for national elections (vs. state/local)</a:t>
            </a:r>
          </a:p>
          <a:p>
            <a:r>
              <a:rPr lang="en-US" sz="4000" dirty="0">
                <a:latin typeface="Franklin Gothic Demi" panose="020B0703020102020204" pitchFamily="34" charset="0"/>
              </a:rPr>
              <a:t>Anne Arundel goes against grain: Narrow Clinton victory – 1</a:t>
            </a:r>
            <a:r>
              <a:rPr lang="en-US" sz="4000" baseline="30000" dirty="0">
                <a:latin typeface="Franklin Gothic Demi" panose="020B0703020102020204" pitchFamily="34" charset="0"/>
              </a:rPr>
              <a:t>st</a:t>
            </a:r>
            <a:r>
              <a:rPr lang="en-US" sz="4000" dirty="0">
                <a:latin typeface="Franklin Gothic Demi" panose="020B0703020102020204" pitchFamily="34" charset="0"/>
              </a:rPr>
              <a:t> majority for a Dem. Candidate since 1964</a:t>
            </a:r>
          </a:p>
        </p:txBody>
      </p:sp>
    </p:spTree>
    <p:extLst>
      <p:ext uri="{BB962C8B-B14F-4D97-AF65-F5344CB8AC3E}">
        <p14:creationId xmlns:p14="http://schemas.microsoft.com/office/powerpoint/2010/main" val="3484708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609600"/>
          </a:xfrm>
        </p:spPr>
        <p:txBody>
          <a:bodyPr/>
          <a:lstStyle/>
          <a:p>
            <a:r>
              <a:rPr lang="en-US" dirty="0"/>
              <a:t>Battleground states: Lead by Winner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80442528"/>
              </p:ext>
            </p:extLst>
          </p:nvPr>
        </p:nvGraphicFramePr>
        <p:xfrm>
          <a:off x="685800" y="1143000"/>
          <a:ext cx="7994061" cy="4273550"/>
        </p:xfrm>
        <a:graphic>
          <a:graphicData uri="http://schemas.openxmlformats.org/drawingml/2006/table">
            <a:tbl>
              <a:tblPr>
                <a:tableStyleId>{5C22544A-7EE6-4342-B048-85BDC9FD1C3A}</a:tableStyleId>
              </a:tblPr>
              <a:tblGrid>
                <a:gridCol w="2805113">
                  <a:extLst>
                    <a:ext uri="{9D8B030D-6E8A-4147-A177-3AD203B41FA5}">
                      <a16:colId xmlns:a16="http://schemas.microsoft.com/office/drawing/2014/main" val="3550167478"/>
                    </a:ext>
                  </a:extLst>
                </a:gridCol>
                <a:gridCol w="998537">
                  <a:extLst>
                    <a:ext uri="{9D8B030D-6E8A-4147-A177-3AD203B41FA5}">
                      <a16:colId xmlns:a16="http://schemas.microsoft.com/office/drawing/2014/main" val="3051217615"/>
                    </a:ext>
                  </a:extLst>
                </a:gridCol>
                <a:gridCol w="2682875">
                  <a:extLst>
                    <a:ext uri="{9D8B030D-6E8A-4147-A177-3AD203B41FA5}">
                      <a16:colId xmlns:a16="http://schemas.microsoft.com/office/drawing/2014/main" val="4092112009"/>
                    </a:ext>
                  </a:extLst>
                </a:gridCol>
                <a:gridCol w="1507536">
                  <a:extLst>
                    <a:ext uri="{9D8B030D-6E8A-4147-A177-3AD203B41FA5}">
                      <a16:colId xmlns:a16="http://schemas.microsoft.com/office/drawing/2014/main" val="1333072288"/>
                    </a:ext>
                  </a:extLst>
                </a:gridCol>
              </a:tblGrid>
              <a:tr h="426720">
                <a:tc>
                  <a:txBody>
                    <a:bodyPr/>
                    <a:lstStyle/>
                    <a:p>
                      <a:pPr algn="l" fontAlgn="b"/>
                      <a:r>
                        <a:rPr lang="en-US" sz="2000" b="1" u="none" strike="noStrike" dirty="0">
                          <a:effectLst/>
                        </a:rPr>
                        <a:t>Close Clinton Victories</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i="0" u="none" strike="noStrike" dirty="0">
                          <a:solidFill>
                            <a:srgbClr val="000000"/>
                          </a:solidFill>
                          <a:effectLst/>
                          <a:latin typeface="Calibri" panose="020F0502020204030204" pitchFamily="34" charset="0"/>
                        </a:rPr>
                        <a:t>Lead</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dirty="0">
                          <a:solidFill>
                            <a:srgbClr val="FF0000"/>
                          </a:solidFill>
                          <a:effectLst/>
                        </a:rPr>
                        <a:t>Close Trump Victories</a:t>
                      </a:r>
                      <a:endParaRPr lang="en-US" sz="20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US" sz="2400" b="1" i="0" u="none" strike="noStrike" dirty="0">
                          <a:solidFill>
                            <a:srgbClr val="000000"/>
                          </a:solidFill>
                          <a:effectLst/>
                          <a:latin typeface="Calibri" panose="020F0502020204030204" pitchFamily="34" charset="0"/>
                        </a:rPr>
                        <a:t>Lead</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5300765"/>
                  </a:ext>
                </a:extLst>
              </a:tr>
              <a:tr h="426720">
                <a:tc>
                  <a:txBody>
                    <a:bodyPr/>
                    <a:lstStyle/>
                    <a:p>
                      <a:pPr algn="l" fontAlgn="b"/>
                      <a:r>
                        <a:rPr lang="en-US" sz="2000" b="1" u="none" strike="noStrike" dirty="0">
                          <a:effectLst/>
                        </a:rPr>
                        <a:t>Maine</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solidFill>
                            <a:srgbClr val="000000"/>
                          </a:solidFill>
                          <a:effectLst/>
                        </a:rPr>
                        <a:t>20,035</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dirty="0">
                          <a:solidFill>
                            <a:srgbClr val="FF0000"/>
                          </a:solidFill>
                          <a:effectLst/>
                        </a:rPr>
                        <a:t>Arizona</a:t>
                      </a:r>
                      <a:endParaRPr lang="en-US" sz="20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US" sz="2000" b="1" u="none" strike="noStrike" kern="1200" dirty="0">
                          <a:solidFill>
                            <a:srgbClr val="000000"/>
                          </a:solidFill>
                          <a:effectLst/>
                          <a:latin typeface="+mn-lt"/>
                          <a:ea typeface="+mn-ea"/>
                          <a:cs typeface="+mn-cs"/>
                        </a:rPr>
                        <a:t>84,904</a:t>
                      </a:r>
                    </a:p>
                  </a:txBody>
                  <a:tcPr marL="6350" marR="6350" marT="6350" marB="0" anchor="b"/>
                </a:tc>
                <a:extLst>
                  <a:ext uri="{0D108BD9-81ED-4DB2-BD59-A6C34878D82A}">
                    <a16:rowId xmlns:a16="http://schemas.microsoft.com/office/drawing/2014/main" val="1584951858"/>
                  </a:ext>
                </a:extLst>
              </a:tr>
              <a:tr h="426720">
                <a:tc>
                  <a:txBody>
                    <a:bodyPr/>
                    <a:lstStyle/>
                    <a:p>
                      <a:pPr algn="l" fontAlgn="b"/>
                      <a:r>
                        <a:rPr lang="en-US" sz="2000" b="1" u="none" strike="noStrike" dirty="0">
                          <a:effectLst/>
                        </a:rPr>
                        <a:t>Nevada</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solidFill>
                            <a:srgbClr val="000000"/>
                          </a:solidFill>
                          <a:effectLst/>
                        </a:rPr>
                        <a:t>26,434</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dirty="0">
                          <a:solidFill>
                            <a:srgbClr val="FF0000"/>
                          </a:solidFill>
                          <a:effectLst/>
                        </a:rPr>
                        <a:t>Florida</a:t>
                      </a:r>
                      <a:endParaRPr lang="en-US" sz="20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US" sz="2000" b="1" u="none" strike="noStrike" kern="1200" dirty="0">
                          <a:solidFill>
                            <a:srgbClr val="000000"/>
                          </a:solidFill>
                          <a:effectLst/>
                          <a:latin typeface="+mn-lt"/>
                          <a:ea typeface="+mn-ea"/>
                          <a:cs typeface="+mn-cs"/>
                        </a:rPr>
                        <a:t>119,770</a:t>
                      </a:r>
                    </a:p>
                  </a:txBody>
                  <a:tcPr marL="6350" marR="6350" marT="6350" marB="0" anchor="b"/>
                </a:tc>
                <a:extLst>
                  <a:ext uri="{0D108BD9-81ED-4DB2-BD59-A6C34878D82A}">
                    <a16:rowId xmlns:a16="http://schemas.microsoft.com/office/drawing/2014/main" val="2059868808"/>
                  </a:ext>
                </a:extLst>
              </a:tr>
              <a:tr h="426720">
                <a:tc>
                  <a:txBody>
                    <a:bodyPr/>
                    <a:lstStyle/>
                    <a:p>
                      <a:pPr algn="l" fontAlgn="b"/>
                      <a:r>
                        <a:rPr lang="en-US" sz="2000" b="1" u="none" strike="noStrike" dirty="0">
                          <a:effectLst/>
                        </a:rPr>
                        <a:t>Virginia</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solidFill>
                            <a:srgbClr val="000000"/>
                          </a:solidFill>
                          <a:effectLst/>
                        </a:rPr>
                        <a:t>185,689</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dirty="0">
                          <a:solidFill>
                            <a:srgbClr val="FF0000"/>
                          </a:solidFill>
                          <a:effectLst/>
                        </a:rPr>
                        <a:t>Iowa</a:t>
                      </a:r>
                      <a:endParaRPr lang="en-US" sz="20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US" sz="2000" b="1" u="none" strike="noStrike" kern="1200" dirty="0">
                          <a:solidFill>
                            <a:srgbClr val="000000"/>
                          </a:solidFill>
                          <a:effectLst/>
                          <a:latin typeface="+mn-lt"/>
                          <a:ea typeface="+mn-ea"/>
                          <a:cs typeface="+mn-cs"/>
                        </a:rPr>
                        <a:t>148,133</a:t>
                      </a:r>
                    </a:p>
                  </a:txBody>
                  <a:tcPr marL="6350" marR="6350" marT="6350" marB="0" anchor="b"/>
                </a:tc>
                <a:extLst>
                  <a:ext uri="{0D108BD9-81ED-4DB2-BD59-A6C34878D82A}">
                    <a16:rowId xmlns:a16="http://schemas.microsoft.com/office/drawing/2014/main" val="270338673"/>
                  </a:ext>
                </a:extLst>
              </a:tr>
              <a:tr h="426720">
                <a:tc>
                  <a:txBody>
                    <a:bodyPr/>
                    <a:lstStyle/>
                    <a:p>
                      <a:pPr algn="l" fontAlgn="b"/>
                      <a:r>
                        <a:rPr lang="en-US" sz="2000" b="1" u="none" strike="noStrike" dirty="0">
                          <a:effectLst/>
                        </a:rPr>
                        <a:t>New Hampshire</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solidFill>
                            <a:srgbClr val="000000"/>
                          </a:solidFill>
                          <a:effectLst/>
                        </a:rPr>
                        <a:t>2,732</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dirty="0">
                          <a:solidFill>
                            <a:srgbClr val="FF0000"/>
                          </a:solidFill>
                          <a:effectLst/>
                        </a:rPr>
                        <a:t>Michigan</a:t>
                      </a:r>
                      <a:endParaRPr lang="en-US" sz="20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US" sz="2000" b="1" u="none" strike="noStrike" kern="1200" dirty="0">
                          <a:solidFill>
                            <a:srgbClr val="000000"/>
                          </a:solidFill>
                          <a:effectLst/>
                          <a:latin typeface="+mn-lt"/>
                          <a:ea typeface="+mn-ea"/>
                          <a:cs typeface="+mn-cs"/>
                        </a:rPr>
                        <a:t>11,612</a:t>
                      </a:r>
                    </a:p>
                  </a:txBody>
                  <a:tcPr marL="6350" marR="6350" marT="6350" marB="0" anchor="b"/>
                </a:tc>
                <a:extLst>
                  <a:ext uri="{0D108BD9-81ED-4DB2-BD59-A6C34878D82A}">
                    <a16:rowId xmlns:a16="http://schemas.microsoft.com/office/drawing/2014/main" val="1932242419"/>
                  </a:ext>
                </a:extLst>
              </a:tr>
              <a:tr h="426720">
                <a:tc>
                  <a:txBody>
                    <a:bodyPr/>
                    <a:lstStyle/>
                    <a:p>
                      <a:pPr algn="l" fontAlgn="b"/>
                      <a:r>
                        <a:rPr lang="en-US" sz="2000" b="1" u="none" strike="noStrike" dirty="0">
                          <a:effectLst/>
                        </a:rPr>
                        <a:t>Minnesota</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solidFill>
                            <a:srgbClr val="000000"/>
                          </a:solidFill>
                          <a:effectLst/>
                        </a:rPr>
                        <a:t>43,785</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dirty="0">
                          <a:solidFill>
                            <a:srgbClr val="FF0000"/>
                          </a:solidFill>
                          <a:effectLst/>
                        </a:rPr>
                        <a:t>Wisconsin</a:t>
                      </a:r>
                      <a:endParaRPr lang="en-US" sz="20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US" sz="2000" b="1" u="none" strike="noStrike" kern="1200" dirty="0">
                          <a:solidFill>
                            <a:srgbClr val="000000"/>
                          </a:solidFill>
                          <a:effectLst/>
                          <a:latin typeface="+mn-lt"/>
                          <a:ea typeface="+mn-ea"/>
                          <a:cs typeface="+mn-cs"/>
                        </a:rPr>
                        <a:t>27,257</a:t>
                      </a:r>
                    </a:p>
                  </a:txBody>
                  <a:tcPr marL="6350" marR="6350" marT="6350" marB="0" anchor="b"/>
                </a:tc>
                <a:extLst>
                  <a:ext uri="{0D108BD9-81ED-4DB2-BD59-A6C34878D82A}">
                    <a16:rowId xmlns:a16="http://schemas.microsoft.com/office/drawing/2014/main" val="1867319829"/>
                  </a:ext>
                </a:extLst>
              </a:tr>
              <a:tr h="426720">
                <a:tc>
                  <a:txBody>
                    <a:bodyPr/>
                    <a:lstStyle/>
                    <a:p>
                      <a:pPr algn="r" fontAlgn="b"/>
                      <a:r>
                        <a:rPr lang="en-US" sz="2000" b="1" u="none" strike="noStrike" dirty="0">
                          <a:effectLst/>
                        </a:rPr>
                        <a:t>Total</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solidFill>
                            <a:srgbClr val="000000"/>
                          </a:solidFill>
                          <a:effectLst/>
                        </a:rPr>
                        <a:t>278,675</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dirty="0">
                          <a:solidFill>
                            <a:srgbClr val="FF0000"/>
                          </a:solidFill>
                          <a:effectLst/>
                        </a:rPr>
                        <a:t>North Carolina</a:t>
                      </a:r>
                      <a:endParaRPr lang="en-US" sz="20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US" sz="2000" b="1" u="none" strike="noStrike" kern="1200" dirty="0">
                          <a:solidFill>
                            <a:srgbClr val="000000"/>
                          </a:solidFill>
                          <a:effectLst/>
                          <a:latin typeface="+mn-lt"/>
                          <a:ea typeface="+mn-ea"/>
                          <a:cs typeface="+mn-cs"/>
                        </a:rPr>
                        <a:t>176,529</a:t>
                      </a:r>
                    </a:p>
                  </a:txBody>
                  <a:tcPr marL="6350" marR="6350" marT="6350" marB="0" anchor="b"/>
                </a:tc>
                <a:extLst>
                  <a:ext uri="{0D108BD9-81ED-4DB2-BD59-A6C34878D82A}">
                    <a16:rowId xmlns:a16="http://schemas.microsoft.com/office/drawing/2014/main" val="2656373546"/>
                  </a:ext>
                </a:extLst>
              </a:tr>
              <a:tr h="426720">
                <a:tc>
                  <a:txBody>
                    <a:bodyPr/>
                    <a:lstStyle/>
                    <a:p>
                      <a:pPr algn="l" fontAlgn="b"/>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dirty="0">
                          <a:solidFill>
                            <a:srgbClr val="FF0000"/>
                          </a:solidFill>
                          <a:effectLst/>
                        </a:rPr>
                        <a:t>Pennsylvania</a:t>
                      </a:r>
                      <a:endParaRPr lang="en-US" sz="20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US" sz="2000" b="1" u="none" strike="noStrike" kern="1200" dirty="0">
                          <a:solidFill>
                            <a:srgbClr val="000000"/>
                          </a:solidFill>
                          <a:effectLst/>
                          <a:latin typeface="+mn-lt"/>
                          <a:ea typeface="+mn-ea"/>
                          <a:cs typeface="+mn-cs"/>
                        </a:rPr>
                        <a:t>68,236</a:t>
                      </a:r>
                    </a:p>
                  </a:txBody>
                  <a:tcPr marL="6350" marR="6350" marT="6350" marB="0" anchor="b"/>
                </a:tc>
                <a:extLst>
                  <a:ext uri="{0D108BD9-81ED-4DB2-BD59-A6C34878D82A}">
                    <a16:rowId xmlns:a16="http://schemas.microsoft.com/office/drawing/2014/main" val="3694342909"/>
                  </a:ext>
                </a:extLst>
              </a:tr>
              <a:tr h="426720">
                <a:tc>
                  <a:txBody>
                    <a:bodyPr/>
                    <a:lstStyle/>
                    <a:p>
                      <a:pPr algn="l" fontAlgn="b"/>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b="1" u="none" strike="noStrike" dirty="0">
                          <a:solidFill>
                            <a:srgbClr val="FF0000"/>
                          </a:solidFill>
                          <a:effectLst/>
                        </a:rPr>
                        <a:t>Total</a:t>
                      </a:r>
                      <a:endParaRPr lang="en-US" sz="20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US" sz="2000" b="1" u="none" strike="noStrike" kern="1200" dirty="0">
                          <a:solidFill>
                            <a:srgbClr val="000000"/>
                          </a:solidFill>
                          <a:effectLst/>
                          <a:latin typeface="+mn-lt"/>
                          <a:ea typeface="+mn-ea"/>
                          <a:cs typeface="+mn-cs"/>
                        </a:rPr>
                        <a:t>636,441</a:t>
                      </a:r>
                    </a:p>
                  </a:txBody>
                  <a:tcPr marL="6350" marR="6350" marT="6350" marB="0" anchor="b"/>
                </a:tc>
                <a:extLst>
                  <a:ext uri="{0D108BD9-81ED-4DB2-BD59-A6C34878D82A}">
                    <a16:rowId xmlns:a16="http://schemas.microsoft.com/office/drawing/2014/main" val="609910067"/>
                  </a:ext>
                </a:extLst>
              </a:tr>
              <a:tr h="426720">
                <a:tc>
                  <a:txBody>
                    <a:bodyPr/>
                    <a:lstStyle/>
                    <a:p>
                      <a:pPr algn="l" fontAlgn="b"/>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b="1" u="none" strike="noStrike" dirty="0">
                          <a:solidFill>
                            <a:srgbClr val="FF0000"/>
                          </a:solidFill>
                          <a:effectLst/>
                        </a:rPr>
                        <a:t>Trump lead</a:t>
                      </a:r>
                      <a:endParaRPr lang="en-US" sz="20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US" sz="2800" b="1" i="0" u="none" strike="noStrike" dirty="0">
                          <a:solidFill>
                            <a:srgbClr val="000000"/>
                          </a:solidFill>
                          <a:effectLst/>
                          <a:latin typeface="Calibri" panose="020F0502020204030204" pitchFamily="34" charset="0"/>
                        </a:rPr>
                        <a:t>357,766</a:t>
                      </a:r>
                    </a:p>
                  </a:txBody>
                  <a:tcPr marL="6350" marR="6350" marT="6350" marB="0" anchor="b"/>
                </a:tc>
                <a:extLst>
                  <a:ext uri="{0D108BD9-81ED-4DB2-BD59-A6C34878D82A}">
                    <a16:rowId xmlns:a16="http://schemas.microsoft.com/office/drawing/2014/main" val="2043313143"/>
                  </a:ext>
                </a:extLst>
              </a:tr>
            </a:tbl>
          </a:graphicData>
        </a:graphic>
      </p:graphicFrame>
      <p:sp>
        <p:nvSpPr>
          <p:cNvPr id="6" name="TextBox 5"/>
          <p:cNvSpPr txBox="1"/>
          <p:nvPr/>
        </p:nvSpPr>
        <p:spPr>
          <a:xfrm>
            <a:off x="838200" y="5715000"/>
            <a:ext cx="7696200" cy="646331"/>
          </a:xfrm>
          <a:prstGeom prst="rect">
            <a:avLst/>
          </a:prstGeom>
          <a:noFill/>
        </p:spPr>
        <p:txBody>
          <a:bodyPr wrap="square" rtlCol="0">
            <a:spAutoFit/>
          </a:bodyPr>
          <a:lstStyle/>
          <a:p>
            <a:pPr algn="ctr"/>
            <a:r>
              <a:rPr lang="en-US" sz="3600" b="1" dirty="0"/>
              <a:t>Total difference: 0.29% </a:t>
            </a:r>
            <a:endParaRPr lang="en-US" b="1" dirty="0"/>
          </a:p>
        </p:txBody>
      </p:sp>
    </p:spTree>
    <p:extLst>
      <p:ext uri="{BB962C8B-B14F-4D97-AF65-F5344CB8AC3E}">
        <p14:creationId xmlns:p14="http://schemas.microsoft.com/office/powerpoint/2010/main" val="3255297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0C5CB750-9728-423D-9FBB-AFD329D3FB88}"/>
              </a:ext>
            </a:extLst>
          </p:cNvPr>
          <p:cNvGraphicFramePr>
            <a:graphicFrameLocks noGrp="1"/>
          </p:cNvGraphicFramePr>
          <p:nvPr>
            <p:ph idx="1"/>
            <p:extLst>
              <p:ext uri="{D42A27DB-BD31-4B8C-83A1-F6EECF244321}">
                <p14:modId xmlns:p14="http://schemas.microsoft.com/office/powerpoint/2010/main" val="3835032561"/>
              </p:ext>
            </p:extLst>
          </p:nvPr>
        </p:nvGraphicFramePr>
        <p:xfrm>
          <a:off x="533400" y="0"/>
          <a:ext cx="8001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Rounded Corners 7"/>
          <p:cNvSpPr/>
          <p:nvPr/>
        </p:nvSpPr>
        <p:spPr bwMode="auto">
          <a:xfrm>
            <a:off x="914400" y="4191001"/>
            <a:ext cx="6324600" cy="2057400"/>
          </a:xfrm>
          <a:prstGeom prst="roundRect">
            <a:avLst/>
          </a:prstGeom>
          <a:noFill/>
          <a:ln w="19050" cap="sq" cmpd="sng" algn="ctr">
            <a:solidFill>
              <a:schemeClr val="tx1"/>
            </a:solidFill>
            <a:prstDash val="solid"/>
            <a:round/>
            <a:headEnd type="none" w="med" len="med"/>
            <a:tailEnd type="none" w="med" len="med"/>
          </a:ln>
          <a:effectLst/>
        </p:spPr>
        <p:txBody>
          <a:bodyPr vert="horz" wrap="non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9" name="Rectangle: Rounded Corners 8"/>
          <p:cNvSpPr/>
          <p:nvPr/>
        </p:nvSpPr>
        <p:spPr bwMode="auto">
          <a:xfrm>
            <a:off x="5410200" y="6658"/>
            <a:ext cx="2057400" cy="526742"/>
          </a:xfrm>
          <a:prstGeom prst="roundRect">
            <a:avLst/>
          </a:prstGeom>
          <a:noFill/>
          <a:ln w="19050" cap="sq" cmpd="sng" algn="ctr">
            <a:solidFill>
              <a:schemeClr val="tx1"/>
            </a:solidFill>
            <a:prstDash val="solid"/>
            <a:round/>
            <a:headEnd type="none" w="med" len="med"/>
            <a:tailEnd type="none" w="med" len="med"/>
          </a:ln>
          <a:effectLst/>
        </p:spPr>
        <p:txBody>
          <a:bodyPr vert="horz" wrap="non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0" name="TextBox 1"/>
          <p:cNvSpPr txBox="1"/>
          <p:nvPr/>
        </p:nvSpPr>
        <p:spPr>
          <a:xfrm>
            <a:off x="6934204" y="3581402"/>
            <a:ext cx="1066791" cy="30479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Rust-belt states</a:t>
            </a:r>
          </a:p>
        </p:txBody>
      </p:sp>
      <p:cxnSp>
        <p:nvCxnSpPr>
          <p:cNvPr id="11" name="Straight Arrow Connector 10"/>
          <p:cNvCxnSpPr/>
          <p:nvPr/>
        </p:nvCxnSpPr>
        <p:spPr bwMode="auto">
          <a:xfrm flipH="1" flipV="1">
            <a:off x="6553201" y="3276594"/>
            <a:ext cx="381003" cy="381006"/>
          </a:xfrm>
          <a:prstGeom prst="straightConnector1">
            <a:avLst/>
          </a:prstGeom>
          <a:solidFill>
            <a:schemeClr val="accent1"/>
          </a:solidFill>
          <a:ln w="12700" cap="sq" cmpd="sng" algn="ctr">
            <a:solidFill>
              <a:schemeClr val="tx1"/>
            </a:solidFill>
            <a:prstDash val="solid"/>
            <a:round/>
            <a:headEnd type="none" w="med" len="med"/>
            <a:tailEnd type="triangle"/>
          </a:ln>
          <a:effectLst/>
        </p:spPr>
      </p:cxnSp>
      <p:cxnSp>
        <p:nvCxnSpPr>
          <p:cNvPr id="14" name="Straight Arrow Connector 13"/>
          <p:cNvCxnSpPr/>
          <p:nvPr/>
        </p:nvCxnSpPr>
        <p:spPr bwMode="auto">
          <a:xfrm flipH="1" flipV="1">
            <a:off x="6629400" y="3848094"/>
            <a:ext cx="381006" cy="38099"/>
          </a:xfrm>
          <a:prstGeom prst="straightConnector1">
            <a:avLst/>
          </a:prstGeom>
          <a:solidFill>
            <a:schemeClr val="accent1"/>
          </a:solidFill>
          <a:ln w="12700" cap="sq"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184410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838200"/>
          </a:xfrm>
        </p:spPr>
        <p:txBody>
          <a:bodyPr/>
          <a:lstStyle/>
          <a:p>
            <a:r>
              <a:rPr lang="en-US" dirty="0"/>
              <a:t>States with Biggest Decline in Clinton Votes: 2016-1996</a:t>
            </a:r>
          </a:p>
        </p:txBody>
      </p:sp>
      <p:pic>
        <p:nvPicPr>
          <p:cNvPr id="4" name="Content Placeholder 3"/>
          <p:cNvPicPr>
            <a:picLocks noGrp="1" noChangeAspect="1"/>
          </p:cNvPicPr>
          <p:nvPr>
            <p:ph idx="1"/>
          </p:nvPr>
        </p:nvPicPr>
        <p:blipFill>
          <a:blip r:embed="rId2"/>
          <a:stretch>
            <a:fillRect/>
          </a:stretch>
        </p:blipFill>
        <p:spPr>
          <a:xfrm>
            <a:off x="228600" y="1295400"/>
            <a:ext cx="8915400" cy="5410200"/>
          </a:xfrm>
          <a:prstGeom prst="rect">
            <a:avLst/>
          </a:prstGeom>
        </p:spPr>
      </p:pic>
      <p:pic>
        <p:nvPicPr>
          <p:cNvPr id="5" name="Picture 4"/>
          <p:cNvPicPr>
            <a:picLocks noChangeAspect="1"/>
          </p:cNvPicPr>
          <p:nvPr/>
        </p:nvPicPr>
        <p:blipFill>
          <a:blip r:embed="rId3"/>
          <a:stretch>
            <a:fillRect/>
          </a:stretch>
        </p:blipFill>
        <p:spPr>
          <a:xfrm>
            <a:off x="762000" y="1676400"/>
            <a:ext cx="3400425" cy="533400"/>
          </a:xfrm>
          <a:prstGeom prst="rect">
            <a:avLst/>
          </a:prstGeom>
        </p:spPr>
      </p:pic>
    </p:spTree>
    <p:extLst>
      <p:ext uri="{BB962C8B-B14F-4D97-AF65-F5344CB8AC3E}">
        <p14:creationId xmlns:p14="http://schemas.microsoft.com/office/powerpoint/2010/main" val="2498489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70" y="304800"/>
            <a:ext cx="8963024" cy="762000"/>
          </a:xfrm>
        </p:spPr>
        <p:txBody>
          <a:bodyPr/>
          <a:lstStyle/>
          <a:p>
            <a:r>
              <a:rPr lang="en-US" dirty="0"/>
              <a:t>Battleground States: Clinton underperforms</a:t>
            </a:r>
          </a:p>
        </p:txBody>
      </p:sp>
      <p:pic>
        <p:nvPicPr>
          <p:cNvPr id="4" name="Content Placeholder 3"/>
          <p:cNvPicPr>
            <a:picLocks noGrp="1" noChangeAspect="1"/>
          </p:cNvPicPr>
          <p:nvPr>
            <p:ph idx="1"/>
          </p:nvPr>
        </p:nvPicPr>
        <p:blipFill>
          <a:blip r:embed="rId2"/>
          <a:stretch>
            <a:fillRect/>
          </a:stretch>
        </p:blipFill>
        <p:spPr>
          <a:xfrm>
            <a:off x="76200" y="1752600"/>
            <a:ext cx="8963025" cy="4648200"/>
          </a:xfrm>
          <a:prstGeom prst="rect">
            <a:avLst/>
          </a:prstGeom>
        </p:spPr>
      </p:pic>
      <p:pic>
        <p:nvPicPr>
          <p:cNvPr id="5" name="Picture 4"/>
          <p:cNvPicPr>
            <a:picLocks noChangeAspect="1"/>
          </p:cNvPicPr>
          <p:nvPr/>
        </p:nvPicPr>
        <p:blipFill>
          <a:blip r:embed="rId3"/>
          <a:stretch>
            <a:fillRect/>
          </a:stretch>
        </p:blipFill>
        <p:spPr>
          <a:xfrm>
            <a:off x="76200" y="2133600"/>
            <a:ext cx="3400425" cy="533400"/>
          </a:xfrm>
          <a:prstGeom prst="rect">
            <a:avLst/>
          </a:prstGeom>
        </p:spPr>
      </p:pic>
    </p:spTree>
    <p:extLst>
      <p:ext uri="{BB962C8B-B14F-4D97-AF65-F5344CB8AC3E}">
        <p14:creationId xmlns:p14="http://schemas.microsoft.com/office/powerpoint/2010/main" val="2380457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609600"/>
          </a:xfrm>
        </p:spPr>
        <p:txBody>
          <a:bodyPr/>
          <a:lstStyle/>
          <a:p>
            <a:pPr algn="ctr"/>
            <a:r>
              <a:rPr lang="en-US" dirty="0"/>
              <a:t>Clinton overperforms in CA, DC</a:t>
            </a:r>
          </a:p>
        </p:txBody>
      </p:sp>
      <p:pic>
        <p:nvPicPr>
          <p:cNvPr id="4" name="Content Placeholder 3"/>
          <p:cNvPicPr>
            <a:picLocks noGrp="1" noChangeAspect="1"/>
          </p:cNvPicPr>
          <p:nvPr>
            <p:ph idx="1"/>
          </p:nvPr>
        </p:nvPicPr>
        <p:blipFill>
          <a:blip r:embed="rId2"/>
          <a:stretch>
            <a:fillRect/>
          </a:stretch>
        </p:blipFill>
        <p:spPr>
          <a:xfrm>
            <a:off x="304800" y="1905000"/>
            <a:ext cx="8686800" cy="4343400"/>
          </a:xfrm>
          <a:prstGeom prst="rect">
            <a:avLst/>
          </a:prstGeom>
        </p:spPr>
      </p:pic>
    </p:spTree>
    <p:extLst>
      <p:ext uri="{BB962C8B-B14F-4D97-AF65-F5344CB8AC3E}">
        <p14:creationId xmlns:p14="http://schemas.microsoft.com/office/powerpoint/2010/main" val="3877925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533400"/>
          </a:xfrm>
        </p:spPr>
        <p:txBody>
          <a:bodyPr/>
          <a:lstStyle/>
          <a:p>
            <a:r>
              <a:rPr lang="en-US" dirty="0">
                <a:latin typeface="Franklin Gothic Demi" panose="020B0703020102020204" pitchFamily="34" charset="0"/>
              </a:rPr>
              <a:t>What explanations exist?</a:t>
            </a:r>
          </a:p>
        </p:txBody>
      </p:sp>
      <p:sp>
        <p:nvSpPr>
          <p:cNvPr id="3" name="Content Placeholder 2"/>
          <p:cNvSpPr>
            <a:spLocks noGrp="1"/>
          </p:cNvSpPr>
          <p:nvPr>
            <p:ph idx="1"/>
          </p:nvPr>
        </p:nvSpPr>
        <p:spPr>
          <a:xfrm>
            <a:off x="533400" y="914400"/>
            <a:ext cx="8001000" cy="5257800"/>
          </a:xfrm>
          <a:solidFill>
            <a:schemeClr val="bg1"/>
          </a:solidFill>
        </p:spPr>
        <p:txBody>
          <a:bodyPr/>
          <a:lstStyle/>
          <a:p>
            <a:pPr marL="0" indent="0">
              <a:buNone/>
            </a:pPr>
            <a:r>
              <a:rPr lang="en-US" b="1" dirty="0">
                <a:latin typeface="Franklin Gothic Demi" panose="020B0703020102020204" pitchFamily="34" charset="0"/>
              </a:rPr>
              <a:t>Clinton’s campaign has an answer</a:t>
            </a:r>
            <a:r>
              <a:rPr lang="en-US" dirty="0">
                <a:latin typeface="Franklin Gothic Demi" panose="020B0703020102020204" pitchFamily="34" charset="0"/>
              </a:rPr>
              <a:t>: </a:t>
            </a:r>
            <a:r>
              <a:rPr lang="en-US" i="1" dirty="0">
                <a:latin typeface="Franklin Gothic Demi" panose="020B0703020102020204" pitchFamily="34" charset="0"/>
              </a:rPr>
              <a:t>Jim </a:t>
            </a:r>
            <a:r>
              <a:rPr lang="en-US" i="1" dirty="0" err="1">
                <a:latin typeface="Franklin Gothic Demi" panose="020B0703020102020204" pitchFamily="34" charset="0"/>
              </a:rPr>
              <a:t>Comey</a:t>
            </a:r>
            <a:r>
              <a:rPr lang="en-US" dirty="0">
                <a:latin typeface="Franklin Gothic Demi" panose="020B0703020102020204" pitchFamily="34" charset="0"/>
              </a:rPr>
              <a:t>!</a:t>
            </a:r>
          </a:p>
          <a:p>
            <a:r>
              <a:rPr lang="en-US" dirty="0">
                <a:latin typeface="Franklin Gothic Demi" panose="020B0703020102020204" pitchFamily="34" charset="0"/>
              </a:rPr>
              <a:t>Other explanations:</a:t>
            </a:r>
          </a:p>
          <a:p>
            <a:pPr lvl="1"/>
            <a:r>
              <a:rPr lang="en-US" dirty="0">
                <a:latin typeface="Franklin Gothic Demi" panose="020B0703020102020204" pitchFamily="34" charset="0"/>
              </a:rPr>
              <a:t>Challenges with electorate esp. in certain areas</a:t>
            </a:r>
          </a:p>
          <a:p>
            <a:pPr lvl="1"/>
            <a:r>
              <a:rPr lang="en-US" dirty="0">
                <a:latin typeface="Franklin Gothic Demi" panose="020B0703020102020204" pitchFamily="34" charset="0"/>
              </a:rPr>
              <a:t>Third term – incumbent party fatigue</a:t>
            </a:r>
          </a:p>
          <a:p>
            <a:pPr lvl="1"/>
            <a:r>
              <a:rPr lang="en-US" dirty="0">
                <a:latin typeface="Franklin Gothic Demi" panose="020B0703020102020204" pitchFamily="34" charset="0"/>
              </a:rPr>
              <a:t>Tactical campaign mistakes</a:t>
            </a:r>
          </a:p>
          <a:p>
            <a:pPr lvl="1"/>
            <a:r>
              <a:rPr lang="en-US" dirty="0">
                <a:latin typeface="Franklin Gothic Demi" panose="020B0703020102020204" pitchFamily="34" charset="0"/>
              </a:rPr>
              <a:t>Message – campaign too focused on personality contrast not necessarily to Clinton’s favor</a:t>
            </a:r>
          </a:p>
          <a:p>
            <a:pPr lvl="1"/>
            <a:r>
              <a:rPr lang="en-US" dirty="0">
                <a:latin typeface="Franklin Gothic Demi" panose="020B0703020102020204" pitchFamily="34" charset="0"/>
              </a:rPr>
              <a:t>Messenger – both candidates had baggage; woman candidate breaks new ground</a:t>
            </a:r>
          </a:p>
          <a:p>
            <a:pPr lvl="2"/>
            <a:r>
              <a:rPr lang="en-US" sz="2400" dirty="0">
                <a:latin typeface="Franklin Gothic Demi" panose="020B0703020102020204" pitchFamily="34" charset="0"/>
              </a:rPr>
              <a:t>If the messenger was at least partly the problem, would Bernie Sanders have been more successful?</a:t>
            </a:r>
          </a:p>
          <a:p>
            <a:endParaRPr lang="en-US" dirty="0"/>
          </a:p>
        </p:txBody>
      </p:sp>
      <p:pic>
        <p:nvPicPr>
          <p:cNvPr id="4" name="Picture 42" descr="Image result for jim comey sad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1309" y="381000"/>
            <a:ext cx="182792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214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5105400" cy="967673"/>
          </a:xfrm>
          <a:solidFill>
            <a:schemeClr val="bg1"/>
          </a:solidFill>
        </p:spPr>
        <p:txBody>
          <a:bodyPr/>
          <a:lstStyle/>
          <a:p>
            <a:r>
              <a:rPr lang="en-US" dirty="0">
                <a:latin typeface="Franklin Gothic Demi" panose="020B0703020102020204" pitchFamily="34" charset="0"/>
              </a:rPr>
              <a:t>Why did she lose?</a:t>
            </a:r>
            <a:br>
              <a:rPr lang="en-US" dirty="0">
                <a:latin typeface="Franklin Gothic Demi" panose="020B0703020102020204" pitchFamily="34" charset="0"/>
              </a:rPr>
            </a:br>
            <a:r>
              <a:rPr lang="en-US" dirty="0">
                <a:latin typeface="Franklin Gothic Demi" panose="020B0703020102020204" pitchFamily="34" charset="0"/>
              </a:rPr>
              <a:t>Voters in certain areas wanted change</a:t>
            </a:r>
          </a:p>
        </p:txBody>
      </p:sp>
      <p:pic>
        <p:nvPicPr>
          <p:cNvPr id="6" name="Picture 5"/>
          <p:cNvPicPr>
            <a:picLocks noChangeAspect="1"/>
          </p:cNvPicPr>
          <p:nvPr/>
        </p:nvPicPr>
        <p:blipFill>
          <a:blip r:embed="rId2"/>
          <a:stretch>
            <a:fillRect/>
          </a:stretch>
        </p:blipFill>
        <p:spPr>
          <a:xfrm>
            <a:off x="5934007" y="14160"/>
            <a:ext cx="3209994" cy="4405439"/>
          </a:xfrm>
          <a:prstGeom prst="rect">
            <a:avLst/>
          </a:prstGeom>
        </p:spPr>
      </p:pic>
      <p:sp>
        <p:nvSpPr>
          <p:cNvPr id="4" name="Content Placeholder 3"/>
          <p:cNvSpPr>
            <a:spLocks noGrp="1"/>
          </p:cNvSpPr>
          <p:nvPr>
            <p:ph idx="1"/>
          </p:nvPr>
        </p:nvSpPr>
        <p:spPr>
          <a:xfrm>
            <a:off x="533400" y="1600200"/>
            <a:ext cx="4724400" cy="2895600"/>
          </a:xfrm>
        </p:spPr>
        <p:txBody>
          <a:bodyPr/>
          <a:lstStyle/>
          <a:p>
            <a:pPr marL="0" indent="0">
              <a:buNone/>
            </a:pPr>
            <a:r>
              <a:rPr lang="en-US" b="1" dirty="0">
                <a:latin typeface="Franklin Gothic Demi" panose="020B0703020102020204" pitchFamily="34" charset="0"/>
              </a:rPr>
              <a:t>“Global forces that were driving a deep-seated anger at institutions the world over, and an angry alienated electorate at home that was frustrated with our political-economic system.” </a:t>
            </a:r>
            <a:br>
              <a:rPr lang="en-US" b="1" dirty="0">
                <a:latin typeface="Franklin Gothic Demi" panose="020B0703020102020204" pitchFamily="34" charset="0"/>
              </a:rPr>
            </a:br>
            <a:r>
              <a:rPr lang="en-US" sz="1600" b="1" dirty="0">
                <a:latin typeface="Franklin Gothic Demi" panose="020B0703020102020204" pitchFamily="34" charset="0"/>
              </a:rPr>
              <a:t>(Clinton post election analysis)</a:t>
            </a:r>
          </a:p>
          <a:p>
            <a:endParaRPr lang="en-US" dirty="0"/>
          </a:p>
        </p:txBody>
      </p:sp>
      <p:sp>
        <p:nvSpPr>
          <p:cNvPr id="7" name="Title 1"/>
          <p:cNvSpPr txBox="1">
            <a:spLocks/>
          </p:cNvSpPr>
          <p:nvPr/>
        </p:nvSpPr>
        <p:spPr bwMode="auto">
          <a:xfrm>
            <a:off x="609600" y="4419599"/>
            <a:ext cx="8010594" cy="1981201"/>
          </a:xfrm>
          <a:prstGeom prst="rect">
            <a:avLst/>
          </a:prstGeom>
          <a:solidFill>
            <a:schemeClr val="bg1"/>
          </a:solidFill>
          <a:ln>
            <a:noFill/>
          </a:ln>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Century Gothic" pitchFamily="34" charset="0"/>
              </a:defRPr>
            </a:lvl2pPr>
            <a:lvl3pPr algn="l" rtl="0" eaLnBrk="1" fontAlgn="base" hangingPunct="1">
              <a:spcBef>
                <a:spcPct val="0"/>
              </a:spcBef>
              <a:spcAft>
                <a:spcPct val="0"/>
              </a:spcAft>
              <a:defRPr sz="3200" b="1">
                <a:solidFill>
                  <a:srgbClr val="000000"/>
                </a:solidFill>
                <a:latin typeface="Century Gothic" pitchFamily="34" charset="0"/>
              </a:defRPr>
            </a:lvl3pPr>
            <a:lvl4pPr algn="l" rtl="0" eaLnBrk="1" fontAlgn="base" hangingPunct="1">
              <a:spcBef>
                <a:spcPct val="0"/>
              </a:spcBef>
              <a:spcAft>
                <a:spcPct val="0"/>
              </a:spcAft>
              <a:defRPr sz="3200" b="1">
                <a:solidFill>
                  <a:srgbClr val="000000"/>
                </a:solidFill>
                <a:latin typeface="Century Gothic" pitchFamily="34" charset="0"/>
              </a:defRPr>
            </a:lvl4pPr>
            <a:lvl5pPr algn="l" rtl="0" eaLnBrk="1" fontAlgn="base" hangingPunct="1">
              <a:spcBef>
                <a:spcPct val="0"/>
              </a:spcBef>
              <a:spcAft>
                <a:spcPct val="0"/>
              </a:spcAft>
              <a:defRPr sz="3200" b="1">
                <a:solidFill>
                  <a:srgbClr val="000000"/>
                </a:solidFill>
                <a:latin typeface="Century Gothic" pitchFamily="34" charset="0"/>
              </a:defRPr>
            </a:lvl5pPr>
            <a:lvl6pPr marL="457200" algn="l" rtl="0" eaLnBrk="1" fontAlgn="base" hangingPunct="1">
              <a:spcBef>
                <a:spcPct val="0"/>
              </a:spcBef>
              <a:spcAft>
                <a:spcPct val="0"/>
              </a:spcAft>
              <a:defRPr sz="3200" b="1">
                <a:solidFill>
                  <a:srgbClr val="000000"/>
                </a:solidFill>
                <a:latin typeface="Century Gothic" pitchFamily="34" charset="0"/>
              </a:defRPr>
            </a:lvl6pPr>
            <a:lvl7pPr marL="914400" algn="l" rtl="0" eaLnBrk="1" fontAlgn="base" hangingPunct="1">
              <a:spcBef>
                <a:spcPct val="0"/>
              </a:spcBef>
              <a:spcAft>
                <a:spcPct val="0"/>
              </a:spcAft>
              <a:defRPr sz="3200" b="1">
                <a:solidFill>
                  <a:srgbClr val="000000"/>
                </a:solidFill>
                <a:latin typeface="Century Gothic" pitchFamily="34" charset="0"/>
              </a:defRPr>
            </a:lvl7pPr>
            <a:lvl8pPr marL="1371600" algn="l" rtl="0" eaLnBrk="1" fontAlgn="base" hangingPunct="1">
              <a:spcBef>
                <a:spcPct val="0"/>
              </a:spcBef>
              <a:spcAft>
                <a:spcPct val="0"/>
              </a:spcAft>
              <a:defRPr sz="3200" b="1">
                <a:solidFill>
                  <a:srgbClr val="000000"/>
                </a:solidFill>
                <a:latin typeface="Century Gothic" pitchFamily="34" charset="0"/>
              </a:defRPr>
            </a:lvl8pPr>
            <a:lvl9pPr marL="1828800" algn="l" rtl="0" eaLnBrk="1" fontAlgn="base" hangingPunct="1">
              <a:spcBef>
                <a:spcPct val="0"/>
              </a:spcBef>
              <a:spcAft>
                <a:spcPct val="0"/>
              </a:spcAft>
              <a:defRPr sz="3200" b="1">
                <a:solidFill>
                  <a:srgbClr val="000000"/>
                </a:solidFill>
                <a:latin typeface="Century Gothic" pitchFamily="34" charset="0"/>
              </a:defRPr>
            </a:lvl9pPr>
          </a:lstStyle>
          <a:p>
            <a:r>
              <a:rPr lang="en-US" sz="2400" dirty="0">
                <a:latin typeface="Franklin Gothic Demi" panose="020B0703020102020204" pitchFamily="34" charset="0"/>
              </a:rPr>
              <a:t>“There are many millions of people who did not vote for Donald Trump because of the bigotry and hate that fueled his campaign rallies. They voted for him out of frustration and anger – and also out of hope that he would bring change…”  </a:t>
            </a:r>
            <a:r>
              <a:rPr lang="en-US" sz="1800" dirty="0">
                <a:latin typeface="Franklin Gothic Demi" panose="020B0703020102020204" pitchFamily="34" charset="0"/>
              </a:rPr>
              <a:t>(Elizabeth Warren: Speech to AFL-CIO, Nov. 10, 2016</a:t>
            </a:r>
            <a:endParaRPr lang="en-US" sz="2400" dirty="0">
              <a:latin typeface="Franklin Gothic Demi" panose="020B0703020102020204" pitchFamily="34" charset="0"/>
            </a:endParaRPr>
          </a:p>
        </p:txBody>
      </p:sp>
    </p:spTree>
    <p:extLst>
      <p:ext uri="{BB962C8B-B14F-4D97-AF65-F5344CB8AC3E}">
        <p14:creationId xmlns:p14="http://schemas.microsoft.com/office/powerpoint/2010/main" val="4155857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01000" cy="685800"/>
          </a:xfrm>
        </p:spPr>
        <p:txBody>
          <a:bodyPr/>
          <a:lstStyle/>
          <a:p>
            <a:r>
              <a:rPr lang="en-US" dirty="0"/>
              <a:t>Voters were angry with the system!</a:t>
            </a:r>
            <a:br>
              <a:rPr lang="en-US" dirty="0"/>
            </a:br>
            <a:r>
              <a:rPr lang="en-US" dirty="0"/>
              <a:t>	Bernie Sanders’ views…</a:t>
            </a:r>
          </a:p>
        </p:txBody>
      </p:sp>
      <p:sp>
        <p:nvSpPr>
          <p:cNvPr id="4" name="Content Placeholder 2"/>
          <p:cNvSpPr>
            <a:spLocks noGrp="1"/>
          </p:cNvSpPr>
          <p:nvPr>
            <p:ph idx="1"/>
          </p:nvPr>
        </p:nvSpPr>
        <p:spPr>
          <a:solidFill>
            <a:schemeClr val="bg1"/>
          </a:solidFill>
        </p:spPr>
        <p:txBody>
          <a:bodyPr/>
          <a:lstStyle/>
          <a:p>
            <a:r>
              <a:rPr lang="en-US" dirty="0">
                <a:latin typeface="Franklin Gothic Demi" panose="020B0703020102020204" pitchFamily="34" charset="0"/>
              </a:rPr>
              <a:t>“Donald J. Trump won the White House because his campaign rhetoric successfully tapped into a very real and justified anger, an anger that many traditional Democrats feel.</a:t>
            </a:r>
          </a:p>
          <a:p>
            <a:r>
              <a:rPr lang="en-US" dirty="0">
                <a:latin typeface="Franklin Gothic Demi" panose="020B0703020102020204" pitchFamily="34" charset="0"/>
              </a:rPr>
              <a:t>Millions of Americans registered a protest vote on Tuesday, expressing their fierce opposition to an economic and political system that puts wealthy and corporate interests over their own.</a:t>
            </a:r>
          </a:p>
          <a:p>
            <a:r>
              <a:rPr lang="en-US" dirty="0">
                <a:latin typeface="Franklin Gothic Demi" panose="020B0703020102020204" pitchFamily="34" charset="0"/>
              </a:rPr>
              <a:t>It is no shock to me that millions of people who voted for Mr. Trump did so because they are sick and tired of the economic, political and media status quo.”</a:t>
            </a:r>
          </a:p>
        </p:txBody>
      </p:sp>
    </p:spTree>
    <p:extLst>
      <p:ext uri="{BB962C8B-B14F-4D97-AF65-F5344CB8AC3E}">
        <p14:creationId xmlns:p14="http://schemas.microsoft.com/office/powerpoint/2010/main" val="1974854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was there a desire for change?</a:t>
            </a:r>
          </a:p>
        </p:txBody>
      </p:sp>
      <p:sp>
        <p:nvSpPr>
          <p:cNvPr id="3" name="Content Placeholder 2"/>
          <p:cNvSpPr>
            <a:spLocks noGrp="1"/>
          </p:cNvSpPr>
          <p:nvPr>
            <p:ph idx="1"/>
          </p:nvPr>
        </p:nvSpPr>
        <p:spPr/>
        <p:txBody>
          <a:bodyPr/>
          <a:lstStyle/>
          <a:p>
            <a:r>
              <a:rPr lang="en-US" sz="3200" dirty="0">
                <a:latin typeface="Franklin Gothic Demi" panose="020B0703020102020204" pitchFamily="34" charset="0"/>
              </a:rPr>
              <a:t>Economic recovery left some people and areas behind</a:t>
            </a:r>
          </a:p>
          <a:p>
            <a:pPr lvl="1"/>
            <a:r>
              <a:rPr lang="en-US" sz="2800" dirty="0">
                <a:latin typeface="Franklin Gothic Demi" panose="020B0703020102020204" pitchFamily="34" charset="0"/>
              </a:rPr>
              <a:t>Less educated</a:t>
            </a:r>
          </a:p>
          <a:p>
            <a:pPr lvl="1"/>
            <a:r>
              <a:rPr lang="en-US" sz="2800" dirty="0">
                <a:latin typeface="Franklin Gothic Demi" panose="020B0703020102020204" pitchFamily="34" charset="0"/>
              </a:rPr>
              <a:t>Areas with smaller populations</a:t>
            </a:r>
          </a:p>
          <a:p>
            <a:r>
              <a:rPr lang="en-US" sz="3000" dirty="0">
                <a:latin typeface="Franklin Gothic Demi" panose="020B0703020102020204" pitchFamily="34" charset="0"/>
              </a:rPr>
              <a:t>Different effects of the economy created fundamental differences in perceptions among different social groups</a:t>
            </a:r>
          </a:p>
          <a:p>
            <a:endParaRPr lang="en-US" dirty="0"/>
          </a:p>
        </p:txBody>
      </p:sp>
    </p:spTree>
    <p:extLst>
      <p:ext uri="{BB962C8B-B14F-4D97-AF65-F5344CB8AC3E}">
        <p14:creationId xmlns:p14="http://schemas.microsoft.com/office/powerpoint/2010/main" val="2879072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7"/>
          <p:cNvGraphicFramePr>
            <a:graphicFrameLocks/>
          </p:cNvGraphicFramePr>
          <p:nvPr>
            <p:extLst/>
          </p:nvPr>
        </p:nvGraphicFramePr>
        <p:xfrm>
          <a:off x="381000" y="228600"/>
          <a:ext cx="8520113" cy="6015038"/>
        </p:xfrm>
        <a:graphic>
          <a:graphicData uri="http://schemas.openxmlformats.org/presentationml/2006/ole">
            <mc:AlternateContent xmlns:mc="http://schemas.openxmlformats.org/markup-compatibility/2006">
              <mc:Choice xmlns:v="urn:schemas-microsoft-com:vml" Requires="v">
                <p:oleObj spid="_x0000_s1044" name="Worksheet" r:id="rId3" imgW="8534283" imgH="5962598" progId="Excel.Sheet.8">
                  <p:embed/>
                </p:oleObj>
              </mc:Choice>
              <mc:Fallback>
                <p:oleObj name="Worksheet" r:id="rId3" imgW="8534283" imgH="5962598" progId="Excel.Sheet.8">
                  <p:embed/>
                  <p:pic>
                    <p:nvPicPr>
                      <p:cNvPr id="4" name="Chart 7"/>
                      <p:cNvPicPr>
                        <a:picLocks noChangeArrowheads="1"/>
                      </p:cNvPicPr>
                      <p:nvPr/>
                    </p:nvPicPr>
                    <p:blipFill>
                      <a:blip r:embed="rId4"/>
                      <a:srcRect/>
                      <a:stretch>
                        <a:fillRect/>
                      </a:stretch>
                    </p:blipFill>
                    <p:spPr bwMode="auto">
                      <a:xfrm>
                        <a:off x="381000" y="228600"/>
                        <a:ext cx="8520113" cy="6015038"/>
                      </a:xfrm>
                      <a:prstGeom prst="rect">
                        <a:avLst/>
                      </a:prstGeom>
                      <a:solidFill>
                        <a:srgbClr val="FFFFFF"/>
                      </a:solidFill>
                      <a:extLst/>
                    </p:spPr>
                  </p:pic>
                </p:oleObj>
              </mc:Fallback>
            </mc:AlternateContent>
          </a:graphicData>
        </a:graphic>
      </p:graphicFrame>
      <p:sp>
        <p:nvSpPr>
          <p:cNvPr id="5" name="TextBox 4"/>
          <p:cNvSpPr txBox="1"/>
          <p:nvPr/>
        </p:nvSpPr>
        <p:spPr>
          <a:xfrm>
            <a:off x="533400" y="6324600"/>
            <a:ext cx="4724400" cy="369332"/>
          </a:xfrm>
          <a:prstGeom prst="rect">
            <a:avLst/>
          </a:prstGeom>
          <a:noFill/>
        </p:spPr>
        <p:txBody>
          <a:bodyPr wrap="square" rtlCol="0">
            <a:spAutoFit/>
          </a:bodyPr>
          <a:lstStyle/>
          <a:p>
            <a:r>
              <a:rPr lang="en-US" dirty="0"/>
              <a:t>Langer Research Associates: AAPOR 2016</a:t>
            </a:r>
          </a:p>
        </p:txBody>
      </p:sp>
    </p:spTree>
    <p:extLst>
      <p:ext uri="{BB962C8B-B14F-4D97-AF65-F5344CB8AC3E}">
        <p14:creationId xmlns:p14="http://schemas.microsoft.com/office/powerpoint/2010/main" val="3957960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hart 3">
            <a:extLst>
              <a:ext uri="{FF2B5EF4-FFF2-40B4-BE49-F238E27FC236}">
                <a16:creationId xmlns:a16="http://schemas.microsoft.com/office/drawing/2014/main" id="{C80B899D-8C4F-4764-99A0-86432CF810E9}"/>
              </a:ext>
            </a:extLst>
          </p:cNvPr>
          <p:cNvGraphicFramePr>
            <a:graphicFrameLocks noGrp="1"/>
          </p:cNvGraphicFramePr>
          <p:nvPr>
            <p:extLst>
              <p:ext uri="{D42A27DB-BD31-4B8C-83A1-F6EECF244321}">
                <p14:modId xmlns:p14="http://schemas.microsoft.com/office/powerpoint/2010/main" val="3344890530"/>
              </p:ext>
            </p:extLst>
          </p:nvPr>
        </p:nvGraphicFramePr>
        <p:xfrm>
          <a:off x="223880" y="381000"/>
          <a:ext cx="8660423" cy="62865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3880" y="1557158"/>
            <a:ext cx="1053612" cy="369332"/>
          </a:xfrm>
          <a:prstGeom prst="rect">
            <a:avLst/>
          </a:prstGeom>
          <a:noFill/>
        </p:spPr>
        <p:txBody>
          <a:bodyPr wrap="square" rtlCol="0">
            <a:spAutoFit/>
          </a:bodyPr>
          <a:lstStyle/>
          <a:p>
            <a:r>
              <a:rPr lang="en-US" dirty="0">
                <a:solidFill>
                  <a:srgbClr val="0070C0"/>
                </a:solidFill>
              </a:rPr>
              <a:t>Truman</a:t>
            </a:r>
          </a:p>
        </p:txBody>
      </p:sp>
      <p:sp>
        <p:nvSpPr>
          <p:cNvPr id="6" name="TextBox 5"/>
          <p:cNvSpPr txBox="1"/>
          <p:nvPr/>
        </p:nvSpPr>
        <p:spPr>
          <a:xfrm>
            <a:off x="1295400" y="830818"/>
            <a:ext cx="1053612" cy="369332"/>
          </a:xfrm>
          <a:prstGeom prst="rect">
            <a:avLst/>
          </a:prstGeom>
          <a:noFill/>
        </p:spPr>
        <p:txBody>
          <a:bodyPr wrap="square" rtlCol="0">
            <a:spAutoFit/>
          </a:bodyPr>
          <a:lstStyle/>
          <a:p>
            <a:r>
              <a:rPr lang="en-US" dirty="0" err="1">
                <a:solidFill>
                  <a:srgbClr val="C00000"/>
                </a:solidFill>
              </a:rPr>
              <a:t>Eisen</a:t>
            </a:r>
            <a:r>
              <a:rPr lang="en-US" dirty="0">
                <a:solidFill>
                  <a:srgbClr val="0070C0"/>
                </a:solidFill>
              </a:rPr>
              <a:t>.</a:t>
            </a:r>
          </a:p>
        </p:txBody>
      </p:sp>
      <p:cxnSp>
        <p:nvCxnSpPr>
          <p:cNvPr id="8" name="Straight Arrow Connector 7"/>
          <p:cNvCxnSpPr/>
          <p:nvPr/>
        </p:nvCxnSpPr>
        <p:spPr bwMode="auto">
          <a:xfrm flipH="1">
            <a:off x="1409700" y="1223426"/>
            <a:ext cx="145806" cy="314862"/>
          </a:xfrm>
          <a:prstGeom prst="straightConnector1">
            <a:avLst/>
          </a:prstGeom>
          <a:solidFill>
            <a:schemeClr val="accent1"/>
          </a:solidFill>
          <a:ln w="12700" cap="sq" cmpd="sng" algn="ctr">
            <a:solidFill>
              <a:schemeClr val="tx1"/>
            </a:solidFill>
            <a:prstDash val="solid"/>
            <a:round/>
            <a:headEnd type="none" w="med" len="med"/>
            <a:tailEnd type="triangle"/>
          </a:ln>
          <a:effectLst/>
        </p:spPr>
      </p:cxnSp>
      <p:cxnSp>
        <p:nvCxnSpPr>
          <p:cNvPr id="9" name="Straight Arrow Connector 8"/>
          <p:cNvCxnSpPr/>
          <p:nvPr/>
        </p:nvCxnSpPr>
        <p:spPr bwMode="auto">
          <a:xfrm>
            <a:off x="1815611" y="1130826"/>
            <a:ext cx="6595" cy="329148"/>
          </a:xfrm>
          <a:prstGeom prst="straightConnector1">
            <a:avLst/>
          </a:prstGeom>
          <a:solidFill>
            <a:schemeClr val="accent1"/>
          </a:solidFill>
          <a:ln w="12700" cap="sq" cmpd="sng" algn="ctr">
            <a:solidFill>
              <a:schemeClr val="tx1"/>
            </a:solidFill>
            <a:prstDash val="solid"/>
            <a:round/>
            <a:headEnd type="none" w="med" len="med"/>
            <a:tailEnd type="triangle"/>
          </a:ln>
          <a:effectLst/>
        </p:spPr>
      </p:cxnSp>
      <p:sp>
        <p:nvSpPr>
          <p:cNvPr id="12" name="TextBox 11"/>
          <p:cNvSpPr txBox="1"/>
          <p:nvPr/>
        </p:nvSpPr>
        <p:spPr>
          <a:xfrm>
            <a:off x="2716826" y="1614488"/>
            <a:ext cx="1053612" cy="369332"/>
          </a:xfrm>
          <a:prstGeom prst="rect">
            <a:avLst/>
          </a:prstGeom>
          <a:noFill/>
        </p:spPr>
        <p:txBody>
          <a:bodyPr wrap="square" rtlCol="0">
            <a:spAutoFit/>
          </a:bodyPr>
          <a:lstStyle/>
          <a:p>
            <a:r>
              <a:rPr lang="en-US" dirty="0">
                <a:solidFill>
                  <a:srgbClr val="C00000"/>
                </a:solidFill>
              </a:rPr>
              <a:t>Nixon</a:t>
            </a:r>
            <a:endParaRPr lang="en-US" dirty="0">
              <a:solidFill>
                <a:srgbClr val="0070C0"/>
              </a:solidFill>
            </a:endParaRPr>
          </a:p>
        </p:txBody>
      </p:sp>
      <p:sp>
        <p:nvSpPr>
          <p:cNvPr id="17" name="TextBox 16"/>
          <p:cNvSpPr txBox="1"/>
          <p:nvPr/>
        </p:nvSpPr>
        <p:spPr>
          <a:xfrm>
            <a:off x="3631223" y="811768"/>
            <a:ext cx="1053612" cy="369332"/>
          </a:xfrm>
          <a:prstGeom prst="rect">
            <a:avLst/>
          </a:prstGeom>
          <a:noFill/>
        </p:spPr>
        <p:txBody>
          <a:bodyPr wrap="square" rtlCol="0">
            <a:spAutoFit/>
          </a:bodyPr>
          <a:lstStyle/>
          <a:p>
            <a:r>
              <a:rPr lang="en-US" dirty="0">
                <a:solidFill>
                  <a:srgbClr val="C00000"/>
                </a:solidFill>
              </a:rPr>
              <a:t>Nixon</a:t>
            </a:r>
            <a:r>
              <a:rPr lang="en-US" dirty="0">
                <a:solidFill>
                  <a:srgbClr val="0070C0"/>
                </a:solidFill>
              </a:rPr>
              <a:t>.</a:t>
            </a:r>
          </a:p>
        </p:txBody>
      </p:sp>
      <p:sp>
        <p:nvSpPr>
          <p:cNvPr id="18" name="TextBox 17"/>
          <p:cNvSpPr txBox="1"/>
          <p:nvPr/>
        </p:nvSpPr>
        <p:spPr>
          <a:xfrm>
            <a:off x="5282374" y="1295400"/>
            <a:ext cx="685800" cy="369332"/>
          </a:xfrm>
          <a:prstGeom prst="rect">
            <a:avLst/>
          </a:prstGeom>
          <a:noFill/>
        </p:spPr>
        <p:txBody>
          <a:bodyPr wrap="square" rtlCol="0">
            <a:spAutoFit/>
          </a:bodyPr>
          <a:lstStyle/>
          <a:p>
            <a:r>
              <a:rPr lang="en-US" dirty="0">
                <a:solidFill>
                  <a:srgbClr val="C00000"/>
                </a:solidFill>
              </a:rPr>
              <a:t>Bush</a:t>
            </a:r>
            <a:endParaRPr lang="en-US" dirty="0">
              <a:solidFill>
                <a:srgbClr val="0070C0"/>
              </a:solidFill>
            </a:endParaRPr>
          </a:p>
        </p:txBody>
      </p:sp>
      <p:sp>
        <p:nvSpPr>
          <p:cNvPr id="19" name="TextBox 18"/>
          <p:cNvSpPr txBox="1"/>
          <p:nvPr/>
        </p:nvSpPr>
        <p:spPr>
          <a:xfrm>
            <a:off x="4917710" y="825293"/>
            <a:ext cx="1178290" cy="369332"/>
          </a:xfrm>
          <a:prstGeom prst="rect">
            <a:avLst/>
          </a:prstGeom>
          <a:noFill/>
        </p:spPr>
        <p:txBody>
          <a:bodyPr wrap="square" rtlCol="0">
            <a:spAutoFit/>
          </a:bodyPr>
          <a:lstStyle/>
          <a:p>
            <a:r>
              <a:rPr lang="en-US" dirty="0">
                <a:solidFill>
                  <a:srgbClr val="C00000"/>
                </a:solidFill>
              </a:rPr>
              <a:t>Reagan</a:t>
            </a:r>
            <a:endParaRPr lang="en-US" dirty="0">
              <a:solidFill>
                <a:srgbClr val="0070C0"/>
              </a:solidFill>
            </a:endParaRPr>
          </a:p>
        </p:txBody>
      </p:sp>
      <p:sp>
        <p:nvSpPr>
          <p:cNvPr id="20" name="TextBox 19"/>
          <p:cNvSpPr txBox="1"/>
          <p:nvPr/>
        </p:nvSpPr>
        <p:spPr>
          <a:xfrm>
            <a:off x="6524653" y="1110734"/>
            <a:ext cx="1053612" cy="369332"/>
          </a:xfrm>
          <a:prstGeom prst="rect">
            <a:avLst/>
          </a:prstGeom>
          <a:noFill/>
        </p:spPr>
        <p:txBody>
          <a:bodyPr wrap="square" rtlCol="0">
            <a:spAutoFit/>
          </a:bodyPr>
          <a:lstStyle/>
          <a:p>
            <a:r>
              <a:rPr lang="en-US" dirty="0">
                <a:solidFill>
                  <a:srgbClr val="C00000"/>
                </a:solidFill>
              </a:rPr>
              <a:t>Bush</a:t>
            </a:r>
            <a:endParaRPr lang="en-US" dirty="0">
              <a:solidFill>
                <a:srgbClr val="0070C0"/>
              </a:solidFill>
            </a:endParaRPr>
          </a:p>
        </p:txBody>
      </p:sp>
      <p:sp>
        <p:nvSpPr>
          <p:cNvPr id="21" name="TextBox 20"/>
          <p:cNvSpPr txBox="1"/>
          <p:nvPr/>
        </p:nvSpPr>
        <p:spPr>
          <a:xfrm>
            <a:off x="8090388" y="2971800"/>
            <a:ext cx="1053612" cy="369332"/>
          </a:xfrm>
          <a:prstGeom prst="rect">
            <a:avLst/>
          </a:prstGeom>
          <a:noFill/>
        </p:spPr>
        <p:txBody>
          <a:bodyPr wrap="square" rtlCol="0">
            <a:spAutoFit/>
          </a:bodyPr>
          <a:lstStyle/>
          <a:p>
            <a:r>
              <a:rPr lang="en-US" dirty="0">
                <a:solidFill>
                  <a:srgbClr val="C00000"/>
                </a:solidFill>
              </a:rPr>
              <a:t>Trump</a:t>
            </a:r>
            <a:endParaRPr lang="en-US" dirty="0">
              <a:solidFill>
                <a:srgbClr val="0070C0"/>
              </a:solidFill>
            </a:endParaRPr>
          </a:p>
        </p:txBody>
      </p:sp>
      <p:sp>
        <p:nvSpPr>
          <p:cNvPr id="22" name="TextBox 21"/>
          <p:cNvSpPr txBox="1"/>
          <p:nvPr/>
        </p:nvSpPr>
        <p:spPr>
          <a:xfrm>
            <a:off x="882894" y="3961521"/>
            <a:ext cx="6356106" cy="369332"/>
          </a:xfrm>
          <a:prstGeom prst="rect">
            <a:avLst/>
          </a:prstGeom>
          <a:solidFill>
            <a:schemeClr val="bg1"/>
          </a:solidFill>
        </p:spPr>
        <p:txBody>
          <a:bodyPr wrap="square" rtlCol="0">
            <a:spAutoFit/>
          </a:bodyPr>
          <a:lstStyle/>
          <a:p>
            <a:r>
              <a:rPr lang="en-US" b="1" dirty="0">
                <a:solidFill>
                  <a:srgbClr val="000000"/>
                </a:solidFill>
              </a:rPr>
              <a:t>Maryland Picks Loser 6 Times: 1=‘48, ‘68, ‘00, ‘04, ‘16</a:t>
            </a:r>
          </a:p>
        </p:txBody>
      </p:sp>
    </p:spTree>
    <p:extLst>
      <p:ext uri="{BB962C8B-B14F-4D97-AF65-F5344CB8AC3E}">
        <p14:creationId xmlns:p14="http://schemas.microsoft.com/office/powerpoint/2010/main" val="3930384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aphicFrame>
        <p:nvGraphicFramePr>
          <p:cNvPr id="4" name="Chart 7"/>
          <p:cNvGraphicFramePr>
            <a:graphicFrameLocks/>
          </p:cNvGraphicFramePr>
          <p:nvPr>
            <p:extLst/>
          </p:nvPr>
        </p:nvGraphicFramePr>
        <p:xfrm>
          <a:off x="304800" y="1143000"/>
          <a:ext cx="8437563" cy="5106988"/>
        </p:xfrm>
        <a:graphic>
          <a:graphicData uri="http://schemas.openxmlformats.org/presentationml/2006/ole">
            <mc:AlternateContent xmlns:mc="http://schemas.openxmlformats.org/markup-compatibility/2006">
              <mc:Choice xmlns:v="urn:schemas-microsoft-com:vml" Requires="v">
                <p:oleObj spid="_x0000_s2067" name="Worksheet" r:id="rId3" imgW="8648715" imgH="6296136" progId="Excel.Sheet.8">
                  <p:embed/>
                </p:oleObj>
              </mc:Choice>
              <mc:Fallback>
                <p:oleObj name="Worksheet" r:id="rId3" imgW="8648715" imgH="6296136" progId="Excel.Sheet.8">
                  <p:embed/>
                  <p:pic>
                    <p:nvPicPr>
                      <p:cNvPr id="4" name="Chart 7"/>
                      <p:cNvPicPr>
                        <a:picLocks noChangeArrowheads="1"/>
                      </p:cNvPicPr>
                      <p:nvPr/>
                    </p:nvPicPr>
                    <p:blipFill>
                      <a:blip r:embed="rId4"/>
                      <a:srcRect/>
                      <a:stretch>
                        <a:fillRect/>
                      </a:stretch>
                    </p:blipFill>
                    <p:spPr bwMode="auto">
                      <a:xfrm>
                        <a:off x="304800" y="1143000"/>
                        <a:ext cx="8437563" cy="5106988"/>
                      </a:xfrm>
                      <a:prstGeom prst="rect">
                        <a:avLst/>
                      </a:prstGeom>
                      <a:solidFill>
                        <a:schemeClr val="bg1"/>
                      </a:solidFill>
                    </p:spPr>
                  </p:pic>
                </p:oleObj>
              </mc:Fallback>
            </mc:AlternateContent>
          </a:graphicData>
        </a:graphic>
      </p:graphicFrame>
      <p:sp>
        <p:nvSpPr>
          <p:cNvPr id="5" name="Text Box 1"/>
          <p:cNvSpPr txBox="1">
            <a:spLocks noChangeArrowheads="1"/>
          </p:cNvSpPr>
          <p:nvPr/>
        </p:nvSpPr>
        <p:spPr bwMode="auto">
          <a:xfrm>
            <a:off x="2310063" y="381000"/>
            <a:ext cx="4316162" cy="962025"/>
          </a:xfrm>
          <a:prstGeom prst="rect">
            <a:avLst/>
          </a:prstGeom>
          <a:solidFill>
            <a:srgbClr val="FFFFFF"/>
          </a:solidFill>
          <a:ln w="0">
            <a:solidFill>
              <a:srgbClr val="000000"/>
            </a:solidFill>
            <a:miter lim="800000"/>
            <a:headEnd/>
            <a:tailEnd/>
          </a:ln>
        </p:spPr>
        <p:txBody>
          <a:bodyPr lIns="54864" tIns="41148" rIns="54864" bIns="41148"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U6 Rate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rPr>
              <a:t>Percent unemployed or marginally attached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Arial" charset="0"/>
                <a:cs typeface="Arial" charset="0"/>
              </a:rPr>
              <a:t>Bureau of Labor Statistics</a:t>
            </a:r>
          </a:p>
        </p:txBody>
      </p:sp>
    </p:spTree>
    <p:extLst>
      <p:ext uri="{BB962C8B-B14F-4D97-AF65-F5344CB8AC3E}">
        <p14:creationId xmlns:p14="http://schemas.microsoft.com/office/powerpoint/2010/main" val="2739461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7"/>
          <p:cNvGraphicFramePr>
            <a:graphicFrameLocks noGrp="1"/>
          </p:cNvGraphicFramePr>
          <p:nvPr>
            <p:ph idx="1"/>
            <p:extLst/>
          </p:nvPr>
        </p:nvGraphicFramePr>
        <p:xfrm>
          <a:off x="228600" y="1600200"/>
          <a:ext cx="8686800" cy="5029200"/>
        </p:xfrm>
        <a:graphic>
          <a:graphicData uri="http://schemas.openxmlformats.org/presentationml/2006/ole">
            <mc:AlternateContent xmlns:mc="http://schemas.openxmlformats.org/markup-compatibility/2006">
              <mc:Choice xmlns:v="urn:schemas-microsoft-com:vml" Requires="v">
                <p:oleObj spid="_x0000_s3091" name="Worksheet" r:id="rId3" imgW="8734363" imgH="6410240" progId="Excel.Sheet.8">
                  <p:embed/>
                </p:oleObj>
              </mc:Choice>
              <mc:Fallback>
                <p:oleObj name="Worksheet" r:id="rId3" imgW="8734363" imgH="6410240" progId="Excel.Sheet.8">
                  <p:embed/>
                  <p:pic>
                    <p:nvPicPr>
                      <p:cNvPr id="4" name="Chart 7"/>
                      <p:cNvPicPr>
                        <a:picLocks noChangeArrowheads="1"/>
                      </p:cNvPicPr>
                      <p:nvPr/>
                    </p:nvPicPr>
                    <p:blipFill>
                      <a:blip r:embed="rId4"/>
                      <a:srcRect/>
                      <a:stretch>
                        <a:fillRect/>
                      </a:stretch>
                    </p:blipFill>
                    <p:spPr bwMode="auto">
                      <a:xfrm>
                        <a:off x="228600" y="1600200"/>
                        <a:ext cx="8686800" cy="5029200"/>
                      </a:xfrm>
                      <a:prstGeom prst="rect">
                        <a:avLst/>
                      </a:prstGeom>
                      <a:solidFill>
                        <a:schemeClr val="bg1"/>
                      </a:solidFill>
                      <a:extLst/>
                    </p:spPr>
                  </p:pic>
                </p:oleObj>
              </mc:Fallback>
            </mc:AlternateContent>
          </a:graphicData>
        </a:graphic>
      </p:graphicFrame>
      <p:sp>
        <p:nvSpPr>
          <p:cNvPr id="5" name="Text Box 1"/>
          <p:cNvSpPr txBox="1">
            <a:spLocks noGrp="1" noChangeArrowheads="1"/>
          </p:cNvSpPr>
          <p:nvPr>
            <p:ph type="title"/>
          </p:nvPr>
        </p:nvSpPr>
        <p:spPr bwMode="auto">
          <a:xfrm>
            <a:off x="533400" y="381000"/>
            <a:ext cx="8305800" cy="1157288"/>
          </a:xfrm>
          <a:prstGeom prst="rect">
            <a:avLst/>
          </a:prstGeom>
          <a:solidFill>
            <a:srgbClr val="FFFFFF"/>
          </a:solidFill>
          <a:ln w="0">
            <a:solidFill>
              <a:srgbClr val="000000"/>
            </a:solidFill>
            <a:miter lim="800000"/>
            <a:headEnd/>
            <a:tailEnd/>
          </a:ln>
        </p:spPr>
        <p:txBody>
          <a:bodyPr lIns="54864" tIns="41148" rIns="54864" bIns="41148" anchor="ctr">
            <a:prstTxWarp prst="textNoShape">
              <a:avLst/>
            </a:prstTxWarp>
          </a:bodyPr>
          <a:lstStyle/>
          <a:p>
            <a:pPr algn="ctr"/>
            <a:r>
              <a:rPr lang="en-US" sz="2400" b="1" dirty="0">
                <a:solidFill>
                  <a:srgbClr val="000000"/>
                </a:solidFill>
                <a:ea typeface="Arial" charset="0"/>
                <a:cs typeface="Arial" charset="0"/>
              </a:rPr>
              <a:t>Long-term Unemployment</a:t>
            </a:r>
          </a:p>
          <a:p>
            <a:pPr algn="ctr"/>
            <a:r>
              <a:rPr lang="en-US" sz="1400" b="1" dirty="0">
                <a:solidFill>
                  <a:srgbClr val="000000"/>
                </a:solidFill>
                <a:ea typeface="Arial" charset="0"/>
                <a:cs typeface="Arial" charset="0"/>
              </a:rPr>
              <a:t>Percentage of those unemployed for 27 weeks or more</a:t>
            </a:r>
          </a:p>
          <a:p>
            <a:pPr algn="ctr"/>
            <a:r>
              <a:rPr lang="en-US" sz="1200" dirty="0">
                <a:solidFill>
                  <a:srgbClr val="000000"/>
                </a:solidFill>
                <a:ea typeface="Arial" charset="0"/>
                <a:cs typeface="Arial" charset="0"/>
              </a:rPr>
              <a:t>Bureau of Labor Statistics</a:t>
            </a:r>
          </a:p>
        </p:txBody>
      </p:sp>
    </p:spTree>
    <p:extLst>
      <p:ext uri="{BB962C8B-B14F-4D97-AF65-F5344CB8AC3E}">
        <p14:creationId xmlns:p14="http://schemas.microsoft.com/office/powerpoint/2010/main" val="371696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3"/>
          <p:cNvGraphicFramePr>
            <a:graphicFrameLocks/>
          </p:cNvGraphicFramePr>
          <p:nvPr>
            <p:extLst>
              <p:ext uri="{D42A27DB-BD31-4B8C-83A1-F6EECF244321}">
                <p14:modId xmlns:p14="http://schemas.microsoft.com/office/powerpoint/2010/main" val="2852869930"/>
              </p:ext>
            </p:extLst>
          </p:nvPr>
        </p:nvGraphicFramePr>
        <p:xfrm>
          <a:off x="1466327" y="1524000"/>
          <a:ext cx="7296673" cy="4327525"/>
        </p:xfrm>
        <a:graphic>
          <a:graphicData uri="http://schemas.openxmlformats.org/presentationml/2006/ole">
            <mc:AlternateContent xmlns:mc="http://schemas.openxmlformats.org/markup-compatibility/2006">
              <mc:Choice xmlns:v="urn:schemas-microsoft-com:vml" Requires="v">
                <p:oleObj spid="_x0000_s4117" name="Worksheet" r:id="rId3" imgW="8458372" imgH="5162435" progId="Excel.Sheet.8">
                  <p:embed/>
                </p:oleObj>
              </mc:Choice>
              <mc:Fallback>
                <p:oleObj name="Worksheet" r:id="rId3" imgW="8458372" imgH="5162435" progId="Excel.Sheet.8">
                  <p:embed/>
                  <p:pic>
                    <p:nvPicPr>
                      <p:cNvPr id="6" name="Chart 3"/>
                      <p:cNvPicPr>
                        <a:picLocks noChangeArrowheads="1"/>
                      </p:cNvPicPr>
                      <p:nvPr/>
                    </p:nvPicPr>
                    <p:blipFill>
                      <a:blip r:embed="rId4"/>
                      <a:srcRect/>
                      <a:stretch>
                        <a:fillRect/>
                      </a:stretch>
                    </p:blipFill>
                    <p:spPr bwMode="auto">
                      <a:xfrm>
                        <a:off x="1466327" y="1524000"/>
                        <a:ext cx="7296673" cy="4327525"/>
                      </a:xfrm>
                      <a:prstGeom prst="rect">
                        <a:avLst/>
                      </a:prstGeom>
                      <a:solidFill>
                        <a:schemeClr val="bg1"/>
                      </a:solidFill>
                    </p:spPr>
                  </p:pic>
                </p:oleObj>
              </mc:Fallback>
            </mc:AlternateContent>
          </a:graphicData>
        </a:graphic>
      </p:graphicFrame>
      <p:sp>
        <p:nvSpPr>
          <p:cNvPr id="5" name="TextBox 5"/>
          <p:cNvSpPr txBox="1">
            <a:spLocks noChangeArrowheads="1"/>
          </p:cNvSpPr>
          <p:nvPr/>
        </p:nvSpPr>
        <p:spPr bwMode="auto">
          <a:xfrm>
            <a:off x="212380" y="1524000"/>
            <a:ext cx="2286000" cy="3323987"/>
          </a:xfrm>
          <a:prstGeom prst="rect">
            <a:avLst/>
          </a:prstGeom>
          <a:solidFill>
            <a:schemeClr val="bg1"/>
          </a:solidFill>
          <a:ln w="9525">
            <a:noFill/>
            <a:miter lim="800000"/>
            <a:headEnd/>
            <a:tailEnd/>
          </a:ln>
        </p:spPr>
        <p:txBody>
          <a:bodyPr wrap="squar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charset="0"/>
                <a:ea typeface="Arial" charset="0"/>
                <a:cs typeface="Arial" charset="0"/>
              </a:rPr>
              <a:t>No Bachelor’s degree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charset="0"/>
                <a:ea typeface="Arial" charset="0"/>
                <a:cs typeface="Arial" charset="0"/>
              </a:rPr>
              <a:t>Bachelor’s degree and higher</a:t>
            </a:r>
          </a:p>
        </p:txBody>
      </p:sp>
      <p:sp>
        <p:nvSpPr>
          <p:cNvPr id="7" name="TextBox 11"/>
          <p:cNvSpPr txBox="1">
            <a:spLocks noChangeArrowheads="1"/>
          </p:cNvSpPr>
          <p:nvPr/>
        </p:nvSpPr>
        <p:spPr bwMode="auto">
          <a:xfrm>
            <a:off x="5600537" y="1691642"/>
            <a:ext cx="2348507" cy="646331"/>
          </a:xfrm>
          <a:prstGeom prst="rect">
            <a:avLst/>
          </a:prstGeom>
          <a:solidFill>
            <a:schemeClr val="bg1"/>
          </a:solidFill>
          <a:ln w="9525">
            <a:solidFill>
              <a:schemeClr val="tx1"/>
            </a:solidFill>
            <a:miter lim="800000"/>
            <a:headEnd/>
            <a:tailEnd/>
          </a:ln>
        </p:spPr>
        <p:txBody>
          <a:bodyPr wrap="square">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solidFill>
                  <a:prstClr val="black"/>
                </a:solidFill>
                <a:latin typeface="Arial" charset="0"/>
              </a:rPr>
              <a:t>6</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8% of U.S. population &gt;25</a:t>
            </a:r>
          </a:p>
        </p:txBody>
      </p:sp>
      <p:sp>
        <p:nvSpPr>
          <p:cNvPr id="9" name="TextBox 11"/>
          <p:cNvSpPr txBox="1">
            <a:spLocks noChangeArrowheads="1"/>
          </p:cNvSpPr>
          <p:nvPr/>
        </p:nvSpPr>
        <p:spPr bwMode="auto">
          <a:xfrm>
            <a:off x="2743200" y="2514600"/>
            <a:ext cx="884209" cy="369332"/>
          </a:xfrm>
          <a:prstGeom prst="rect">
            <a:avLst/>
          </a:prstGeom>
          <a:noFill/>
          <a:ln w="9525">
            <a:noFill/>
            <a:miter lim="800000"/>
            <a:headEnd/>
            <a:tailEnd/>
          </a:ln>
        </p:spPr>
        <p:txBody>
          <a:bodyPr wrap="square">
            <a:prstTxWarp prst="textNoShape">
              <a:avLst/>
            </a:prstTxWarp>
            <a:spAutoFit/>
          </a:bodyPr>
          <a:lstStyle/>
          <a:p>
            <a:pPr algn="ctr"/>
            <a:r>
              <a:rPr lang="en-US" dirty="0"/>
              <a:t>-9.1%</a:t>
            </a:r>
          </a:p>
        </p:txBody>
      </p:sp>
      <p:sp>
        <p:nvSpPr>
          <p:cNvPr id="10" name="TextBox 11"/>
          <p:cNvSpPr txBox="1">
            <a:spLocks noChangeArrowheads="1"/>
          </p:cNvSpPr>
          <p:nvPr/>
        </p:nvSpPr>
        <p:spPr bwMode="auto">
          <a:xfrm>
            <a:off x="4923236" y="4246583"/>
            <a:ext cx="1248964" cy="369332"/>
          </a:xfrm>
          <a:prstGeom prst="rect">
            <a:avLst/>
          </a:prstGeom>
          <a:noFill/>
          <a:ln w="9525">
            <a:noFill/>
            <a:miter lim="800000"/>
            <a:headEnd/>
            <a:tailEnd/>
          </a:ln>
        </p:spPr>
        <p:txBody>
          <a:bodyPr wrap="square">
            <a:prstTxWarp prst="textNoShape">
              <a:avLst/>
            </a:prstTxWarp>
            <a:spAutoFit/>
          </a:bodyPr>
          <a:lstStyle/>
          <a:p>
            <a:pPr algn="ctr"/>
            <a:r>
              <a:rPr lang="en-US" dirty="0"/>
              <a:t>+22.6%</a:t>
            </a:r>
          </a:p>
        </p:txBody>
      </p:sp>
      <p:cxnSp>
        <p:nvCxnSpPr>
          <p:cNvPr id="13" name="Straight Arrow Connector 12"/>
          <p:cNvCxnSpPr/>
          <p:nvPr/>
        </p:nvCxnSpPr>
        <p:spPr bwMode="auto">
          <a:xfrm flipH="1">
            <a:off x="4038600" y="2133600"/>
            <a:ext cx="1561937" cy="381000"/>
          </a:xfrm>
          <a:prstGeom prst="straightConnector1">
            <a:avLst/>
          </a:prstGeom>
          <a:solidFill>
            <a:schemeClr val="accent1"/>
          </a:solidFill>
          <a:ln w="12700" cap="sq" cmpd="sng" algn="ctr">
            <a:solidFill>
              <a:schemeClr val="tx1"/>
            </a:solidFill>
            <a:prstDash val="solid"/>
            <a:round/>
            <a:headEnd type="none" w="med" len="med"/>
            <a:tailEnd type="triangle"/>
          </a:ln>
          <a:effectLst/>
        </p:spPr>
      </p:cxnSp>
      <p:sp>
        <p:nvSpPr>
          <p:cNvPr id="2" name="Arrow: Right 1"/>
          <p:cNvSpPr/>
          <p:nvPr/>
        </p:nvSpPr>
        <p:spPr bwMode="auto">
          <a:xfrm>
            <a:off x="2498380" y="4431249"/>
            <a:ext cx="1311620" cy="184666"/>
          </a:xfrm>
          <a:prstGeom prst="rightArrow">
            <a:avLst/>
          </a:prstGeom>
          <a:solidFill>
            <a:schemeClr val="accent1"/>
          </a:soli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Black" pitchFamily="34" charset="0"/>
              <a:cs typeface="Times New Roman" pitchFamily="18" charset="0"/>
            </a:endParaRPr>
          </a:p>
        </p:txBody>
      </p:sp>
      <p:sp>
        <p:nvSpPr>
          <p:cNvPr id="11" name="Arrow: Right 10"/>
          <p:cNvSpPr/>
          <p:nvPr/>
        </p:nvSpPr>
        <p:spPr bwMode="auto">
          <a:xfrm>
            <a:off x="1177669" y="2699266"/>
            <a:ext cx="1311620" cy="184666"/>
          </a:xfrm>
          <a:prstGeom prst="rightArrow">
            <a:avLst/>
          </a:prstGeom>
          <a:solidFill>
            <a:schemeClr val="accent1"/>
          </a:soli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Black" pitchFamily="34" charset="0"/>
              <a:cs typeface="Times New Roman" pitchFamily="18" charset="0"/>
            </a:endParaRPr>
          </a:p>
        </p:txBody>
      </p:sp>
      <p:sp>
        <p:nvSpPr>
          <p:cNvPr id="3" name="TextBox 2"/>
          <p:cNvSpPr txBox="1"/>
          <p:nvPr/>
        </p:nvSpPr>
        <p:spPr>
          <a:xfrm>
            <a:off x="609600" y="6086146"/>
            <a:ext cx="8153400" cy="523220"/>
          </a:xfrm>
          <a:prstGeom prst="rect">
            <a:avLst/>
          </a:prstGeom>
          <a:noFill/>
        </p:spPr>
        <p:txBody>
          <a:bodyPr wrap="square" rtlCol="0">
            <a:spAutoFit/>
          </a:bodyPr>
          <a:lstStyle/>
          <a:p>
            <a:r>
              <a:rPr lang="en-US" sz="1400" dirty="0">
                <a:hlinkClick r:id="rId5"/>
              </a:rPr>
              <a:t>http://www.census.gov/content/dam/Census/library/publications/2016/demo/p20-578.pdf</a:t>
            </a:r>
            <a:r>
              <a:rPr lang="en-US" sz="1400" dirty="0"/>
              <a:t> and Langer Associates/AAPOR.</a:t>
            </a:r>
          </a:p>
        </p:txBody>
      </p:sp>
      <p:sp>
        <p:nvSpPr>
          <p:cNvPr id="4" name="Text Box 1"/>
          <p:cNvSpPr txBox="1">
            <a:spLocks noChangeArrowheads="1"/>
          </p:cNvSpPr>
          <p:nvPr/>
        </p:nvSpPr>
        <p:spPr bwMode="auto">
          <a:xfrm>
            <a:off x="212380" y="1108473"/>
            <a:ext cx="4941311" cy="818494"/>
          </a:xfrm>
          <a:prstGeom prst="rect">
            <a:avLst/>
          </a:prstGeom>
          <a:solidFill>
            <a:srgbClr val="FFFFFF"/>
          </a:solidFill>
          <a:ln w="0">
            <a:solidFill>
              <a:srgbClr val="000000"/>
            </a:solidFill>
            <a:miter lim="800000"/>
            <a:headEnd/>
            <a:tailEnd/>
          </a:ln>
        </p:spPr>
        <p:txBody>
          <a:bodyPr lIns="54864" tIns="41148" rIns="54864" bIns="41148"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Arial" charset="0"/>
                <a:cs typeface="Arial" charset="0"/>
              </a:rPr>
              <a:t>Median weekly earnings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rPr>
              <a:t>1979-2014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Arial" charset="0"/>
                <a:cs typeface="Arial" charset="0"/>
              </a:rPr>
              <a:t>Bureau of Labor Statistics</a:t>
            </a:r>
          </a:p>
        </p:txBody>
      </p:sp>
      <p:sp>
        <p:nvSpPr>
          <p:cNvPr id="12" name="TextBox 11"/>
          <p:cNvSpPr txBox="1">
            <a:spLocks noChangeArrowheads="1"/>
          </p:cNvSpPr>
          <p:nvPr/>
        </p:nvSpPr>
        <p:spPr bwMode="auto">
          <a:xfrm>
            <a:off x="212380" y="272740"/>
            <a:ext cx="8931620" cy="461665"/>
          </a:xfrm>
          <a:prstGeom prst="rect">
            <a:avLst/>
          </a:prstGeom>
          <a:solidFill>
            <a:schemeClr val="bg1"/>
          </a:solidFill>
          <a:ln w="9525">
            <a:solidFill>
              <a:schemeClr val="tx1"/>
            </a:solidFill>
            <a:miter lim="800000"/>
            <a:headEnd/>
            <a:tailEnd/>
          </a:ln>
        </p:spPr>
        <p:txBody>
          <a:bodyPr wrap="square">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noProof="0" dirty="0">
                <a:solidFill>
                  <a:prstClr val="black"/>
                </a:solidFill>
                <a:latin typeface="Arial" charset="0"/>
              </a:rPr>
              <a:t>Educated Minority of Population Captures Economic Gains</a:t>
            </a:r>
            <a:endParaRPr kumimoji="0" lang="en-US" sz="1800" b="1" i="0" u="none" strike="noStrike" kern="1200" cap="none" spc="0" normalizeH="0" baseline="0" noProof="0" dirty="0">
              <a:ln>
                <a:noFill/>
              </a:ln>
              <a:solidFill>
                <a:prstClr val="black"/>
              </a:solidFill>
              <a:effectLst/>
              <a:uLnTx/>
              <a:uFillTx/>
              <a:latin typeface="Arial" charset="0"/>
            </a:endParaRPr>
          </a:p>
        </p:txBody>
      </p:sp>
    </p:spTree>
    <p:extLst>
      <p:ext uri="{BB962C8B-B14F-4D97-AF65-F5344CB8AC3E}">
        <p14:creationId xmlns:p14="http://schemas.microsoft.com/office/powerpoint/2010/main" val="317443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609600"/>
          </a:xfrm>
        </p:spPr>
        <p:txBody>
          <a:bodyPr/>
          <a:lstStyle/>
          <a:p>
            <a:pPr algn="ctr"/>
            <a:r>
              <a:rPr lang="en-US" dirty="0"/>
              <a:t>Erosion of Non-metro Areas</a:t>
            </a:r>
          </a:p>
        </p:txBody>
      </p:sp>
      <p:pic>
        <p:nvPicPr>
          <p:cNvPr id="4" name="Content Placeholder 3"/>
          <p:cNvPicPr>
            <a:picLocks noGrp="1" noChangeAspect="1"/>
          </p:cNvPicPr>
          <p:nvPr>
            <p:ph idx="1"/>
          </p:nvPr>
        </p:nvPicPr>
        <p:blipFill>
          <a:blip r:embed="rId2"/>
          <a:stretch>
            <a:fillRect/>
          </a:stretch>
        </p:blipFill>
        <p:spPr>
          <a:xfrm>
            <a:off x="76200" y="1143000"/>
            <a:ext cx="8915400" cy="5715000"/>
          </a:xfrm>
          <a:prstGeom prst="rect">
            <a:avLst/>
          </a:prstGeom>
        </p:spPr>
      </p:pic>
    </p:spTree>
    <p:extLst>
      <p:ext uri="{BB962C8B-B14F-4D97-AF65-F5344CB8AC3E}">
        <p14:creationId xmlns:p14="http://schemas.microsoft.com/office/powerpoint/2010/main" val="2826804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609600"/>
          </a:xfrm>
        </p:spPr>
        <p:txBody>
          <a:bodyPr/>
          <a:lstStyle/>
          <a:p>
            <a:r>
              <a:rPr lang="en-US" dirty="0"/>
              <a:t>How groups voted – exit polls</a:t>
            </a:r>
          </a:p>
        </p:txBody>
      </p:sp>
      <p:sp>
        <p:nvSpPr>
          <p:cNvPr id="3" name="Content Placeholder 2"/>
          <p:cNvSpPr>
            <a:spLocks noGrp="1"/>
          </p:cNvSpPr>
          <p:nvPr>
            <p:ph idx="1"/>
          </p:nvPr>
        </p:nvSpPr>
        <p:spPr/>
        <p:txBody>
          <a:bodyPr/>
          <a:lstStyle/>
          <a:p>
            <a:r>
              <a:rPr lang="en-US" dirty="0"/>
              <a:t>Dislike Federal government, Obamacare</a:t>
            </a:r>
          </a:p>
          <a:p>
            <a:r>
              <a:rPr lang="en-US" dirty="0"/>
              <a:t>Desire for change, key issue</a:t>
            </a:r>
          </a:p>
          <a:p>
            <a:r>
              <a:rPr lang="en-US" dirty="0"/>
              <a:t>Race/gender</a:t>
            </a:r>
          </a:p>
          <a:p>
            <a:r>
              <a:rPr lang="en-US" dirty="0"/>
              <a:t>Education level and income</a:t>
            </a:r>
          </a:p>
          <a:p>
            <a:r>
              <a:rPr lang="en-US" dirty="0"/>
              <a:t>Age</a:t>
            </a:r>
          </a:p>
          <a:p>
            <a:r>
              <a:rPr lang="en-US" dirty="0"/>
              <a:t>Marital status and gender</a:t>
            </a:r>
          </a:p>
          <a:p>
            <a:endParaRPr lang="en-US" dirty="0"/>
          </a:p>
        </p:txBody>
      </p:sp>
    </p:spTree>
    <p:extLst>
      <p:ext uri="{BB962C8B-B14F-4D97-AF65-F5344CB8AC3E}">
        <p14:creationId xmlns:p14="http://schemas.microsoft.com/office/powerpoint/2010/main" val="3826128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01000" cy="533400"/>
          </a:xfrm>
        </p:spPr>
        <p:txBody>
          <a:bodyPr/>
          <a:lstStyle/>
          <a:p>
            <a:pPr algn="ctr"/>
            <a:r>
              <a:rPr lang="en-US" sz="2800" u="sng" dirty="0"/>
              <a:t>Clinton Vote</a:t>
            </a:r>
            <a:r>
              <a:rPr lang="en-US" sz="2800" dirty="0"/>
              <a:t> by </a:t>
            </a:r>
            <a:r>
              <a:rPr lang="en-US" sz="2800" dirty="0" err="1"/>
              <a:t>Crim</a:t>
            </a:r>
            <a:r>
              <a:rPr lang="en-US" sz="2800" dirty="0"/>
              <a:t> Justice, Obamacare, Fed. Govt, More Govt. (Exit Polls)</a:t>
            </a:r>
          </a:p>
        </p:txBody>
      </p:sp>
      <p:graphicFrame>
        <p:nvGraphicFramePr>
          <p:cNvPr id="5" name="Content Placeholder 4">
            <a:extLst>
              <a:ext uri="{FF2B5EF4-FFF2-40B4-BE49-F238E27FC236}">
                <a16:creationId xmlns:a16="http://schemas.microsoft.com/office/drawing/2014/main" id="{8352470C-3676-42DD-88F9-27534EC9CE2C}"/>
              </a:ext>
            </a:extLst>
          </p:cNvPr>
          <p:cNvGraphicFramePr>
            <a:graphicFrameLocks noGrp="1"/>
          </p:cNvGraphicFramePr>
          <p:nvPr>
            <p:ph idx="1"/>
            <p:extLst>
              <p:ext uri="{D42A27DB-BD31-4B8C-83A1-F6EECF244321}">
                <p14:modId xmlns:p14="http://schemas.microsoft.com/office/powerpoint/2010/main" val="1444607009"/>
              </p:ext>
            </p:extLst>
          </p:nvPr>
        </p:nvGraphicFramePr>
        <p:xfrm>
          <a:off x="685800" y="1188344"/>
          <a:ext cx="80010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Rounded Corners 7"/>
          <p:cNvSpPr/>
          <p:nvPr/>
        </p:nvSpPr>
        <p:spPr bwMode="auto">
          <a:xfrm>
            <a:off x="6096000" y="2590800"/>
            <a:ext cx="609600" cy="3048000"/>
          </a:xfrm>
          <a:prstGeom prst="roundRect">
            <a:avLst/>
          </a:prstGeom>
          <a:noFill/>
          <a:ln w="19050" cap="sq" cmpd="sng" algn="ctr">
            <a:solidFill>
              <a:schemeClr val="tx1"/>
            </a:solidFill>
            <a:prstDash val="solid"/>
            <a:round/>
            <a:headEnd type="none" w="med" len="med"/>
            <a:tailEnd type="none" w="med" len="med"/>
          </a:ln>
          <a:effectLst/>
        </p:spPr>
        <p:txBody>
          <a:bodyPr vert="horz" wrap="non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9" name="TextBox 8"/>
          <p:cNvSpPr txBox="1"/>
          <p:nvPr/>
        </p:nvSpPr>
        <p:spPr>
          <a:xfrm>
            <a:off x="6096000" y="1447800"/>
            <a:ext cx="1524000" cy="1200329"/>
          </a:xfrm>
          <a:prstGeom prst="rect">
            <a:avLst/>
          </a:prstGeom>
          <a:noFill/>
        </p:spPr>
        <p:txBody>
          <a:bodyPr wrap="square" rtlCol="0">
            <a:spAutoFit/>
          </a:bodyPr>
          <a:lstStyle/>
          <a:p>
            <a:r>
              <a:rPr lang="en-US" dirty="0"/>
              <a:t>Angry voters favored Trump</a:t>
            </a:r>
          </a:p>
        </p:txBody>
      </p:sp>
      <p:sp>
        <p:nvSpPr>
          <p:cNvPr id="4" name="TextBox 3"/>
          <p:cNvSpPr txBox="1"/>
          <p:nvPr/>
        </p:nvSpPr>
        <p:spPr>
          <a:xfrm>
            <a:off x="533400" y="6324600"/>
            <a:ext cx="7010400" cy="369332"/>
          </a:xfrm>
          <a:prstGeom prst="rect">
            <a:avLst/>
          </a:prstGeom>
          <a:noFill/>
        </p:spPr>
        <p:txBody>
          <a:bodyPr wrap="square" rtlCol="0">
            <a:spAutoFit/>
          </a:bodyPr>
          <a:lstStyle/>
          <a:p>
            <a:r>
              <a:rPr lang="en-US" dirty="0"/>
              <a:t>All exit polls: http://www.cnn.com/election/results/exit-polls</a:t>
            </a:r>
          </a:p>
        </p:txBody>
      </p:sp>
    </p:spTree>
    <p:extLst>
      <p:ext uri="{BB962C8B-B14F-4D97-AF65-F5344CB8AC3E}">
        <p14:creationId xmlns:p14="http://schemas.microsoft.com/office/powerpoint/2010/main" val="4191164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73186"/>
            <a:ext cx="8001000" cy="533400"/>
          </a:xfrm>
        </p:spPr>
        <p:txBody>
          <a:bodyPr/>
          <a:lstStyle/>
          <a:p>
            <a:pPr algn="ctr"/>
            <a:r>
              <a:rPr lang="en-US" sz="2800" dirty="0"/>
              <a:t>Clinton Vote by Candidate Qualities and Most Important Issued (Exit polls)</a:t>
            </a:r>
          </a:p>
        </p:txBody>
      </p:sp>
      <p:graphicFrame>
        <p:nvGraphicFramePr>
          <p:cNvPr id="6" name="Content Placeholder 5">
            <a:extLst>
              <a:ext uri="{FF2B5EF4-FFF2-40B4-BE49-F238E27FC236}">
                <a16:creationId xmlns:a16="http://schemas.microsoft.com/office/drawing/2014/main" id="{E61CDC45-03CD-4F0A-97F2-F99DFD841B3C}"/>
              </a:ext>
            </a:extLst>
          </p:cNvPr>
          <p:cNvGraphicFramePr>
            <a:graphicFrameLocks noGrp="1"/>
          </p:cNvGraphicFramePr>
          <p:nvPr>
            <p:ph idx="1"/>
            <p:extLst>
              <p:ext uri="{D42A27DB-BD31-4B8C-83A1-F6EECF244321}">
                <p14:modId xmlns:p14="http://schemas.microsoft.com/office/powerpoint/2010/main" val="280174580"/>
              </p:ext>
            </p:extLst>
          </p:nvPr>
        </p:nvGraphicFramePr>
        <p:xfrm>
          <a:off x="304800" y="1106586"/>
          <a:ext cx="8610600" cy="559901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Rounded Corners 6"/>
          <p:cNvSpPr/>
          <p:nvPr/>
        </p:nvSpPr>
        <p:spPr bwMode="auto">
          <a:xfrm>
            <a:off x="2209800" y="3657600"/>
            <a:ext cx="762000" cy="2286000"/>
          </a:xfrm>
          <a:prstGeom prst="roundRect">
            <a:avLst/>
          </a:prstGeom>
          <a:noFill/>
          <a:ln w="19050" cap="sq" cmpd="sng" algn="ctr">
            <a:solidFill>
              <a:schemeClr val="tx1"/>
            </a:solidFill>
            <a:prstDash val="solid"/>
            <a:round/>
            <a:headEnd type="none" w="med" len="med"/>
            <a:tailEnd type="none" w="med" len="med"/>
          </a:ln>
          <a:effectLst/>
        </p:spPr>
        <p:txBody>
          <a:bodyPr vert="horz" wrap="non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8" name="Rectangle: Rounded Corners 7"/>
          <p:cNvSpPr/>
          <p:nvPr/>
        </p:nvSpPr>
        <p:spPr bwMode="auto">
          <a:xfrm>
            <a:off x="7391400" y="2927808"/>
            <a:ext cx="609600" cy="3048000"/>
          </a:xfrm>
          <a:prstGeom prst="roundRect">
            <a:avLst/>
          </a:prstGeom>
          <a:noFill/>
          <a:ln w="19050" cap="sq" cmpd="sng" algn="ctr">
            <a:solidFill>
              <a:schemeClr val="tx1"/>
            </a:solidFill>
            <a:prstDash val="solid"/>
            <a:round/>
            <a:headEnd type="none" w="med" len="med"/>
            <a:tailEnd type="none" w="med" len="med"/>
          </a:ln>
          <a:effectLst/>
        </p:spPr>
        <p:txBody>
          <a:bodyPr vert="horz" wrap="non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4" name="TextBox 3"/>
          <p:cNvSpPr txBox="1"/>
          <p:nvPr/>
        </p:nvSpPr>
        <p:spPr>
          <a:xfrm>
            <a:off x="2133600" y="2621656"/>
            <a:ext cx="1524000" cy="923330"/>
          </a:xfrm>
          <a:prstGeom prst="rect">
            <a:avLst/>
          </a:prstGeom>
          <a:noFill/>
        </p:spPr>
        <p:txBody>
          <a:bodyPr wrap="square" rtlCol="0">
            <a:spAutoFit/>
          </a:bodyPr>
          <a:lstStyle/>
          <a:p>
            <a:r>
              <a:rPr lang="en-US" dirty="0"/>
              <a:t>Plurality wanted change</a:t>
            </a:r>
          </a:p>
        </p:txBody>
      </p:sp>
      <p:sp>
        <p:nvSpPr>
          <p:cNvPr id="9" name="TextBox 8"/>
          <p:cNvSpPr txBox="1"/>
          <p:nvPr/>
        </p:nvSpPr>
        <p:spPr>
          <a:xfrm>
            <a:off x="6934200" y="1915963"/>
            <a:ext cx="1524000" cy="923330"/>
          </a:xfrm>
          <a:prstGeom prst="rect">
            <a:avLst/>
          </a:prstGeom>
          <a:noFill/>
        </p:spPr>
        <p:txBody>
          <a:bodyPr wrap="square" rtlCol="0">
            <a:spAutoFit/>
          </a:bodyPr>
          <a:lstStyle/>
          <a:p>
            <a:r>
              <a:rPr lang="en-US" dirty="0"/>
              <a:t>But favored Clinton on economy</a:t>
            </a:r>
          </a:p>
        </p:txBody>
      </p:sp>
    </p:spTree>
    <p:extLst>
      <p:ext uri="{BB962C8B-B14F-4D97-AF65-F5344CB8AC3E}">
        <p14:creationId xmlns:p14="http://schemas.microsoft.com/office/powerpoint/2010/main" val="1223570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609600"/>
          </a:xfrm>
        </p:spPr>
        <p:txBody>
          <a:bodyPr/>
          <a:lstStyle/>
          <a:p>
            <a:r>
              <a:rPr lang="en-US" dirty="0"/>
              <a:t>Factors Influencing Vote </a:t>
            </a:r>
            <a:r>
              <a:rPr lang="en-US" sz="2000" dirty="0"/>
              <a:t>(CSLI Fall 2016 survey)</a:t>
            </a:r>
            <a:endParaRPr lang="en-US" dirty="0"/>
          </a:p>
        </p:txBody>
      </p:sp>
      <p:graphicFrame>
        <p:nvGraphicFramePr>
          <p:cNvPr id="4" name="Content Placeholder 3">
            <a:extLst>
              <a:ext uri="{FF2B5EF4-FFF2-40B4-BE49-F238E27FC236}">
                <a16:creationId xmlns:a16="http://schemas.microsoft.com/office/drawing/2014/main" id="{835CDEDA-E3F9-4B22-855E-D54B352D9C8F}"/>
              </a:ext>
            </a:extLst>
          </p:cNvPr>
          <p:cNvGraphicFramePr>
            <a:graphicFrameLocks noGrp="1"/>
          </p:cNvGraphicFramePr>
          <p:nvPr>
            <p:ph idx="1"/>
            <p:extLst>
              <p:ext uri="{D42A27DB-BD31-4B8C-83A1-F6EECF244321}">
                <p14:modId xmlns:p14="http://schemas.microsoft.com/office/powerpoint/2010/main" val="2728741522"/>
              </p:ext>
            </p:extLst>
          </p:nvPr>
        </p:nvGraphicFramePr>
        <p:xfrm>
          <a:off x="228600" y="1066800"/>
          <a:ext cx="8305800"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581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01000" cy="533400"/>
          </a:xfrm>
        </p:spPr>
        <p:txBody>
          <a:bodyPr/>
          <a:lstStyle/>
          <a:p>
            <a:r>
              <a:rPr lang="en-US" sz="2400" dirty="0"/>
              <a:t>Trump Voters with More Negative Perceptions of County, State, National Economies  </a:t>
            </a:r>
            <a:r>
              <a:rPr lang="en-US" sz="1800" dirty="0"/>
              <a:t>(CSLI Fall 2016 Survey)</a:t>
            </a:r>
            <a:endParaRPr lang="en-US" sz="2400" dirty="0"/>
          </a:p>
        </p:txBody>
      </p:sp>
      <p:pic>
        <p:nvPicPr>
          <p:cNvPr id="4" name="Content Placeholder 3"/>
          <p:cNvPicPr>
            <a:picLocks noGrp="1" noChangeAspect="1"/>
          </p:cNvPicPr>
          <p:nvPr>
            <p:ph idx="1"/>
          </p:nvPr>
        </p:nvPicPr>
        <p:blipFill>
          <a:blip r:embed="rId2"/>
          <a:stretch>
            <a:fillRect/>
          </a:stretch>
        </p:blipFill>
        <p:spPr>
          <a:xfrm>
            <a:off x="228600" y="1219200"/>
            <a:ext cx="8610600" cy="5410200"/>
          </a:xfrm>
          <a:prstGeom prst="rect">
            <a:avLst/>
          </a:prstGeom>
        </p:spPr>
      </p:pic>
      <p:sp>
        <p:nvSpPr>
          <p:cNvPr id="5" name="Rectangle 4"/>
          <p:cNvSpPr/>
          <p:nvPr/>
        </p:nvSpPr>
        <p:spPr bwMode="auto">
          <a:xfrm>
            <a:off x="990600" y="1295400"/>
            <a:ext cx="1219200" cy="533400"/>
          </a:xfrm>
          <a:prstGeom prst="rect">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2068051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01000" cy="685800"/>
          </a:xfrm>
        </p:spPr>
        <p:txBody>
          <a:bodyPr/>
          <a:lstStyle/>
          <a:p>
            <a:pPr algn="ctr"/>
            <a:r>
              <a:rPr lang="en-US" sz="2400" dirty="0"/>
              <a:t>Trump Voters Perceive More Economic Problems</a:t>
            </a:r>
            <a:br>
              <a:rPr lang="en-US" sz="2400" dirty="0"/>
            </a:br>
            <a:r>
              <a:rPr lang="en-US" sz="1600" dirty="0"/>
              <a:t>(CSLI Fall 2016 Survey)</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5246172"/>
              </p:ext>
            </p:extLst>
          </p:nvPr>
        </p:nvGraphicFramePr>
        <p:xfrm>
          <a:off x="380999" y="1076587"/>
          <a:ext cx="8458200" cy="4974854"/>
        </p:xfrm>
        <a:graphic>
          <a:graphicData uri="http://schemas.openxmlformats.org/drawingml/2006/table">
            <a:tbl>
              <a:tblPr firstRow="1" firstCol="1" bandRow="1">
                <a:tableStyleId>{5C22544A-7EE6-4342-B048-85BDC9FD1C3A}</a:tableStyleId>
              </a:tblPr>
              <a:tblGrid>
                <a:gridCol w="4549591">
                  <a:extLst>
                    <a:ext uri="{9D8B030D-6E8A-4147-A177-3AD203B41FA5}">
                      <a16:colId xmlns:a16="http://schemas.microsoft.com/office/drawing/2014/main" val="3063980626"/>
                    </a:ext>
                  </a:extLst>
                </a:gridCol>
                <a:gridCol w="1474993">
                  <a:extLst>
                    <a:ext uri="{9D8B030D-6E8A-4147-A177-3AD203B41FA5}">
                      <a16:colId xmlns:a16="http://schemas.microsoft.com/office/drawing/2014/main" val="4124582093"/>
                    </a:ext>
                  </a:extLst>
                </a:gridCol>
                <a:gridCol w="1216808">
                  <a:extLst>
                    <a:ext uri="{9D8B030D-6E8A-4147-A177-3AD203B41FA5}">
                      <a16:colId xmlns:a16="http://schemas.microsoft.com/office/drawing/2014/main" val="1796367574"/>
                    </a:ext>
                  </a:extLst>
                </a:gridCol>
                <a:gridCol w="1216808">
                  <a:extLst>
                    <a:ext uri="{9D8B030D-6E8A-4147-A177-3AD203B41FA5}">
                      <a16:colId xmlns:a16="http://schemas.microsoft.com/office/drawing/2014/main" val="49551025"/>
                    </a:ext>
                  </a:extLst>
                </a:gridCol>
              </a:tblGrid>
              <a:tr h="810419">
                <a:tc>
                  <a:txBody>
                    <a:bodyPr/>
                    <a:lstStyle/>
                    <a:p>
                      <a:pPr marL="0" marR="0" algn="ctr">
                        <a:spcBef>
                          <a:spcPts val="0"/>
                        </a:spcBef>
                        <a:spcAft>
                          <a:spcPts val="0"/>
                        </a:spcAft>
                      </a:pPr>
                      <a:r>
                        <a:rPr lang="en-US" sz="1600" dirty="0">
                          <a:effectLst/>
                        </a:rPr>
                        <a:t>Condition</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800" dirty="0">
                          <a:effectLst/>
                          <a:latin typeface="Times New Roman" panose="02020603050405020304" pitchFamily="18" charset="0"/>
                        </a:rPr>
                        <a:t>Clinton</a:t>
                      </a:r>
                    </a:p>
                  </a:txBody>
                  <a:tcPr marL="63348" marR="63348" marT="0" marB="0"/>
                </a:tc>
                <a:tc>
                  <a:txBody>
                    <a:bodyPr/>
                    <a:lstStyle/>
                    <a:p>
                      <a:pPr algn="ctr"/>
                      <a:r>
                        <a:rPr lang="en-US" sz="1800" dirty="0">
                          <a:solidFill>
                            <a:srgbClr val="C00000"/>
                          </a:solidFill>
                          <a:effectLst/>
                          <a:latin typeface="Times New Roman" panose="02020603050405020304" pitchFamily="18" charset="0"/>
                        </a:rPr>
                        <a:t>Trump</a:t>
                      </a:r>
                    </a:p>
                  </a:txBody>
                  <a:tcPr marL="63348" marR="63348" marT="0" marB="0"/>
                </a:tc>
                <a:tc>
                  <a:txBody>
                    <a:bodyPr/>
                    <a:lstStyle/>
                    <a:p>
                      <a:pPr algn="ctr"/>
                      <a:r>
                        <a:rPr lang="en-US" sz="1800" dirty="0">
                          <a:effectLst/>
                          <a:latin typeface="Times New Roman" panose="02020603050405020304" pitchFamily="18" charset="0"/>
                        </a:rPr>
                        <a:t>Trump -Clinton</a:t>
                      </a:r>
                    </a:p>
                  </a:txBody>
                  <a:tcPr marL="63348" marR="63348" marT="0" marB="0"/>
                </a:tc>
                <a:extLst>
                  <a:ext uri="{0D108BD9-81ED-4DB2-BD59-A6C34878D82A}">
                    <a16:rowId xmlns:a16="http://schemas.microsoft.com/office/drawing/2014/main" val="1082873811"/>
                  </a:ext>
                </a:extLst>
              </a:tr>
              <a:tr h="540279">
                <a:tc>
                  <a:txBody>
                    <a:bodyPr/>
                    <a:lstStyle/>
                    <a:p>
                      <a:pPr marL="0" marR="0" algn="l">
                        <a:spcBef>
                          <a:spcPts val="0"/>
                        </a:spcBef>
                        <a:spcAft>
                          <a:spcPts val="0"/>
                        </a:spcAft>
                      </a:pPr>
                      <a:r>
                        <a:rPr lang="en-US" sz="1600" dirty="0">
                          <a:effectLst/>
                        </a:rPr>
                        <a:t>Taxes are too high in relation to the govt. services provided</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200" b="1" dirty="0">
                          <a:effectLst/>
                          <a:latin typeface="Times New Roman" panose="02020603050405020304" pitchFamily="18" charset="0"/>
                          <a:ea typeface="Times New Roman" panose="02020603050405020304" pitchFamily="18" charset="0"/>
                        </a:rPr>
                        <a:t>43</a:t>
                      </a:r>
                    </a:p>
                  </a:txBody>
                  <a:tcPr marL="68580" marR="68580" marT="0" marB="0" anchor="ctr"/>
                </a:tc>
                <a:tc>
                  <a:txBody>
                    <a:bodyPr/>
                    <a:lstStyle/>
                    <a:p>
                      <a:pPr marL="0" marR="0" algn="ctr">
                        <a:spcBef>
                          <a:spcPts val="0"/>
                        </a:spcBef>
                        <a:spcAft>
                          <a:spcPts val="0"/>
                        </a:spcAft>
                      </a:pPr>
                      <a:r>
                        <a:rPr lang="en-US" sz="3200" b="1" dirty="0">
                          <a:solidFill>
                            <a:srgbClr val="C00000"/>
                          </a:solidFill>
                          <a:effectLst/>
                          <a:latin typeface="Times New Roman" panose="02020603050405020304" pitchFamily="18" charset="0"/>
                          <a:ea typeface="Times New Roman" panose="02020603050405020304" pitchFamily="18" charset="0"/>
                        </a:rPr>
                        <a:t>79</a:t>
                      </a:r>
                    </a:p>
                  </a:txBody>
                  <a:tcPr marL="68580" marR="68580" marT="0" marB="0" anchor="ctr"/>
                </a:tc>
                <a:tc>
                  <a:txBody>
                    <a:bodyPr/>
                    <a:lstStyle/>
                    <a:p>
                      <a:pPr marL="0" marR="0" algn="ctr">
                        <a:spcBef>
                          <a:spcPts val="0"/>
                        </a:spcBef>
                        <a:spcAft>
                          <a:spcPts val="0"/>
                        </a:spcAft>
                      </a:pPr>
                      <a:r>
                        <a:rPr lang="en-US" sz="3200" dirty="0">
                          <a:effectLst/>
                          <a:latin typeface="Times New Roman" panose="02020603050405020304" pitchFamily="18" charset="0"/>
                          <a:ea typeface="Times New Roman" panose="02020603050405020304" pitchFamily="18" charset="0"/>
                        </a:rPr>
                        <a:t>36</a:t>
                      </a:r>
                    </a:p>
                  </a:txBody>
                  <a:tcPr marL="68580" marR="68580" marT="0" marB="0" anchor="ctr"/>
                </a:tc>
                <a:extLst>
                  <a:ext uri="{0D108BD9-81ED-4DB2-BD59-A6C34878D82A}">
                    <a16:rowId xmlns:a16="http://schemas.microsoft.com/office/drawing/2014/main" val="2215564482"/>
                  </a:ext>
                </a:extLst>
              </a:tr>
              <a:tr h="315915">
                <a:tc>
                  <a:txBody>
                    <a:bodyPr/>
                    <a:lstStyle/>
                    <a:p>
                      <a:pPr marL="0" marR="0" algn="l">
                        <a:spcBef>
                          <a:spcPts val="0"/>
                        </a:spcBef>
                        <a:spcAft>
                          <a:spcPts val="0"/>
                        </a:spcAft>
                      </a:pPr>
                      <a:r>
                        <a:rPr lang="en-US" sz="1600" dirty="0">
                          <a:effectLst/>
                        </a:rPr>
                        <a:t>Wages or salaries are not rising as fast as the cost of living</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200" b="1" dirty="0">
                          <a:effectLst/>
                          <a:latin typeface="Times New Roman" panose="02020603050405020304" pitchFamily="18" charset="0"/>
                          <a:ea typeface="Times New Roman" panose="02020603050405020304" pitchFamily="18" charset="0"/>
                        </a:rPr>
                        <a:t>52</a:t>
                      </a:r>
                    </a:p>
                  </a:txBody>
                  <a:tcPr marL="68580" marR="68580" marT="0" marB="0" anchor="ctr"/>
                </a:tc>
                <a:tc>
                  <a:txBody>
                    <a:bodyPr/>
                    <a:lstStyle/>
                    <a:p>
                      <a:pPr marL="0" marR="0" algn="ctr">
                        <a:spcBef>
                          <a:spcPts val="0"/>
                        </a:spcBef>
                        <a:spcAft>
                          <a:spcPts val="0"/>
                        </a:spcAft>
                      </a:pPr>
                      <a:r>
                        <a:rPr lang="en-US" sz="3200" b="1" dirty="0">
                          <a:solidFill>
                            <a:srgbClr val="C00000"/>
                          </a:solidFill>
                          <a:effectLst/>
                          <a:latin typeface="Times New Roman" panose="02020603050405020304" pitchFamily="18" charset="0"/>
                          <a:ea typeface="Times New Roman" panose="02020603050405020304" pitchFamily="18" charset="0"/>
                        </a:rPr>
                        <a:t>61</a:t>
                      </a:r>
                    </a:p>
                  </a:txBody>
                  <a:tcPr marL="68580" marR="68580" marT="0" marB="0" anchor="ctr"/>
                </a:tc>
                <a:tc>
                  <a:txBody>
                    <a:bodyPr/>
                    <a:lstStyle/>
                    <a:p>
                      <a:pPr marL="0" marR="0" algn="ctr">
                        <a:spcBef>
                          <a:spcPts val="0"/>
                        </a:spcBef>
                        <a:spcAft>
                          <a:spcPts val="0"/>
                        </a:spcAft>
                      </a:pPr>
                      <a:r>
                        <a:rPr lang="en-US" sz="3200" dirty="0">
                          <a:effectLst/>
                          <a:latin typeface="Times New Roman" panose="02020603050405020304" pitchFamily="18" charset="0"/>
                          <a:ea typeface="Times New Roman" panose="02020603050405020304" pitchFamily="18" charset="0"/>
                        </a:rPr>
                        <a:t>9</a:t>
                      </a:r>
                    </a:p>
                  </a:txBody>
                  <a:tcPr marL="68580" marR="68580" marT="0" marB="0" anchor="ctr"/>
                </a:tc>
                <a:extLst>
                  <a:ext uri="{0D108BD9-81ED-4DB2-BD59-A6C34878D82A}">
                    <a16:rowId xmlns:a16="http://schemas.microsoft.com/office/drawing/2014/main" val="794128656"/>
                  </a:ext>
                </a:extLst>
              </a:tr>
              <a:tr h="285435">
                <a:tc>
                  <a:txBody>
                    <a:bodyPr/>
                    <a:lstStyle/>
                    <a:p>
                      <a:pPr marL="0" marR="0" algn="l">
                        <a:spcBef>
                          <a:spcPts val="0"/>
                        </a:spcBef>
                        <a:spcAft>
                          <a:spcPts val="0"/>
                        </a:spcAft>
                      </a:pPr>
                      <a:r>
                        <a:rPr lang="en-US" sz="1600" dirty="0">
                          <a:effectLst/>
                        </a:rPr>
                        <a:t>Hard to afford the cost of education</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200" b="1" dirty="0">
                          <a:effectLst/>
                          <a:latin typeface="Times New Roman" panose="02020603050405020304" pitchFamily="18" charset="0"/>
                          <a:ea typeface="Times New Roman" panose="02020603050405020304" pitchFamily="18" charset="0"/>
                        </a:rPr>
                        <a:t>34</a:t>
                      </a:r>
                    </a:p>
                  </a:txBody>
                  <a:tcPr marL="68580" marR="68580" marT="0" marB="0" anchor="ctr"/>
                </a:tc>
                <a:tc>
                  <a:txBody>
                    <a:bodyPr/>
                    <a:lstStyle/>
                    <a:p>
                      <a:pPr marL="0" marR="0" algn="ctr">
                        <a:spcBef>
                          <a:spcPts val="0"/>
                        </a:spcBef>
                        <a:spcAft>
                          <a:spcPts val="0"/>
                        </a:spcAft>
                      </a:pPr>
                      <a:r>
                        <a:rPr lang="en-US" sz="3200" b="1" dirty="0">
                          <a:solidFill>
                            <a:srgbClr val="C00000"/>
                          </a:solidFill>
                          <a:effectLst/>
                          <a:latin typeface="Times New Roman" panose="02020603050405020304" pitchFamily="18" charset="0"/>
                          <a:ea typeface="Times New Roman" panose="02020603050405020304" pitchFamily="18" charset="0"/>
                        </a:rPr>
                        <a:t>40</a:t>
                      </a:r>
                    </a:p>
                  </a:txBody>
                  <a:tcPr marL="68580" marR="68580" marT="0" marB="0" anchor="ctr"/>
                </a:tc>
                <a:tc>
                  <a:txBody>
                    <a:bodyPr/>
                    <a:lstStyle/>
                    <a:p>
                      <a:pPr marL="0" marR="0" algn="ctr">
                        <a:spcBef>
                          <a:spcPts val="0"/>
                        </a:spcBef>
                        <a:spcAft>
                          <a:spcPts val="0"/>
                        </a:spcAft>
                      </a:pPr>
                      <a:r>
                        <a:rPr lang="en-US" sz="3200" dirty="0">
                          <a:effectLst/>
                          <a:latin typeface="Times New Roman" panose="02020603050405020304" pitchFamily="18" charset="0"/>
                          <a:ea typeface="Times New Roman" panose="02020603050405020304" pitchFamily="18" charset="0"/>
                        </a:rPr>
                        <a:t>6</a:t>
                      </a:r>
                    </a:p>
                  </a:txBody>
                  <a:tcPr marL="68580" marR="68580" marT="0" marB="0" anchor="ctr"/>
                </a:tc>
                <a:extLst>
                  <a:ext uri="{0D108BD9-81ED-4DB2-BD59-A6C34878D82A}">
                    <a16:rowId xmlns:a16="http://schemas.microsoft.com/office/drawing/2014/main" val="3978865000"/>
                  </a:ext>
                </a:extLst>
              </a:tr>
              <a:tr h="540279">
                <a:tc>
                  <a:txBody>
                    <a:bodyPr/>
                    <a:lstStyle/>
                    <a:p>
                      <a:pPr marL="0" marR="0" algn="l">
                        <a:spcBef>
                          <a:spcPts val="0"/>
                        </a:spcBef>
                        <a:spcAft>
                          <a:spcPts val="0"/>
                        </a:spcAft>
                      </a:pPr>
                      <a:r>
                        <a:rPr lang="en-US" sz="1600" dirty="0">
                          <a:effectLst/>
                        </a:rPr>
                        <a:t>Unable to afford healthcare or medicine during</a:t>
                      </a:r>
                      <a:r>
                        <a:rPr lang="en-US" sz="1600" baseline="0" dirty="0">
                          <a:effectLst/>
                        </a:rPr>
                        <a:t> the last year</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200" b="1" dirty="0">
                          <a:effectLst/>
                          <a:latin typeface="Times New Roman" panose="02020603050405020304" pitchFamily="18" charset="0"/>
                          <a:ea typeface="Times New Roman" panose="02020603050405020304" pitchFamily="18" charset="0"/>
                        </a:rPr>
                        <a:t>8</a:t>
                      </a:r>
                    </a:p>
                  </a:txBody>
                  <a:tcPr marL="68580" marR="68580" marT="0" marB="0" anchor="ctr"/>
                </a:tc>
                <a:tc>
                  <a:txBody>
                    <a:bodyPr/>
                    <a:lstStyle/>
                    <a:p>
                      <a:pPr marL="0" marR="0" algn="ctr">
                        <a:spcBef>
                          <a:spcPts val="0"/>
                        </a:spcBef>
                        <a:spcAft>
                          <a:spcPts val="0"/>
                        </a:spcAft>
                      </a:pPr>
                      <a:r>
                        <a:rPr lang="en-US" sz="3200" b="1" dirty="0">
                          <a:solidFill>
                            <a:srgbClr val="C00000"/>
                          </a:solidFill>
                          <a:effectLst/>
                          <a:latin typeface="Times New Roman" panose="02020603050405020304" pitchFamily="18" charset="0"/>
                          <a:ea typeface="Times New Roman" panose="02020603050405020304" pitchFamily="18" charset="0"/>
                        </a:rPr>
                        <a:t>20</a:t>
                      </a:r>
                    </a:p>
                  </a:txBody>
                  <a:tcPr marL="68580" marR="68580" marT="0" marB="0" anchor="ctr"/>
                </a:tc>
                <a:tc>
                  <a:txBody>
                    <a:bodyPr/>
                    <a:lstStyle/>
                    <a:p>
                      <a:pPr marL="0" marR="0" algn="ctr">
                        <a:spcBef>
                          <a:spcPts val="0"/>
                        </a:spcBef>
                        <a:spcAft>
                          <a:spcPts val="0"/>
                        </a:spcAft>
                      </a:pPr>
                      <a:r>
                        <a:rPr lang="en-US" sz="3200" dirty="0">
                          <a:effectLst/>
                          <a:latin typeface="Times New Roman" panose="02020603050405020304" pitchFamily="18" charset="0"/>
                          <a:ea typeface="Times New Roman" panose="02020603050405020304" pitchFamily="18" charset="0"/>
                        </a:rPr>
                        <a:t>12</a:t>
                      </a:r>
                    </a:p>
                  </a:txBody>
                  <a:tcPr marL="68580" marR="68580" marT="0" marB="0" anchor="ctr"/>
                </a:tc>
                <a:extLst>
                  <a:ext uri="{0D108BD9-81ED-4DB2-BD59-A6C34878D82A}">
                    <a16:rowId xmlns:a16="http://schemas.microsoft.com/office/drawing/2014/main" val="3668981140"/>
                  </a:ext>
                </a:extLst>
              </a:tr>
              <a:tr h="540279">
                <a:tc>
                  <a:txBody>
                    <a:bodyPr/>
                    <a:lstStyle/>
                    <a:p>
                      <a:pPr marL="0" marR="0" algn="l">
                        <a:spcBef>
                          <a:spcPts val="0"/>
                        </a:spcBef>
                        <a:spcAft>
                          <a:spcPts val="0"/>
                        </a:spcAft>
                      </a:pPr>
                      <a:r>
                        <a:rPr lang="en-US" sz="1600" dirty="0">
                          <a:effectLst/>
                        </a:rPr>
                        <a:t>Received a salary increase or other increase in income recently</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200" b="1" dirty="0">
                          <a:effectLst/>
                          <a:latin typeface="Times New Roman" panose="02020603050405020304" pitchFamily="18" charset="0"/>
                          <a:ea typeface="Times New Roman" panose="02020603050405020304" pitchFamily="18" charset="0"/>
                        </a:rPr>
                        <a:t>31</a:t>
                      </a:r>
                    </a:p>
                  </a:txBody>
                  <a:tcPr marL="68580" marR="68580" marT="0" marB="0" anchor="ctr"/>
                </a:tc>
                <a:tc>
                  <a:txBody>
                    <a:bodyPr/>
                    <a:lstStyle/>
                    <a:p>
                      <a:pPr marL="0" marR="0" algn="ctr">
                        <a:spcBef>
                          <a:spcPts val="0"/>
                        </a:spcBef>
                        <a:spcAft>
                          <a:spcPts val="0"/>
                        </a:spcAft>
                      </a:pPr>
                      <a:r>
                        <a:rPr lang="en-US" sz="3200" b="1" dirty="0">
                          <a:solidFill>
                            <a:srgbClr val="C00000"/>
                          </a:solidFill>
                          <a:effectLst/>
                          <a:latin typeface="Times New Roman" panose="02020603050405020304" pitchFamily="18" charset="0"/>
                          <a:ea typeface="Times New Roman" panose="02020603050405020304" pitchFamily="18" charset="0"/>
                        </a:rPr>
                        <a:t>27</a:t>
                      </a:r>
                    </a:p>
                  </a:txBody>
                  <a:tcPr marL="68580" marR="68580" marT="0" marB="0" anchor="ctr"/>
                </a:tc>
                <a:tc>
                  <a:txBody>
                    <a:bodyPr/>
                    <a:lstStyle/>
                    <a:p>
                      <a:pPr marL="0" marR="0" algn="ctr">
                        <a:spcBef>
                          <a:spcPts val="0"/>
                        </a:spcBef>
                        <a:spcAft>
                          <a:spcPts val="0"/>
                        </a:spcAft>
                      </a:pPr>
                      <a:r>
                        <a:rPr lang="en-US" sz="3200" dirty="0">
                          <a:effectLst/>
                          <a:latin typeface="Times New Roman" panose="02020603050405020304" pitchFamily="18" charset="0"/>
                          <a:ea typeface="Times New Roman" panose="02020603050405020304" pitchFamily="18" charset="0"/>
                        </a:rPr>
                        <a:t>-4</a:t>
                      </a:r>
                    </a:p>
                  </a:txBody>
                  <a:tcPr marL="68580" marR="68580" marT="0" marB="0" anchor="ctr"/>
                </a:tc>
                <a:extLst>
                  <a:ext uri="{0D108BD9-81ED-4DB2-BD59-A6C34878D82A}">
                    <a16:rowId xmlns:a16="http://schemas.microsoft.com/office/drawing/2014/main" val="482247450"/>
                  </a:ext>
                </a:extLst>
              </a:tr>
              <a:tr h="540279">
                <a:tc>
                  <a:txBody>
                    <a:bodyPr/>
                    <a:lstStyle/>
                    <a:p>
                      <a:pPr marL="0" marR="0" algn="l">
                        <a:spcBef>
                          <a:spcPts val="0"/>
                        </a:spcBef>
                        <a:spcAft>
                          <a:spcPts val="0"/>
                        </a:spcAft>
                      </a:pPr>
                      <a:r>
                        <a:rPr lang="en-US" sz="1600" dirty="0">
                          <a:effectLst/>
                        </a:rPr>
                        <a:t>Hard to afford the cost of food and groceries</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200" b="1" dirty="0">
                          <a:effectLst/>
                          <a:latin typeface="Times New Roman" panose="02020603050405020304" pitchFamily="18" charset="0"/>
                          <a:ea typeface="Times New Roman" panose="02020603050405020304" pitchFamily="18" charset="0"/>
                        </a:rPr>
                        <a:t>26</a:t>
                      </a:r>
                    </a:p>
                  </a:txBody>
                  <a:tcPr marL="68580" marR="68580" marT="0" marB="0" anchor="ctr"/>
                </a:tc>
                <a:tc>
                  <a:txBody>
                    <a:bodyPr/>
                    <a:lstStyle/>
                    <a:p>
                      <a:pPr marL="0" marR="0" algn="ctr">
                        <a:spcBef>
                          <a:spcPts val="0"/>
                        </a:spcBef>
                        <a:spcAft>
                          <a:spcPts val="0"/>
                        </a:spcAft>
                      </a:pPr>
                      <a:r>
                        <a:rPr lang="en-US" sz="3200" b="1" dirty="0">
                          <a:solidFill>
                            <a:srgbClr val="C00000"/>
                          </a:solidFill>
                          <a:effectLst/>
                          <a:latin typeface="Times New Roman" panose="02020603050405020304" pitchFamily="18" charset="0"/>
                          <a:ea typeface="Times New Roman" panose="02020603050405020304" pitchFamily="18" charset="0"/>
                        </a:rPr>
                        <a:t>32</a:t>
                      </a:r>
                    </a:p>
                  </a:txBody>
                  <a:tcPr marL="68580" marR="68580" marT="0" marB="0" anchor="ctr"/>
                </a:tc>
                <a:tc>
                  <a:txBody>
                    <a:bodyPr/>
                    <a:lstStyle/>
                    <a:p>
                      <a:pPr marL="0" marR="0" algn="ctr">
                        <a:spcBef>
                          <a:spcPts val="0"/>
                        </a:spcBef>
                        <a:spcAft>
                          <a:spcPts val="0"/>
                        </a:spcAft>
                      </a:pPr>
                      <a:r>
                        <a:rPr lang="en-US" sz="3200" dirty="0">
                          <a:effectLst/>
                          <a:latin typeface="Times New Roman" panose="02020603050405020304" pitchFamily="18" charset="0"/>
                          <a:ea typeface="Times New Roman" panose="02020603050405020304" pitchFamily="18" charset="0"/>
                        </a:rPr>
                        <a:t>6</a:t>
                      </a:r>
                    </a:p>
                  </a:txBody>
                  <a:tcPr marL="68580" marR="68580" marT="0" marB="0" anchor="ctr"/>
                </a:tc>
                <a:extLst>
                  <a:ext uri="{0D108BD9-81ED-4DB2-BD59-A6C34878D82A}">
                    <a16:rowId xmlns:a16="http://schemas.microsoft.com/office/drawing/2014/main" val="3891472090"/>
                  </a:ext>
                </a:extLst>
              </a:tr>
              <a:tr h="405209">
                <a:tc>
                  <a:txBody>
                    <a:bodyPr/>
                    <a:lstStyle/>
                    <a:p>
                      <a:pPr marL="0" marR="0" algn="l">
                        <a:spcBef>
                          <a:spcPts val="0"/>
                        </a:spcBef>
                        <a:spcAft>
                          <a:spcPts val="0"/>
                        </a:spcAft>
                      </a:pPr>
                      <a:r>
                        <a:rPr lang="en-US" sz="1600" dirty="0">
                          <a:effectLst/>
                        </a:rPr>
                        <a:t>Found a new or better job recently</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200" b="1" dirty="0">
                          <a:effectLst/>
                          <a:latin typeface="Times New Roman" panose="02020603050405020304" pitchFamily="18" charset="0"/>
                          <a:ea typeface="Times New Roman" panose="02020603050405020304" pitchFamily="18" charset="0"/>
                        </a:rPr>
                        <a:t>9</a:t>
                      </a:r>
                    </a:p>
                  </a:txBody>
                  <a:tcPr marL="68580" marR="68580" marT="0" marB="0" anchor="ctr"/>
                </a:tc>
                <a:tc>
                  <a:txBody>
                    <a:bodyPr/>
                    <a:lstStyle/>
                    <a:p>
                      <a:pPr marL="0" marR="0" algn="ctr">
                        <a:spcBef>
                          <a:spcPts val="0"/>
                        </a:spcBef>
                        <a:spcAft>
                          <a:spcPts val="0"/>
                        </a:spcAft>
                      </a:pPr>
                      <a:r>
                        <a:rPr lang="en-US" sz="3200" b="1" dirty="0">
                          <a:solidFill>
                            <a:srgbClr val="C00000"/>
                          </a:solidFill>
                          <a:effectLst/>
                          <a:latin typeface="Times New Roman" panose="02020603050405020304" pitchFamily="18" charset="0"/>
                          <a:ea typeface="Times New Roman" panose="02020603050405020304" pitchFamily="18" charset="0"/>
                        </a:rPr>
                        <a:t>6</a:t>
                      </a:r>
                    </a:p>
                  </a:txBody>
                  <a:tcPr marL="68580" marR="68580" marT="0" marB="0" anchor="ctr"/>
                </a:tc>
                <a:tc>
                  <a:txBody>
                    <a:bodyPr/>
                    <a:lstStyle/>
                    <a:p>
                      <a:pPr marL="0" marR="0" algn="ctr">
                        <a:spcBef>
                          <a:spcPts val="0"/>
                        </a:spcBef>
                        <a:spcAft>
                          <a:spcPts val="0"/>
                        </a:spcAft>
                      </a:pPr>
                      <a:r>
                        <a:rPr lang="en-US" sz="3200" dirty="0">
                          <a:effectLst/>
                          <a:latin typeface="Times New Roman" panose="02020603050405020304" pitchFamily="18" charset="0"/>
                          <a:ea typeface="Times New Roman" panose="02020603050405020304" pitchFamily="18" charset="0"/>
                        </a:rPr>
                        <a:t>-3</a:t>
                      </a:r>
                    </a:p>
                  </a:txBody>
                  <a:tcPr marL="68580" marR="68580" marT="0" marB="0" anchor="ctr"/>
                </a:tc>
                <a:extLst>
                  <a:ext uri="{0D108BD9-81ED-4DB2-BD59-A6C34878D82A}">
                    <a16:rowId xmlns:a16="http://schemas.microsoft.com/office/drawing/2014/main" val="3275495532"/>
                  </a:ext>
                </a:extLst>
              </a:tr>
              <a:tr h="540279">
                <a:tc>
                  <a:txBody>
                    <a:bodyPr/>
                    <a:lstStyle/>
                    <a:p>
                      <a:pPr marL="0" marR="0" algn="l">
                        <a:spcBef>
                          <a:spcPts val="0"/>
                        </a:spcBef>
                        <a:spcAft>
                          <a:spcPts val="0"/>
                        </a:spcAft>
                      </a:pPr>
                      <a:r>
                        <a:rPr lang="en-US" sz="1600" dirty="0">
                          <a:effectLst/>
                        </a:rPr>
                        <a:t>Facing the possibility of unemployment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200" dirty="0">
                          <a:solidFill>
                            <a:schemeClr val="accent3">
                              <a:lumMod val="50000"/>
                            </a:schemeClr>
                          </a:solidFill>
                          <a:effectLst/>
                          <a:latin typeface="Times New Roman" panose="02020603050405020304" pitchFamily="18" charset="0"/>
                          <a:ea typeface="Times New Roman" panose="02020603050405020304" pitchFamily="18" charset="0"/>
                        </a:rPr>
                        <a:t>12</a:t>
                      </a:r>
                    </a:p>
                  </a:txBody>
                  <a:tcPr marL="68580" marR="68580" marT="0" marB="0" anchor="ctr"/>
                </a:tc>
                <a:tc>
                  <a:txBody>
                    <a:bodyPr/>
                    <a:lstStyle/>
                    <a:p>
                      <a:pPr marL="0" marR="0" algn="ctr">
                        <a:spcBef>
                          <a:spcPts val="0"/>
                        </a:spcBef>
                        <a:spcAft>
                          <a:spcPts val="0"/>
                        </a:spcAft>
                      </a:pPr>
                      <a:r>
                        <a:rPr lang="en-US" sz="3200" dirty="0">
                          <a:solidFill>
                            <a:schemeClr val="accent3">
                              <a:lumMod val="50000"/>
                            </a:schemeClr>
                          </a:solidFill>
                          <a:effectLst/>
                          <a:latin typeface="Times New Roman" panose="02020603050405020304" pitchFamily="18" charset="0"/>
                          <a:ea typeface="Times New Roman" panose="02020603050405020304" pitchFamily="18" charset="0"/>
                        </a:rPr>
                        <a:t>12</a:t>
                      </a:r>
                    </a:p>
                  </a:txBody>
                  <a:tcPr marL="68580" marR="68580" marT="0" marB="0" anchor="ctr"/>
                </a:tc>
                <a:tc>
                  <a:txBody>
                    <a:bodyPr/>
                    <a:lstStyle/>
                    <a:p>
                      <a:pPr marL="0" marR="0" algn="ctr">
                        <a:spcBef>
                          <a:spcPts val="0"/>
                        </a:spcBef>
                        <a:spcAft>
                          <a:spcPts val="0"/>
                        </a:spcAft>
                      </a:pPr>
                      <a:r>
                        <a:rPr lang="en-US" sz="3200" dirty="0">
                          <a:effectLst/>
                          <a:latin typeface="Times New Roman" panose="02020603050405020304" pitchFamily="18" charset="0"/>
                          <a:ea typeface="Times New Roman" panose="02020603050405020304" pitchFamily="18" charset="0"/>
                        </a:rPr>
                        <a:t>0</a:t>
                      </a:r>
                    </a:p>
                  </a:txBody>
                  <a:tcPr marL="68580" marR="68580" marT="0" marB="0" anchor="ctr"/>
                </a:tc>
                <a:extLst>
                  <a:ext uri="{0D108BD9-81ED-4DB2-BD59-A6C34878D82A}">
                    <a16:rowId xmlns:a16="http://schemas.microsoft.com/office/drawing/2014/main" val="2280287908"/>
                  </a:ext>
                </a:extLst>
              </a:tr>
            </a:tbl>
          </a:graphicData>
        </a:graphic>
      </p:graphicFrame>
    </p:spTree>
    <p:extLst>
      <p:ext uri="{BB962C8B-B14F-4D97-AF65-F5344CB8AC3E}">
        <p14:creationId xmlns:p14="http://schemas.microsoft.com/office/powerpoint/2010/main" val="1000822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609600"/>
          </a:xfrm>
        </p:spPr>
        <p:txBody>
          <a:bodyPr/>
          <a:lstStyle/>
          <a:p>
            <a:pPr algn="ctr"/>
            <a:r>
              <a:rPr lang="en-US" sz="2800" dirty="0"/>
              <a:t>Party Vote Differences: </a:t>
            </a:r>
            <a:r>
              <a:rPr lang="en-US" sz="2800" dirty="0" err="1"/>
              <a:t>Govr</a:t>
            </a:r>
            <a:r>
              <a:rPr lang="en-US" sz="2800" dirty="0"/>
              <a:t>./Pres. Years</a:t>
            </a:r>
          </a:p>
        </p:txBody>
      </p:sp>
      <p:graphicFrame>
        <p:nvGraphicFramePr>
          <p:cNvPr id="4" name="Content Placeholder 3">
            <a:extLst>
              <a:ext uri="{FF2B5EF4-FFF2-40B4-BE49-F238E27FC236}">
                <a16:creationId xmlns:a16="http://schemas.microsoft.com/office/drawing/2014/main" id="{BBEF062E-78AC-4FBB-8830-88886FDCBFD6}"/>
              </a:ext>
            </a:extLst>
          </p:cNvPr>
          <p:cNvGraphicFramePr>
            <a:graphicFrameLocks noGrp="1"/>
          </p:cNvGraphicFramePr>
          <p:nvPr>
            <p:ph idx="1"/>
            <p:extLst>
              <p:ext uri="{D42A27DB-BD31-4B8C-83A1-F6EECF244321}">
                <p14:modId xmlns:p14="http://schemas.microsoft.com/office/powerpoint/2010/main" val="3966882489"/>
              </p:ext>
            </p:extLst>
          </p:nvPr>
        </p:nvGraphicFramePr>
        <p:xfrm>
          <a:off x="152400" y="1219200"/>
          <a:ext cx="88392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5800" y="1981200"/>
            <a:ext cx="4495800" cy="646331"/>
          </a:xfrm>
          <a:prstGeom prst="rect">
            <a:avLst/>
          </a:prstGeom>
          <a:solidFill>
            <a:schemeClr val="bg1"/>
          </a:solidFill>
        </p:spPr>
        <p:txBody>
          <a:bodyPr wrap="square" rtlCol="0">
            <a:spAutoFit/>
          </a:bodyPr>
          <a:lstStyle/>
          <a:p>
            <a:r>
              <a:rPr lang="en-US" b="1" dirty="0">
                <a:solidFill>
                  <a:srgbClr val="000000"/>
                </a:solidFill>
              </a:rPr>
              <a:t>Maryland Presidential Elections vs Gubernatorial – Blue vs. Purple</a:t>
            </a:r>
          </a:p>
        </p:txBody>
      </p:sp>
    </p:spTree>
    <p:extLst>
      <p:ext uri="{BB962C8B-B14F-4D97-AF65-F5344CB8AC3E}">
        <p14:creationId xmlns:p14="http://schemas.microsoft.com/office/powerpoint/2010/main" val="3530179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533400"/>
          </a:xfrm>
        </p:spPr>
        <p:txBody>
          <a:bodyPr/>
          <a:lstStyle/>
          <a:p>
            <a:pPr algn="ctr"/>
            <a:r>
              <a:rPr lang="en-US" sz="2400" dirty="0"/>
              <a:t>Clinton Vote by Union, 1</a:t>
            </a:r>
            <a:r>
              <a:rPr lang="en-US" sz="2400" baseline="30000" dirty="0"/>
              <a:t>st</a:t>
            </a:r>
            <a:r>
              <a:rPr lang="en-US" sz="2400" dirty="0"/>
              <a:t> Time Voter, Veteran </a:t>
            </a:r>
            <a:br>
              <a:rPr lang="en-US" sz="2400" dirty="0"/>
            </a:br>
            <a:r>
              <a:rPr lang="en-US" sz="1800" dirty="0"/>
              <a:t>(Exit polls)</a:t>
            </a:r>
            <a:endParaRPr lang="en-US" sz="2400" dirty="0"/>
          </a:p>
        </p:txBody>
      </p:sp>
      <p:graphicFrame>
        <p:nvGraphicFramePr>
          <p:cNvPr id="5" name="Content Placeholder 4">
            <a:extLst>
              <a:ext uri="{FF2B5EF4-FFF2-40B4-BE49-F238E27FC236}">
                <a16:creationId xmlns:a16="http://schemas.microsoft.com/office/drawing/2014/main" id="{775C5EF1-E60A-4592-A1D3-C90468D07E04}"/>
              </a:ext>
            </a:extLst>
          </p:cNvPr>
          <p:cNvGraphicFramePr>
            <a:graphicFrameLocks noGrp="1"/>
          </p:cNvGraphicFramePr>
          <p:nvPr>
            <p:ph idx="1"/>
            <p:extLst>
              <p:ext uri="{D42A27DB-BD31-4B8C-83A1-F6EECF244321}">
                <p14:modId xmlns:p14="http://schemas.microsoft.com/office/powerpoint/2010/main" val="3689065287"/>
              </p:ext>
            </p:extLst>
          </p:nvPr>
        </p:nvGraphicFramePr>
        <p:xfrm>
          <a:off x="504404" y="1524000"/>
          <a:ext cx="8001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438400" y="967851"/>
            <a:ext cx="4953000" cy="646331"/>
          </a:xfrm>
          <a:prstGeom prst="rect">
            <a:avLst/>
          </a:prstGeom>
          <a:solidFill>
            <a:schemeClr val="bg1"/>
          </a:solidFill>
        </p:spPr>
        <p:txBody>
          <a:bodyPr wrap="square" rtlCol="0">
            <a:spAutoFit/>
          </a:bodyPr>
          <a:lstStyle/>
          <a:p>
            <a:r>
              <a:rPr lang="en-US" dirty="0"/>
              <a:t>Weak Clinton support among union HHs (below expectations) and veterans</a:t>
            </a:r>
          </a:p>
        </p:txBody>
      </p:sp>
      <p:cxnSp>
        <p:nvCxnSpPr>
          <p:cNvPr id="8" name="Straight Arrow Connector 7"/>
          <p:cNvCxnSpPr/>
          <p:nvPr/>
        </p:nvCxnSpPr>
        <p:spPr bwMode="auto">
          <a:xfrm flipH="1">
            <a:off x="2819400" y="1676400"/>
            <a:ext cx="533400" cy="304800"/>
          </a:xfrm>
          <a:prstGeom prst="straightConnector1">
            <a:avLst/>
          </a:prstGeom>
          <a:solidFill>
            <a:schemeClr val="accent1"/>
          </a:solidFill>
          <a:ln w="12700" cap="sq" cmpd="sng" algn="ctr">
            <a:solidFill>
              <a:schemeClr val="tx1"/>
            </a:solidFill>
            <a:prstDash val="solid"/>
            <a:round/>
            <a:headEnd type="none" w="med" len="med"/>
            <a:tailEnd type="triangle"/>
          </a:ln>
          <a:effectLst/>
        </p:spPr>
      </p:cxnSp>
      <p:cxnSp>
        <p:nvCxnSpPr>
          <p:cNvPr id="9" name="Straight Arrow Connector 8"/>
          <p:cNvCxnSpPr/>
          <p:nvPr/>
        </p:nvCxnSpPr>
        <p:spPr bwMode="auto">
          <a:xfrm>
            <a:off x="6324600" y="1614182"/>
            <a:ext cx="1014202" cy="1167118"/>
          </a:xfrm>
          <a:prstGeom prst="straightConnector1">
            <a:avLst/>
          </a:prstGeom>
          <a:solidFill>
            <a:schemeClr val="accent1"/>
          </a:solidFill>
          <a:ln w="12700" cap="sq"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624900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533400"/>
          </a:xfrm>
        </p:spPr>
        <p:txBody>
          <a:bodyPr/>
          <a:lstStyle/>
          <a:p>
            <a:pPr algn="ctr"/>
            <a:r>
              <a:rPr lang="en-US" sz="2800" dirty="0"/>
              <a:t>Clinton Vote by Race and Gender</a:t>
            </a:r>
            <a:r>
              <a:rPr lang="en-US" dirty="0"/>
              <a:t> </a:t>
            </a:r>
            <a:r>
              <a:rPr lang="en-US" sz="1800" dirty="0"/>
              <a:t>(Exit polls)</a:t>
            </a:r>
            <a:endParaRPr lang="en-US" dirty="0"/>
          </a:p>
        </p:txBody>
      </p:sp>
      <p:graphicFrame>
        <p:nvGraphicFramePr>
          <p:cNvPr id="5" name="Content Placeholder 4">
            <a:extLst>
              <a:ext uri="{FF2B5EF4-FFF2-40B4-BE49-F238E27FC236}">
                <a16:creationId xmlns:a16="http://schemas.microsoft.com/office/drawing/2014/main" id="{EDAFECD2-0FEB-4C40-A722-8D47CA7AFB8F}"/>
              </a:ext>
            </a:extLst>
          </p:cNvPr>
          <p:cNvGraphicFramePr>
            <a:graphicFrameLocks noGrp="1"/>
          </p:cNvGraphicFramePr>
          <p:nvPr>
            <p:ph idx="1"/>
            <p:extLst>
              <p:ext uri="{D42A27DB-BD31-4B8C-83A1-F6EECF244321}">
                <p14:modId xmlns:p14="http://schemas.microsoft.com/office/powerpoint/2010/main" val="1911143492"/>
              </p:ext>
            </p:extLst>
          </p:nvPr>
        </p:nvGraphicFramePr>
        <p:xfrm>
          <a:off x="533400" y="1295400"/>
          <a:ext cx="80010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667000" y="1295400"/>
            <a:ext cx="4267200" cy="369332"/>
          </a:xfrm>
          <a:prstGeom prst="rect">
            <a:avLst/>
          </a:prstGeom>
          <a:solidFill>
            <a:schemeClr val="bg1"/>
          </a:solidFill>
        </p:spPr>
        <p:txBody>
          <a:bodyPr wrap="square" rtlCol="0">
            <a:spAutoFit/>
          </a:bodyPr>
          <a:lstStyle/>
          <a:p>
            <a:r>
              <a:rPr lang="en-US" dirty="0"/>
              <a:t>Sharp distinctions by race/gender</a:t>
            </a:r>
          </a:p>
        </p:txBody>
      </p:sp>
    </p:spTree>
    <p:extLst>
      <p:ext uri="{BB962C8B-B14F-4D97-AF65-F5344CB8AC3E}">
        <p14:creationId xmlns:p14="http://schemas.microsoft.com/office/powerpoint/2010/main" val="2374600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533400"/>
          </a:xfrm>
        </p:spPr>
        <p:txBody>
          <a:bodyPr/>
          <a:lstStyle/>
          <a:p>
            <a:pPr algn="ctr"/>
            <a:r>
              <a:rPr lang="en-US" sz="2400" dirty="0"/>
              <a:t>Clinton Vote by Education and Income</a:t>
            </a:r>
            <a:br>
              <a:rPr lang="en-US" sz="2400" dirty="0"/>
            </a:br>
            <a:r>
              <a:rPr lang="en-US" sz="1800" dirty="0"/>
              <a:t>(Exit polls)</a:t>
            </a:r>
            <a:endParaRPr lang="en-US" dirty="0"/>
          </a:p>
        </p:txBody>
      </p:sp>
      <p:graphicFrame>
        <p:nvGraphicFramePr>
          <p:cNvPr id="6" name="Content Placeholder 5">
            <a:extLst>
              <a:ext uri="{FF2B5EF4-FFF2-40B4-BE49-F238E27FC236}">
                <a16:creationId xmlns:a16="http://schemas.microsoft.com/office/drawing/2014/main" id="{07BF92EE-B9C0-438B-ACA6-ECB95CB22BB8}"/>
              </a:ext>
            </a:extLst>
          </p:cNvPr>
          <p:cNvGraphicFramePr>
            <a:graphicFrameLocks noGrp="1"/>
          </p:cNvGraphicFramePr>
          <p:nvPr>
            <p:ph idx="1"/>
            <p:extLst>
              <p:ext uri="{D42A27DB-BD31-4B8C-83A1-F6EECF244321}">
                <p14:modId xmlns:p14="http://schemas.microsoft.com/office/powerpoint/2010/main" val="1496100532"/>
              </p:ext>
            </p:extLst>
          </p:nvPr>
        </p:nvGraphicFramePr>
        <p:xfrm>
          <a:off x="533400" y="1219200"/>
          <a:ext cx="80010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5983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533400"/>
          </a:xfrm>
        </p:spPr>
        <p:txBody>
          <a:bodyPr/>
          <a:lstStyle/>
          <a:p>
            <a:pPr algn="ctr"/>
            <a:r>
              <a:rPr lang="en-US" dirty="0"/>
              <a:t>Clinton Vote by Age </a:t>
            </a:r>
            <a:r>
              <a:rPr lang="en-US" sz="2000" dirty="0"/>
              <a:t>(Exit polls)</a:t>
            </a:r>
            <a:endParaRPr lang="en-US" dirty="0"/>
          </a:p>
        </p:txBody>
      </p:sp>
      <p:graphicFrame>
        <p:nvGraphicFramePr>
          <p:cNvPr id="5" name="Content Placeholder 4">
            <a:extLst>
              <a:ext uri="{FF2B5EF4-FFF2-40B4-BE49-F238E27FC236}">
                <a16:creationId xmlns:a16="http://schemas.microsoft.com/office/drawing/2014/main" id="{567C5E7C-C749-4837-B194-D7314209D7E5}"/>
              </a:ext>
            </a:extLst>
          </p:cNvPr>
          <p:cNvGraphicFramePr>
            <a:graphicFrameLocks noGrp="1"/>
          </p:cNvGraphicFramePr>
          <p:nvPr>
            <p:ph idx="1"/>
            <p:extLst>
              <p:ext uri="{D42A27DB-BD31-4B8C-83A1-F6EECF244321}">
                <p14:modId xmlns:p14="http://schemas.microsoft.com/office/powerpoint/2010/main" val="79464121"/>
              </p:ext>
            </p:extLst>
          </p:nvPr>
        </p:nvGraphicFramePr>
        <p:xfrm>
          <a:off x="533400" y="1600200"/>
          <a:ext cx="8001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p:cNvSpPr txBox="1"/>
          <p:nvPr/>
        </p:nvSpPr>
        <p:spPr>
          <a:xfrm>
            <a:off x="914400" y="1066800"/>
            <a:ext cx="7010400" cy="685800"/>
          </a:xfrm>
          <a:prstGeom prst="rect">
            <a:avLst/>
          </a:prstGeom>
          <a:solidFill>
            <a:schemeClr val="bg1">
              <a:lumMod val="95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Clinton vote decreases with age – are older voters those left behind in new economy or nostalgic for “good old days?” </a:t>
            </a:r>
          </a:p>
        </p:txBody>
      </p:sp>
    </p:spTree>
    <p:extLst>
      <p:ext uri="{BB962C8B-B14F-4D97-AF65-F5344CB8AC3E}">
        <p14:creationId xmlns:p14="http://schemas.microsoft.com/office/powerpoint/2010/main" val="2485119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762000"/>
          </a:xfrm>
        </p:spPr>
        <p:txBody>
          <a:bodyPr/>
          <a:lstStyle/>
          <a:p>
            <a:pPr algn="ctr"/>
            <a:r>
              <a:rPr lang="en-US" sz="2800" dirty="0"/>
              <a:t>Clinton Vote by Marital Status and Gender</a:t>
            </a:r>
            <a:br>
              <a:rPr lang="en-US" sz="2800" dirty="0"/>
            </a:br>
            <a:r>
              <a:rPr lang="en-US" sz="2000" dirty="0"/>
              <a:t>(Exit polls)</a:t>
            </a:r>
            <a:endParaRPr lang="en-US" sz="2800" dirty="0"/>
          </a:p>
        </p:txBody>
      </p:sp>
      <p:graphicFrame>
        <p:nvGraphicFramePr>
          <p:cNvPr id="6" name="Content Placeholder 5">
            <a:extLst>
              <a:ext uri="{FF2B5EF4-FFF2-40B4-BE49-F238E27FC236}">
                <a16:creationId xmlns:a16="http://schemas.microsoft.com/office/drawing/2014/main" id="{94997676-F927-41B3-97CC-EF2010EB35F5}"/>
              </a:ext>
            </a:extLst>
          </p:cNvPr>
          <p:cNvGraphicFramePr>
            <a:graphicFrameLocks noGrp="1"/>
          </p:cNvGraphicFramePr>
          <p:nvPr>
            <p:ph idx="1"/>
            <p:extLst>
              <p:ext uri="{D42A27DB-BD31-4B8C-83A1-F6EECF244321}">
                <p14:modId xmlns:p14="http://schemas.microsoft.com/office/powerpoint/2010/main" val="602673975"/>
              </p:ext>
            </p:extLst>
          </p:nvPr>
        </p:nvGraphicFramePr>
        <p:xfrm>
          <a:off x="533400" y="1295400"/>
          <a:ext cx="80010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p:cNvSpPr txBox="1"/>
          <p:nvPr/>
        </p:nvSpPr>
        <p:spPr>
          <a:xfrm>
            <a:off x="4191000" y="1295400"/>
            <a:ext cx="4114800" cy="990600"/>
          </a:xfrm>
          <a:prstGeom prst="rect">
            <a:avLst/>
          </a:prstGeom>
          <a:solidFill>
            <a:schemeClr val="bg1">
              <a:lumMod val="95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Marital status clearly differentiates voter preferences: unmarried voters more likely to back Clinton</a:t>
            </a:r>
          </a:p>
        </p:txBody>
      </p:sp>
    </p:spTree>
    <p:extLst>
      <p:ext uri="{BB962C8B-B14F-4D97-AF65-F5344CB8AC3E}">
        <p14:creationId xmlns:p14="http://schemas.microsoft.com/office/powerpoint/2010/main" val="877357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01000" cy="609600"/>
          </a:xfrm>
        </p:spPr>
        <p:txBody>
          <a:bodyPr/>
          <a:lstStyle/>
          <a:p>
            <a:r>
              <a:rPr lang="en-US" dirty="0"/>
              <a:t>Why did she lose?</a:t>
            </a:r>
          </a:p>
        </p:txBody>
      </p:sp>
      <p:sp>
        <p:nvSpPr>
          <p:cNvPr id="3" name="Content Placeholder 2"/>
          <p:cNvSpPr>
            <a:spLocks noGrp="1"/>
          </p:cNvSpPr>
          <p:nvPr>
            <p:ph idx="1"/>
          </p:nvPr>
        </p:nvSpPr>
        <p:spPr>
          <a:xfrm>
            <a:off x="533400" y="762000"/>
            <a:ext cx="8382000" cy="5867400"/>
          </a:xfrm>
          <a:solidFill>
            <a:schemeClr val="bg1"/>
          </a:solidFill>
        </p:spPr>
        <p:txBody>
          <a:bodyPr/>
          <a:lstStyle/>
          <a:p>
            <a:pPr lvl="1"/>
            <a:r>
              <a:rPr lang="en-US" sz="3600" b="1" dirty="0">
                <a:latin typeface="Franklin Gothic Demi" panose="020B0703020102020204" pitchFamily="34" charset="0"/>
              </a:rPr>
              <a:t>Third term fatigue</a:t>
            </a:r>
            <a:r>
              <a:rPr lang="en-US" sz="2400" b="1" dirty="0">
                <a:latin typeface="Franklin Gothic Demi" panose="020B0703020102020204" pitchFamily="34" charset="0"/>
              </a:rPr>
              <a:t> – </a:t>
            </a:r>
            <a:r>
              <a:rPr lang="en-US" sz="2800" b="1" dirty="0">
                <a:latin typeface="Franklin Gothic Demi" panose="020B0703020102020204" pitchFamily="34" charset="0"/>
              </a:rPr>
              <a:t>need compelling defense of the Obama record to convince voters to stick with incumbent party…</a:t>
            </a:r>
            <a:endParaRPr lang="en-US" sz="2000" b="1" i="1" dirty="0">
              <a:latin typeface="Franklin Gothic Demi" panose="020B0703020102020204" pitchFamily="34" charset="0"/>
            </a:endParaRPr>
          </a:p>
          <a:p>
            <a:pPr marL="914400" lvl="2" indent="0">
              <a:buNone/>
            </a:pPr>
            <a:r>
              <a:rPr lang="en-US" b="1" i="1" dirty="0">
                <a:latin typeface="Franklin Gothic Demi" panose="020B0703020102020204" pitchFamily="34" charset="0"/>
              </a:rPr>
              <a:t>David Axelrod:</a:t>
            </a:r>
            <a:endParaRPr lang="en-US" sz="1800" b="1" i="1" dirty="0">
              <a:latin typeface="Franklin Gothic Demi" panose="020B0703020102020204" pitchFamily="34" charset="0"/>
            </a:endParaRPr>
          </a:p>
        </p:txBody>
      </p:sp>
      <p:pic>
        <p:nvPicPr>
          <p:cNvPr id="4" name="Picture 30" descr="Image result for david axelrod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667000"/>
            <a:ext cx="3276600"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19600" y="2362200"/>
            <a:ext cx="4267200" cy="3323987"/>
          </a:xfrm>
          <a:prstGeom prst="rect">
            <a:avLst/>
          </a:prstGeom>
          <a:noFill/>
        </p:spPr>
        <p:txBody>
          <a:bodyPr wrap="square" rtlCol="0">
            <a:spAutoFit/>
          </a:bodyPr>
          <a:lstStyle/>
          <a:p>
            <a:r>
              <a:rPr lang="en-US" sz="2400" dirty="0">
                <a:latin typeface="Franklin Gothic Demi" panose="020B0703020102020204" pitchFamily="34" charset="0"/>
              </a:rPr>
              <a:t>“There was an assumption that </a:t>
            </a:r>
            <a:r>
              <a:rPr lang="en-US" sz="2400" u="sng" dirty="0">
                <a:latin typeface="Franklin Gothic Demi" panose="020B0703020102020204" pitchFamily="34" charset="0"/>
              </a:rPr>
              <a:t>antipathy toward Trump would be enough to mobilize the base</a:t>
            </a:r>
            <a:r>
              <a:rPr lang="en-US" sz="2400" dirty="0">
                <a:latin typeface="Franklin Gothic Demi" panose="020B0703020102020204" pitchFamily="34" charset="0"/>
              </a:rPr>
              <a:t>. [But this wasn’t true due to] a certain lethargy that sets in when you’ve had the White House for 8 years. Your troops just aren’t as hungry.”</a:t>
            </a:r>
          </a:p>
          <a:p>
            <a:endParaRPr lang="en-US" dirty="0"/>
          </a:p>
        </p:txBody>
      </p:sp>
    </p:spTree>
    <p:extLst>
      <p:ext uri="{BB962C8B-B14F-4D97-AF65-F5344CB8AC3E}">
        <p14:creationId xmlns:p14="http://schemas.microsoft.com/office/powerpoint/2010/main" val="279745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109" y="30480"/>
            <a:ext cx="8001000" cy="609600"/>
          </a:xfrm>
        </p:spPr>
        <p:txBody>
          <a:bodyPr/>
          <a:lstStyle/>
          <a:p>
            <a:r>
              <a:rPr lang="en-US" dirty="0"/>
              <a:t>Why did she lose?</a:t>
            </a:r>
          </a:p>
        </p:txBody>
      </p:sp>
      <p:sp>
        <p:nvSpPr>
          <p:cNvPr id="3" name="Content Placeholder 2"/>
          <p:cNvSpPr>
            <a:spLocks noGrp="1"/>
          </p:cNvSpPr>
          <p:nvPr>
            <p:ph idx="1"/>
          </p:nvPr>
        </p:nvSpPr>
        <p:spPr>
          <a:xfrm>
            <a:off x="542109" y="593460"/>
            <a:ext cx="8153400" cy="4217076"/>
          </a:xfrm>
          <a:solidFill>
            <a:schemeClr val="bg1"/>
          </a:solidFill>
        </p:spPr>
        <p:txBody>
          <a:bodyPr/>
          <a:lstStyle/>
          <a:p>
            <a:r>
              <a:rPr lang="en-US" sz="2800" b="1" dirty="0">
                <a:latin typeface="Franklin Gothic Demi" panose="020B0703020102020204" pitchFamily="34" charset="0"/>
              </a:rPr>
              <a:t>Message and campaign strategic mistakes</a:t>
            </a:r>
          </a:p>
          <a:p>
            <a:pPr lvl="1"/>
            <a:r>
              <a:rPr lang="en-US" sz="2800" b="1" u="sng" dirty="0">
                <a:latin typeface="Franklin Gothic Demi" panose="020B0703020102020204" pitchFamily="34" charset="0"/>
              </a:rPr>
              <a:t>One dimensional campaign strategy</a:t>
            </a:r>
            <a:r>
              <a:rPr lang="en-US" sz="2400" b="1" u="sng" dirty="0">
                <a:latin typeface="Franklin Gothic Demi" panose="020B0703020102020204" pitchFamily="34" charset="0"/>
              </a:rPr>
              <a:t>: </a:t>
            </a:r>
            <a:br>
              <a:rPr lang="en-US" sz="2000" b="1" dirty="0">
                <a:latin typeface="Franklin Gothic Demi" panose="020B0703020102020204" pitchFamily="34" charset="0"/>
              </a:rPr>
            </a:br>
            <a:r>
              <a:rPr lang="en-US" sz="2800" b="1" dirty="0">
                <a:latin typeface="Franklin Gothic Demi" panose="020B0703020102020204" pitchFamily="34" charset="0"/>
              </a:rPr>
              <a:t>Attack Trump as an individual – </a:t>
            </a:r>
          </a:p>
          <a:p>
            <a:pPr lvl="2"/>
            <a:r>
              <a:rPr lang="en-US" sz="2600" b="1" dirty="0">
                <a:latin typeface="Franklin Gothic Demi" panose="020B0703020102020204" pitchFamily="34" charset="0"/>
              </a:rPr>
              <a:t>Temperament, </a:t>
            </a:r>
          </a:p>
          <a:p>
            <a:pPr lvl="2"/>
            <a:r>
              <a:rPr lang="en-US" sz="2600" b="1" dirty="0">
                <a:latin typeface="Franklin Gothic Demi" panose="020B0703020102020204" pitchFamily="34" charset="0"/>
              </a:rPr>
              <a:t>Inexperience, </a:t>
            </a:r>
          </a:p>
          <a:p>
            <a:pPr lvl="2"/>
            <a:r>
              <a:rPr lang="en-US" sz="2600" b="1" dirty="0">
                <a:latin typeface="Franklin Gothic Demi" panose="020B0703020102020204" pitchFamily="34" charset="0"/>
              </a:rPr>
              <a:t>Racist, misogynist, </a:t>
            </a:r>
          </a:p>
          <a:p>
            <a:pPr lvl="2"/>
            <a:r>
              <a:rPr lang="en-US" sz="2600" b="1" dirty="0">
                <a:latin typeface="Franklin Gothic Demi" panose="020B0703020102020204" pitchFamily="34" charset="0"/>
              </a:rPr>
              <a:t>Fomenter of Islamophobia, anti-</a:t>
            </a:r>
            <a:r>
              <a:rPr lang="en-US" sz="2600" b="1" dirty="0" err="1">
                <a:latin typeface="Franklin Gothic Demi" panose="020B0703020102020204" pitchFamily="34" charset="0"/>
              </a:rPr>
              <a:t>immgrant</a:t>
            </a:r>
            <a:endParaRPr lang="en-US" sz="2600" b="1" dirty="0">
              <a:latin typeface="Franklin Gothic Demi" panose="020B0703020102020204" pitchFamily="34" charset="0"/>
            </a:endParaRPr>
          </a:p>
          <a:p>
            <a:pPr lvl="2"/>
            <a:r>
              <a:rPr lang="en-US" sz="2600" b="1" dirty="0">
                <a:latin typeface="Franklin Gothic Demi" panose="020B0703020102020204" pitchFamily="34" charset="0"/>
              </a:rPr>
              <a:t>Poor business practices, bankruptcies,</a:t>
            </a:r>
          </a:p>
          <a:p>
            <a:pPr lvl="2"/>
            <a:r>
              <a:rPr lang="en-US" sz="2600" b="1" dirty="0">
                <a:latin typeface="Franklin Gothic Demi" panose="020B0703020102020204" pitchFamily="34" charset="0"/>
              </a:rPr>
              <a:t>Bully - too politically incorrect…</a:t>
            </a:r>
          </a:p>
          <a:p>
            <a:pPr lvl="2"/>
            <a:r>
              <a:rPr lang="en-US" sz="2800" dirty="0">
                <a:latin typeface="Franklin Gothic Demi" panose="020B0703020102020204" pitchFamily="34" charset="0"/>
              </a:rPr>
              <a:t>Research showed this to be his weak point…</a:t>
            </a:r>
          </a:p>
          <a:p>
            <a:pPr marL="914400" lvl="2" indent="0">
              <a:buNone/>
            </a:pPr>
            <a:endParaRPr lang="en-US" sz="1800" dirty="0"/>
          </a:p>
        </p:txBody>
      </p:sp>
      <p:pic>
        <p:nvPicPr>
          <p:cNvPr id="5" name="Picture 32" descr="Image result for trump women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838648"/>
            <a:ext cx="2970926" cy="20474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4" descr="Trump University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1926" y="4838649"/>
            <a:ext cx="2726594" cy="581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6" descr="Image result for trump mocking disabled reporter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8520" y="4838648"/>
            <a:ext cx="2836880" cy="20193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8" descr="Image result for trump tax return 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1926" y="5382344"/>
            <a:ext cx="2820273" cy="147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130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109" y="30480"/>
            <a:ext cx="8001000" cy="609600"/>
          </a:xfrm>
        </p:spPr>
        <p:txBody>
          <a:bodyPr/>
          <a:lstStyle/>
          <a:p>
            <a:r>
              <a:rPr lang="en-US" dirty="0"/>
              <a:t>Why did she lose?</a:t>
            </a:r>
          </a:p>
        </p:txBody>
      </p:sp>
      <p:sp>
        <p:nvSpPr>
          <p:cNvPr id="3" name="Content Placeholder 2"/>
          <p:cNvSpPr>
            <a:spLocks noGrp="1"/>
          </p:cNvSpPr>
          <p:nvPr>
            <p:ph idx="1"/>
          </p:nvPr>
        </p:nvSpPr>
        <p:spPr>
          <a:xfrm>
            <a:off x="542109" y="593460"/>
            <a:ext cx="8153400" cy="4217076"/>
          </a:xfrm>
          <a:solidFill>
            <a:schemeClr val="bg1"/>
          </a:solidFill>
        </p:spPr>
        <p:txBody>
          <a:bodyPr/>
          <a:lstStyle/>
          <a:p>
            <a:r>
              <a:rPr lang="en-US" sz="2800" b="1" dirty="0">
                <a:latin typeface="Franklin Gothic Demi" panose="020B0703020102020204" pitchFamily="34" charset="0"/>
              </a:rPr>
              <a:t>Message and campaign strategic mistakes</a:t>
            </a:r>
          </a:p>
          <a:p>
            <a:pPr lvl="1"/>
            <a:r>
              <a:rPr lang="en-US" sz="2400" b="1" dirty="0">
                <a:latin typeface="Franklin Gothic Demi" panose="020B0703020102020204" pitchFamily="34" charset="0"/>
              </a:rPr>
              <a:t>One dimensional campaign strategy</a:t>
            </a:r>
            <a:r>
              <a:rPr lang="en-US" sz="2000" b="1" dirty="0">
                <a:latin typeface="Franklin Gothic Demi" panose="020B0703020102020204" pitchFamily="34" charset="0"/>
              </a:rPr>
              <a:t>: </a:t>
            </a:r>
            <a:br>
              <a:rPr lang="en-US" sz="2000" b="1" dirty="0">
                <a:latin typeface="Franklin Gothic Demi" panose="020B0703020102020204" pitchFamily="34" charset="0"/>
              </a:rPr>
            </a:br>
            <a:r>
              <a:rPr lang="en-US" sz="2100" dirty="0">
                <a:latin typeface="Franklin Gothic Demi" panose="020B0703020102020204" pitchFamily="34" charset="0"/>
              </a:rPr>
              <a:t>Neglected evidence for broad change – angry “forgotten” electorate – Sanders’ win in Michigan</a:t>
            </a:r>
          </a:p>
          <a:p>
            <a:pPr lvl="2"/>
            <a:r>
              <a:rPr lang="en-US" sz="2100" dirty="0">
                <a:latin typeface="Franklin Gothic Demi" panose="020B0703020102020204" pitchFamily="34" charset="0"/>
              </a:rPr>
              <a:t>Lack of enthusiasm for Clinton – not enough disliking Trump</a:t>
            </a:r>
          </a:p>
          <a:p>
            <a:pPr lvl="2"/>
            <a:r>
              <a:rPr lang="en-US" sz="2100" dirty="0">
                <a:latin typeface="Franklin Gothic Demi" panose="020B0703020102020204" pitchFamily="34" charset="0"/>
              </a:rPr>
              <a:t>Lack of policy focus in general election meant “issues voters” felt neglected</a:t>
            </a:r>
          </a:p>
          <a:p>
            <a:pPr lvl="2"/>
            <a:r>
              <a:rPr lang="en-US" sz="2100" dirty="0">
                <a:latin typeface="Franklin Gothic Demi" panose="020B0703020102020204" pitchFamily="34" charset="0"/>
              </a:rPr>
              <a:t>Example: Clinton didn’t adapt her message to Rust Belt: </a:t>
            </a:r>
          </a:p>
          <a:p>
            <a:pPr lvl="3"/>
            <a:r>
              <a:rPr lang="en-US" sz="2100" dirty="0">
                <a:latin typeface="Franklin Gothic Demi" panose="020B0703020102020204" pitchFamily="34" charset="0"/>
              </a:rPr>
              <a:t>Wisconsin ads focused on Trump mocking disabled reporter, fears of war with Trump as president…</a:t>
            </a:r>
          </a:p>
          <a:p>
            <a:pPr marL="914400" lvl="2" indent="0">
              <a:buNone/>
            </a:pPr>
            <a:endParaRPr lang="en-US" sz="1800" dirty="0"/>
          </a:p>
        </p:txBody>
      </p:sp>
      <p:sp>
        <p:nvSpPr>
          <p:cNvPr id="4" name="TextBox 3"/>
          <p:cNvSpPr txBox="1"/>
          <p:nvPr/>
        </p:nvSpPr>
        <p:spPr>
          <a:xfrm>
            <a:off x="685800" y="4810536"/>
            <a:ext cx="8229600" cy="1692771"/>
          </a:xfrm>
          <a:prstGeom prst="rect">
            <a:avLst/>
          </a:prstGeom>
          <a:solidFill>
            <a:schemeClr val="accent3">
              <a:lumMod val="85000"/>
            </a:schemeClr>
          </a:solidFill>
        </p:spPr>
        <p:txBody>
          <a:bodyPr wrap="square" rtlCol="0">
            <a:spAutoFit/>
          </a:bodyPr>
          <a:lstStyle/>
          <a:p>
            <a:pPr algn="ctr"/>
            <a:r>
              <a:rPr lang="en-US" sz="2400" b="1" dirty="0">
                <a:solidFill>
                  <a:srgbClr val="000000"/>
                </a:solidFill>
              </a:rPr>
              <a:t>Where</a:t>
            </a:r>
            <a:r>
              <a:rPr lang="en-US" sz="2400" b="1" dirty="0"/>
              <a:t> </a:t>
            </a:r>
            <a:r>
              <a:rPr lang="en-US" sz="2400" b="1" dirty="0">
                <a:solidFill>
                  <a:srgbClr val="000000"/>
                </a:solidFill>
              </a:rPr>
              <a:t>was the defense of Obama’s record?</a:t>
            </a:r>
          </a:p>
          <a:p>
            <a:r>
              <a:rPr lang="en-US" sz="2000" b="1" i="1" dirty="0"/>
              <a:t>Economic recovery, saving auto industry, low interest rates/inflation, 20 million with health insurance, avoiding war in the Middle East, Iran nuclear deal, climate change agreement, improved relations with Cuba, no scandals!</a:t>
            </a:r>
          </a:p>
        </p:txBody>
      </p:sp>
    </p:spTree>
    <p:extLst>
      <p:ext uri="{BB962C8B-B14F-4D97-AF65-F5344CB8AC3E}">
        <p14:creationId xmlns:p14="http://schemas.microsoft.com/office/powerpoint/2010/main" val="30096192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853" y="775166"/>
            <a:ext cx="6000750" cy="285750"/>
          </a:xfrm>
        </p:spPr>
        <p:txBody>
          <a:bodyPr/>
          <a:lstStyle/>
          <a:p>
            <a:r>
              <a:rPr lang="en-US" dirty="0"/>
              <a:t>Most important reason shaping choice – CSLI Fall 2016 survey</a:t>
            </a:r>
          </a:p>
        </p:txBody>
      </p:sp>
      <p:graphicFrame>
        <p:nvGraphicFramePr>
          <p:cNvPr id="4" name="Content Placeholder 3"/>
          <p:cNvGraphicFramePr>
            <a:graphicFrameLocks noGrp="1"/>
          </p:cNvGraphicFramePr>
          <p:nvPr>
            <p:ph idx="1"/>
            <p:extLst/>
          </p:nvPr>
        </p:nvGraphicFramePr>
        <p:xfrm>
          <a:off x="272177" y="1443616"/>
          <a:ext cx="4232820" cy="2113499"/>
        </p:xfrm>
        <a:graphic>
          <a:graphicData uri="http://schemas.openxmlformats.org/drawingml/2006/table">
            <a:tbl>
              <a:tblPr firstRow="1" firstCol="1" bandRow="1">
                <a:tableStyleId>{5C22544A-7EE6-4342-B048-85BDC9FD1C3A}</a:tableStyleId>
              </a:tblPr>
              <a:tblGrid>
                <a:gridCol w="2223188">
                  <a:extLst>
                    <a:ext uri="{9D8B030D-6E8A-4147-A177-3AD203B41FA5}">
                      <a16:colId xmlns:a16="http://schemas.microsoft.com/office/drawing/2014/main" val="3286015787"/>
                    </a:ext>
                  </a:extLst>
                </a:gridCol>
                <a:gridCol w="643272">
                  <a:extLst>
                    <a:ext uri="{9D8B030D-6E8A-4147-A177-3AD203B41FA5}">
                      <a16:colId xmlns:a16="http://schemas.microsoft.com/office/drawing/2014/main" val="1084358389"/>
                    </a:ext>
                  </a:extLst>
                </a:gridCol>
                <a:gridCol w="606323">
                  <a:extLst>
                    <a:ext uri="{9D8B030D-6E8A-4147-A177-3AD203B41FA5}">
                      <a16:colId xmlns:a16="http://schemas.microsoft.com/office/drawing/2014/main" val="40821036"/>
                    </a:ext>
                  </a:extLst>
                </a:gridCol>
                <a:gridCol w="760037">
                  <a:extLst>
                    <a:ext uri="{9D8B030D-6E8A-4147-A177-3AD203B41FA5}">
                      <a16:colId xmlns:a16="http://schemas.microsoft.com/office/drawing/2014/main" val="2658904593"/>
                    </a:ext>
                  </a:extLst>
                </a:gridCol>
              </a:tblGrid>
              <a:tr h="216992">
                <a:tc>
                  <a:txBody>
                    <a:bodyPr/>
                    <a:lstStyle/>
                    <a:p>
                      <a:pPr algn="ctr"/>
                      <a:r>
                        <a:rPr lang="en-US" sz="1400" dirty="0">
                          <a:solidFill>
                            <a:schemeClr val="accent1">
                              <a:lumMod val="20000"/>
                              <a:lumOff val="80000"/>
                            </a:schemeClr>
                          </a:solidFill>
                          <a:effectLst/>
                          <a:latin typeface="Times New Roman" panose="02020603050405020304" pitchFamily="18" charset="0"/>
                        </a:rPr>
                        <a:t>Positive Reasons for Support</a:t>
                      </a:r>
                    </a:p>
                  </a:txBody>
                  <a:tcPr marL="51435" marR="51435" marT="0" marB="0" anchor="b"/>
                </a:tc>
                <a:tc>
                  <a:txBody>
                    <a:bodyPr/>
                    <a:lstStyle/>
                    <a:p>
                      <a:pPr marL="0" marR="0" algn="ctr">
                        <a:spcBef>
                          <a:spcPts val="0"/>
                        </a:spcBef>
                        <a:spcAft>
                          <a:spcPts val="0"/>
                        </a:spcAft>
                      </a:pPr>
                      <a:r>
                        <a:rPr lang="en-US" sz="1200">
                          <a:effectLst/>
                        </a:rPr>
                        <a:t>Clinton</a:t>
                      </a:r>
                      <a:endParaRPr lang="en-US" sz="140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dirty="0">
                          <a:effectLst/>
                        </a:rPr>
                        <a:t>Trump</a:t>
                      </a:r>
                      <a:endParaRPr lang="en-US" sz="1400"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Overall</a:t>
                      </a:r>
                      <a:endParaRPr lang="en-US" sz="1400">
                        <a:effectLst/>
                        <a:latin typeface="Times New Roman" panose="02020603050405020304" pitchFamily="18" charset="0"/>
                        <a:ea typeface="Times New Roman" panose="02020603050405020304" pitchFamily="18" charset="0"/>
                      </a:endParaRPr>
                    </a:p>
                  </a:txBody>
                  <a:tcPr marL="51435" marR="51435" marT="0" marB="0" anchor="b"/>
                </a:tc>
                <a:extLst>
                  <a:ext uri="{0D108BD9-81ED-4DB2-BD59-A6C34878D82A}">
                    <a16:rowId xmlns:a16="http://schemas.microsoft.com/office/drawing/2014/main" val="3720455542"/>
                  </a:ext>
                </a:extLst>
              </a:tr>
              <a:tr h="244714">
                <a:tc>
                  <a:txBody>
                    <a:bodyPr/>
                    <a:lstStyle/>
                    <a:p>
                      <a:pPr marL="0" marR="0" algn="l">
                        <a:spcBef>
                          <a:spcPts val="0"/>
                        </a:spcBef>
                        <a:spcAft>
                          <a:spcPts val="0"/>
                        </a:spcAft>
                      </a:pPr>
                      <a:r>
                        <a:rPr lang="en-US" sz="1200" dirty="0">
                          <a:effectLst/>
                        </a:rPr>
                        <a:t>Experienced	</a:t>
                      </a:r>
                      <a:endParaRPr lang="en-US" sz="1400"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400" b="1" dirty="0">
                          <a:effectLst/>
                        </a:rPr>
                        <a:t>18</a:t>
                      </a:r>
                      <a:endParaRPr lang="en-US" sz="15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1</a:t>
                      </a:r>
                      <a:endParaRPr lang="en-US" sz="140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9</a:t>
                      </a:r>
                      <a:endParaRPr lang="en-US" sz="1400">
                        <a:effectLst/>
                        <a:latin typeface="Times New Roman" panose="02020603050405020304" pitchFamily="18" charset="0"/>
                        <a:ea typeface="Times New Roman" panose="02020603050405020304" pitchFamily="18" charset="0"/>
                      </a:endParaRPr>
                    </a:p>
                  </a:txBody>
                  <a:tcPr marL="51435" marR="51435" marT="0" marB="0" anchor="b"/>
                </a:tc>
                <a:extLst>
                  <a:ext uri="{0D108BD9-81ED-4DB2-BD59-A6C34878D82A}">
                    <a16:rowId xmlns:a16="http://schemas.microsoft.com/office/drawing/2014/main" val="2511650187"/>
                  </a:ext>
                </a:extLst>
              </a:tr>
              <a:tr h="244714">
                <a:tc>
                  <a:txBody>
                    <a:bodyPr/>
                    <a:lstStyle/>
                    <a:p>
                      <a:pPr marL="0" marR="0" algn="l">
                        <a:spcBef>
                          <a:spcPts val="0"/>
                        </a:spcBef>
                        <a:spcAft>
                          <a:spcPts val="0"/>
                        </a:spcAft>
                      </a:pPr>
                      <a:r>
                        <a:rPr lang="en-US" sz="1200" dirty="0">
                          <a:effectLst/>
                        </a:rPr>
                        <a:t>Qualified	</a:t>
                      </a:r>
                      <a:endParaRPr lang="en-US" sz="1400"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400" b="1" dirty="0">
                          <a:effectLst/>
                        </a:rPr>
                        <a:t>15</a:t>
                      </a:r>
                      <a:endParaRPr lang="en-US" sz="15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1</a:t>
                      </a:r>
                      <a:endParaRPr lang="en-US" sz="140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8</a:t>
                      </a:r>
                      <a:endParaRPr lang="en-US" sz="1400">
                        <a:effectLst/>
                        <a:latin typeface="Times New Roman" panose="02020603050405020304" pitchFamily="18" charset="0"/>
                        <a:ea typeface="Times New Roman" panose="02020603050405020304" pitchFamily="18" charset="0"/>
                      </a:endParaRPr>
                    </a:p>
                  </a:txBody>
                  <a:tcPr marL="51435" marR="51435" marT="0" marB="0" anchor="b"/>
                </a:tc>
                <a:extLst>
                  <a:ext uri="{0D108BD9-81ED-4DB2-BD59-A6C34878D82A}">
                    <a16:rowId xmlns:a16="http://schemas.microsoft.com/office/drawing/2014/main" val="3411036420"/>
                  </a:ext>
                </a:extLst>
              </a:tr>
              <a:tr h="244714">
                <a:tc>
                  <a:txBody>
                    <a:bodyPr/>
                    <a:lstStyle/>
                    <a:p>
                      <a:pPr marL="0" marR="0" algn="l">
                        <a:spcBef>
                          <a:spcPts val="0"/>
                        </a:spcBef>
                        <a:spcAft>
                          <a:spcPts val="0"/>
                        </a:spcAft>
                      </a:pPr>
                      <a:r>
                        <a:rPr lang="en-US" sz="1200" dirty="0">
                          <a:effectLst/>
                        </a:rPr>
                        <a:t>Outsider, change	</a:t>
                      </a:r>
                      <a:endParaRPr lang="en-US" sz="1400"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dirty="0">
                          <a:effectLst/>
                        </a:rPr>
                        <a:t>0</a:t>
                      </a:r>
                      <a:endParaRPr lang="en-US" sz="1400"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400" b="1" dirty="0">
                          <a:effectLst/>
                        </a:rPr>
                        <a:t>10</a:t>
                      </a:r>
                      <a:endParaRPr lang="en-US" sz="15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5</a:t>
                      </a:r>
                      <a:endParaRPr lang="en-US" sz="1400">
                        <a:effectLst/>
                        <a:latin typeface="Times New Roman" panose="02020603050405020304" pitchFamily="18" charset="0"/>
                        <a:ea typeface="Times New Roman" panose="02020603050405020304" pitchFamily="18" charset="0"/>
                      </a:endParaRPr>
                    </a:p>
                  </a:txBody>
                  <a:tcPr marL="51435" marR="51435" marT="0" marB="0" anchor="b"/>
                </a:tc>
                <a:extLst>
                  <a:ext uri="{0D108BD9-81ED-4DB2-BD59-A6C34878D82A}">
                    <a16:rowId xmlns:a16="http://schemas.microsoft.com/office/drawing/2014/main" val="2365398703"/>
                  </a:ext>
                </a:extLst>
              </a:tr>
              <a:tr h="244714">
                <a:tc>
                  <a:txBody>
                    <a:bodyPr/>
                    <a:lstStyle/>
                    <a:p>
                      <a:pPr marL="0" marR="0" algn="l">
                        <a:spcBef>
                          <a:spcPts val="0"/>
                        </a:spcBef>
                        <a:spcAft>
                          <a:spcPts val="0"/>
                        </a:spcAft>
                      </a:pPr>
                      <a:r>
                        <a:rPr lang="en-US" sz="1200" dirty="0">
                          <a:effectLst/>
                        </a:rPr>
                        <a:t>Leadership	</a:t>
                      </a:r>
                      <a:endParaRPr lang="en-US" sz="1400"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dirty="0">
                          <a:effectLst/>
                        </a:rPr>
                        <a:t>1</a:t>
                      </a:r>
                      <a:endParaRPr lang="en-US" sz="1400"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400" b="1" dirty="0">
                          <a:effectLst/>
                        </a:rPr>
                        <a:t>8</a:t>
                      </a:r>
                      <a:endParaRPr lang="en-US" sz="15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4</a:t>
                      </a:r>
                      <a:endParaRPr lang="en-US" sz="1400">
                        <a:effectLst/>
                        <a:latin typeface="Times New Roman" panose="02020603050405020304" pitchFamily="18" charset="0"/>
                        <a:ea typeface="Times New Roman" panose="02020603050405020304" pitchFamily="18" charset="0"/>
                      </a:endParaRPr>
                    </a:p>
                  </a:txBody>
                  <a:tcPr marL="51435" marR="51435" marT="0" marB="0" anchor="b"/>
                </a:tc>
                <a:extLst>
                  <a:ext uri="{0D108BD9-81ED-4DB2-BD59-A6C34878D82A}">
                    <a16:rowId xmlns:a16="http://schemas.microsoft.com/office/drawing/2014/main" val="275771719"/>
                  </a:ext>
                </a:extLst>
              </a:tr>
              <a:tr h="244714">
                <a:tc>
                  <a:txBody>
                    <a:bodyPr/>
                    <a:lstStyle/>
                    <a:p>
                      <a:pPr marL="0" marR="0" algn="l">
                        <a:spcBef>
                          <a:spcPts val="0"/>
                        </a:spcBef>
                        <a:spcAft>
                          <a:spcPts val="0"/>
                        </a:spcAft>
                      </a:pPr>
                      <a:r>
                        <a:rPr lang="en-US" sz="1200" dirty="0">
                          <a:effectLst/>
                        </a:rPr>
                        <a:t>Temperament, frank, stable</a:t>
                      </a:r>
                      <a:endParaRPr lang="en-US" sz="1400"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400" b="1" dirty="0">
                          <a:effectLst/>
                        </a:rPr>
                        <a:t>6</a:t>
                      </a:r>
                      <a:endParaRPr lang="en-US" sz="15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dirty="0">
                          <a:effectLst/>
                        </a:rPr>
                        <a:t>3</a:t>
                      </a:r>
                      <a:endParaRPr lang="en-US" sz="1400"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4</a:t>
                      </a:r>
                      <a:endParaRPr lang="en-US" sz="1400">
                        <a:effectLst/>
                        <a:latin typeface="Times New Roman" panose="02020603050405020304" pitchFamily="18" charset="0"/>
                        <a:ea typeface="Times New Roman" panose="02020603050405020304" pitchFamily="18" charset="0"/>
                      </a:endParaRPr>
                    </a:p>
                  </a:txBody>
                  <a:tcPr marL="51435" marR="51435" marT="0" marB="0" anchor="b"/>
                </a:tc>
                <a:extLst>
                  <a:ext uri="{0D108BD9-81ED-4DB2-BD59-A6C34878D82A}">
                    <a16:rowId xmlns:a16="http://schemas.microsoft.com/office/drawing/2014/main" val="2299661346"/>
                  </a:ext>
                </a:extLst>
              </a:tr>
              <a:tr h="218495">
                <a:tc>
                  <a:txBody>
                    <a:bodyPr/>
                    <a:lstStyle/>
                    <a:p>
                      <a:pPr marL="0" marR="0" algn="l">
                        <a:spcBef>
                          <a:spcPts val="0"/>
                        </a:spcBef>
                        <a:spcAft>
                          <a:spcPts val="0"/>
                        </a:spcAft>
                      </a:pPr>
                      <a:r>
                        <a:rPr lang="en-US" sz="1200" dirty="0">
                          <a:effectLst/>
                        </a:rPr>
                        <a:t>Trusted	</a:t>
                      </a:r>
                      <a:endParaRPr lang="en-US" sz="1400"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a:effectLst/>
                        </a:rPr>
                        <a:t>1</a:t>
                      </a:r>
                      <a:endParaRPr lang="en-US" sz="140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dirty="0">
                          <a:effectLst/>
                        </a:rPr>
                        <a:t>4</a:t>
                      </a:r>
                      <a:endParaRPr lang="en-US" sz="1400"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dirty="0">
                          <a:effectLst/>
                        </a:rPr>
                        <a:t>2</a:t>
                      </a:r>
                      <a:endParaRPr lang="en-US" sz="1400" dirty="0">
                        <a:effectLst/>
                        <a:latin typeface="Times New Roman" panose="02020603050405020304" pitchFamily="18" charset="0"/>
                        <a:ea typeface="Times New Roman" panose="02020603050405020304" pitchFamily="18" charset="0"/>
                      </a:endParaRPr>
                    </a:p>
                  </a:txBody>
                  <a:tcPr marL="51435" marR="51435" marT="0" marB="0" anchor="b"/>
                </a:tc>
                <a:extLst>
                  <a:ext uri="{0D108BD9-81ED-4DB2-BD59-A6C34878D82A}">
                    <a16:rowId xmlns:a16="http://schemas.microsoft.com/office/drawing/2014/main" val="169936930"/>
                  </a:ext>
                </a:extLst>
              </a:tr>
              <a:tr h="244714">
                <a:tc>
                  <a:txBody>
                    <a:bodyPr/>
                    <a:lstStyle/>
                    <a:p>
                      <a:pPr marL="0" marR="0" algn="l">
                        <a:spcBef>
                          <a:spcPts val="0"/>
                        </a:spcBef>
                        <a:spcAft>
                          <a:spcPts val="0"/>
                        </a:spcAft>
                      </a:pPr>
                      <a:r>
                        <a:rPr lang="en-US" sz="1200" dirty="0">
                          <a:effectLst/>
                        </a:rPr>
                        <a:t>Total</a:t>
                      </a:r>
                      <a:endParaRPr lang="en-US" sz="1400"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400" b="1" dirty="0">
                          <a:effectLst/>
                        </a:rPr>
                        <a:t>41</a:t>
                      </a:r>
                      <a:endParaRPr lang="en-US" sz="15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400" dirty="0">
                          <a:effectLst/>
                        </a:rPr>
                        <a:t>27</a:t>
                      </a:r>
                      <a:endParaRPr lang="en-US" sz="1400"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500" b="1" dirty="0">
                          <a:effectLst/>
                        </a:rPr>
                        <a:t>33</a:t>
                      </a:r>
                      <a:endParaRPr lang="en-US" sz="1800" b="1" dirty="0">
                        <a:effectLst/>
                        <a:latin typeface="Times New Roman" panose="02020603050405020304" pitchFamily="18" charset="0"/>
                        <a:ea typeface="Times New Roman" panose="02020603050405020304" pitchFamily="18" charset="0"/>
                      </a:endParaRPr>
                    </a:p>
                  </a:txBody>
                  <a:tcPr marL="51435" marR="51435" marT="0" marB="0" anchor="b"/>
                </a:tc>
                <a:extLst>
                  <a:ext uri="{0D108BD9-81ED-4DB2-BD59-A6C34878D82A}">
                    <a16:rowId xmlns:a16="http://schemas.microsoft.com/office/drawing/2014/main" val="268449666"/>
                  </a:ext>
                </a:extLst>
              </a:tr>
            </a:tbl>
          </a:graphicData>
        </a:graphic>
      </p:graphicFrame>
      <p:graphicFrame>
        <p:nvGraphicFramePr>
          <p:cNvPr id="6" name="Table 5"/>
          <p:cNvGraphicFramePr>
            <a:graphicFrameLocks noGrp="1"/>
          </p:cNvGraphicFramePr>
          <p:nvPr>
            <p:extLst/>
          </p:nvPr>
        </p:nvGraphicFramePr>
        <p:xfrm>
          <a:off x="4658710" y="1443616"/>
          <a:ext cx="4031969" cy="2034008"/>
        </p:xfrm>
        <a:graphic>
          <a:graphicData uri="http://schemas.openxmlformats.org/drawingml/2006/table">
            <a:tbl>
              <a:tblPr firstRow="1" firstCol="1" bandRow="1">
                <a:tableStyleId>{5C22544A-7EE6-4342-B048-85BDC9FD1C3A}</a:tableStyleId>
              </a:tblPr>
              <a:tblGrid>
                <a:gridCol w="2133304">
                  <a:extLst>
                    <a:ext uri="{9D8B030D-6E8A-4147-A177-3AD203B41FA5}">
                      <a16:colId xmlns:a16="http://schemas.microsoft.com/office/drawing/2014/main" val="1830493450"/>
                    </a:ext>
                  </a:extLst>
                </a:gridCol>
                <a:gridCol w="660083">
                  <a:extLst>
                    <a:ext uri="{9D8B030D-6E8A-4147-A177-3AD203B41FA5}">
                      <a16:colId xmlns:a16="http://schemas.microsoft.com/office/drawing/2014/main" val="877650636"/>
                    </a:ext>
                  </a:extLst>
                </a:gridCol>
                <a:gridCol w="560867">
                  <a:extLst>
                    <a:ext uri="{9D8B030D-6E8A-4147-A177-3AD203B41FA5}">
                      <a16:colId xmlns:a16="http://schemas.microsoft.com/office/drawing/2014/main" val="3444856672"/>
                    </a:ext>
                  </a:extLst>
                </a:gridCol>
                <a:gridCol w="677715">
                  <a:extLst>
                    <a:ext uri="{9D8B030D-6E8A-4147-A177-3AD203B41FA5}">
                      <a16:colId xmlns:a16="http://schemas.microsoft.com/office/drawing/2014/main" val="2841406258"/>
                    </a:ext>
                  </a:extLst>
                </a:gridCol>
              </a:tblGrid>
              <a:tr h="184652">
                <a:tc>
                  <a:txBody>
                    <a:bodyPr/>
                    <a:lstStyle/>
                    <a:p>
                      <a:pPr algn="ctr"/>
                      <a:r>
                        <a:rPr lang="en-US" sz="1200" b="1" dirty="0">
                          <a:solidFill>
                            <a:schemeClr val="accent2">
                              <a:lumMod val="20000"/>
                              <a:lumOff val="80000"/>
                            </a:schemeClr>
                          </a:solidFill>
                          <a:effectLst/>
                          <a:latin typeface="Times New Roman" panose="02020603050405020304" pitchFamily="18" charset="0"/>
                        </a:rPr>
                        <a:t>Negative Reasons</a:t>
                      </a:r>
                      <a:r>
                        <a:rPr lang="en-US" sz="1200" b="1" baseline="0" dirty="0">
                          <a:solidFill>
                            <a:schemeClr val="accent2">
                              <a:lumMod val="20000"/>
                              <a:lumOff val="80000"/>
                            </a:schemeClr>
                          </a:solidFill>
                          <a:effectLst/>
                          <a:latin typeface="Times New Roman" panose="02020603050405020304" pitchFamily="18" charset="0"/>
                        </a:rPr>
                        <a:t> for Support</a:t>
                      </a:r>
                      <a:endParaRPr lang="en-US" sz="1200" b="1" dirty="0">
                        <a:solidFill>
                          <a:schemeClr val="accent2">
                            <a:lumMod val="20000"/>
                            <a:lumOff val="80000"/>
                          </a:schemeClr>
                        </a:solidFill>
                        <a:effectLst/>
                        <a:latin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dirty="0">
                          <a:effectLst/>
                        </a:rPr>
                        <a:t>Clinton</a:t>
                      </a:r>
                      <a:endParaRPr lang="en-US" sz="1400"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dirty="0">
                          <a:effectLst/>
                        </a:rPr>
                        <a:t>Trump</a:t>
                      </a:r>
                      <a:endParaRPr lang="en-US" sz="1400"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200" dirty="0">
                          <a:effectLst/>
                        </a:rPr>
                        <a:t>Overall</a:t>
                      </a:r>
                      <a:endParaRPr lang="en-US" sz="1400" dirty="0">
                        <a:effectLst/>
                        <a:latin typeface="Times New Roman" panose="02020603050405020304" pitchFamily="18" charset="0"/>
                        <a:ea typeface="Times New Roman" panose="02020603050405020304" pitchFamily="18" charset="0"/>
                      </a:endParaRPr>
                    </a:p>
                  </a:txBody>
                  <a:tcPr marL="51435" marR="51435" marT="0" marB="0" anchor="b"/>
                </a:tc>
                <a:extLst>
                  <a:ext uri="{0D108BD9-81ED-4DB2-BD59-A6C34878D82A}">
                    <a16:rowId xmlns:a16="http://schemas.microsoft.com/office/drawing/2014/main" val="2301014512"/>
                  </a:ext>
                </a:extLst>
              </a:tr>
              <a:tr h="206810">
                <a:tc>
                  <a:txBody>
                    <a:bodyPr/>
                    <a:lstStyle/>
                    <a:p>
                      <a:pPr marL="0" marR="0" algn="l">
                        <a:spcBef>
                          <a:spcPts val="0"/>
                        </a:spcBef>
                        <a:spcAft>
                          <a:spcPts val="0"/>
                        </a:spcAft>
                      </a:pPr>
                      <a:r>
                        <a:rPr lang="en-US" sz="1200" dirty="0">
                          <a:effectLst/>
                        </a:rPr>
                        <a:t>Lesser evil</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b="1" dirty="0">
                          <a:effectLst/>
                        </a:rPr>
                        <a:t>16</a:t>
                      </a:r>
                      <a:endParaRPr lang="en-US" sz="14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b="1" dirty="0">
                          <a:effectLst/>
                        </a:rPr>
                        <a:t>8</a:t>
                      </a:r>
                      <a:endParaRPr lang="en-US" sz="14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13</a:t>
                      </a:r>
                      <a:endParaRPr lang="en-US" sz="12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838901723"/>
                  </a:ext>
                </a:extLst>
              </a:tr>
              <a:tr h="206810">
                <a:tc>
                  <a:txBody>
                    <a:bodyPr/>
                    <a:lstStyle/>
                    <a:p>
                      <a:pPr marL="0" marR="0" algn="l">
                        <a:spcBef>
                          <a:spcPts val="0"/>
                        </a:spcBef>
                        <a:spcAft>
                          <a:spcPts val="0"/>
                        </a:spcAft>
                      </a:pPr>
                      <a:r>
                        <a:rPr lang="en-US" sz="1200" dirty="0">
                          <a:effectLst/>
                        </a:rPr>
                        <a:t>Dislike Trump</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b="1" dirty="0">
                          <a:effectLst/>
                        </a:rPr>
                        <a:t>15</a:t>
                      </a:r>
                      <a:endParaRPr lang="en-US" sz="14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1</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7</a:t>
                      </a:r>
                      <a:endParaRPr lang="en-US" sz="12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69732969"/>
                  </a:ext>
                </a:extLst>
              </a:tr>
              <a:tr h="206810">
                <a:tc>
                  <a:txBody>
                    <a:bodyPr/>
                    <a:lstStyle/>
                    <a:p>
                      <a:pPr marL="0" marR="0" algn="l">
                        <a:spcBef>
                          <a:spcPts val="0"/>
                        </a:spcBef>
                        <a:spcAft>
                          <a:spcPts val="0"/>
                        </a:spcAft>
                      </a:pPr>
                      <a:r>
                        <a:rPr lang="en-US" sz="1200" dirty="0">
                          <a:effectLst/>
                        </a:rPr>
                        <a:t>Dislike Clinton</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0</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b="1" dirty="0">
                          <a:effectLst/>
                        </a:rPr>
                        <a:t>13</a:t>
                      </a:r>
                      <a:endParaRPr lang="en-US" sz="14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6</a:t>
                      </a:r>
                      <a:endParaRPr lang="en-US" sz="12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945119815"/>
                  </a:ext>
                </a:extLst>
              </a:tr>
              <a:tr h="184652">
                <a:tc>
                  <a:txBody>
                    <a:bodyPr/>
                    <a:lstStyle/>
                    <a:p>
                      <a:pPr marL="0" marR="0" algn="l">
                        <a:spcBef>
                          <a:spcPts val="0"/>
                        </a:spcBef>
                        <a:spcAft>
                          <a:spcPts val="0"/>
                        </a:spcAft>
                      </a:pPr>
                      <a:r>
                        <a:rPr lang="en-US" sz="1200" dirty="0">
                          <a:effectLst/>
                        </a:rPr>
                        <a:t>Both bad</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1</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0</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5</a:t>
                      </a:r>
                      <a:endParaRPr lang="en-US" sz="12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4279331076"/>
                  </a:ext>
                </a:extLst>
              </a:tr>
              <a:tr h="206810">
                <a:tc>
                  <a:txBody>
                    <a:bodyPr/>
                    <a:lstStyle/>
                    <a:p>
                      <a:pPr marL="0" marR="0" algn="l">
                        <a:spcBef>
                          <a:spcPts val="0"/>
                        </a:spcBef>
                        <a:spcAft>
                          <a:spcPts val="0"/>
                        </a:spcAft>
                      </a:pPr>
                      <a:r>
                        <a:rPr lang="en-US" sz="1200" dirty="0">
                          <a:effectLst/>
                        </a:rPr>
                        <a:t>HC lies, crooked</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b="1" dirty="0">
                          <a:effectLst/>
                        </a:rPr>
                        <a:t>10</a:t>
                      </a:r>
                      <a:endParaRPr lang="en-US" sz="14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4</a:t>
                      </a:r>
                      <a:endParaRPr lang="en-US" sz="12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385530963"/>
                  </a:ext>
                </a:extLst>
              </a:tr>
              <a:tr h="206810">
                <a:tc>
                  <a:txBody>
                    <a:bodyPr/>
                    <a:lstStyle/>
                    <a:p>
                      <a:pPr marL="0" marR="0" algn="l">
                        <a:spcBef>
                          <a:spcPts val="0"/>
                        </a:spcBef>
                        <a:spcAft>
                          <a:spcPts val="0"/>
                        </a:spcAft>
                      </a:pPr>
                      <a:r>
                        <a:rPr lang="en-US" sz="1200" dirty="0">
                          <a:effectLst/>
                        </a:rPr>
                        <a:t>Trump crazy, idiot</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b="1" dirty="0">
                          <a:effectLst/>
                        </a:rPr>
                        <a:t>8</a:t>
                      </a:r>
                      <a:endParaRPr lang="en-US" sz="14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4</a:t>
                      </a:r>
                      <a:endParaRPr lang="en-US" sz="12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161617259"/>
                  </a:ext>
                </a:extLst>
              </a:tr>
              <a:tr h="184652">
                <a:tc>
                  <a:txBody>
                    <a:bodyPr/>
                    <a:lstStyle/>
                    <a:p>
                      <a:pPr marL="0" marR="0" algn="l">
                        <a:spcBef>
                          <a:spcPts val="0"/>
                        </a:spcBef>
                        <a:spcAft>
                          <a:spcPts val="0"/>
                        </a:spcAft>
                      </a:pPr>
                      <a:r>
                        <a:rPr lang="en-US" sz="1200" dirty="0">
                          <a:effectLst/>
                        </a:rPr>
                        <a:t>Not qualified DT</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3</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2</a:t>
                      </a:r>
                      <a:endParaRPr lang="en-US" sz="12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316892030"/>
                  </a:ext>
                </a:extLst>
              </a:tr>
              <a:tr h="184652">
                <a:tc>
                  <a:txBody>
                    <a:bodyPr/>
                    <a:lstStyle/>
                    <a:p>
                      <a:pPr marL="0" marR="0" algn="l">
                        <a:spcBef>
                          <a:spcPts val="0"/>
                        </a:spcBef>
                        <a:spcAft>
                          <a:spcPts val="0"/>
                        </a:spcAft>
                      </a:pPr>
                      <a:r>
                        <a:rPr lang="en-US" sz="1200" dirty="0">
                          <a:effectLst/>
                        </a:rPr>
                        <a:t>Not qualified HC</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0</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2</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1</a:t>
                      </a:r>
                      <a:endParaRPr lang="en-US" sz="12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860234389"/>
                  </a:ext>
                </a:extLst>
              </a:tr>
              <a:tr h="228600">
                <a:tc>
                  <a:txBody>
                    <a:bodyPr/>
                    <a:lstStyle/>
                    <a:p>
                      <a:pPr marL="0" marR="0" algn="l">
                        <a:spcBef>
                          <a:spcPts val="0"/>
                        </a:spcBef>
                        <a:spcAft>
                          <a:spcPts val="0"/>
                        </a:spcAft>
                      </a:pPr>
                      <a:r>
                        <a:rPr lang="en-US" sz="1200" dirty="0">
                          <a:effectLst/>
                        </a:rPr>
                        <a:t>Total</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b="1" dirty="0">
                          <a:effectLst/>
                        </a:rPr>
                        <a:t>43</a:t>
                      </a:r>
                      <a:endParaRPr lang="en-US" sz="14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dirty="0">
                          <a:effectLst/>
                        </a:rPr>
                        <a:t>34</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42</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85799571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11909192"/>
              </p:ext>
            </p:extLst>
          </p:nvPr>
        </p:nvGraphicFramePr>
        <p:xfrm>
          <a:off x="2027563" y="3686893"/>
          <a:ext cx="5262294" cy="2181685"/>
        </p:xfrm>
        <a:graphic>
          <a:graphicData uri="http://schemas.openxmlformats.org/drawingml/2006/table">
            <a:tbl>
              <a:tblPr firstRow="1" firstCol="1" bandRow="1">
                <a:tableStyleId>{5C22544A-7EE6-4342-B048-85BDC9FD1C3A}</a:tableStyleId>
              </a:tblPr>
              <a:tblGrid>
                <a:gridCol w="3439143">
                  <a:extLst>
                    <a:ext uri="{9D8B030D-6E8A-4147-A177-3AD203B41FA5}">
                      <a16:colId xmlns:a16="http://schemas.microsoft.com/office/drawing/2014/main" val="1072174698"/>
                    </a:ext>
                  </a:extLst>
                </a:gridCol>
                <a:gridCol w="651182">
                  <a:extLst>
                    <a:ext uri="{9D8B030D-6E8A-4147-A177-3AD203B41FA5}">
                      <a16:colId xmlns:a16="http://schemas.microsoft.com/office/drawing/2014/main" val="1516713577"/>
                    </a:ext>
                  </a:extLst>
                </a:gridCol>
                <a:gridCol w="567845">
                  <a:extLst>
                    <a:ext uri="{9D8B030D-6E8A-4147-A177-3AD203B41FA5}">
                      <a16:colId xmlns:a16="http://schemas.microsoft.com/office/drawing/2014/main" val="3634050292"/>
                    </a:ext>
                  </a:extLst>
                </a:gridCol>
                <a:gridCol w="604124">
                  <a:extLst>
                    <a:ext uri="{9D8B030D-6E8A-4147-A177-3AD203B41FA5}">
                      <a16:colId xmlns:a16="http://schemas.microsoft.com/office/drawing/2014/main" val="3877974488"/>
                    </a:ext>
                  </a:extLst>
                </a:gridCol>
              </a:tblGrid>
              <a:tr h="185245">
                <a:tc>
                  <a:txBody>
                    <a:bodyPr/>
                    <a:lstStyle/>
                    <a:p>
                      <a:pPr marL="0" marR="0" algn="ctr">
                        <a:spcBef>
                          <a:spcPts val="0"/>
                        </a:spcBef>
                        <a:spcAft>
                          <a:spcPts val="0"/>
                        </a:spcAft>
                      </a:pPr>
                      <a:r>
                        <a:rPr lang="en-US" sz="1200" dirty="0">
                          <a:effectLst/>
                        </a:rPr>
                        <a:t> </a:t>
                      </a:r>
                      <a:r>
                        <a:rPr lang="en-US" sz="1200" dirty="0">
                          <a:solidFill>
                            <a:schemeClr val="bg1"/>
                          </a:solidFill>
                          <a:effectLst/>
                        </a:rPr>
                        <a:t>Policy/Vision</a:t>
                      </a:r>
                      <a:r>
                        <a:rPr lang="en-US" sz="1200" baseline="0" dirty="0">
                          <a:solidFill>
                            <a:schemeClr val="bg1"/>
                          </a:solidFill>
                          <a:effectLst/>
                        </a:rPr>
                        <a:t> Reasons for Support</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100">
                          <a:effectLst/>
                        </a:rPr>
                        <a:t>Clinton</a:t>
                      </a:r>
                      <a:endParaRPr lang="en-US" sz="120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100">
                          <a:effectLst/>
                        </a:rPr>
                        <a:t>Trump</a:t>
                      </a:r>
                      <a:endParaRPr lang="en-US" sz="120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100">
                          <a:effectLst/>
                        </a:rPr>
                        <a:t>Overall</a:t>
                      </a:r>
                      <a:endParaRPr lang="en-US" sz="1200">
                        <a:effectLst/>
                        <a:latin typeface="Times New Roman" panose="02020603050405020304" pitchFamily="18" charset="0"/>
                        <a:ea typeface="Times New Roman" panose="02020603050405020304" pitchFamily="18" charset="0"/>
                      </a:endParaRPr>
                    </a:p>
                  </a:txBody>
                  <a:tcPr marL="51435" marR="51435" marT="0" marB="0" anchor="b"/>
                </a:tc>
                <a:extLst>
                  <a:ext uri="{0D108BD9-81ED-4DB2-BD59-A6C34878D82A}">
                    <a16:rowId xmlns:a16="http://schemas.microsoft.com/office/drawing/2014/main" val="774607466"/>
                  </a:ext>
                </a:extLst>
              </a:tr>
              <a:tr h="205740">
                <a:tc>
                  <a:txBody>
                    <a:bodyPr/>
                    <a:lstStyle/>
                    <a:p>
                      <a:pPr marL="0" marR="0" algn="l">
                        <a:spcBef>
                          <a:spcPts val="0"/>
                        </a:spcBef>
                        <a:spcAft>
                          <a:spcPts val="0"/>
                        </a:spcAft>
                      </a:pPr>
                      <a:r>
                        <a:rPr lang="en-US" sz="1200" dirty="0">
                          <a:effectLst/>
                        </a:rPr>
                        <a:t>Vision/plans</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b="1" dirty="0">
                          <a:effectLst/>
                        </a:rPr>
                        <a:t>8</a:t>
                      </a:r>
                      <a:endParaRPr lang="en-US" sz="14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b="1" dirty="0">
                          <a:effectLst/>
                        </a:rPr>
                        <a:t>8</a:t>
                      </a:r>
                      <a:endParaRPr lang="en-US" sz="14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7</a:t>
                      </a:r>
                      <a:endParaRPr lang="en-US" sz="12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163055352"/>
                  </a:ext>
                </a:extLst>
              </a:tr>
              <a:tr h="205740">
                <a:tc>
                  <a:txBody>
                    <a:bodyPr/>
                    <a:lstStyle/>
                    <a:p>
                      <a:pPr marL="0" marR="0" algn="l">
                        <a:spcBef>
                          <a:spcPts val="0"/>
                        </a:spcBef>
                        <a:spcAft>
                          <a:spcPts val="0"/>
                        </a:spcAft>
                      </a:pPr>
                      <a:r>
                        <a:rPr lang="en-US" sz="1200" dirty="0">
                          <a:effectLst/>
                        </a:rPr>
                        <a:t>Foreign policy, national security, military</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3</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b="1" dirty="0">
                          <a:effectLst/>
                        </a:rPr>
                        <a:t>6</a:t>
                      </a:r>
                      <a:endParaRPr lang="en-US" sz="14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4</a:t>
                      </a:r>
                      <a:endParaRPr lang="en-US" sz="12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184553316"/>
                  </a:ext>
                </a:extLst>
              </a:tr>
              <a:tr h="205740">
                <a:tc>
                  <a:txBody>
                    <a:bodyPr/>
                    <a:lstStyle/>
                    <a:p>
                      <a:pPr marL="0" marR="0" algn="l">
                        <a:spcBef>
                          <a:spcPts val="0"/>
                        </a:spcBef>
                        <a:spcAft>
                          <a:spcPts val="0"/>
                        </a:spcAft>
                      </a:pPr>
                      <a:r>
                        <a:rPr lang="en-US" sz="1200" dirty="0">
                          <a:effectLst/>
                        </a:rPr>
                        <a:t>Economy</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1</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b="1" dirty="0">
                          <a:effectLst/>
                        </a:rPr>
                        <a:t>7</a:t>
                      </a:r>
                      <a:endParaRPr lang="en-US" sz="14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3</a:t>
                      </a:r>
                      <a:endParaRPr lang="en-US" sz="12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724703657"/>
                  </a:ext>
                </a:extLst>
              </a:tr>
              <a:tr h="205740">
                <a:tc>
                  <a:txBody>
                    <a:bodyPr/>
                    <a:lstStyle/>
                    <a:p>
                      <a:pPr marL="0" marR="0" algn="l">
                        <a:spcBef>
                          <a:spcPts val="0"/>
                        </a:spcBef>
                        <a:spcAft>
                          <a:spcPts val="0"/>
                        </a:spcAft>
                      </a:pPr>
                      <a:r>
                        <a:rPr lang="en-US" sz="1200" dirty="0">
                          <a:effectLst/>
                        </a:rPr>
                        <a:t>Immigration</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1</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b="1" dirty="0">
                          <a:effectLst/>
                        </a:rPr>
                        <a:t>6</a:t>
                      </a:r>
                      <a:endParaRPr lang="en-US" sz="14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3</a:t>
                      </a:r>
                      <a:endParaRPr lang="en-US" sz="12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4020300821"/>
                  </a:ext>
                </a:extLst>
              </a:tr>
              <a:tr h="182880">
                <a:tc>
                  <a:txBody>
                    <a:bodyPr/>
                    <a:lstStyle/>
                    <a:p>
                      <a:pPr marL="0" marR="0" algn="l">
                        <a:spcBef>
                          <a:spcPts val="0"/>
                        </a:spcBef>
                        <a:spcAft>
                          <a:spcPts val="0"/>
                        </a:spcAft>
                      </a:pPr>
                      <a:r>
                        <a:rPr lang="en-US" sz="1200" dirty="0">
                          <a:effectLst/>
                        </a:rPr>
                        <a:t>Govt like business/less govt.</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3</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2</a:t>
                      </a:r>
                      <a:endParaRPr lang="en-US" sz="12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373742292"/>
                  </a:ext>
                </a:extLst>
              </a:tr>
              <a:tr h="182880">
                <a:tc>
                  <a:txBody>
                    <a:bodyPr/>
                    <a:lstStyle/>
                    <a:p>
                      <a:pPr marL="0" marR="0" algn="l">
                        <a:spcBef>
                          <a:spcPts val="0"/>
                        </a:spcBef>
                        <a:spcAft>
                          <a:spcPts val="0"/>
                        </a:spcAft>
                      </a:pPr>
                      <a:r>
                        <a:rPr lang="en-US" sz="1200" dirty="0">
                          <a:effectLst/>
                        </a:rPr>
                        <a:t>Social issues</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2</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1</a:t>
                      </a:r>
                      <a:endParaRPr lang="en-US" sz="12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28287256"/>
                  </a:ext>
                </a:extLst>
              </a:tr>
              <a:tr h="182880">
                <a:tc>
                  <a:txBody>
                    <a:bodyPr/>
                    <a:lstStyle/>
                    <a:p>
                      <a:pPr marL="0" marR="0" algn="l">
                        <a:spcBef>
                          <a:spcPts val="0"/>
                        </a:spcBef>
                        <a:spcAft>
                          <a:spcPts val="0"/>
                        </a:spcAft>
                      </a:pPr>
                      <a:r>
                        <a:rPr lang="en-US" sz="1200" dirty="0">
                          <a:effectLst/>
                        </a:rPr>
                        <a:t>Taxes</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0</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2</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1</a:t>
                      </a:r>
                      <a:endParaRPr lang="en-US" sz="12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927641271"/>
                  </a:ext>
                </a:extLst>
              </a:tr>
              <a:tr h="182880">
                <a:tc>
                  <a:txBody>
                    <a:bodyPr/>
                    <a:lstStyle/>
                    <a:p>
                      <a:pPr marL="0" marR="0" algn="l">
                        <a:spcBef>
                          <a:spcPts val="0"/>
                        </a:spcBef>
                        <a:spcAft>
                          <a:spcPts val="0"/>
                        </a:spcAft>
                      </a:pPr>
                      <a:r>
                        <a:rPr lang="en-US" sz="1200" dirty="0">
                          <a:effectLst/>
                        </a:rPr>
                        <a:t>Law and order</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0</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2</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1</a:t>
                      </a:r>
                      <a:endParaRPr lang="en-US" sz="12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414970343"/>
                  </a:ext>
                </a:extLst>
              </a:tr>
              <a:tr h="182880">
                <a:tc>
                  <a:txBody>
                    <a:bodyPr/>
                    <a:lstStyle/>
                    <a:p>
                      <a:pPr marL="0" marR="0" algn="l">
                        <a:spcBef>
                          <a:spcPts val="0"/>
                        </a:spcBef>
                        <a:spcAft>
                          <a:spcPts val="0"/>
                        </a:spcAft>
                      </a:pPr>
                      <a:r>
                        <a:rPr lang="en-US" sz="1200" dirty="0">
                          <a:effectLst/>
                        </a:rPr>
                        <a:t>Supreme Court</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0</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2</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1</a:t>
                      </a:r>
                      <a:endParaRPr lang="en-US" sz="12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328751596"/>
                  </a:ext>
                </a:extLst>
              </a:tr>
              <a:tr h="228600">
                <a:tc>
                  <a:txBody>
                    <a:bodyPr/>
                    <a:lstStyle/>
                    <a:p>
                      <a:pPr marL="0" marR="0" algn="l">
                        <a:spcBef>
                          <a:spcPts val="0"/>
                        </a:spcBef>
                        <a:spcAft>
                          <a:spcPts val="0"/>
                        </a:spcAft>
                      </a:pPr>
                      <a:r>
                        <a:rPr lang="en-US" sz="1200" dirty="0">
                          <a:effectLst/>
                        </a:rPr>
                        <a:t>Total</a:t>
                      </a:r>
                      <a:endParaRPr lang="en-US" sz="12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a:effectLst/>
                        </a:rPr>
                        <a:t>16</a:t>
                      </a:r>
                      <a:endParaRPr lang="en-US" sz="12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b="1" dirty="0">
                          <a:effectLst/>
                        </a:rPr>
                        <a:t>36</a:t>
                      </a:r>
                      <a:endParaRPr lang="en-US" sz="14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b="1" dirty="0">
                          <a:effectLst/>
                        </a:rPr>
                        <a:t>23</a:t>
                      </a:r>
                      <a:endParaRPr lang="en-US" sz="15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190249468"/>
                  </a:ext>
                </a:extLst>
              </a:tr>
            </a:tbl>
          </a:graphicData>
        </a:graphic>
      </p:graphicFrame>
      <p:sp>
        <p:nvSpPr>
          <p:cNvPr id="3" name="TextBox 2"/>
          <p:cNvSpPr txBox="1"/>
          <p:nvPr/>
        </p:nvSpPr>
        <p:spPr>
          <a:xfrm>
            <a:off x="272177" y="3588625"/>
            <a:ext cx="1572389" cy="1338828"/>
          </a:xfrm>
          <a:prstGeom prst="rect">
            <a:avLst/>
          </a:prstGeom>
          <a:solidFill>
            <a:schemeClr val="accent1">
              <a:tint val="40000"/>
            </a:schemeClr>
          </a:solidFill>
        </p:spPr>
        <p:txBody>
          <a:bodyPr wrap="square" rtlCol="0">
            <a:spAutoFit/>
          </a:bodyPr>
          <a:lstStyle/>
          <a:p>
            <a:pPr defTabSz="685800"/>
            <a:r>
              <a:rPr lang="en-US" sz="1350" kern="0" dirty="0">
                <a:solidFill>
                  <a:sysClr val="windowText" lastClr="000000"/>
                </a:solidFill>
              </a:rPr>
              <a:t>Clinton prevails on character which is mentioned by ¾ of all respondents</a:t>
            </a:r>
          </a:p>
        </p:txBody>
      </p:sp>
      <p:sp>
        <p:nvSpPr>
          <p:cNvPr id="8" name="TextBox 7"/>
          <p:cNvSpPr txBox="1"/>
          <p:nvPr/>
        </p:nvSpPr>
        <p:spPr>
          <a:xfrm>
            <a:off x="7374543" y="3667453"/>
            <a:ext cx="1572389" cy="715581"/>
          </a:xfrm>
          <a:prstGeom prst="rect">
            <a:avLst/>
          </a:prstGeom>
          <a:solidFill>
            <a:schemeClr val="accent1">
              <a:tint val="40000"/>
            </a:schemeClr>
          </a:solidFill>
        </p:spPr>
        <p:txBody>
          <a:bodyPr wrap="square" rtlCol="0">
            <a:spAutoFit/>
          </a:bodyPr>
          <a:lstStyle/>
          <a:p>
            <a:pPr defTabSz="685800"/>
            <a:r>
              <a:rPr lang="en-US" sz="1350" kern="0" dirty="0">
                <a:solidFill>
                  <a:sysClr val="windowText" lastClr="000000"/>
                </a:solidFill>
              </a:rPr>
              <a:t>Trump prevails on policy and vision</a:t>
            </a:r>
          </a:p>
        </p:txBody>
      </p:sp>
      <p:cxnSp>
        <p:nvCxnSpPr>
          <p:cNvPr id="9" name="Straight Arrow Connector 8"/>
          <p:cNvCxnSpPr/>
          <p:nvPr/>
        </p:nvCxnSpPr>
        <p:spPr bwMode="auto">
          <a:xfrm flipV="1">
            <a:off x="1844566" y="3347385"/>
            <a:ext cx="910459" cy="359483"/>
          </a:xfrm>
          <a:prstGeom prst="straightConnector1">
            <a:avLst/>
          </a:prstGeom>
          <a:solidFill>
            <a:schemeClr val="accent1"/>
          </a:solidFill>
          <a:ln w="12700" cap="sq" cmpd="sng" algn="ctr">
            <a:solidFill>
              <a:schemeClr val="tx1"/>
            </a:solidFill>
            <a:prstDash val="solid"/>
            <a:round/>
            <a:headEnd type="none" w="med" len="med"/>
            <a:tailEnd type="triangle"/>
          </a:ln>
          <a:effectLst/>
        </p:spPr>
      </p:cxnSp>
      <p:cxnSp>
        <p:nvCxnSpPr>
          <p:cNvPr id="10" name="Straight Arrow Connector 9"/>
          <p:cNvCxnSpPr/>
          <p:nvPr/>
        </p:nvCxnSpPr>
        <p:spPr bwMode="auto">
          <a:xfrm flipV="1">
            <a:off x="1880038" y="3300148"/>
            <a:ext cx="5084380" cy="406720"/>
          </a:xfrm>
          <a:prstGeom prst="straightConnector1">
            <a:avLst/>
          </a:prstGeom>
          <a:solidFill>
            <a:schemeClr val="accent1"/>
          </a:solidFill>
          <a:ln w="12700" cap="sq" cmpd="sng" algn="ctr">
            <a:solidFill>
              <a:schemeClr val="tx1"/>
            </a:solidFill>
            <a:prstDash val="solid"/>
            <a:round/>
            <a:headEnd type="none" w="med" len="med"/>
            <a:tailEnd type="triangle"/>
          </a:ln>
          <a:effectLst/>
        </p:spPr>
      </p:cxnSp>
      <p:cxnSp>
        <p:nvCxnSpPr>
          <p:cNvPr id="13" name="Straight Arrow Connector 12"/>
          <p:cNvCxnSpPr/>
          <p:nvPr/>
        </p:nvCxnSpPr>
        <p:spPr bwMode="auto">
          <a:xfrm flipH="1">
            <a:off x="6477000" y="4089568"/>
            <a:ext cx="1145629" cy="1488698"/>
          </a:xfrm>
          <a:prstGeom prst="straightConnector1">
            <a:avLst/>
          </a:prstGeom>
          <a:solidFill>
            <a:schemeClr val="accent1"/>
          </a:solidFill>
          <a:ln w="12700" cap="sq"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138029035"/>
      </p:ext>
    </p:extLst>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01000" cy="609600"/>
          </a:xfrm>
        </p:spPr>
        <p:txBody>
          <a:bodyPr/>
          <a:lstStyle/>
          <a:p>
            <a:r>
              <a:rPr lang="en-US" dirty="0"/>
              <a:t>Why did she lose?</a:t>
            </a:r>
          </a:p>
        </p:txBody>
      </p:sp>
      <p:sp>
        <p:nvSpPr>
          <p:cNvPr id="3" name="Content Placeholder 2"/>
          <p:cNvSpPr>
            <a:spLocks noGrp="1"/>
          </p:cNvSpPr>
          <p:nvPr>
            <p:ph idx="1"/>
          </p:nvPr>
        </p:nvSpPr>
        <p:spPr>
          <a:xfrm>
            <a:off x="381000" y="752060"/>
            <a:ext cx="8458200" cy="5724939"/>
          </a:xfrm>
          <a:solidFill>
            <a:schemeClr val="bg1"/>
          </a:solidFill>
        </p:spPr>
        <p:txBody>
          <a:bodyPr/>
          <a:lstStyle/>
          <a:p>
            <a:r>
              <a:rPr lang="en-US" sz="2800" dirty="0">
                <a:latin typeface="Franklin Gothic Demi" panose="020B0703020102020204" pitchFamily="34" charset="0"/>
              </a:rPr>
              <a:t>Was the message </a:t>
            </a:r>
            <a:r>
              <a:rPr lang="en-US" sz="2800" u="sng" dirty="0">
                <a:latin typeface="Franklin Gothic Demi" panose="020B0703020102020204" pitchFamily="34" charset="0"/>
              </a:rPr>
              <a:t>actually</a:t>
            </a:r>
            <a:r>
              <a:rPr lang="en-US" sz="2800" dirty="0">
                <a:latin typeface="Franklin Gothic Demi" panose="020B0703020102020204" pitchFamily="34" charset="0"/>
              </a:rPr>
              <a:t> out of touch?…</a:t>
            </a:r>
          </a:p>
          <a:p>
            <a:pPr lvl="2"/>
            <a:r>
              <a:rPr lang="en-US" sz="2400" b="1" dirty="0">
                <a:latin typeface="Franklin Gothic Demi" panose="020B0703020102020204" pitchFamily="34" charset="0"/>
              </a:rPr>
              <a:t>HRC did say to “build an economy that works for everyone, not just those at the top.”</a:t>
            </a:r>
          </a:p>
          <a:p>
            <a:pPr lvl="3"/>
            <a:r>
              <a:rPr lang="en-US" sz="2400" dirty="0">
                <a:latin typeface="Franklin Gothic Demi" panose="020B0703020102020204" pitchFamily="34" charset="0"/>
              </a:rPr>
              <a:t>College tuition </a:t>
            </a:r>
          </a:p>
          <a:p>
            <a:pPr lvl="3"/>
            <a:r>
              <a:rPr lang="en-US" sz="2400" dirty="0">
                <a:latin typeface="Franklin Gothic Demi" panose="020B0703020102020204" pitchFamily="34" charset="0"/>
              </a:rPr>
              <a:t>Minimum wage</a:t>
            </a:r>
          </a:p>
          <a:p>
            <a:pPr lvl="3"/>
            <a:r>
              <a:rPr lang="en-US" sz="2400" dirty="0">
                <a:latin typeface="Franklin Gothic Demi" panose="020B0703020102020204" pitchFamily="34" charset="0"/>
              </a:rPr>
              <a:t>Men/women equal pay</a:t>
            </a:r>
          </a:p>
          <a:p>
            <a:pPr lvl="3"/>
            <a:r>
              <a:rPr lang="en-US" sz="2400" dirty="0">
                <a:latin typeface="Franklin Gothic Demi" panose="020B0703020102020204" pitchFamily="34" charset="0"/>
              </a:rPr>
              <a:t>Paid family leave</a:t>
            </a:r>
          </a:p>
          <a:p>
            <a:pPr lvl="2"/>
            <a:r>
              <a:rPr lang="en-US" sz="2400" b="1" dirty="0">
                <a:latin typeface="Franklin Gothic Demi" panose="020B0703020102020204" pitchFamily="34" charset="0"/>
              </a:rPr>
              <a:t>Why didn’t it work? </a:t>
            </a:r>
          </a:p>
          <a:p>
            <a:pPr lvl="3"/>
            <a:r>
              <a:rPr lang="en-US" sz="2400" dirty="0">
                <a:latin typeface="Franklin Gothic Demi" panose="020B0703020102020204" pitchFamily="34" charset="0"/>
              </a:rPr>
              <a:t>Lacked emotional connection…</a:t>
            </a:r>
          </a:p>
          <a:p>
            <a:pPr lvl="3"/>
            <a:r>
              <a:rPr lang="en-US" sz="2400" dirty="0">
                <a:latin typeface="Franklin Gothic Demi" panose="020B0703020102020204" pitchFamily="34" charset="0"/>
              </a:rPr>
              <a:t>Too complicated – too many issues</a:t>
            </a:r>
          </a:p>
          <a:p>
            <a:pPr lvl="3"/>
            <a:r>
              <a:rPr lang="en-US" sz="2400" dirty="0">
                <a:latin typeface="Franklin Gothic Demi" panose="020B0703020102020204" pitchFamily="34" charset="0"/>
              </a:rPr>
              <a:t>Not thematically linked – “stronger together?”</a:t>
            </a:r>
          </a:p>
          <a:p>
            <a:pPr lvl="3"/>
            <a:r>
              <a:rPr lang="en-US" sz="2400" dirty="0">
                <a:latin typeface="Franklin Gothic Demi" panose="020B0703020102020204" pitchFamily="34" charset="0"/>
              </a:rPr>
              <a:t>Overwhelmed by personality clashes </a:t>
            </a:r>
          </a:p>
          <a:p>
            <a:pPr lvl="3"/>
            <a:r>
              <a:rPr lang="en-US" sz="2400" u="sng" dirty="0">
                <a:latin typeface="Franklin Gothic Demi" panose="020B0703020102020204" pitchFamily="34" charset="0"/>
              </a:rPr>
              <a:t>Not a credible messenger</a:t>
            </a:r>
          </a:p>
        </p:txBody>
      </p:sp>
      <p:pic>
        <p:nvPicPr>
          <p:cNvPr id="4" name="Picture 3"/>
          <p:cNvPicPr>
            <a:picLocks noChangeAspect="1"/>
          </p:cNvPicPr>
          <p:nvPr/>
        </p:nvPicPr>
        <p:blipFill>
          <a:blip r:embed="rId2"/>
          <a:stretch>
            <a:fillRect/>
          </a:stretch>
        </p:blipFill>
        <p:spPr>
          <a:xfrm>
            <a:off x="5181600" y="2133600"/>
            <a:ext cx="3955774" cy="1905000"/>
          </a:xfrm>
          <a:prstGeom prst="rect">
            <a:avLst/>
          </a:prstGeom>
        </p:spPr>
      </p:pic>
    </p:spTree>
    <p:extLst>
      <p:ext uri="{BB962C8B-B14F-4D97-AF65-F5344CB8AC3E}">
        <p14:creationId xmlns:p14="http://schemas.microsoft.com/office/powerpoint/2010/main" val="278779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457200"/>
          </a:xfrm>
        </p:spPr>
        <p:txBody>
          <a:bodyPr/>
          <a:lstStyle/>
          <a:p>
            <a:pPr algn="ctr"/>
            <a:r>
              <a:rPr lang="en-US" dirty="0"/>
              <a:t>How Do Counties Compare?</a:t>
            </a:r>
          </a:p>
        </p:txBody>
      </p:sp>
      <p:graphicFrame>
        <p:nvGraphicFramePr>
          <p:cNvPr id="4" name="Content Placeholder 3">
            <a:extLst>
              <a:ext uri="{FF2B5EF4-FFF2-40B4-BE49-F238E27FC236}">
                <a16:creationId xmlns:a16="http://schemas.microsoft.com/office/drawing/2014/main" id="{B76CFB40-9C9D-4331-8BB6-EE9AB1944EC5}"/>
              </a:ext>
            </a:extLst>
          </p:cNvPr>
          <p:cNvGraphicFramePr>
            <a:graphicFrameLocks noGrp="1"/>
          </p:cNvGraphicFramePr>
          <p:nvPr>
            <p:ph idx="1"/>
            <p:extLst>
              <p:ext uri="{D42A27DB-BD31-4B8C-83A1-F6EECF244321}">
                <p14:modId xmlns:p14="http://schemas.microsoft.com/office/powerpoint/2010/main" val="3452912900"/>
              </p:ext>
            </p:extLst>
          </p:nvPr>
        </p:nvGraphicFramePr>
        <p:xfrm>
          <a:off x="228600" y="1066800"/>
          <a:ext cx="89154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Rounded Corners 4"/>
          <p:cNvSpPr/>
          <p:nvPr/>
        </p:nvSpPr>
        <p:spPr bwMode="auto">
          <a:xfrm>
            <a:off x="2933700" y="2672834"/>
            <a:ext cx="381000" cy="2438400"/>
          </a:xfrm>
          <a:prstGeom prst="roundRect">
            <a:avLst/>
          </a:prstGeom>
          <a:noFill/>
          <a:ln w="381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Black" pitchFamily="34" charset="0"/>
              <a:cs typeface="Times New Roman" pitchFamily="18" charset="0"/>
            </a:endParaRPr>
          </a:p>
        </p:txBody>
      </p:sp>
      <p:sp>
        <p:nvSpPr>
          <p:cNvPr id="6" name="TextBox 5"/>
          <p:cNvSpPr txBox="1"/>
          <p:nvPr/>
        </p:nvSpPr>
        <p:spPr>
          <a:xfrm>
            <a:off x="838200" y="5486400"/>
            <a:ext cx="6172200" cy="369332"/>
          </a:xfrm>
          <a:prstGeom prst="rect">
            <a:avLst/>
          </a:prstGeom>
          <a:noFill/>
        </p:spPr>
        <p:txBody>
          <a:bodyPr wrap="square" rtlCol="0">
            <a:spAutoFit/>
          </a:bodyPr>
          <a:lstStyle/>
          <a:p>
            <a:r>
              <a:rPr lang="en-US" b="1" dirty="0">
                <a:solidFill>
                  <a:srgbClr val="000000"/>
                </a:solidFill>
              </a:rPr>
              <a:t>Anne Arundel County: 48% Clinton vote; Trump 47%</a:t>
            </a:r>
          </a:p>
        </p:txBody>
      </p:sp>
      <p:cxnSp>
        <p:nvCxnSpPr>
          <p:cNvPr id="8" name="Straight Arrow Connector 7"/>
          <p:cNvCxnSpPr/>
          <p:nvPr/>
        </p:nvCxnSpPr>
        <p:spPr bwMode="auto">
          <a:xfrm flipV="1">
            <a:off x="2781300" y="4569040"/>
            <a:ext cx="685800" cy="838200"/>
          </a:xfrm>
          <a:prstGeom prst="straightConnector1">
            <a:avLst/>
          </a:prstGeom>
          <a:solidFill>
            <a:schemeClr val="accent1"/>
          </a:solidFill>
          <a:ln w="12700" cap="sq"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8616709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01000" cy="609600"/>
          </a:xfrm>
        </p:spPr>
        <p:txBody>
          <a:bodyPr/>
          <a:lstStyle/>
          <a:p>
            <a:r>
              <a:rPr lang="en-US" dirty="0"/>
              <a:t>Why did she lose?</a:t>
            </a:r>
          </a:p>
        </p:txBody>
      </p:sp>
      <p:sp>
        <p:nvSpPr>
          <p:cNvPr id="3" name="Content Placeholder 2"/>
          <p:cNvSpPr>
            <a:spLocks noGrp="1"/>
          </p:cNvSpPr>
          <p:nvPr>
            <p:ph idx="1"/>
          </p:nvPr>
        </p:nvSpPr>
        <p:spPr>
          <a:xfrm>
            <a:off x="381000" y="752060"/>
            <a:ext cx="8458200" cy="5724939"/>
          </a:xfrm>
          <a:solidFill>
            <a:schemeClr val="bg1"/>
          </a:solidFill>
        </p:spPr>
        <p:txBody>
          <a:bodyPr/>
          <a:lstStyle/>
          <a:p>
            <a:r>
              <a:rPr lang="en-US" dirty="0">
                <a:latin typeface="Franklin Gothic Demi" panose="020B0703020102020204" pitchFamily="34" charset="0"/>
              </a:rPr>
              <a:t>More strategic and tactical mistakes</a:t>
            </a:r>
          </a:p>
          <a:p>
            <a:pPr lvl="1"/>
            <a:r>
              <a:rPr lang="en-US" b="1" dirty="0">
                <a:latin typeface="Franklin Gothic Demi" panose="020B0703020102020204" pitchFamily="34" charset="0"/>
              </a:rPr>
              <a:t>Wasted resources in unnecessary states</a:t>
            </a:r>
          </a:p>
          <a:p>
            <a:pPr lvl="2"/>
            <a:r>
              <a:rPr lang="en-US" dirty="0">
                <a:latin typeface="Franklin Gothic Demi" panose="020B0703020102020204" pitchFamily="34" charset="0"/>
              </a:rPr>
              <a:t>Arizona – support woman Senate candidate against McCain</a:t>
            </a:r>
          </a:p>
          <a:p>
            <a:pPr lvl="2"/>
            <a:r>
              <a:rPr lang="en-US" dirty="0">
                <a:latin typeface="Franklin Gothic Demi" panose="020B0703020102020204" pitchFamily="34" charset="0"/>
              </a:rPr>
              <a:t>Time and $ better used in PA, MI, WI</a:t>
            </a:r>
          </a:p>
          <a:p>
            <a:pPr lvl="3"/>
            <a:r>
              <a:rPr lang="en-US" dirty="0">
                <a:latin typeface="Franklin Gothic Demi" panose="020B0703020102020204" pitchFamily="34" charset="0"/>
              </a:rPr>
              <a:t>Didn’t visit WI once during entire campaign</a:t>
            </a:r>
          </a:p>
          <a:p>
            <a:pPr lvl="2"/>
            <a:r>
              <a:rPr lang="en-US" dirty="0">
                <a:latin typeface="Franklin Gothic Demi" panose="020B0703020102020204" pitchFamily="34" charset="0"/>
              </a:rPr>
              <a:t>Another failure of research/polling unable to anticipate electorate’s mood</a:t>
            </a:r>
          </a:p>
          <a:p>
            <a:pPr lvl="1"/>
            <a:r>
              <a:rPr lang="en-US" b="1" dirty="0">
                <a:latin typeface="Franklin Gothic Demi" panose="020B0703020102020204" pitchFamily="34" charset="0"/>
              </a:rPr>
              <a:t>Wasted time targeting ads to Republicans </a:t>
            </a:r>
            <a:r>
              <a:rPr lang="en-US" dirty="0">
                <a:latin typeface="Franklin Gothic Demi" panose="020B0703020102020204" pitchFamily="34" charset="0"/>
              </a:rPr>
              <a:t>– hoping for defections</a:t>
            </a:r>
          </a:p>
          <a:p>
            <a:pPr lvl="1"/>
            <a:endParaRPr lang="en-US" dirty="0"/>
          </a:p>
        </p:txBody>
      </p:sp>
      <p:pic>
        <p:nvPicPr>
          <p:cNvPr id="4" name="Picture 3"/>
          <p:cNvPicPr>
            <a:picLocks noChangeAspect="1"/>
          </p:cNvPicPr>
          <p:nvPr/>
        </p:nvPicPr>
        <p:blipFill>
          <a:blip r:embed="rId2"/>
          <a:stretch>
            <a:fillRect/>
          </a:stretch>
        </p:blipFill>
        <p:spPr>
          <a:xfrm>
            <a:off x="3237678" y="3795114"/>
            <a:ext cx="3848922" cy="2814839"/>
          </a:xfrm>
          <a:prstGeom prst="rect">
            <a:avLst/>
          </a:prstGeom>
        </p:spPr>
      </p:pic>
      <p:sp>
        <p:nvSpPr>
          <p:cNvPr id="5" name="Rounded Rectangle 7"/>
          <p:cNvSpPr/>
          <p:nvPr/>
        </p:nvSpPr>
        <p:spPr bwMode="auto">
          <a:xfrm>
            <a:off x="4148958" y="5077825"/>
            <a:ext cx="922283" cy="515007"/>
          </a:xfrm>
          <a:prstGeom prst="roundRect">
            <a:avLst/>
          </a:prstGeom>
          <a:no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Black" pitchFamily="34" charset="0"/>
              <a:cs typeface="Times New Roman" pitchFamily="18" charset="0"/>
            </a:endParaRPr>
          </a:p>
        </p:txBody>
      </p:sp>
      <p:sp>
        <p:nvSpPr>
          <p:cNvPr id="6" name="Rounded Rectangle 7"/>
          <p:cNvSpPr/>
          <p:nvPr/>
        </p:nvSpPr>
        <p:spPr bwMode="auto">
          <a:xfrm>
            <a:off x="5060238" y="4572644"/>
            <a:ext cx="922283" cy="515007"/>
          </a:xfrm>
          <a:prstGeom prst="roundRect">
            <a:avLst/>
          </a:prstGeom>
          <a:no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Black" pitchFamily="34" charset="0"/>
              <a:cs typeface="Times New Roman" pitchFamily="18" charset="0"/>
            </a:endParaRPr>
          </a:p>
        </p:txBody>
      </p:sp>
      <p:sp>
        <p:nvSpPr>
          <p:cNvPr id="7" name="TextBox 6"/>
          <p:cNvSpPr txBox="1"/>
          <p:nvPr/>
        </p:nvSpPr>
        <p:spPr>
          <a:xfrm>
            <a:off x="457200" y="4267200"/>
            <a:ext cx="2438400" cy="1200329"/>
          </a:xfrm>
          <a:prstGeom prst="rect">
            <a:avLst/>
          </a:prstGeom>
          <a:noFill/>
        </p:spPr>
        <p:txBody>
          <a:bodyPr wrap="square" rtlCol="0">
            <a:spAutoFit/>
          </a:bodyPr>
          <a:lstStyle/>
          <a:p>
            <a:r>
              <a:rPr lang="en-US" dirty="0">
                <a:latin typeface="Franklin Gothic Demi" panose="020B0703020102020204" pitchFamily="34" charset="0"/>
              </a:rPr>
              <a:t>Exit polls show she needed to worry more about Dems than Reps…</a:t>
            </a:r>
          </a:p>
        </p:txBody>
      </p:sp>
      <p:cxnSp>
        <p:nvCxnSpPr>
          <p:cNvPr id="8" name="Straight Arrow Connector 7"/>
          <p:cNvCxnSpPr/>
          <p:nvPr/>
        </p:nvCxnSpPr>
        <p:spPr bwMode="auto">
          <a:xfrm flipV="1">
            <a:off x="2625943" y="4860061"/>
            <a:ext cx="2665030" cy="108882"/>
          </a:xfrm>
          <a:prstGeom prst="straightConnector1">
            <a:avLst/>
          </a:prstGeom>
          <a:solidFill>
            <a:schemeClr val="accent1"/>
          </a:solidFill>
          <a:ln w="12700" cap="sq" cmpd="sng" algn="ctr">
            <a:solidFill>
              <a:schemeClr val="tx1"/>
            </a:solidFill>
            <a:prstDash val="solid"/>
            <a:round/>
            <a:headEnd type="none" w="med" len="med"/>
            <a:tailEnd type="triangle"/>
          </a:ln>
          <a:effectLst/>
        </p:spPr>
      </p:cxnSp>
      <p:cxnSp>
        <p:nvCxnSpPr>
          <p:cNvPr id="10" name="Straight Arrow Connector 9"/>
          <p:cNvCxnSpPr/>
          <p:nvPr/>
        </p:nvCxnSpPr>
        <p:spPr bwMode="auto">
          <a:xfrm>
            <a:off x="2625943" y="5042889"/>
            <a:ext cx="1793657" cy="253614"/>
          </a:xfrm>
          <a:prstGeom prst="straightConnector1">
            <a:avLst/>
          </a:prstGeom>
          <a:solidFill>
            <a:schemeClr val="accent1"/>
          </a:solidFill>
          <a:ln w="12700" cap="sq"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086183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01000" cy="609600"/>
          </a:xfrm>
        </p:spPr>
        <p:txBody>
          <a:bodyPr/>
          <a:lstStyle/>
          <a:p>
            <a:r>
              <a:rPr lang="en-US" dirty="0"/>
              <a:t>Why did she lose?</a:t>
            </a:r>
          </a:p>
        </p:txBody>
      </p:sp>
      <p:sp>
        <p:nvSpPr>
          <p:cNvPr id="3" name="Content Placeholder 2"/>
          <p:cNvSpPr>
            <a:spLocks noGrp="1"/>
          </p:cNvSpPr>
          <p:nvPr>
            <p:ph idx="1"/>
          </p:nvPr>
        </p:nvSpPr>
        <p:spPr>
          <a:xfrm>
            <a:off x="152400" y="752061"/>
            <a:ext cx="8686800" cy="5410200"/>
          </a:xfrm>
          <a:solidFill>
            <a:schemeClr val="bg1"/>
          </a:solidFill>
        </p:spPr>
        <p:txBody>
          <a:bodyPr/>
          <a:lstStyle/>
          <a:p>
            <a:r>
              <a:rPr lang="en-US" sz="2800" dirty="0" err="1">
                <a:latin typeface="Franklin Gothic Demi" panose="020B0703020102020204" pitchFamily="34" charset="0"/>
              </a:rPr>
              <a:t>Comey</a:t>
            </a:r>
            <a:r>
              <a:rPr lang="en-US" sz="2800" dirty="0">
                <a:latin typeface="Franklin Gothic Demi" panose="020B0703020102020204" pitchFamily="34" charset="0"/>
              </a:rPr>
              <a:t> and those damn emails…</a:t>
            </a:r>
          </a:p>
          <a:p>
            <a:pPr lvl="1"/>
            <a:r>
              <a:rPr lang="en-US" dirty="0" err="1">
                <a:latin typeface="Franklin Gothic Demi" panose="020B0703020102020204" pitchFamily="34" charset="0"/>
              </a:rPr>
              <a:t>Comey’s</a:t>
            </a:r>
            <a:r>
              <a:rPr lang="en-US" dirty="0">
                <a:latin typeface="Franklin Gothic Demi" panose="020B0703020102020204" pitchFamily="34" charset="0"/>
              </a:rPr>
              <a:t> letter to Congress – how hard was the hit?</a:t>
            </a:r>
          </a:p>
          <a:p>
            <a:pPr lvl="1"/>
            <a:r>
              <a:rPr lang="en-US" sz="2400" b="1" dirty="0">
                <a:latin typeface="Franklin Gothic Demi" panose="020B0703020102020204" pitchFamily="34" charset="0"/>
              </a:rPr>
              <a:t>“It affected us a couple of ways. First it blocked out the sun. We really weren’t able to break through for a couple of days.” In addition, “it added to doubts about the ticket…” </a:t>
            </a:r>
            <a:r>
              <a:rPr lang="en-US" sz="2000" dirty="0">
                <a:latin typeface="Franklin Gothic Demi" panose="020B0703020102020204" pitchFamily="34" charset="0"/>
              </a:rPr>
              <a:t>(Clinton post-election analysis)</a:t>
            </a:r>
            <a:endParaRPr lang="en-US" sz="2400" dirty="0">
              <a:latin typeface="Franklin Gothic Demi" panose="020B0703020102020204" pitchFamily="34" charset="0"/>
            </a:endParaRPr>
          </a:p>
          <a:p>
            <a:pPr lvl="2"/>
            <a:r>
              <a:rPr lang="en-US" sz="2400" dirty="0">
                <a:latin typeface="Franklin Gothic Demi" panose="020B0703020102020204" pitchFamily="34" charset="0"/>
              </a:rPr>
              <a:t>Dampened enthusiasm generally, Clinton supporters prevalent in early voting, but decline on election day</a:t>
            </a:r>
          </a:p>
          <a:p>
            <a:pPr lvl="2"/>
            <a:r>
              <a:rPr lang="en-US" sz="2400" dirty="0">
                <a:latin typeface="Franklin Gothic Demi" panose="020B0703020102020204" pitchFamily="34" charset="0"/>
              </a:rPr>
              <a:t>Hardest hit: suburban, college-educated voters, late deciders (47% vs. 42% favoring Trump)</a:t>
            </a:r>
          </a:p>
          <a:p>
            <a:pPr lvl="2"/>
            <a:r>
              <a:rPr lang="en-US" sz="2400" dirty="0">
                <a:latin typeface="Franklin Gothic Demi" panose="020B0703020102020204" pitchFamily="34" charset="0"/>
              </a:rPr>
              <a:t>Effect greatest in battleground states with lots of undecided and last minute deciders</a:t>
            </a:r>
          </a:p>
          <a:p>
            <a:pPr lvl="1"/>
            <a:r>
              <a:rPr lang="en-US" sz="2800" b="1" dirty="0">
                <a:latin typeface="Franklin Gothic Demi" panose="020B0703020102020204" pitchFamily="34" charset="0"/>
              </a:rPr>
              <a:t>Why did it have to come down to this?</a:t>
            </a:r>
          </a:p>
        </p:txBody>
      </p:sp>
      <p:pic>
        <p:nvPicPr>
          <p:cNvPr id="4" name="Picture 28" descr="Image result for jim comey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60472"/>
            <a:ext cx="1776220" cy="118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3999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01000" cy="609600"/>
          </a:xfrm>
        </p:spPr>
        <p:txBody>
          <a:bodyPr/>
          <a:lstStyle/>
          <a:p>
            <a:r>
              <a:rPr lang="en-US" dirty="0"/>
              <a:t>Why did she lose?</a:t>
            </a:r>
          </a:p>
        </p:txBody>
      </p:sp>
      <p:sp>
        <p:nvSpPr>
          <p:cNvPr id="3" name="Content Placeholder 2"/>
          <p:cNvSpPr>
            <a:spLocks noGrp="1"/>
          </p:cNvSpPr>
          <p:nvPr>
            <p:ph idx="1"/>
          </p:nvPr>
        </p:nvSpPr>
        <p:spPr>
          <a:xfrm>
            <a:off x="381000" y="752061"/>
            <a:ext cx="8458200" cy="5410200"/>
          </a:xfrm>
          <a:solidFill>
            <a:schemeClr val="bg1"/>
          </a:solidFill>
        </p:spPr>
        <p:txBody>
          <a:bodyPr/>
          <a:lstStyle/>
          <a:p>
            <a:r>
              <a:rPr lang="en-US" b="1" dirty="0">
                <a:latin typeface="Franklin Gothic Demi" panose="020B0703020102020204" pitchFamily="34" charset="0"/>
              </a:rPr>
              <a:t>Flawed messenger hypothesis</a:t>
            </a:r>
          </a:p>
          <a:p>
            <a:pPr lvl="2"/>
            <a:r>
              <a:rPr lang="en-US" sz="2400" dirty="0">
                <a:latin typeface="Franklin Gothic Demi" panose="020B0703020102020204" pitchFamily="34" charset="0"/>
              </a:rPr>
              <a:t>Polls show Clinton wasn’t trusted - why? </a:t>
            </a:r>
          </a:p>
          <a:p>
            <a:pPr lvl="3"/>
            <a:r>
              <a:rPr lang="en-US" sz="2000" dirty="0">
                <a:latin typeface="Franklin Gothic Demi" panose="020B0703020102020204" pitchFamily="34" charset="0"/>
              </a:rPr>
              <a:t>Emails – poor judgment in official capacity</a:t>
            </a:r>
          </a:p>
          <a:p>
            <a:pPr lvl="3"/>
            <a:r>
              <a:rPr lang="en-US" sz="2000" dirty="0">
                <a:latin typeface="Franklin Gothic Demi" panose="020B0703020102020204" pitchFamily="34" charset="0"/>
              </a:rPr>
              <a:t>Benghazi – effectiveness as Sect. of State</a:t>
            </a:r>
          </a:p>
          <a:p>
            <a:pPr lvl="3"/>
            <a:r>
              <a:rPr lang="en-US" sz="2000" dirty="0">
                <a:latin typeface="Franklin Gothic Demi" panose="020B0703020102020204" pitchFamily="34" charset="0"/>
              </a:rPr>
              <a:t>Prospect of dynasty in a change election, </a:t>
            </a:r>
          </a:p>
          <a:p>
            <a:pPr lvl="3"/>
            <a:r>
              <a:rPr lang="en-US" sz="2000" dirty="0">
                <a:latin typeface="Franklin Gothic Demi" panose="020B0703020102020204" pitchFamily="34" charset="0"/>
              </a:rPr>
              <a:t>Elitism - Goldman speeches – not from Arkansas anymore </a:t>
            </a:r>
          </a:p>
          <a:p>
            <a:pPr lvl="3"/>
            <a:r>
              <a:rPr lang="en-US" sz="2000" dirty="0">
                <a:latin typeface="Franklin Gothic Demi" panose="020B0703020102020204" pitchFamily="34" charset="0"/>
              </a:rPr>
              <a:t>Clinton Foundation – pay to play? Road to riches? </a:t>
            </a:r>
          </a:p>
          <a:p>
            <a:pPr lvl="3"/>
            <a:r>
              <a:rPr lang="en-US" sz="2000" dirty="0">
                <a:latin typeface="Franklin Gothic Demi" panose="020B0703020102020204" pitchFamily="34" charset="0"/>
              </a:rPr>
              <a:t>Political opportunism – attached to Bill to ascend politically </a:t>
            </a:r>
          </a:p>
          <a:p>
            <a:pPr lvl="2"/>
            <a:r>
              <a:rPr lang="en-US" sz="2400" dirty="0">
                <a:latin typeface="Franklin Gothic Demi" panose="020B0703020102020204" pitchFamily="34" charset="0"/>
              </a:rPr>
              <a:t>What impact did Bill Clinton have on issues of inappropriate behavior toward women?</a:t>
            </a:r>
          </a:p>
          <a:p>
            <a:pPr lvl="2"/>
            <a:endParaRPr lang="en-US" dirty="0">
              <a:latin typeface="Franklin Gothic Demi" panose="020B0703020102020204" pitchFamily="34" charset="0"/>
            </a:endParaRPr>
          </a:p>
        </p:txBody>
      </p:sp>
      <p:pic>
        <p:nvPicPr>
          <p:cNvPr id="4" name="Picture 18" descr="Image result for hillary clinton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4480" y="34031"/>
            <a:ext cx="2023369" cy="20233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9424" y="4611713"/>
            <a:ext cx="1540609" cy="15406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2" descr="Image result for paula jones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0033" y="4621652"/>
            <a:ext cx="1398415" cy="15583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4" descr="Image resul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8448" y="4611713"/>
            <a:ext cx="1651352" cy="15706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6" descr="Image result for monica lewinsk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9800" y="4640289"/>
            <a:ext cx="1533331" cy="153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12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542" y="381000"/>
            <a:ext cx="8001000" cy="838200"/>
          </a:xfrm>
        </p:spPr>
        <p:txBody>
          <a:bodyPr/>
          <a:lstStyle/>
          <a:p>
            <a:r>
              <a:rPr lang="en-US" u="sng" dirty="0"/>
              <a:t>Why did </a:t>
            </a:r>
            <a:r>
              <a:rPr lang="en-US" sz="4000" u="sng" dirty="0"/>
              <a:t>he</a:t>
            </a:r>
            <a:r>
              <a:rPr lang="en-US" u="sng" dirty="0"/>
              <a:t> win</a:t>
            </a:r>
            <a:r>
              <a:rPr lang="en-US" dirty="0"/>
              <a:t>? – Trump’s Victory </a:t>
            </a:r>
            <a:r>
              <a:rPr lang="en-US" sz="2800" dirty="0"/>
              <a:t>In the Words of AACC Students</a:t>
            </a:r>
            <a:endParaRPr lang="en-US" sz="3600" dirty="0"/>
          </a:p>
        </p:txBody>
      </p:sp>
      <p:sp>
        <p:nvSpPr>
          <p:cNvPr id="3" name="Content Placeholder 2"/>
          <p:cNvSpPr>
            <a:spLocks noGrp="1"/>
          </p:cNvSpPr>
          <p:nvPr>
            <p:ph idx="1"/>
          </p:nvPr>
        </p:nvSpPr>
        <p:spPr>
          <a:xfrm>
            <a:off x="536542" y="1371600"/>
            <a:ext cx="8001000" cy="4876800"/>
          </a:xfrm>
          <a:solidFill>
            <a:schemeClr val="bg1"/>
          </a:solidFill>
        </p:spPr>
        <p:txBody>
          <a:bodyPr/>
          <a:lstStyle/>
          <a:p>
            <a:pPr marL="0" indent="0">
              <a:buNone/>
            </a:pPr>
            <a:r>
              <a:rPr lang="en-US" dirty="0">
                <a:latin typeface="Franklin Gothic Demi" panose="020B0703020102020204" pitchFamily="34" charset="0"/>
              </a:rPr>
              <a:t>“It's so amazing how simple it actually is to be qualified for the presidency. I mean, take the election we just had, our new President-elect is a business man with no political background whatsoever. </a:t>
            </a:r>
          </a:p>
          <a:p>
            <a:pPr marL="0" indent="0">
              <a:buNone/>
            </a:pPr>
            <a:r>
              <a:rPr lang="en-US" b="1" dirty="0">
                <a:latin typeface="Franklin Gothic Demi" panose="020B0703020102020204" pitchFamily="34" charset="0"/>
              </a:rPr>
              <a:t>This could actually be an asset for the American people in a way, taking one of us, people who are not involved in politics, and really diving into this political mess with an objective view to really see what needs to be fixed</a:t>
            </a:r>
            <a:r>
              <a:rPr lang="en-US" dirty="0">
                <a:latin typeface="Franklin Gothic Demi" panose="020B0703020102020204" pitchFamily="34" charset="0"/>
              </a:rPr>
              <a:t>. </a:t>
            </a:r>
          </a:p>
          <a:p>
            <a:pPr marL="0" indent="0">
              <a:buNone/>
            </a:pPr>
            <a:r>
              <a:rPr lang="en-US" dirty="0">
                <a:latin typeface="Franklin Gothic Demi" panose="020B0703020102020204" pitchFamily="34" charset="0"/>
              </a:rPr>
              <a:t>For so long, people have been elected from within the political family and often, the American people suffer and the government gets stronger. It makes us as American people wonder where we went wrong.”</a:t>
            </a:r>
          </a:p>
          <a:p>
            <a:pPr marL="0" indent="0">
              <a:buNone/>
            </a:pPr>
            <a:endParaRPr lang="en-US" dirty="0"/>
          </a:p>
        </p:txBody>
      </p:sp>
    </p:spTree>
    <p:extLst>
      <p:ext uri="{BB962C8B-B14F-4D97-AF65-F5344CB8AC3E}">
        <p14:creationId xmlns:p14="http://schemas.microsoft.com/office/powerpoint/2010/main" val="29558882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01000" cy="914400"/>
          </a:xfrm>
        </p:spPr>
        <p:txBody>
          <a:bodyPr/>
          <a:lstStyle/>
          <a:p>
            <a:r>
              <a:rPr lang="en-US" dirty="0"/>
              <a:t>Why did he win? – In the words of students – a “change” election</a:t>
            </a:r>
          </a:p>
        </p:txBody>
      </p:sp>
      <p:sp>
        <p:nvSpPr>
          <p:cNvPr id="3" name="Content Placeholder 2"/>
          <p:cNvSpPr>
            <a:spLocks noGrp="1"/>
          </p:cNvSpPr>
          <p:nvPr>
            <p:ph idx="1"/>
          </p:nvPr>
        </p:nvSpPr>
        <p:spPr>
          <a:xfrm>
            <a:off x="533400" y="1371600"/>
            <a:ext cx="8077200" cy="5105400"/>
          </a:xfrm>
          <a:solidFill>
            <a:schemeClr val="bg1"/>
          </a:solidFill>
        </p:spPr>
        <p:txBody>
          <a:bodyPr/>
          <a:lstStyle/>
          <a:p>
            <a:r>
              <a:rPr lang="en-US" sz="2000" dirty="0">
                <a:latin typeface="Franklin Gothic Demi" panose="020B0703020102020204" pitchFamily="34" charset="0"/>
              </a:rPr>
              <a:t>“</a:t>
            </a:r>
            <a:r>
              <a:rPr lang="en-US" dirty="0">
                <a:latin typeface="Franklin Gothic Demi" panose="020B0703020102020204" pitchFamily="34" charset="0"/>
              </a:rPr>
              <a:t>I think his vote was based on the fact that he didn't have any political experience. </a:t>
            </a:r>
            <a:r>
              <a:rPr lang="en-US" u="sng" dirty="0">
                <a:latin typeface="Franklin Gothic Demi" panose="020B0703020102020204" pitchFamily="34" charset="0"/>
              </a:rPr>
              <a:t>A lot of Americans are tired of the political corruption within the government and they want someone who has no ties to any politics </a:t>
            </a:r>
            <a:r>
              <a:rPr lang="en-US" dirty="0">
                <a:latin typeface="Franklin Gothic Demi" panose="020B0703020102020204" pitchFamily="34" charset="0"/>
              </a:rPr>
              <a:t>or political corruption.”</a:t>
            </a:r>
          </a:p>
          <a:p>
            <a:r>
              <a:rPr lang="en-US" dirty="0">
                <a:latin typeface="Franklin Gothic Demi" panose="020B0703020102020204" pitchFamily="34" charset="0"/>
              </a:rPr>
              <a:t>“I think it's a set of fresh eyes looking at America’s problems and I think it can be very beneficial for us now and in the future!”</a:t>
            </a:r>
          </a:p>
          <a:p>
            <a:r>
              <a:rPr lang="en-US" dirty="0">
                <a:latin typeface="Franklin Gothic Demi" panose="020B0703020102020204" pitchFamily="34" charset="0"/>
              </a:rPr>
              <a:t>I think his inexperience could also be an asset in giving a new point of view and with a background in business I believe this could be beneficial to us as Americans.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1545458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01000" cy="914400"/>
          </a:xfrm>
        </p:spPr>
        <p:txBody>
          <a:bodyPr/>
          <a:lstStyle/>
          <a:p>
            <a:r>
              <a:rPr lang="en-US" dirty="0"/>
              <a:t>Why did he win? – In the words of students – a “change” election</a:t>
            </a:r>
          </a:p>
        </p:txBody>
      </p:sp>
      <p:sp>
        <p:nvSpPr>
          <p:cNvPr id="3" name="Content Placeholder 2"/>
          <p:cNvSpPr>
            <a:spLocks noGrp="1"/>
          </p:cNvSpPr>
          <p:nvPr>
            <p:ph idx="1"/>
          </p:nvPr>
        </p:nvSpPr>
        <p:spPr>
          <a:xfrm>
            <a:off x="533400" y="1143000"/>
            <a:ext cx="8077200" cy="5105400"/>
          </a:xfrm>
          <a:solidFill>
            <a:schemeClr val="bg1"/>
          </a:solidFill>
        </p:spPr>
        <p:txBody>
          <a:bodyPr/>
          <a:lstStyle/>
          <a:p>
            <a:r>
              <a:rPr lang="en-US" dirty="0"/>
              <a:t>“</a:t>
            </a:r>
            <a:r>
              <a:rPr lang="en-US" sz="2800" b="1" dirty="0">
                <a:latin typeface="Franklin Gothic Demi" panose="020B0703020102020204" pitchFamily="34" charset="0"/>
              </a:rPr>
              <a:t>Politicians have been making promises to working class citizens for years and have not come through</a:t>
            </a:r>
            <a:r>
              <a:rPr lang="en-US" sz="2800" dirty="0">
                <a:latin typeface="Franklin Gothic Demi" panose="020B0703020102020204" pitchFamily="34" charset="0"/>
              </a:rPr>
              <a:t>.”</a:t>
            </a:r>
          </a:p>
          <a:p>
            <a:r>
              <a:rPr lang="en-US" sz="2800" dirty="0">
                <a:latin typeface="Franklin Gothic Demi" panose="020B0703020102020204" pitchFamily="34" charset="0"/>
              </a:rPr>
              <a:t>“Also a lot of things have been promised to areas where there were </a:t>
            </a:r>
            <a:r>
              <a:rPr lang="en-US" sz="2800" b="1" dirty="0">
                <a:latin typeface="Franklin Gothic Demi" panose="020B0703020102020204" pitchFamily="34" charset="0"/>
              </a:rPr>
              <a:t>big losses in the amount of jobs due to companies moving overseas that have never been fulfilled. </a:t>
            </a:r>
            <a:br>
              <a:rPr lang="en-US" sz="2800" b="1" dirty="0">
                <a:latin typeface="Franklin Gothic Demi" panose="020B0703020102020204" pitchFamily="34" charset="0"/>
              </a:rPr>
            </a:br>
            <a:r>
              <a:rPr lang="en-US" sz="2800" dirty="0">
                <a:latin typeface="Franklin Gothic Demi" panose="020B0703020102020204" pitchFamily="34" charset="0"/>
              </a:rPr>
              <a:t>So most of these working people were thinking that a change was needed.”</a:t>
            </a:r>
          </a:p>
          <a:p>
            <a:pPr marL="0" indent="0">
              <a:buNone/>
            </a:pPr>
            <a:r>
              <a:rPr lang="en-US" sz="2800" dirty="0"/>
              <a:t>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4055319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8028"/>
            <a:ext cx="8001000" cy="533400"/>
          </a:xfrm>
        </p:spPr>
        <p:txBody>
          <a:bodyPr/>
          <a:lstStyle/>
          <a:p>
            <a:r>
              <a:rPr lang="en-US" dirty="0"/>
              <a:t>Can Trump sustain his message?</a:t>
            </a:r>
          </a:p>
        </p:txBody>
      </p:sp>
      <p:sp>
        <p:nvSpPr>
          <p:cNvPr id="3" name="Content Placeholder 2"/>
          <p:cNvSpPr>
            <a:spLocks noGrp="1"/>
          </p:cNvSpPr>
          <p:nvPr>
            <p:ph idx="1"/>
          </p:nvPr>
        </p:nvSpPr>
        <p:spPr>
          <a:xfrm>
            <a:off x="533400" y="914400"/>
            <a:ext cx="8001000" cy="5334000"/>
          </a:xfrm>
          <a:solidFill>
            <a:schemeClr val="bg1"/>
          </a:solidFill>
        </p:spPr>
        <p:txBody>
          <a:bodyPr/>
          <a:lstStyle/>
          <a:p>
            <a:r>
              <a:rPr lang="en-US" b="1" dirty="0">
                <a:latin typeface="Franklin Gothic Demi" panose="020B0703020102020204" pitchFamily="34" charset="0"/>
              </a:rPr>
              <a:t>Fresh face – early evidence</a:t>
            </a:r>
          </a:p>
          <a:p>
            <a:pPr lvl="2"/>
            <a:r>
              <a:rPr lang="en-US" sz="2400" b="1" dirty="0">
                <a:latin typeface="Franklin Gothic Demi" panose="020B0703020102020204" pitchFamily="34" charset="0"/>
                <a:ea typeface="+mn-ea"/>
                <a:cs typeface="+mn-cs"/>
              </a:rPr>
              <a:t>Transition team – full of lobbyists and insiders</a:t>
            </a:r>
          </a:p>
          <a:p>
            <a:pPr lvl="2"/>
            <a:r>
              <a:rPr lang="en-US" sz="2400" b="1" dirty="0">
                <a:latin typeface="Franklin Gothic Demi" panose="020B0703020102020204" pitchFamily="34" charset="0"/>
                <a:ea typeface="+mn-ea"/>
                <a:cs typeface="+mn-cs"/>
              </a:rPr>
              <a:t>Mike Pence – longtime politician, insider</a:t>
            </a:r>
          </a:p>
          <a:p>
            <a:pPr lvl="2"/>
            <a:r>
              <a:rPr lang="en-US" sz="2400" b="1" dirty="0">
                <a:latin typeface="Franklin Gothic Demi" panose="020B0703020102020204" pitchFamily="34" charset="0"/>
                <a:ea typeface="+mn-ea"/>
                <a:cs typeface="+mn-cs"/>
              </a:rPr>
              <a:t>Chief of staff – RNC chair (Reince </a:t>
            </a:r>
            <a:r>
              <a:rPr lang="en-US" sz="2400" b="1" dirty="0" err="1">
                <a:latin typeface="Franklin Gothic Demi" panose="020B0703020102020204" pitchFamily="34" charset="0"/>
                <a:ea typeface="+mn-ea"/>
                <a:cs typeface="+mn-cs"/>
              </a:rPr>
              <a:t>Preibus</a:t>
            </a:r>
            <a:r>
              <a:rPr lang="en-US" sz="2400" b="1" dirty="0">
                <a:latin typeface="Franklin Gothic Demi" panose="020B0703020102020204" pitchFamily="34" charset="0"/>
                <a:ea typeface="+mn-ea"/>
                <a:cs typeface="+mn-cs"/>
              </a:rPr>
              <a:t>)</a:t>
            </a:r>
          </a:p>
          <a:p>
            <a:pPr lvl="2"/>
            <a:r>
              <a:rPr lang="en-US" sz="2400" b="1" dirty="0">
                <a:latin typeface="Franklin Gothic Demi" panose="020B0703020102020204" pitchFamily="34" charset="0"/>
                <a:ea typeface="+mn-ea"/>
                <a:cs typeface="+mn-cs"/>
              </a:rPr>
              <a:t>Steve Bannon – Breibart.com head now “chief strategist”</a:t>
            </a:r>
          </a:p>
          <a:p>
            <a:pPr lvl="2"/>
            <a:r>
              <a:rPr lang="en-US" sz="2400" b="1" dirty="0">
                <a:latin typeface="Franklin Gothic Demi" panose="020B0703020102020204" pitchFamily="34" charset="0"/>
                <a:ea typeface="+mn-ea"/>
                <a:cs typeface="+mn-cs"/>
              </a:rPr>
              <a:t>Mike Flynn/Jeff Sessions/Mike Pompeo – all focus on identity politics and immigration</a:t>
            </a:r>
          </a:p>
          <a:p>
            <a:pPr lvl="2"/>
            <a:r>
              <a:rPr lang="en-US" sz="2400" b="1" dirty="0">
                <a:latin typeface="Franklin Gothic Demi" panose="020B0703020102020204" pitchFamily="34" charset="0"/>
                <a:ea typeface="+mn-ea"/>
                <a:cs typeface="+mn-cs"/>
              </a:rPr>
              <a:t>Paul Ryan/Mitch McConnell – never bought into Trump’s economic and foreign policy message </a:t>
            </a:r>
          </a:p>
          <a:p>
            <a:pPr lvl="3"/>
            <a:r>
              <a:rPr lang="en-US" sz="2400" b="1" dirty="0">
                <a:solidFill>
                  <a:srgbClr val="FF0000"/>
                </a:solidFill>
                <a:latin typeface="Franklin Gothic Demi" panose="020B0703020102020204" pitchFamily="34" charset="0"/>
                <a:ea typeface="+mn-ea"/>
                <a:cs typeface="+mn-cs"/>
              </a:rPr>
              <a:t>4 elements fight for prominence within Republican Party  </a:t>
            </a:r>
          </a:p>
        </p:txBody>
      </p:sp>
      <p:pic>
        <p:nvPicPr>
          <p:cNvPr id="5" name="Picture 2" descr="What you need to know about Donald Trump's VP pick Mike Pe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77392"/>
            <a:ext cx="1295400" cy="86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16" y="2053622"/>
            <a:ext cx="817984" cy="817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62" y="2815745"/>
            <a:ext cx="165849" cy="165849"/>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descr="Image result for steve bannon photo"/>
          <p:cNvSpPr>
            <a:spLocks noChangeAspect="1" noChangeArrowheads="1"/>
          </p:cNvSpPr>
          <p:nvPr/>
        </p:nvSpPr>
        <p:spPr bwMode="auto">
          <a:xfrm>
            <a:off x="-808551" y="1791686"/>
            <a:ext cx="341826" cy="2278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Image result for steve bannon photo"/>
          <p:cNvSpPr>
            <a:spLocks noChangeAspect="1" noChangeArrowheads="1"/>
          </p:cNvSpPr>
          <p:nvPr/>
        </p:nvSpPr>
        <p:spPr bwMode="auto">
          <a:xfrm>
            <a:off x="-656151" y="1944086"/>
            <a:ext cx="341826" cy="2278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Image result for steve bannon phot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224" y="2609926"/>
            <a:ext cx="1179976" cy="7860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414" y="4156350"/>
            <a:ext cx="47339" cy="47339"/>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6" descr="Image result for steve bannon photo"/>
          <p:cNvSpPr>
            <a:spLocks noChangeAspect="1" noChangeArrowheads="1"/>
          </p:cNvSpPr>
          <p:nvPr/>
        </p:nvSpPr>
        <p:spPr bwMode="auto">
          <a:xfrm>
            <a:off x="-454855" y="3176617"/>
            <a:ext cx="97571" cy="650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8" descr="Image result for steve bannon photo"/>
          <p:cNvSpPr>
            <a:spLocks noChangeAspect="1" noChangeArrowheads="1"/>
          </p:cNvSpPr>
          <p:nvPr/>
        </p:nvSpPr>
        <p:spPr bwMode="auto">
          <a:xfrm>
            <a:off x="-302455" y="3329017"/>
            <a:ext cx="97571" cy="650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2" descr="Image result for paul rya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631" y="4496066"/>
            <a:ext cx="1551738" cy="8999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8"/>
          <a:stretch>
            <a:fillRect/>
          </a:stretch>
        </p:blipFill>
        <p:spPr>
          <a:xfrm>
            <a:off x="221975" y="5395985"/>
            <a:ext cx="1527143" cy="863170"/>
          </a:xfrm>
          <a:prstGeom prst="rect">
            <a:avLst/>
          </a:prstGeom>
        </p:spPr>
      </p:pic>
      <p:sp>
        <p:nvSpPr>
          <p:cNvPr id="4" name="Arrow: Right 3"/>
          <p:cNvSpPr/>
          <p:nvPr/>
        </p:nvSpPr>
        <p:spPr bwMode="auto">
          <a:xfrm>
            <a:off x="5181600" y="5715000"/>
            <a:ext cx="2514600" cy="381000"/>
          </a:xfrm>
          <a:prstGeom prst="rightArrow">
            <a:avLst/>
          </a:prstGeom>
          <a:solidFill>
            <a:srgbClr val="C00000"/>
          </a:soli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55258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533400"/>
          </a:xfrm>
        </p:spPr>
        <p:txBody>
          <a:bodyPr/>
          <a:lstStyle/>
          <a:p>
            <a:r>
              <a:rPr lang="en-US" dirty="0"/>
              <a:t>President Trump and Republicans</a:t>
            </a:r>
          </a:p>
        </p:txBody>
      </p:sp>
      <p:sp>
        <p:nvSpPr>
          <p:cNvPr id="3" name="Content Placeholder 2"/>
          <p:cNvSpPr>
            <a:spLocks noGrp="1"/>
          </p:cNvSpPr>
          <p:nvPr>
            <p:ph idx="1"/>
          </p:nvPr>
        </p:nvSpPr>
        <p:spPr>
          <a:xfrm>
            <a:off x="533400" y="914400"/>
            <a:ext cx="8001000" cy="5638800"/>
          </a:xfrm>
          <a:noFill/>
        </p:spPr>
        <p:txBody>
          <a:bodyPr/>
          <a:lstStyle/>
          <a:p>
            <a:pPr marL="0" indent="0">
              <a:buNone/>
            </a:pPr>
            <a:endParaRPr lang="en-US" sz="2000" b="1" dirty="0">
              <a:latin typeface="Franklin Gothic Demi" panose="020B0703020102020204" pitchFamily="34" charset="0"/>
            </a:endParaRPr>
          </a:p>
          <a:p>
            <a:pPr marL="457200" lvl="1" indent="0">
              <a:buNone/>
            </a:pPr>
            <a:endParaRPr lang="en-US" sz="2000" b="1" dirty="0">
              <a:latin typeface="Franklin Gothic Demi" panose="020B0703020102020204" pitchFamily="34" charset="0"/>
              <a:ea typeface="+mn-ea"/>
              <a:cs typeface="+mn-cs"/>
            </a:endParaRPr>
          </a:p>
        </p:txBody>
      </p:sp>
      <p:graphicFrame>
        <p:nvGraphicFramePr>
          <p:cNvPr id="4" name="Diagram 3"/>
          <p:cNvGraphicFramePr/>
          <p:nvPr>
            <p:extLst>
              <p:ext uri="{D42A27DB-BD31-4B8C-83A1-F6EECF244321}">
                <p14:modId xmlns:p14="http://schemas.microsoft.com/office/powerpoint/2010/main" val="1243922180"/>
              </p:ext>
            </p:extLst>
          </p:nvPr>
        </p:nvGraphicFramePr>
        <p:xfrm>
          <a:off x="1143000" y="1195240"/>
          <a:ext cx="7010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553200" y="4626427"/>
            <a:ext cx="2057400" cy="1200329"/>
          </a:xfrm>
          <a:prstGeom prst="rect">
            <a:avLst/>
          </a:prstGeom>
          <a:solidFill>
            <a:schemeClr val="accent3">
              <a:lumMod val="85000"/>
            </a:schemeClr>
          </a:solidFill>
        </p:spPr>
        <p:txBody>
          <a:bodyPr wrap="square" rtlCol="0">
            <a:spAutoFit/>
          </a:bodyPr>
          <a:lstStyle/>
          <a:p>
            <a:r>
              <a:rPr lang="en-US" b="1" dirty="0">
                <a:solidFill>
                  <a:srgbClr val="000000"/>
                </a:solidFill>
              </a:rPr>
              <a:t>Can Democrats find some common causes with populists?</a:t>
            </a:r>
          </a:p>
        </p:txBody>
      </p:sp>
      <p:sp>
        <p:nvSpPr>
          <p:cNvPr id="6" name="Arrow: Right 5"/>
          <p:cNvSpPr/>
          <p:nvPr/>
        </p:nvSpPr>
        <p:spPr bwMode="auto">
          <a:xfrm>
            <a:off x="8534400" y="5029200"/>
            <a:ext cx="533400" cy="457200"/>
          </a:xfrm>
          <a:prstGeom prst="rightArrow">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127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gradFill>
                <a:gsLst>
                  <a:gs pos="4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Arial Black" pitchFamily="34" charset="0"/>
              <a:cs typeface="Times New Roman" pitchFamily="18" charset="0"/>
            </a:endParaRPr>
          </a:p>
        </p:txBody>
      </p:sp>
    </p:spTree>
    <p:extLst>
      <p:ext uri="{BB962C8B-B14F-4D97-AF65-F5344CB8AC3E}">
        <p14:creationId xmlns:p14="http://schemas.microsoft.com/office/powerpoint/2010/main" val="4183042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533400"/>
          </a:xfrm>
        </p:spPr>
        <p:txBody>
          <a:bodyPr/>
          <a:lstStyle/>
          <a:p>
            <a:r>
              <a:rPr lang="en-US" dirty="0"/>
              <a:t>Trump’s Populism and Democrats</a:t>
            </a:r>
          </a:p>
        </p:txBody>
      </p:sp>
      <p:graphicFrame>
        <p:nvGraphicFramePr>
          <p:cNvPr id="4" name="Diagram 3"/>
          <p:cNvGraphicFramePr/>
          <p:nvPr>
            <p:extLst>
              <p:ext uri="{D42A27DB-BD31-4B8C-83A1-F6EECF244321}">
                <p14:modId xmlns:p14="http://schemas.microsoft.com/office/powerpoint/2010/main" val="796195309"/>
              </p:ext>
            </p:extLst>
          </p:nvPr>
        </p:nvGraphicFramePr>
        <p:xfrm>
          <a:off x="685800" y="990600"/>
          <a:ext cx="8077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flipV="1">
            <a:off x="5562600" y="4267200"/>
            <a:ext cx="376237" cy="376237"/>
          </a:xfrm>
          <a:prstGeom prst="rect">
            <a:avLst/>
          </a:prstGeom>
        </p:spPr>
      </p:pic>
    </p:spTree>
    <p:extLst>
      <p:ext uri="{BB962C8B-B14F-4D97-AF65-F5344CB8AC3E}">
        <p14:creationId xmlns:p14="http://schemas.microsoft.com/office/powerpoint/2010/main" val="18632171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4062413" cy="6057900"/>
          </a:xfrm>
        </p:spPr>
        <p:txBody>
          <a:bodyPr/>
          <a:lstStyle/>
          <a:p>
            <a:r>
              <a:rPr lang="en-US" sz="4800" dirty="0">
                <a:latin typeface="Franklin Gothic Demi" panose="020B0703020102020204" pitchFamily="34" charset="0"/>
              </a:rPr>
              <a:t>Would Bernie Sanders as the Democratic candidate have been more successful? </a:t>
            </a:r>
          </a:p>
        </p:txBody>
      </p:sp>
      <p:pic>
        <p:nvPicPr>
          <p:cNvPr id="1026" name="Picture 2" descr="Image result for bernie sanders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1204" y="1741503"/>
            <a:ext cx="4412796" cy="2628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0704" y="4370403"/>
            <a:ext cx="4422394" cy="2487597"/>
          </a:xfrm>
          <a:prstGeom prst="rect">
            <a:avLst/>
          </a:prstGeom>
        </p:spPr>
      </p:pic>
      <p:pic>
        <p:nvPicPr>
          <p:cNvPr id="7" name="Picture 44" descr="Image result for bernie sanders our revolution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2106" y="0"/>
            <a:ext cx="4431894" cy="1741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944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Demi" panose="020B0703020102020204" pitchFamily="34" charset="0"/>
              </a:rPr>
              <a:t>What happened </a:t>
            </a:r>
            <a:r>
              <a:rPr lang="en-US" sz="4000" dirty="0">
                <a:latin typeface="Franklin Gothic Demi" panose="020B0703020102020204" pitchFamily="34" charset="0"/>
              </a:rPr>
              <a:t>NATIONALLY</a:t>
            </a:r>
            <a:r>
              <a:rPr lang="en-US" dirty="0">
                <a:latin typeface="Franklin Gothic Demi" panose="020B0703020102020204" pitchFamily="34" charset="0"/>
              </a:rPr>
              <a:t> Nov. 8? How did Trump win since it was…</a:t>
            </a:r>
          </a:p>
        </p:txBody>
      </p:sp>
      <p:sp>
        <p:nvSpPr>
          <p:cNvPr id="3" name="Content Placeholder 2"/>
          <p:cNvSpPr>
            <a:spLocks noGrp="1"/>
          </p:cNvSpPr>
          <p:nvPr>
            <p:ph idx="1"/>
          </p:nvPr>
        </p:nvSpPr>
        <p:spPr>
          <a:xfrm>
            <a:off x="2362200" y="1509839"/>
            <a:ext cx="8001000" cy="2667000"/>
          </a:xfrm>
        </p:spPr>
        <p:txBody>
          <a:bodyPr/>
          <a:lstStyle/>
          <a:p>
            <a:pPr marL="0" indent="0">
              <a:buNone/>
            </a:pPr>
            <a:r>
              <a:rPr lang="en-US" sz="8000" dirty="0">
                <a:latin typeface="Franklin Gothic Demi" panose="020B0703020102020204" pitchFamily="34" charset="0"/>
              </a:rPr>
              <a:t>Completely unexpected!</a:t>
            </a:r>
          </a:p>
          <a:p>
            <a:endParaRPr lang="en-US" dirty="0"/>
          </a:p>
        </p:txBody>
      </p:sp>
      <p:pic>
        <p:nvPicPr>
          <p:cNvPr id="8194" name="Picture 2" descr="Image result for trump photo surpri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191000"/>
            <a:ext cx="5819775" cy="2495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0" descr="Image result for hillary clinton surpri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91000"/>
            <a:ext cx="430530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845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685800"/>
          </a:xfrm>
        </p:spPr>
        <p:txBody>
          <a:bodyPr/>
          <a:lstStyle/>
          <a:p>
            <a:r>
              <a:rPr lang="en-US" sz="2800" dirty="0"/>
              <a:t>Sanders – would this change message have worked?</a:t>
            </a:r>
          </a:p>
        </p:txBody>
      </p:sp>
      <p:sp>
        <p:nvSpPr>
          <p:cNvPr id="3" name="Content Placeholder 2"/>
          <p:cNvSpPr>
            <a:spLocks noGrp="1"/>
          </p:cNvSpPr>
          <p:nvPr>
            <p:ph idx="1"/>
          </p:nvPr>
        </p:nvSpPr>
        <p:spPr>
          <a:xfrm>
            <a:off x="533400" y="1066800"/>
            <a:ext cx="8001000" cy="5410200"/>
          </a:xfrm>
          <a:solidFill>
            <a:schemeClr val="bg1"/>
          </a:solidFill>
        </p:spPr>
        <p:txBody>
          <a:bodyPr/>
          <a:lstStyle/>
          <a:p>
            <a:r>
              <a:rPr lang="en-US" sz="2200" dirty="0">
                <a:latin typeface="Franklin Gothic Demi Cond" panose="020B0706030402020204" pitchFamily="34" charset="0"/>
              </a:rPr>
              <a:t>“Working families watch as politicians get campaign financial support from billionaires and corporate interests — and then ignore the needs of ordinary Americans. </a:t>
            </a:r>
            <a:br>
              <a:rPr lang="en-US" sz="2200" dirty="0">
                <a:latin typeface="Franklin Gothic Demi Cond" panose="020B0706030402020204" pitchFamily="34" charset="0"/>
              </a:rPr>
            </a:br>
            <a:br>
              <a:rPr lang="en-US" sz="2200" dirty="0">
                <a:latin typeface="Franklin Gothic Demi Cond" panose="020B0706030402020204" pitchFamily="34" charset="0"/>
              </a:rPr>
            </a:br>
            <a:r>
              <a:rPr lang="en-US" sz="2200" dirty="0">
                <a:latin typeface="Franklin Gothic Demi Cond" panose="020B0706030402020204" pitchFamily="34" charset="0"/>
              </a:rPr>
              <a:t>Over the last 30 years, too many Americans were sold out by their corporate bosses. They work longer hours for lower wages as they see decent paying jobs go to China, Mexico or some other low-wage country. </a:t>
            </a:r>
            <a:br>
              <a:rPr lang="en-US" sz="2200" dirty="0">
                <a:latin typeface="Franklin Gothic Demi Cond" panose="020B0706030402020204" pitchFamily="34" charset="0"/>
              </a:rPr>
            </a:br>
            <a:br>
              <a:rPr lang="en-US" sz="2200" dirty="0">
                <a:latin typeface="Franklin Gothic Demi Cond" panose="020B0706030402020204" pitchFamily="34" charset="0"/>
              </a:rPr>
            </a:br>
            <a:r>
              <a:rPr lang="en-US" sz="2200" dirty="0">
                <a:latin typeface="Franklin Gothic Demi Cond" panose="020B0706030402020204" pitchFamily="34" charset="0"/>
              </a:rPr>
              <a:t>They are tired of having chief executives make 300 times what they do, while 52 percent of all new income goes to the top 1 percent. </a:t>
            </a:r>
            <a:br>
              <a:rPr lang="en-US" sz="2200" dirty="0">
                <a:latin typeface="Franklin Gothic Demi Cond" panose="020B0706030402020204" pitchFamily="34" charset="0"/>
              </a:rPr>
            </a:br>
            <a:br>
              <a:rPr lang="en-US" sz="2200" dirty="0">
                <a:latin typeface="Franklin Gothic Demi Cond" panose="020B0706030402020204" pitchFamily="34" charset="0"/>
              </a:rPr>
            </a:br>
            <a:r>
              <a:rPr lang="en-US" sz="2200" dirty="0">
                <a:latin typeface="Franklin Gothic Demi Cond" panose="020B0706030402020204" pitchFamily="34" charset="0"/>
              </a:rPr>
              <a:t>Many of their once beautiful rural towns have depopulated, their downtown stores are shuttered, and their kids are leaving home because there are no jobs — all while corporations suck the wealth out of their communities and stuff them into offshore accounts.”</a:t>
            </a:r>
          </a:p>
        </p:txBody>
      </p:sp>
    </p:spTree>
    <p:extLst>
      <p:ext uri="{BB962C8B-B14F-4D97-AF65-F5344CB8AC3E}">
        <p14:creationId xmlns:p14="http://schemas.microsoft.com/office/powerpoint/2010/main" val="5061301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304800"/>
            <a:ext cx="8001000" cy="1066800"/>
          </a:xfrm>
        </p:spPr>
        <p:txBody>
          <a:bodyPr/>
          <a:lstStyle/>
          <a:p>
            <a:pPr algn="ctr"/>
            <a:r>
              <a:rPr lang="en-US" dirty="0"/>
              <a:t>Sanders’ Beats Clinton in Key Rust Belt States during Primaries</a:t>
            </a:r>
          </a:p>
        </p:txBody>
      </p:sp>
      <p:pic>
        <p:nvPicPr>
          <p:cNvPr id="6" name="Content Placeholder 5"/>
          <p:cNvPicPr>
            <a:picLocks noGrp="1" noChangeAspect="1"/>
          </p:cNvPicPr>
          <p:nvPr>
            <p:ph idx="1"/>
          </p:nvPr>
        </p:nvPicPr>
        <p:blipFill>
          <a:blip r:embed="rId2"/>
          <a:stretch>
            <a:fillRect/>
          </a:stretch>
        </p:blipFill>
        <p:spPr>
          <a:xfrm>
            <a:off x="381000" y="1348033"/>
            <a:ext cx="8686799" cy="5344827"/>
          </a:xfrm>
          <a:prstGeom prst="rect">
            <a:avLst/>
          </a:prstGeom>
        </p:spPr>
      </p:pic>
    </p:spTree>
    <p:extLst>
      <p:ext uri="{BB962C8B-B14F-4D97-AF65-F5344CB8AC3E}">
        <p14:creationId xmlns:p14="http://schemas.microsoft.com/office/powerpoint/2010/main" val="36376074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915400" cy="609600"/>
          </a:xfrm>
        </p:spPr>
        <p:txBody>
          <a:bodyPr/>
          <a:lstStyle/>
          <a:p>
            <a:pPr algn="ctr"/>
            <a:r>
              <a:rPr lang="en-US" sz="2800" dirty="0"/>
              <a:t>Would Bernie Sanders Have Won?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3214971"/>
              </p:ext>
            </p:extLst>
          </p:nvPr>
        </p:nvGraphicFramePr>
        <p:xfrm>
          <a:off x="26504" y="685800"/>
          <a:ext cx="9144000" cy="6095999"/>
        </p:xfrm>
        <a:graphic>
          <a:graphicData uri="http://schemas.openxmlformats.org/drawingml/2006/table">
            <a:tbl>
              <a:tblPr firstRow="1" bandRow="1">
                <a:tableStyleId>{5C22544A-7EE6-4342-B048-85BDC9FD1C3A}</a:tableStyleId>
              </a:tblPr>
              <a:tblGrid>
                <a:gridCol w="1802296">
                  <a:extLst>
                    <a:ext uri="{9D8B030D-6E8A-4147-A177-3AD203B41FA5}">
                      <a16:colId xmlns:a16="http://schemas.microsoft.com/office/drawing/2014/main" val="3434357903"/>
                    </a:ext>
                  </a:extLst>
                </a:gridCol>
                <a:gridCol w="3276600">
                  <a:extLst>
                    <a:ext uri="{9D8B030D-6E8A-4147-A177-3AD203B41FA5}">
                      <a16:colId xmlns:a16="http://schemas.microsoft.com/office/drawing/2014/main" val="148763200"/>
                    </a:ext>
                  </a:extLst>
                </a:gridCol>
                <a:gridCol w="4065104">
                  <a:extLst>
                    <a:ext uri="{9D8B030D-6E8A-4147-A177-3AD203B41FA5}">
                      <a16:colId xmlns:a16="http://schemas.microsoft.com/office/drawing/2014/main" val="161251721"/>
                    </a:ext>
                  </a:extLst>
                </a:gridCol>
              </a:tblGrid>
              <a:tr h="381617">
                <a:tc>
                  <a:txBody>
                    <a:bodyPr/>
                    <a:lstStyle/>
                    <a:p>
                      <a:pPr algn="ctr"/>
                      <a:endParaRPr lang="en-US" dirty="0"/>
                    </a:p>
                  </a:txBody>
                  <a:tcPr/>
                </a:tc>
                <a:tc>
                  <a:txBody>
                    <a:bodyPr/>
                    <a:lstStyle/>
                    <a:p>
                      <a:pPr algn="ctr"/>
                      <a:r>
                        <a:rPr lang="en-US" dirty="0"/>
                        <a:t>Yes</a:t>
                      </a:r>
                    </a:p>
                  </a:txBody>
                  <a:tcPr/>
                </a:tc>
                <a:tc>
                  <a:txBody>
                    <a:bodyPr/>
                    <a:lstStyle/>
                    <a:p>
                      <a:pPr algn="ctr"/>
                      <a:r>
                        <a:rPr lang="en-US" dirty="0"/>
                        <a:t>No</a:t>
                      </a:r>
                    </a:p>
                  </a:txBody>
                  <a:tcPr/>
                </a:tc>
                <a:extLst>
                  <a:ext uri="{0D108BD9-81ED-4DB2-BD59-A6C34878D82A}">
                    <a16:rowId xmlns:a16="http://schemas.microsoft.com/office/drawing/2014/main" val="228470674"/>
                  </a:ext>
                </a:extLst>
              </a:tr>
              <a:tr h="1923985">
                <a:tc>
                  <a:txBody>
                    <a:bodyPr/>
                    <a:lstStyle/>
                    <a:p>
                      <a:r>
                        <a:rPr lang="en-US" b="1" dirty="0"/>
                        <a:t>Message and Mood of the Electorate</a:t>
                      </a:r>
                    </a:p>
                  </a:txBody>
                  <a:tcPr/>
                </a:tc>
                <a:tc>
                  <a:txBody>
                    <a:bodyPr/>
                    <a:lstStyle/>
                    <a:p>
                      <a:r>
                        <a:rPr lang="en-US" sz="1600" b="1" dirty="0">
                          <a:solidFill>
                            <a:srgbClr val="000000"/>
                          </a:solidFill>
                        </a:rPr>
                        <a:t>Had an “angry voter” message – “eat the rich/inequality” “rigged system” “I voted against Iraq” “I</a:t>
                      </a:r>
                      <a:r>
                        <a:rPr lang="en-US" sz="1600" b="1" baseline="0" dirty="0">
                          <a:solidFill>
                            <a:srgbClr val="000000"/>
                          </a:solidFill>
                        </a:rPr>
                        <a:t> didn’t give high paid speeches to Goldman-Sachs” “not part of the establishment!”</a:t>
                      </a:r>
                      <a:endParaRPr lang="en-US" sz="1600" b="1" dirty="0">
                        <a:solidFill>
                          <a:srgbClr val="000000"/>
                        </a:solidFill>
                      </a:endParaRPr>
                    </a:p>
                  </a:txBody>
                  <a:tcPr/>
                </a:tc>
                <a:tc>
                  <a:txBody>
                    <a:bodyPr/>
                    <a:lstStyle/>
                    <a:p>
                      <a:r>
                        <a:rPr lang="en-US" sz="1600" b="1" dirty="0">
                          <a:solidFill>
                            <a:srgbClr val="000000"/>
                          </a:solidFill>
                        </a:rPr>
                        <a:t>Ultimately had “inclusiveness” theme like Clinton:</a:t>
                      </a:r>
                    </a:p>
                    <a:p>
                      <a:r>
                        <a:rPr lang="en-US" sz="1600" b="1" dirty="0">
                          <a:solidFill>
                            <a:srgbClr val="000000"/>
                          </a:solidFill>
                        </a:rPr>
                        <a:t>Racial justice, environmental justice, social justice, economic justice…</a:t>
                      </a:r>
                    </a:p>
                    <a:p>
                      <a:r>
                        <a:rPr lang="en-US" sz="1600" b="1" dirty="0">
                          <a:solidFill>
                            <a:srgbClr val="000000"/>
                          </a:solidFill>
                        </a:rPr>
                        <a:t>Would</a:t>
                      </a:r>
                      <a:r>
                        <a:rPr lang="en-US" sz="1600" b="1" baseline="0" dirty="0">
                          <a:solidFill>
                            <a:srgbClr val="000000"/>
                          </a:solidFill>
                        </a:rPr>
                        <a:t> this have been enough in </a:t>
                      </a:r>
                      <a:r>
                        <a:rPr lang="en-US" sz="1600" b="1" baseline="0" dirty="0" err="1">
                          <a:solidFill>
                            <a:srgbClr val="000000"/>
                          </a:solidFill>
                        </a:rPr>
                        <a:t>Wis</a:t>
                      </a:r>
                      <a:r>
                        <a:rPr lang="en-US" sz="1600" b="1" baseline="0" dirty="0">
                          <a:solidFill>
                            <a:srgbClr val="000000"/>
                          </a:solidFill>
                        </a:rPr>
                        <a:t>/</a:t>
                      </a:r>
                      <a:r>
                        <a:rPr lang="en-US" sz="1600" b="1" baseline="0" dirty="0" err="1">
                          <a:solidFill>
                            <a:srgbClr val="000000"/>
                          </a:solidFill>
                        </a:rPr>
                        <a:t>Mich</a:t>
                      </a:r>
                      <a:r>
                        <a:rPr lang="en-US" sz="1600" b="1" baseline="0" dirty="0">
                          <a:solidFill>
                            <a:srgbClr val="000000"/>
                          </a:solidFill>
                        </a:rPr>
                        <a:t>/PA?</a:t>
                      </a:r>
                      <a:endParaRPr lang="en-US" sz="1600" b="1" dirty="0">
                        <a:solidFill>
                          <a:srgbClr val="000000"/>
                        </a:solidFill>
                      </a:endParaRPr>
                    </a:p>
                  </a:txBody>
                  <a:tcPr/>
                </a:tc>
                <a:extLst>
                  <a:ext uri="{0D108BD9-81ED-4DB2-BD59-A6C34878D82A}">
                    <a16:rowId xmlns:a16="http://schemas.microsoft.com/office/drawing/2014/main" val="2604103370"/>
                  </a:ext>
                </a:extLst>
              </a:tr>
              <a:tr h="1443961">
                <a:tc>
                  <a:txBody>
                    <a:bodyPr/>
                    <a:lstStyle/>
                    <a:p>
                      <a:r>
                        <a:rPr lang="en-US" b="1" dirty="0"/>
                        <a:t>Campaign</a:t>
                      </a:r>
                      <a:r>
                        <a:rPr lang="en-US" b="1" baseline="0" dirty="0"/>
                        <a:t> focus</a:t>
                      </a:r>
                      <a:endParaRPr lang="en-US" b="1" dirty="0"/>
                    </a:p>
                  </a:txBody>
                  <a:tcPr/>
                </a:tc>
                <a:tc>
                  <a:txBody>
                    <a:bodyPr/>
                    <a:lstStyle/>
                    <a:p>
                      <a:r>
                        <a:rPr lang="en-US" sz="1600" b="1" dirty="0">
                          <a:solidFill>
                            <a:srgbClr val="000000"/>
                          </a:solidFill>
                        </a:rPr>
                        <a:t>Focused on key policies, not personality – easily recognizable,</a:t>
                      </a:r>
                      <a:r>
                        <a:rPr lang="en-US" sz="1600" b="1" baseline="0" dirty="0">
                          <a:solidFill>
                            <a:srgbClr val="000000"/>
                          </a:solidFill>
                        </a:rPr>
                        <a:t> gave voters a clear choice</a:t>
                      </a:r>
                      <a:endParaRPr lang="en-US" sz="1600" b="1" dirty="0">
                        <a:solidFill>
                          <a:srgbClr val="000000"/>
                        </a:solidFill>
                      </a:endParaRPr>
                    </a:p>
                  </a:txBody>
                  <a:tcPr/>
                </a:tc>
                <a:tc>
                  <a:txBody>
                    <a:bodyPr/>
                    <a:lstStyle/>
                    <a:p>
                      <a:r>
                        <a:rPr lang="en-US" sz="1600" b="1" dirty="0">
                          <a:solidFill>
                            <a:srgbClr val="000000"/>
                          </a:solidFill>
                        </a:rPr>
                        <a:t>Would he have</a:t>
                      </a:r>
                      <a:r>
                        <a:rPr lang="en-US" sz="1600" b="1" baseline="0" dirty="0">
                          <a:solidFill>
                            <a:srgbClr val="000000"/>
                          </a:solidFill>
                        </a:rPr>
                        <a:t> been tempted to taking advantage of Trump’s personal foibles – lost message?</a:t>
                      </a:r>
                    </a:p>
                    <a:p>
                      <a:r>
                        <a:rPr lang="en-US" sz="1600" b="1" baseline="0" dirty="0">
                          <a:solidFill>
                            <a:srgbClr val="000000"/>
                          </a:solidFill>
                        </a:rPr>
                        <a:t>Was his message “too Left” for America?</a:t>
                      </a:r>
                      <a:endParaRPr lang="en-US" sz="1600" b="1" dirty="0">
                        <a:solidFill>
                          <a:srgbClr val="000000"/>
                        </a:solidFill>
                      </a:endParaRPr>
                    </a:p>
                  </a:txBody>
                  <a:tcPr/>
                </a:tc>
                <a:extLst>
                  <a:ext uri="{0D108BD9-81ED-4DB2-BD59-A6C34878D82A}">
                    <a16:rowId xmlns:a16="http://schemas.microsoft.com/office/drawing/2014/main" val="1555999805"/>
                  </a:ext>
                </a:extLst>
              </a:tr>
              <a:tr h="1173218">
                <a:tc>
                  <a:txBody>
                    <a:bodyPr/>
                    <a:lstStyle/>
                    <a:p>
                      <a:r>
                        <a:rPr lang="en-US" b="1" dirty="0"/>
                        <a:t>Campaign</a:t>
                      </a:r>
                      <a:r>
                        <a:rPr lang="en-US" b="1" baseline="0" dirty="0"/>
                        <a:t> financing</a:t>
                      </a:r>
                      <a:endParaRPr lang="en-US" b="1" dirty="0"/>
                    </a:p>
                  </a:txBody>
                  <a:tcPr/>
                </a:tc>
                <a:tc>
                  <a:txBody>
                    <a:bodyPr/>
                    <a:lstStyle/>
                    <a:p>
                      <a:r>
                        <a:rPr lang="en-US" sz="1600" b="1" dirty="0">
                          <a:solidFill>
                            <a:srgbClr val="000000"/>
                          </a:solidFill>
                        </a:rPr>
                        <a:t>Relied on mass mobilization – not big money and</a:t>
                      </a:r>
                      <a:r>
                        <a:rPr lang="en-US" sz="1600" b="1" baseline="0" dirty="0">
                          <a:solidFill>
                            <a:srgbClr val="000000"/>
                          </a:solidFill>
                        </a:rPr>
                        <a:t> media sympathy</a:t>
                      </a:r>
                      <a:endParaRPr lang="en-US" sz="1600" b="1" dirty="0">
                        <a:solidFill>
                          <a:srgbClr val="000000"/>
                        </a:solidFill>
                      </a:endParaRPr>
                    </a:p>
                  </a:txBody>
                  <a:tcPr/>
                </a:tc>
                <a:tc>
                  <a:txBody>
                    <a:bodyPr/>
                    <a:lstStyle/>
                    <a:p>
                      <a:r>
                        <a:rPr lang="en-US" sz="1600" b="1" dirty="0">
                          <a:solidFill>
                            <a:srgbClr val="000000"/>
                          </a:solidFill>
                        </a:rPr>
                        <a:t>Would he keep pledge</a:t>
                      </a:r>
                      <a:r>
                        <a:rPr lang="en-US" sz="1600" b="1" baseline="0" dirty="0">
                          <a:solidFill>
                            <a:srgbClr val="000000"/>
                          </a:solidFill>
                        </a:rPr>
                        <a:t> not to use Super PACs in the general election? He couldn’t self-finance…</a:t>
                      </a:r>
                      <a:endParaRPr lang="en-US" sz="1600" b="1" dirty="0">
                        <a:solidFill>
                          <a:srgbClr val="000000"/>
                        </a:solidFill>
                      </a:endParaRPr>
                    </a:p>
                  </a:txBody>
                  <a:tcPr/>
                </a:tc>
                <a:extLst>
                  <a:ext uri="{0D108BD9-81ED-4DB2-BD59-A6C34878D82A}">
                    <a16:rowId xmlns:a16="http://schemas.microsoft.com/office/drawing/2014/main" val="789460112"/>
                  </a:ext>
                </a:extLst>
              </a:tr>
              <a:tr h="1173218">
                <a:tc>
                  <a:txBody>
                    <a:bodyPr/>
                    <a:lstStyle/>
                    <a:p>
                      <a:r>
                        <a:rPr lang="en-US" b="1" dirty="0"/>
                        <a:t>Personal characteristics</a:t>
                      </a:r>
                    </a:p>
                  </a:txBody>
                  <a:tcPr/>
                </a:tc>
                <a:tc>
                  <a:txBody>
                    <a:bodyPr/>
                    <a:lstStyle/>
                    <a:p>
                      <a:r>
                        <a:rPr lang="en-US" sz="1600" b="1" dirty="0">
                          <a:solidFill>
                            <a:srgbClr val="000000"/>
                          </a:solidFill>
                        </a:rPr>
                        <a:t>Modest lifestyle – no</a:t>
                      </a:r>
                      <a:r>
                        <a:rPr lang="en-US" sz="1600" b="1" baseline="0" dirty="0">
                          <a:solidFill>
                            <a:srgbClr val="000000"/>
                          </a:solidFill>
                        </a:rPr>
                        <a:t> social climbing, not ethically challenged, no womanizing, message fit messenger</a:t>
                      </a:r>
                      <a:endParaRPr lang="en-US" sz="1600" b="1" dirty="0">
                        <a:solidFill>
                          <a:srgbClr val="000000"/>
                        </a:solidFill>
                      </a:endParaRPr>
                    </a:p>
                  </a:txBody>
                  <a:tcPr/>
                </a:tc>
                <a:tc>
                  <a:txBody>
                    <a:bodyPr/>
                    <a:lstStyle/>
                    <a:p>
                      <a:r>
                        <a:rPr lang="en-US" sz="1600" b="1" dirty="0">
                          <a:solidFill>
                            <a:srgbClr val="000000"/>
                          </a:solidFill>
                        </a:rPr>
                        <a:t>Was he too old? Too “left?” Too secular/Jewish? Lacking in ties to minorities? Would the Obama coalition been motivated?</a:t>
                      </a:r>
                    </a:p>
                  </a:txBody>
                  <a:tcPr/>
                </a:tc>
                <a:extLst>
                  <a:ext uri="{0D108BD9-81ED-4DB2-BD59-A6C34878D82A}">
                    <a16:rowId xmlns:a16="http://schemas.microsoft.com/office/drawing/2014/main" val="3891425149"/>
                  </a:ext>
                </a:extLst>
              </a:tr>
            </a:tbl>
          </a:graphicData>
        </a:graphic>
      </p:graphicFrame>
    </p:spTree>
    <p:extLst>
      <p:ext uri="{BB962C8B-B14F-4D97-AF65-F5344CB8AC3E}">
        <p14:creationId xmlns:p14="http://schemas.microsoft.com/office/powerpoint/2010/main" val="1797309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01000" cy="685800"/>
          </a:xfrm>
        </p:spPr>
        <p:txBody>
          <a:bodyPr/>
          <a:lstStyle/>
          <a:p>
            <a:r>
              <a:rPr lang="en-US" dirty="0"/>
              <a:t>How did the pollsters do: NY Times</a:t>
            </a:r>
          </a:p>
        </p:txBody>
      </p:sp>
      <p:pic>
        <p:nvPicPr>
          <p:cNvPr id="4" name="Content Placeholder 3"/>
          <p:cNvPicPr>
            <a:picLocks noGrp="1" noChangeAspect="1"/>
          </p:cNvPicPr>
          <p:nvPr>
            <p:ph idx="1"/>
          </p:nvPr>
        </p:nvPicPr>
        <p:blipFill>
          <a:blip r:embed="rId2"/>
          <a:stretch>
            <a:fillRect/>
          </a:stretch>
        </p:blipFill>
        <p:spPr>
          <a:xfrm>
            <a:off x="990600" y="914400"/>
            <a:ext cx="7366216" cy="5698503"/>
          </a:xfrm>
          <a:prstGeom prst="rect">
            <a:avLst/>
          </a:prstGeom>
        </p:spPr>
      </p:pic>
      <p:sp>
        <p:nvSpPr>
          <p:cNvPr id="5" name="Rectangle: Rounded Corners 4"/>
          <p:cNvSpPr/>
          <p:nvPr/>
        </p:nvSpPr>
        <p:spPr bwMode="auto">
          <a:xfrm>
            <a:off x="3124200" y="4343400"/>
            <a:ext cx="3657600" cy="381000"/>
          </a:xfrm>
          <a:prstGeom prst="roundRect">
            <a:avLst/>
          </a:prstGeom>
          <a:noFill/>
          <a:ln w="381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3205969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990600"/>
          </a:xfrm>
        </p:spPr>
        <p:txBody>
          <a:bodyPr/>
          <a:lstStyle/>
          <a:p>
            <a:r>
              <a:rPr lang="en-US" dirty="0">
                <a:latin typeface="Franklin Gothic Demi" panose="020B0703020102020204" pitchFamily="34" charset="0"/>
              </a:rPr>
              <a:t>How did the pollsters do in 2016?</a:t>
            </a:r>
            <a:br>
              <a:rPr lang="en-US" dirty="0">
                <a:latin typeface="Franklin Gothic Demi" panose="020B0703020102020204" pitchFamily="34" charset="0"/>
              </a:rPr>
            </a:br>
            <a:r>
              <a:rPr lang="en-US" dirty="0">
                <a:latin typeface="Franklin Gothic Demi" panose="020B0703020102020204" pitchFamily="34" charset="0"/>
              </a:rPr>
              <a:t>ABC/WP Tracking Poll – Oct. – Nov. 7</a:t>
            </a:r>
          </a:p>
        </p:txBody>
      </p:sp>
      <p:pic>
        <p:nvPicPr>
          <p:cNvPr id="5" name="Picture 8" descr="http://www.washingtonpost.com/wp-srv/politics/polls/606jpt/images/deb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1550" y="4544214"/>
            <a:ext cx="295275" cy="3524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75825" y="4896640"/>
            <a:ext cx="762000" cy="307777"/>
          </a:xfrm>
          <a:prstGeom prst="rect">
            <a:avLst/>
          </a:prstGeom>
          <a:noFill/>
        </p:spPr>
        <p:txBody>
          <a:bodyPr wrap="square" rtlCol="0">
            <a:spAutoFit/>
          </a:bodyPr>
          <a:lstStyle/>
          <a:p>
            <a:r>
              <a:rPr lang="en-US" sz="1400" dirty="0"/>
              <a:t>Oct 3</a:t>
            </a:r>
            <a:endParaRPr lang="en-US" dirty="0"/>
          </a:p>
        </p:txBody>
      </p:sp>
      <p:sp>
        <p:nvSpPr>
          <p:cNvPr id="7" name="TextBox 6"/>
          <p:cNvSpPr txBox="1"/>
          <p:nvPr/>
        </p:nvSpPr>
        <p:spPr>
          <a:xfrm>
            <a:off x="5409225" y="4412650"/>
            <a:ext cx="762000" cy="307777"/>
          </a:xfrm>
          <a:prstGeom prst="rect">
            <a:avLst/>
          </a:prstGeom>
          <a:noFill/>
        </p:spPr>
        <p:txBody>
          <a:bodyPr wrap="square" rtlCol="0">
            <a:spAutoFit/>
          </a:bodyPr>
          <a:lstStyle/>
          <a:p>
            <a:r>
              <a:rPr lang="en-US" sz="1400" dirty="0"/>
              <a:t>Oct 11</a:t>
            </a:r>
            <a:endParaRPr lang="en-US" dirty="0"/>
          </a:p>
        </p:txBody>
      </p:sp>
      <p:sp>
        <p:nvSpPr>
          <p:cNvPr id="3" name="TextBox 2"/>
          <p:cNvSpPr txBox="1"/>
          <p:nvPr/>
        </p:nvSpPr>
        <p:spPr>
          <a:xfrm>
            <a:off x="502833" y="1524000"/>
            <a:ext cx="7924800" cy="369332"/>
          </a:xfrm>
          <a:prstGeom prst="rect">
            <a:avLst/>
          </a:prstGeom>
          <a:solidFill>
            <a:schemeClr val="bg1"/>
          </a:solidFill>
        </p:spPr>
        <p:txBody>
          <a:bodyPr wrap="square" rtlCol="0">
            <a:spAutoFit/>
          </a:bodyPr>
          <a:lstStyle/>
          <a:p>
            <a:pPr algn="ctr"/>
            <a:r>
              <a:rPr lang="en-US" b="1" dirty="0">
                <a:solidFill>
                  <a:schemeClr val="accent4"/>
                </a:solidFill>
              </a:rPr>
              <a:t>Registered voters – add 3+/- to Romney for likely voters</a:t>
            </a:r>
          </a:p>
        </p:txBody>
      </p:sp>
      <p:pic>
        <p:nvPicPr>
          <p:cNvPr id="9" name="Picture 8"/>
          <p:cNvPicPr>
            <a:picLocks noChangeAspect="1"/>
          </p:cNvPicPr>
          <p:nvPr/>
        </p:nvPicPr>
        <p:blipFill>
          <a:blip r:embed="rId3"/>
          <a:stretch>
            <a:fillRect/>
          </a:stretch>
        </p:blipFill>
        <p:spPr>
          <a:xfrm>
            <a:off x="76200" y="1384852"/>
            <a:ext cx="8915400" cy="5339822"/>
          </a:xfrm>
          <a:prstGeom prst="rect">
            <a:avLst/>
          </a:prstGeom>
        </p:spPr>
      </p:pic>
    </p:spTree>
    <p:extLst>
      <p:ext uri="{BB962C8B-B14F-4D97-AF65-F5344CB8AC3E}">
        <p14:creationId xmlns:p14="http://schemas.microsoft.com/office/powerpoint/2010/main" val="994782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2893"/>
            <a:ext cx="8001000" cy="990600"/>
          </a:xfrm>
        </p:spPr>
        <p:txBody>
          <a:bodyPr/>
          <a:lstStyle/>
          <a:p>
            <a:r>
              <a:rPr lang="en-US" dirty="0">
                <a:latin typeface="Franklin Gothic Demi" panose="020B0703020102020204" pitchFamily="34" charset="0"/>
              </a:rPr>
              <a:t>How did the pollsters do in 2016?</a:t>
            </a:r>
            <a:br>
              <a:rPr lang="en-US" dirty="0">
                <a:latin typeface="Franklin Gothic Demi" panose="020B0703020102020204" pitchFamily="34" charset="0"/>
              </a:rPr>
            </a:br>
            <a:r>
              <a:rPr lang="en-US" dirty="0" err="1">
                <a:latin typeface="Franklin Gothic Demi" panose="020B0703020102020204" pitchFamily="34" charset="0"/>
              </a:rPr>
              <a:t>RealClearPolitics</a:t>
            </a:r>
            <a:r>
              <a:rPr lang="en-US" dirty="0">
                <a:latin typeface="Franklin Gothic Demi" panose="020B0703020102020204" pitchFamily="34" charset="0"/>
              </a:rPr>
              <a:t> – June – Nov. 8</a:t>
            </a:r>
          </a:p>
        </p:txBody>
      </p:sp>
      <p:pic>
        <p:nvPicPr>
          <p:cNvPr id="5" name="Picture 8" descr="http://www.washingtonpost.com/wp-srv/politics/polls/606jpt/images/deb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1550" y="4544214"/>
            <a:ext cx="295275" cy="3524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75825" y="4896640"/>
            <a:ext cx="762000" cy="307777"/>
          </a:xfrm>
          <a:prstGeom prst="rect">
            <a:avLst/>
          </a:prstGeom>
          <a:noFill/>
        </p:spPr>
        <p:txBody>
          <a:bodyPr wrap="square" rtlCol="0">
            <a:spAutoFit/>
          </a:bodyPr>
          <a:lstStyle/>
          <a:p>
            <a:r>
              <a:rPr lang="en-US" sz="1400" dirty="0"/>
              <a:t>Oct 3</a:t>
            </a:r>
            <a:endParaRPr lang="en-US" dirty="0"/>
          </a:p>
        </p:txBody>
      </p:sp>
      <p:sp>
        <p:nvSpPr>
          <p:cNvPr id="7" name="TextBox 6"/>
          <p:cNvSpPr txBox="1"/>
          <p:nvPr/>
        </p:nvSpPr>
        <p:spPr>
          <a:xfrm>
            <a:off x="5409225" y="4412650"/>
            <a:ext cx="762000" cy="307777"/>
          </a:xfrm>
          <a:prstGeom prst="rect">
            <a:avLst/>
          </a:prstGeom>
          <a:noFill/>
        </p:spPr>
        <p:txBody>
          <a:bodyPr wrap="square" rtlCol="0">
            <a:spAutoFit/>
          </a:bodyPr>
          <a:lstStyle/>
          <a:p>
            <a:r>
              <a:rPr lang="en-US" sz="1400" dirty="0"/>
              <a:t>Oct 11</a:t>
            </a:r>
            <a:endParaRPr lang="en-US" dirty="0"/>
          </a:p>
        </p:txBody>
      </p:sp>
      <p:pic>
        <p:nvPicPr>
          <p:cNvPr id="3" name="Picture 2"/>
          <p:cNvPicPr>
            <a:picLocks noChangeAspect="1"/>
          </p:cNvPicPr>
          <p:nvPr/>
        </p:nvPicPr>
        <p:blipFill>
          <a:blip r:embed="rId3"/>
          <a:stretch>
            <a:fillRect/>
          </a:stretch>
        </p:blipFill>
        <p:spPr>
          <a:xfrm>
            <a:off x="76200" y="1371599"/>
            <a:ext cx="9067800" cy="5031145"/>
          </a:xfrm>
          <a:prstGeom prst="rect">
            <a:avLst/>
          </a:prstGeom>
        </p:spPr>
      </p:pic>
    </p:spTree>
    <p:extLst>
      <p:ext uri="{BB962C8B-B14F-4D97-AF65-F5344CB8AC3E}">
        <p14:creationId xmlns:p14="http://schemas.microsoft.com/office/powerpoint/2010/main" val="1375157460"/>
      </p:ext>
    </p:extLst>
  </p:cSld>
  <p:clrMapOvr>
    <a:masterClrMapping/>
  </p:clrMapOvr>
</p:sld>
</file>

<file path=ppt/theme/theme1.xml><?xml version="1.0" encoding="utf-8"?>
<a:theme xmlns:a="http://schemas.openxmlformats.org/drawingml/2006/main" name="PatrioticPPTTheme">
  <a:themeElements>
    <a:clrScheme name="Fireworks 9">
      <a:dk1>
        <a:srgbClr val="000099"/>
      </a:dk1>
      <a:lt1>
        <a:srgbClr val="FFFFFF"/>
      </a:lt1>
      <a:dk2>
        <a:srgbClr val="FFFFFF"/>
      </a:dk2>
      <a:lt2>
        <a:srgbClr val="99CCFF"/>
      </a:lt2>
      <a:accent1>
        <a:srgbClr val="0099CC"/>
      </a:accent1>
      <a:accent2>
        <a:srgbClr val="CC0000"/>
      </a:accent2>
      <a:accent3>
        <a:srgbClr val="FFFFFF"/>
      </a:accent3>
      <a:accent4>
        <a:srgbClr val="000082"/>
      </a:accent4>
      <a:accent5>
        <a:srgbClr val="AACAE2"/>
      </a:accent5>
      <a:accent6>
        <a:srgbClr val="B90000"/>
      </a:accent6>
      <a:hlink>
        <a:srgbClr val="0099FF"/>
      </a:hlink>
      <a:folHlink>
        <a:srgbClr val="66CCFF"/>
      </a:folHlink>
    </a:clrScheme>
    <a:fontScheme name="Firework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cs typeface="Times New Roman" pitchFamily="18"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
      <a:clrScheme name="Fireworks 7">
        <a:dk1>
          <a:srgbClr val="A50021"/>
        </a:dk1>
        <a:lt1>
          <a:srgbClr val="FFFFFF"/>
        </a:lt1>
        <a:dk2>
          <a:srgbClr val="FFFFFF"/>
        </a:dk2>
        <a:lt2>
          <a:srgbClr val="C27474"/>
        </a:lt2>
        <a:accent1>
          <a:srgbClr val="A50021"/>
        </a:accent1>
        <a:accent2>
          <a:srgbClr val="D19FA6"/>
        </a:accent2>
        <a:accent3>
          <a:srgbClr val="FFFFFF"/>
        </a:accent3>
        <a:accent4>
          <a:srgbClr val="8C001B"/>
        </a:accent4>
        <a:accent5>
          <a:srgbClr val="CFAAAB"/>
        </a:accent5>
        <a:accent6>
          <a:srgbClr val="BD9096"/>
        </a:accent6>
        <a:hlink>
          <a:srgbClr val="A50021"/>
        </a:hlink>
        <a:folHlink>
          <a:srgbClr val="FE1F08"/>
        </a:folHlink>
      </a:clrScheme>
      <a:clrMap bg1="lt1" tx1="dk1" bg2="lt2" tx2="dk2" accent1="accent1" accent2="accent2" accent3="accent3" accent4="accent4" accent5="accent5" accent6="accent6" hlink="hlink" folHlink="folHlink"/>
    </a:extraClrScheme>
    <a:extraClrScheme>
      <a:clrScheme name="Fireworks 8">
        <a:dk1>
          <a:srgbClr val="A50021"/>
        </a:dk1>
        <a:lt1>
          <a:srgbClr val="FFFFFF"/>
        </a:lt1>
        <a:dk2>
          <a:srgbClr val="FFFFFF"/>
        </a:dk2>
        <a:lt2>
          <a:srgbClr val="C27474"/>
        </a:lt2>
        <a:accent1>
          <a:srgbClr val="772F3B"/>
        </a:accent1>
        <a:accent2>
          <a:srgbClr val="D19FA6"/>
        </a:accent2>
        <a:accent3>
          <a:srgbClr val="FFFFFF"/>
        </a:accent3>
        <a:accent4>
          <a:srgbClr val="8C001B"/>
        </a:accent4>
        <a:accent5>
          <a:srgbClr val="BDADAF"/>
        </a:accent5>
        <a:accent6>
          <a:srgbClr val="BD9096"/>
        </a:accent6>
        <a:hlink>
          <a:srgbClr val="A50021"/>
        </a:hlink>
        <a:folHlink>
          <a:srgbClr val="FE1F08"/>
        </a:folHlink>
      </a:clrScheme>
      <a:clrMap bg1="lt1" tx1="dk1" bg2="lt2" tx2="dk2" accent1="accent1" accent2="accent2" accent3="accent3" accent4="accent4" accent5="accent5" accent6="accent6" hlink="hlink" folHlink="folHlink"/>
    </a:extraClrScheme>
    <a:extraClrScheme>
      <a:clrScheme name="Fireworks 9">
        <a:dk1>
          <a:srgbClr val="000099"/>
        </a:dk1>
        <a:lt1>
          <a:srgbClr val="FFFFFF"/>
        </a:lt1>
        <a:dk2>
          <a:srgbClr val="FFFFFF"/>
        </a:dk2>
        <a:lt2>
          <a:srgbClr val="99CCFF"/>
        </a:lt2>
        <a:accent1>
          <a:srgbClr val="0099CC"/>
        </a:accent1>
        <a:accent2>
          <a:srgbClr val="CC0000"/>
        </a:accent2>
        <a:accent3>
          <a:srgbClr val="FFFFFF"/>
        </a:accent3>
        <a:accent4>
          <a:srgbClr val="000082"/>
        </a:accent4>
        <a:accent5>
          <a:srgbClr val="AACAE2"/>
        </a:accent5>
        <a:accent6>
          <a:srgbClr val="B90000"/>
        </a:accent6>
        <a:hlink>
          <a:srgbClr val="0099FF"/>
        </a:hlink>
        <a:folHlink>
          <a:srgbClr val="66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USA">
  <a:themeElements>
    <a:clrScheme name="Fireworks 9">
      <a:dk1>
        <a:srgbClr val="000099"/>
      </a:dk1>
      <a:lt1>
        <a:srgbClr val="FFFFFF"/>
      </a:lt1>
      <a:dk2>
        <a:srgbClr val="FFFFFF"/>
      </a:dk2>
      <a:lt2>
        <a:srgbClr val="99CCFF"/>
      </a:lt2>
      <a:accent1>
        <a:srgbClr val="0099CC"/>
      </a:accent1>
      <a:accent2>
        <a:srgbClr val="CC0000"/>
      </a:accent2>
      <a:accent3>
        <a:srgbClr val="FFFFFF"/>
      </a:accent3>
      <a:accent4>
        <a:srgbClr val="000082"/>
      </a:accent4>
      <a:accent5>
        <a:srgbClr val="AACAE2"/>
      </a:accent5>
      <a:accent6>
        <a:srgbClr val="B90000"/>
      </a:accent6>
      <a:hlink>
        <a:srgbClr val="0099FF"/>
      </a:hlink>
      <a:folHlink>
        <a:srgbClr val="66CCFF"/>
      </a:folHlink>
    </a:clrScheme>
    <a:fontScheme name="Firework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cs typeface="Times New Roman" pitchFamily="18"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
      <a:clrScheme name="Fireworks 7">
        <a:dk1>
          <a:srgbClr val="A50021"/>
        </a:dk1>
        <a:lt1>
          <a:srgbClr val="FFFFFF"/>
        </a:lt1>
        <a:dk2>
          <a:srgbClr val="FFFFFF"/>
        </a:dk2>
        <a:lt2>
          <a:srgbClr val="C27474"/>
        </a:lt2>
        <a:accent1>
          <a:srgbClr val="A50021"/>
        </a:accent1>
        <a:accent2>
          <a:srgbClr val="D19FA6"/>
        </a:accent2>
        <a:accent3>
          <a:srgbClr val="FFFFFF"/>
        </a:accent3>
        <a:accent4>
          <a:srgbClr val="8C001B"/>
        </a:accent4>
        <a:accent5>
          <a:srgbClr val="CFAAAB"/>
        </a:accent5>
        <a:accent6>
          <a:srgbClr val="BD9096"/>
        </a:accent6>
        <a:hlink>
          <a:srgbClr val="A50021"/>
        </a:hlink>
        <a:folHlink>
          <a:srgbClr val="FE1F08"/>
        </a:folHlink>
      </a:clrScheme>
      <a:clrMap bg1="lt1" tx1="dk1" bg2="lt2" tx2="dk2" accent1="accent1" accent2="accent2" accent3="accent3" accent4="accent4" accent5="accent5" accent6="accent6" hlink="hlink" folHlink="folHlink"/>
    </a:extraClrScheme>
    <a:extraClrScheme>
      <a:clrScheme name="Fireworks 8">
        <a:dk1>
          <a:srgbClr val="A50021"/>
        </a:dk1>
        <a:lt1>
          <a:srgbClr val="FFFFFF"/>
        </a:lt1>
        <a:dk2>
          <a:srgbClr val="FFFFFF"/>
        </a:dk2>
        <a:lt2>
          <a:srgbClr val="C27474"/>
        </a:lt2>
        <a:accent1>
          <a:srgbClr val="772F3B"/>
        </a:accent1>
        <a:accent2>
          <a:srgbClr val="D19FA6"/>
        </a:accent2>
        <a:accent3>
          <a:srgbClr val="FFFFFF"/>
        </a:accent3>
        <a:accent4>
          <a:srgbClr val="8C001B"/>
        </a:accent4>
        <a:accent5>
          <a:srgbClr val="BDADAF"/>
        </a:accent5>
        <a:accent6>
          <a:srgbClr val="BD9096"/>
        </a:accent6>
        <a:hlink>
          <a:srgbClr val="A50021"/>
        </a:hlink>
        <a:folHlink>
          <a:srgbClr val="FE1F08"/>
        </a:folHlink>
      </a:clrScheme>
      <a:clrMap bg1="lt1" tx1="dk1" bg2="lt2" tx2="dk2" accent1="accent1" accent2="accent2" accent3="accent3" accent4="accent4" accent5="accent5" accent6="accent6" hlink="hlink" folHlink="folHlink"/>
    </a:extraClrScheme>
    <a:extraClrScheme>
      <a:clrScheme name="Fireworks 9">
        <a:dk1>
          <a:srgbClr val="000099"/>
        </a:dk1>
        <a:lt1>
          <a:srgbClr val="FFFFFF"/>
        </a:lt1>
        <a:dk2>
          <a:srgbClr val="FFFFFF"/>
        </a:dk2>
        <a:lt2>
          <a:srgbClr val="99CCFF"/>
        </a:lt2>
        <a:accent1>
          <a:srgbClr val="0099CC"/>
        </a:accent1>
        <a:accent2>
          <a:srgbClr val="CC0000"/>
        </a:accent2>
        <a:accent3>
          <a:srgbClr val="FFFFFF"/>
        </a:accent3>
        <a:accent4>
          <a:srgbClr val="000082"/>
        </a:accent4>
        <a:accent5>
          <a:srgbClr val="AACAE2"/>
        </a:accent5>
        <a:accent6>
          <a:srgbClr val="B90000"/>
        </a:accent6>
        <a:hlink>
          <a:srgbClr val="0099FF"/>
        </a:hlink>
        <a:folHlink>
          <a:srgbClr val="66CC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USA" id="{3FE78C10-EBAD-454E-B70E-00A84CEF868D}" vid="{85A14A19-999F-455A-B109-D5667E93D69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PatrioticPPTTheme</Template>
  <TotalTime>24990</TotalTime>
  <Words>2694</Words>
  <Application>Microsoft Office PowerPoint</Application>
  <PresentationFormat>On-screen Show (4:3)</PresentationFormat>
  <Paragraphs>533</Paragraphs>
  <Slides>62</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62</vt:i4>
      </vt:variant>
    </vt:vector>
  </HeadingPairs>
  <TitlesOfParts>
    <vt:vector size="73" baseType="lpstr">
      <vt:lpstr>Arial</vt:lpstr>
      <vt:lpstr>Arial Black</vt:lpstr>
      <vt:lpstr>Calibri</vt:lpstr>
      <vt:lpstr>Century Gothic</vt:lpstr>
      <vt:lpstr>Franklin Gothic Demi</vt:lpstr>
      <vt:lpstr>Franklin Gothic Demi Cond</vt:lpstr>
      <vt:lpstr>Franklin Gothic Medium</vt:lpstr>
      <vt:lpstr>Times New Roman</vt:lpstr>
      <vt:lpstr>PatrioticPPTTheme</vt:lpstr>
      <vt:lpstr>ThemeUSA</vt:lpstr>
      <vt:lpstr>Worksheet</vt:lpstr>
      <vt:lpstr>2016 Elections – What Happened and Why? Nov. 21, 2016</vt:lpstr>
      <vt:lpstr>State and Local Outcomes</vt:lpstr>
      <vt:lpstr>PowerPoint Presentation</vt:lpstr>
      <vt:lpstr>Party Vote Differences: Govr./Pres. Years</vt:lpstr>
      <vt:lpstr>How Do Counties Compare?</vt:lpstr>
      <vt:lpstr>What happened NATIONALLY Nov. 8? How did Trump win since it was…</vt:lpstr>
      <vt:lpstr>How did the pollsters do: NY Times</vt:lpstr>
      <vt:lpstr>How did the pollsters do in 2016? ABC/WP Tracking Poll – Oct. – Nov. 7</vt:lpstr>
      <vt:lpstr>How did the pollsters do in 2016? RealClearPolitics – June – Nov. 8</vt:lpstr>
      <vt:lpstr>Last RealClearPolitics.com national polls Nov. 8 </vt:lpstr>
      <vt:lpstr>How did the pollsters do in 2016? IBD Tracking Nov.4-8</vt:lpstr>
      <vt:lpstr>How did the pollsters do in 2016? LA Times/USC Tracking Poll – July. – Nov. 3</vt:lpstr>
      <vt:lpstr>PowerPoint Presentation</vt:lpstr>
      <vt:lpstr>EC Prediction: Nate Silver – fivethirtyeight.com</vt:lpstr>
      <vt:lpstr>EC Prediction: Princeton Election Consortium</vt:lpstr>
      <vt:lpstr>Predictions: Daily Kos http://elections.dailykos.com/app/elections/2016/office/president</vt:lpstr>
      <vt:lpstr>Predictions: Daily Kos</vt:lpstr>
      <vt:lpstr>How did 2016 compare to previous elections?</vt:lpstr>
      <vt:lpstr>Electoral College 2012  vs.  2016</vt:lpstr>
      <vt:lpstr>Battleground states: Lead by Winner</vt:lpstr>
      <vt:lpstr>PowerPoint Presentation</vt:lpstr>
      <vt:lpstr>States with Biggest Decline in Clinton Votes: 2016-1996</vt:lpstr>
      <vt:lpstr>Battleground States: Clinton underperforms</vt:lpstr>
      <vt:lpstr>Clinton overperforms in CA, DC</vt:lpstr>
      <vt:lpstr>What explanations exist?</vt:lpstr>
      <vt:lpstr>Why did she lose? Voters in certain areas wanted change</vt:lpstr>
      <vt:lpstr>Voters were angry with the system!  Bernie Sanders’ views…</vt:lpstr>
      <vt:lpstr>Why was there a desire for change?</vt:lpstr>
      <vt:lpstr>PowerPoint Presentation</vt:lpstr>
      <vt:lpstr>PowerPoint Presentation</vt:lpstr>
      <vt:lpstr>Long-term Unemployment Percentage of those unemployed for 27 weeks or more Bureau of Labor Statistics</vt:lpstr>
      <vt:lpstr>PowerPoint Presentation</vt:lpstr>
      <vt:lpstr>Erosion of Non-metro Areas</vt:lpstr>
      <vt:lpstr>How groups voted – exit polls</vt:lpstr>
      <vt:lpstr>Clinton Vote by Crim Justice, Obamacare, Fed. Govt, More Govt. (Exit Polls)</vt:lpstr>
      <vt:lpstr>Clinton Vote by Candidate Qualities and Most Important Issued (Exit polls)</vt:lpstr>
      <vt:lpstr>Factors Influencing Vote (CSLI Fall 2016 survey)</vt:lpstr>
      <vt:lpstr>Trump Voters with More Negative Perceptions of County, State, National Economies  (CSLI Fall 2016 Survey)</vt:lpstr>
      <vt:lpstr>Trump Voters Perceive More Economic Problems (CSLI Fall 2016 Survey)</vt:lpstr>
      <vt:lpstr>Clinton Vote by Union, 1st Time Voter, Veteran  (Exit polls)</vt:lpstr>
      <vt:lpstr>Clinton Vote by Race and Gender (Exit polls)</vt:lpstr>
      <vt:lpstr>Clinton Vote by Education and Income (Exit polls)</vt:lpstr>
      <vt:lpstr>Clinton Vote by Age (Exit polls)</vt:lpstr>
      <vt:lpstr>Clinton Vote by Marital Status and Gender (Exit polls)</vt:lpstr>
      <vt:lpstr>Why did she lose?</vt:lpstr>
      <vt:lpstr>Why did she lose?</vt:lpstr>
      <vt:lpstr>Why did she lose?</vt:lpstr>
      <vt:lpstr>Most important reason shaping choice – CSLI Fall 2016 survey</vt:lpstr>
      <vt:lpstr>Why did she lose?</vt:lpstr>
      <vt:lpstr>Why did she lose?</vt:lpstr>
      <vt:lpstr>Why did she lose?</vt:lpstr>
      <vt:lpstr>Why did she lose?</vt:lpstr>
      <vt:lpstr>Why did he win? – Trump’s Victory In the Words of AACC Students</vt:lpstr>
      <vt:lpstr>Why did he win? – In the words of students – a “change” election</vt:lpstr>
      <vt:lpstr>Why did he win? – In the words of students – a “change” election</vt:lpstr>
      <vt:lpstr>Can Trump sustain his message?</vt:lpstr>
      <vt:lpstr>President Trump and Republicans</vt:lpstr>
      <vt:lpstr>Trump’s Populism and Democrats</vt:lpstr>
      <vt:lpstr>Would Bernie Sanders as the Democratic candidate have been more successful? </vt:lpstr>
      <vt:lpstr>Sanders – would this change message have worked?</vt:lpstr>
      <vt:lpstr>Sanders’ Beats Clinton in Key Rust Belt States during Primaries</vt:lpstr>
      <vt:lpstr>Would Bernie Sanders Have Won?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Elections In Maryland</dc:title>
  <dc:creator>Dan Nataf</dc:creator>
  <cp:lastModifiedBy>Dan Nataf</cp:lastModifiedBy>
  <cp:revision>184</cp:revision>
  <dcterms:created xsi:type="dcterms:W3CDTF">2012-11-08T14:51:32Z</dcterms:created>
  <dcterms:modified xsi:type="dcterms:W3CDTF">2016-11-21T15:02:56Z</dcterms:modified>
</cp:coreProperties>
</file>