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1"/>
  </p:sldMasterIdLst>
  <p:notesMasterIdLst>
    <p:notesMasterId r:id="rId38"/>
  </p:notesMasterIdLst>
  <p:handoutMasterIdLst>
    <p:handoutMasterId r:id="rId39"/>
  </p:handoutMasterIdLst>
  <p:sldIdLst>
    <p:sldId id="256" r:id="rId2"/>
    <p:sldId id="446" r:id="rId3"/>
    <p:sldId id="447" r:id="rId4"/>
    <p:sldId id="473" r:id="rId5"/>
    <p:sldId id="474" r:id="rId6"/>
    <p:sldId id="470" r:id="rId7"/>
    <p:sldId id="477" r:id="rId8"/>
    <p:sldId id="476" r:id="rId9"/>
    <p:sldId id="475" r:id="rId10"/>
    <p:sldId id="471" r:id="rId11"/>
    <p:sldId id="464" r:id="rId12"/>
    <p:sldId id="478" r:id="rId13"/>
    <p:sldId id="479" r:id="rId14"/>
    <p:sldId id="480" r:id="rId15"/>
    <p:sldId id="483" r:id="rId16"/>
    <p:sldId id="484" r:id="rId17"/>
    <p:sldId id="485" r:id="rId18"/>
    <p:sldId id="481" r:id="rId19"/>
    <p:sldId id="486" r:id="rId20"/>
    <p:sldId id="494" r:id="rId21"/>
    <p:sldId id="490" r:id="rId22"/>
    <p:sldId id="495" r:id="rId23"/>
    <p:sldId id="492" r:id="rId24"/>
    <p:sldId id="491" r:id="rId25"/>
    <p:sldId id="489" r:id="rId26"/>
    <p:sldId id="498" r:id="rId27"/>
    <p:sldId id="497" r:id="rId28"/>
    <p:sldId id="488" r:id="rId29"/>
    <p:sldId id="487" r:id="rId30"/>
    <p:sldId id="482" r:id="rId31"/>
    <p:sldId id="493" r:id="rId32"/>
    <p:sldId id="496" r:id="rId33"/>
    <p:sldId id="499" r:id="rId34"/>
    <p:sldId id="500" r:id="rId35"/>
    <p:sldId id="501" r:id="rId36"/>
    <p:sldId id="502" r:id="rId37"/>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FCD0D4"/>
    <a:srgbClr val="88570E"/>
    <a:srgbClr val="FFFFC9"/>
    <a:srgbClr val="CCFFFF"/>
    <a:srgbClr val="FFCCFF"/>
    <a:srgbClr val="93D6F7"/>
    <a:srgbClr val="C2E49C"/>
    <a:srgbClr val="61D6FF"/>
    <a:srgbClr val="2FF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4" autoAdjust="0"/>
    <p:restoredTop sz="94660"/>
  </p:normalViewPr>
  <p:slideViewPr>
    <p:cSldViewPr>
      <p:cViewPr varScale="1">
        <p:scale>
          <a:sx n="93" d="100"/>
          <a:sy n="93" d="100"/>
        </p:scale>
        <p:origin x="901"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627"/>
    </p:cViewPr>
  </p:sorterViewPr>
  <p:notesViewPr>
    <p:cSldViewPr>
      <p:cViewPr varScale="1">
        <p:scale>
          <a:sx n="87" d="100"/>
          <a:sy n="87" d="100"/>
        </p:scale>
        <p:origin x="303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AppData\Roaming\Microsoft\Excel\Book2%20(version%201).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n\Google%20Drive\Courses\PLS113\OnOff%20year%20election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an\Google%20Drive\Courses\PLS113\OnOff%20year%20election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Sheet1!$B$214</c:f>
              <c:strCache>
                <c:ptCount val="1"/>
                <c:pt idx="0">
                  <c:v>Clinton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Sheet1!$A$215:$A$234</c:f>
              <c:strCache>
                <c:ptCount val="20"/>
                <c:pt idx="0">
                  <c:v>Income inequality</c:v>
                </c:pt>
                <c:pt idx="1">
                  <c:v>Social Security</c:v>
                </c:pt>
                <c:pt idx="2">
                  <c:v>Health care</c:v>
                </c:pt>
                <c:pt idx="3">
                  <c:v>Police brutality</c:v>
                </c:pt>
                <c:pt idx="4">
                  <c:v>Climate change</c:v>
                </c:pt>
                <c:pt idx="5">
                  <c:v>LGBTQ equality</c:v>
                </c:pt>
                <c:pt idx="6">
                  <c:v>Job creation</c:v>
                </c:pt>
                <c:pt idx="7">
                  <c:v>Minimum wage</c:v>
                </c:pt>
                <c:pt idx="8">
                  <c:v>Money in politics</c:v>
                </c:pt>
                <c:pt idx="9">
                  <c:v>Wall St reform</c:v>
                </c:pt>
                <c:pt idx="10">
                  <c:v>College tuition</c:v>
                </c:pt>
                <c:pt idx="11">
                  <c:v>Gun control</c:v>
                </c:pt>
                <c:pt idx="12">
                  <c:v>Free trade agreements</c:v>
                </c:pt>
                <c:pt idx="13">
                  <c:v>Vice president choice</c:v>
                </c:pt>
                <c:pt idx="14">
                  <c:v>Taxes</c:v>
                </c:pt>
                <c:pt idx="15">
                  <c:v>Law and order</c:v>
                </c:pt>
                <c:pt idx="16">
                  <c:v>Religious liberty</c:v>
                </c:pt>
                <c:pt idx="17">
                  <c:v>Fighting terrorism</c:v>
                </c:pt>
                <c:pt idx="18">
                  <c:v>Immigration reform</c:v>
                </c:pt>
                <c:pt idx="19">
                  <c:v>National security</c:v>
                </c:pt>
              </c:strCache>
            </c:strRef>
          </c:cat>
          <c:val>
            <c:numRef>
              <c:f>Sheet1!$B$215:$B$234</c:f>
              <c:numCache>
                <c:formatCode>General</c:formatCode>
                <c:ptCount val="20"/>
                <c:pt idx="0">
                  <c:v>8</c:v>
                </c:pt>
                <c:pt idx="1">
                  <c:v>19</c:v>
                </c:pt>
                <c:pt idx="2">
                  <c:v>9</c:v>
                </c:pt>
                <c:pt idx="3">
                  <c:v>6</c:v>
                </c:pt>
                <c:pt idx="4">
                  <c:v>6</c:v>
                </c:pt>
                <c:pt idx="5">
                  <c:v>5</c:v>
                </c:pt>
                <c:pt idx="6">
                  <c:v>11</c:v>
                </c:pt>
                <c:pt idx="7">
                  <c:v>3</c:v>
                </c:pt>
                <c:pt idx="8">
                  <c:v>3</c:v>
                </c:pt>
                <c:pt idx="9">
                  <c:v>1</c:v>
                </c:pt>
                <c:pt idx="10">
                  <c:v>1</c:v>
                </c:pt>
                <c:pt idx="11">
                  <c:v>7</c:v>
                </c:pt>
                <c:pt idx="12">
                  <c:v>1</c:v>
                </c:pt>
                <c:pt idx="13">
                  <c:v>0</c:v>
                </c:pt>
                <c:pt idx="14">
                  <c:v>1</c:v>
                </c:pt>
                <c:pt idx="15">
                  <c:v>2</c:v>
                </c:pt>
                <c:pt idx="16">
                  <c:v>0</c:v>
                </c:pt>
                <c:pt idx="17">
                  <c:v>8</c:v>
                </c:pt>
                <c:pt idx="18">
                  <c:v>2</c:v>
                </c:pt>
                <c:pt idx="19">
                  <c:v>7</c:v>
                </c:pt>
              </c:numCache>
            </c:numRef>
          </c:val>
          <c:extLst>
            <c:ext xmlns:c16="http://schemas.microsoft.com/office/drawing/2014/chart" uri="{C3380CC4-5D6E-409C-BE32-E72D297353CC}">
              <c16:uniqueId val="{00000000-95F6-4DCE-9A41-14D76CFBD8FD}"/>
            </c:ext>
          </c:extLst>
        </c:ser>
        <c:ser>
          <c:idx val="1"/>
          <c:order val="1"/>
          <c:tx>
            <c:strRef>
              <c:f>Sheet1!$C$214</c:f>
              <c:strCache>
                <c:ptCount val="1"/>
                <c:pt idx="0">
                  <c:v>Trump</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Sheet1!$A$215:$A$234</c:f>
              <c:strCache>
                <c:ptCount val="20"/>
                <c:pt idx="0">
                  <c:v>Income inequality</c:v>
                </c:pt>
                <c:pt idx="1">
                  <c:v>Social Security</c:v>
                </c:pt>
                <c:pt idx="2">
                  <c:v>Health care</c:v>
                </c:pt>
                <c:pt idx="3">
                  <c:v>Police brutality</c:v>
                </c:pt>
                <c:pt idx="4">
                  <c:v>Climate change</c:v>
                </c:pt>
                <c:pt idx="5">
                  <c:v>LGBTQ equality</c:v>
                </c:pt>
                <c:pt idx="6">
                  <c:v>Job creation</c:v>
                </c:pt>
                <c:pt idx="7">
                  <c:v>Minimum wage</c:v>
                </c:pt>
                <c:pt idx="8">
                  <c:v>Money in politics</c:v>
                </c:pt>
                <c:pt idx="9">
                  <c:v>Wall St reform</c:v>
                </c:pt>
                <c:pt idx="10">
                  <c:v>College tuition</c:v>
                </c:pt>
                <c:pt idx="11">
                  <c:v>Gun control</c:v>
                </c:pt>
                <c:pt idx="12">
                  <c:v>Free trade agreements</c:v>
                </c:pt>
                <c:pt idx="13">
                  <c:v>Vice president choice</c:v>
                </c:pt>
                <c:pt idx="14">
                  <c:v>Taxes</c:v>
                </c:pt>
                <c:pt idx="15">
                  <c:v>Law and order</c:v>
                </c:pt>
                <c:pt idx="16">
                  <c:v>Religious liberty</c:v>
                </c:pt>
                <c:pt idx="17">
                  <c:v>Fighting terrorism</c:v>
                </c:pt>
                <c:pt idx="18">
                  <c:v>Immigration reform</c:v>
                </c:pt>
                <c:pt idx="19">
                  <c:v>National security</c:v>
                </c:pt>
              </c:strCache>
            </c:strRef>
          </c:cat>
          <c:val>
            <c:numRef>
              <c:f>Sheet1!$C$215:$C$234</c:f>
              <c:numCache>
                <c:formatCode>General</c:formatCode>
                <c:ptCount val="20"/>
                <c:pt idx="0">
                  <c:v>1</c:v>
                </c:pt>
                <c:pt idx="1">
                  <c:v>13</c:v>
                </c:pt>
                <c:pt idx="2">
                  <c:v>3</c:v>
                </c:pt>
                <c:pt idx="3">
                  <c:v>0</c:v>
                </c:pt>
                <c:pt idx="4">
                  <c:v>1</c:v>
                </c:pt>
                <c:pt idx="5">
                  <c:v>0</c:v>
                </c:pt>
                <c:pt idx="6">
                  <c:v>7</c:v>
                </c:pt>
                <c:pt idx="7">
                  <c:v>1</c:v>
                </c:pt>
                <c:pt idx="8">
                  <c:v>1</c:v>
                </c:pt>
                <c:pt idx="9">
                  <c:v>0</c:v>
                </c:pt>
                <c:pt idx="10">
                  <c:v>1</c:v>
                </c:pt>
                <c:pt idx="11">
                  <c:v>7</c:v>
                </c:pt>
                <c:pt idx="12">
                  <c:v>1</c:v>
                </c:pt>
                <c:pt idx="13">
                  <c:v>0</c:v>
                </c:pt>
                <c:pt idx="14">
                  <c:v>3</c:v>
                </c:pt>
                <c:pt idx="15">
                  <c:v>6</c:v>
                </c:pt>
                <c:pt idx="16">
                  <c:v>6</c:v>
                </c:pt>
                <c:pt idx="17">
                  <c:v>18</c:v>
                </c:pt>
                <c:pt idx="18">
                  <c:v>13</c:v>
                </c:pt>
                <c:pt idx="19">
                  <c:v>18</c:v>
                </c:pt>
              </c:numCache>
            </c:numRef>
          </c:val>
          <c:extLst>
            <c:ext xmlns:c16="http://schemas.microsoft.com/office/drawing/2014/chart" uri="{C3380CC4-5D6E-409C-BE32-E72D297353CC}">
              <c16:uniqueId val="{00000001-95F6-4DCE-9A41-14D76CFBD8FD}"/>
            </c:ext>
          </c:extLst>
        </c:ser>
        <c:dLbls>
          <c:showLegendKey val="0"/>
          <c:showVal val="0"/>
          <c:showCatName val="0"/>
          <c:showSerName val="0"/>
          <c:showPercent val="0"/>
          <c:showBubbleSize val="0"/>
        </c:dLbls>
        <c:gapWidth val="219"/>
        <c:axId val="447557408"/>
        <c:axId val="447558064"/>
      </c:barChart>
      <c:catAx>
        <c:axId val="447557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47558064"/>
        <c:crosses val="autoZero"/>
        <c:auto val="1"/>
        <c:lblAlgn val="ctr"/>
        <c:lblOffset val="100"/>
        <c:noMultiLvlLbl val="0"/>
      </c:catAx>
      <c:valAx>
        <c:axId val="44755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755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623107043126459E-2"/>
          <c:y val="7.5876674127997271E-2"/>
          <c:w val="0.96198180706863701"/>
          <c:h val="0.71596782736104725"/>
        </c:manualLayout>
      </c:layout>
      <c:barChart>
        <c:barDir val="col"/>
        <c:grouping val="clustered"/>
        <c:varyColors val="0"/>
        <c:ser>
          <c:idx val="0"/>
          <c:order val="0"/>
          <c:tx>
            <c:strRef>
              <c:f>Sheet1!$B$238</c:f>
              <c:strCache>
                <c:ptCount val="1"/>
                <c:pt idx="0">
                  <c:v>Overall</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Sheet1!$A$239:$A$244</c:f>
              <c:strCache>
                <c:ptCount val="6"/>
                <c:pt idx="0">
                  <c:v>Is honest and trustworthy</c:v>
                </c:pt>
                <c:pt idx="1">
                  <c:v>Has policy proposals I agree with</c:v>
                </c:pt>
                <c:pt idx="2">
                  <c:v>Has the experience to be president</c:v>
                </c:pt>
                <c:pt idx="3">
                  <c:v>Shakes up politics as usual</c:v>
                </c:pt>
                <c:pt idx="4">
                  <c:v>Is best prepared to win the general election</c:v>
                </c:pt>
                <c:pt idx="5">
                  <c:v>Something else</c:v>
                </c:pt>
              </c:strCache>
            </c:strRef>
          </c:cat>
          <c:val>
            <c:numRef>
              <c:f>Sheet1!$B$239:$B$244</c:f>
              <c:numCache>
                <c:formatCode>General</c:formatCode>
                <c:ptCount val="6"/>
                <c:pt idx="0">
                  <c:v>34</c:v>
                </c:pt>
                <c:pt idx="1">
                  <c:v>29</c:v>
                </c:pt>
                <c:pt idx="2">
                  <c:v>20</c:v>
                </c:pt>
                <c:pt idx="3">
                  <c:v>11</c:v>
                </c:pt>
                <c:pt idx="4">
                  <c:v>4</c:v>
                </c:pt>
                <c:pt idx="5">
                  <c:v>2</c:v>
                </c:pt>
              </c:numCache>
            </c:numRef>
          </c:val>
          <c:extLst>
            <c:ext xmlns:c16="http://schemas.microsoft.com/office/drawing/2014/chart" uri="{C3380CC4-5D6E-409C-BE32-E72D297353CC}">
              <c16:uniqueId val="{00000000-8F0E-4568-8503-2547836CC89C}"/>
            </c:ext>
          </c:extLst>
        </c:ser>
        <c:ser>
          <c:idx val="1"/>
          <c:order val="1"/>
          <c:tx>
            <c:strRef>
              <c:f>Sheet1!$C$238</c:f>
              <c:strCache>
                <c:ptCount val="1"/>
                <c:pt idx="0">
                  <c:v>Clinton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Sheet1!$A$239:$A$244</c:f>
              <c:strCache>
                <c:ptCount val="6"/>
                <c:pt idx="0">
                  <c:v>Is honest and trustworthy</c:v>
                </c:pt>
                <c:pt idx="1">
                  <c:v>Has policy proposals I agree with</c:v>
                </c:pt>
                <c:pt idx="2">
                  <c:v>Has the experience to be president</c:v>
                </c:pt>
                <c:pt idx="3">
                  <c:v>Shakes up politics as usual</c:v>
                </c:pt>
                <c:pt idx="4">
                  <c:v>Is best prepared to win the general election</c:v>
                </c:pt>
                <c:pt idx="5">
                  <c:v>Something else</c:v>
                </c:pt>
              </c:strCache>
            </c:strRef>
          </c:cat>
          <c:val>
            <c:numRef>
              <c:f>Sheet1!$C$239:$C$244</c:f>
              <c:numCache>
                <c:formatCode>General</c:formatCode>
                <c:ptCount val="6"/>
                <c:pt idx="0">
                  <c:v>20</c:v>
                </c:pt>
                <c:pt idx="1">
                  <c:v>27</c:v>
                </c:pt>
                <c:pt idx="2">
                  <c:v>43</c:v>
                </c:pt>
                <c:pt idx="3">
                  <c:v>2</c:v>
                </c:pt>
                <c:pt idx="4">
                  <c:v>6</c:v>
                </c:pt>
                <c:pt idx="5">
                  <c:v>2</c:v>
                </c:pt>
              </c:numCache>
            </c:numRef>
          </c:val>
          <c:extLst>
            <c:ext xmlns:c16="http://schemas.microsoft.com/office/drawing/2014/chart" uri="{C3380CC4-5D6E-409C-BE32-E72D297353CC}">
              <c16:uniqueId val="{00000001-8F0E-4568-8503-2547836CC89C}"/>
            </c:ext>
          </c:extLst>
        </c:ser>
        <c:ser>
          <c:idx val="2"/>
          <c:order val="2"/>
          <c:tx>
            <c:strRef>
              <c:f>Sheet1!$D$238</c:f>
              <c:strCache>
                <c:ptCount val="1"/>
                <c:pt idx="0">
                  <c:v>Trump</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Sheet1!$A$239:$A$244</c:f>
              <c:strCache>
                <c:ptCount val="6"/>
                <c:pt idx="0">
                  <c:v>Is honest and trustworthy</c:v>
                </c:pt>
                <c:pt idx="1">
                  <c:v>Has policy proposals I agree with</c:v>
                </c:pt>
                <c:pt idx="2">
                  <c:v>Has the experience to be president</c:v>
                </c:pt>
                <c:pt idx="3">
                  <c:v>Shakes up politics as usual</c:v>
                </c:pt>
                <c:pt idx="4">
                  <c:v>Is best prepared to win the general election</c:v>
                </c:pt>
                <c:pt idx="5">
                  <c:v>Something else</c:v>
                </c:pt>
              </c:strCache>
            </c:strRef>
          </c:cat>
          <c:val>
            <c:numRef>
              <c:f>Sheet1!$D$239:$D$244</c:f>
              <c:numCache>
                <c:formatCode>General</c:formatCode>
                <c:ptCount val="6"/>
                <c:pt idx="0">
                  <c:v>37</c:v>
                </c:pt>
                <c:pt idx="1">
                  <c:v>33</c:v>
                </c:pt>
                <c:pt idx="2">
                  <c:v>2</c:v>
                </c:pt>
                <c:pt idx="3">
                  <c:v>27</c:v>
                </c:pt>
                <c:pt idx="4">
                  <c:v>2</c:v>
                </c:pt>
                <c:pt idx="5">
                  <c:v>0</c:v>
                </c:pt>
              </c:numCache>
            </c:numRef>
          </c:val>
          <c:extLst>
            <c:ext xmlns:c16="http://schemas.microsoft.com/office/drawing/2014/chart" uri="{C3380CC4-5D6E-409C-BE32-E72D297353CC}">
              <c16:uniqueId val="{00000002-8F0E-4568-8503-2547836CC89C}"/>
            </c:ext>
          </c:extLst>
        </c:ser>
        <c:dLbls>
          <c:showLegendKey val="0"/>
          <c:showVal val="0"/>
          <c:showCatName val="0"/>
          <c:showSerName val="0"/>
          <c:showPercent val="0"/>
          <c:showBubbleSize val="0"/>
        </c:dLbls>
        <c:gapWidth val="219"/>
        <c:overlap val="-27"/>
        <c:axId val="459427416"/>
        <c:axId val="459423808"/>
      </c:barChart>
      <c:catAx>
        <c:axId val="45942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59423808"/>
        <c:crosses val="autoZero"/>
        <c:auto val="1"/>
        <c:lblAlgn val="ctr"/>
        <c:lblOffset val="100"/>
        <c:noMultiLvlLbl val="0"/>
      </c:catAx>
      <c:valAx>
        <c:axId val="459423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427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07258238525256E-2"/>
          <c:y val="3.0837544560661262E-2"/>
          <c:w val="0.9543875111892649"/>
          <c:h val="0.78381025628982515"/>
        </c:manualLayout>
      </c:layout>
      <c:barChart>
        <c:barDir val="col"/>
        <c:grouping val="clustered"/>
        <c:varyColors val="0"/>
        <c:ser>
          <c:idx val="0"/>
          <c:order val="0"/>
          <c:tx>
            <c:strRef>
              <c:f>Sheet1!$B$257</c:f>
              <c:strCache>
                <c:ptCount val="1"/>
                <c:pt idx="0">
                  <c:v>Clinton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Sheet1!$A$258:$A$273</c:f>
              <c:strCache>
                <c:ptCount val="16"/>
                <c:pt idx="0">
                  <c:v>Intelligent</c:v>
                </c:pt>
                <c:pt idx="1">
                  <c:v>Sucessful</c:v>
                </c:pt>
                <c:pt idx="2">
                  <c:v>Hard worker</c:v>
                </c:pt>
                <c:pt idx="3">
                  <c:v>Tough</c:v>
                </c:pt>
                <c:pt idx="4">
                  <c:v>Patriotic</c:v>
                </c:pt>
                <c:pt idx="5">
                  <c:v>Capable</c:v>
                </c:pt>
                <c:pt idx="6">
                  <c:v>Corrupt</c:v>
                </c:pt>
                <c:pt idx="7">
                  <c:v>Willing to take risks</c:v>
                </c:pt>
                <c:pt idx="8">
                  <c:v>Careful</c:v>
                </c:pt>
                <c:pt idx="9">
                  <c:v>Consistent</c:v>
                </c:pt>
                <c:pt idx="10">
                  <c:v>Compassionate</c:v>
                </c:pt>
                <c:pt idx="11">
                  <c:v>Dangerous</c:v>
                </c:pt>
                <c:pt idx="12">
                  <c:v>Kind</c:v>
                </c:pt>
                <c:pt idx="13">
                  <c:v>Evil</c:v>
                </c:pt>
                <c:pt idx="14">
                  <c:v>Crazy</c:v>
                </c:pt>
                <c:pt idx="15">
                  <c:v>Religious</c:v>
                </c:pt>
              </c:strCache>
            </c:strRef>
          </c:cat>
          <c:val>
            <c:numRef>
              <c:f>Sheet1!$B$258:$B$273</c:f>
              <c:numCache>
                <c:formatCode>General</c:formatCode>
                <c:ptCount val="16"/>
                <c:pt idx="0">
                  <c:v>75</c:v>
                </c:pt>
                <c:pt idx="1">
                  <c:v>70</c:v>
                </c:pt>
                <c:pt idx="2">
                  <c:v>63</c:v>
                </c:pt>
                <c:pt idx="3">
                  <c:v>57</c:v>
                </c:pt>
                <c:pt idx="4">
                  <c:v>56</c:v>
                </c:pt>
                <c:pt idx="5">
                  <c:v>55</c:v>
                </c:pt>
                <c:pt idx="6">
                  <c:v>53</c:v>
                </c:pt>
                <c:pt idx="7">
                  <c:v>51</c:v>
                </c:pt>
                <c:pt idx="8">
                  <c:v>49</c:v>
                </c:pt>
                <c:pt idx="9">
                  <c:v>45</c:v>
                </c:pt>
                <c:pt idx="10">
                  <c:v>45</c:v>
                </c:pt>
                <c:pt idx="11">
                  <c:v>43</c:v>
                </c:pt>
                <c:pt idx="12">
                  <c:v>43</c:v>
                </c:pt>
                <c:pt idx="13">
                  <c:v>36</c:v>
                </c:pt>
                <c:pt idx="14">
                  <c:v>30</c:v>
                </c:pt>
                <c:pt idx="15">
                  <c:v>24</c:v>
                </c:pt>
              </c:numCache>
            </c:numRef>
          </c:val>
          <c:extLst>
            <c:ext xmlns:c16="http://schemas.microsoft.com/office/drawing/2014/chart" uri="{C3380CC4-5D6E-409C-BE32-E72D297353CC}">
              <c16:uniqueId val="{00000000-981C-4F3E-AC72-D19E1AA71CB3}"/>
            </c:ext>
          </c:extLst>
        </c:ser>
        <c:ser>
          <c:idx val="1"/>
          <c:order val="1"/>
          <c:tx>
            <c:strRef>
              <c:f>Sheet1!$C$257</c:f>
              <c:strCache>
                <c:ptCount val="1"/>
                <c:pt idx="0">
                  <c:v>Trump</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Sheet1!$A$258:$A$273</c:f>
              <c:strCache>
                <c:ptCount val="16"/>
                <c:pt idx="0">
                  <c:v>Intelligent</c:v>
                </c:pt>
                <c:pt idx="1">
                  <c:v>Sucessful</c:v>
                </c:pt>
                <c:pt idx="2">
                  <c:v>Hard worker</c:v>
                </c:pt>
                <c:pt idx="3">
                  <c:v>Tough</c:v>
                </c:pt>
                <c:pt idx="4">
                  <c:v>Patriotic</c:v>
                </c:pt>
                <c:pt idx="5">
                  <c:v>Capable</c:v>
                </c:pt>
                <c:pt idx="6">
                  <c:v>Corrupt</c:v>
                </c:pt>
                <c:pt idx="7">
                  <c:v>Willing to take risks</c:v>
                </c:pt>
                <c:pt idx="8">
                  <c:v>Careful</c:v>
                </c:pt>
                <c:pt idx="9">
                  <c:v>Consistent</c:v>
                </c:pt>
                <c:pt idx="10">
                  <c:v>Compassionate</c:v>
                </c:pt>
                <c:pt idx="11">
                  <c:v>Dangerous</c:v>
                </c:pt>
                <c:pt idx="12">
                  <c:v>Kind</c:v>
                </c:pt>
                <c:pt idx="13">
                  <c:v>Evil</c:v>
                </c:pt>
                <c:pt idx="14">
                  <c:v>Crazy</c:v>
                </c:pt>
                <c:pt idx="15">
                  <c:v>Religious</c:v>
                </c:pt>
              </c:strCache>
            </c:strRef>
          </c:cat>
          <c:val>
            <c:numRef>
              <c:f>Sheet1!$C$258:$C$273</c:f>
              <c:numCache>
                <c:formatCode>General</c:formatCode>
                <c:ptCount val="16"/>
                <c:pt idx="0">
                  <c:v>54</c:v>
                </c:pt>
                <c:pt idx="1">
                  <c:v>69</c:v>
                </c:pt>
                <c:pt idx="2">
                  <c:v>55</c:v>
                </c:pt>
                <c:pt idx="3">
                  <c:v>66</c:v>
                </c:pt>
                <c:pt idx="4">
                  <c:v>51</c:v>
                </c:pt>
                <c:pt idx="5">
                  <c:v>42</c:v>
                </c:pt>
                <c:pt idx="6">
                  <c:v>47</c:v>
                </c:pt>
                <c:pt idx="7">
                  <c:v>81</c:v>
                </c:pt>
                <c:pt idx="8">
                  <c:v>22</c:v>
                </c:pt>
                <c:pt idx="9">
                  <c:v>36</c:v>
                </c:pt>
                <c:pt idx="10">
                  <c:v>29</c:v>
                </c:pt>
                <c:pt idx="11">
                  <c:v>61</c:v>
                </c:pt>
                <c:pt idx="12">
                  <c:v>27</c:v>
                </c:pt>
                <c:pt idx="13">
                  <c:v>43</c:v>
                </c:pt>
                <c:pt idx="14">
                  <c:v>60</c:v>
                </c:pt>
                <c:pt idx="15">
                  <c:v>13</c:v>
                </c:pt>
              </c:numCache>
            </c:numRef>
          </c:val>
          <c:extLst>
            <c:ext xmlns:c16="http://schemas.microsoft.com/office/drawing/2014/chart" uri="{C3380CC4-5D6E-409C-BE32-E72D297353CC}">
              <c16:uniqueId val="{00000001-981C-4F3E-AC72-D19E1AA71CB3}"/>
            </c:ext>
          </c:extLst>
        </c:ser>
        <c:dLbls>
          <c:showLegendKey val="0"/>
          <c:showVal val="0"/>
          <c:showCatName val="0"/>
          <c:showSerName val="0"/>
          <c:showPercent val="0"/>
          <c:showBubbleSize val="0"/>
        </c:dLbls>
        <c:gapWidth val="219"/>
        <c:overlap val="-27"/>
        <c:axId val="459383136"/>
        <c:axId val="459385432"/>
      </c:barChart>
      <c:catAx>
        <c:axId val="45938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59385432"/>
        <c:crosses val="autoZero"/>
        <c:auto val="1"/>
        <c:lblAlgn val="ctr"/>
        <c:lblOffset val="100"/>
        <c:noMultiLvlLbl val="0"/>
      </c:catAx>
      <c:valAx>
        <c:axId val="459385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383136"/>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0.51924</cdr:x>
      <cdr:y>0.06733</cdr:y>
    </cdr:from>
    <cdr:to>
      <cdr:x>0.67123</cdr:x>
      <cdr:y>0.84043</cdr:y>
    </cdr:to>
    <cdr:sp macro="" textlink="">
      <cdr:nvSpPr>
        <cdr:cNvPr id="2" name="Rounded Rectangle 1"/>
        <cdr:cNvSpPr/>
      </cdr:nvSpPr>
      <cdr:spPr>
        <a:xfrm xmlns:a="http://schemas.openxmlformats.org/drawingml/2006/main">
          <a:off x="4549140" y="313467"/>
          <a:ext cx="1331595" cy="3599590"/>
        </a:xfrm>
        <a:prstGeom xmlns:a="http://schemas.openxmlformats.org/drawingml/2006/main" prst="round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0.34486</cdr:x>
      <cdr:y>0.09374</cdr:y>
    </cdr:from>
    <cdr:to>
      <cdr:x>0.5112</cdr:x>
      <cdr:y>0.84043</cdr:y>
    </cdr:to>
    <cdr:sp macro="" textlink="">
      <cdr:nvSpPr>
        <cdr:cNvPr id="3" name="Rounded Rectangle 2"/>
        <cdr:cNvSpPr/>
      </cdr:nvSpPr>
      <cdr:spPr>
        <a:xfrm xmlns:a="http://schemas.openxmlformats.org/drawingml/2006/main">
          <a:off x="3021330" y="436431"/>
          <a:ext cx="1457325" cy="3476625"/>
        </a:xfrm>
        <a:prstGeom xmlns:a="http://schemas.openxmlformats.org/drawingml/2006/main" prst="roundRect">
          <a:avLst/>
        </a:prstGeom>
        <a:noFill xmlns:a="http://schemas.openxmlformats.org/drawingml/2006/main"/>
        <a:ln xmlns:a="http://schemas.openxmlformats.org/drawingml/2006/main">
          <a:solidFill>
            <a:srgbClr val="00B0F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0.02588</cdr:x>
      <cdr:y>0.08637</cdr:y>
    </cdr:from>
    <cdr:to>
      <cdr:x>0.19222</cdr:x>
      <cdr:y>0.95172</cdr:y>
    </cdr:to>
    <cdr:sp macro="" textlink="">
      <cdr:nvSpPr>
        <cdr:cNvPr id="4" name="Rounded Rectangle 3"/>
        <cdr:cNvSpPr/>
      </cdr:nvSpPr>
      <cdr:spPr>
        <a:xfrm xmlns:a="http://schemas.openxmlformats.org/drawingml/2006/main">
          <a:off x="302260" y="536188"/>
          <a:ext cx="1943100" cy="5372100"/>
        </a:xfrm>
        <a:prstGeom xmlns:a="http://schemas.openxmlformats.org/drawingml/2006/main" prst="roundRect">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0"/>
          </a:xfrm>
          <a:prstGeom prst="rect">
            <a:avLst/>
          </a:prstGeom>
        </p:spPr>
        <p:txBody>
          <a:bodyPr vert="horz" lIns="92401" tIns="46200" rIns="92401" bIns="4620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0"/>
          </a:xfrm>
          <a:prstGeom prst="rect">
            <a:avLst/>
          </a:prstGeom>
        </p:spPr>
        <p:txBody>
          <a:bodyPr vert="horz" lIns="92401" tIns="46200" rIns="92401" bIns="46200" rtlCol="0"/>
          <a:lstStyle>
            <a:lvl1pPr algn="r">
              <a:defRPr sz="1200"/>
            </a:lvl1pPr>
          </a:lstStyle>
          <a:p>
            <a:fld id="{3375FFCC-5F9E-47DA-803D-360956AFBC59}" type="datetimeFigureOut">
              <a:rPr lang="en-US" smtClean="0"/>
              <a:t>8/2/2016</a:t>
            </a:fld>
            <a:endParaRPr lang="en-US"/>
          </a:p>
        </p:txBody>
      </p:sp>
      <p:sp>
        <p:nvSpPr>
          <p:cNvPr id="4" name="Footer Placeholder 3"/>
          <p:cNvSpPr>
            <a:spLocks noGrp="1"/>
          </p:cNvSpPr>
          <p:nvPr>
            <p:ph type="ftr" sz="quarter" idx="2"/>
          </p:nvPr>
        </p:nvSpPr>
        <p:spPr>
          <a:xfrm>
            <a:off x="0" y="8846554"/>
            <a:ext cx="2971800" cy="467309"/>
          </a:xfrm>
          <a:prstGeom prst="rect">
            <a:avLst/>
          </a:prstGeom>
        </p:spPr>
        <p:txBody>
          <a:bodyPr vert="horz" lIns="92401" tIns="46200" rIns="92401" bIns="4620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09"/>
          </a:xfrm>
          <a:prstGeom prst="rect">
            <a:avLst/>
          </a:prstGeom>
        </p:spPr>
        <p:txBody>
          <a:bodyPr vert="horz" lIns="92401" tIns="46200" rIns="92401" bIns="46200" rtlCol="0" anchor="b"/>
          <a:lstStyle>
            <a:lvl1pPr algn="r">
              <a:defRPr sz="1200"/>
            </a:lvl1pPr>
          </a:lstStyle>
          <a:p>
            <a:fld id="{E75DB518-302B-43CC-BFB2-E3EA6D776AFD}" type="slidenum">
              <a:rPr lang="en-US" smtClean="0"/>
              <a:t>‹#›</a:t>
            </a:fld>
            <a:endParaRPr lang="en-US"/>
          </a:p>
        </p:txBody>
      </p:sp>
    </p:spTree>
    <p:extLst>
      <p:ext uri="{BB962C8B-B14F-4D97-AF65-F5344CB8AC3E}">
        <p14:creationId xmlns:p14="http://schemas.microsoft.com/office/powerpoint/2010/main" val="349452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2401" tIns="46200" rIns="92401" bIns="4620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2401" tIns="46200" rIns="92401" bIns="46200" rtlCol="0"/>
          <a:lstStyle>
            <a:lvl1pPr algn="r" eaLnBrk="0" hangingPunct="0">
              <a:defRPr sz="1200">
                <a:cs typeface="+mn-cs"/>
              </a:defRPr>
            </a:lvl1pPr>
          </a:lstStyle>
          <a:p>
            <a:pPr>
              <a:defRPr/>
            </a:pPr>
            <a:fld id="{6E7FDDAF-4E85-4CB6-91C6-EDE66175F745}" type="datetimeFigureOut">
              <a:rPr lang="en-US"/>
              <a:pPr>
                <a:defRPr/>
              </a:pPr>
              <a:t>8/2/2016</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2401" tIns="46200" rIns="92401" bIns="46200" rtlCol="0" anchor="ctr"/>
          <a:lstStyle/>
          <a:p>
            <a:pPr lvl="0"/>
            <a:endParaRPr lang="en-US" noProof="0"/>
          </a:p>
        </p:txBody>
      </p:sp>
      <p:sp>
        <p:nvSpPr>
          <p:cNvPr id="5" name="Notes Placeholder 4"/>
          <p:cNvSpPr>
            <a:spLocks noGrp="1"/>
          </p:cNvSpPr>
          <p:nvPr>
            <p:ph type="body" sz="quarter" idx="3"/>
          </p:nvPr>
        </p:nvSpPr>
        <p:spPr>
          <a:xfrm>
            <a:off x="685800" y="4424085"/>
            <a:ext cx="5486400" cy="4191239"/>
          </a:xfrm>
          <a:prstGeom prst="rect">
            <a:avLst/>
          </a:prstGeom>
        </p:spPr>
        <p:txBody>
          <a:bodyPr vert="horz" lIns="92401" tIns="46200" rIns="92401" bIns="4620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2401" tIns="46200" rIns="92401" bIns="4620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2401" tIns="46200" rIns="92401" bIns="46200" rtlCol="0" anchor="b"/>
          <a:lstStyle>
            <a:lvl1pPr algn="r" eaLnBrk="0" hangingPunct="0">
              <a:defRPr sz="1200">
                <a:cs typeface="+mn-cs"/>
              </a:defRPr>
            </a:lvl1pPr>
          </a:lstStyle>
          <a:p>
            <a:pPr>
              <a:defRPr/>
            </a:pPr>
            <a:fld id="{727D397E-695C-4C94-A4E6-2B25C8D3C0F9}" type="slidenum">
              <a:rPr lang="en-US"/>
              <a:pPr>
                <a:defRPr/>
              </a:pPr>
              <a:t>‹#›</a:t>
            </a:fld>
            <a:endParaRPr lang="en-US"/>
          </a:p>
        </p:txBody>
      </p:sp>
    </p:spTree>
    <p:extLst>
      <p:ext uri="{BB962C8B-B14F-4D97-AF65-F5344CB8AC3E}">
        <p14:creationId xmlns:p14="http://schemas.microsoft.com/office/powerpoint/2010/main" val="2680780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420" name="Rectangle 140"/>
          <p:cNvSpPr>
            <a:spLocks noGrp="1" noChangeArrowheads="1"/>
          </p:cNvSpPr>
          <p:nvPr>
            <p:ph type="ctrTitle" sz="quarter"/>
          </p:nvPr>
        </p:nvSpPr>
        <p:spPr>
          <a:xfrm>
            <a:off x="2590800" y="2640013"/>
            <a:ext cx="6019800" cy="1230312"/>
          </a:xfrm>
        </p:spPr>
        <p:txBody>
          <a:bodyPr/>
          <a:lstStyle>
            <a:lvl1pPr algn="r">
              <a:defRPr sz="3800"/>
            </a:lvl1pPr>
          </a:lstStyle>
          <a:p>
            <a:r>
              <a:rPr lang="en-US"/>
              <a:t>Click to edit Master title style</a:t>
            </a:r>
          </a:p>
        </p:txBody>
      </p:sp>
      <p:sp>
        <p:nvSpPr>
          <p:cNvPr id="97421" name="Rectangle 141"/>
          <p:cNvSpPr>
            <a:spLocks noGrp="1" noChangeArrowheads="1"/>
          </p:cNvSpPr>
          <p:nvPr>
            <p:ph type="subTitle" sz="quarter" idx="1"/>
          </p:nvPr>
        </p:nvSpPr>
        <p:spPr>
          <a:xfrm>
            <a:off x="2590800" y="3867150"/>
            <a:ext cx="6019800" cy="685800"/>
          </a:xfrm>
        </p:spPr>
        <p:txBody>
          <a:bodyPr/>
          <a:lstStyle>
            <a:lvl1pPr marL="0" indent="0" algn="r">
              <a:buFontTx/>
              <a:buNone/>
              <a:defRPr sz="1800"/>
            </a:lvl1pPr>
          </a:lstStyle>
          <a:p>
            <a:r>
              <a:rPr lang="en-US"/>
              <a:t>Click to edit Master subtitle style</a:t>
            </a:r>
          </a:p>
        </p:txBody>
      </p:sp>
      <p:sp>
        <p:nvSpPr>
          <p:cNvPr id="4" name="Rectangle 142"/>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5" name="Rectangle 143"/>
          <p:cNvSpPr>
            <a:spLocks noGrp="1" noChangeArrowheads="1"/>
          </p:cNvSpPr>
          <p:nvPr>
            <p:ph type="ftr" sz="quarter" idx="11"/>
          </p:nvPr>
        </p:nvSpPr>
        <p:spPr/>
        <p:txBody>
          <a:bodyPr/>
          <a:lstStyle>
            <a:lvl1pPr>
              <a:defRPr>
                <a:solidFill>
                  <a:schemeClr val="bg1"/>
                </a:solidFill>
              </a:defRPr>
            </a:lvl1pPr>
          </a:lstStyle>
          <a:p>
            <a:pPr>
              <a:defRPr/>
            </a:pPr>
            <a:endParaRPr lang="en-US"/>
          </a:p>
        </p:txBody>
      </p:sp>
      <p:sp>
        <p:nvSpPr>
          <p:cNvPr id="6" name="Rectangle 144"/>
          <p:cNvSpPr>
            <a:spLocks noGrp="1" noChangeArrowheads="1"/>
          </p:cNvSpPr>
          <p:nvPr>
            <p:ph type="sldNum" sz="quarter" idx="12"/>
          </p:nvPr>
        </p:nvSpPr>
        <p:spPr/>
        <p:txBody>
          <a:bodyPr/>
          <a:lstStyle>
            <a:lvl1pPr>
              <a:defRPr>
                <a:solidFill>
                  <a:schemeClr val="bg1"/>
                </a:solidFill>
              </a:defRPr>
            </a:lvl1pPr>
          </a:lstStyle>
          <a:p>
            <a:pPr>
              <a:defRPr/>
            </a:pPr>
            <a:fld id="{DE997747-6480-41E3-9F20-496F5976792D}" type="slidenum">
              <a:rPr lang="en-US" smtClean="0"/>
              <a:pPr>
                <a:defRPr/>
              </a:pPr>
              <a:t>‹#›</a:t>
            </a:fld>
            <a:endParaRPr lang="en-US"/>
          </a:p>
        </p:txBody>
      </p:sp>
    </p:spTree>
    <p:extLst>
      <p:ext uri="{BB962C8B-B14F-4D97-AF65-F5344CB8AC3E}">
        <p14:creationId xmlns:p14="http://schemas.microsoft.com/office/powerpoint/2010/main" val="8435555"/>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2"/>
          <p:cNvSpPr>
            <a:spLocks noGrp="1" noChangeArrowheads="1"/>
          </p:cNvSpPr>
          <p:nvPr>
            <p:ph type="dt" sz="quarter" idx="10"/>
          </p:nvPr>
        </p:nvSpPr>
        <p:spPr>
          <a:ln/>
        </p:spPr>
        <p:txBody>
          <a:bodyPr/>
          <a:lstStyle>
            <a:lvl1pPr>
              <a:defRPr/>
            </a:lvl1pPr>
          </a:lstStyle>
          <a:p>
            <a:pPr>
              <a:defRPr/>
            </a:pPr>
            <a:endParaRPr lang="en-US"/>
          </a:p>
        </p:txBody>
      </p:sp>
      <p:sp>
        <p:nvSpPr>
          <p:cNvPr id="5" name="Rectangle 143"/>
          <p:cNvSpPr>
            <a:spLocks noGrp="1" noChangeArrowheads="1"/>
          </p:cNvSpPr>
          <p:nvPr>
            <p:ph type="ftr" sz="quarter" idx="11"/>
          </p:nvPr>
        </p:nvSpPr>
        <p:spPr>
          <a:ln/>
        </p:spPr>
        <p:txBody>
          <a:bodyPr/>
          <a:lstStyle>
            <a:lvl1pPr>
              <a:defRPr/>
            </a:lvl1pPr>
          </a:lstStyle>
          <a:p>
            <a:pPr>
              <a:defRPr/>
            </a:pPr>
            <a:endParaRPr lang="en-US"/>
          </a:p>
        </p:txBody>
      </p:sp>
      <p:sp>
        <p:nvSpPr>
          <p:cNvPr id="6" name="Rectangle 144"/>
          <p:cNvSpPr>
            <a:spLocks noGrp="1" noChangeArrowheads="1"/>
          </p:cNvSpPr>
          <p:nvPr>
            <p:ph type="sldNum" sz="quarter" idx="12"/>
          </p:nvPr>
        </p:nvSpPr>
        <p:spPr>
          <a:ln/>
        </p:spPr>
        <p:txBody>
          <a:bodyPr/>
          <a:lstStyle>
            <a:lvl1pPr>
              <a:defRPr/>
            </a:lvl1pPr>
          </a:lstStyle>
          <a:p>
            <a:pPr>
              <a:defRPr/>
            </a:pPr>
            <a:fld id="{258E711C-F56A-48F0-8D6D-C79AE5189BD0}" type="slidenum">
              <a:rPr lang="en-US" smtClean="0"/>
              <a:pPr>
                <a:defRPr/>
              </a:pPr>
              <a:t>‹#›</a:t>
            </a:fld>
            <a:endParaRPr lang="en-US"/>
          </a:p>
        </p:txBody>
      </p:sp>
    </p:spTree>
    <p:extLst>
      <p:ext uri="{BB962C8B-B14F-4D97-AF65-F5344CB8AC3E}">
        <p14:creationId xmlns:p14="http://schemas.microsoft.com/office/powerpoint/2010/main" val="2024379135"/>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381000"/>
            <a:ext cx="20002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848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2"/>
          <p:cNvSpPr>
            <a:spLocks noGrp="1" noChangeArrowheads="1"/>
          </p:cNvSpPr>
          <p:nvPr>
            <p:ph type="dt" sz="quarter" idx="10"/>
          </p:nvPr>
        </p:nvSpPr>
        <p:spPr>
          <a:ln/>
        </p:spPr>
        <p:txBody>
          <a:bodyPr/>
          <a:lstStyle>
            <a:lvl1pPr>
              <a:defRPr/>
            </a:lvl1pPr>
          </a:lstStyle>
          <a:p>
            <a:pPr>
              <a:defRPr/>
            </a:pPr>
            <a:endParaRPr lang="en-US"/>
          </a:p>
        </p:txBody>
      </p:sp>
      <p:sp>
        <p:nvSpPr>
          <p:cNvPr id="5" name="Rectangle 143"/>
          <p:cNvSpPr>
            <a:spLocks noGrp="1" noChangeArrowheads="1"/>
          </p:cNvSpPr>
          <p:nvPr>
            <p:ph type="ftr" sz="quarter" idx="11"/>
          </p:nvPr>
        </p:nvSpPr>
        <p:spPr>
          <a:ln/>
        </p:spPr>
        <p:txBody>
          <a:bodyPr/>
          <a:lstStyle>
            <a:lvl1pPr>
              <a:defRPr/>
            </a:lvl1pPr>
          </a:lstStyle>
          <a:p>
            <a:pPr>
              <a:defRPr/>
            </a:pPr>
            <a:endParaRPr lang="en-US"/>
          </a:p>
        </p:txBody>
      </p:sp>
      <p:sp>
        <p:nvSpPr>
          <p:cNvPr id="6" name="Rectangle 144"/>
          <p:cNvSpPr>
            <a:spLocks noGrp="1" noChangeArrowheads="1"/>
          </p:cNvSpPr>
          <p:nvPr>
            <p:ph type="sldNum" sz="quarter" idx="12"/>
          </p:nvPr>
        </p:nvSpPr>
        <p:spPr>
          <a:ln/>
        </p:spPr>
        <p:txBody>
          <a:bodyPr/>
          <a:lstStyle>
            <a:lvl1pPr>
              <a:defRPr/>
            </a:lvl1pPr>
          </a:lstStyle>
          <a:p>
            <a:pPr>
              <a:defRPr/>
            </a:pPr>
            <a:fld id="{65160E18-CD21-454C-BC87-6D7617F0C19D}" type="slidenum">
              <a:rPr lang="en-US" smtClean="0"/>
              <a:pPr>
                <a:defRPr/>
              </a:pPr>
              <a:t>‹#›</a:t>
            </a:fld>
            <a:endParaRPr lang="en-US"/>
          </a:p>
        </p:txBody>
      </p:sp>
    </p:spTree>
    <p:extLst>
      <p:ext uri="{BB962C8B-B14F-4D97-AF65-F5344CB8AC3E}">
        <p14:creationId xmlns:p14="http://schemas.microsoft.com/office/powerpoint/2010/main" val="2993606038"/>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157288"/>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924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10100" y="1600200"/>
            <a:ext cx="3924300" cy="4572000"/>
          </a:xfrm>
        </p:spPr>
        <p:txBody>
          <a:bodyPr/>
          <a:lstStyle/>
          <a:p>
            <a:pPr lvl="0"/>
            <a:r>
              <a:rPr lang="en-US" noProof="0"/>
              <a:t>Click icon to add clip art</a:t>
            </a:r>
          </a:p>
        </p:txBody>
      </p:sp>
      <p:sp>
        <p:nvSpPr>
          <p:cNvPr id="5" name="Rectangle 142"/>
          <p:cNvSpPr>
            <a:spLocks noGrp="1" noChangeArrowheads="1"/>
          </p:cNvSpPr>
          <p:nvPr>
            <p:ph type="dt" sz="quarter" idx="10"/>
          </p:nvPr>
        </p:nvSpPr>
        <p:spPr>
          <a:ln/>
        </p:spPr>
        <p:txBody>
          <a:bodyPr/>
          <a:lstStyle>
            <a:lvl1pPr>
              <a:defRPr/>
            </a:lvl1pPr>
          </a:lstStyle>
          <a:p>
            <a:pPr>
              <a:defRPr/>
            </a:pPr>
            <a:endParaRPr lang="en-US"/>
          </a:p>
        </p:txBody>
      </p:sp>
      <p:sp>
        <p:nvSpPr>
          <p:cNvPr id="6" name="Rectangle 143"/>
          <p:cNvSpPr>
            <a:spLocks noGrp="1" noChangeArrowheads="1"/>
          </p:cNvSpPr>
          <p:nvPr>
            <p:ph type="ftr" sz="quarter" idx="11"/>
          </p:nvPr>
        </p:nvSpPr>
        <p:spPr>
          <a:ln/>
        </p:spPr>
        <p:txBody>
          <a:bodyPr/>
          <a:lstStyle>
            <a:lvl1pPr>
              <a:defRPr/>
            </a:lvl1pPr>
          </a:lstStyle>
          <a:p>
            <a:pPr>
              <a:defRPr/>
            </a:pPr>
            <a:endParaRPr lang="en-US"/>
          </a:p>
        </p:txBody>
      </p:sp>
      <p:sp>
        <p:nvSpPr>
          <p:cNvPr id="7" name="Rectangle 144"/>
          <p:cNvSpPr>
            <a:spLocks noGrp="1" noChangeArrowheads="1"/>
          </p:cNvSpPr>
          <p:nvPr>
            <p:ph type="sldNum" sz="quarter" idx="12"/>
          </p:nvPr>
        </p:nvSpPr>
        <p:spPr>
          <a:ln/>
        </p:spPr>
        <p:txBody>
          <a:bodyPr/>
          <a:lstStyle>
            <a:lvl1pPr>
              <a:defRPr/>
            </a:lvl1pPr>
          </a:lstStyle>
          <a:p>
            <a:pPr>
              <a:defRPr/>
            </a:pPr>
            <a:fld id="{75CCBC43-8D3B-438E-A382-14B959AB775F}" type="slidenum">
              <a:rPr lang="en-US" smtClean="0"/>
              <a:pPr>
                <a:defRPr/>
              </a:pPr>
              <a:t>‹#›</a:t>
            </a:fld>
            <a:endParaRPr lang="en-US"/>
          </a:p>
        </p:txBody>
      </p:sp>
    </p:spTree>
    <p:extLst>
      <p:ext uri="{BB962C8B-B14F-4D97-AF65-F5344CB8AC3E}">
        <p14:creationId xmlns:p14="http://schemas.microsoft.com/office/powerpoint/2010/main" val="164195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2"/>
          <p:cNvSpPr>
            <a:spLocks noGrp="1" noChangeArrowheads="1"/>
          </p:cNvSpPr>
          <p:nvPr>
            <p:ph type="dt" sz="quarter" idx="10"/>
          </p:nvPr>
        </p:nvSpPr>
        <p:spPr>
          <a:ln/>
        </p:spPr>
        <p:txBody>
          <a:bodyPr/>
          <a:lstStyle>
            <a:lvl1pPr>
              <a:defRPr/>
            </a:lvl1pPr>
          </a:lstStyle>
          <a:p>
            <a:pPr>
              <a:defRPr/>
            </a:pPr>
            <a:endParaRPr lang="en-US"/>
          </a:p>
        </p:txBody>
      </p:sp>
      <p:sp>
        <p:nvSpPr>
          <p:cNvPr id="5" name="Rectangle 143"/>
          <p:cNvSpPr>
            <a:spLocks noGrp="1" noChangeArrowheads="1"/>
          </p:cNvSpPr>
          <p:nvPr>
            <p:ph type="ftr" sz="quarter" idx="11"/>
          </p:nvPr>
        </p:nvSpPr>
        <p:spPr>
          <a:ln/>
        </p:spPr>
        <p:txBody>
          <a:bodyPr/>
          <a:lstStyle>
            <a:lvl1pPr>
              <a:defRPr/>
            </a:lvl1pPr>
          </a:lstStyle>
          <a:p>
            <a:pPr>
              <a:defRPr/>
            </a:pPr>
            <a:endParaRPr lang="en-US"/>
          </a:p>
        </p:txBody>
      </p:sp>
      <p:sp>
        <p:nvSpPr>
          <p:cNvPr id="6" name="Rectangle 144"/>
          <p:cNvSpPr>
            <a:spLocks noGrp="1" noChangeArrowheads="1"/>
          </p:cNvSpPr>
          <p:nvPr>
            <p:ph type="sldNum" sz="quarter" idx="12"/>
          </p:nvPr>
        </p:nvSpPr>
        <p:spPr>
          <a:ln/>
        </p:spPr>
        <p:txBody>
          <a:bodyPr/>
          <a:lstStyle>
            <a:lvl1pPr>
              <a:defRPr/>
            </a:lvl1pPr>
          </a:lstStyle>
          <a:p>
            <a:pPr>
              <a:defRPr/>
            </a:pPr>
            <a:fld id="{281D0C71-4008-4B5A-8DF8-3BA6A259BDAC}" type="slidenum">
              <a:rPr lang="en-US" smtClean="0"/>
              <a:pPr>
                <a:defRPr/>
              </a:pPr>
              <a:t>‹#›</a:t>
            </a:fld>
            <a:endParaRPr lang="en-US"/>
          </a:p>
        </p:txBody>
      </p:sp>
    </p:spTree>
    <p:extLst>
      <p:ext uri="{BB962C8B-B14F-4D97-AF65-F5344CB8AC3E}">
        <p14:creationId xmlns:p14="http://schemas.microsoft.com/office/powerpoint/2010/main" val="1914030087"/>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2"/>
          <p:cNvSpPr>
            <a:spLocks noGrp="1" noChangeArrowheads="1"/>
          </p:cNvSpPr>
          <p:nvPr>
            <p:ph type="dt" sz="quarter" idx="10"/>
          </p:nvPr>
        </p:nvSpPr>
        <p:spPr>
          <a:ln/>
        </p:spPr>
        <p:txBody>
          <a:bodyPr/>
          <a:lstStyle>
            <a:lvl1pPr>
              <a:defRPr/>
            </a:lvl1pPr>
          </a:lstStyle>
          <a:p>
            <a:pPr>
              <a:defRPr/>
            </a:pPr>
            <a:endParaRPr lang="en-US"/>
          </a:p>
        </p:txBody>
      </p:sp>
      <p:sp>
        <p:nvSpPr>
          <p:cNvPr id="5" name="Rectangle 143"/>
          <p:cNvSpPr>
            <a:spLocks noGrp="1" noChangeArrowheads="1"/>
          </p:cNvSpPr>
          <p:nvPr>
            <p:ph type="ftr" sz="quarter" idx="11"/>
          </p:nvPr>
        </p:nvSpPr>
        <p:spPr>
          <a:ln/>
        </p:spPr>
        <p:txBody>
          <a:bodyPr/>
          <a:lstStyle>
            <a:lvl1pPr>
              <a:defRPr/>
            </a:lvl1pPr>
          </a:lstStyle>
          <a:p>
            <a:pPr>
              <a:defRPr/>
            </a:pPr>
            <a:endParaRPr lang="en-US"/>
          </a:p>
        </p:txBody>
      </p:sp>
      <p:sp>
        <p:nvSpPr>
          <p:cNvPr id="6" name="Rectangle 144"/>
          <p:cNvSpPr>
            <a:spLocks noGrp="1" noChangeArrowheads="1"/>
          </p:cNvSpPr>
          <p:nvPr>
            <p:ph type="sldNum" sz="quarter" idx="12"/>
          </p:nvPr>
        </p:nvSpPr>
        <p:spPr>
          <a:ln/>
        </p:spPr>
        <p:txBody>
          <a:bodyPr/>
          <a:lstStyle>
            <a:lvl1pPr>
              <a:defRPr/>
            </a:lvl1pPr>
          </a:lstStyle>
          <a:p>
            <a:pPr>
              <a:defRPr/>
            </a:pPr>
            <a:fld id="{5DDA5B23-23C1-4DD1-B38B-1A4E79325FC9}" type="slidenum">
              <a:rPr lang="en-US" smtClean="0"/>
              <a:pPr>
                <a:defRPr/>
              </a:pPr>
              <a:t>‹#›</a:t>
            </a:fld>
            <a:endParaRPr lang="en-US"/>
          </a:p>
        </p:txBody>
      </p:sp>
    </p:spTree>
    <p:extLst>
      <p:ext uri="{BB962C8B-B14F-4D97-AF65-F5344CB8AC3E}">
        <p14:creationId xmlns:p14="http://schemas.microsoft.com/office/powerpoint/2010/main" val="158507752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002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2"/>
          <p:cNvSpPr>
            <a:spLocks noGrp="1" noChangeArrowheads="1"/>
          </p:cNvSpPr>
          <p:nvPr>
            <p:ph type="dt" sz="quarter" idx="10"/>
          </p:nvPr>
        </p:nvSpPr>
        <p:spPr>
          <a:ln/>
        </p:spPr>
        <p:txBody>
          <a:bodyPr/>
          <a:lstStyle>
            <a:lvl1pPr>
              <a:defRPr/>
            </a:lvl1pPr>
          </a:lstStyle>
          <a:p>
            <a:pPr>
              <a:defRPr/>
            </a:pPr>
            <a:endParaRPr lang="en-US"/>
          </a:p>
        </p:txBody>
      </p:sp>
      <p:sp>
        <p:nvSpPr>
          <p:cNvPr id="6" name="Rectangle 143"/>
          <p:cNvSpPr>
            <a:spLocks noGrp="1" noChangeArrowheads="1"/>
          </p:cNvSpPr>
          <p:nvPr>
            <p:ph type="ftr" sz="quarter" idx="11"/>
          </p:nvPr>
        </p:nvSpPr>
        <p:spPr>
          <a:ln/>
        </p:spPr>
        <p:txBody>
          <a:bodyPr/>
          <a:lstStyle>
            <a:lvl1pPr>
              <a:defRPr/>
            </a:lvl1pPr>
          </a:lstStyle>
          <a:p>
            <a:pPr>
              <a:defRPr/>
            </a:pPr>
            <a:endParaRPr lang="en-US"/>
          </a:p>
        </p:txBody>
      </p:sp>
      <p:sp>
        <p:nvSpPr>
          <p:cNvPr id="7" name="Rectangle 144"/>
          <p:cNvSpPr>
            <a:spLocks noGrp="1" noChangeArrowheads="1"/>
          </p:cNvSpPr>
          <p:nvPr>
            <p:ph type="sldNum" sz="quarter" idx="12"/>
          </p:nvPr>
        </p:nvSpPr>
        <p:spPr>
          <a:ln/>
        </p:spPr>
        <p:txBody>
          <a:bodyPr/>
          <a:lstStyle>
            <a:lvl1pPr>
              <a:defRPr/>
            </a:lvl1pPr>
          </a:lstStyle>
          <a:p>
            <a:pPr>
              <a:defRPr/>
            </a:pPr>
            <a:fld id="{7BBA96E0-D84A-45F2-9658-512BEAF14851}" type="slidenum">
              <a:rPr lang="en-US" smtClean="0"/>
              <a:pPr>
                <a:defRPr/>
              </a:pPr>
              <a:t>‹#›</a:t>
            </a:fld>
            <a:endParaRPr lang="en-US"/>
          </a:p>
        </p:txBody>
      </p:sp>
    </p:spTree>
    <p:extLst>
      <p:ext uri="{BB962C8B-B14F-4D97-AF65-F5344CB8AC3E}">
        <p14:creationId xmlns:p14="http://schemas.microsoft.com/office/powerpoint/2010/main" val="1530776732"/>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2"/>
          <p:cNvSpPr>
            <a:spLocks noGrp="1" noChangeArrowheads="1"/>
          </p:cNvSpPr>
          <p:nvPr>
            <p:ph type="dt" sz="quarter" idx="10"/>
          </p:nvPr>
        </p:nvSpPr>
        <p:spPr>
          <a:ln/>
        </p:spPr>
        <p:txBody>
          <a:bodyPr/>
          <a:lstStyle>
            <a:lvl1pPr>
              <a:defRPr/>
            </a:lvl1pPr>
          </a:lstStyle>
          <a:p>
            <a:pPr>
              <a:defRPr/>
            </a:pPr>
            <a:endParaRPr lang="en-US"/>
          </a:p>
        </p:txBody>
      </p:sp>
      <p:sp>
        <p:nvSpPr>
          <p:cNvPr id="8" name="Rectangle 143"/>
          <p:cNvSpPr>
            <a:spLocks noGrp="1" noChangeArrowheads="1"/>
          </p:cNvSpPr>
          <p:nvPr>
            <p:ph type="ftr" sz="quarter" idx="11"/>
          </p:nvPr>
        </p:nvSpPr>
        <p:spPr>
          <a:ln/>
        </p:spPr>
        <p:txBody>
          <a:bodyPr/>
          <a:lstStyle>
            <a:lvl1pPr>
              <a:defRPr/>
            </a:lvl1pPr>
          </a:lstStyle>
          <a:p>
            <a:pPr>
              <a:defRPr/>
            </a:pPr>
            <a:endParaRPr lang="en-US"/>
          </a:p>
        </p:txBody>
      </p:sp>
      <p:sp>
        <p:nvSpPr>
          <p:cNvPr id="9" name="Rectangle 144"/>
          <p:cNvSpPr>
            <a:spLocks noGrp="1" noChangeArrowheads="1"/>
          </p:cNvSpPr>
          <p:nvPr>
            <p:ph type="sldNum" sz="quarter" idx="12"/>
          </p:nvPr>
        </p:nvSpPr>
        <p:spPr>
          <a:ln/>
        </p:spPr>
        <p:txBody>
          <a:bodyPr/>
          <a:lstStyle>
            <a:lvl1pPr>
              <a:defRPr/>
            </a:lvl1pPr>
          </a:lstStyle>
          <a:p>
            <a:pPr>
              <a:defRPr/>
            </a:pPr>
            <a:fld id="{BC530D45-8612-4E8C-8562-F256CF5F0106}" type="slidenum">
              <a:rPr lang="en-US" smtClean="0"/>
              <a:pPr>
                <a:defRPr/>
              </a:pPr>
              <a:t>‹#›</a:t>
            </a:fld>
            <a:endParaRPr lang="en-US"/>
          </a:p>
        </p:txBody>
      </p:sp>
    </p:spTree>
    <p:extLst>
      <p:ext uri="{BB962C8B-B14F-4D97-AF65-F5344CB8AC3E}">
        <p14:creationId xmlns:p14="http://schemas.microsoft.com/office/powerpoint/2010/main" val="214712064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2"/>
          <p:cNvSpPr>
            <a:spLocks noGrp="1" noChangeArrowheads="1"/>
          </p:cNvSpPr>
          <p:nvPr>
            <p:ph type="dt" sz="quarter" idx="10"/>
          </p:nvPr>
        </p:nvSpPr>
        <p:spPr>
          <a:ln/>
        </p:spPr>
        <p:txBody>
          <a:bodyPr/>
          <a:lstStyle>
            <a:lvl1pPr>
              <a:defRPr/>
            </a:lvl1pPr>
          </a:lstStyle>
          <a:p>
            <a:pPr>
              <a:defRPr/>
            </a:pPr>
            <a:endParaRPr lang="en-US"/>
          </a:p>
        </p:txBody>
      </p:sp>
      <p:sp>
        <p:nvSpPr>
          <p:cNvPr id="4" name="Rectangle 143"/>
          <p:cNvSpPr>
            <a:spLocks noGrp="1" noChangeArrowheads="1"/>
          </p:cNvSpPr>
          <p:nvPr>
            <p:ph type="ftr" sz="quarter" idx="11"/>
          </p:nvPr>
        </p:nvSpPr>
        <p:spPr>
          <a:ln/>
        </p:spPr>
        <p:txBody>
          <a:bodyPr/>
          <a:lstStyle>
            <a:lvl1pPr>
              <a:defRPr/>
            </a:lvl1pPr>
          </a:lstStyle>
          <a:p>
            <a:pPr>
              <a:defRPr/>
            </a:pPr>
            <a:endParaRPr lang="en-US"/>
          </a:p>
        </p:txBody>
      </p:sp>
      <p:sp>
        <p:nvSpPr>
          <p:cNvPr id="5" name="Rectangle 144"/>
          <p:cNvSpPr>
            <a:spLocks noGrp="1" noChangeArrowheads="1"/>
          </p:cNvSpPr>
          <p:nvPr>
            <p:ph type="sldNum" sz="quarter" idx="12"/>
          </p:nvPr>
        </p:nvSpPr>
        <p:spPr>
          <a:ln/>
        </p:spPr>
        <p:txBody>
          <a:bodyPr/>
          <a:lstStyle>
            <a:lvl1pPr>
              <a:defRPr/>
            </a:lvl1pPr>
          </a:lstStyle>
          <a:p>
            <a:pPr>
              <a:defRPr/>
            </a:pPr>
            <a:fld id="{E553EA33-779B-4232-96CC-4F5A2484E882}" type="slidenum">
              <a:rPr lang="en-US" smtClean="0"/>
              <a:pPr>
                <a:defRPr/>
              </a:pPr>
              <a:t>‹#›</a:t>
            </a:fld>
            <a:endParaRPr lang="en-US"/>
          </a:p>
        </p:txBody>
      </p:sp>
    </p:spTree>
    <p:extLst>
      <p:ext uri="{BB962C8B-B14F-4D97-AF65-F5344CB8AC3E}">
        <p14:creationId xmlns:p14="http://schemas.microsoft.com/office/powerpoint/2010/main" val="1229706834"/>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2"/>
          <p:cNvSpPr>
            <a:spLocks noGrp="1" noChangeArrowheads="1"/>
          </p:cNvSpPr>
          <p:nvPr>
            <p:ph type="dt" sz="quarter" idx="10"/>
          </p:nvPr>
        </p:nvSpPr>
        <p:spPr>
          <a:ln/>
        </p:spPr>
        <p:txBody>
          <a:bodyPr/>
          <a:lstStyle>
            <a:lvl1pPr>
              <a:defRPr/>
            </a:lvl1pPr>
          </a:lstStyle>
          <a:p>
            <a:pPr>
              <a:defRPr/>
            </a:pPr>
            <a:endParaRPr lang="en-US"/>
          </a:p>
        </p:txBody>
      </p:sp>
      <p:sp>
        <p:nvSpPr>
          <p:cNvPr id="3" name="Rectangle 143"/>
          <p:cNvSpPr>
            <a:spLocks noGrp="1" noChangeArrowheads="1"/>
          </p:cNvSpPr>
          <p:nvPr>
            <p:ph type="ftr" sz="quarter" idx="11"/>
          </p:nvPr>
        </p:nvSpPr>
        <p:spPr>
          <a:ln/>
        </p:spPr>
        <p:txBody>
          <a:bodyPr/>
          <a:lstStyle>
            <a:lvl1pPr>
              <a:defRPr/>
            </a:lvl1pPr>
          </a:lstStyle>
          <a:p>
            <a:pPr>
              <a:defRPr/>
            </a:pPr>
            <a:endParaRPr lang="en-US"/>
          </a:p>
        </p:txBody>
      </p:sp>
      <p:sp>
        <p:nvSpPr>
          <p:cNvPr id="4" name="Rectangle 144"/>
          <p:cNvSpPr>
            <a:spLocks noGrp="1" noChangeArrowheads="1"/>
          </p:cNvSpPr>
          <p:nvPr>
            <p:ph type="sldNum" sz="quarter" idx="12"/>
          </p:nvPr>
        </p:nvSpPr>
        <p:spPr>
          <a:ln/>
        </p:spPr>
        <p:txBody>
          <a:bodyPr/>
          <a:lstStyle>
            <a:lvl1pPr>
              <a:defRPr/>
            </a:lvl1pPr>
          </a:lstStyle>
          <a:p>
            <a:pPr>
              <a:defRPr/>
            </a:pPr>
            <a:fld id="{00DE8D68-AF41-408F-A576-6DC489AE9FB2}" type="slidenum">
              <a:rPr lang="en-US" smtClean="0"/>
              <a:pPr>
                <a:defRPr/>
              </a:pPr>
              <a:t>‹#›</a:t>
            </a:fld>
            <a:endParaRPr lang="en-US"/>
          </a:p>
        </p:txBody>
      </p:sp>
    </p:spTree>
    <p:extLst>
      <p:ext uri="{BB962C8B-B14F-4D97-AF65-F5344CB8AC3E}">
        <p14:creationId xmlns:p14="http://schemas.microsoft.com/office/powerpoint/2010/main" val="1048693013"/>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2"/>
          <p:cNvSpPr>
            <a:spLocks noGrp="1" noChangeArrowheads="1"/>
          </p:cNvSpPr>
          <p:nvPr>
            <p:ph type="dt" sz="quarter" idx="10"/>
          </p:nvPr>
        </p:nvSpPr>
        <p:spPr>
          <a:ln/>
        </p:spPr>
        <p:txBody>
          <a:bodyPr/>
          <a:lstStyle>
            <a:lvl1pPr>
              <a:defRPr/>
            </a:lvl1pPr>
          </a:lstStyle>
          <a:p>
            <a:pPr>
              <a:defRPr/>
            </a:pPr>
            <a:endParaRPr lang="en-US"/>
          </a:p>
        </p:txBody>
      </p:sp>
      <p:sp>
        <p:nvSpPr>
          <p:cNvPr id="6" name="Rectangle 143"/>
          <p:cNvSpPr>
            <a:spLocks noGrp="1" noChangeArrowheads="1"/>
          </p:cNvSpPr>
          <p:nvPr>
            <p:ph type="ftr" sz="quarter" idx="11"/>
          </p:nvPr>
        </p:nvSpPr>
        <p:spPr>
          <a:ln/>
        </p:spPr>
        <p:txBody>
          <a:bodyPr/>
          <a:lstStyle>
            <a:lvl1pPr>
              <a:defRPr/>
            </a:lvl1pPr>
          </a:lstStyle>
          <a:p>
            <a:pPr>
              <a:defRPr/>
            </a:pPr>
            <a:endParaRPr lang="en-US"/>
          </a:p>
        </p:txBody>
      </p:sp>
      <p:sp>
        <p:nvSpPr>
          <p:cNvPr id="7" name="Rectangle 144"/>
          <p:cNvSpPr>
            <a:spLocks noGrp="1" noChangeArrowheads="1"/>
          </p:cNvSpPr>
          <p:nvPr>
            <p:ph type="sldNum" sz="quarter" idx="12"/>
          </p:nvPr>
        </p:nvSpPr>
        <p:spPr>
          <a:ln/>
        </p:spPr>
        <p:txBody>
          <a:bodyPr/>
          <a:lstStyle>
            <a:lvl1pPr>
              <a:defRPr/>
            </a:lvl1pPr>
          </a:lstStyle>
          <a:p>
            <a:pPr>
              <a:defRPr/>
            </a:pPr>
            <a:fld id="{CBAC0D62-400E-4C42-8398-B1FA514C31C2}" type="slidenum">
              <a:rPr lang="en-US" smtClean="0"/>
              <a:pPr>
                <a:defRPr/>
              </a:pPr>
              <a:t>‹#›</a:t>
            </a:fld>
            <a:endParaRPr lang="en-US"/>
          </a:p>
        </p:txBody>
      </p:sp>
    </p:spTree>
    <p:extLst>
      <p:ext uri="{BB962C8B-B14F-4D97-AF65-F5344CB8AC3E}">
        <p14:creationId xmlns:p14="http://schemas.microsoft.com/office/powerpoint/2010/main" val="1288299477"/>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2"/>
          <p:cNvSpPr>
            <a:spLocks noGrp="1" noChangeArrowheads="1"/>
          </p:cNvSpPr>
          <p:nvPr>
            <p:ph type="dt" sz="quarter" idx="10"/>
          </p:nvPr>
        </p:nvSpPr>
        <p:spPr>
          <a:ln/>
        </p:spPr>
        <p:txBody>
          <a:bodyPr/>
          <a:lstStyle>
            <a:lvl1pPr>
              <a:defRPr/>
            </a:lvl1pPr>
          </a:lstStyle>
          <a:p>
            <a:pPr>
              <a:defRPr/>
            </a:pPr>
            <a:endParaRPr lang="en-US"/>
          </a:p>
        </p:txBody>
      </p:sp>
      <p:sp>
        <p:nvSpPr>
          <p:cNvPr id="6" name="Rectangle 143"/>
          <p:cNvSpPr>
            <a:spLocks noGrp="1" noChangeArrowheads="1"/>
          </p:cNvSpPr>
          <p:nvPr>
            <p:ph type="ftr" sz="quarter" idx="11"/>
          </p:nvPr>
        </p:nvSpPr>
        <p:spPr>
          <a:ln/>
        </p:spPr>
        <p:txBody>
          <a:bodyPr/>
          <a:lstStyle>
            <a:lvl1pPr>
              <a:defRPr/>
            </a:lvl1pPr>
          </a:lstStyle>
          <a:p>
            <a:pPr>
              <a:defRPr/>
            </a:pPr>
            <a:endParaRPr lang="en-US"/>
          </a:p>
        </p:txBody>
      </p:sp>
      <p:sp>
        <p:nvSpPr>
          <p:cNvPr id="7" name="Rectangle 144"/>
          <p:cNvSpPr>
            <a:spLocks noGrp="1" noChangeArrowheads="1"/>
          </p:cNvSpPr>
          <p:nvPr>
            <p:ph type="sldNum" sz="quarter" idx="12"/>
          </p:nvPr>
        </p:nvSpPr>
        <p:spPr>
          <a:ln/>
        </p:spPr>
        <p:txBody>
          <a:bodyPr/>
          <a:lstStyle>
            <a:lvl1pPr>
              <a:defRPr/>
            </a:lvl1pPr>
          </a:lstStyle>
          <a:p>
            <a:pPr>
              <a:defRPr/>
            </a:pPr>
            <a:fld id="{043F4412-7269-49FF-BA8A-69272ADBC542}" type="slidenum">
              <a:rPr lang="en-US" smtClean="0"/>
              <a:pPr>
                <a:defRPr/>
              </a:pPr>
              <a:t>‹#›</a:t>
            </a:fld>
            <a:endParaRPr lang="en-US"/>
          </a:p>
        </p:txBody>
      </p:sp>
    </p:spTree>
    <p:extLst>
      <p:ext uri="{BB962C8B-B14F-4D97-AF65-F5344CB8AC3E}">
        <p14:creationId xmlns:p14="http://schemas.microsoft.com/office/powerpoint/2010/main" val="1600420343"/>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37"/>
          <p:cNvSpPr>
            <a:spLocks noGrp="1" noChangeArrowheads="1"/>
          </p:cNvSpPr>
          <p:nvPr>
            <p:ph type="title"/>
          </p:nvPr>
        </p:nvSpPr>
        <p:spPr bwMode="auto">
          <a:xfrm>
            <a:off x="533400" y="381000"/>
            <a:ext cx="8001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138"/>
          <p:cNvSpPr>
            <a:spLocks noGrp="1" noChangeArrowheads="1"/>
          </p:cNvSpPr>
          <p:nvPr>
            <p:ph type="body" idx="1"/>
          </p:nvPr>
        </p:nvSpPr>
        <p:spPr bwMode="auto">
          <a:xfrm>
            <a:off x="533400" y="1600200"/>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398" name="Rectangle 142"/>
          <p:cNvSpPr>
            <a:spLocks noGrp="1" noChangeArrowheads="1"/>
          </p:cNvSpPr>
          <p:nvPr>
            <p:ph type="dt" sz="quarter" idx="2"/>
          </p:nvPr>
        </p:nvSpPr>
        <p:spPr bwMode="auto">
          <a:xfrm>
            <a:off x="228600" y="6324600"/>
            <a:ext cx="167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pPr>
              <a:defRPr/>
            </a:pPr>
            <a:endParaRPr lang="en-US"/>
          </a:p>
        </p:txBody>
      </p:sp>
      <p:sp>
        <p:nvSpPr>
          <p:cNvPr id="96399" name="Rectangle 143"/>
          <p:cNvSpPr>
            <a:spLocks noGrp="1" noChangeArrowheads="1"/>
          </p:cNvSpPr>
          <p:nvPr>
            <p:ph type="ftr" sz="quarter" idx="3"/>
          </p:nvPr>
        </p:nvSpPr>
        <p:spPr bwMode="auto">
          <a:xfrm>
            <a:off x="2057400" y="6324600"/>
            <a:ext cx="2895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pPr>
              <a:defRPr/>
            </a:pPr>
            <a:endParaRPr lang="en-US"/>
          </a:p>
        </p:txBody>
      </p:sp>
      <p:sp>
        <p:nvSpPr>
          <p:cNvPr id="96400" name="Rectangle 144"/>
          <p:cNvSpPr>
            <a:spLocks noGrp="1" noChangeArrowheads="1"/>
          </p:cNvSpPr>
          <p:nvPr>
            <p:ph type="sldNum" sz="quarter" idx="4"/>
          </p:nvPr>
        </p:nvSpPr>
        <p:spPr bwMode="auto">
          <a:xfrm>
            <a:off x="7772400" y="6324600"/>
            <a:ext cx="10668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mn-lt"/>
              </a:defRPr>
            </a:lvl1pPr>
          </a:lstStyle>
          <a:p>
            <a:pPr>
              <a:defRPr/>
            </a:pPr>
            <a:fld id="{75CCBC43-8D3B-438E-A382-14B959AB775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Lst>
  <p:transition spd="med">
    <p:fade thruBlk="1"/>
  </p:transition>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Century Gothic" pitchFamily="34" charset="0"/>
        </a:defRPr>
      </a:lvl2pPr>
      <a:lvl3pPr algn="l" rtl="0" eaLnBrk="1" fontAlgn="base" hangingPunct="1">
        <a:spcBef>
          <a:spcPct val="0"/>
        </a:spcBef>
        <a:spcAft>
          <a:spcPct val="0"/>
        </a:spcAft>
        <a:defRPr sz="3200" b="1">
          <a:solidFill>
            <a:srgbClr val="000000"/>
          </a:solidFill>
          <a:latin typeface="Century Gothic" pitchFamily="34" charset="0"/>
        </a:defRPr>
      </a:lvl3pPr>
      <a:lvl4pPr algn="l" rtl="0" eaLnBrk="1" fontAlgn="base" hangingPunct="1">
        <a:spcBef>
          <a:spcPct val="0"/>
        </a:spcBef>
        <a:spcAft>
          <a:spcPct val="0"/>
        </a:spcAft>
        <a:defRPr sz="3200" b="1">
          <a:solidFill>
            <a:srgbClr val="000000"/>
          </a:solidFill>
          <a:latin typeface="Century Gothic" pitchFamily="34" charset="0"/>
        </a:defRPr>
      </a:lvl4pPr>
      <a:lvl5pPr algn="l" rtl="0" eaLnBrk="1" fontAlgn="base" hangingPunct="1">
        <a:spcBef>
          <a:spcPct val="0"/>
        </a:spcBef>
        <a:spcAft>
          <a:spcPct val="0"/>
        </a:spcAft>
        <a:defRPr sz="3200" b="1">
          <a:solidFill>
            <a:srgbClr val="000000"/>
          </a:solidFill>
          <a:latin typeface="Century Gothic" pitchFamily="34" charset="0"/>
        </a:defRPr>
      </a:lvl5pPr>
      <a:lvl6pPr marL="457200" algn="l" rtl="0" eaLnBrk="1" fontAlgn="base" hangingPunct="1">
        <a:spcBef>
          <a:spcPct val="0"/>
        </a:spcBef>
        <a:spcAft>
          <a:spcPct val="0"/>
        </a:spcAft>
        <a:defRPr sz="3200" b="1">
          <a:solidFill>
            <a:srgbClr val="000000"/>
          </a:solidFill>
          <a:latin typeface="Century Gothic" pitchFamily="34" charset="0"/>
        </a:defRPr>
      </a:lvl6pPr>
      <a:lvl7pPr marL="914400" algn="l" rtl="0" eaLnBrk="1" fontAlgn="base" hangingPunct="1">
        <a:spcBef>
          <a:spcPct val="0"/>
        </a:spcBef>
        <a:spcAft>
          <a:spcPct val="0"/>
        </a:spcAft>
        <a:defRPr sz="3200" b="1">
          <a:solidFill>
            <a:srgbClr val="000000"/>
          </a:solidFill>
          <a:latin typeface="Century Gothic" pitchFamily="34" charset="0"/>
        </a:defRPr>
      </a:lvl7pPr>
      <a:lvl8pPr marL="1371600" algn="l" rtl="0" eaLnBrk="1" fontAlgn="base" hangingPunct="1">
        <a:spcBef>
          <a:spcPct val="0"/>
        </a:spcBef>
        <a:spcAft>
          <a:spcPct val="0"/>
        </a:spcAft>
        <a:defRPr sz="3200" b="1">
          <a:solidFill>
            <a:srgbClr val="000000"/>
          </a:solidFill>
          <a:latin typeface="Century Gothic" pitchFamily="34" charset="0"/>
        </a:defRPr>
      </a:lvl8pPr>
      <a:lvl9pPr marL="1828800" algn="l" rtl="0" eaLnBrk="1" fontAlgn="base" hangingPunct="1">
        <a:spcBef>
          <a:spcPct val="0"/>
        </a:spcBef>
        <a:spcAft>
          <a:spcPct val="0"/>
        </a:spcAft>
        <a:defRPr sz="3200" b="1">
          <a:solidFill>
            <a:srgbClr val="000000"/>
          </a:solidFill>
          <a:latin typeface="Century Gothic" pitchFamily="34" charset="0"/>
        </a:defRPr>
      </a:lvl9pPr>
    </p:titleStyle>
    <p:bodyStyle>
      <a:lvl1pPr marL="342900" indent="-342900" algn="l" rtl="0" eaLnBrk="1" fontAlgn="base" hangingPunct="1">
        <a:spcBef>
          <a:spcPct val="40000"/>
        </a:spcBef>
        <a:spcAft>
          <a:spcPct val="0"/>
        </a:spcAft>
        <a:buClr>
          <a:srgbClr val="000000"/>
        </a:buClr>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Century Gothic" pitchFamily="34" charset="0"/>
        <a:buChar char="−"/>
        <a:defRPr sz="2200">
          <a:solidFill>
            <a:srgbClr val="000000"/>
          </a:solidFill>
          <a:latin typeface="+mn-lt"/>
        </a:defRPr>
      </a:lvl2pPr>
      <a:lvl3pPr marL="1143000" indent="-228600" algn="l" rtl="0" eaLnBrk="1" fontAlgn="base" hangingPunct="1">
        <a:spcBef>
          <a:spcPct val="20000"/>
        </a:spcBef>
        <a:spcAft>
          <a:spcPct val="0"/>
        </a:spcAft>
        <a:buClr>
          <a:srgbClr val="000000"/>
        </a:buClr>
        <a:buChar char="•"/>
        <a:defRPr sz="2000">
          <a:solidFill>
            <a:srgbClr val="000000"/>
          </a:solidFill>
          <a:latin typeface="+mn-lt"/>
        </a:defRPr>
      </a:lvl3pPr>
      <a:lvl4pPr marL="1600200" indent="-228600" algn="l" rtl="0" eaLnBrk="1" fontAlgn="base" hangingPunct="1">
        <a:spcBef>
          <a:spcPct val="20000"/>
        </a:spcBef>
        <a:spcAft>
          <a:spcPct val="0"/>
        </a:spcAft>
        <a:buClr>
          <a:srgbClr val="000000"/>
        </a:buClr>
        <a:buFont typeface="Century Gothic" pitchFamily="34" charset="0"/>
        <a:buChar char="−"/>
        <a:defRPr>
          <a:solidFill>
            <a:srgbClr val="000000"/>
          </a:solidFill>
          <a:latin typeface="+mn-lt"/>
        </a:defRPr>
      </a:lvl4pPr>
      <a:lvl5pPr marL="2057400" indent="-228600" algn="l" rtl="0" eaLnBrk="1" fontAlgn="base" hangingPunct="1">
        <a:spcBef>
          <a:spcPct val="20000"/>
        </a:spcBef>
        <a:spcAft>
          <a:spcPct val="0"/>
        </a:spcAft>
        <a:buClr>
          <a:srgbClr val="000000"/>
        </a:buClr>
        <a:buChar char="•"/>
        <a:defRPr>
          <a:solidFill>
            <a:srgbClr val="000000"/>
          </a:solidFill>
          <a:latin typeface="+mn-lt"/>
        </a:defRPr>
      </a:lvl5pPr>
      <a:lvl6pPr marL="2514600" indent="-228600" algn="l" rtl="0" eaLnBrk="1" fontAlgn="base" hangingPunct="1">
        <a:spcBef>
          <a:spcPct val="20000"/>
        </a:spcBef>
        <a:spcAft>
          <a:spcPct val="0"/>
        </a:spcAft>
        <a:buClr>
          <a:srgbClr val="000000"/>
        </a:buClr>
        <a:buChar char="•"/>
        <a:defRPr>
          <a:solidFill>
            <a:srgbClr val="000000"/>
          </a:solidFill>
          <a:latin typeface="+mn-lt"/>
        </a:defRPr>
      </a:lvl6pPr>
      <a:lvl7pPr marL="2971800" indent="-228600" algn="l" rtl="0" eaLnBrk="1" fontAlgn="base" hangingPunct="1">
        <a:spcBef>
          <a:spcPct val="20000"/>
        </a:spcBef>
        <a:spcAft>
          <a:spcPct val="0"/>
        </a:spcAft>
        <a:buClr>
          <a:srgbClr val="000000"/>
        </a:buClr>
        <a:buChar char="•"/>
        <a:defRPr>
          <a:solidFill>
            <a:srgbClr val="000000"/>
          </a:solidFill>
          <a:latin typeface="+mn-lt"/>
        </a:defRPr>
      </a:lvl7pPr>
      <a:lvl8pPr marL="3429000" indent="-228600" algn="l" rtl="0" eaLnBrk="1" fontAlgn="base" hangingPunct="1">
        <a:spcBef>
          <a:spcPct val="20000"/>
        </a:spcBef>
        <a:spcAft>
          <a:spcPct val="0"/>
        </a:spcAft>
        <a:buClr>
          <a:srgbClr val="000000"/>
        </a:buClr>
        <a:buChar char="•"/>
        <a:defRPr>
          <a:solidFill>
            <a:srgbClr val="000000"/>
          </a:solidFill>
          <a:latin typeface="+mn-lt"/>
        </a:defRPr>
      </a:lvl8pPr>
      <a:lvl9pPr marL="3886200" indent="-228600" algn="l" rtl="0" eaLnBrk="1" fontAlgn="base" hangingPunct="1">
        <a:spcBef>
          <a:spcPct val="20000"/>
        </a:spcBef>
        <a:spcAft>
          <a:spcPct val="0"/>
        </a:spcAft>
        <a:buClr>
          <a:srgbClr val="000000"/>
        </a:buClr>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457200" y="2139696"/>
            <a:ext cx="8686800" cy="762000"/>
          </a:xfrm>
          <a:solidFill>
            <a:schemeClr val="accent5">
              <a:lumMod val="40000"/>
              <a:lumOff val="60000"/>
            </a:schemeClr>
          </a:solidFill>
        </p:spPr>
        <p:txBody>
          <a:bodyPr>
            <a:normAutofit fontScale="90000"/>
          </a:bodyPr>
          <a:lstStyle/>
          <a:p>
            <a:pPr algn="ctr" eaLnBrk="1" fontAlgn="auto" hangingPunct="1">
              <a:spcAft>
                <a:spcPts val="0"/>
              </a:spcAft>
              <a:defRPr/>
            </a:pPr>
            <a:br>
              <a:rPr lang="en-US" dirty="0"/>
            </a:br>
            <a:r>
              <a:rPr lang="en-US" dirty="0"/>
              <a:t>District 32 Republican Club Presentation</a:t>
            </a:r>
          </a:p>
        </p:txBody>
      </p:sp>
      <p:sp>
        <p:nvSpPr>
          <p:cNvPr id="10243" name="Rectangle 3"/>
          <p:cNvSpPr>
            <a:spLocks noGrp="1" noChangeArrowheads="1"/>
          </p:cNvSpPr>
          <p:nvPr>
            <p:ph type="subTitle" sz="quarter" idx="1"/>
          </p:nvPr>
        </p:nvSpPr>
        <p:spPr>
          <a:xfrm>
            <a:off x="2895600" y="2895600"/>
            <a:ext cx="6324600" cy="1752599"/>
          </a:xfrm>
        </p:spPr>
        <p:txBody>
          <a:bodyPr>
            <a:noAutofit/>
          </a:bodyPr>
          <a:lstStyle/>
          <a:p>
            <a:pPr marR="0" algn="ctr" eaLnBrk="1" hangingPunct="1">
              <a:lnSpc>
                <a:spcPct val="80000"/>
              </a:lnSpc>
            </a:pPr>
            <a:r>
              <a:rPr lang="en-US" sz="2000" b="1" dirty="0"/>
              <a:t>August 2, 2016</a:t>
            </a:r>
          </a:p>
          <a:p>
            <a:pPr marR="0" algn="ctr" eaLnBrk="1" hangingPunct="1">
              <a:lnSpc>
                <a:spcPct val="80000"/>
              </a:lnSpc>
            </a:pPr>
            <a:r>
              <a:rPr lang="en-US" sz="2000" b="1" dirty="0"/>
              <a:t>Dan Nataf, Ph.D.</a:t>
            </a:r>
          </a:p>
          <a:p>
            <a:pPr marR="0" algn="ctr" eaLnBrk="1" hangingPunct="1">
              <a:lnSpc>
                <a:spcPct val="80000"/>
              </a:lnSpc>
            </a:pPr>
            <a:r>
              <a:rPr lang="en-US" sz="2000" b="1" dirty="0"/>
              <a:t>Director, Center for the Study of Local Issues</a:t>
            </a:r>
          </a:p>
          <a:p>
            <a:pPr marR="0" algn="ctr" eaLnBrk="1" hangingPunct="1">
              <a:lnSpc>
                <a:spcPct val="80000"/>
              </a:lnSpc>
            </a:pPr>
            <a:r>
              <a:rPr lang="en-US" sz="2000" b="1" dirty="0"/>
              <a:t>Anne Arundel Community College</a:t>
            </a:r>
          </a:p>
          <a:p>
            <a:pPr marR="0" algn="ctr" eaLnBrk="1" hangingPunct="1">
              <a:lnSpc>
                <a:spcPct val="80000"/>
              </a:lnSpc>
            </a:pPr>
            <a:r>
              <a:rPr lang="en-US" sz="2000" b="1" dirty="0"/>
              <a:t>www2.aacc.edu/csli</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Box 14"/>
          <p:cNvSpPr txBox="1">
            <a:spLocks noChangeArrowheads="1"/>
          </p:cNvSpPr>
          <p:nvPr/>
        </p:nvSpPr>
        <p:spPr bwMode="auto">
          <a:xfrm>
            <a:off x="810718" y="239988"/>
            <a:ext cx="7315200" cy="369332"/>
          </a:xfrm>
          <a:prstGeom prst="rect">
            <a:avLst/>
          </a:prstGeom>
          <a:solidFill>
            <a:schemeClr val="bg1"/>
          </a:solidFill>
          <a:ln w="9525">
            <a:noFill/>
            <a:miter lim="800000"/>
            <a:headEnd/>
            <a:tailEnd/>
          </a:ln>
        </p:spPr>
        <p:txBody>
          <a:bodyPr>
            <a:spAutoFit/>
          </a:bodyPr>
          <a:lstStyle/>
          <a:p>
            <a:pPr algn="ctr"/>
            <a:r>
              <a:rPr lang="en-US" dirty="0"/>
              <a:t>Right/Wrong Direction – National Polls ‘16</a:t>
            </a:r>
          </a:p>
        </p:txBody>
      </p:sp>
      <p:cxnSp>
        <p:nvCxnSpPr>
          <p:cNvPr id="4" name="Straight Connector 3"/>
          <p:cNvCxnSpPr/>
          <p:nvPr/>
        </p:nvCxnSpPr>
        <p:spPr bwMode="auto">
          <a:xfrm flipV="1">
            <a:off x="5693115" y="1045880"/>
            <a:ext cx="0" cy="2448914"/>
          </a:xfrm>
          <a:prstGeom prst="line">
            <a:avLst/>
          </a:prstGeom>
          <a:solidFill>
            <a:schemeClr val="accent1"/>
          </a:solidFill>
          <a:ln w="12700" cap="sq" cmpd="sng" algn="ctr">
            <a:solidFill>
              <a:schemeClr val="tx1"/>
            </a:solidFill>
            <a:prstDash val="solid"/>
            <a:round/>
            <a:headEnd type="none" w="med" len="med"/>
            <a:tailEnd type="none" w="med" len="med"/>
          </a:ln>
          <a:effectLst/>
        </p:spPr>
      </p:cxnSp>
      <p:pic>
        <p:nvPicPr>
          <p:cNvPr id="2" name="Picture 1"/>
          <p:cNvPicPr>
            <a:picLocks noChangeAspect="1"/>
          </p:cNvPicPr>
          <p:nvPr/>
        </p:nvPicPr>
        <p:blipFill>
          <a:blip r:embed="rId2"/>
          <a:stretch>
            <a:fillRect/>
          </a:stretch>
        </p:blipFill>
        <p:spPr>
          <a:xfrm>
            <a:off x="152401" y="685800"/>
            <a:ext cx="8325188" cy="5943600"/>
          </a:xfrm>
          <a:prstGeom prst="rect">
            <a:avLst/>
          </a:prstGeom>
        </p:spPr>
      </p:pic>
    </p:spTree>
    <p:extLst>
      <p:ext uri="{BB962C8B-B14F-4D97-AF65-F5344CB8AC3E}">
        <p14:creationId xmlns:p14="http://schemas.microsoft.com/office/powerpoint/2010/main" val="123428013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Box 14"/>
          <p:cNvSpPr txBox="1">
            <a:spLocks noChangeArrowheads="1"/>
          </p:cNvSpPr>
          <p:nvPr/>
        </p:nvSpPr>
        <p:spPr bwMode="auto">
          <a:xfrm>
            <a:off x="810718" y="239988"/>
            <a:ext cx="7315200" cy="369332"/>
          </a:xfrm>
          <a:prstGeom prst="rect">
            <a:avLst/>
          </a:prstGeom>
          <a:solidFill>
            <a:schemeClr val="bg1"/>
          </a:solidFill>
          <a:ln w="9525">
            <a:noFill/>
            <a:miter lim="800000"/>
            <a:headEnd/>
            <a:tailEnd/>
          </a:ln>
        </p:spPr>
        <p:txBody>
          <a:bodyPr>
            <a:spAutoFit/>
          </a:bodyPr>
          <a:lstStyle/>
          <a:p>
            <a:pPr algn="ctr"/>
            <a:r>
              <a:rPr lang="en-US" dirty="0"/>
              <a:t>Right/Wrong Direction: County, State, Nation - Fall ‘12 to Spring ‘16</a:t>
            </a:r>
          </a:p>
        </p:txBody>
      </p:sp>
      <p:grpSp>
        <p:nvGrpSpPr>
          <p:cNvPr id="208" name="Group 207"/>
          <p:cNvGrpSpPr/>
          <p:nvPr/>
        </p:nvGrpSpPr>
        <p:grpSpPr>
          <a:xfrm>
            <a:off x="381000" y="990600"/>
            <a:ext cx="7744918" cy="3276601"/>
            <a:chOff x="0" y="0"/>
            <a:chExt cx="6166231" cy="2945203"/>
          </a:xfrm>
          <a:solidFill>
            <a:schemeClr val="bg1">
              <a:alpha val="0"/>
            </a:schemeClr>
          </a:solidFill>
        </p:grpSpPr>
        <p:sp>
          <p:nvSpPr>
            <p:cNvPr id="209" name="Rectangle 208"/>
            <p:cNvSpPr/>
            <p:nvPr/>
          </p:nvSpPr>
          <p:spPr>
            <a:xfrm>
              <a:off x="6115558" y="2720823"/>
              <a:ext cx="50673" cy="22438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Times New Roman" panose="02020603050405020304" pitchFamily="18" charset="0"/>
                  <a:ea typeface="Times New Roman" panose="02020603050405020304" pitchFamily="18" charset="0"/>
                </a:rPr>
                <a:t> </a:t>
              </a:r>
            </a:p>
          </p:txBody>
        </p:sp>
        <p:sp>
          <p:nvSpPr>
            <p:cNvPr id="210" name="Shape 3632"/>
            <p:cNvSpPr/>
            <p:nvPr/>
          </p:nvSpPr>
          <p:spPr>
            <a:xfrm>
              <a:off x="326136" y="1926336"/>
              <a:ext cx="5647944" cy="0"/>
            </a:xfrm>
            <a:custGeom>
              <a:avLst/>
              <a:gdLst/>
              <a:ahLst/>
              <a:cxnLst/>
              <a:rect l="0" t="0" r="0" b="0"/>
              <a:pathLst>
                <a:path w="5647944">
                  <a:moveTo>
                    <a:pt x="0" y="0"/>
                  </a:moveTo>
                  <a:lnTo>
                    <a:pt x="564794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11" name="Shape 3633"/>
            <p:cNvSpPr/>
            <p:nvPr/>
          </p:nvSpPr>
          <p:spPr>
            <a:xfrm>
              <a:off x="326136" y="1630680"/>
              <a:ext cx="5647944" cy="0"/>
            </a:xfrm>
            <a:custGeom>
              <a:avLst/>
              <a:gdLst/>
              <a:ahLst/>
              <a:cxnLst/>
              <a:rect l="0" t="0" r="0" b="0"/>
              <a:pathLst>
                <a:path w="5647944">
                  <a:moveTo>
                    <a:pt x="0" y="0"/>
                  </a:moveTo>
                  <a:lnTo>
                    <a:pt x="564794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12" name="Shape 3634"/>
            <p:cNvSpPr/>
            <p:nvPr/>
          </p:nvSpPr>
          <p:spPr>
            <a:xfrm>
              <a:off x="326136" y="1331976"/>
              <a:ext cx="5647944" cy="0"/>
            </a:xfrm>
            <a:custGeom>
              <a:avLst/>
              <a:gdLst/>
              <a:ahLst/>
              <a:cxnLst/>
              <a:rect l="0" t="0" r="0" b="0"/>
              <a:pathLst>
                <a:path w="5647944">
                  <a:moveTo>
                    <a:pt x="0" y="0"/>
                  </a:moveTo>
                  <a:lnTo>
                    <a:pt x="564794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13" name="Shape 3635"/>
            <p:cNvSpPr/>
            <p:nvPr/>
          </p:nvSpPr>
          <p:spPr>
            <a:xfrm>
              <a:off x="326136" y="1033272"/>
              <a:ext cx="5647944" cy="0"/>
            </a:xfrm>
            <a:custGeom>
              <a:avLst/>
              <a:gdLst/>
              <a:ahLst/>
              <a:cxnLst/>
              <a:rect l="0" t="0" r="0" b="0"/>
              <a:pathLst>
                <a:path w="5647944">
                  <a:moveTo>
                    <a:pt x="0" y="0"/>
                  </a:moveTo>
                  <a:lnTo>
                    <a:pt x="564794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14" name="Shape 3636"/>
            <p:cNvSpPr/>
            <p:nvPr/>
          </p:nvSpPr>
          <p:spPr>
            <a:xfrm>
              <a:off x="326136" y="734568"/>
              <a:ext cx="5647944" cy="0"/>
            </a:xfrm>
            <a:custGeom>
              <a:avLst/>
              <a:gdLst/>
              <a:ahLst/>
              <a:cxnLst/>
              <a:rect l="0" t="0" r="0" b="0"/>
              <a:pathLst>
                <a:path w="5647944">
                  <a:moveTo>
                    <a:pt x="0" y="0"/>
                  </a:moveTo>
                  <a:lnTo>
                    <a:pt x="564794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15" name="Shape 3637"/>
            <p:cNvSpPr/>
            <p:nvPr/>
          </p:nvSpPr>
          <p:spPr>
            <a:xfrm>
              <a:off x="326136" y="438912"/>
              <a:ext cx="5647944" cy="0"/>
            </a:xfrm>
            <a:custGeom>
              <a:avLst/>
              <a:gdLst/>
              <a:ahLst/>
              <a:cxnLst/>
              <a:rect l="0" t="0" r="0" b="0"/>
              <a:pathLst>
                <a:path w="5647944">
                  <a:moveTo>
                    <a:pt x="0" y="0"/>
                  </a:moveTo>
                  <a:lnTo>
                    <a:pt x="564794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16" name="Shape 3638"/>
            <p:cNvSpPr/>
            <p:nvPr/>
          </p:nvSpPr>
          <p:spPr>
            <a:xfrm>
              <a:off x="326136" y="140208"/>
              <a:ext cx="5647944" cy="0"/>
            </a:xfrm>
            <a:custGeom>
              <a:avLst/>
              <a:gdLst/>
              <a:ahLst/>
              <a:cxnLst/>
              <a:rect l="0" t="0" r="0" b="0"/>
              <a:pathLst>
                <a:path w="5647944">
                  <a:moveTo>
                    <a:pt x="0" y="0"/>
                  </a:moveTo>
                  <a:lnTo>
                    <a:pt x="564794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17" name="Shape 3639"/>
            <p:cNvSpPr/>
            <p:nvPr/>
          </p:nvSpPr>
          <p:spPr>
            <a:xfrm>
              <a:off x="326136" y="140208"/>
              <a:ext cx="0" cy="2084832"/>
            </a:xfrm>
            <a:custGeom>
              <a:avLst/>
              <a:gdLst/>
              <a:ahLst/>
              <a:cxnLst/>
              <a:rect l="0" t="0" r="0" b="0"/>
              <a:pathLst>
                <a:path h="2084832">
                  <a:moveTo>
                    <a:pt x="0" y="2084832"/>
                  </a:moveTo>
                  <a:lnTo>
                    <a:pt x="0"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18" name="Shape 3640"/>
            <p:cNvSpPr/>
            <p:nvPr/>
          </p:nvSpPr>
          <p:spPr>
            <a:xfrm>
              <a:off x="286512" y="2225040"/>
              <a:ext cx="39624" cy="0"/>
            </a:xfrm>
            <a:custGeom>
              <a:avLst/>
              <a:gdLst/>
              <a:ahLst/>
              <a:cxnLst/>
              <a:rect l="0" t="0" r="0" b="0"/>
              <a:pathLst>
                <a:path w="39624">
                  <a:moveTo>
                    <a:pt x="0" y="0"/>
                  </a:moveTo>
                  <a:lnTo>
                    <a:pt x="3962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19" name="Shape 3641"/>
            <p:cNvSpPr/>
            <p:nvPr/>
          </p:nvSpPr>
          <p:spPr>
            <a:xfrm>
              <a:off x="286512" y="1926336"/>
              <a:ext cx="39624" cy="0"/>
            </a:xfrm>
            <a:custGeom>
              <a:avLst/>
              <a:gdLst/>
              <a:ahLst/>
              <a:cxnLst/>
              <a:rect l="0" t="0" r="0" b="0"/>
              <a:pathLst>
                <a:path w="39624">
                  <a:moveTo>
                    <a:pt x="0" y="0"/>
                  </a:moveTo>
                  <a:lnTo>
                    <a:pt x="3962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20" name="Shape 3642"/>
            <p:cNvSpPr/>
            <p:nvPr/>
          </p:nvSpPr>
          <p:spPr>
            <a:xfrm>
              <a:off x="286512" y="1630680"/>
              <a:ext cx="39624" cy="0"/>
            </a:xfrm>
            <a:custGeom>
              <a:avLst/>
              <a:gdLst/>
              <a:ahLst/>
              <a:cxnLst/>
              <a:rect l="0" t="0" r="0" b="0"/>
              <a:pathLst>
                <a:path w="39624">
                  <a:moveTo>
                    <a:pt x="0" y="0"/>
                  </a:moveTo>
                  <a:lnTo>
                    <a:pt x="3962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21" name="Shape 3643"/>
            <p:cNvSpPr/>
            <p:nvPr/>
          </p:nvSpPr>
          <p:spPr>
            <a:xfrm>
              <a:off x="286512" y="1331976"/>
              <a:ext cx="39624" cy="0"/>
            </a:xfrm>
            <a:custGeom>
              <a:avLst/>
              <a:gdLst/>
              <a:ahLst/>
              <a:cxnLst/>
              <a:rect l="0" t="0" r="0" b="0"/>
              <a:pathLst>
                <a:path w="39624">
                  <a:moveTo>
                    <a:pt x="0" y="0"/>
                  </a:moveTo>
                  <a:lnTo>
                    <a:pt x="3962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22" name="Shape 3644"/>
            <p:cNvSpPr/>
            <p:nvPr/>
          </p:nvSpPr>
          <p:spPr>
            <a:xfrm>
              <a:off x="286512" y="1033272"/>
              <a:ext cx="39624" cy="0"/>
            </a:xfrm>
            <a:custGeom>
              <a:avLst/>
              <a:gdLst/>
              <a:ahLst/>
              <a:cxnLst/>
              <a:rect l="0" t="0" r="0" b="0"/>
              <a:pathLst>
                <a:path w="39624">
                  <a:moveTo>
                    <a:pt x="0" y="0"/>
                  </a:moveTo>
                  <a:lnTo>
                    <a:pt x="3962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23" name="Shape 3645"/>
            <p:cNvSpPr/>
            <p:nvPr/>
          </p:nvSpPr>
          <p:spPr>
            <a:xfrm>
              <a:off x="286512" y="734568"/>
              <a:ext cx="39624" cy="0"/>
            </a:xfrm>
            <a:custGeom>
              <a:avLst/>
              <a:gdLst/>
              <a:ahLst/>
              <a:cxnLst/>
              <a:rect l="0" t="0" r="0" b="0"/>
              <a:pathLst>
                <a:path w="39624">
                  <a:moveTo>
                    <a:pt x="0" y="0"/>
                  </a:moveTo>
                  <a:lnTo>
                    <a:pt x="3962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24" name="Shape 3646"/>
            <p:cNvSpPr/>
            <p:nvPr/>
          </p:nvSpPr>
          <p:spPr>
            <a:xfrm>
              <a:off x="286512" y="438912"/>
              <a:ext cx="39624" cy="0"/>
            </a:xfrm>
            <a:custGeom>
              <a:avLst/>
              <a:gdLst/>
              <a:ahLst/>
              <a:cxnLst/>
              <a:rect l="0" t="0" r="0" b="0"/>
              <a:pathLst>
                <a:path w="39624">
                  <a:moveTo>
                    <a:pt x="0" y="0"/>
                  </a:moveTo>
                  <a:lnTo>
                    <a:pt x="3962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25" name="Shape 3647"/>
            <p:cNvSpPr/>
            <p:nvPr/>
          </p:nvSpPr>
          <p:spPr>
            <a:xfrm>
              <a:off x="286512" y="140208"/>
              <a:ext cx="39624" cy="0"/>
            </a:xfrm>
            <a:custGeom>
              <a:avLst/>
              <a:gdLst/>
              <a:ahLst/>
              <a:cxnLst/>
              <a:rect l="0" t="0" r="0" b="0"/>
              <a:pathLst>
                <a:path w="39624">
                  <a:moveTo>
                    <a:pt x="0" y="0"/>
                  </a:moveTo>
                  <a:lnTo>
                    <a:pt x="3962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26" name="Shape 3648"/>
            <p:cNvSpPr/>
            <p:nvPr/>
          </p:nvSpPr>
          <p:spPr>
            <a:xfrm>
              <a:off x="326136" y="2225040"/>
              <a:ext cx="5647944" cy="0"/>
            </a:xfrm>
            <a:custGeom>
              <a:avLst/>
              <a:gdLst/>
              <a:ahLst/>
              <a:cxnLst/>
              <a:rect l="0" t="0" r="0" b="0"/>
              <a:pathLst>
                <a:path w="5647944">
                  <a:moveTo>
                    <a:pt x="0" y="0"/>
                  </a:moveTo>
                  <a:lnTo>
                    <a:pt x="5647944" y="0"/>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27" name="Shape 3649"/>
            <p:cNvSpPr/>
            <p:nvPr/>
          </p:nvSpPr>
          <p:spPr>
            <a:xfrm>
              <a:off x="326136" y="2225040"/>
              <a:ext cx="0" cy="39624"/>
            </a:xfrm>
            <a:custGeom>
              <a:avLst/>
              <a:gdLst/>
              <a:ahLst/>
              <a:cxnLst/>
              <a:rect l="0" t="0" r="0" b="0"/>
              <a:pathLst>
                <a:path h="39624">
                  <a:moveTo>
                    <a:pt x="0" y="0"/>
                  </a:moveTo>
                  <a:lnTo>
                    <a:pt x="0" y="39624"/>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28" name="Shape 3650"/>
            <p:cNvSpPr/>
            <p:nvPr/>
          </p:nvSpPr>
          <p:spPr>
            <a:xfrm>
              <a:off x="1033272" y="2225040"/>
              <a:ext cx="0" cy="39624"/>
            </a:xfrm>
            <a:custGeom>
              <a:avLst/>
              <a:gdLst/>
              <a:ahLst/>
              <a:cxnLst/>
              <a:rect l="0" t="0" r="0" b="0"/>
              <a:pathLst>
                <a:path h="39624">
                  <a:moveTo>
                    <a:pt x="0" y="0"/>
                  </a:moveTo>
                  <a:lnTo>
                    <a:pt x="0" y="39624"/>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29" name="Shape 3651"/>
            <p:cNvSpPr/>
            <p:nvPr/>
          </p:nvSpPr>
          <p:spPr>
            <a:xfrm>
              <a:off x="1740408" y="2225040"/>
              <a:ext cx="0" cy="39624"/>
            </a:xfrm>
            <a:custGeom>
              <a:avLst/>
              <a:gdLst/>
              <a:ahLst/>
              <a:cxnLst/>
              <a:rect l="0" t="0" r="0" b="0"/>
              <a:pathLst>
                <a:path h="39624">
                  <a:moveTo>
                    <a:pt x="0" y="0"/>
                  </a:moveTo>
                  <a:lnTo>
                    <a:pt x="0" y="39624"/>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30" name="Shape 3652"/>
            <p:cNvSpPr/>
            <p:nvPr/>
          </p:nvSpPr>
          <p:spPr>
            <a:xfrm>
              <a:off x="2444496" y="2225040"/>
              <a:ext cx="0" cy="39624"/>
            </a:xfrm>
            <a:custGeom>
              <a:avLst/>
              <a:gdLst/>
              <a:ahLst/>
              <a:cxnLst/>
              <a:rect l="0" t="0" r="0" b="0"/>
              <a:pathLst>
                <a:path h="39624">
                  <a:moveTo>
                    <a:pt x="0" y="0"/>
                  </a:moveTo>
                  <a:lnTo>
                    <a:pt x="0" y="39624"/>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31" name="Shape 3653"/>
            <p:cNvSpPr/>
            <p:nvPr/>
          </p:nvSpPr>
          <p:spPr>
            <a:xfrm>
              <a:off x="3151632" y="2225040"/>
              <a:ext cx="0" cy="39624"/>
            </a:xfrm>
            <a:custGeom>
              <a:avLst/>
              <a:gdLst/>
              <a:ahLst/>
              <a:cxnLst/>
              <a:rect l="0" t="0" r="0" b="0"/>
              <a:pathLst>
                <a:path h="39624">
                  <a:moveTo>
                    <a:pt x="0" y="0"/>
                  </a:moveTo>
                  <a:lnTo>
                    <a:pt x="0" y="39624"/>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32" name="Shape 3654"/>
            <p:cNvSpPr/>
            <p:nvPr/>
          </p:nvSpPr>
          <p:spPr>
            <a:xfrm>
              <a:off x="3855720" y="2225040"/>
              <a:ext cx="0" cy="39624"/>
            </a:xfrm>
            <a:custGeom>
              <a:avLst/>
              <a:gdLst/>
              <a:ahLst/>
              <a:cxnLst/>
              <a:rect l="0" t="0" r="0" b="0"/>
              <a:pathLst>
                <a:path h="39624">
                  <a:moveTo>
                    <a:pt x="0" y="0"/>
                  </a:moveTo>
                  <a:lnTo>
                    <a:pt x="0" y="39624"/>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33" name="Shape 3655"/>
            <p:cNvSpPr/>
            <p:nvPr/>
          </p:nvSpPr>
          <p:spPr>
            <a:xfrm>
              <a:off x="4562856" y="2225040"/>
              <a:ext cx="0" cy="39624"/>
            </a:xfrm>
            <a:custGeom>
              <a:avLst/>
              <a:gdLst/>
              <a:ahLst/>
              <a:cxnLst/>
              <a:rect l="0" t="0" r="0" b="0"/>
              <a:pathLst>
                <a:path h="39624">
                  <a:moveTo>
                    <a:pt x="0" y="0"/>
                  </a:moveTo>
                  <a:lnTo>
                    <a:pt x="0" y="39624"/>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34" name="Shape 3656"/>
            <p:cNvSpPr/>
            <p:nvPr/>
          </p:nvSpPr>
          <p:spPr>
            <a:xfrm>
              <a:off x="5266944" y="2225040"/>
              <a:ext cx="0" cy="39624"/>
            </a:xfrm>
            <a:custGeom>
              <a:avLst/>
              <a:gdLst/>
              <a:ahLst/>
              <a:cxnLst/>
              <a:rect l="0" t="0" r="0" b="0"/>
              <a:pathLst>
                <a:path h="39624">
                  <a:moveTo>
                    <a:pt x="0" y="0"/>
                  </a:moveTo>
                  <a:lnTo>
                    <a:pt x="0" y="39624"/>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35" name="Shape 3657"/>
            <p:cNvSpPr/>
            <p:nvPr/>
          </p:nvSpPr>
          <p:spPr>
            <a:xfrm>
              <a:off x="5974080" y="2225040"/>
              <a:ext cx="0" cy="39624"/>
            </a:xfrm>
            <a:custGeom>
              <a:avLst/>
              <a:gdLst/>
              <a:ahLst/>
              <a:cxnLst/>
              <a:rect l="0" t="0" r="0" b="0"/>
              <a:pathLst>
                <a:path h="39624">
                  <a:moveTo>
                    <a:pt x="0" y="0"/>
                  </a:moveTo>
                  <a:lnTo>
                    <a:pt x="0" y="39624"/>
                  </a:lnTo>
                </a:path>
              </a:pathLst>
            </a:custGeom>
            <a:grpFill/>
            <a:ln w="9144" cap="flat">
              <a:round/>
            </a:ln>
          </p:spPr>
          <p:style>
            <a:lnRef idx="1">
              <a:srgbClr val="868686"/>
            </a:lnRef>
            <a:fillRef idx="0">
              <a:srgbClr val="000000">
                <a:alpha val="0"/>
              </a:srgbClr>
            </a:fillRef>
            <a:effectRef idx="0">
              <a:scrgbClr r="0" g="0" b="0"/>
            </a:effectRef>
            <a:fontRef idx="none"/>
          </p:style>
          <p:txBody>
            <a:bodyPr/>
            <a:lstStyle/>
            <a:p>
              <a:endParaRPr lang="en-US"/>
            </a:p>
          </p:txBody>
        </p:sp>
        <p:sp>
          <p:nvSpPr>
            <p:cNvPr id="236" name="Shape 3658"/>
            <p:cNvSpPr/>
            <p:nvPr/>
          </p:nvSpPr>
          <p:spPr>
            <a:xfrm>
              <a:off x="679704" y="1152144"/>
              <a:ext cx="4940809" cy="774192"/>
            </a:xfrm>
            <a:custGeom>
              <a:avLst/>
              <a:gdLst/>
              <a:ahLst/>
              <a:cxnLst/>
              <a:rect l="0" t="0" r="0" b="0"/>
              <a:pathLst>
                <a:path w="4940809" h="774192">
                  <a:moveTo>
                    <a:pt x="0" y="0"/>
                  </a:moveTo>
                  <a:lnTo>
                    <a:pt x="707136" y="356616"/>
                  </a:lnTo>
                  <a:lnTo>
                    <a:pt x="1411224" y="774192"/>
                  </a:lnTo>
                  <a:lnTo>
                    <a:pt x="2118360" y="268224"/>
                  </a:lnTo>
                  <a:lnTo>
                    <a:pt x="2822448" y="387096"/>
                  </a:lnTo>
                  <a:lnTo>
                    <a:pt x="3529584" y="268224"/>
                  </a:lnTo>
                  <a:lnTo>
                    <a:pt x="4236720" y="448056"/>
                  </a:lnTo>
                  <a:lnTo>
                    <a:pt x="4940809" y="448056"/>
                  </a:lnTo>
                </a:path>
              </a:pathLst>
            </a:custGeom>
            <a:grpFill/>
            <a:ln w="64008" cap="rnd">
              <a:round/>
            </a:ln>
          </p:spPr>
          <p:style>
            <a:lnRef idx="1">
              <a:srgbClr val="0070C0"/>
            </a:lnRef>
            <a:fillRef idx="0">
              <a:srgbClr val="000000">
                <a:alpha val="0"/>
              </a:srgbClr>
            </a:fillRef>
            <a:effectRef idx="0">
              <a:scrgbClr r="0" g="0" b="0"/>
            </a:effectRef>
            <a:fontRef idx="none"/>
          </p:style>
          <p:txBody>
            <a:bodyPr/>
            <a:lstStyle/>
            <a:p>
              <a:endParaRPr lang="en-US"/>
            </a:p>
          </p:txBody>
        </p:sp>
        <p:sp>
          <p:nvSpPr>
            <p:cNvPr id="237" name="Shape 3659"/>
            <p:cNvSpPr/>
            <p:nvPr/>
          </p:nvSpPr>
          <p:spPr>
            <a:xfrm>
              <a:off x="679704" y="676656"/>
              <a:ext cx="4940809" cy="743712"/>
            </a:xfrm>
            <a:custGeom>
              <a:avLst/>
              <a:gdLst/>
              <a:ahLst/>
              <a:cxnLst/>
              <a:rect l="0" t="0" r="0" b="0"/>
              <a:pathLst>
                <a:path w="4940809" h="743712">
                  <a:moveTo>
                    <a:pt x="0" y="475488"/>
                  </a:moveTo>
                  <a:lnTo>
                    <a:pt x="707136" y="505968"/>
                  </a:lnTo>
                  <a:lnTo>
                    <a:pt x="1411224" y="505968"/>
                  </a:lnTo>
                  <a:lnTo>
                    <a:pt x="2118360" y="624840"/>
                  </a:lnTo>
                  <a:lnTo>
                    <a:pt x="2822448" y="743712"/>
                  </a:lnTo>
                  <a:lnTo>
                    <a:pt x="3529584" y="149352"/>
                  </a:lnTo>
                  <a:lnTo>
                    <a:pt x="4236720" y="30480"/>
                  </a:lnTo>
                  <a:lnTo>
                    <a:pt x="4940809" y="0"/>
                  </a:lnTo>
                </a:path>
              </a:pathLst>
            </a:custGeom>
            <a:grpFill/>
            <a:ln w="64008" cap="rnd">
              <a:round/>
            </a:ln>
          </p:spPr>
          <p:style>
            <a:lnRef idx="1">
              <a:srgbClr val="E46C0A"/>
            </a:lnRef>
            <a:fillRef idx="0">
              <a:srgbClr val="000000">
                <a:alpha val="0"/>
              </a:srgbClr>
            </a:fillRef>
            <a:effectRef idx="0">
              <a:scrgbClr r="0" g="0" b="0"/>
            </a:effectRef>
            <a:fontRef idx="none"/>
          </p:style>
          <p:txBody>
            <a:bodyPr/>
            <a:lstStyle/>
            <a:p>
              <a:endParaRPr lang="en-US"/>
            </a:p>
          </p:txBody>
        </p:sp>
        <p:sp>
          <p:nvSpPr>
            <p:cNvPr id="238" name="Shape 3660"/>
            <p:cNvSpPr/>
            <p:nvPr/>
          </p:nvSpPr>
          <p:spPr>
            <a:xfrm>
              <a:off x="679704" y="496824"/>
              <a:ext cx="4940809" cy="268224"/>
            </a:xfrm>
            <a:custGeom>
              <a:avLst/>
              <a:gdLst/>
              <a:ahLst/>
              <a:cxnLst/>
              <a:rect l="0" t="0" r="0" b="0"/>
              <a:pathLst>
                <a:path w="4940809" h="268224">
                  <a:moveTo>
                    <a:pt x="0" y="237744"/>
                  </a:moveTo>
                  <a:lnTo>
                    <a:pt x="707136" y="268224"/>
                  </a:lnTo>
                  <a:lnTo>
                    <a:pt x="1411224" y="237744"/>
                  </a:lnTo>
                  <a:lnTo>
                    <a:pt x="2118360" y="237744"/>
                  </a:lnTo>
                  <a:lnTo>
                    <a:pt x="2822448" y="268224"/>
                  </a:lnTo>
                  <a:lnTo>
                    <a:pt x="3529584" y="0"/>
                  </a:lnTo>
                  <a:lnTo>
                    <a:pt x="4236720" y="210312"/>
                  </a:lnTo>
                  <a:lnTo>
                    <a:pt x="4940809" y="91440"/>
                  </a:lnTo>
                </a:path>
              </a:pathLst>
            </a:custGeom>
            <a:grpFill/>
            <a:ln w="64008" cap="rnd">
              <a:round/>
            </a:ln>
          </p:spPr>
          <p:style>
            <a:lnRef idx="1">
              <a:srgbClr val="77933C"/>
            </a:lnRef>
            <a:fillRef idx="0">
              <a:srgbClr val="000000">
                <a:alpha val="0"/>
              </a:srgbClr>
            </a:fillRef>
            <a:effectRef idx="0">
              <a:scrgbClr r="0" g="0" b="0"/>
            </a:effectRef>
            <a:fontRef idx="none"/>
          </p:style>
          <p:txBody>
            <a:bodyPr/>
            <a:lstStyle/>
            <a:p>
              <a:endParaRPr lang="en-US"/>
            </a:p>
          </p:txBody>
        </p:sp>
        <p:sp>
          <p:nvSpPr>
            <p:cNvPr id="239" name="Rectangle 238"/>
            <p:cNvSpPr/>
            <p:nvPr/>
          </p:nvSpPr>
          <p:spPr>
            <a:xfrm>
              <a:off x="1495933" y="1450848"/>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40" name="Rectangle 239"/>
            <p:cNvSpPr/>
            <p:nvPr/>
          </p:nvSpPr>
          <p:spPr>
            <a:xfrm>
              <a:off x="2201926" y="1867789"/>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41" name="Rectangle 240"/>
            <p:cNvSpPr/>
            <p:nvPr/>
          </p:nvSpPr>
          <p:spPr>
            <a:xfrm>
              <a:off x="2908046" y="1361567"/>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42" name="Rectangle 241"/>
            <p:cNvSpPr/>
            <p:nvPr/>
          </p:nvSpPr>
          <p:spPr>
            <a:xfrm>
              <a:off x="3614039" y="1480693"/>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43" name="Rectangle 242"/>
            <p:cNvSpPr/>
            <p:nvPr/>
          </p:nvSpPr>
          <p:spPr>
            <a:xfrm>
              <a:off x="4320286" y="1361567"/>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44" name="Rectangle 243"/>
            <p:cNvSpPr/>
            <p:nvPr/>
          </p:nvSpPr>
          <p:spPr>
            <a:xfrm>
              <a:off x="5026152" y="1540129"/>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45" name="Rectangle 244"/>
            <p:cNvSpPr/>
            <p:nvPr/>
          </p:nvSpPr>
          <p:spPr>
            <a:xfrm>
              <a:off x="5732400" y="1540129"/>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246" name="Rectangle 245"/>
            <p:cNvSpPr/>
            <p:nvPr/>
          </p:nvSpPr>
          <p:spPr>
            <a:xfrm>
              <a:off x="789686" y="1093597"/>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47" name="Rectangle 246"/>
            <p:cNvSpPr/>
            <p:nvPr/>
          </p:nvSpPr>
          <p:spPr>
            <a:xfrm>
              <a:off x="1495933" y="1123188"/>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48" name="Rectangle 247"/>
            <p:cNvSpPr/>
            <p:nvPr/>
          </p:nvSpPr>
          <p:spPr>
            <a:xfrm>
              <a:off x="2201926" y="1123188"/>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49" name="Rectangle 248"/>
            <p:cNvSpPr/>
            <p:nvPr/>
          </p:nvSpPr>
          <p:spPr>
            <a:xfrm>
              <a:off x="2908046" y="1242314"/>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50" name="Rectangle 249"/>
            <p:cNvSpPr/>
            <p:nvPr/>
          </p:nvSpPr>
          <p:spPr>
            <a:xfrm>
              <a:off x="3614039" y="1361567"/>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51" name="Rectangle 250"/>
            <p:cNvSpPr/>
            <p:nvPr/>
          </p:nvSpPr>
          <p:spPr>
            <a:xfrm>
              <a:off x="4320286" y="765937"/>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52" name="Rectangle 251"/>
            <p:cNvSpPr/>
            <p:nvPr/>
          </p:nvSpPr>
          <p:spPr>
            <a:xfrm>
              <a:off x="5732400" y="616966"/>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253" name="Rectangle 252"/>
            <p:cNvSpPr/>
            <p:nvPr/>
          </p:nvSpPr>
          <p:spPr>
            <a:xfrm>
              <a:off x="789686" y="676173"/>
              <a:ext cx="204316" cy="206866"/>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54" name="Rectangle 253"/>
            <p:cNvSpPr/>
            <p:nvPr/>
          </p:nvSpPr>
          <p:spPr>
            <a:xfrm>
              <a:off x="1495933" y="706247"/>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55" name="Rectangle 254"/>
            <p:cNvSpPr/>
            <p:nvPr/>
          </p:nvSpPr>
          <p:spPr>
            <a:xfrm>
              <a:off x="2201926" y="676173"/>
              <a:ext cx="204316" cy="206866"/>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56" name="Rectangle 255"/>
            <p:cNvSpPr/>
            <p:nvPr/>
          </p:nvSpPr>
          <p:spPr>
            <a:xfrm>
              <a:off x="2908046" y="676173"/>
              <a:ext cx="204316" cy="206866"/>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57" name="Rectangle 256"/>
            <p:cNvSpPr/>
            <p:nvPr/>
          </p:nvSpPr>
          <p:spPr>
            <a:xfrm>
              <a:off x="3614039" y="706247"/>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58" name="Rectangle 257"/>
            <p:cNvSpPr/>
            <p:nvPr/>
          </p:nvSpPr>
          <p:spPr>
            <a:xfrm>
              <a:off x="4320286" y="438277"/>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59" name="Rectangle 258"/>
            <p:cNvSpPr/>
            <p:nvPr/>
          </p:nvSpPr>
          <p:spPr>
            <a:xfrm>
              <a:off x="5026152" y="646811"/>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60" name="Rectangle 259"/>
            <p:cNvSpPr/>
            <p:nvPr/>
          </p:nvSpPr>
          <p:spPr>
            <a:xfrm>
              <a:off x="5708220" y="386510"/>
              <a:ext cx="204111" cy="20645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n-US" sz="1200" dirty="0">
                <a:solidFill>
                  <a:srgbClr val="000000"/>
                </a:solidFill>
                <a:effectLst/>
                <a:latin typeface="Times New Roman" panose="02020603050405020304" pitchFamily="18" charset="0"/>
                <a:ea typeface="Times New Roman" panose="02020603050405020304" pitchFamily="18" charset="0"/>
              </a:endParaRPr>
            </a:p>
          </p:txBody>
        </p:sp>
        <p:sp>
          <p:nvSpPr>
            <p:cNvPr id="261" name="Rectangle 260"/>
            <p:cNvSpPr/>
            <p:nvPr/>
          </p:nvSpPr>
          <p:spPr>
            <a:xfrm>
              <a:off x="145999" y="2168017"/>
              <a:ext cx="86322"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62" name="Rectangle 261"/>
            <p:cNvSpPr/>
            <p:nvPr/>
          </p:nvSpPr>
          <p:spPr>
            <a:xfrm>
              <a:off x="81382" y="1870202"/>
              <a:ext cx="171452"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63" name="Rectangle 262"/>
            <p:cNvSpPr/>
            <p:nvPr/>
          </p:nvSpPr>
          <p:spPr>
            <a:xfrm>
              <a:off x="81382" y="1572514"/>
              <a:ext cx="171452"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64" name="Rectangle 263"/>
            <p:cNvSpPr/>
            <p:nvPr/>
          </p:nvSpPr>
          <p:spPr>
            <a:xfrm>
              <a:off x="81382" y="1274699"/>
              <a:ext cx="171452"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65" name="Rectangle 264"/>
            <p:cNvSpPr/>
            <p:nvPr/>
          </p:nvSpPr>
          <p:spPr>
            <a:xfrm>
              <a:off x="81382" y="976884"/>
              <a:ext cx="171452"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66" name="Rectangle 265"/>
            <p:cNvSpPr/>
            <p:nvPr/>
          </p:nvSpPr>
          <p:spPr>
            <a:xfrm>
              <a:off x="81382" y="678586"/>
              <a:ext cx="171659" cy="173833"/>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67" name="Rectangle 266"/>
            <p:cNvSpPr/>
            <p:nvPr/>
          </p:nvSpPr>
          <p:spPr>
            <a:xfrm>
              <a:off x="81382" y="381000"/>
              <a:ext cx="171452"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68" name="Rectangle 267"/>
            <p:cNvSpPr/>
            <p:nvPr/>
          </p:nvSpPr>
          <p:spPr>
            <a:xfrm>
              <a:off x="81382" y="83185"/>
              <a:ext cx="171452"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69" name="Rectangle 268"/>
            <p:cNvSpPr/>
            <p:nvPr/>
          </p:nvSpPr>
          <p:spPr>
            <a:xfrm>
              <a:off x="499618" y="2333244"/>
              <a:ext cx="483031"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Fall '12</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70" name="Rectangle 269"/>
            <p:cNvSpPr/>
            <p:nvPr/>
          </p:nvSpPr>
          <p:spPr>
            <a:xfrm>
              <a:off x="1132078" y="2333244"/>
              <a:ext cx="677640"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Spring '13</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71" name="Rectangle 270"/>
            <p:cNvSpPr/>
            <p:nvPr/>
          </p:nvSpPr>
          <p:spPr>
            <a:xfrm>
              <a:off x="1911731" y="2333244"/>
              <a:ext cx="483031"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Fall '13</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72" name="Rectangle 271"/>
            <p:cNvSpPr/>
            <p:nvPr/>
          </p:nvSpPr>
          <p:spPr>
            <a:xfrm>
              <a:off x="2544191" y="2333244"/>
              <a:ext cx="677640"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Spring '14</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73" name="Rectangle 272"/>
            <p:cNvSpPr/>
            <p:nvPr/>
          </p:nvSpPr>
          <p:spPr>
            <a:xfrm>
              <a:off x="3323844" y="2333244"/>
              <a:ext cx="483031"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Fall '14</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74" name="Rectangle 273"/>
            <p:cNvSpPr/>
            <p:nvPr/>
          </p:nvSpPr>
          <p:spPr>
            <a:xfrm>
              <a:off x="3956050" y="2333244"/>
              <a:ext cx="679683"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Spring '15</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75" name="Rectangle 274"/>
            <p:cNvSpPr/>
            <p:nvPr/>
          </p:nvSpPr>
          <p:spPr>
            <a:xfrm>
              <a:off x="4735957" y="2333244"/>
              <a:ext cx="483031"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Fall '15</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76" name="Rectangle 275"/>
            <p:cNvSpPr/>
            <p:nvPr/>
          </p:nvSpPr>
          <p:spPr>
            <a:xfrm>
              <a:off x="5368163" y="2333244"/>
              <a:ext cx="677640"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Spring '16</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77" name="Shape 3701"/>
            <p:cNvSpPr/>
            <p:nvPr/>
          </p:nvSpPr>
          <p:spPr>
            <a:xfrm>
              <a:off x="2051304" y="2657856"/>
              <a:ext cx="243840" cy="0"/>
            </a:xfrm>
            <a:custGeom>
              <a:avLst/>
              <a:gdLst/>
              <a:ahLst/>
              <a:cxnLst/>
              <a:rect l="0" t="0" r="0" b="0"/>
              <a:pathLst>
                <a:path w="243840">
                  <a:moveTo>
                    <a:pt x="0" y="0"/>
                  </a:moveTo>
                  <a:lnTo>
                    <a:pt x="243840" y="0"/>
                  </a:lnTo>
                </a:path>
              </a:pathLst>
            </a:custGeom>
            <a:grpFill/>
            <a:ln w="51816" cap="rnd">
              <a:round/>
            </a:ln>
          </p:spPr>
          <p:style>
            <a:lnRef idx="1">
              <a:srgbClr val="0070C0"/>
            </a:lnRef>
            <a:fillRef idx="0">
              <a:srgbClr val="000000">
                <a:alpha val="0"/>
              </a:srgbClr>
            </a:fillRef>
            <a:effectRef idx="0">
              <a:scrgbClr r="0" g="0" b="0"/>
            </a:effectRef>
            <a:fontRef idx="none"/>
          </p:style>
          <p:txBody>
            <a:bodyPr/>
            <a:lstStyle/>
            <a:p>
              <a:endParaRPr lang="en-US"/>
            </a:p>
          </p:txBody>
        </p:sp>
        <p:sp>
          <p:nvSpPr>
            <p:cNvPr id="278" name="Rectangle 277"/>
            <p:cNvSpPr/>
            <p:nvPr/>
          </p:nvSpPr>
          <p:spPr>
            <a:xfrm>
              <a:off x="2322830" y="2601214"/>
              <a:ext cx="462430"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79" name="Shape 3703"/>
            <p:cNvSpPr/>
            <p:nvPr/>
          </p:nvSpPr>
          <p:spPr>
            <a:xfrm>
              <a:off x="2801112" y="2657856"/>
              <a:ext cx="243840" cy="0"/>
            </a:xfrm>
            <a:custGeom>
              <a:avLst/>
              <a:gdLst/>
              <a:ahLst/>
              <a:cxnLst/>
              <a:rect l="0" t="0" r="0" b="0"/>
              <a:pathLst>
                <a:path w="243840">
                  <a:moveTo>
                    <a:pt x="0" y="0"/>
                  </a:moveTo>
                  <a:lnTo>
                    <a:pt x="243840" y="0"/>
                  </a:lnTo>
                </a:path>
              </a:pathLst>
            </a:custGeom>
            <a:grpFill/>
            <a:ln w="51816" cap="rnd">
              <a:round/>
            </a:ln>
          </p:spPr>
          <p:style>
            <a:lnRef idx="1">
              <a:srgbClr val="E46C0A"/>
            </a:lnRef>
            <a:fillRef idx="0">
              <a:srgbClr val="000000">
                <a:alpha val="0"/>
              </a:srgbClr>
            </a:fillRef>
            <a:effectRef idx="0">
              <a:scrgbClr r="0" g="0" b="0"/>
            </a:effectRef>
            <a:fontRef idx="none"/>
          </p:style>
          <p:txBody>
            <a:bodyPr/>
            <a:lstStyle/>
            <a:p>
              <a:endParaRPr lang="en-US"/>
            </a:p>
          </p:txBody>
        </p:sp>
        <p:sp>
          <p:nvSpPr>
            <p:cNvPr id="280" name="Rectangle 279"/>
            <p:cNvSpPr/>
            <p:nvPr/>
          </p:nvSpPr>
          <p:spPr>
            <a:xfrm>
              <a:off x="3071114" y="2601214"/>
              <a:ext cx="356697"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State</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81" name="Shape 3705"/>
            <p:cNvSpPr/>
            <p:nvPr/>
          </p:nvSpPr>
          <p:spPr>
            <a:xfrm>
              <a:off x="3465576" y="2657856"/>
              <a:ext cx="243840" cy="0"/>
            </a:xfrm>
            <a:custGeom>
              <a:avLst/>
              <a:gdLst/>
              <a:ahLst/>
              <a:cxnLst/>
              <a:rect l="0" t="0" r="0" b="0"/>
              <a:pathLst>
                <a:path w="243840">
                  <a:moveTo>
                    <a:pt x="0" y="0"/>
                  </a:moveTo>
                  <a:lnTo>
                    <a:pt x="243840" y="0"/>
                  </a:lnTo>
                </a:path>
              </a:pathLst>
            </a:custGeom>
            <a:grpFill/>
            <a:ln w="51816" cap="rnd">
              <a:round/>
            </a:ln>
          </p:spPr>
          <p:style>
            <a:lnRef idx="1">
              <a:srgbClr val="77933C"/>
            </a:lnRef>
            <a:fillRef idx="0">
              <a:srgbClr val="000000">
                <a:alpha val="0"/>
              </a:srgbClr>
            </a:fillRef>
            <a:effectRef idx="0">
              <a:scrgbClr r="0" g="0" b="0"/>
            </a:effectRef>
            <a:fontRef idx="none"/>
          </p:style>
          <p:txBody>
            <a:bodyPr/>
            <a:lstStyle/>
            <a:p>
              <a:endParaRPr lang="en-US"/>
            </a:p>
          </p:txBody>
        </p:sp>
        <p:sp>
          <p:nvSpPr>
            <p:cNvPr id="282" name="Rectangle 281"/>
            <p:cNvSpPr/>
            <p:nvPr/>
          </p:nvSpPr>
          <p:spPr>
            <a:xfrm>
              <a:off x="3738626" y="2601214"/>
              <a:ext cx="490693" cy="173420"/>
            </a:xfrm>
            <a:prstGeom prst="rect">
              <a:avLst/>
            </a:prstGeom>
            <a:grpFill/>
            <a:ln>
              <a:noFill/>
            </a:ln>
          </p:spPr>
          <p:txBody>
            <a:bodyPr vert="horz" lIns="0" tIns="0" rIns="0" bIns="0" rtlCol="0">
              <a:noAutofit/>
            </a:bodyPr>
            <a:lstStyle/>
            <a:p>
              <a:pPr marL="0" marR="0" indent="0">
                <a:lnSpc>
                  <a:spcPct val="107000"/>
                </a:lnSpc>
                <a:spcBef>
                  <a:spcPts val="0"/>
                </a:spcBef>
                <a:spcAft>
                  <a:spcPts val="800"/>
                </a:spcAft>
              </a:pP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County</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283" name="Shape 3707"/>
            <p:cNvSpPr/>
            <p:nvPr/>
          </p:nvSpPr>
          <p:spPr>
            <a:xfrm>
              <a:off x="0" y="0"/>
              <a:ext cx="6114288" cy="2849880"/>
            </a:xfrm>
            <a:custGeom>
              <a:avLst/>
              <a:gdLst/>
              <a:ahLst/>
              <a:cxnLst/>
              <a:rect l="0" t="0" r="0" b="0"/>
              <a:pathLst>
                <a:path w="6114288" h="2849880">
                  <a:moveTo>
                    <a:pt x="0" y="127000"/>
                  </a:moveTo>
                  <a:cubicBezTo>
                    <a:pt x="0" y="56896"/>
                    <a:pt x="56871" y="0"/>
                    <a:pt x="127025" y="0"/>
                  </a:cubicBezTo>
                  <a:lnTo>
                    <a:pt x="5987288" y="0"/>
                  </a:lnTo>
                  <a:cubicBezTo>
                    <a:pt x="6057392" y="0"/>
                    <a:pt x="6114288" y="56896"/>
                    <a:pt x="6114288" y="127000"/>
                  </a:cubicBezTo>
                  <a:lnTo>
                    <a:pt x="6114288" y="2722880"/>
                  </a:lnTo>
                  <a:cubicBezTo>
                    <a:pt x="6114288" y="2792984"/>
                    <a:pt x="6057392" y="2849880"/>
                    <a:pt x="5987288" y="2849880"/>
                  </a:cubicBezTo>
                  <a:lnTo>
                    <a:pt x="127025" y="2849880"/>
                  </a:lnTo>
                  <a:cubicBezTo>
                    <a:pt x="56871" y="2849880"/>
                    <a:pt x="0" y="2792984"/>
                    <a:pt x="0" y="2722880"/>
                  </a:cubicBezTo>
                  <a:close/>
                </a:path>
              </a:pathLst>
            </a:custGeom>
            <a:noFill/>
            <a:ln w="9144" cap="flat">
              <a:round/>
            </a:ln>
          </p:spPr>
          <p:style>
            <a:lnRef idx="1">
              <a:srgbClr val="000000"/>
            </a:lnRef>
            <a:fillRef idx="0">
              <a:srgbClr val="000000">
                <a:alpha val="0"/>
              </a:srgbClr>
            </a:fillRef>
            <a:effectRef idx="0">
              <a:scrgbClr r="0" g="0" b="0"/>
            </a:effectRef>
            <a:fontRef idx="none"/>
          </p:style>
          <p:txBody>
            <a:bodyPr/>
            <a:lstStyle/>
            <a:p>
              <a:endParaRPr lang="en-US"/>
            </a:p>
          </p:txBody>
        </p:sp>
      </p:grpSp>
      <p:graphicFrame>
        <p:nvGraphicFramePr>
          <p:cNvPr id="3" name="Table 2"/>
          <p:cNvGraphicFramePr>
            <a:graphicFrameLocks noGrp="1"/>
          </p:cNvGraphicFramePr>
          <p:nvPr>
            <p:extLst/>
          </p:nvPr>
        </p:nvGraphicFramePr>
        <p:xfrm>
          <a:off x="228601" y="4243824"/>
          <a:ext cx="4343400" cy="2123440"/>
        </p:xfrm>
        <a:graphic>
          <a:graphicData uri="http://schemas.openxmlformats.org/drawingml/2006/table">
            <a:tbl>
              <a:tblPr firstRow="1" bandRow="1">
                <a:tableStyleId>{5C22544A-7EE6-4342-B048-85BDC9FD1C3A}</a:tableStyleId>
              </a:tblPr>
              <a:tblGrid>
                <a:gridCol w="1437842">
                  <a:extLst>
                    <a:ext uri="{9D8B030D-6E8A-4147-A177-3AD203B41FA5}">
                      <a16:colId xmlns:a16="http://schemas.microsoft.com/office/drawing/2014/main" val="20000"/>
                    </a:ext>
                  </a:extLst>
                </a:gridCol>
                <a:gridCol w="1379470">
                  <a:extLst>
                    <a:ext uri="{9D8B030D-6E8A-4147-A177-3AD203B41FA5}">
                      <a16:colId xmlns:a16="http://schemas.microsoft.com/office/drawing/2014/main" val="20001"/>
                    </a:ext>
                  </a:extLst>
                </a:gridCol>
                <a:gridCol w="1526088">
                  <a:extLst>
                    <a:ext uri="{9D8B030D-6E8A-4147-A177-3AD203B41FA5}">
                      <a16:colId xmlns:a16="http://schemas.microsoft.com/office/drawing/2014/main" val="20002"/>
                    </a:ext>
                  </a:extLst>
                </a:gridCol>
              </a:tblGrid>
              <a:tr h="370840">
                <a:tc>
                  <a:txBody>
                    <a:bodyPr/>
                    <a:lstStyle/>
                    <a:p>
                      <a:r>
                        <a:rPr lang="en-US" dirty="0">
                          <a:solidFill>
                            <a:srgbClr val="C00000"/>
                          </a:solidFill>
                        </a:rPr>
                        <a:t>State </a:t>
                      </a:r>
                      <a:r>
                        <a:rPr lang="en-US" dirty="0"/>
                        <a:t>direction</a:t>
                      </a:r>
                    </a:p>
                  </a:txBody>
                  <a:tcPr/>
                </a:tc>
                <a:tc>
                  <a:txBody>
                    <a:bodyPr/>
                    <a:lstStyle/>
                    <a:p>
                      <a:pPr algn="ctr"/>
                      <a:r>
                        <a:rPr lang="en-US" dirty="0"/>
                        <a:t>Hogan Approve</a:t>
                      </a:r>
                    </a:p>
                  </a:txBody>
                  <a:tcPr/>
                </a:tc>
                <a:tc>
                  <a:txBody>
                    <a:bodyPr/>
                    <a:lstStyle/>
                    <a:p>
                      <a:pPr algn="ctr"/>
                      <a:r>
                        <a:rPr lang="en-US" dirty="0"/>
                        <a:t>Hogan Disapprove</a:t>
                      </a:r>
                    </a:p>
                  </a:txBody>
                  <a:tcPr/>
                </a:tc>
                <a:extLst>
                  <a:ext uri="{0D108BD9-81ED-4DB2-BD59-A6C34878D82A}">
                    <a16:rowId xmlns:a16="http://schemas.microsoft.com/office/drawing/2014/main" val="10000"/>
                  </a:ext>
                </a:extLst>
              </a:tr>
              <a:tr h="370840">
                <a:tc>
                  <a:txBody>
                    <a:bodyPr/>
                    <a:lstStyle/>
                    <a:p>
                      <a:r>
                        <a:rPr lang="en-US" dirty="0"/>
                        <a:t>Right</a:t>
                      </a:r>
                    </a:p>
                  </a:txBody>
                  <a:tcPr/>
                </a:tc>
                <a:tc>
                  <a:txBody>
                    <a:bodyPr/>
                    <a:lstStyle/>
                    <a:p>
                      <a:pPr algn="ctr"/>
                      <a:r>
                        <a:rPr lang="en-US" b="1" dirty="0"/>
                        <a:t>58</a:t>
                      </a:r>
                    </a:p>
                  </a:txBody>
                  <a:tcPr/>
                </a:tc>
                <a:tc>
                  <a:txBody>
                    <a:bodyPr/>
                    <a:lstStyle/>
                    <a:p>
                      <a:pPr algn="ctr"/>
                      <a:r>
                        <a:rPr lang="en-US" b="1" dirty="0"/>
                        <a:t>28</a:t>
                      </a:r>
                    </a:p>
                  </a:txBody>
                  <a:tcPr/>
                </a:tc>
                <a:extLst>
                  <a:ext uri="{0D108BD9-81ED-4DB2-BD59-A6C34878D82A}">
                    <a16:rowId xmlns:a16="http://schemas.microsoft.com/office/drawing/2014/main" val="10001"/>
                  </a:ext>
                </a:extLst>
              </a:tr>
              <a:tr h="370840">
                <a:tc>
                  <a:txBody>
                    <a:bodyPr/>
                    <a:lstStyle/>
                    <a:p>
                      <a:r>
                        <a:rPr lang="en-US" dirty="0"/>
                        <a:t>Wrong</a:t>
                      </a:r>
                    </a:p>
                  </a:txBody>
                  <a:tcPr/>
                </a:tc>
                <a:tc>
                  <a:txBody>
                    <a:bodyPr/>
                    <a:lstStyle/>
                    <a:p>
                      <a:pPr algn="ctr"/>
                      <a:r>
                        <a:rPr lang="en-US" dirty="0"/>
                        <a:t>25</a:t>
                      </a:r>
                    </a:p>
                  </a:txBody>
                  <a:tcPr/>
                </a:tc>
                <a:tc>
                  <a:txBody>
                    <a:bodyPr/>
                    <a:lstStyle/>
                    <a:p>
                      <a:pPr algn="ctr"/>
                      <a:r>
                        <a:rPr lang="en-US" dirty="0"/>
                        <a:t>61</a:t>
                      </a:r>
                    </a:p>
                  </a:txBody>
                  <a:tcPr/>
                </a:tc>
                <a:extLst>
                  <a:ext uri="{0D108BD9-81ED-4DB2-BD59-A6C34878D82A}">
                    <a16:rowId xmlns:a16="http://schemas.microsoft.com/office/drawing/2014/main" val="10002"/>
                  </a:ext>
                </a:extLst>
              </a:tr>
              <a:tr h="370840">
                <a:tc>
                  <a:txBody>
                    <a:bodyPr/>
                    <a:lstStyle/>
                    <a:p>
                      <a:r>
                        <a:rPr lang="en-US" dirty="0"/>
                        <a:t>Unsure</a:t>
                      </a:r>
                    </a:p>
                  </a:txBody>
                  <a:tcPr/>
                </a:tc>
                <a:tc>
                  <a:txBody>
                    <a:bodyPr/>
                    <a:lstStyle/>
                    <a:p>
                      <a:pPr algn="ctr"/>
                      <a:r>
                        <a:rPr lang="en-US" dirty="0"/>
                        <a:t>17</a:t>
                      </a:r>
                    </a:p>
                  </a:txBody>
                  <a:tcPr/>
                </a:tc>
                <a:tc>
                  <a:txBody>
                    <a:bodyPr/>
                    <a:lstStyle/>
                    <a:p>
                      <a:pPr algn="ctr"/>
                      <a:r>
                        <a:rPr lang="en-US" dirty="0"/>
                        <a:t>11</a:t>
                      </a:r>
                    </a:p>
                  </a:txBody>
                  <a:tcPr/>
                </a:tc>
                <a:extLst>
                  <a:ext uri="{0D108BD9-81ED-4DB2-BD59-A6C34878D82A}">
                    <a16:rowId xmlns:a16="http://schemas.microsoft.com/office/drawing/2014/main" val="10003"/>
                  </a:ext>
                </a:extLst>
              </a:tr>
              <a:tr h="370840">
                <a:tc>
                  <a:txBody>
                    <a:bodyPr/>
                    <a:lstStyle/>
                    <a:p>
                      <a:r>
                        <a:rPr lang="en-US" dirty="0"/>
                        <a:t>Total</a:t>
                      </a:r>
                    </a:p>
                  </a:txBody>
                  <a:tcPr/>
                </a:tc>
                <a:tc>
                  <a:txBody>
                    <a:bodyPr/>
                    <a:lstStyle/>
                    <a:p>
                      <a:pPr algn="ctr"/>
                      <a:r>
                        <a:rPr lang="en-US" dirty="0"/>
                        <a:t>100</a:t>
                      </a:r>
                    </a:p>
                  </a:txBody>
                  <a:tcPr/>
                </a:tc>
                <a:tc>
                  <a:txBody>
                    <a:bodyPr/>
                    <a:lstStyle/>
                    <a:p>
                      <a:pPr algn="ctr"/>
                      <a:r>
                        <a:rPr lang="en-US" dirty="0"/>
                        <a:t>100</a:t>
                      </a:r>
                    </a:p>
                  </a:txBody>
                  <a:tcPr/>
                </a:tc>
                <a:extLst>
                  <a:ext uri="{0D108BD9-81ED-4DB2-BD59-A6C34878D82A}">
                    <a16:rowId xmlns:a16="http://schemas.microsoft.com/office/drawing/2014/main" val="10004"/>
                  </a:ext>
                </a:extLst>
              </a:tr>
            </a:tbl>
          </a:graphicData>
        </a:graphic>
      </p:graphicFrame>
      <p:graphicFrame>
        <p:nvGraphicFramePr>
          <p:cNvPr id="82" name="Table 81"/>
          <p:cNvGraphicFramePr>
            <a:graphicFrameLocks noGrp="1"/>
          </p:cNvGraphicFramePr>
          <p:nvPr>
            <p:extLst/>
          </p:nvPr>
        </p:nvGraphicFramePr>
        <p:xfrm>
          <a:off x="4648200" y="4255942"/>
          <a:ext cx="4454035" cy="2123440"/>
        </p:xfrm>
        <a:graphic>
          <a:graphicData uri="http://schemas.openxmlformats.org/drawingml/2006/table">
            <a:tbl>
              <a:tblPr firstRow="1" bandRow="1">
                <a:tableStyleId>{5C22544A-7EE6-4342-B048-85BDC9FD1C3A}</a:tableStyleId>
              </a:tblPr>
              <a:tblGrid>
                <a:gridCol w="1433878">
                  <a:extLst>
                    <a:ext uri="{9D8B030D-6E8A-4147-A177-3AD203B41FA5}">
                      <a16:colId xmlns:a16="http://schemas.microsoft.com/office/drawing/2014/main" val="20000"/>
                    </a:ext>
                  </a:extLst>
                </a:gridCol>
                <a:gridCol w="1433878">
                  <a:extLst>
                    <a:ext uri="{9D8B030D-6E8A-4147-A177-3AD203B41FA5}">
                      <a16:colId xmlns:a16="http://schemas.microsoft.com/office/drawing/2014/main" val="20001"/>
                    </a:ext>
                  </a:extLst>
                </a:gridCol>
                <a:gridCol w="1586279">
                  <a:extLst>
                    <a:ext uri="{9D8B030D-6E8A-4147-A177-3AD203B41FA5}">
                      <a16:colId xmlns:a16="http://schemas.microsoft.com/office/drawing/2014/main" val="20002"/>
                    </a:ext>
                  </a:extLst>
                </a:gridCol>
              </a:tblGrid>
              <a:tr h="370840">
                <a:tc>
                  <a:txBody>
                    <a:bodyPr/>
                    <a:lstStyle/>
                    <a:p>
                      <a:r>
                        <a:rPr lang="en-US" dirty="0">
                          <a:solidFill>
                            <a:schemeClr val="accent1">
                              <a:lumMod val="20000"/>
                              <a:lumOff val="80000"/>
                            </a:schemeClr>
                          </a:solidFill>
                        </a:rPr>
                        <a:t>Nation </a:t>
                      </a:r>
                      <a:r>
                        <a:rPr lang="en-US" dirty="0"/>
                        <a:t>direction</a:t>
                      </a:r>
                    </a:p>
                  </a:txBody>
                  <a:tcPr/>
                </a:tc>
                <a:tc>
                  <a:txBody>
                    <a:bodyPr/>
                    <a:lstStyle/>
                    <a:p>
                      <a:pPr algn="ctr"/>
                      <a:r>
                        <a:rPr lang="en-US" dirty="0"/>
                        <a:t>Obama Approve</a:t>
                      </a:r>
                    </a:p>
                  </a:txBody>
                  <a:tcPr/>
                </a:tc>
                <a:tc>
                  <a:txBody>
                    <a:bodyPr/>
                    <a:lstStyle/>
                    <a:p>
                      <a:pPr algn="ctr"/>
                      <a:r>
                        <a:rPr lang="en-US" dirty="0"/>
                        <a:t>Obama Disapprove</a:t>
                      </a:r>
                    </a:p>
                  </a:txBody>
                  <a:tcPr/>
                </a:tc>
                <a:extLst>
                  <a:ext uri="{0D108BD9-81ED-4DB2-BD59-A6C34878D82A}">
                    <a16:rowId xmlns:a16="http://schemas.microsoft.com/office/drawing/2014/main" val="10000"/>
                  </a:ext>
                </a:extLst>
              </a:tr>
              <a:tr h="370840">
                <a:tc>
                  <a:txBody>
                    <a:bodyPr/>
                    <a:lstStyle/>
                    <a:p>
                      <a:r>
                        <a:rPr lang="en-US" dirty="0"/>
                        <a:t>Right</a:t>
                      </a:r>
                    </a:p>
                  </a:txBody>
                  <a:tcPr/>
                </a:tc>
                <a:tc>
                  <a:txBody>
                    <a:bodyPr/>
                    <a:lstStyle/>
                    <a:p>
                      <a:pPr algn="ctr"/>
                      <a:r>
                        <a:rPr lang="en-US" b="1" dirty="0"/>
                        <a:t>43</a:t>
                      </a:r>
                    </a:p>
                  </a:txBody>
                  <a:tcPr/>
                </a:tc>
                <a:tc>
                  <a:txBody>
                    <a:bodyPr/>
                    <a:lstStyle/>
                    <a:p>
                      <a:pPr algn="ctr"/>
                      <a:r>
                        <a:rPr lang="en-US" b="1" dirty="0"/>
                        <a:t>3</a:t>
                      </a:r>
                    </a:p>
                  </a:txBody>
                  <a:tcPr/>
                </a:tc>
                <a:extLst>
                  <a:ext uri="{0D108BD9-81ED-4DB2-BD59-A6C34878D82A}">
                    <a16:rowId xmlns:a16="http://schemas.microsoft.com/office/drawing/2014/main" val="10001"/>
                  </a:ext>
                </a:extLst>
              </a:tr>
              <a:tr h="370840">
                <a:tc>
                  <a:txBody>
                    <a:bodyPr/>
                    <a:lstStyle/>
                    <a:p>
                      <a:r>
                        <a:rPr lang="en-US" dirty="0"/>
                        <a:t>Wrong</a:t>
                      </a:r>
                    </a:p>
                  </a:txBody>
                  <a:tcPr/>
                </a:tc>
                <a:tc>
                  <a:txBody>
                    <a:bodyPr/>
                    <a:lstStyle/>
                    <a:p>
                      <a:pPr algn="ctr"/>
                      <a:r>
                        <a:rPr lang="en-US" dirty="0"/>
                        <a:t>39</a:t>
                      </a:r>
                    </a:p>
                  </a:txBody>
                  <a:tcPr/>
                </a:tc>
                <a:tc>
                  <a:txBody>
                    <a:bodyPr/>
                    <a:lstStyle/>
                    <a:p>
                      <a:pPr algn="ctr"/>
                      <a:r>
                        <a:rPr lang="en-US" dirty="0"/>
                        <a:t>91</a:t>
                      </a:r>
                    </a:p>
                  </a:txBody>
                  <a:tcPr/>
                </a:tc>
                <a:extLst>
                  <a:ext uri="{0D108BD9-81ED-4DB2-BD59-A6C34878D82A}">
                    <a16:rowId xmlns:a16="http://schemas.microsoft.com/office/drawing/2014/main" val="10002"/>
                  </a:ext>
                </a:extLst>
              </a:tr>
              <a:tr h="370840">
                <a:tc>
                  <a:txBody>
                    <a:bodyPr/>
                    <a:lstStyle/>
                    <a:p>
                      <a:r>
                        <a:rPr lang="en-US" dirty="0"/>
                        <a:t>Unsure</a:t>
                      </a:r>
                    </a:p>
                  </a:txBody>
                  <a:tcPr/>
                </a:tc>
                <a:tc>
                  <a:txBody>
                    <a:bodyPr/>
                    <a:lstStyle/>
                    <a:p>
                      <a:pPr algn="ctr"/>
                      <a:r>
                        <a:rPr lang="en-US" dirty="0"/>
                        <a:t>18</a:t>
                      </a:r>
                    </a:p>
                  </a:txBody>
                  <a:tcPr/>
                </a:tc>
                <a:tc>
                  <a:txBody>
                    <a:bodyPr/>
                    <a:lstStyle/>
                    <a:p>
                      <a:pPr algn="ctr"/>
                      <a:r>
                        <a:rPr lang="en-US" dirty="0"/>
                        <a:t>6</a:t>
                      </a:r>
                    </a:p>
                  </a:txBody>
                  <a:tcPr/>
                </a:tc>
                <a:extLst>
                  <a:ext uri="{0D108BD9-81ED-4DB2-BD59-A6C34878D82A}">
                    <a16:rowId xmlns:a16="http://schemas.microsoft.com/office/drawing/2014/main" val="10003"/>
                  </a:ext>
                </a:extLst>
              </a:tr>
              <a:tr h="370840">
                <a:tc>
                  <a:txBody>
                    <a:bodyPr/>
                    <a:lstStyle/>
                    <a:p>
                      <a:r>
                        <a:rPr lang="en-US" dirty="0"/>
                        <a:t>Total</a:t>
                      </a:r>
                    </a:p>
                  </a:txBody>
                  <a:tcPr/>
                </a:tc>
                <a:tc>
                  <a:txBody>
                    <a:bodyPr/>
                    <a:lstStyle/>
                    <a:p>
                      <a:pPr algn="ctr"/>
                      <a:r>
                        <a:rPr lang="en-US" dirty="0"/>
                        <a:t>100</a:t>
                      </a:r>
                    </a:p>
                  </a:txBody>
                  <a:tcPr/>
                </a:tc>
                <a:tc>
                  <a:txBody>
                    <a:bodyPr/>
                    <a:lstStyle/>
                    <a:p>
                      <a:pPr algn="ctr"/>
                      <a:r>
                        <a:rPr lang="en-US" dirty="0"/>
                        <a:t>100</a:t>
                      </a:r>
                    </a:p>
                  </a:txBody>
                  <a:tcPr/>
                </a:tc>
                <a:extLst>
                  <a:ext uri="{0D108BD9-81ED-4DB2-BD59-A6C34878D82A}">
                    <a16:rowId xmlns:a16="http://schemas.microsoft.com/office/drawing/2014/main" val="10004"/>
                  </a:ext>
                </a:extLst>
              </a:tr>
            </a:tbl>
          </a:graphicData>
        </a:graphic>
      </p:graphicFrame>
      <p:cxnSp>
        <p:nvCxnSpPr>
          <p:cNvPr id="4" name="Straight Connector 3"/>
          <p:cNvCxnSpPr/>
          <p:nvPr/>
        </p:nvCxnSpPr>
        <p:spPr bwMode="auto">
          <a:xfrm flipV="1">
            <a:off x="5693115" y="1045880"/>
            <a:ext cx="0" cy="2448914"/>
          </a:xfrm>
          <a:prstGeom prst="line">
            <a:avLst/>
          </a:prstGeom>
          <a:solidFill>
            <a:schemeClr val="accent1"/>
          </a:solidFill>
          <a:ln w="12700" cap="sq"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8895916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340261"/>
            <a:ext cx="7886700" cy="440531"/>
          </a:xfrm>
        </p:spPr>
        <p:txBody>
          <a:bodyPr>
            <a:normAutofit fontScale="90000"/>
          </a:bodyPr>
          <a:lstStyle/>
          <a:p>
            <a:pPr algn="ctr"/>
            <a:r>
              <a:rPr lang="en-US" dirty="0"/>
              <a:t>Better off Now vs. 8 Years Ago - </a:t>
            </a:r>
            <a:r>
              <a:rPr lang="en-US" dirty="0" err="1"/>
              <a:t>YouGov</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3174107"/>
              </p:ext>
            </p:extLst>
          </p:nvPr>
        </p:nvGraphicFramePr>
        <p:xfrm>
          <a:off x="1752600" y="838200"/>
          <a:ext cx="6374810" cy="2377440"/>
        </p:xfrm>
        <a:graphic>
          <a:graphicData uri="http://schemas.openxmlformats.org/drawingml/2006/table">
            <a:tbl>
              <a:tblPr firstRow="1" bandRow="1">
                <a:tableStyleId>{5C22544A-7EE6-4342-B048-85BDC9FD1C3A}</a:tableStyleId>
              </a:tblPr>
              <a:tblGrid>
                <a:gridCol w="2713673">
                  <a:extLst>
                    <a:ext uri="{9D8B030D-6E8A-4147-A177-3AD203B41FA5}">
                      <a16:colId xmlns:a16="http://schemas.microsoft.com/office/drawing/2014/main" val="3237403202"/>
                    </a:ext>
                  </a:extLst>
                </a:gridCol>
                <a:gridCol w="1118235">
                  <a:extLst>
                    <a:ext uri="{9D8B030D-6E8A-4147-A177-3AD203B41FA5}">
                      <a16:colId xmlns:a16="http://schemas.microsoft.com/office/drawing/2014/main" val="1217277603"/>
                    </a:ext>
                  </a:extLst>
                </a:gridCol>
                <a:gridCol w="1103948">
                  <a:extLst>
                    <a:ext uri="{9D8B030D-6E8A-4147-A177-3AD203B41FA5}">
                      <a16:colId xmlns:a16="http://schemas.microsoft.com/office/drawing/2014/main" val="1253285240"/>
                    </a:ext>
                  </a:extLst>
                </a:gridCol>
                <a:gridCol w="1438954">
                  <a:extLst>
                    <a:ext uri="{9D8B030D-6E8A-4147-A177-3AD203B41FA5}">
                      <a16:colId xmlns:a16="http://schemas.microsoft.com/office/drawing/2014/main" val="2434790790"/>
                    </a:ext>
                  </a:extLst>
                </a:gridCol>
              </a:tblGrid>
              <a:tr h="708660">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388620">
                <a:tc>
                  <a:txBody>
                    <a:bodyPr/>
                    <a:lstStyle/>
                    <a:p>
                      <a:r>
                        <a:rPr lang="en-US" sz="2100" dirty="0"/>
                        <a:t>Better off now</a:t>
                      </a:r>
                    </a:p>
                  </a:txBody>
                  <a:tcPr marL="68580" marR="68580" marT="34290" marB="34290"/>
                </a:tc>
                <a:tc>
                  <a:txBody>
                    <a:bodyPr/>
                    <a:lstStyle/>
                    <a:p>
                      <a:pPr algn="ctr"/>
                      <a:r>
                        <a:rPr lang="en-US" sz="2100" dirty="0"/>
                        <a:t>52</a:t>
                      </a:r>
                    </a:p>
                  </a:txBody>
                  <a:tcPr marL="68580" marR="68580" marT="34290" marB="34290"/>
                </a:tc>
                <a:tc>
                  <a:txBody>
                    <a:bodyPr/>
                    <a:lstStyle/>
                    <a:p>
                      <a:pPr algn="ctr"/>
                      <a:r>
                        <a:rPr lang="en-US" sz="2100" dirty="0"/>
                        <a:t>12</a:t>
                      </a:r>
                    </a:p>
                  </a:txBody>
                  <a:tcPr marL="68580" marR="68580" marT="34290" marB="34290"/>
                </a:tc>
                <a:tc>
                  <a:txBody>
                    <a:bodyPr/>
                    <a:lstStyle/>
                    <a:p>
                      <a:pPr algn="ctr"/>
                      <a:r>
                        <a:rPr lang="en-US" sz="2100" dirty="0"/>
                        <a:t>35</a:t>
                      </a:r>
                    </a:p>
                  </a:txBody>
                  <a:tcPr marL="68580" marR="68580" marT="34290" marB="34290"/>
                </a:tc>
                <a:extLst>
                  <a:ext uri="{0D108BD9-81ED-4DB2-BD59-A6C34878D82A}">
                    <a16:rowId xmlns:a16="http://schemas.microsoft.com/office/drawing/2014/main" val="3988915137"/>
                  </a:ext>
                </a:extLst>
              </a:tr>
              <a:tr h="502920">
                <a:tc>
                  <a:txBody>
                    <a:bodyPr/>
                    <a:lstStyle/>
                    <a:p>
                      <a:r>
                        <a:rPr lang="en-US" sz="2100" dirty="0"/>
                        <a:t>Better off 8 yrs. ago</a:t>
                      </a:r>
                    </a:p>
                  </a:txBody>
                  <a:tcPr marL="68580" marR="68580" marT="34290" marB="34290"/>
                </a:tc>
                <a:tc>
                  <a:txBody>
                    <a:bodyPr/>
                    <a:lstStyle/>
                    <a:p>
                      <a:pPr algn="ctr"/>
                      <a:r>
                        <a:rPr lang="en-US" sz="2100" dirty="0"/>
                        <a:t>17</a:t>
                      </a:r>
                    </a:p>
                  </a:txBody>
                  <a:tcPr marL="68580" marR="68580" marT="34290" marB="34290"/>
                </a:tc>
                <a:tc>
                  <a:txBody>
                    <a:bodyPr/>
                    <a:lstStyle/>
                    <a:p>
                      <a:pPr algn="ctr"/>
                      <a:r>
                        <a:rPr lang="en-US" sz="2100" dirty="0"/>
                        <a:t>58</a:t>
                      </a:r>
                    </a:p>
                  </a:txBody>
                  <a:tcPr marL="68580" marR="68580" marT="34290" marB="34290"/>
                </a:tc>
                <a:tc>
                  <a:txBody>
                    <a:bodyPr/>
                    <a:lstStyle/>
                    <a:p>
                      <a:pPr algn="ctr"/>
                      <a:r>
                        <a:rPr lang="en-US" sz="2100" dirty="0"/>
                        <a:t>32</a:t>
                      </a:r>
                    </a:p>
                  </a:txBody>
                  <a:tcPr marL="68580" marR="68580" marT="34290" marB="34290"/>
                </a:tc>
                <a:extLst>
                  <a:ext uri="{0D108BD9-81ED-4DB2-BD59-A6C34878D82A}">
                    <a16:rowId xmlns:a16="http://schemas.microsoft.com/office/drawing/2014/main" val="145220960"/>
                  </a:ext>
                </a:extLst>
              </a:tr>
              <a:tr h="388620">
                <a:tc>
                  <a:txBody>
                    <a:bodyPr/>
                    <a:lstStyle/>
                    <a:p>
                      <a:r>
                        <a:rPr lang="en-US" sz="2100" dirty="0"/>
                        <a:t>No difference</a:t>
                      </a:r>
                    </a:p>
                  </a:txBody>
                  <a:tcPr marL="68580" marR="68580" marT="34290" marB="34290"/>
                </a:tc>
                <a:tc>
                  <a:txBody>
                    <a:bodyPr/>
                    <a:lstStyle/>
                    <a:p>
                      <a:pPr algn="ctr"/>
                      <a:r>
                        <a:rPr lang="en-US" sz="2100" dirty="0"/>
                        <a:t>28</a:t>
                      </a:r>
                    </a:p>
                  </a:txBody>
                  <a:tcPr marL="68580" marR="68580" marT="34290" marB="34290"/>
                </a:tc>
                <a:tc>
                  <a:txBody>
                    <a:bodyPr/>
                    <a:lstStyle/>
                    <a:p>
                      <a:pPr algn="ctr"/>
                      <a:r>
                        <a:rPr lang="en-US" sz="2100" dirty="0"/>
                        <a:t>23</a:t>
                      </a:r>
                    </a:p>
                  </a:txBody>
                  <a:tcPr marL="68580" marR="68580" marT="34290" marB="34290"/>
                </a:tc>
                <a:tc>
                  <a:txBody>
                    <a:bodyPr/>
                    <a:lstStyle/>
                    <a:p>
                      <a:pPr algn="ctr"/>
                      <a:r>
                        <a:rPr lang="en-US" sz="2100" dirty="0"/>
                        <a:t>29</a:t>
                      </a:r>
                    </a:p>
                  </a:txBody>
                  <a:tcPr marL="68580" marR="68580" marT="34290" marB="34290"/>
                </a:tc>
                <a:extLst>
                  <a:ext uri="{0D108BD9-81ED-4DB2-BD59-A6C34878D82A}">
                    <a16:rowId xmlns:a16="http://schemas.microsoft.com/office/drawing/2014/main" val="2783869403"/>
                  </a:ext>
                </a:extLst>
              </a:tr>
              <a:tr h="388620">
                <a:tc>
                  <a:txBody>
                    <a:bodyPr/>
                    <a:lstStyle/>
                    <a:p>
                      <a:r>
                        <a:rPr lang="en-US" sz="2100" dirty="0"/>
                        <a:t>Unsure</a:t>
                      </a:r>
                    </a:p>
                  </a:txBody>
                  <a:tcPr marL="68580" marR="68580" marT="34290" marB="34290"/>
                </a:tc>
                <a:tc>
                  <a:txBody>
                    <a:bodyPr/>
                    <a:lstStyle/>
                    <a:p>
                      <a:pPr algn="ctr"/>
                      <a:r>
                        <a:rPr lang="en-US" sz="2100" dirty="0"/>
                        <a:t>3</a:t>
                      </a:r>
                    </a:p>
                  </a:txBody>
                  <a:tcPr marL="68580" marR="68580" marT="34290" marB="34290"/>
                </a:tc>
                <a:tc>
                  <a:txBody>
                    <a:bodyPr/>
                    <a:lstStyle/>
                    <a:p>
                      <a:pPr algn="ctr"/>
                      <a:r>
                        <a:rPr lang="en-US" sz="2100" dirty="0"/>
                        <a:t>8</a:t>
                      </a:r>
                    </a:p>
                  </a:txBody>
                  <a:tcPr marL="68580" marR="68580" marT="34290" marB="34290"/>
                </a:tc>
                <a:tc>
                  <a:txBody>
                    <a:bodyPr/>
                    <a:lstStyle/>
                    <a:p>
                      <a:pPr algn="ctr"/>
                      <a:r>
                        <a:rPr lang="en-US" sz="2100" dirty="0"/>
                        <a:t>4</a:t>
                      </a:r>
                    </a:p>
                  </a:txBody>
                  <a:tcPr marL="68580" marR="68580" marT="34290" marB="34290"/>
                </a:tc>
                <a:extLst>
                  <a:ext uri="{0D108BD9-81ED-4DB2-BD59-A6C34878D82A}">
                    <a16:rowId xmlns:a16="http://schemas.microsoft.com/office/drawing/2014/main" val="1270635797"/>
                  </a:ext>
                </a:extLst>
              </a:tr>
            </a:tbl>
          </a:graphicData>
        </a:graphic>
      </p:graphicFrame>
      <p:sp>
        <p:nvSpPr>
          <p:cNvPr id="5" name="Rectangle 4"/>
          <p:cNvSpPr/>
          <p:nvPr/>
        </p:nvSpPr>
        <p:spPr>
          <a:xfrm>
            <a:off x="228600" y="3475208"/>
            <a:ext cx="8839200" cy="3416320"/>
          </a:xfrm>
          <a:prstGeom prst="rect">
            <a:avLst/>
          </a:prstGeom>
        </p:spPr>
        <p:txBody>
          <a:bodyPr wrap="square">
            <a:spAutoFit/>
          </a:bodyPr>
          <a:lstStyle/>
          <a:p>
            <a:r>
              <a:rPr lang="en-US" b="1" dirty="0"/>
              <a:t>Trump: </a:t>
            </a:r>
            <a:r>
              <a:rPr lang="en-US" dirty="0"/>
              <a:t>“Household incomes are down more than $4,000 since the year 2000.” “President Obama has almost doubled our national debt to more than $19 trillion, and growing. And yet, what do we have to show for it? Our roads and bridges are falling apart, our airports are Third World condition, and 43 million Americans are on food stamps.”</a:t>
            </a:r>
          </a:p>
          <a:p>
            <a:r>
              <a:rPr lang="en-US" b="1" dirty="0"/>
              <a:t>Clinton: </a:t>
            </a:r>
            <a:r>
              <a:rPr lang="en-US" dirty="0"/>
              <a:t>“I don't think President Obama and Vice President Biden get the credit they deserve for saving us from the worst economic crisis of our lifetimes.   Our economy is so much stronger than when they took office. Nearly 15 million new private-sector jobs. Twenty million more Americans with health insurance. And an auto industry that just had its best year ever. Now that's real progress but none of us can be satisfied with the status quo. </a:t>
            </a:r>
          </a:p>
          <a:p>
            <a:endParaRPr lang="en-US" dirty="0"/>
          </a:p>
        </p:txBody>
      </p:sp>
    </p:spTree>
    <p:extLst>
      <p:ext uri="{BB962C8B-B14F-4D97-AF65-F5344CB8AC3E}">
        <p14:creationId xmlns:p14="http://schemas.microsoft.com/office/powerpoint/2010/main" val="197949373"/>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8458200" cy="457200"/>
          </a:xfrm>
        </p:spPr>
        <p:txBody>
          <a:bodyPr>
            <a:normAutofit fontScale="90000"/>
          </a:bodyPr>
          <a:lstStyle/>
          <a:p>
            <a:pPr algn="ctr"/>
            <a:r>
              <a:rPr lang="en-US" sz="2800" dirty="0"/>
              <a:t>US More Respected Compared to 8 Yrs. Ago?</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0785584"/>
              </p:ext>
            </p:extLst>
          </p:nvPr>
        </p:nvGraphicFramePr>
        <p:xfrm>
          <a:off x="1676400" y="914400"/>
          <a:ext cx="6010097" cy="2263140"/>
        </p:xfrm>
        <a:graphic>
          <a:graphicData uri="http://schemas.openxmlformats.org/drawingml/2006/table">
            <a:tbl>
              <a:tblPr firstRow="1" bandRow="1">
                <a:tableStyleId>{5C22544A-7EE6-4342-B048-85BDC9FD1C3A}</a:tableStyleId>
              </a:tblPr>
              <a:tblGrid>
                <a:gridCol w="2348960">
                  <a:extLst>
                    <a:ext uri="{9D8B030D-6E8A-4147-A177-3AD203B41FA5}">
                      <a16:colId xmlns:a16="http://schemas.microsoft.com/office/drawing/2014/main" val="3237403202"/>
                    </a:ext>
                  </a:extLst>
                </a:gridCol>
                <a:gridCol w="1118235">
                  <a:extLst>
                    <a:ext uri="{9D8B030D-6E8A-4147-A177-3AD203B41FA5}">
                      <a16:colId xmlns:a16="http://schemas.microsoft.com/office/drawing/2014/main" val="1217277603"/>
                    </a:ext>
                  </a:extLst>
                </a:gridCol>
                <a:gridCol w="1103948">
                  <a:extLst>
                    <a:ext uri="{9D8B030D-6E8A-4147-A177-3AD203B41FA5}">
                      <a16:colId xmlns:a16="http://schemas.microsoft.com/office/drawing/2014/main" val="1253285240"/>
                    </a:ext>
                  </a:extLst>
                </a:gridCol>
                <a:gridCol w="1438954">
                  <a:extLst>
                    <a:ext uri="{9D8B030D-6E8A-4147-A177-3AD203B41FA5}">
                      <a16:colId xmlns:a16="http://schemas.microsoft.com/office/drawing/2014/main" val="2434790790"/>
                    </a:ext>
                  </a:extLst>
                </a:gridCol>
              </a:tblGrid>
              <a:tr h="708660">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388620">
                <a:tc>
                  <a:txBody>
                    <a:bodyPr/>
                    <a:lstStyle/>
                    <a:p>
                      <a:r>
                        <a:rPr lang="en-US" sz="2100" dirty="0"/>
                        <a:t>More</a:t>
                      </a:r>
                    </a:p>
                  </a:txBody>
                  <a:tcPr marL="68580" marR="68580" marT="34290" marB="34290"/>
                </a:tc>
                <a:tc>
                  <a:txBody>
                    <a:bodyPr/>
                    <a:lstStyle/>
                    <a:p>
                      <a:pPr algn="ctr"/>
                      <a:r>
                        <a:rPr lang="en-US" sz="2100" dirty="0"/>
                        <a:t>45</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14</a:t>
                      </a:r>
                    </a:p>
                  </a:txBody>
                  <a:tcPr marL="68580" marR="68580" marT="34290" marB="34290"/>
                </a:tc>
                <a:extLst>
                  <a:ext uri="{0D108BD9-81ED-4DB2-BD59-A6C34878D82A}">
                    <a16:rowId xmlns:a16="http://schemas.microsoft.com/office/drawing/2014/main" val="3988915137"/>
                  </a:ext>
                </a:extLst>
              </a:tr>
              <a:tr h="388620">
                <a:tc>
                  <a:txBody>
                    <a:bodyPr/>
                    <a:lstStyle/>
                    <a:p>
                      <a:r>
                        <a:rPr lang="en-US" sz="2100" dirty="0"/>
                        <a:t>Less</a:t>
                      </a:r>
                    </a:p>
                  </a:txBody>
                  <a:tcPr marL="68580" marR="68580" marT="34290" marB="34290"/>
                </a:tc>
                <a:tc>
                  <a:txBody>
                    <a:bodyPr/>
                    <a:lstStyle/>
                    <a:p>
                      <a:pPr algn="ctr"/>
                      <a:r>
                        <a:rPr lang="en-US" sz="2100" dirty="0"/>
                        <a:t>25</a:t>
                      </a:r>
                    </a:p>
                  </a:txBody>
                  <a:tcPr marL="68580" marR="68580" marT="34290" marB="34290"/>
                </a:tc>
                <a:tc>
                  <a:txBody>
                    <a:bodyPr/>
                    <a:lstStyle/>
                    <a:p>
                      <a:pPr algn="ctr"/>
                      <a:r>
                        <a:rPr lang="en-US" sz="2100" dirty="0"/>
                        <a:t>94</a:t>
                      </a:r>
                    </a:p>
                  </a:txBody>
                  <a:tcPr marL="68580" marR="68580" marT="34290" marB="34290"/>
                </a:tc>
                <a:tc>
                  <a:txBody>
                    <a:bodyPr/>
                    <a:lstStyle/>
                    <a:p>
                      <a:pPr algn="ctr"/>
                      <a:r>
                        <a:rPr lang="en-US" sz="2100" dirty="0"/>
                        <a:t>73</a:t>
                      </a:r>
                    </a:p>
                  </a:txBody>
                  <a:tcPr marL="68580" marR="68580" marT="34290" marB="34290"/>
                </a:tc>
                <a:extLst>
                  <a:ext uri="{0D108BD9-81ED-4DB2-BD59-A6C34878D82A}">
                    <a16:rowId xmlns:a16="http://schemas.microsoft.com/office/drawing/2014/main" val="145220960"/>
                  </a:ext>
                </a:extLst>
              </a:tr>
              <a:tr h="388620">
                <a:tc>
                  <a:txBody>
                    <a:bodyPr/>
                    <a:lstStyle/>
                    <a:p>
                      <a:r>
                        <a:rPr lang="en-US" sz="2100" dirty="0"/>
                        <a:t>No difference</a:t>
                      </a:r>
                    </a:p>
                  </a:txBody>
                  <a:tcPr marL="68580" marR="68580" marT="34290" marB="34290"/>
                </a:tc>
                <a:tc>
                  <a:txBody>
                    <a:bodyPr/>
                    <a:lstStyle/>
                    <a:p>
                      <a:pPr algn="ctr"/>
                      <a:r>
                        <a:rPr lang="en-US" sz="2100" dirty="0"/>
                        <a:t>22</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10</a:t>
                      </a:r>
                    </a:p>
                  </a:txBody>
                  <a:tcPr marL="68580" marR="68580" marT="34290" marB="34290"/>
                </a:tc>
                <a:extLst>
                  <a:ext uri="{0D108BD9-81ED-4DB2-BD59-A6C34878D82A}">
                    <a16:rowId xmlns:a16="http://schemas.microsoft.com/office/drawing/2014/main" val="2783869403"/>
                  </a:ext>
                </a:extLst>
              </a:tr>
              <a:tr h="388620">
                <a:tc>
                  <a:txBody>
                    <a:bodyPr/>
                    <a:lstStyle/>
                    <a:p>
                      <a:r>
                        <a:rPr lang="en-US" sz="2100" dirty="0"/>
                        <a:t>Unsure</a:t>
                      </a:r>
                    </a:p>
                  </a:txBody>
                  <a:tcPr marL="68580" marR="68580" marT="34290" marB="34290"/>
                </a:tc>
                <a:tc>
                  <a:txBody>
                    <a:bodyPr/>
                    <a:lstStyle/>
                    <a:p>
                      <a:pPr algn="ctr"/>
                      <a:r>
                        <a:rPr lang="en-US" sz="2100" dirty="0"/>
                        <a:t>8</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3</a:t>
                      </a:r>
                    </a:p>
                  </a:txBody>
                  <a:tcPr marL="68580" marR="68580" marT="34290" marB="34290"/>
                </a:tc>
                <a:extLst>
                  <a:ext uri="{0D108BD9-81ED-4DB2-BD59-A6C34878D82A}">
                    <a16:rowId xmlns:a16="http://schemas.microsoft.com/office/drawing/2014/main" val="1270635797"/>
                  </a:ext>
                </a:extLst>
              </a:tr>
            </a:tbl>
          </a:graphicData>
        </a:graphic>
      </p:graphicFrame>
      <p:sp>
        <p:nvSpPr>
          <p:cNvPr id="3" name="Rectangle 2"/>
          <p:cNvSpPr/>
          <p:nvPr/>
        </p:nvSpPr>
        <p:spPr>
          <a:xfrm>
            <a:off x="157758" y="3276600"/>
            <a:ext cx="8904683" cy="3231654"/>
          </a:xfrm>
          <a:prstGeom prst="rect">
            <a:avLst/>
          </a:prstGeom>
        </p:spPr>
        <p:txBody>
          <a:bodyPr wrap="square">
            <a:spAutoFit/>
          </a:bodyPr>
          <a:lstStyle/>
          <a:p>
            <a:r>
              <a:rPr lang="en-US" b="1" dirty="0"/>
              <a:t>Trump: </a:t>
            </a:r>
            <a:r>
              <a:rPr lang="en-US" dirty="0"/>
              <a:t>“…our plan will put America first. Americanism, not globalism, will be our credo. As long as we are led by politicians who will not put America first, then we can be assured that other nations will not treat America with respect. The respect that we deserve.”</a:t>
            </a:r>
          </a:p>
          <a:p>
            <a:r>
              <a:rPr lang="en-US" b="1" dirty="0"/>
              <a:t>Clinton: </a:t>
            </a:r>
            <a:r>
              <a:rPr lang="en-US" sz="1600" dirty="0"/>
              <a:t>“But just look for a minute at the strengths we bring as Americans to meet these challenges. We have the most dynamic and diverse people in the world. We have the most tolerant and generous young people we've ever had. We have the most powerful military. The most innovative entrepreneurs. The most enduring values — freedom and equality, justice and opportunity. We should be so proud that these words are associated with us. I have to tell you, as your Secretary of State, I went to 112 countries, and when people hear those words, they hear America.</a:t>
            </a:r>
          </a:p>
          <a:p>
            <a:endParaRPr lang="en-US" dirty="0"/>
          </a:p>
        </p:txBody>
      </p:sp>
    </p:spTree>
    <p:extLst>
      <p:ext uri="{BB962C8B-B14F-4D97-AF65-F5344CB8AC3E}">
        <p14:creationId xmlns:p14="http://schemas.microsoft.com/office/powerpoint/2010/main" val="664653014"/>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24" y="533400"/>
            <a:ext cx="7886700" cy="440531"/>
          </a:xfrm>
        </p:spPr>
        <p:txBody>
          <a:bodyPr>
            <a:noAutofit/>
          </a:bodyPr>
          <a:lstStyle/>
          <a:p>
            <a:pPr algn="ctr"/>
            <a:r>
              <a:rPr lang="en-US" sz="2400" dirty="0"/>
              <a:t>How Important will </a:t>
            </a:r>
            <a:r>
              <a:rPr lang="en-US" sz="2400" b="1" u="sng" dirty="0"/>
              <a:t>inequality</a:t>
            </a:r>
            <a:r>
              <a:rPr lang="en-US" sz="2400" dirty="0"/>
              <a:t> be as an issue in your vote for president this year?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0856049"/>
              </p:ext>
            </p:extLst>
          </p:nvPr>
        </p:nvGraphicFramePr>
        <p:xfrm>
          <a:off x="1600200" y="943451"/>
          <a:ext cx="6361311" cy="3497580"/>
        </p:xfrm>
        <a:graphic>
          <a:graphicData uri="http://schemas.openxmlformats.org/drawingml/2006/table">
            <a:tbl>
              <a:tblPr firstRow="1" bandRow="1">
                <a:tableStyleId>{5C22544A-7EE6-4342-B048-85BDC9FD1C3A}</a:tableStyleId>
              </a:tblPr>
              <a:tblGrid>
                <a:gridCol w="2158985">
                  <a:extLst>
                    <a:ext uri="{9D8B030D-6E8A-4147-A177-3AD203B41FA5}">
                      <a16:colId xmlns:a16="http://schemas.microsoft.com/office/drawing/2014/main" val="3237403202"/>
                    </a:ext>
                  </a:extLst>
                </a:gridCol>
                <a:gridCol w="986933">
                  <a:extLst>
                    <a:ext uri="{9D8B030D-6E8A-4147-A177-3AD203B41FA5}">
                      <a16:colId xmlns:a16="http://schemas.microsoft.com/office/drawing/2014/main" val="1217277603"/>
                    </a:ext>
                  </a:extLst>
                </a:gridCol>
                <a:gridCol w="1074515">
                  <a:extLst>
                    <a:ext uri="{9D8B030D-6E8A-4147-A177-3AD203B41FA5}">
                      <a16:colId xmlns:a16="http://schemas.microsoft.com/office/drawing/2014/main" val="3706762960"/>
                    </a:ext>
                  </a:extLst>
                </a:gridCol>
                <a:gridCol w="929418">
                  <a:extLst>
                    <a:ext uri="{9D8B030D-6E8A-4147-A177-3AD203B41FA5}">
                      <a16:colId xmlns:a16="http://schemas.microsoft.com/office/drawing/2014/main" val="1253285240"/>
                    </a:ext>
                  </a:extLst>
                </a:gridCol>
                <a:gridCol w="1211460">
                  <a:extLst>
                    <a:ext uri="{9D8B030D-6E8A-4147-A177-3AD203B41FA5}">
                      <a16:colId xmlns:a16="http://schemas.microsoft.com/office/drawing/2014/main" val="2434790790"/>
                    </a:ext>
                  </a:extLst>
                </a:gridCol>
              </a:tblGrid>
              <a:tr h="342900">
                <a:tc>
                  <a:txBody>
                    <a:bodyPr/>
                    <a:lstStyle/>
                    <a:p>
                      <a:endParaRPr lang="en-US" sz="1800" dirty="0"/>
                    </a:p>
                  </a:txBody>
                  <a:tcPr marL="68580" marR="68580" marT="34290" marB="34290"/>
                </a:tc>
                <a:tc>
                  <a:txBody>
                    <a:bodyPr/>
                    <a:lstStyle/>
                    <a:p>
                      <a:pPr algn="ctr"/>
                      <a:r>
                        <a:rPr lang="en-US" sz="1800" dirty="0"/>
                        <a:t>Clinton</a:t>
                      </a:r>
                    </a:p>
                  </a:txBody>
                  <a:tcPr marL="68580" marR="68580" marT="34290" marB="34290"/>
                </a:tc>
                <a:tc>
                  <a:txBody>
                    <a:bodyPr/>
                    <a:lstStyle/>
                    <a:p>
                      <a:pPr algn="ctr"/>
                      <a:r>
                        <a:rPr lang="en-US" sz="1800" dirty="0"/>
                        <a:t>Sanders</a:t>
                      </a:r>
                    </a:p>
                  </a:txBody>
                  <a:tcPr marL="68580" marR="68580" marT="34290" marB="34290"/>
                </a:tc>
                <a:tc>
                  <a:txBody>
                    <a:bodyPr/>
                    <a:lstStyle/>
                    <a:p>
                      <a:pPr algn="ctr"/>
                      <a:r>
                        <a:rPr lang="en-US" sz="1800" dirty="0"/>
                        <a:t>Trump</a:t>
                      </a:r>
                    </a:p>
                  </a:txBody>
                  <a:tcPr marL="68580" marR="68580" marT="34290" marB="34290"/>
                </a:tc>
                <a:tc>
                  <a:txBody>
                    <a:bodyPr/>
                    <a:lstStyle/>
                    <a:p>
                      <a:pPr algn="ctr"/>
                      <a:r>
                        <a:rPr lang="en-US" sz="1800" dirty="0"/>
                        <a:t>Others</a:t>
                      </a:r>
                    </a:p>
                  </a:txBody>
                  <a:tcPr marL="68580" marR="68580" marT="34290" marB="34290"/>
                </a:tc>
                <a:extLst>
                  <a:ext uri="{0D108BD9-81ED-4DB2-BD59-A6C34878D82A}">
                    <a16:rowId xmlns:a16="http://schemas.microsoft.com/office/drawing/2014/main" val="2414505041"/>
                  </a:ext>
                </a:extLst>
              </a:tr>
              <a:tr h="342900">
                <a:tc>
                  <a:txBody>
                    <a:bodyPr/>
                    <a:lstStyle/>
                    <a:p>
                      <a:r>
                        <a:rPr lang="en-US" sz="1800" dirty="0"/>
                        <a:t>Very important</a:t>
                      </a:r>
                    </a:p>
                  </a:txBody>
                  <a:tcPr marL="68580" marR="68580" marT="34290" marB="34290"/>
                </a:tc>
                <a:tc>
                  <a:txBody>
                    <a:bodyPr/>
                    <a:lstStyle/>
                    <a:p>
                      <a:pPr algn="ctr"/>
                      <a:r>
                        <a:rPr lang="en-US" sz="1800" dirty="0"/>
                        <a:t>65</a:t>
                      </a:r>
                    </a:p>
                  </a:txBody>
                  <a:tcPr marL="68580" marR="68580" marT="34290" marB="34290"/>
                </a:tc>
                <a:tc>
                  <a:txBody>
                    <a:bodyPr/>
                    <a:lstStyle/>
                    <a:p>
                      <a:pPr algn="ctr"/>
                      <a:r>
                        <a:rPr lang="en-US" sz="1800" dirty="0"/>
                        <a:t>69</a:t>
                      </a:r>
                    </a:p>
                  </a:txBody>
                  <a:tcPr marL="68580" marR="68580" marT="34290" marB="34290"/>
                </a:tc>
                <a:tc>
                  <a:txBody>
                    <a:bodyPr/>
                    <a:lstStyle/>
                    <a:p>
                      <a:pPr algn="ctr"/>
                      <a:r>
                        <a:rPr lang="en-US" sz="1800" dirty="0"/>
                        <a:t>19</a:t>
                      </a:r>
                    </a:p>
                  </a:txBody>
                  <a:tcPr marL="68580" marR="68580" marT="34290" marB="34290"/>
                </a:tc>
                <a:tc>
                  <a:txBody>
                    <a:bodyPr/>
                    <a:lstStyle/>
                    <a:p>
                      <a:pPr algn="ctr"/>
                      <a:r>
                        <a:rPr lang="en-US" sz="1800" dirty="0"/>
                        <a:t>34</a:t>
                      </a:r>
                    </a:p>
                  </a:txBody>
                  <a:tcPr marL="68580" marR="68580" marT="34290" marB="34290"/>
                </a:tc>
                <a:extLst>
                  <a:ext uri="{0D108BD9-81ED-4DB2-BD59-A6C34878D82A}">
                    <a16:rowId xmlns:a16="http://schemas.microsoft.com/office/drawing/2014/main" val="3988915137"/>
                  </a:ext>
                </a:extLst>
              </a:tr>
              <a:tr h="617220">
                <a:tc>
                  <a:txBody>
                    <a:bodyPr/>
                    <a:lstStyle/>
                    <a:p>
                      <a:r>
                        <a:rPr lang="en-US" sz="1800" dirty="0"/>
                        <a:t>Somewhat important</a:t>
                      </a:r>
                    </a:p>
                  </a:txBody>
                  <a:tcPr marL="68580" marR="68580" marT="34290" marB="34290"/>
                </a:tc>
                <a:tc>
                  <a:txBody>
                    <a:bodyPr/>
                    <a:lstStyle/>
                    <a:p>
                      <a:pPr algn="ctr"/>
                      <a:r>
                        <a:rPr lang="en-US" sz="1800" dirty="0"/>
                        <a:t>29</a:t>
                      </a:r>
                    </a:p>
                  </a:txBody>
                  <a:tcPr marL="68580" marR="68580" marT="34290" marB="34290"/>
                </a:tc>
                <a:tc>
                  <a:txBody>
                    <a:bodyPr/>
                    <a:lstStyle/>
                    <a:p>
                      <a:pPr algn="ctr"/>
                      <a:r>
                        <a:rPr lang="en-US" sz="1800" dirty="0"/>
                        <a:t>22</a:t>
                      </a:r>
                    </a:p>
                  </a:txBody>
                  <a:tcPr marL="68580" marR="68580" marT="34290" marB="34290"/>
                </a:tc>
                <a:tc>
                  <a:txBody>
                    <a:bodyPr/>
                    <a:lstStyle/>
                    <a:p>
                      <a:pPr algn="ctr"/>
                      <a:r>
                        <a:rPr lang="en-US" sz="1800" dirty="0"/>
                        <a:t>27</a:t>
                      </a:r>
                    </a:p>
                  </a:txBody>
                  <a:tcPr marL="68580" marR="68580" marT="34290" marB="34290"/>
                </a:tc>
                <a:tc>
                  <a:txBody>
                    <a:bodyPr/>
                    <a:lstStyle/>
                    <a:p>
                      <a:pPr algn="ctr"/>
                      <a:r>
                        <a:rPr lang="en-US" sz="1800" dirty="0"/>
                        <a:t>19</a:t>
                      </a:r>
                    </a:p>
                  </a:txBody>
                  <a:tcPr marL="68580" marR="68580" marT="34290" marB="34290"/>
                </a:tc>
                <a:extLst>
                  <a:ext uri="{0D108BD9-81ED-4DB2-BD59-A6C34878D82A}">
                    <a16:rowId xmlns:a16="http://schemas.microsoft.com/office/drawing/2014/main" val="145220960"/>
                  </a:ext>
                </a:extLst>
              </a:tr>
              <a:tr h="617220">
                <a:tc>
                  <a:txBody>
                    <a:bodyPr/>
                    <a:lstStyle/>
                    <a:p>
                      <a:r>
                        <a:rPr lang="en-US" sz="1800" dirty="0"/>
                        <a:t>Not very important</a:t>
                      </a:r>
                    </a:p>
                  </a:txBody>
                  <a:tcPr marL="68580" marR="68580" marT="34290" marB="34290"/>
                </a:tc>
                <a:tc>
                  <a:txBody>
                    <a:bodyPr/>
                    <a:lstStyle/>
                    <a:p>
                      <a:pPr algn="ctr"/>
                      <a:r>
                        <a:rPr lang="en-US" sz="1800" dirty="0"/>
                        <a:t>4</a:t>
                      </a:r>
                    </a:p>
                  </a:txBody>
                  <a:tcPr marL="68580" marR="68580" marT="34290" marB="34290"/>
                </a:tc>
                <a:tc>
                  <a:txBody>
                    <a:bodyPr/>
                    <a:lstStyle/>
                    <a:p>
                      <a:pPr algn="ctr"/>
                      <a:r>
                        <a:rPr lang="en-US" sz="1800" dirty="0"/>
                        <a:t>4</a:t>
                      </a:r>
                    </a:p>
                  </a:txBody>
                  <a:tcPr marL="68580" marR="68580" marT="34290" marB="34290"/>
                </a:tc>
                <a:tc>
                  <a:txBody>
                    <a:bodyPr/>
                    <a:lstStyle/>
                    <a:p>
                      <a:pPr algn="ctr"/>
                      <a:r>
                        <a:rPr lang="en-US" sz="1800" dirty="0"/>
                        <a:t>28</a:t>
                      </a:r>
                    </a:p>
                  </a:txBody>
                  <a:tcPr marL="68580" marR="68580" marT="34290" marB="34290"/>
                </a:tc>
                <a:tc>
                  <a:txBody>
                    <a:bodyPr/>
                    <a:lstStyle/>
                    <a:p>
                      <a:pPr algn="ctr"/>
                      <a:r>
                        <a:rPr lang="en-US" sz="1800" dirty="0"/>
                        <a:t>27</a:t>
                      </a:r>
                    </a:p>
                  </a:txBody>
                  <a:tcPr marL="68580" marR="68580" marT="34290" marB="34290"/>
                </a:tc>
                <a:extLst>
                  <a:ext uri="{0D108BD9-81ED-4DB2-BD59-A6C34878D82A}">
                    <a16:rowId xmlns:a16="http://schemas.microsoft.com/office/drawing/2014/main" val="2783869403"/>
                  </a:ext>
                </a:extLst>
              </a:tr>
              <a:tr h="617220">
                <a:tc>
                  <a:txBody>
                    <a:bodyPr/>
                    <a:lstStyle/>
                    <a:p>
                      <a:r>
                        <a:rPr lang="en-US" sz="1800" dirty="0"/>
                        <a:t>Not at all important</a:t>
                      </a:r>
                    </a:p>
                  </a:txBody>
                  <a:tcPr marL="68580" marR="68580" marT="34290" marB="34290"/>
                </a:tc>
                <a:tc>
                  <a:txBody>
                    <a:bodyPr/>
                    <a:lstStyle/>
                    <a:p>
                      <a:pPr algn="ctr"/>
                      <a:r>
                        <a:rPr lang="en-US" sz="1800" dirty="0"/>
                        <a:t>2</a:t>
                      </a:r>
                    </a:p>
                  </a:txBody>
                  <a:tcPr marL="68580" marR="68580" marT="34290" marB="34290"/>
                </a:tc>
                <a:tc>
                  <a:txBody>
                    <a:bodyPr/>
                    <a:lstStyle/>
                    <a:p>
                      <a:pPr algn="ctr"/>
                      <a:r>
                        <a:rPr lang="en-US" sz="1800" dirty="0"/>
                        <a:t>4</a:t>
                      </a:r>
                    </a:p>
                  </a:txBody>
                  <a:tcPr marL="68580" marR="68580" marT="34290" marB="34290"/>
                </a:tc>
                <a:tc>
                  <a:txBody>
                    <a:bodyPr/>
                    <a:lstStyle/>
                    <a:p>
                      <a:pPr algn="ctr"/>
                      <a:r>
                        <a:rPr lang="en-US" sz="1800" dirty="0"/>
                        <a:t>25</a:t>
                      </a:r>
                    </a:p>
                  </a:txBody>
                  <a:tcPr marL="68580" marR="68580" marT="34290" marB="34290"/>
                </a:tc>
                <a:tc>
                  <a:txBody>
                    <a:bodyPr/>
                    <a:lstStyle/>
                    <a:p>
                      <a:pPr algn="ctr"/>
                      <a:r>
                        <a:rPr lang="en-US" sz="1800" dirty="0"/>
                        <a:t>20</a:t>
                      </a:r>
                    </a:p>
                  </a:txBody>
                  <a:tcPr marL="68580" marR="68580" marT="34290" marB="34290"/>
                </a:tc>
                <a:extLst>
                  <a:ext uri="{0D108BD9-81ED-4DB2-BD59-A6C34878D82A}">
                    <a16:rowId xmlns:a16="http://schemas.microsoft.com/office/drawing/2014/main" val="1270635797"/>
                  </a:ext>
                </a:extLst>
              </a:tr>
              <a:tr h="617220">
                <a:tc>
                  <a:txBody>
                    <a:bodyPr/>
                    <a:lstStyle/>
                    <a:p>
                      <a:r>
                        <a:rPr lang="en-US" sz="1800" dirty="0"/>
                        <a:t>I don’t plan to vote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1598388117"/>
                  </a:ext>
                </a:extLst>
              </a:tr>
              <a:tr h="342900">
                <a:tc>
                  <a:txBody>
                    <a:bodyPr/>
                    <a:lstStyle/>
                    <a:p>
                      <a:r>
                        <a:rPr lang="en-US" sz="1800" dirty="0"/>
                        <a:t>Unsure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3" name="TextBox 2"/>
          <p:cNvSpPr txBox="1"/>
          <p:nvPr/>
        </p:nvSpPr>
        <p:spPr>
          <a:xfrm>
            <a:off x="857250" y="4441031"/>
            <a:ext cx="7233047" cy="2308324"/>
          </a:xfrm>
          <a:prstGeom prst="rect">
            <a:avLst/>
          </a:prstGeom>
          <a:noFill/>
        </p:spPr>
        <p:txBody>
          <a:bodyPr wrap="square" rtlCol="0">
            <a:spAutoFit/>
          </a:bodyPr>
          <a:lstStyle/>
          <a:p>
            <a:r>
              <a:rPr lang="en-US" b="1" dirty="0"/>
              <a:t>Clinton: </a:t>
            </a:r>
            <a:r>
              <a:rPr lang="en-US" dirty="0"/>
              <a:t>“A country where the economy works for everyone, not just those at the top…all children can dream…”  “Wall Street, corporations, the super rich are going to start paying their fair share, because when 90% of the gains have gone to the top 1%, that’s where the money is…”</a:t>
            </a:r>
          </a:p>
          <a:p>
            <a:r>
              <a:rPr lang="en-US" b="1" dirty="0"/>
              <a:t>Trump: </a:t>
            </a:r>
            <a:r>
              <a:rPr lang="en-US" dirty="0"/>
              <a:t>“Nearly 4 in 10 African American children are living in poverty, while 58% of African American youth are now not employed.”</a:t>
            </a:r>
          </a:p>
        </p:txBody>
      </p:sp>
    </p:spTree>
    <p:extLst>
      <p:ext uri="{BB962C8B-B14F-4D97-AF65-F5344CB8AC3E}">
        <p14:creationId xmlns:p14="http://schemas.microsoft.com/office/powerpoint/2010/main" val="488837890"/>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40531"/>
          </a:xfrm>
        </p:spPr>
        <p:txBody>
          <a:bodyPr>
            <a:normAutofit fontScale="90000"/>
          </a:bodyPr>
          <a:lstStyle/>
          <a:p>
            <a:pPr algn="ctr"/>
            <a:r>
              <a:rPr lang="en-US" sz="2700" dirty="0"/>
              <a:t>How Important will </a:t>
            </a:r>
            <a:r>
              <a:rPr lang="en-US" sz="2700" b="1" u="sng" dirty="0"/>
              <a:t>Minimum Wage</a:t>
            </a:r>
            <a:r>
              <a:rPr lang="en-US" sz="2700" dirty="0"/>
              <a:t> be as an issue in your vote for president this year?</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5355653"/>
              </p:ext>
            </p:extLst>
          </p:nvPr>
        </p:nvGraphicFramePr>
        <p:xfrm>
          <a:off x="1752600" y="1072272"/>
          <a:ext cx="6172201" cy="3743425"/>
        </p:xfrm>
        <a:graphic>
          <a:graphicData uri="http://schemas.openxmlformats.org/drawingml/2006/table">
            <a:tbl>
              <a:tblPr firstRow="1" bandRow="1">
                <a:tableStyleId>{5C22544A-7EE6-4342-B048-85BDC9FD1C3A}</a:tableStyleId>
              </a:tblPr>
              <a:tblGrid>
                <a:gridCol w="2504137">
                  <a:extLst>
                    <a:ext uri="{9D8B030D-6E8A-4147-A177-3AD203B41FA5}">
                      <a16:colId xmlns:a16="http://schemas.microsoft.com/office/drawing/2014/main" val="3237403202"/>
                    </a:ext>
                  </a:extLst>
                </a:gridCol>
                <a:gridCol w="1120351">
                  <a:extLst>
                    <a:ext uri="{9D8B030D-6E8A-4147-A177-3AD203B41FA5}">
                      <a16:colId xmlns:a16="http://schemas.microsoft.com/office/drawing/2014/main" val="1217277603"/>
                    </a:ext>
                  </a:extLst>
                </a:gridCol>
                <a:gridCol w="1106037">
                  <a:extLst>
                    <a:ext uri="{9D8B030D-6E8A-4147-A177-3AD203B41FA5}">
                      <a16:colId xmlns:a16="http://schemas.microsoft.com/office/drawing/2014/main" val="1253285240"/>
                    </a:ext>
                  </a:extLst>
                </a:gridCol>
                <a:gridCol w="1441676">
                  <a:extLst>
                    <a:ext uri="{9D8B030D-6E8A-4147-A177-3AD203B41FA5}">
                      <a16:colId xmlns:a16="http://schemas.microsoft.com/office/drawing/2014/main" val="2434790790"/>
                    </a:ext>
                  </a:extLst>
                </a:gridCol>
              </a:tblGrid>
              <a:tr h="611525">
                <a:tc>
                  <a:txBody>
                    <a:bodyPr/>
                    <a:lstStyle/>
                    <a:p>
                      <a:endParaRPr lang="en-US" sz="1800" dirty="0"/>
                    </a:p>
                  </a:txBody>
                  <a:tcPr marL="68580" marR="68580" marT="34290" marB="34290"/>
                </a:tc>
                <a:tc>
                  <a:txBody>
                    <a:bodyPr/>
                    <a:lstStyle/>
                    <a:p>
                      <a:pPr algn="ctr"/>
                      <a:r>
                        <a:rPr lang="en-US" sz="1800" dirty="0"/>
                        <a:t>Clinton</a:t>
                      </a:r>
                    </a:p>
                  </a:txBody>
                  <a:tcPr marL="68580" marR="68580" marT="34290" marB="34290"/>
                </a:tc>
                <a:tc>
                  <a:txBody>
                    <a:bodyPr/>
                    <a:lstStyle/>
                    <a:p>
                      <a:pPr algn="ctr"/>
                      <a:r>
                        <a:rPr lang="en-US" sz="1800" dirty="0"/>
                        <a:t>Trump</a:t>
                      </a:r>
                    </a:p>
                  </a:txBody>
                  <a:tcPr marL="68580" marR="68580" marT="34290" marB="34290"/>
                </a:tc>
                <a:tc>
                  <a:txBody>
                    <a:bodyPr/>
                    <a:lstStyle/>
                    <a:p>
                      <a:pPr algn="ctr"/>
                      <a:r>
                        <a:rPr lang="en-US" sz="1800" dirty="0"/>
                        <a:t>Others</a:t>
                      </a:r>
                    </a:p>
                  </a:txBody>
                  <a:tcPr marL="68580" marR="68580" marT="34290" marB="34290"/>
                </a:tc>
                <a:extLst>
                  <a:ext uri="{0D108BD9-81ED-4DB2-BD59-A6C34878D82A}">
                    <a16:rowId xmlns:a16="http://schemas.microsoft.com/office/drawing/2014/main" val="2414505041"/>
                  </a:ext>
                </a:extLst>
              </a:tr>
              <a:tr h="335352">
                <a:tc>
                  <a:txBody>
                    <a:bodyPr/>
                    <a:lstStyle/>
                    <a:p>
                      <a:r>
                        <a:rPr lang="en-US" sz="1800" b="1" dirty="0"/>
                        <a:t>Very important</a:t>
                      </a:r>
                    </a:p>
                  </a:txBody>
                  <a:tcPr marL="68580" marR="68580" marT="34290" marB="34290"/>
                </a:tc>
                <a:tc>
                  <a:txBody>
                    <a:bodyPr/>
                    <a:lstStyle/>
                    <a:p>
                      <a:pPr algn="ctr"/>
                      <a:r>
                        <a:rPr lang="en-US" sz="1800" b="1" dirty="0"/>
                        <a:t>59</a:t>
                      </a:r>
                    </a:p>
                  </a:txBody>
                  <a:tcPr marL="68580" marR="68580" marT="34290" marB="34290"/>
                </a:tc>
                <a:tc>
                  <a:txBody>
                    <a:bodyPr/>
                    <a:lstStyle/>
                    <a:p>
                      <a:pPr algn="ctr"/>
                      <a:r>
                        <a:rPr lang="en-US" sz="1800" b="1" dirty="0"/>
                        <a:t>19</a:t>
                      </a:r>
                    </a:p>
                  </a:txBody>
                  <a:tcPr marL="68580" marR="68580" marT="34290" marB="34290"/>
                </a:tc>
                <a:tc>
                  <a:txBody>
                    <a:bodyPr/>
                    <a:lstStyle/>
                    <a:p>
                      <a:pPr algn="ctr"/>
                      <a:r>
                        <a:rPr lang="en-US" sz="1800" b="1" dirty="0"/>
                        <a:t>27</a:t>
                      </a:r>
                    </a:p>
                  </a:txBody>
                  <a:tcPr marL="68580" marR="68580" marT="34290" marB="34290"/>
                </a:tc>
                <a:extLst>
                  <a:ext uri="{0D108BD9-81ED-4DB2-BD59-A6C34878D82A}">
                    <a16:rowId xmlns:a16="http://schemas.microsoft.com/office/drawing/2014/main" val="3988915137"/>
                  </a:ext>
                </a:extLst>
              </a:tr>
              <a:tr h="611525">
                <a:tc>
                  <a:txBody>
                    <a:bodyPr/>
                    <a:lstStyle/>
                    <a:p>
                      <a:r>
                        <a:rPr lang="en-US" sz="1800" b="1" dirty="0"/>
                        <a:t>Somewhat important</a:t>
                      </a:r>
                    </a:p>
                  </a:txBody>
                  <a:tcPr marL="68580" marR="68580" marT="34290" marB="34290"/>
                </a:tc>
                <a:tc>
                  <a:txBody>
                    <a:bodyPr/>
                    <a:lstStyle/>
                    <a:p>
                      <a:pPr algn="ctr"/>
                      <a:r>
                        <a:rPr lang="en-US" sz="1800" b="1" dirty="0"/>
                        <a:t>28</a:t>
                      </a:r>
                    </a:p>
                  </a:txBody>
                  <a:tcPr marL="68580" marR="68580" marT="34290" marB="34290"/>
                </a:tc>
                <a:tc>
                  <a:txBody>
                    <a:bodyPr/>
                    <a:lstStyle/>
                    <a:p>
                      <a:pPr algn="ctr"/>
                      <a:r>
                        <a:rPr lang="en-US" sz="1800" b="1" dirty="0"/>
                        <a:t>25</a:t>
                      </a:r>
                    </a:p>
                  </a:txBody>
                  <a:tcPr marL="68580" marR="68580" marT="34290" marB="34290"/>
                </a:tc>
                <a:tc>
                  <a:txBody>
                    <a:bodyPr/>
                    <a:lstStyle/>
                    <a:p>
                      <a:pPr algn="ctr"/>
                      <a:r>
                        <a:rPr lang="en-US" sz="1800" b="1" dirty="0"/>
                        <a:t>30</a:t>
                      </a:r>
                    </a:p>
                  </a:txBody>
                  <a:tcPr marL="68580" marR="68580" marT="34290" marB="34290"/>
                </a:tc>
                <a:extLst>
                  <a:ext uri="{0D108BD9-81ED-4DB2-BD59-A6C34878D82A}">
                    <a16:rowId xmlns:a16="http://schemas.microsoft.com/office/drawing/2014/main" val="145220960"/>
                  </a:ext>
                </a:extLst>
              </a:tr>
              <a:tr h="611525">
                <a:tc>
                  <a:txBody>
                    <a:bodyPr/>
                    <a:lstStyle/>
                    <a:p>
                      <a:r>
                        <a:rPr lang="en-US" sz="1800" b="1" dirty="0"/>
                        <a:t>Not very important</a:t>
                      </a:r>
                    </a:p>
                  </a:txBody>
                  <a:tcPr marL="68580" marR="68580" marT="34290" marB="34290"/>
                </a:tc>
                <a:tc>
                  <a:txBody>
                    <a:bodyPr/>
                    <a:lstStyle/>
                    <a:p>
                      <a:pPr algn="ctr"/>
                      <a:r>
                        <a:rPr lang="en-US" sz="1800" b="1" dirty="0"/>
                        <a:t>9</a:t>
                      </a:r>
                    </a:p>
                  </a:txBody>
                  <a:tcPr marL="68580" marR="68580" marT="34290" marB="34290"/>
                </a:tc>
                <a:tc>
                  <a:txBody>
                    <a:bodyPr/>
                    <a:lstStyle/>
                    <a:p>
                      <a:pPr algn="ctr"/>
                      <a:r>
                        <a:rPr lang="en-US" sz="1800" b="1" dirty="0"/>
                        <a:t>33</a:t>
                      </a:r>
                    </a:p>
                  </a:txBody>
                  <a:tcPr marL="68580" marR="68580" marT="34290" marB="34290"/>
                </a:tc>
                <a:tc>
                  <a:txBody>
                    <a:bodyPr/>
                    <a:lstStyle/>
                    <a:p>
                      <a:pPr algn="ctr"/>
                      <a:r>
                        <a:rPr lang="en-US" sz="1800" b="1" dirty="0"/>
                        <a:t>33</a:t>
                      </a:r>
                    </a:p>
                  </a:txBody>
                  <a:tcPr marL="68580" marR="68580" marT="34290" marB="34290"/>
                </a:tc>
                <a:extLst>
                  <a:ext uri="{0D108BD9-81ED-4DB2-BD59-A6C34878D82A}">
                    <a16:rowId xmlns:a16="http://schemas.microsoft.com/office/drawing/2014/main" val="2783869403"/>
                  </a:ext>
                </a:extLst>
              </a:tr>
              <a:tr h="611525">
                <a:tc>
                  <a:txBody>
                    <a:bodyPr/>
                    <a:lstStyle/>
                    <a:p>
                      <a:r>
                        <a:rPr lang="en-US" sz="1800" b="1" dirty="0"/>
                        <a:t>Not at all important</a:t>
                      </a:r>
                    </a:p>
                  </a:txBody>
                  <a:tcPr marL="68580" marR="68580" marT="34290" marB="34290"/>
                </a:tc>
                <a:tc>
                  <a:txBody>
                    <a:bodyPr/>
                    <a:lstStyle/>
                    <a:p>
                      <a:pPr algn="ctr"/>
                      <a:r>
                        <a:rPr lang="en-US" sz="1800" b="1" dirty="0"/>
                        <a:t>3</a:t>
                      </a:r>
                    </a:p>
                  </a:txBody>
                  <a:tcPr marL="68580" marR="68580" marT="34290" marB="34290"/>
                </a:tc>
                <a:tc>
                  <a:txBody>
                    <a:bodyPr/>
                    <a:lstStyle/>
                    <a:p>
                      <a:pPr algn="ctr"/>
                      <a:r>
                        <a:rPr lang="en-US" sz="1800" b="1" dirty="0"/>
                        <a:t>9</a:t>
                      </a:r>
                    </a:p>
                  </a:txBody>
                  <a:tcPr marL="68580" marR="68580" marT="34290" marB="34290"/>
                </a:tc>
                <a:tc>
                  <a:txBody>
                    <a:bodyPr/>
                    <a:lstStyle/>
                    <a:p>
                      <a:pPr algn="ctr"/>
                      <a:r>
                        <a:rPr lang="en-US" sz="1800" b="1" dirty="0"/>
                        <a:t>9</a:t>
                      </a:r>
                    </a:p>
                  </a:txBody>
                  <a:tcPr marL="68580" marR="68580" marT="34290" marB="34290"/>
                </a:tc>
                <a:extLst>
                  <a:ext uri="{0D108BD9-81ED-4DB2-BD59-A6C34878D82A}">
                    <a16:rowId xmlns:a16="http://schemas.microsoft.com/office/drawing/2014/main" val="1270635797"/>
                  </a:ext>
                </a:extLst>
              </a:tr>
              <a:tr h="611525">
                <a:tc>
                  <a:txBody>
                    <a:bodyPr/>
                    <a:lstStyle/>
                    <a:p>
                      <a:r>
                        <a:rPr lang="en-US" sz="1800" b="1" dirty="0"/>
                        <a:t>I don’t plan to vote</a:t>
                      </a:r>
                    </a:p>
                  </a:txBody>
                  <a:tcPr marL="68580" marR="68580" marT="34290" marB="34290"/>
                </a:tc>
                <a:tc>
                  <a:txBody>
                    <a:bodyPr/>
                    <a:lstStyle/>
                    <a:p>
                      <a:pPr algn="ctr"/>
                      <a:r>
                        <a:rPr lang="en-US" sz="1800" b="1" dirty="0"/>
                        <a:t>0</a:t>
                      </a:r>
                    </a:p>
                  </a:txBody>
                  <a:tcPr marL="68580" marR="68580" marT="34290" marB="34290"/>
                </a:tc>
                <a:tc>
                  <a:txBody>
                    <a:bodyPr/>
                    <a:lstStyle/>
                    <a:p>
                      <a:pPr algn="ctr"/>
                      <a:r>
                        <a:rPr lang="en-US" sz="1800" b="1" dirty="0"/>
                        <a:t>0</a:t>
                      </a:r>
                    </a:p>
                  </a:txBody>
                  <a:tcPr marL="68580" marR="68580" marT="34290" marB="34290"/>
                </a:tc>
                <a:tc>
                  <a:txBody>
                    <a:bodyPr/>
                    <a:lstStyle/>
                    <a:p>
                      <a:pPr algn="ctr"/>
                      <a:r>
                        <a:rPr lang="en-US" sz="1800" b="1" dirty="0"/>
                        <a:t>0</a:t>
                      </a:r>
                    </a:p>
                  </a:txBody>
                  <a:tcPr marL="68580" marR="68580" marT="34290" marB="34290"/>
                </a:tc>
                <a:extLst>
                  <a:ext uri="{0D108BD9-81ED-4DB2-BD59-A6C34878D82A}">
                    <a16:rowId xmlns:a16="http://schemas.microsoft.com/office/drawing/2014/main" val="1598388117"/>
                  </a:ext>
                </a:extLst>
              </a:tr>
              <a:tr h="335352">
                <a:tc>
                  <a:txBody>
                    <a:bodyPr/>
                    <a:lstStyle/>
                    <a:p>
                      <a:r>
                        <a:rPr lang="en-US" sz="1800" b="1" dirty="0"/>
                        <a:t>Unsure</a:t>
                      </a:r>
                    </a:p>
                  </a:txBody>
                  <a:tcPr marL="68580" marR="68580" marT="34290" marB="34290"/>
                </a:tc>
                <a:tc>
                  <a:txBody>
                    <a:bodyPr/>
                    <a:lstStyle/>
                    <a:p>
                      <a:pPr algn="ctr"/>
                      <a:r>
                        <a:rPr lang="en-US" sz="1800" b="1" dirty="0"/>
                        <a:t>1</a:t>
                      </a:r>
                    </a:p>
                  </a:txBody>
                  <a:tcPr marL="68580" marR="68580" marT="34290" marB="34290"/>
                </a:tc>
                <a:tc>
                  <a:txBody>
                    <a:bodyPr/>
                    <a:lstStyle/>
                    <a:p>
                      <a:pPr algn="ctr"/>
                      <a:r>
                        <a:rPr lang="en-US" sz="1800" b="1" dirty="0"/>
                        <a:t>0</a:t>
                      </a:r>
                    </a:p>
                  </a:txBody>
                  <a:tcPr marL="68580" marR="68580" marT="34290" marB="34290"/>
                </a:tc>
                <a:tc>
                  <a:txBody>
                    <a:bodyPr/>
                    <a:lstStyle/>
                    <a:p>
                      <a:pPr algn="ctr"/>
                      <a:r>
                        <a:rPr lang="en-US" sz="1800" b="1"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3" name="Rectangle 2"/>
          <p:cNvSpPr/>
          <p:nvPr/>
        </p:nvSpPr>
        <p:spPr>
          <a:xfrm>
            <a:off x="410766" y="4890411"/>
            <a:ext cx="8352234" cy="1477328"/>
          </a:xfrm>
          <a:prstGeom prst="rect">
            <a:avLst/>
          </a:prstGeom>
        </p:spPr>
        <p:txBody>
          <a:bodyPr wrap="square">
            <a:spAutoFit/>
          </a:bodyPr>
          <a:lstStyle/>
          <a:p>
            <a:r>
              <a:rPr lang="en-US" b="1" dirty="0"/>
              <a:t>Trump: </a:t>
            </a:r>
            <a:r>
              <a:rPr lang="en-US" dirty="0"/>
              <a:t>Not mentioned.</a:t>
            </a:r>
          </a:p>
          <a:p>
            <a:r>
              <a:rPr lang="en-US" b="1" dirty="0"/>
              <a:t>Clinton: </a:t>
            </a:r>
            <a:r>
              <a:rPr lang="en-US" dirty="0"/>
              <a:t>“If you believe that companies should share profits, not pad executive bonuses, join us. If you believe the minimum wage should be a living wage… and no one working full time should have to raise their children in poverty, join us.”</a:t>
            </a:r>
          </a:p>
        </p:txBody>
      </p:sp>
    </p:spTree>
    <p:extLst>
      <p:ext uri="{BB962C8B-B14F-4D97-AF65-F5344CB8AC3E}">
        <p14:creationId xmlns:p14="http://schemas.microsoft.com/office/powerpoint/2010/main" val="3040787702"/>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40531"/>
          </a:xfrm>
        </p:spPr>
        <p:txBody>
          <a:bodyPr>
            <a:normAutofit fontScale="90000"/>
          </a:bodyPr>
          <a:lstStyle/>
          <a:p>
            <a:pPr algn="ctr"/>
            <a:r>
              <a:rPr lang="en-US" dirty="0"/>
              <a:t>How Important will </a:t>
            </a:r>
            <a:r>
              <a:rPr lang="en-US" b="1" u="sng" dirty="0"/>
              <a:t>healthcare </a:t>
            </a:r>
            <a:r>
              <a:rPr lang="en-US" dirty="0"/>
              <a:t>be as an issue in your vote for president this year?</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9832189"/>
              </p:ext>
            </p:extLst>
          </p:nvPr>
        </p:nvGraphicFramePr>
        <p:xfrm>
          <a:off x="1752601" y="1160051"/>
          <a:ext cx="6019799" cy="3546450"/>
        </p:xfrm>
        <a:graphic>
          <a:graphicData uri="http://schemas.openxmlformats.org/drawingml/2006/table">
            <a:tbl>
              <a:tblPr firstRow="1" bandRow="1">
                <a:tableStyleId>{5C22544A-7EE6-4342-B048-85BDC9FD1C3A}</a:tableStyleId>
              </a:tblPr>
              <a:tblGrid>
                <a:gridCol w="2495493">
                  <a:extLst>
                    <a:ext uri="{9D8B030D-6E8A-4147-A177-3AD203B41FA5}">
                      <a16:colId xmlns:a16="http://schemas.microsoft.com/office/drawing/2014/main" val="3237403202"/>
                    </a:ext>
                  </a:extLst>
                </a:gridCol>
                <a:gridCol w="985387">
                  <a:extLst>
                    <a:ext uri="{9D8B030D-6E8A-4147-A177-3AD203B41FA5}">
                      <a16:colId xmlns:a16="http://schemas.microsoft.com/office/drawing/2014/main" val="1217277603"/>
                    </a:ext>
                  </a:extLst>
                </a:gridCol>
                <a:gridCol w="1102219">
                  <a:extLst>
                    <a:ext uri="{9D8B030D-6E8A-4147-A177-3AD203B41FA5}">
                      <a16:colId xmlns:a16="http://schemas.microsoft.com/office/drawing/2014/main" val="1253285240"/>
                    </a:ext>
                  </a:extLst>
                </a:gridCol>
                <a:gridCol w="1436700">
                  <a:extLst>
                    <a:ext uri="{9D8B030D-6E8A-4147-A177-3AD203B41FA5}">
                      <a16:colId xmlns:a16="http://schemas.microsoft.com/office/drawing/2014/main" val="2434790790"/>
                    </a:ext>
                  </a:extLst>
                </a:gridCol>
              </a:tblGrid>
              <a:tr h="572130">
                <a:tc>
                  <a:txBody>
                    <a:bodyPr/>
                    <a:lstStyle/>
                    <a:p>
                      <a:endParaRPr lang="en-US" sz="1800" dirty="0"/>
                    </a:p>
                  </a:txBody>
                  <a:tcPr marL="68580" marR="68580" marT="34290" marB="34290"/>
                </a:tc>
                <a:tc>
                  <a:txBody>
                    <a:bodyPr/>
                    <a:lstStyle/>
                    <a:p>
                      <a:pPr algn="ctr"/>
                      <a:r>
                        <a:rPr lang="en-US" sz="1800" dirty="0"/>
                        <a:t>Clinton</a:t>
                      </a:r>
                    </a:p>
                  </a:txBody>
                  <a:tcPr marL="68580" marR="68580" marT="34290" marB="34290"/>
                </a:tc>
                <a:tc>
                  <a:txBody>
                    <a:bodyPr/>
                    <a:lstStyle/>
                    <a:p>
                      <a:pPr algn="ctr"/>
                      <a:r>
                        <a:rPr lang="en-US" sz="1800" dirty="0"/>
                        <a:t>Trump</a:t>
                      </a:r>
                    </a:p>
                  </a:txBody>
                  <a:tcPr marL="68580" marR="68580" marT="34290" marB="34290"/>
                </a:tc>
                <a:tc>
                  <a:txBody>
                    <a:bodyPr/>
                    <a:lstStyle/>
                    <a:p>
                      <a:pPr algn="ctr"/>
                      <a:r>
                        <a:rPr lang="en-US" sz="1800" dirty="0"/>
                        <a:t>Others</a:t>
                      </a:r>
                    </a:p>
                  </a:txBody>
                  <a:tcPr marL="68580" marR="68580" marT="34290" marB="34290"/>
                </a:tc>
                <a:extLst>
                  <a:ext uri="{0D108BD9-81ED-4DB2-BD59-A6C34878D82A}">
                    <a16:rowId xmlns:a16="http://schemas.microsoft.com/office/drawing/2014/main" val="2414505041"/>
                  </a:ext>
                </a:extLst>
              </a:tr>
              <a:tr h="313749">
                <a:tc>
                  <a:txBody>
                    <a:bodyPr/>
                    <a:lstStyle/>
                    <a:p>
                      <a:r>
                        <a:rPr lang="en-US" sz="1800" b="1" dirty="0"/>
                        <a:t>Very important</a:t>
                      </a:r>
                    </a:p>
                  </a:txBody>
                  <a:tcPr marL="68580" marR="68580" marT="34290" marB="34290"/>
                </a:tc>
                <a:tc>
                  <a:txBody>
                    <a:bodyPr/>
                    <a:lstStyle/>
                    <a:p>
                      <a:pPr algn="ctr"/>
                      <a:r>
                        <a:rPr lang="en-US" sz="1800" b="1" dirty="0"/>
                        <a:t>78</a:t>
                      </a:r>
                    </a:p>
                  </a:txBody>
                  <a:tcPr marL="68580" marR="68580" marT="34290" marB="34290"/>
                </a:tc>
                <a:tc>
                  <a:txBody>
                    <a:bodyPr/>
                    <a:lstStyle/>
                    <a:p>
                      <a:pPr algn="ctr"/>
                      <a:r>
                        <a:rPr lang="en-US" sz="1800" b="1" dirty="0"/>
                        <a:t>65</a:t>
                      </a:r>
                    </a:p>
                  </a:txBody>
                  <a:tcPr marL="68580" marR="68580" marT="34290" marB="34290"/>
                </a:tc>
                <a:tc>
                  <a:txBody>
                    <a:bodyPr/>
                    <a:lstStyle/>
                    <a:p>
                      <a:pPr algn="ctr"/>
                      <a:r>
                        <a:rPr lang="en-US" sz="1800" b="1" dirty="0"/>
                        <a:t>62</a:t>
                      </a:r>
                    </a:p>
                  </a:txBody>
                  <a:tcPr marL="68580" marR="68580" marT="34290" marB="34290"/>
                </a:tc>
                <a:extLst>
                  <a:ext uri="{0D108BD9-81ED-4DB2-BD59-A6C34878D82A}">
                    <a16:rowId xmlns:a16="http://schemas.microsoft.com/office/drawing/2014/main" val="3988915137"/>
                  </a:ext>
                </a:extLst>
              </a:tr>
              <a:tr h="572130">
                <a:tc>
                  <a:txBody>
                    <a:bodyPr/>
                    <a:lstStyle/>
                    <a:p>
                      <a:r>
                        <a:rPr lang="en-US" sz="1800" b="1" dirty="0"/>
                        <a:t>Somewhat important</a:t>
                      </a:r>
                    </a:p>
                  </a:txBody>
                  <a:tcPr marL="68580" marR="68580" marT="34290" marB="34290"/>
                </a:tc>
                <a:tc>
                  <a:txBody>
                    <a:bodyPr/>
                    <a:lstStyle/>
                    <a:p>
                      <a:pPr algn="ctr"/>
                      <a:r>
                        <a:rPr lang="en-US" sz="1800" b="1" dirty="0"/>
                        <a:t>15</a:t>
                      </a:r>
                    </a:p>
                  </a:txBody>
                  <a:tcPr marL="68580" marR="68580" marT="34290" marB="34290"/>
                </a:tc>
                <a:tc>
                  <a:txBody>
                    <a:bodyPr/>
                    <a:lstStyle/>
                    <a:p>
                      <a:pPr algn="ctr"/>
                      <a:r>
                        <a:rPr lang="en-US" sz="1800" b="1" dirty="0"/>
                        <a:t>25</a:t>
                      </a:r>
                    </a:p>
                  </a:txBody>
                  <a:tcPr marL="68580" marR="68580" marT="34290" marB="34290"/>
                </a:tc>
                <a:tc>
                  <a:txBody>
                    <a:bodyPr/>
                    <a:lstStyle/>
                    <a:p>
                      <a:pPr algn="ctr"/>
                      <a:r>
                        <a:rPr lang="en-US" sz="1800" b="1" dirty="0"/>
                        <a:t>29</a:t>
                      </a:r>
                    </a:p>
                  </a:txBody>
                  <a:tcPr marL="68580" marR="68580" marT="34290" marB="34290"/>
                </a:tc>
                <a:extLst>
                  <a:ext uri="{0D108BD9-81ED-4DB2-BD59-A6C34878D82A}">
                    <a16:rowId xmlns:a16="http://schemas.microsoft.com/office/drawing/2014/main" val="145220960"/>
                  </a:ext>
                </a:extLst>
              </a:tr>
              <a:tr h="572130">
                <a:tc>
                  <a:txBody>
                    <a:bodyPr/>
                    <a:lstStyle/>
                    <a:p>
                      <a:r>
                        <a:rPr lang="en-US" sz="1800" b="1" dirty="0"/>
                        <a:t>Not very important</a:t>
                      </a:r>
                    </a:p>
                  </a:txBody>
                  <a:tcPr marL="68580" marR="68580" marT="34290" marB="34290"/>
                </a:tc>
                <a:tc>
                  <a:txBody>
                    <a:bodyPr/>
                    <a:lstStyle/>
                    <a:p>
                      <a:pPr algn="ctr"/>
                      <a:r>
                        <a:rPr lang="en-US" sz="1800" b="1" dirty="0"/>
                        <a:t>4</a:t>
                      </a:r>
                    </a:p>
                  </a:txBody>
                  <a:tcPr marL="68580" marR="68580" marT="34290" marB="34290"/>
                </a:tc>
                <a:tc>
                  <a:txBody>
                    <a:bodyPr/>
                    <a:lstStyle/>
                    <a:p>
                      <a:pPr algn="ctr"/>
                      <a:r>
                        <a:rPr lang="en-US" sz="1800" b="1" dirty="0"/>
                        <a:t>9</a:t>
                      </a:r>
                    </a:p>
                  </a:txBody>
                  <a:tcPr marL="68580" marR="68580" marT="34290" marB="34290"/>
                </a:tc>
                <a:tc>
                  <a:txBody>
                    <a:bodyPr/>
                    <a:lstStyle/>
                    <a:p>
                      <a:pPr algn="ctr"/>
                      <a:r>
                        <a:rPr lang="en-US" sz="1800" b="1" dirty="0"/>
                        <a:t>8</a:t>
                      </a:r>
                    </a:p>
                  </a:txBody>
                  <a:tcPr marL="68580" marR="68580" marT="34290" marB="34290"/>
                </a:tc>
                <a:extLst>
                  <a:ext uri="{0D108BD9-81ED-4DB2-BD59-A6C34878D82A}">
                    <a16:rowId xmlns:a16="http://schemas.microsoft.com/office/drawing/2014/main" val="2783869403"/>
                  </a:ext>
                </a:extLst>
              </a:tr>
              <a:tr h="572130">
                <a:tc>
                  <a:txBody>
                    <a:bodyPr/>
                    <a:lstStyle/>
                    <a:p>
                      <a:r>
                        <a:rPr lang="en-US" sz="1800" b="1" dirty="0"/>
                        <a:t>Not at all important</a:t>
                      </a:r>
                    </a:p>
                  </a:txBody>
                  <a:tcPr marL="68580" marR="68580" marT="34290" marB="34290"/>
                </a:tc>
                <a:tc>
                  <a:txBody>
                    <a:bodyPr/>
                    <a:lstStyle/>
                    <a:p>
                      <a:pPr algn="ctr"/>
                      <a:r>
                        <a:rPr lang="en-US" sz="1800" b="1" dirty="0"/>
                        <a:t>2</a:t>
                      </a:r>
                    </a:p>
                  </a:txBody>
                  <a:tcPr marL="68580" marR="68580" marT="34290" marB="34290"/>
                </a:tc>
                <a:tc>
                  <a:txBody>
                    <a:bodyPr/>
                    <a:lstStyle/>
                    <a:p>
                      <a:pPr algn="ctr"/>
                      <a:r>
                        <a:rPr lang="en-US" sz="1800" b="1" dirty="0"/>
                        <a:t>1</a:t>
                      </a:r>
                    </a:p>
                  </a:txBody>
                  <a:tcPr marL="68580" marR="68580" marT="34290" marB="34290"/>
                </a:tc>
                <a:tc>
                  <a:txBody>
                    <a:bodyPr/>
                    <a:lstStyle/>
                    <a:p>
                      <a:pPr algn="ctr"/>
                      <a:r>
                        <a:rPr lang="en-US" sz="1800" b="1" dirty="0"/>
                        <a:t>0</a:t>
                      </a:r>
                    </a:p>
                  </a:txBody>
                  <a:tcPr marL="68580" marR="68580" marT="34290" marB="34290"/>
                </a:tc>
                <a:extLst>
                  <a:ext uri="{0D108BD9-81ED-4DB2-BD59-A6C34878D82A}">
                    <a16:rowId xmlns:a16="http://schemas.microsoft.com/office/drawing/2014/main" val="1270635797"/>
                  </a:ext>
                </a:extLst>
              </a:tr>
              <a:tr h="572130">
                <a:tc>
                  <a:txBody>
                    <a:bodyPr/>
                    <a:lstStyle/>
                    <a:p>
                      <a:r>
                        <a:rPr lang="en-US" sz="1800" b="1" dirty="0"/>
                        <a:t>I don’t plan to vote</a:t>
                      </a:r>
                    </a:p>
                  </a:txBody>
                  <a:tcPr marL="68580" marR="68580" marT="34290" marB="34290"/>
                </a:tc>
                <a:tc>
                  <a:txBody>
                    <a:bodyPr/>
                    <a:lstStyle/>
                    <a:p>
                      <a:pPr algn="ctr"/>
                      <a:r>
                        <a:rPr lang="en-US" sz="1800" b="1" dirty="0"/>
                        <a:t>0</a:t>
                      </a:r>
                    </a:p>
                  </a:txBody>
                  <a:tcPr marL="68580" marR="68580" marT="34290" marB="34290"/>
                </a:tc>
                <a:tc>
                  <a:txBody>
                    <a:bodyPr/>
                    <a:lstStyle/>
                    <a:p>
                      <a:pPr algn="ctr"/>
                      <a:r>
                        <a:rPr lang="en-US" sz="1800" b="1" dirty="0"/>
                        <a:t>0</a:t>
                      </a:r>
                    </a:p>
                  </a:txBody>
                  <a:tcPr marL="68580" marR="68580" marT="34290" marB="34290"/>
                </a:tc>
                <a:tc>
                  <a:txBody>
                    <a:bodyPr/>
                    <a:lstStyle/>
                    <a:p>
                      <a:pPr algn="ctr"/>
                      <a:r>
                        <a:rPr lang="en-US" sz="1800" b="1" dirty="0"/>
                        <a:t>0</a:t>
                      </a:r>
                    </a:p>
                  </a:txBody>
                  <a:tcPr marL="68580" marR="68580" marT="34290" marB="34290"/>
                </a:tc>
                <a:extLst>
                  <a:ext uri="{0D108BD9-81ED-4DB2-BD59-A6C34878D82A}">
                    <a16:rowId xmlns:a16="http://schemas.microsoft.com/office/drawing/2014/main" val="1598388117"/>
                  </a:ext>
                </a:extLst>
              </a:tr>
              <a:tr h="313749">
                <a:tc>
                  <a:txBody>
                    <a:bodyPr/>
                    <a:lstStyle/>
                    <a:p>
                      <a:r>
                        <a:rPr lang="en-US" sz="1800" b="1" dirty="0"/>
                        <a:t>Unsure</a:t>
                      </a:r>
                    </a:p>
                  </a:txBody>
                  <a:tcPr marL="68580" marR="68580" marT="34290" marB="34290"/>
                </a:tc>
                <a:tc>
                  <a:txBody>
                    <a:bodyPr/>
                    <a:lstStyle/>
                    <a:p>
                      <a:pPr algn="ctr"/>
                      <a:r>
                        <a:rPr lang="en-US" sz="1800" b="1" dirty="0"/>
                        <a:t>1</a:t>
                      </a:r>
                    </a:p>
                  </a:txBody>
                  <a:tcPr marL="68580" marR="68580" marT="34290" marB="34290"/>
                </a:tc>
                <a:tc>
                  <a:txBody>
                    <a:bodyPr/>
                    <a:lstStyle/>
                    <a:p>
                      <a:pPr algn="ctr"/>
                      <a:r>
                        <a:rPr lang="en-US" sz="1800" b="1" dirty="0"/>
                        <a:t>0</a:t>
                      </a:r>
                    </a:p>
                  </a:txBody>
                  <a:tcPr marL="68580" marR="68580" marT="34290" marB="34290"/>
                </a:tc>
                <a:tc>
                  <a:txBody>
                    <a:bodyPr/>
                    <a:lstStyle/>
                    <a:p>
                      <a:pPr algn="ctr"/>
                      <a:r>
                        <a:rPr lang="en-US" sz="1800" b="1"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3" name="Rectangle 2"/>
          <p:cNvSpPr/>
          <p:nvPr/>
        </p:nvSpPr>
        <p:spPr>
          <a:xfrm>
            <a:off x="628650" y="5029200"/>
            <a:ext cx="8568928" cy="1200329"/>
          </a:xfrm>
          <a:prstGeom prst="rect">
            <a:avLst/>
          </a:prstGeom>
        </p:spPr>
        <p:txBody>
          <a:bodyPr wrap="square">
            <a:spAutoFit/>
          </a:bodyPr>
          <a:lstStyle/>
          <a:p>
            <a:r>
              <a:rPr lang="en-US" b="1" dirty="0"/>
              <a:t>Trump:</a:t>
            </a:r>
            <a:r>
              <a:rPr lang="en-US" dirty="0"/>
              <a:t> “We will repeal and replace disastrous Obamacare. You will be able to choose your own doctor again.”</a:t>
            </a:r>
          </a:p>
          <a:p>
            <a:r>
              <a:rPr lang="en-US" b="1" dirty="0"/>
              <a:t>Clinton: “</a:t>
            </a:r>
            <a:r>
              <a:rPr lang="en-US" dirty="0"/>
              <a:t>If you believe that every man, woman, and child in America has the right to affordable health care, join us.”</a:t>
            </a:r>
            <a:endParaRPr lang="en-US" b="1" dirty="0"/>
          </a:p>
        </p:txBody>
      </p:sp>
    </p:spTree>
    <p:extLst>
      <p:ext uri="{BB962C8B-B14F-4D97-AF65-F5344CB8AC3E}">
        <p14:creationId xmlns:p14="http://schemas.microsoft.com/office/powerpoint/2010/main" val="2388450526"/>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40531"/>
          </a:xfrm>
        </p:spPr>
        <p:txBody>
          <a:bodyPr>
            <a:normAutofit fontScale="90000"/>
          </a:bodyPr>
          <a:lstStyle/>
          <a:p>
            <a:pPr algn="ctr"/>
            <a:r>
              <a:rPr lang="en-US" dirty="0"/>
              <a:t>How Important will </a:t>
            </a:r>
            <a:r>
              <a:rPr lang="en-US" b="1" u="sng" dirty="0"/>
              <a:t>college tuition </a:t>
            </a:r>
            <a:r>
              <a:rPr lang="en-US" dirty="0"/>
              <a:t>be as an issue in your vote for president this year?</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8207517"/>
              </p:ext>
            </p:extLst>
          </p:nvPr>
        </p:nvGraphicFramePr>
        <p:xfrm>
          <a:off x="1281186" y="1219200"/>
          <a:ext cx="6710214" cy="2400300"/>
        </p:xfrm>
        <a:graphic>
          <a:graphicData uri="http://schemas.openxmlformats.org/drawingml/2006/table">
            <a:tbl>
              <a:tblPr firstRow="1" bandRow="1">
                <a:tableStyleId>{5C22544A-7EE6-4342-B048-85BDC9FD1C3A}</a:tableStyleId>
              </a:tblPr>
              <a:tblGrid>
                <a:gridCol w="2499408">
                  <a:extLst>
                    <a:ext uri="{9D8B030D-6E8A-4147-A177-3AD203B41FA5}">
                      <a16:colId xmlns:a16="http://schemas.microsoft.com/office/drawing/2014/main" val="3237403202"/>
                    </a:ext>
                  </a:extLst>
                </a:gridCol>
                <a:gridCol w="986933">
                  <a:extLst>
                    <a:ext uri="{9D8B030D-6E8A-4147-A177-3AD203B41FA5}">
                      <a16:colId xmlns:a16="http://schemas.microsoft.com/office/drawing/2014/main" val="1217277603"/>
                    </a:ext>
                  </a:extLst>
                </a:gridCol>
                <a:gridCol w="1074515">
                  <a:extLst>
                    <a:ext uri="{9D8B030D-6E8A-4147-A177-3AD203B41FA5}">
                      <a16:colId xmlns:a16="http://schemas.microsoft.com/office/drawing/2014/main" val="337394946"/>
                    </a:ext>
                  </a:extLst>
                </a:gridCol>
                <a:gridCol w="933099">
                  <a:extLst>
                    <a:ext uri="{9D8B030D-6E8A-4147-A177-3AD203B41FA5}">
                      <a16:colId xmlns:a16="http://schemas.microsoft.com/office/drawing/2014/main" val="1253285240"/>
                    </a:ext>
                  </a:extLst>
                </a:gridCol>
                <a:gridCol w="1216259">
                  <a:extLst>
                    <a:ext uri="{9D8B030D-6E8A-4147-A177-3AD203B41FA5}">
                      <a16:colId xmlns:a16="http://schemas.microsoft.com/office/drawing/2014/main" val="2434790790"/>
                    </a:ext>
                  </a:extLst>
                </a:gridCol>
              </a:tblGrid>
              <a:tr h="342900">
                <a:tc>
                  <a:txBody>
                    <a:bodyPr/>
                    <a:lstStyle/>
                    <a:p>
                      <a:endParaRPr lang="en-US" sz="1800" dirty="0"/>
                    </a:p>
                  </a:txBody>
                  <a:tcPr marL="68580" marR="68580" marT="34290" marB="34290"/>
                </a:tc>
                <a:tc>
                  <a:txBody>
                    <a:bodyPr/>
                    <a:lstStyle/>
                    <a:p>
                      <a:pPr algn="ctr"/>
                      <a:r>
                        <a:rPr lang="en-US" sz="1800" dirty="0"/>
                        <a:t>Clinton</a:t>
                      </a:r>
                    </a:p>
                  </a:txBody>
                  <a:tcPr marL="68580" marR="68580" marT="34290" marB="34290"/>
                </a:tc>
                <a:tc>
                  <a:txBody>
                    <a:bodyPr/>
                    <a:lstStyle/>
                    <a:p>
                      <a:pPr algn="ctr"/>
                      <a:r>
                        <a:rPr lang="en-US" sz="1800" dirty="0"/>
                        <a:t>Sanders</a:t>
                      </a:r>
                    </a:p>
                  </a:txBody>
                  <a:tcPr marL="68580" marR="68580" marT="34290" marB="34290"/>
                </a:tc>
                <a:tc>
                  <a:txBody>
                    <a:bodyPr/>
                    <a:lstStyle/>
                    <a:p>
                      <a:pPr algn="ctr"/>
                      <a:r>
                        <a:rPr lang="en-US" sz="1800" dirty="0"/>
                        <a:t>Trump</a:t>
                      </a:r>
                    </a:p>
                  </a:txBody>
                  <a:tcPr marL="68580" marR="68580" marT="34290" marB="34290"/>
                </a:tc>
                <a:tc>
                  <a:txBody>
                    <a:bodyPr/>
                    <a:lstStyle/>
                    <a:p>
                      <a:pPr algn="ctr"/>
                      <a:r>
                        <a:rPr lang="en-US" sz="1800" dirty="0"/>
                        <a:t>Others</a:t>
                      </a:r>
                    </a:p>
                  </a:txBody>
                  <a:tcPr marL="68580" marR="68580" marT="34290" marB="34290"/>
                </a:tc>
                <a:extLst>
                  <a:ext uri="{0D108BD9-81ED-4DB2-BD59-A6C34878D82A}">
                    <a16:rowId xmlns:a16="http://schemas.microsoft.com/office/drawing/2014/main" val="2414505041"/>
                  </a:ext>
                </a:extLst>
              </a:tr>
              <a:tr h="342900">
                <a:tc>
                  <a:txBody>
                    <a:bodyPr/>
                    <a:lstStyle/>
                    <a:p>
                      <a:r>
                        <a:rPr lang="en-US" sz="1800" dirty="0"/>
                        <a:t>Very important</a:t>
                      </a:r>
                    </a:p>
                  </a:txBody>
                  <a:tcPr marL="68580" marR="68580" marT="34290" marB="34290"/>
                </a:tc>
                <a:tc>
                  <a:txBody>
                    <a:bodyPr/>
                    <a:lstStyle/>
                    <a:p>
                      <a:pPr algn="ctr"/>
                      <a:r>
                        <a:rPr lang="en-US" sz="1800" dirty="0"/>
                        <a:t>45</a:t>
                      </a:r>
                    </a:p>
                  </a:txBody>
                  <a:tcPr marL="68580" marR="68580" marT="34290" marB="34290"/>
                </a:tc>
                <a:tc>
                  <a:txBody>
                    <a:bodyPr/>
                    <a:lstStyle/>
                    <a:p>
                      <a:pPr algn="ctr"/>
                      <a:r>
                        <a:rPr lang="en-US" sz="1800" dirty="0"/>
                        <a:t>52</a:t>
                      </a:r>
                    </a:p>
                  </a:txBody>
                  <a:tcPr marL="68580" marR="68580" marT="34290" marB="34290"/>
                </a:tc>
                <a:tc>
                  <a:txBody>
                    <a:bodyPr/>
                    <a:lstStyle/>
                    <a:p>
                      <a:pPr algn="ctr"/>
                      <a:r>
                        <a:rPr lang="en-US" sz="1800" dirty="0"/>
                        <a:t>10</a:t>
                      </a:r>
                    </a:p>
                  </a:txBody>
                  <a:tcPr marL="68580" marR="68580" marT="34290" marB="34290"/>
                </a:tc>
                <a:tc>
                  <a:txBody>
                    <a:bodyPr/>
                    <a:lstStyle/>
                    <a:p>
                      <a:pPr algn="ctr"/>
                      <a:r>
                        <a:rPr lang="en-US" sz="1800" dirty="0"/>
                        <a:t>31</a:t>
                      </a:r>
                    </a:p>
                  </a:txBody>
                  <a:tcPr marL="68580" marR="68580" marT="34290" marB="34290"/>
                </a:tc>
                <a:extLst>
                  <a:ext uri="{0D108BD9-81ED-4DB2-BD59-A6C34878D82A}">
                    <a16:rowId xmlns:a16="http://schemas.microsoft.com/office/drawing/2014/main" val="3988915137"/>
                  </a:ext>
                </a:extLst>
              </a:tr>
              <a:tr h="342900">
                <a:tc>
                  <a:txBody>
                    <a:bodyPr/>
                    <a:lstStyle/>
                    <a:p>
                      <a:r>
                        <a:rPr lang="en-US" sz="1800" dirty="0"/>
                        <a:t>Somewhat important</a:t>
                      </a:r>
                    </a:p>
                  </a:txBody>
                  <a:tcPr marL="68580" marR="68580" marT="34290" marB="34290"/>
                </a:tc>
                <a:tc>
                  <a:txBody>
                    <a:bodyPr/>
                    <a:lstStyle/>
                    <a:p>
                      <a:pPr algn="ctr"/>
                      <a:r>
                        <a:rPr lang="en-US" sz="1800" dirty="0"/>
                        <a:t>34</a:t>
                      </a:r>
                    </a:p>
                  </a:txBody>
                  <a:tcPr marL="68580" marR="68580" marT="34290" marB="34290"/>
                </a:tc>
                <a:tc>
                  <a:txBody>
                    <a:bodyPr/>
                    <a:lstStyle/>
                    <a:p>
                      <a:pPr algn="ctr"/>
                      <a:r>
                        <a:rPr lang="en-US" sz="1800" dirty="0"/>
                        <a:t>37</a:t>
                      </a:r>
                    </a:p>
                  </a:txBody>
                  <a:tcPr marL="68580" marR="68580" marT="34290" marB="34290"/>
                </a:tc>
                <a:tc>
                  <a:txBody>
                    <a:bodyPr/>
                    <a:lstStyle/>
                    <a:p>
                      <a:pPr algn="ctr"/>
                      <a:r>
                        <a:rPr lang="en-US" sz="1800" dirty="0"/>
                        <a:t>27</a:t>
                      </a:r>
                    </a:p>
                  </a:txBody>
                  <a:tcPr marL="68580" marR="68580" marT="34290" marB="34290"/>
                </a:tc>
                <a:tc>
                  <a:txBody>
                    <a:bodyPr/>
                    <a:lstStyle/>
                    <a:p>
                      <a:pPr algn="ctr"/>
                      <a:r>
                        <a:rPr lang="en-US" sz="1800" dirty="0"/>
                        <a:t>28</a:t>
                      </a:r>
                    </a:p>
                  </a:txBody>
                  <a:tcPr marL="68580" marR="68580" marT="34290" marB="34290"/>
                </a:tc>
                <a:extLst>
                  <a:ext uri="{0D108BD9-81ED-4DB2-BD59-A6C34878D82A}">
                    <a16:rowId xmlns:a16="http://schemas.microsoft.com/office/drawing/2014/main" val="145220960"/>
                  </a:ext>
                </a:extLst>
              </a:tr>
              <a:tr h="342900">
                <a:tc>
                  <a:txBody>
                    <a:bodyPr/>
                    <a:lstStyle/>
                    <a:p>
                      <a:r>
                        <a:rPr lang="en-US" sz="1800" dirty="0"/>
                        <a:t>Not very important</a:t>
                      </a:r>
                    </a:p>
                  </a:txBody>
                  <a:tcPr marL="68580" marR="68580" marT="34290" marB="34290"/>
                </a:tc>
                <a:tc>
                  <a:txBody>
                    <a:bodyPr/>
                    <a:lstStyle/>
                    <a:p>
                      <a:pPr algn="ctr"/>
                      <a:r>
                        <a:rPr lang="en-US" sz="1800" dirty="0"/>
                        <a:t>12</a:t>
                      </a:r>
                    </a:p>
                  </a:txBody>
                  <a:tcPr marL="68580" marR="68580" marT="34290" marB="34290"/>
                </a:tc>
                <a:tc>
                  <a:txBody>
                    <a:bodyPr/>
                    <a:lstStyle/>
                    <a:p>
                      <a:pPr algn="ctr"/>
                      <a:r>
                        <a:rPr lang="en-US" sz="1800" dirty="0"/>
                        <a:t>8</a:t>
                      </a:r>
                    </a:p>
                  </a:txBody>
                  <a:tcPr marL="68580" marR="68580" marT="34290" marB="34290"/>
                </a:tc>
                <a:tc>
                  <a:txBody>
                    <a:bodyPr/>
                    <a:lstStyle/>
                    <a:p>
                      <a:pPr algn="ctr"/>
                      <a:r>
                        <a:rPr lang="en-US" sz="1800" dirty="0"/>
                        <a:t>32</a:t>
                      </a:r>
                    </a:p>
                  </a:txBody>
                  <a:tcPr marL="68580" marR="68580" marT="34290" marB="34290"/>
                </a:tc>
                <a:tc>
                  <a:txBody>
                    <a:bodyPr/>
                    <a:lstStyle/>
                    <a:p>
                      <a:pPr algn="ctr"/>
                      <a:r>
                        <a:rPr lang="en-US" sz="1800" dirty="0"/>
                        <a:t>18</a:t>
                      </a:r>
                    </a:p>
                  </a:txBody>
                  <a:tcPr marL="68580" marR="68580" marT="34290" marB="34290"/>
                </a:tc>
                <a:extLst>
                  <a:ext uri="{0D108BD9-81ED-4DB2-BD59-A6C34878D82A}">
                    <a16:rowId xmlns:a16="http://schemas.microsoft.com/office/drawing/2014/main" val="2783869403"/>
                  </a:ext>
                </a:extLst>
              </a:tr>
              <a:tr h="342900">
                <a:tc>
                  <a:txBody>
                    <a:bodyPr/>
                    <a:lstStyle/>
                    <a:p>
                      <a:r>
                        <a:rPr lang="en-US" sz="1800" dirty="0"/>
                        <a:t>Not at all important</a:t>
                      </a:r>
                    </a:p>
                  </a:txBody>
                  <a:tcPr marL="68580" marR="68580" marT="34290" marB="34290"/>
                </a:tc>
                <a:tc>
                  <a:txBody>
                    <a:bodyPr/>
                    <a:lstStyle/>
                    <a:p>
                      <a:pPr algn="ctr"/>
                      <a:r>
                        <a:rPr lang="en-US" sz="1800" dirty="0"/>
                        <a:t>8</a:t>
                      </a:r>
                    </a:p>
                  </a:txBody>
                  <a:tcPr marL="68580" marR="68580" marT="34290" marB="34290"/>
                </a:tc>
                <a:tc>
                  <a:txBody>
                    <a:bodyPr/>
                    <a:lstStyle/>
                    <a:p>
                      <a:pPr algn="ctr"/>
                      <a:r>
                        <a:rPr lang="en-US" sz="1800" dirty="0"/>
                        <a:t>3</a:t>
                      </a:r>
                    </a:p>
                  </a:txBody>
                  <a:tcPr marL="68580" marR="68580" marT="34290" marB="34290"/>
                </a:tc>
                <a:tc>
                  <a:txBody>
                    <a:bodyPr/>
                    <a:lstStyle/>
                    <a:p>
                      <a:pPr algn="ctr"/>
                      <a:r>
                        <a:rPr lang="en-US" sz="1800" dirty="0"/>
                        <a:t>31</a:t>
                      </a:r>
                    </a:p>
                  </a:txBody>
                  <a:tcPr marL="68580" marR="68580" marT="34290" marB="34290"/>
                </a:tc>
                <a:tc>
                  <a:txBody>
                    <a:bodyPr/>
                    <a:lstStyle/>
                    <a:p>
                      <a:pPr algn="ctr"/>
                      <a:r>
                        <a:rPr lang="en-US" sz="1800" dirty="0"/>
                        <a:t>20</a:t>
                      </a:r>
                    </a:p>
                  </a:txBody>
                  <a:tcPr marL="68580" marR="68580" marT="34290" marB="34290"/>
                </a:tc>
                <a:extLst>
                  <a:ext uri="{0D108BD9-81ED-4DB2-BD59-A6C34878D82A}">
                    <a16:rowId xmlns:a16="http://schemas.microsoft.com/office/drawing/2014/main" val="1270635797"/>
                  </a:ext>
                </a:extLst>
              </a:tr>
              <a:tr h="342900">
                <a:tc>
                  <a:txBody>
                    <a:bodyPr/>
                    <a:lstStyle/>
                    <a:p>
                      <a:r>
                        <a:rPr lang="en-US" sz="1800" dirty="0"/>
                        <a:t>I don’t plan to vote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1</a:t>
                      </a:r>
                    </a:p>
                  </a:txBody>
                  <a:tcPr marL="68580" marR="68580" marT="34290" marB="34290"/>
                </a:tc>
                <a:extLst>
                  <a:ext uri="{0D108BD9-81ED-4DB2-BD59-A6C34878D82A}">
                    <a16:rowId xmlns:a16="http://schemas.microsoft.com/office/drawing/2014/main" val="1598388117"/>
                  </a:ext>
                </a:extLst>
              </a:tr>
              <a:tr h="342900">
                <a:tc>
                  <a:txBody>
                    <a:bodyPr/>
                    <a:lstStyle/>
                    <a:p>
                      <a:r>
                        <a:rPr lang="en-US" sz="1800" dirty="0"/>
                        <a:t>Unsure</a:t>
                      </a:r>
                    </a:p>
                  </a:txBody>
                  <a:tcPr marL="68580" marR="68580" marT="34290" marB="34290"/>
                </a:tc>
                <a:tc>
                  <a:txBody>
                    <a:bodyPr/>
                    <a:lstStyle/>
                    <a:p>
                      <a:pPr algn="ctr"/>
                      <a:r>
                        <a:rPr lang="en-US" sz="1800" dirty="0"/>
                        <a:t>2</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2</a:t>
                      </a:r>
                    </a:p>
                  </a:txBody>
                  <a:tcPr marL="68580" marR="68580" marT="34290" marB="34290"/>
                </a:tc>
                <a:extLst>
                  <a:ext uri="{0D108BD9-81ED-4DB2-BD59-A6C34878D82A}">
                    <a16:rowId xmlns:a16="http://schemas.microsoft.com/office/drawing/2014/main" val="305881800"/>
                  </a:ext>
                </a:extLst>
              </a:tr>
            </a:tbl>
          </a:graphicData>
        </a:graphic>
      </p:graphicFrame>
      <p:sp>
        <p:nvSpPr>
          <p:cNvPr id="3" name="TextBox 2"/>
          <p:cNvSpPr txBox="1"/>
          <p:nvPr/>
        </p:nvSpPr>
        <p:spPr>
          <a:xfrm>
            <a:off x="910827" y="3736562"/>
            <a:ext cx="7450931" cy="2862322"/>
          </a:xfrm>
          <a:prstGeom prst="rect">
            <a:avLst/>
          </a:prstGeom>
          <a:noFill/>
        </p:spPr>
        <p:txBody>
          <a:bodyPr wrap="square" rtlCol="0">
            <a:spAutoFit/>
          </a:bodyPr>
          <a:lstStyle/>
          <a:p>
            <a:r>
              <a:rPr lang="en-US" b="1" dirty="0"/>
              <a:t>Clinton: </a:t>
            </a:r>
            <a:r>
              <a:rPr lang="en-US" dirty="0"/>
              <a:t>“Bernie Sanders and I will work together to make college tuition free for the middle class and debt free for all…” She mentions schools: “Where you can get a good job and send your kids to a good school, no matter what ZIP code you live in.”</a:t>
            </a:r>
          </a:p>
          <a:p>
            <a:endParaRPr lang="en-US" dirty="0"/>
          </a:p>
          <a:p>
            <a:r>
              <a:rPr lang="en-US" b="1" dirty="0"/>
              <a:t>Trump: </a:t>
            </a:r>
            <a:r>
              <a:rPr lang="en-US" dirty="0"/>
              <a:t>Doesn’t say much about this or education in general. He does say,” We will rescue kids from failing schools by helping their parents send them to a safe school of their choice.”  “We're going to work with all of our students who are drowning in debt to take the pressure off these people just starting out in their adult lives. Tremendous problem.”</a:t>
            </a:r>
          </a:p>
        </p:txBody>
      </p:sp>
    </p:spTree>
    <p:extLst>
      <p:ext uri="{BB962C8B-B14F-4D97-AF65-F5344CB8AC3E}">
        <p14:creationId xmlns:p14="http://schemas.microsoft.com/office/powerpoint/2010/main" val="3821131030"/>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3245896"/>
              </p:ext>
            </p:extLst>
          </p:nvPr>
        </p:nvGraphicFramePr>
        <p:xfrm>
          <a:off x="1828800" y="989254"/>
          <a:ext cx="6604997" cy="4320540"/>
        </p:xfrm>
        <a:graphic>
          <a:graphicData uri="http://schemas.openxmlformats.org/drawingml/2006/table">
            <a:tbl>
              <a:tblPr firstRow="1" bandRow="1">
                <a:tableStyleId>{5C22544A-7EE6-4342-B048-85BDC9FD1C3A}</a:tableStyleId>
              </a:tblPr>
              <a:tblGrid>
                <a:gridCol w="2943860">
                  <a:extLst>
                    <a:ext uri="{9D8B030D-6E8A-4147-A177-3AD203B41FA5}">
                      <a16:colId xmlns:a16="http://schemas.microsoft.com/office/drawing/2014/main" val="3237403202"/>
                    </a:ext>
                  </a:extLst>
                </a:gridCol>
                <a:gridCol w="1118235">
                  <a:extLst>
                    <a:ext uri="{9D8B030D-6E8A-4147-A177-3AD203B41FA5}">
                      <a16:colId xmlns:a16="http://schemas.microsoft.com/office/drawing/2014/main" val="1217277603"/>
                    </a:ext>
                  </a:extLst>
                </a:gridCol>
                <a:gridCol w="1103948">
                  <a:extLst>
                    <a:ext uri="{9D8B030D-6E8A-4147-A177-3AD203B41FA5}">
                      <a16:colId xmlns:a16="http://schemas.microsoft.com/office/drawing/2014/main" val="1253285240"/>
                    </a:ext>
                  </a:extLst>
                </a:gridCol>
                <a:gridCol w="1438954">
                  <a:extLst>
                    <a:ext uri="{9D8B030D-6E8A-4147-A177-3AD203B41FA5}">
                      <a16:colId xmlns:a16="http://schemas.microsoft.com/office/drawing/2014/main" val="2434790790"/>
                    </a:ext>
                  </a:extLst>
                </a:gridCol>
              </a:tblGrid>
              <a:tr h="708660">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388620">
                <a:tc>
                  <a:txBody>
                    <a:bodyPr/>
                    <a:lstStyle/>
                    <a:p>
                      <a:r>
                        <a:rPr lang="en-US" sz="2100" dirty="0"/>
                        <a:t>Very important</a:t>
                      </a:r>
                    </a:p>
                  </a:txBody>
                  <a:tcPr marL="68580" marR="68580" marT="34290" marB="34290"/>
                </a:tc>
                <a:tc>
                  <a:txBody>
                    <a:bodyPr/>
                    <a:lstStyle/>
                    <a:p>
                      <a:pPr algn="ctr"/>
                      <a:r>
                        <a:rPr lang="en-US" sz="2100" dirty="0"/>
                        <a:t>71</a:t>
                      </a:r>
                    </a:p>
                  </a:txBody>
                  <a:tcPr marL="68580" marR="68580" marT="34290" marB="34290"/>
                </a:tc>
                <a:tc>
                  <a:txBody>
                    <a:bodyPr/>
                    <a:lstStyle/>
                    <a:p>
                      <a:pPr algn="ctr"/>
                      <a:r>
                        <a:rPr lang="en-US" sz="2100" dirty="0"/>
                        <a:t>69</a:t>
                      </a:r>
                    </a:p>
                  </a:txBody>
                  <a:tcPr marL="68580" marR="68580" marT="34290" marB="34290"/>
                </a:tc>
                <a:tc>
                  <a:txBody>
                    <a:bodyPr/>
                    <a:lstStyle/>
                    <a:p>
                      <a:pPr algn="ctr"/>
                      <a:r>
                        <a:rPr lang="en-US" sz="2100" dirty="0"/>
                        <a:t>55</a:t>
                      </a:r>
                    </a:p>
                  </a:txBody>
                  <a:tcPr marL="68580" marR="68580" marT="34290" marB="34290"/>
                </a:tc>
                <a:extLst>
                  <a:ext uri="{0D108BD9-81ED-4DB2-BD59-A6C34878D82A}">
                    <a16:rowId xmlns:a16="http://schemas.microsoft.com/office/drawing/2014/main" val="3988915137"/>
                  </a:ext>
                </a:extLst>
              </a:tr>
              <a:tr h="708660">
                <a:tc>
                  <a:txBody>
                    <a:bodyPr/>
                    <a:lstStyle/>
                    <a:p>
                      <a:r>
                        <a:rPr lang="en-US" sz="2100" dirty="0"/>
                        <a:t>Somewhat important</a:t>
                      </a:r>
                    </a:p>
                  </a:txBody>
                  <a:tcPr marL="68580" marR="68580" marT="34290" marB="34290"/>
                </a:tc>
                <a:tc>
                  <a:txBody>
                    <a:bodyPr/>
                    <a:lstStyle/>
                    <a:p>
                      <a:pPr algn="ctr"/>
                      <a:r>
                        <a:rPr lang="en-US" sz="2100" dirty="0"/>
                        <a:t>17</a:t>
                      </a:r>
                    </a:p>
                  </a:txBody>
                  <a:tcPr marL="68580" marR="68580" marT="34290" marB="34290"/>
                </a:tc>
                <a:tc>
                  <a:txBody>
                    <a:bodyPr/>
                    <a:lstStyle/>
                    <a:p>
                      <a:pPr algn="ctr"/>
                      <a:r>
                        <a:rPr lang="en-US" sz="2100" dirty="0"/>
                        <a:t>24</a:t>
                      </a:r>
                    </a:p>
                  </a:txBody>
                  <a:tcPr marL="68580" marR="68580" marT="34290" marB="34290"/>
                </a:tc>
                <a:tc>
                  <a:txBody>
                    <a:bodyPr/>
                    <a:lstStyle/>
                    <a:p>
                      <a:pPr algn="ctr"/>
                      <a:r>
                        <a:rPr lang="en-US" sz="2100" dirty="0"/>
                        <a:t>32</a:t>
                      </a:r>
                    </a:p>
                  </a:txBody>
                  <a:tcPr marL="68580" marR="68580" marT="34290" marB="34290"/>
                </a:tc>
                <a:extLst>
                  <a:ext uri="{0D108BD9-81ED-4DB2-BD59-A6C34878D82A}">
                    <a16:rowId xmlns:a16="http://schemas.microsoft.com/office/drawing/2014/main" val="145220960"/>
                  </a:ext>
                </a:extLst>
              </a:tr>
              <a:tr h="708660">
                <a:tc>
                  <a:txBody>
                    <a:bodyPr/>
                    <a:lstStyle/>
                    <a:p>
                      <a:r>
                        <a:rPr lang="en-US" sz="2100" dirty="0"/>
                        <a:t>Not very important</a:t>
                      </a:r>
                    </a:p>
                  </a:txBody>
                  <a:tcPr marL="68580" marR="68580" marT="34290" marB="34290"/>
                </a:tc>
                <a:tc>
                  <a:txBody>
                    <a:bodyPr/>
                    <a:lstStyle/>
                    <a:p>
                      <a:pPr algn="ctr"/>
                      <a:r>
                        <a:rPr lang="en-US" sz="2100" dirty="0"/>
                        <a:t>8</a:t>
                      </a:r>
                    </a:p>
                  </a:txBody>
                  <a:tcPr marL="68580" marR="68580" marT="34290" marB="34290"/>
                </a:tc>
                <a:tc>
                  <a:txBody>
                    <a:bodyPr/>
                    <a:lstStyle/>
                    <a:p>
                      <a:pPr algn="ctr"/>
                      <a:r>
                        <a:rPr lang="en-US" sz="2100" dirty="0"/>
                        <a:t>5</a:t>
                      </a:r>
                    </a:p>
                  </a:txBody>
                  <a:tcPr marL="68580" marR="68580" marT="34290" marB="34290"/>
                </a:tc>
                <a:tc>
                  <a:txBody>
                    <a:bodyPr/>
                    <a:lstStyle/>
                    <a:p>
                      <a:pPr algn="ctr"/>
                      <a:r>
                        <a:rPr lang="en-US" sz="2100" dirty="0"/>
                        <a:t>10</a:t>
                      </a:r>
                    </a:p>
                  </a:txBody>
                  <a:tcPr marL="68580" marR="68580" marT="34290" marB="34290"/>
                </a:tc>
                <a:extLst>
                  <a:ext uri="{0D108BD9-81ED-4DB2-BD59-A6C34878D82A}">
                    <a16:rowId xmlns:a16="http://schemas.microsoft.com/office/drawing/2014/main" val="2783869403"/>
                  </a:ext>
                </a:extLst>
              </a:tr>
              <a:tr h="708660">
                <a:tc>
                  <a:txBody>
                    <a:bodyPr/>
                    <a:lstStyle/>
                    <a:p>
                      <a:r>
                        <a:rPr lang="en-US" sz="2100" dirty="0"/>
                        <a:t>Not at all important</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3</a:t>
                      </a:r>
                    </a:p>
                  </a:txBody>
                  <a:tcPr marL="68580" marR="68580" marT="34290" marB="34290"/>
                </a:tc>
                <a:extLst>
                  <a:ext uri="{0D108BD9-81ED-4DB2-BD59-A6C34878D82A}">
                    <a16:rowId xmlns:a16="http://schemas.microsoft.com/office/drawing/2014/main" val="1270635797"/>
                  </a:ext>
                </a:extLst>
              </a:tr>
              <a:tr h="708660">
                <a:tc>
                  <a:txBody>
                    <a:bodyPr/>
                    <a:lstStyle/>
                    <a:p>
                      <a:r>
                        <a:rPr lang="en-US" sz="2100" dirty="0"/>
                        <a:t>I don’t plan to vote</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1598388117"/>
                  </a:ext>
                </a:extLst>
              </a:tr>
              <a:tr h="388620">
                <a:tc>
                  <a:txBody>
                    <a:bodyPr/>
                    <a:lstStyle/>
                    <a:p>
                      <a:r>
                        <a:rPr lang="en-US" sz="2100" dirty="0"/>
                        <a:t>Unsure</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5" name="Title 1"/>
          <p:cNvSpPr txBox="1">
            <a:spLocks/>
          </p:cNvSpPr>
          <p:nvPr/>
        </p:nvSpPr>
        <p:spPr>
          <a:xfrm>
            <a:off x="0" y="272228"/>
            <a:ext cx="8870674" cy="70940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dirty="0"/>
              <a:t>How Important will </a:t>
            </a:r>
            <a:r>
              <a:rPr lang="en-US" sz="2100" b="1" u="sng" dirty="0"/>
              <a:t>Social Security</a:t>
            </a:r>
            <a:r>
              <a:rPr lang="en-US" sz="2100" dirty="0"/>
              <a:t> be as an issue in your vote for president this year?</a:t>
            </a:r>
          </a:p>
        </p:txBody>
      </p:sp>
      <p:sp>
        <p:nvSpPr>
          <p:cNvPr id="3" name="Rectangle 2"/>
          <p:cNvSpPr/>
          <p:nvPr/>
        </p:nvSpPr>
        <p:spPr>
          <a:xfrm>
            <a:off x="685800" y="5486400"/>
            <a:ext cx="7772400" cy="646331"/>
          </a:xfrm>
          <a:prstGeom prst="rect">
            <a:avLst/>
          </a:prstGeom>
        </p:spPr>
        <p:txBody>
          <a:bodyPr wrap="square">
            <a:spAutoFit/>
          </a:bodyPr>
          <a:lstStyle/>
          <a:p>
            <a:r>
              <a:rPr lang="en-US" dirty="0"/>
              <a:t>Trump: Not mentioned.</a:t>
            </a:r>
          </a:p>
          <a:p>
            <a:r>
              <a:rPr lang="en-US" dirty="0"/>
              <a:t>Clinton: “If you believe we should expand Social Security…join us.”</a:t>
            </a:r>
          </a:p>
        </p:txBody>
      </p:sp>
    </p:spTree>
    <p:extLst>
      <p:ext uri="{BB962C8B-B14F-4D97-AF65-F5344CB8AC3E}">
        <p14:creationId xmlns:p14="http://schemas.microsoft.com/office/powerpoint/2010/main" val="3572240771"/>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886700" cy="440531"/>
          </a:xfrm>
        </p:spPr>
        <p:txBody>
          <a:bodyPr>
            <a:noAutofit/>
          </a:bodyPr>
          <a:lstStyle/>
          <a:p>
            <a:pPr algn="ctr"/>
            <a:r>
              <a:rPr lang="en-US" sz="2400" dirty="0"/>
              <a:t>How important will </a:t>
            </a:r>
            <a:r>
              <a:rPr lang="en-US" sz="2400" b="1" u="sng" dirty="0"/>
              <a:t>money in politics</a:t>
            </a:r>
            <a:r>
              <a:rPr lang="en-US" sz="2400" dirty="0"/>
              <a:t> be as an issue in your vote for president this year?</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7752392"/>
              </p:ext>
            </p:extLst>
          </p:nvPr>
        </p:nvGraphicFramePr>
        <p:xfrm>
          <a:off x="1371601" y="850769"/>
          <a:ext cx="7260967" cy="3325557"/>
        </p:xfrm>
        <a:graphic>
          <a:graphicData uri="http://schemas.openxmlformats.org/drawingml/2006/table">
            <a:tbl>
              <a:tblPr firstRow="1" bandRow="1">
                <a:tableStyleId>{5C22544A-7EE6-4342-B048-85BDC9FD1C3A}</a:tableStyleId>
              </a:tblPr>
              <a:tblGrid>
                <a:gridCol w="2804160">
                  <a:extLst>
                    <a:ext uri="{9D8B030D-6E8A-4147-A177-3AD203B41FA5}">
                      <a16:colId xmlns:a16="http://schemas.microsoft.com/office/drawing/2014/main" val="3237403202"/>
                    </a:ext>
                  </a:extLst>
                </a:gridCol>
                <a:gridCol w="1108386">
                  <a:extLst>
                    <a:ext uri="{9D8B030D-6E8A-4147-A177-3AD203B41FA5}">
                      <a16:colId xmlns:a16="http://schemas.microsoft.com/office/drawing/2014/main" val="1217277603"/>
                    </a:ext>
                  </a:extLst>
                </a:gridCol>
                <a:gridCol w="1226399">
                  <a:extLst>
                    <a:ext uri="{9D8B030D-6E8A-4147-A177-3AD203B41FA5}">
                      <a16:colId xmlns:a16="http://schemas.microsoft.com/office/drawing/2014/main" val="2398181462"/>
                    </a:ext>
                  </a:extLst>
                </a:gridCol>
                <a:gridCol w="921232">
                  <a:extLst>
                    <a:ext uri="{9D8B030D-6E8A-4147-A177-3AD203B41FA5}">
                      <a16:colId xmlns:a16="http://schemas.microsoft.com/office/drawing/2014/main" val="1253285240"/>
                    </a:ext>
                  </a:extLst>
                </a:gridCol>
                <a:gridCol w="1200790">
                  <a:extLst>
                    <a:ext uri="{9D8B030D-6E8A-4147-A177-3AD203B41FA5}">
                      <a16:colId xmlns:a16="http://schemas.microsoft.com/office/drawing/2014/main" val="2434790790"/>
                    </a:ext>
                  </a:extLst>
                </a:gridCol>
              </a:tblGrid>
              <a:tr h="436536">
                <a:tc>
                  <a:txBody>
                    <a:bodyPr/>
                    <a:lstStyle/>
                    <a:p>
                      <a:endParaRPr lang="en-US" sz="2000" dirty="0"/>
                    </a:p>
                  </a:txBody>
                  <a:tcPr marL="68580" marR="68580" marT="34290" marB="34290"/>
                </a:tc>
                <a:tc>
                  <a:txBody>
                    <a:bodyPr/>
                    <a:lstStyle/>
                    <a:p>
                      <a:pPr algn="ctr"/>
                      <a:r>
                        <a:rPr lang="en-US" sz="2000" dirty="0"/>
                        <a:t>Clinton</a:t>
                      </a:r>
                    </a:p>
                  </a:txBody>
                  <a:tcPr marL="68580" marR="68580" marT="34290" marB="34290"/>
                </a:tc>
                <a:tc>
                  <a:txBody>
                    <a:bodyPr/>
                    <a:lstStyle/>
                    <a:p>
                      <a:pPr algn="ctr"/>
                      <a:r>
                        <a:rPr lang="en-US" sz="2000" dirty="0"/>
                        <a:t>Sanders</a:t>
                      </a:r>
                    </a:p>
                  </a:txBody>
                  <a:tcPr marL="68580" marR="68580" marT="34290" marB="34290"/>
                </a:tc>
                <a:tc>
                  <a:txBody>
                    <a:bodyPr/>
                    <a:lstStyle/>
                    <a:p>
                      <a:pPr algn="ctr"/>
                      <a:r>
                        <a:rPr lang="en-US" sz="2000" dirty="0"/>
                        <a:t>Trump</a:t>
                      </a:r>
                    </a:p>
                  </a:txBody>
                  <a:tcPr marL="68580" marR="68580" marT="34290" marB="34290"/>
                </a:tc>
                <a:tc>
                  <a:txBody>
                    <a:bodyPr/>
                    <a:lstStyle/>
                    <a:p>
                      <a:pPr algn="ctr"/>
                      <a:r>
                        <a:rPr lang="en-US" sz="2000" dirty="0"/>
                        <a:t>Others</a:t>
                      </a:r>
                    </a:p>
                  </a:txBody>
                  <a:tcPr marL="68580" marR="68580" marT="34290" marB="34290"/>
                </a:tc>
                <a:extLst>
                  <a:ext uri="{0D108BD9-81ED-4DB2-BD59-A6C34878D82A}">
                    <a16:rowId xmlns:a16="http://schemas.microsoft.com/office/drawing/2014/main" val="2414505041"/>
                  </a:ext>
                </a:extLst>
              </a:tr>
              <a:tr h="342617">
                <a:tc>
                  <a:txBody>
                    <a:bodyPr/>
                    <a:lstStyle/>
                    <a:p>
                      <a:r>
                        <a:rPr lang="en-US" sz="2000" dirty="0"/>
                        <a:t>Very important</a:t>
                      </a:r>
                    </a:p>
                  </a:txBody>
                  <a:tcPr marL="68580" marR="68580" marT="34290" marB="34290"/>
                </a:tc>
                <a:tc>
                  <a:txBody>
                    <a:bodyPr/>
                    <a:lstStyle/>
                    <a:p>
                      <a:pPr algn="ctr"/>
                      <a:r>
                        <a:rPr lang="en-US" sz="2000" dirty="0"/>
                        <a:t>53</a:t>
                      </a:r>
                    </a:p>
                  </a:txBody>
                  <a:tcPr marL="68580" marR="68580" marT="34290" marB="34290"/>
                </a:tc>
                <a:tc>
                  <a:txBody>
                    <a:bodyPr/>
                    <a:lstStyle/>
                    <a:p>
                      <a:pPr algn="ctr"/>
                      <a:r>
                        <a:rPr lang="en-US" sz="2000" dirty="0"/>
                        <a:t>65</a:t>
                      </a:r>
                    </a:p>
                  </a:txBody>
                  <a:tcPr marL="68580" marR="68580" marT="34290" marB="34290"/>
                </a:tc>
                <a:tc>
                  <a:txBody>
                    <a:bodyPr/>
                    <a:lstStyle/>
                    <a:p>
                      <a:pPr algn="ctr"/>
                      <a:r>
                        <a:rPr lang="en-US" sz="2000" dirty="0"/>
                        <a:t>39</a:t>
                      </a:r>
                    </a:p>
                  </a:txBody>
                  <a:tcPr marL="68580" marR="68580" marT="34290" marB="34290"/>
                </a:tc>
                <a:tc>
                  <a:txBody>
                    <a:bodyPr/>
                    <a:lstStyle/>
                    <a:p>
                      <a:pPr algn="ctr"/>
                      <a:r>
                        <a:rPr lang="en-US" sz="2000" dirty="0"/>
                        <a:t>52</a:t>
                      </a:r>
                    </a:p>
                  </a:txBody>
                  <a:tcPr marL="68580" marR="68580" marT="34290" marB="34290"/>
                </a:tc>
                <a:extLst>
                  <a:ext uri="{0D108BD9-81ED-4DB2-BD59-A6C34878D82A}">
                    <a16:rowId xmlns:a16="http://schemas.microsoft.com/office/drawing/2014/main" val="3988915137"/>
                  </a:ext>
                </a:extLst>
              </a:tr>
              <a:tr h="568575">
                <a:tc>
                  <a:txBody>
                    <a:bodyPr/>
                    <a:lstStyle/>
                    <a:p>
                      <a:r>
                        <a:rPr lang="en-US" sz="2000" dirty="0"/>
                        <a:t>Somewhat important</a:t>
                      </a:r>
                    </a:p>
                  </a:txBody>
                  <a:tcPr marL="68580" marR="68580" marT="34290" marB="34290"/>
                </a:tc>
                <a:tc>
                  <a:txBody>
                    <a:bodyPr/>
                    <a:lstStyle/>
                    <a:p>
                      <a:pPr algn="ctr"/>
                      <a:r>
                        <a:rPr lang="en-US" sz="2000" dirty="0"/>
                        <a:t>30</a:t>
                      </a:r>
                    </a:p>
                  </a:txBody>
                  <a:tcPr marL="68580" marR="68580" marT="34290" marB="34290"/>
                </a:tc>
                <a:tc>
                  <a:txBody>
                    <a:bodyPr/>
                    <a:lstStyle/>
                    <a:p>
                      <a:pPr algn="ctr"/>
                      <a:r>
                        <a:rPr lang="en-US" sz="2000" dirty="0"/>
                        <a:t>25</a:t>
                      </a:r>
                    </a:p>
                  </a:txBody>
                  <a:tcPr marL="68580" marR="68580" marT="34290" marB="34290"/>
                </a:tc>
                <a:tc>
                  <a:txBody>
                    <a:bodyPr/>
                    <a:lstStyle/>
                    <a:p>
                      <a:pPr algn="ctr"/>
                      <a:r>
                        <a:rPr lang="en-US" sz="2000" dirty="0"/>
                        <a:t>35</a:t>
                      </a:r>
                    </a:p>
                  </a:txBody>
                  <a:tcPr marL="68580" marR="68580" marT="34290" marB="34290"/>
                </a:tc>
                <a:tc>
                  <a:txBody>
                    <a:bodyPr/>
                    <a:lstStyle/>
                    <a:p>
                      <a:pPr algn="ctr"/>
                      <a:r>
                        <a:rPr lang="en-US" sz="2000" dirty="0"/>
                        <a:t>33</a:t>
                      </a:r>
                    </a:p>
                  </a:txBody>
                  <a:tcPr marL="68580" marR="68580" marT="34290" marB="34290"/>
                </a:tc>
                <a:extLst>
                  <a:ext uri="{0D108BD9-81ED-4DB2-BD59-A6C34878D82A}">
                    <a16:rowId xmlns:a16="http://schemas.microsoft.com/office/drawing/2014/main" val="145220960"/>
                  </a:ext>
                </a:extLst>
              </a:tr>
              <a:tr h="436536">
                <a:tc>
                  <a:txBody>
                    <a:bodyPr/>
                    <a:lstStyle/>
                    <a:p>
                      <a:r>
                        <a:rPr lang="en-US" sz="2000" dirty="0"/>
                        <a:t>Not very important</a:t>
                      </a:r>
                    </a:p>
                  </a:txBody>
                  <a:tcPr marL="68580" marR="68580" marT="34290" marB="34290"/>
                </a:tc>
                <a:tc>
                  <a:txBody>
                    <a:bodyPr/>
                    <a:lstStyle/>
                    <a:p>
                      <a:pPr algn="ctr"/>
                      <a:r>
                        <a:rPr lang="en-US" sz="2000" dirty="0"/>
                        <a:t>11</a:t>
                      </a:r>
                    </a:p>
                  </a:txBody>
                  <a:tcPr marL="68580" marR="68580" marT="34290" marB="34290"/>
                </a:tc>
                <a:tc>
                  <a:txBody>
                    <a:bodyPr/>
                    <a:lstStyle/>
                    <a:p>
                      <a:pPr algn="ctr"/>
                      <a:r>
                        <a:rPr lang="en-US" sz="2000" dirty="0"/>
                        <a:t>6</a:t>
                      </a:r>
                    </a:p>
                  </a:txBody>
                  <a:tcPr marL="68580" marR="68580" marT="34290" marB="34290"/>
                </a:tc>
                <a:tc>
                  <a:txBody>
                    <a:bodyPr/>
                    <a:lstStyle/>
                    <a:p>
                      <a:pPr algn="ctr"/>
                      <a:r>
                        <a:rPr lang="en-US" sz="2000" dirty="0"/>
                        <a:t>16</a:t>
                      </a:r>
                    </a:p>
                  </a:txBody>
                  <a:tcPr marL="68580" marR="68580" marT="34290" marB="34290"/>
                </a:tc>
                <a:tc>
                  <a:txBody>
                    <a:bodyPr/>
                    <a:lstStyle/>
                    <a:p>
                      <a:pPr algn="ctr"/>
                      <a:r>
                        <a:rPr lang="en-US" sz="2000" dirty="0"/>
                        <a:t>10</a:t>
                      </a:r>
                    </a:p>
                  </a:txBody>
                  <a:tcPr marL="68580" marR="68580" marT="34290" marB="34290"/>
                </a:tc>
                <a:extLst>
                  <a:ext uri="{0D108BD9-81ED-4DB2-BD59-A6C34878D82A}">
                    <a16:rowId xmlns:a16="http://schemas.microsoft.com/office/drawing/2014/main" val="2783869403"/>
                  </a:ext>
                </a:extLst>
              </a:tr>
              <a:tr h="568575">
                <a:tc>
                  <a:txBody>
                    <a:bodyPr/>
                    <a:lstStyle/>
                    <a:p>
                      <a:r>
                        <a:rPr lang="en-US" sz="2000" dirty="0"/>
                        <a:t>Not at all important</a:t>
                      </a:r>
                    </a:p>
                  </a:txBody>
                  <a:tcPr marL="68580" marR="68580" marT="34290" marB="34290"/>
                </a:tc>
                <a:tc>
                  <a:txBody>
                    <a:bodyPr/>
                    <a:lstStyle/>
                    <a:p>
                      <a:pPr algn="ctr"/>
                      <a:r>
                        <a:rPr lang="en-US" sz="2000" dirty="0"/>
                        <a:t>3</a:t>
                      </a:r>
                    </a:p>
                  </a:txBody>
                  <a:tcPr marL="68580" marR="68580" marT="34290" marB="34290"/>
                </a:tc>
                <a:tc>
                  <a:txBody>
                    <a:bodyPr/>
                    <a:lstStyle/>
                    <a:p>
                      <a:pPr algn="ctr"/>
                      <a:r>
                        <a:rPr lang="en-US" sz="2000" dirty="0"/>
                        <a:t>1</a:t>
                      </a:r>
                    </a:p>
                  </a:txBody>
                  <a:tcPr marL="68580" marR="68580" marT="34290" marB="34290"/>
                </a:tc>
                <a:tc>
                  <a:txBody>
                    <a:bodyPr/>
                    <a:lstStyle/>
                    <a:p>
                      <a:pPr algn="ctr"/>
                      <a:r>
                        <a:rPr lang="en-US" sz="2000" dirty="0"/>
                        <a:t>8</a:t>
                      </a:r>
                    </a:p>
                  </a:txBody>
                  <a:tcPr marL="68580" marR="68580" marT="34290" marB="34290"/>
                </a:tc>
                <a:tc>
                  <a:txBody>
                    <a:bodyPr/>
                    <a:lstStyle/>
                    <a:p>
                      <a:pPr algn="ctr"/>
                      <a:r>
                        <a:rPr lang="en-US" sz="2000" dirty="0"/>
                        <a:t>4</a:t>
                      </a:r>
                    </a:p>
                  </a:txBody>
                  <a:tcPr marL="68580" marR="68580" marT="34290" marB="34290"/>
                </a:tc>
                <a:extLst>
                  <a:ext uri="{0D108BD9-81ED-4DB2-BD59-A6C34878D82A}">
                    <a16:rowId xmlns:a16="http://schemas.microsoft.com/office/drawing/2014/main" val="1270635797"/>
                  </a:ext>
                </a:extLst>
              </a:tr>
              <a:tr h="568575">
                <a:tc>
                  <a:txBody>
                    <a:bodyPr/>
                    <a:lstStyle/>
                    <a:p>
                      <a:r>
                        <a:rPr lang="en-US" sz="2000" dirty="0"/>
                        <a:t>I don’t plan to vote</a:t>
                      </a:r>
                    </a:p>
                  </a:txBody>
                  <a:tcPr marL="68580" marR="68580" marT="34290" marB="34290"/>
                </a:tc>
                <a:tc>
                  <a:txBody>
                    <a:bodyPr/>
                    <a:lstStyle/>
                    <a:p>
                      <a:pPr algn="ctr"/>
                      <a:r>
                        <a:rPr lang="en-US" sz="2000" dirty="0"/>
                        <a:t>1</a:t>
                      </a:r>
                    </a:p>
                  </a:txBody>
                  <a:tcPr marL="68580" marR="68580" marT="34290" marB="34290"/>
                </a:tc>
                <a:tc>
                  <a:txBody>
                    <a:bodyPr/>
                    <a:lstStyle/>
                    <a:p>
                      <a:pPr algn="ctr"/>
                      <a:r>
                        <a:rPr lang="en-US" sz="2000" dirty="0"/>
                        <a:t>2</a:t>
                      </a:r>
                    </a:p>
                  </a:txBody>
                  <a:tcPr marL="68580" marR="68580" marT="34290" marB="34290"/>
                </a:tc>
                <a:tc>
                  <a:txBody>
                    <a:bodyPr/>
                    <a:lstStyle/>
                    <a:p>
                      <a:pPr algn="ctr"/>
                      <a:r>
                        <a:rPr lang="en-US" sz="2000" dirty="0"/>
                        <a:t>1</a:t>
                      </a:r>
                    </a:p>
                  </a:txBody>
                  <a:tcPr marL="68580" marR="68580" marT="34290" marB="34290"/>
                </a:tc>
                <a:tc>
                  <a:txBody>
                    <a:bodyPr/>
                    <a:lstStyle/>
                    <a:p>
                      <a:pPr algn="ctr"/>
                      <a:r>
                        <a:rPr lang="en-US" sz="2000" dirty="0"/>
                        <a:t>1</a:t>
                      </a:r>
                    </a:p>
                  </a:txBody>
                  <a:tcPr marL="68580" marR="68580" marT="34290" marB="34290"/>
                </a:tc>
                <a:extLst>
                  <a:ext uri="{0D108BD9-81ED-4DB2-BD59-A6C34878D82A}">
                    <a16:rowId xmlns:a16="http://schemas.microsoft.com/office/drawing/2014/main" val="1598388117"/>
                  </a:ext>
                </a:extLst>
              </a:tr>
              <a:tr h="342617">
                <a:tc>
                  <a:txBody>
                    <a:bodyPr/>
                    <a:lstStyle/>
                    <a:p>
                      <a:r>
                        <a:rPr lang="en-US" sz="2000" dirty="0"/>
                        <a:t>Unsure</a:t>
                      </a:r>
                    </a:p>
                  </a:txBody>
                  <a:tcPr marL="68580" marR="68580" marT="34290" marB="34290"/>
                </a:tc>
                <a:tc>
                  <a:txBody>
                    <a:bodyPr/>
                    <a:lstStyle/>
                    <a:p>
                      <a:pPr algn="ctr"/>
                      <a:r>
                        <a:rPr lang="en-US" sz="2000" dirty="0"/>
                        <a:t>2</a:t>
                      </a:r>
                    </a:p>
                  </a:txBody>
                  <a:tcPr marL="68580" marR="68580" marT="34290" marB="34290"/>
                </a:tc>
                <a:tc>
                  <a:txBody>
                    <a:bodyPr/>
                    <a:lstStyle/>
                    <a:p>
                      <a:pPr algn="ctr"/>
                      <a:r>
                        <a:rPr lang="en-US" sz="2000" dirty="0"/>
                        <a:t>1</a:t>
                      </a:r>
                    </a:p>
                  </a:txBody>
                  <a:tcPr marL="68580" marR="68580" marT="34290" marB="34290"/>
                </a:tc>
                <a:tc>
                  <a:txBody>
                    <a:bodyPr/>
                    <a:lstStyle/>
                    <a:p>
                      <a:pPr algn="ctr"/>
                      <a:r>
                        <a:rPr lang="en-US" sz="2000" dirty="0"/>
                        <a:t>2</a:t>
                      </a:r>
                    </a:p>
                  </a:txBody>
                  <a:tcPr marL="68580" marR="68580" marT="34290" marB="34290"/>
                </a:tc>
                <a:tc>
                  <a:txBody>
                    <a:bodyPr/>
                    <a:lstStyle/>
                    <a:p>
                      <a:pPr algn="ctr"/>
                      <a:r>
                        <a:rPr lang="en-US" sz="2000" dirty="0"/>
                        <a:t>1</a:t>
                      </a:r>
                    </a:p>
                  </a:txBody>
                  <a:tcPr marL="68580" marR="68580" marT="34290" marB="34290"/>
                </a:tc>
                <a:extLst>
                  <a:ext uri="{0D108BD9-81ED-4DB2-BD59-A6C34878D82A}">
                    <a16:rowId xmlns:a16="http://schemas.microsoft.com/office/drawing/2014/main" val="305881800"/>
                  </a:ext>
                </a:extLst>
              </a:tr>
            </a:tbl>
          </a:graphicData>
        </a:graphic>
      </p:graphicFrame>
      <p:sp>
        <p:nvSpPr>
          <p:cNvPr id="3" name="TextBox 2"/>
          <p:cNvSpPr txBox="1"/>
          <p:nvPr/>
        </p:nvSpPr>
        <p:spPr>
          <a:xfrm>
            <a:off x="228600" y="4114800"/>
            <a:ext cx="8702278" cy="2585323"/>
          </a:xfrm>
          <a:prstGeom prst="rect">
            <a:avLst/>
          </a:prstGeom>
          <a:noFill/>
        </p:spPr>
        <p:txBody>
          <a:bodyPr wrap="square" rtlCol="0">
            <a:spAutoFit/>
          </a:bodyPr>
          <a:lstStyle/>
          <a:p>
            <a:r>
              <a:rPr lang="en-US" b="1" dirty="0"/>
              <a:t>Clinton:</a:t>
            </a:r>
            <a:r>
              <a:rPr lang="en-US" dirty="0"/>
              <a:t> “Our economy isn’t working the way it should because our democracy isn’t working the way it should…” “That's why we need to appoint Supreme Court justices who will get money out of politics and expand voting rights, </a:t>
            </a:r>
          </a:p>
          <a:p>
            <a:r>
              <a:rPr lang="en-US" dirty="0"/>
              <a:t>not restrict them. And if necessary we will  pass a constitutional amendment to overturn Citizens United.</a:t>
            </a:r>
          </a:p>
          <a:p>
            <a:r>
              <a:rPr lang="en-US" b="1" dirty="0"/>
              <a:t>Trump: </a:t>
            </a:r>
            <a:r>
              <a:rPr lang="en-US" dirty="0"/>
              <a:t>“Big business, elite media and major donors are lining up behind the campaign of my opponent because they know she will keep our rigged system in place. They are throwing money at her because they have total control </a:t>
            </a:r>
          </a:p>
          <a:p>
            <a:r>
              <a:rPr lang="en-US" dirty="0"/>
              <a:t>over every single thing she does…”</a:t>
            </a:r>
          </a:p>
        </p:txBody>
      </p:sp>
    </p:spTree>
    <p:extLst>
      <p:ext uri="{BB962C8B-B14F-4D97-AF65-F5344CB8AC3E}">
        <p14:creationId xmlns:p14="http://schemas.microsoft.com/office/powerpoint/2010/main" val="2431577120"/>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81000"/>
            <a:ext cx="8001000" cy="685800"/>
          </a:xfrm>
        </p:spPr>
        <p:txBody>
          <a:bodyPr/>
          <a:lstStyle/>
          <a:p>
            <a:pPr algn="ctr" eaLnBrk="1" fontAlgn="auto" hangingPunct="1">
              <a:spcAft>
                <a:spcPts val="0"/>
              </a:spcAft>
              <a:defRPr/>
            </a:pPr>
            <a:r>
              <a:rPr lang="en-US" dirty="0"/>
              <a:t>Focus on 2016 Presidential Election</a:t>
            </a:r>
          </a:p>
        </p:txBody>
      </p:sp>
      <p:sp>
        <p:nvSpPr>
          <p:cNvPr id="13314" name="Rectangle 3"/>
          <p:cNvSpPr>
            <a:spLocks noGrp="1" noChangeArrowheads="1"/>
          </p:cNvSpPr>
          <p:nvPr>
            <p:ph idx="1"/>
          </p:nvPr>
        </p:nvSpPr>
        <p:spPr>
          <a:xfrm>
            <a:off x="533400" y="1066800"/>
            <a:ext cx="8001000" cy="5410200"/>
          </a:xfrm>
        </p:spPr>
        <p:txBody>
          <a:bodyPr>
            <a:normAutofit/>
          </a:bodyPr>
          <a:lstStyle/>
          <a:p>
            <a:pPr eaLnBrk="1" hangingPunct="1"/>
            <a:r>
              <a:rPr lang="en-US" sz="3200" dirty="0">
                <a:latin typeface="Times New Roman" pitchFamily="18" charset="0"/>
                <a:cs typeface="Times New Roman" pitchFamily="18" charset="0"/>
              </a:rPr>
              <a:t>Current State of the Race</a:t>
            </a:r>
          </a:p>
          <a:p>
            <a:pPr lvl="1"/>
            <a:r>
              <a:rPr lang="en-US" sz="3000" dirty="0">
                <a:latin typeface="Times New Roman" pitchFamily="18" charset="0"/>
                <a:cs typeface="Times New Roman" pitchFamily="18" charset="0"/>
              </a:rPr>
              <a:t>Recent polling</a:t>
            </a:r>
          </a:p>
          <a:p>
            <a:pPr lvl="1"/>
            <a:r>
              <a:rPr lang="en-US" sz="3000" dirty="0">
                <a:latin typeface="Times New Roman" pitchFamily="18" charset="0"/>
                <a:cs typeface="Times New Roman" pitchFamily="18" charset="0"/>
              </a:rPr>
              <a:t>General attitudes shaping voting choices</a:t>
            </a:r>
          </a:p>
          <a:p>
            <a:pPr lvl="1"/>
            <a:r>
              <a:rPr lang="en-US" sz="3000" dirty="0">
                <a:latin typeface="Times New Roman" pitchFamily="18" charset="0"/>
                <a:cs typeface="Times New Roman" pitchFamily="18" charset="0"/>
              </a:rPr>
              <a:t>Issues associated with candidates</a:t>
            </a:r>
          </a:p>
          <a:p>
            <a:pPr lvl="1"/>
            <a:r>
              <a:rPr lang="en-US" sz="3000" dirty="0">
                <a:latin typeface="Times New Roman" pitchFamily="18" charset="0"/>
                <a:cs typeface="Times New Roman" pitchFamily="18" charset="0"/>
              </a:rPr>
              <a:t>Traits associated with candidates</a:t>
            </a:r>
          </a:p>
          <a:p>
            <a:r>
              <a:rPr lang="en-US" sz="2600" b="1" dirty="0">
                <a:latin typeface="Times New Roman" pitchFamily="18" charset="0"/>
                <a:cs typeface="Times New Roman" pitchFamily="18" charset="0"/>
              </a:rPr>
              <a:t>Sources:</a:t>
            </a:r>
            <a:r>
              <a:rPr lang="en-US" sz="2600" dirty="0">
                <a:latin typeface="Times New Roman" pitchFamily="18" charset="0"/>
                <a:cs typeface="Times New Roman" pitchFamily="18" charset="0"/>
              </a:rPr>
              <a:t> CSLI survey, NY Times, </a:t>
            </a:r>
            <a:r>
              <a:rPr lang="en-US" sz="2600" dirty="0" err="1">
                <a:latin typeface="Times New Roman" pitchFamily="18" charset="0"/>
                <a:cs typeface="Times New Roman" pitchFamily="18" charset="0"/>
              </a:rPr>
              <a:t>YouGov</a:t>
            </a:r>
            <a:r>
              <a:rPr lang="en-US" sz="2600" dirty="0">
                <a:latin typeface="Times New Roman" pitchFamily="18" charset="0"/>
                <a:cs typeface="Times New Roman" pitchFamily="18" charset="0"/>
              </a:rPr>
              <a:t>, Realclearpolitics.com, transcripts of nominating speeches</a:t>
            </a:r>
          </a:p>
        </p:txBody>
      </p:sp>
    </p:spTree>
    <p:extLst>
      <p:ext uri="{BB962C8B-B14F-4D97-AF65-F5344CB8AC3E}">
        <p14:creationId xmlns:p14="http://schemas.microsoft.com/office/powerpoint/2010/main" val="2531265789"/>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03" y="838200"/>
            <a:ext cx="7886700" cy="487494"/>
          </a:xfrm>
        </p:spPr>
        <p:txBody>
          <a:bodyPr>
            <a:noAutofit/>
          </a:bodyPr>
          <a:lstStyle/>
          <a:p>
            <a:pPr algn="ctr"/>
            <a:r>
              <a:rPr lang="en-US" sz="2400" dirty="0"/>
              <a:t>How Important will </a:t>
            </a:r>
            <a:r>
              <a:rPr lang="en-US" sz="2400" b="1" u="sng" dirty="0"/>
              <a:t>Wall St. reform</a:t>
            </a:r>
            <a:r>
              <a:rPr lang="en-US" sz="2400" dirty="0"/>
              <a:t> be as an issue in your vote for president this year?</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847554"/>
              </p:ext>
            </p:extLst>
          </p:nvPr>
        </p:nvGraphicFramePr>
        <p:xfrm>
          <a:off x="914400" y="914400"/>
          <a:ext cx="7448750" cy="3386555"/>
        </p:xfrm>
        <a:graphic>
          <a:graphicData uri="http://schemas.openxmlformats.org/drawingml/2006/table">
            <a:tbl>
              <a:tblPr firstRow="1" bandRow="1">
                <a:tableStyleId>{5C22544A-7EE6-4342-B048-85BDC9FD1C3A}</a:tableStyleId>
              </a:tblPr>
              <a:tblGrid>
                <a:gridCol w="2943860">
                  <a:extLst>
                    <a:ext uri="{9D8B030D-6E8A-4147-A177-3AD203B41FA5}">
                      <a16:colId xmlns:a16="http://schemas.microsoft.com/office/drawing/2014/main" val="3237403202"/>
                    </a:ext>
                  </a:extLst>
                </a:gridCol>
                <a:gridCol w="1118235">
                  <a:extLst>
                    <a:ext uri="{9D8B030D-6E8A-4147-A177-3AD203B41FA5}">
                      <a16:colId xmlns:a16="http://schemas.microsoft.com/office/drawing/2014/main" val="1217277603"/>
                    </a:ext>
                  </a:extLst>
                </a:gridCol>
                <a:gridCol w="1237297">
                  <a:extLst>
                    <a:ext uri="{9D8B030D-6E8A-4147-A177-3AD203B41FA5}">
                      <a16:colId xmlns:a16="http://schemas.microsoft.com/office/drawing/2014/main" val="855712308"/>
                    </a:ext>
                  </a:extLst>
                </a:gridCol>
                <a:gridCol w="933099">
                  <a:extLst>
                    <a:ext uri="{9D8B030D-6E8A-4147-A177-3AD203B41FA5}">
                      <a16:colId xmlns:a16="http://schemas.microsoft.com/office/drawing/2014/main" val="1253285240"/>
                    </a:ext>
                  </a:extLst>
                </a:gridCol>
                <a:gridCol w="1216259">
                  <a:extLst>
                    <a:ext uri="{9D8B030D-6E8A-4147-A177-3AD203B41FA5}">
                      <a16:colId xmlns:a16="http://schemas.microsoft.com/office/drawing/2014/main" val="2434790790"/>
                    </a:ext>
                  </a:extLst>
                </a:gridCol>
              </a:tblGrid>
              <a:tr h="521863">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Sanders</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286183">
                <a:tc>
                  <a:txBody>
                    <a:bodyPr/>
                    <a:lstStyle/>
                    <a:p>
                      <a:r>
                        <a:rPr lang="en-US" sz="2100" dirty="0"/>
                        <a:t>Very important</a:t>
                      </a:r>
                    </a:p>
                  </a:txBody>
                  <a:tcPr marL="68580" marR="68580" marT="34290" marB="34290"/>
                </a:tc>
                <a:tc>
                  <a:txBody>
                    <a:bodyPr/>
                    <a:lstStyle/>
                    <a:p>
                      <a:pPr algn="ctr"/>
                      <a:r>
                        <a:rPr lang="en-US" sz="2100" dirty="0"/>
                        <a:t>52</a:t>
                      </a:r>
                    </a:p>
                  </a:txBody>
                  <a:tcPr marL="68580" marR="68580" marT="34290" marB="34290"/>
                </a:tc>
                <a:tc>
                  <a:txBody>
                    <a:bodyPr/>
                    <a:lstStyle/>
                    <a:p>
                      <a:pPr algn="ctr"/>
                      <a:r>
                        <a:rPr lang="en-US" sz="2100" dirty="0"/>
                        <a:t>67</a:t>
                      </a:r>
                    </a:p>
                  </a:txBody>
                  <a:tcPr marL="68580" marR="68580" marT="34290" marB="34290"/>
                </a:tc>
                <a:tc>
                  <a:txBody>
                    <a:bodyPr/>
                    <a:lstStyle/>
                    <a:p>
                      <a:pPr algn="ctr"/>
                      <a:r>
                        <a:rPr lang="en-US" sz="2100" dirty="0"/>
                        <a:t>26</a:t>
                      </a:r>
                    </a:p>
                  </a:txBody>
                  <a:tcPr marL="68580" marR="68580" marT="34290" marB="34290"/>
                </a:tc>
                <a:tc>
                  <a:txBody>
                    <a:bodyPr/>
                    <a:lstStyle/>
                    <a:p>
                      <a:pPr algn="ctr"/>
                      <a:r>
                        <a:rPr lang="en-US" sz="2100" dirty="0"/>
                        <a:t>32</a:t>
                      </a:r>
                    </a:p>
                  </a:txBody>
                  <a:tcPr marL="68580" marR="68580" marT="34290" marB="34290"/>
                </a:tc>
                <a:extLst>
                  <a:ext uri="{0D108BD9-81ED-4DB2-BD59-A6C34878D82A}">
                    <a16:rowId xmlns:a16="http://schemas.microsoft.com/office/drawing/2014/main" val="3988915137"/>
                  </a:ext>
                </a:extLst>
              </a:tr>
              <a:tr h="521863">
                <a:tc>
                  <a:txBody>
                    <a:bodyPr/>
                    <a:lstStyle/>
                    <a:p>
                      <a:r>
                        <a:rPr lang="en-US" sz="2100" dirty="0"/>
                        <a:t>Somewhat important</a:t>
                      </a:r>
                    </a:p>
                  </a:txBody>
                  <a:tcPr marL="68580" marR="68580" marT="34290" marB="34290"/>
                </a:tc>
                <a:tc>
                  <a:txBody>
                    <a:bodyPr/>
                    <a:lstStyle/>
                    <a:p>
                      <a:pPr algn="ctr"/>
                      <a:r>
                        <a:rPr lang="en-US" sz="2100" dirty="0"/>
                        <a:t>32</a:t>
                      </a:r>
                    </a:p>
                  </a:txBody>
                  <a:tcPr marL="68580" marR="68580" marT="34290" marB="34290"/>
                </a:tc>
                <a:tc>
                  <a:txBody>
                    <a:bodyPr/>
                    <a:lstStyle/>
                    <a:p>
                      <a:pPr algn="ctr"/>
                      <a:r>
                        <a:rPr lang="en-US" sz="2100" dirty="0"/>
                        <a:t>23</a:t>
                      </a:r>
                    </a:p>
                  </a:txBody>
                  <a:tcPr marL="68580" marR="68580" marT="34290" marB="34290"/>
                </a:tc>
                <a:tc>
                  <a:txBody>
                    <a:bodyPr/>
                    <a:lstStyle/>
                    <a:p>
                      <a:pPr algn="ctr"/>
                      <a:r>
                        <a:rPr lang="en-US" sz="2100" dirty="0"/>
                        <a:t>40</a:t>
                      </a:r>
                    </a:p>
                  </a:txBody>
                  <a:tcPr marL="68580" marR="68580" marT="34290" marB="34290"/>
                </a:tc>
                <a:tc>
                  <a:txBody>
                    <a:bodyPr/>
                    <a:lstStyle/>
                    <a:p>
                      <a:pPr algn="ctr"/>
                      <a:r>
                        <a:rPr lang="en-US" sz="2100" dirty="0"/>
                        <a:t>41</a:t>
                      </a:r>
                    </a:p>
                  </a:txBody>
                  <a:tcPr marL="68580" marR="68580" marT="34290" marB="34290"/>
                </a:tc>
                <a:extLst>
                  <a:ext uri="{0D108BD9-81ED-4DB2-BD59-A6C34878D82A}">
                    <a16:rowId xmlns:a16="http://schemas.microsoft.com/office/drawing/2014/main" val="145220960"/>
                  </a:ext>
                </a:extLst>
              </a:tr>
              <a:tr h="521863">
                <a:tc>
                  <a:txBody>
                    <a:bodyPr/>
                    <a:lstStyle/>
                    <a:p>
                      <a:r>
                        <a:rPr lang="en-US" sz="2100" dirty="0"/>
                        <a:t>Not very important</a:t>
                      </a:r>
                    </a:p>
                  </a:txBody>
                  <a:tcPr marL="68580" marR="68580" marT="34290" marB="34290"/>
                </a:tc>
                <a:tc>
                  <a:txBody>
                    <a:bodyPr/>
                    <a:lstStyle/>
                    <a:p>
                      <a:pPr algn="ctr"/>
                      <a:r>
                        <a:rPr lang="en-US" sz="2100" dirty="0"/>
                        <a:t>9</a:t>
                      </a:r>
                    </a:p>
                  </a:txBody>
                  <a:tcPr marL="68580" marR="68580" marT="34290" marB="34290"/>
                </a:tc>
                <a:tc>
                  <a:txBody>
                    <a:bodyPr/>
                    <a:lstStyle/>
                    <a:p>
                      <a:pPr algn="ctr"/>
                      <a:r>
                        <a:rPr lang="en-US" sz="2100" dirty="0"/>
                        <a:t>7</a:t>
                      </a:r>
                    </a:p>
                  </a:txBody>
                  <a:tcPr marL="68580" marR="68580" marT="34290" marB="34290"/>
                </a:tc>
                <a:tc>
                  <a:txBody>
                    <a:bodyPr/>
                    <a:lstStyle/>
                    <a:p>
                      <a:pPr algn="ctr"/>
                      <a:r>
                        <a:rPr lang="en-US" sz="2100" dirty="0"/>
                        <a:t>22</a:t>
                      </a:r>
                    </a:p>
                  </a:txBody>
                  <a:tcPr marL="68580" marR="68580" marT="34290" marB="34290"/>
                </a:tc>
                <a:tc>
                  <a:txBody>
                    <a:bodyPr/>
                    <a:lstStyle/>
                    <a:p>
                      <a:pPr algn="ctr"/>
                      <a:r>
                        <a:rPr lang="en-US" sz="2100" dirty="0"/>
                        <a:t>20</a:t>
                      </a:r>
                    </a:p>
                  </a:txBody>
                  <a:tcPr marL="68580" marR="68580" marT="34290" marB="34290"/>
                </a:tc>
                <a:extLst>
                  <a:ext uri="{0D108BD9-81ED-4DB2-BD59-A6C34878D82A}">
                    <a16:rowId xmlns:a16="http://schemas.microsoft.com/office/drawing/2014/main" val="2783869403"/>
                  </a:ext>
                </a:extLst>
              </a:tr>
              <a:tr h="521863">
                <a:tc>
                  <a:txBody>
                    <a:bodyPr/>
                    <a:lstStyle/>
                    <a:p>
                      <a:r>
                        <a:rPr lang="en-US" sz="2100" dirty="0"/>
                        <a:t>Not at all important</a:t>
                      </a:r>
                    </a:p>
                  </a:txBody>
                  <a:tcPr marL="68580" marR="68580" marT="34290" marB="34290"/>
                </a:tc>
                <a:tc>
                  <a:txBody>
                    <a:bodyPr/>
                    <a:lstStyle/>
                    <a:p>
                      <a:pPr algn="ctr"/>
                      <a:r>
                        <a:rPr lang="en-US" sz="2100" dirty="0"/>
                        <a:t>3</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10</a:t>
                      </a:r>
                    </a:p>
                  </a:txBody>
                  <a:tcPr marL="68580" marR="68580" marT="34290" marB="34290"/>
                </a:tc>
                <a:tc>
                  <a:txBody>
                    <a:bodyPr/>
                    <a:lstStyle/>
                    <a:p>
                      <a:pPr algn="ctr"/>
                      <a:r>
                        <a:rPr lang="en-US" sz="2100" dirty="0"/>
                        <a:t>4</a:t>
                      </a:r>
                    </a:p>
                  </a:txBody>
                  <a:tcPr marL="68580" marR="68580" marT="34290" marB="34290"/>
                </a:tc>
                <a:extLst>
                  <a:ext uri="{0D108BD9-81ED-4DB2-BD59-A6C34878D82A}">
                    <a16:rowId xmlns:a16="http://schemas.microsoft.com/office/drawing/2014/main" val="1270635797"/>
                  </a:ext>
                </a:extLst>
              </a:tr>
              <a:tr h="521863">
                <a:tc>
                  <a:txBody>
                    <a:bodyPr/>
                    <a:lstStyle/>
                    <a:p>
                      <a:r>
                        <a:rPr lang="en-US" sz="2100" dirty="0"/>
                        <a:t>I don’t plan to vote</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1598388117"/>
                  </a:ext>
                </a:extLst>
              </a:tr>
              <a:tr h="286183">
                <a:tc>
                  <a:txBody>
                    <a:bodyPr/>
                    <a:lstStyle/>
                    <a:p>
                      <a:r>
                        <a:rPr lang="en-US" sz="2100" dirty="0"/>
                        <a:t>Unsure</a:t>
                      </a:r>
                    </a:p>
                  </a:txBody>
                  <a:tcPr marL="68580" marR="68580" marT="34290" marB="34290"/>
                </a:tc>
                <a:tc>
                  <a:txBody>
                    <a:bodyPr/>
                    <a:lstStyle/>
                    <a:p>
                      <a:pPr algn="ctr"/>
                      <a:r>
                        <a:rPr lang="en-US" sz="2100" dirty="0"/>
                        <a:t>3</a:t>
                      </a:r>
                    </a:p>
                  </a:txBody>
                  <a:tcPr marL="68580" marR="68580" marT="34290" marB="34290"/>
                </a:tc>
                <a:tc>
                  <a:txBody>
                    <a:bodyPr/>
                    <a:lstStyle/>
                    <a:p>
                      <a:pPr algn="ctr"/>
                      <a:r>
                        <a:rPr lang="en-US" sz="2100" dirty="0"/>
                        <a:t>1</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1</a:t>
                      </a:r>
                    </a:p>
                  </a:txBody>
                  <a:tcPr marL="68580" marR="68580" marT="34290" marB="34290"/>
                </a:tc>
                <a:extLst>
                  <a:ext uri="{0D108BD9-81ED-4DB2-BD59-A6C34878D82A}">
                    <a16:rowId xmlns:a16="http://schemas.microsoft.com/office/drawing/2014/main" val="305881800"/>
                  </a:ext>
                </a:extLst>
              </a:tr>
            </a:tbl>
          </a:graphicData>
        </a:graphic>
      </p:graphicFrame>
      <p:sp>
        <p:nvSpPr>
          <p:cNvPr id="3" name="Rectangle 2"/>
          <p:cNvSpPr/>
          <p:nvPr/>
        </p:nvSpPr>
        <p:spPr>
          <a:xfrm>
            <a:off x="517921" y="4452699"/>
            <a:ext cx="7968854" cy="1754326"/>
          </a:xfrm>
          <a:prstGeom prst="rect">
            <a:avLst/>
          </a:prstGeom>
        </p:spPr>
        <p:txBody>
          <a:bodyPr wrap="square">
            <a:spAutoFit/>
          </a:bodyPr>
          <a:lstStyle/>
          <a:p>
            <a:r>
              <a:rPr lang="en-US" b="1" dirty="0"/>
              <a:t>Trump: </a:t>
            </a:r>
            <a:r>
              <a:rPr lang="en-US" dirty="0"/>
              <a:t>Not mentioned.</a:t>
            </a:r>
          </a:p>
          <a:p>
            <a:r>
              <a:rPr lang="en-US" b="1" dirty="0"/>
              <a:t>Clinton: </a:t>
            </a:r>
            <a:r>
              <a:rPr lang="en-US" dirty="0"/>
              <a:t>“I believe American corporations that have gotten so much from our country should be just as patriotic in return. Many of them are. But too many aren't. It's wrong to take tax breaks with one hand and give out pink slips with the other. And I believe Wall Street can never, ever be allowed to wreck Main Street again.”</a:t>
            </a:r>
          </a:p>
        </p:txBody>
      </p:sp>
    </p:spTree>
    <p:extLst>
      <p:ext uri="{BB962C8B-B14F-4D97-AF65-F5344CB8AC3E}">
        <p14:creationId xmlns:p14="http://schemas.microsoft.com/office/powerpoint/2010/main" val="2470329398"/>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886700" cy="487494"/>
          </a:xfrm>
        </p:spPr>
        <p:txBody>
          <a:bodyPr>
            <a:normAutofit fontScale="90000"/>
          </a:bodyPr>
          <a:lstStyle/>
          <a:p>
            <a:pPr algn="ctr"/>
            <a:r>
              <a:rPr lang="en-US" dirty="0"/>
              <a:t>How important will </a:t>
            </a:r>
            <a:r>
              <a:rPr lang="en-US" b="1" u="sng" dirty="0"/>
              <a:t>job creation</a:t>
            </a:r>
            <a:r>
              <a:rPr lang="en-US" dirty="0"/>
              <a:t> be as an issue in your vote for president this year?</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8578393"/>
              </p:ext>
            </p:extLst>
          </p:nvPr>
        </p:nvGraphicFramePr>
        <p:xfrm>
          <a:off x="1828800" y="990600"/>
          <a:ext cx="6029243" cy="2400300"/>
        </p:xfrm>
        <a:graphic>
          <a:graphicData uri="http://schemas.openxmlformats.org/drawingml/2006/table">
            <a:tbl>
              <a:tblPr firstRow="1" bandRow="1">
                <a:tableStyleId>{5C22544A-7EE6-4342-B048-85BDC9FD1C3A}</a:tableStyleId>
              </a:tblPr>
              <a:tblGrid>
                <a:gridCol w="2499408">
                  <a:extLst>
                    <a:ext uri="{9D8B030D-6E8A-4147-A177-3AD203B41FA5}">
                      <a16:colId xmlns:a16="http://schemas.microsoft.com/office/drawing/2014/main" val="3237403202"/>
                    </a:ext>
                  </a:extLst>
                </a:gridCol>
                <a:gridCol w="986933">
                  <a:extLst>
                    <a:ext uri="{9D8B030D-6E8A-4147-A177-3AD203B41FA5}">
                      <a16:colId xmlns:a16="http://schemas.microsoft.com/office/drawing/2014/main" val="1217277603"/>
                    </a:ext>
                  </a:extLst>
                </a:gridCol>
                <a:gridCol w="1103948">
                  <a:extLst>
                    <a:ext uri="{9D8B030D-6E8A-4147-A177-3AD203B41FA5}">
                      <a16:colId xmlns:a16="http://schemas.microsoft.com/office/drawing/2014/main" val="1253285240"/>
                    </a:ext>
                  </a:extLst>
                </a:gridCol>
                <a:gridCol w="1438954">
                  <a:extLst>
                    <a:ext uri="{9D8B030D-6E8A-4147-A177-3AD203B41FA5}">
                      <a16:colId xmlns:a16="http://schemas.microsoft.com/office/drawing/2014/main" val="2434790790"/>
                    </a:ext>
                  </a:extLst>
                </a:gridCol>
              </a:tblGrid>
              <a:tr h="342900">
                <a:tc>
                  <a:txBody>
                    <a:bodyPr/>
                    <a:lstStyle/>
                    <a:p>
                      <a:endParaRPr lang="en-US" sz="1800" dirty="0"/>
                    </a:p>
                  </a:txBody>
                  <a:tcPr marL="68580" marR="68580" marT="34290" marB="34290"/>
                </a:tc>
                <a:tc>
                  <a:txBody>
                    <a:bodyPr/>
                    <a:lstStyle/>
                    <a:p>
                      <a:pPr algn="ctr"/>
                      <a:r>
                        <a:rPr lang="en-US" sz="1800" dirty="0"/>
                        <a:t>Clinton</a:t>
                      </a:r>
                    </a:p>
                  </a:txBody>
                  <a:tcPr marL="68580" marR="68580" marT="34290" marB="34290"/>
                </a:tc>
                <a:tc>
                  <a:txBody>
                    <a:bodyPr/>
                    <a:lstStyle/>
                    <a:p>
                      <a:pPr algn="ctr"/>
                      <a:r>
                        <a:rPr lang="en-US" sz="1800" dirty="0"/>
                        <a:t>Trump</a:t>
                      </a:r>
                    </a:p>
                  </a:txBody>
                  <a:tcPr marL="68580" marR="68580" marT="34290" marB="34290"/>
                </a:tc>
                <a:tc>
                  <a:txBody>
                    <a:bodyPr/>
                    <a:lstStyle/>
                    <a:p>
                      <a:pPr algn="ctr"/>
                      <a:r>
                        <a:rPr lang="en-US" sz="1800" dirty="0"/>
                        <a:t>Others</a:t>
                      </a:r>
                    </a:p>
                  </a:txBody>
                  <a:tcPr marL="68580" marR="68580" marT="34290" marB="34290"/>
                </a:tc>
                <a:extLst>
                  <a:ext uri="{0D108BD9-81ED-4DB2-BD59-A6C34878D82A}">
                    <a16:rowId xmlns:a16="http://schemas.microsoft.com/office/drawing/2014/main" val="2414505041"/>
                  </a:ext>
                </a:extLst>
              </a:tr>
              <a:tr h="342900">
                <a:tc>
                  <a:txBody>
                    <a:bodyPr/>
                    <a:lstStyle/>
                    <a:p>
                      <a:r>
                        <a:rPr lang="en-US" sz="1800" dirty="0"/>
                        <a:t>Very important</a:t>
                      </a:r>
                    </a:p>
                  </a:txBody>
                  <a:tcPr marL="68580" marR="68580" marT="34290" marB="34290"/>
                </a:tc>
                <a:tc>
                  <a:txBody>
                    <a:bodyPr/>
                    <a:lstStyle/>
                    <a:p>
                      <a:pPr algn="ctr"/>
                      <a:r>
                        <a:rPr lang="en-US" sz="1800" dirty="0"/>
                        <a:t>71</a:t>
                      </a:r>
                    </a:p>
                  </a:txBody>
                  <a:tcPr marL="68580" marR="68580" marT="34290" marB="34290"/>
                </a:tc>
                <a:tc>
                  <a:txBody>
                    <a:bodyPr/>
                    <a:lstStyle/>
                    <a:p>
                      <a:pPr algn="ctr"/>
                      <a:r>
                        <a:rPr lang="en-US" sz="1800" dirty="0"/>
                        <a:t>69</a:t>
                      </a:r>
                    </a:p>
                  </a:txBody>
                  <a:tcPr marL="68580" marR="68580" marT="34290" marB="34290"/>
                </a:tc>
                <a:tc>
                  <a:txBody>
                    <a:bodyPr/>
                    <a:lstStyle/>
                    <a:p>
                      <a:pPr algn="ctr"/>
                      <a:r>
                        <a:rPr lang="en-US" sz="1800" dirty="0"/>
                        <a:t>66</a:t>
                      </a:r>
                    </a:p>
                  </a:txBody>
                  <a:tcPr marL="68580" marR="68580" marT="34290" marB="34290"/>
                </a:tc>
                <a:extLst>
                  <a:ext uri="{0D108BD9-81ED-4DB2-BD59-A6C34878D82A}">
                    <a16:rowId xmlns:a16="http://schemas.microsoft.com/office/drawing/2014/main" val="3988915137"/>
                  </a:ext>
                </a:extLst>
              </a:tr>
              <a:tr h="342900">
                <a:tc>
                  <a:txBody>
                    <a:bodyPr/>
                    <a:lstStyle/>
                    <a:p>
                      <a:r>
                        <a:rPr lang="en-US" sz="1800" dirty="0"/>
                        <a:t>Somewhat important</a:t>
                      </a:r>
                    </a:p>
                  </a:txBody>
                  <a:tcPr marL="68580" marR="68580" marT="34290" marB="34290"/>
                </a:tc>
                <a:tc>
                  <a:txBody>
                    <a:bodyPr/>
                    <a:lstStyle/>
                    <a:p>
                      <a:pPr algn="ctr"/>
                      <a:r>
                        <a:rPr lang="en-US" sz="1800" dirty="0"/>
                        <a:t>25</a:t>
                      </a:r>
                    </a:p>
                  </a:txBody>
                  <a:tcPr marL="68580" marR="68580" marT="34290" marB="34290"/>
                </a:tc>
                <a:tc>
                  <a:txBody>
                    <a:bodyPr/>
                    <a:lstStyle/>
                    <a:p>
                      <a:pPr algn="ctr"/>
                      <a:r>
                        <a:rPr lang="en-US" sz="1800" dirty="0"/>
                        <a:t>27</a:t>
                      </a:r>
                    </a:p>
                  </a:txBody>
                  <a:tcPr marL="68580" marR="68580" marT="34290" marB="34290"/>
                </a:tc>
                <a:tc>
                  <a:txBody>
                    <a:bodyPr/>
                    <a:lstStyle/>
                    <a:p>
                      <a:pPr algn="ctr"/>
                      <a:r>
                        <a:rPr lang="en-US" sz="1800" dirty="0"/>
                        <a:t>27</a:t>
                      </a:r>
                    </a:p>
                  </a:txBody>
                  <a:tcPr marL="68580" marR="68580" marT="34290" marB="34290"/>
                </a:tc>
                <a:extLst>
                  <a:ext uri="{0D108BD9-81ED-4DB2-BD59-A6C34878D82A}">
                    <a16:rowId xmlns:a16="http://schemas.microsoft.com/office/drawing/2014/main" val="145220960"/>
                  </a:ext>
                </a:extLst>
              </a:tr>
              <a:tr h="342900">
                <a:tc>
                  <a:txBody>
                    <a:bodyPr/>
                    <a:lstStyle/>
                    <a:p>
                      <a:r>
                        <a:rPr lang="en-US" sz="1800" dirty="0"/>
                        <a:t>Not very important</a:t>
                      </a:r>
                    </a:p>
                  </a:txBody>
                  <a:tcPr marL="68580" marR="68580" marT="34290" marB="34290"/>
                </a:tc>
                <a:tc>
                  <a:txBody>
                    <a:bodyPr/>
                    <a:lstStyle/>
                    <a:p>
                      <a:pPr algn="ctr"/>
                      <a:r>
                        <a:rPr lang="en-US" sz="1800" dirty="0"/>
                        <a:t>3</a:t>
                      </a:r>
                    </a:p>
                  </a:txBody>
                  <a:tcPr marL="68580" marR="68580" marT="34290" marB="34290"/>
                </a:tc>
                <a:tc>
                  <a:txBody>
                    <a:bodyPr/>
                    <a:lstStyle/>
                    <a:p>
                      <a:pPr algn="ctr"/>
                      <a:r>
                        <a:rPr lang="en-US" sz="1800" dirty="0"/>
                        <a:t>3</a:t>
                      </a:r>
                    </a:p>
                  </a:txBody>
                  <a:tcPr marL="68580" marR="68580" marT="34290" marB="34290"/>
                </a:tc>
                <a:tc>
                  <a:txBody>
                    <a:bodyPr/>
                    <a:lstStyle/>
                    <a:p>
                      <a:pPr algn="ctr"/>
                      <a:r>
                        <a:rPr lang="en-US" sz="1800" dirty="0"/>
                        <a:t>4</a:t>
                      </a:r>
                    </a:p>
                  </a:txBody>
                  <a:tcPr marL="68580" marR="68580" marT="34290" marB="34290"/>
                </a:tc>
                <a:extLst>
                  <a:ext uri="{0D108BD9-81ED-4DB2-BD59-A6C34878D82A}">
                    <a16:rowId xmlns:a16="http://schemas.microsoft.com/office/drawing/2014/main" val="2783869403"/>
                  </a:ext>
                </a:extLst>
              </a:tr>
              <a:tr h="342900">
                <a:tc>
                  <a:txBody>
                    <a:bodyPr/>
                    <a:lstStyle/>
                    <a:p>
                      <a:r>
                        <a:rPr lang="en-US" sz="1800" dirty="0"/>
                        <a:t>Not at all important</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2</a:t>
                      </a:r>
                    </a:p>
                  </a:txBody>
                  <a:tcPr marL="68580" marR="68580" marT="34290" marB="34290"/>
                </a:tc>
                <a:extLst>
                  <a:ext uri="{0D108BD9-81ED-4DB2-BD59-A6C34878D82A}">
                    <a16:rowId xmlns:a16="http://schemas.microsoft.com/office/drawing/2014/main" val="1270635797"/>
                  </a:ext>
                </a:extLst>
              </a:tr>
              <a:tr h="342900">
                <a:tc>
                  <a:txBody>
                    <a:bodyPr/>
                    <a:lstStyle/>
                    <a:p>
                      <a:r>
                        <a:rPr lang="en-US" sz="1800" dirty="0"/>
                        <a:t>I don’t plan to vote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1</a:t>
                      </a:r>
                    </a:p>
                  </a:txBody>
                  <a:tcPr marL="68580" marR="68580" marT="34290" marB="34290"/>
                </a:tc>
                <a:extLst>
                  <a:ext uri="{0D108BD9-81ED-4DB2-BD59-A6C34878D82A}">
                    <a16:rowId xmlns:a16="http://schemas.microsoft.com/office/drawing/2014/main" val="1598388117"/>
                  </a:ext>
                </a:extLst>
              </a:tr>
              <a:tr h="342900">
                <a:tc>
                  <a:txBody>
                    <a:bodyPr/>
                    <a:lstStyle/>
                    <a:p>
                      <a:r>
                        <a:rPr lang="en-US" sz="1800" dirty="0"/>
                        <a:t>Unsure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5" name="Rectangle 4"/>
          <p:cNvSpPr/>
          <p:nvPr/>
        </p:nvSpPr>
        <p:spPr>
          <a:xfrm>
            <a:off x="228600" y="3413760"/>
            <a:ext cx="9001125" cy="3693319"/>
          </a:xfrm>
          <a:prstGeom prst="rect">
            <a:avLst/>
          </a:prstGeom>
        </p:spPr>
        <p:txBody>
          <a:bodyPr wrap="square">
            <a:spAutoFit/>
          </a:bodyPr>
          <a:lstStyle/>
          <a:p>
            <a:r>
              <a:rPr lang="en-US" b="1" dirty="0"/>
              <a:t>Trump:</a:t>
            </a:r>
            <a:r>
              <a:rPr lang="en-US" dirty="0"/>
              <a:t> “I have proposed the largest tax reduction of any candidate who has run for president this year…Reducing taxes will cause new companies and new jobs to come roaring back into our country. Believe me, it'll happen and it'll happen fast. Then we are going to deal with the issue of regulation, one of the greatest job-killers of them all.”</a:t>
            </a:r>
          </a:p>
          <a:p>
            <a:r>
              <a:rPr lang="en-US" b="1" dirty="0"/>
              <a:t>Clinton:</a:t>
            </a:r>
            <a:r>
              <a:rPr lang="en-US" dirty="0"/>
              <a:t> “We will give small businesses, like my dad’s, a boost, make it easier to get credit.” “In my first 100 days, we will work with both parties to pass the biggest investment in new, good-paying jobs since World War II. Jobs in manufacturing, clean energy, technology and innovation, small business, and infrastructure. If we invest in infrastructure now, we'll not only create jobs today, but lay the foundation for the jobs of the future. And we will also transform the way we prepare our young people for those jobs.”</a:t>
            </a:r>
          </a:p>
          <a:p>
            <a:endParaRPr lang="en-US" dirty="0"/>
          </a:p>
        </p:txBody>
      </p:sp>
    </p:spTree>
    <p:extLst>
      <p:ext uri="{BB962C8B-B14F-4D97-AF65-F5344CB8AC3E}">
        <p14:creationId xmlns:p14="http://schemas.microsoft.com/office/powerpoint/2010/main" val="1817023218"/>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4132"/>
            <a:ext cx="7886700" cy="487494"/>
          </a:xfrm>
        </p:spPr>
        <p:txBody>
          <a:bodyPr>
            <a:normAutofit fontScale="90000"/>
          </a:bodyPr>
          <a:lstStyle/>
          <a:p>
            <a:pPr algn="ctr"/>
            <a:r>
              <a:rPr lang="en-US" dirty="0"/>
              <a:t>How Important will </a:t>
            </a:r>
            <a:r>
              <a:rPr lang="en-US" b="1" u="sng" dirty="0"/>
              <a:t>taxes</a:t>
            </a:r>
            <a:r>
              <a:rPr lang="en-US" dirty="0"/>
              <a:t> be as an issue in your vote for president this year?</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7041731"/>
              </p:ext>
            </p:extLst>
          </p:nvPr>
        </p:nvGraphicFramePr>
        <p:xfrm>
          <a:off x="1600200" y="1050604"/>
          <a:ext cx="6211453" cy="3290205"/>
        </p:xfrm>
        <a:graphic>
          <a:graphicData uri="http://schemas.openxmlformats.org/drawingml/2006/table">
            <a:tbl>
              <a:tblPr firstRow="1" bandRow="1">
                <a:tableStyleId>{5C22544A-7EE6-4342-B048-85BDC9FD1C3A}</a:tableStyleId>
              </a:tblPr>
              <a:tblGrid>
                <a:gridCol w="2943860">
                  <a:extLst>
                    <a:ext uri="{9D8B030D-6E8A-4147-A177-3AD203B41FA5}">
                      <a16:colId xmlns:a16="http://schemas.microsoft.com/office/drawing/2014/main" val="3237403202"/>
                    </a:ext>
                  </a:extLst>
                </a:gridCol>
                <a:gridCol w="1118235">
                  <a:extLst>
                    <a:ext uri="{9D8B030D-6E8A-4147-A177-3AD203B41FA5}">
                      <a16:colId xmlns:a16="http://schemas.microsoft.com/office/drawing/2014/main" val="1217277603"/>
                    </a:ext>
                  </a:extLst>
                </a:gridCol>
                <a:gridCol w="933099">
                  <a:extLst>
                    <a:ext uri="{9D8B030D-6E8A-4147-A177-3AD203B41FA5}">
                      <a16:colId xmlns:a16="http://schemas.microsoft.com/office/drawing/2014/main" val="1253285240"/>
                    </a:ext>
                  </a:extLst>
                </a:gridCol>
                <a:gridCol w="1216259">
                  <a:extLst>
                    <a:ext uri="{9D8B030D-6E8A-4147-A177-3AD203B41FA5}">
                      <a16:colId xmlns:a16="http://schemas.microsoft.com/office/drawing/2014/main" val="2434790790"/>
                    </a:ext>
                  </a:extLst>
                </a:gridCol>
              </a:tblGrid>
              <a:tr h="502593">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275616">
                <a:tc>
                  <a:txBody>
                    <a:bodyPr/>
                    <a:lstStyle/>
                    <a:p>
                      <a:r>
                        <a:rPr lang="en-US" sz="2100" dirty="0"/>
                        <a:t>Very important</a:t>
                      </a:r>
                    </a:p>
                  </a:txBody>
                  <a:tcPr marL="68580" marR="68580" marT="34290" marB="34290"/>
                </a:tc>
                <a:tc>
                  <a:txBody>
                    <a:bodyPr/>
                    <a:lstStyle/>
                    <a:p>
                      <a:pPr algn="ctr"/>
                      <a:r>
                        <a:rPr lang="en-US" sz="2100" dirty="0"/>
                        <a:t>54</a:t>
                      </a:r>
                    </a:p>
                  </a:txBody>
                  <a:tcPr marL="68580" marR="68580" marT="34290" marB="34290"/>
                </a:tc>
                <a:tc>
                  <a:txBody>
                    <a:bodyPr/>
                    <a:lstStyle/>
                    <a:p>
                      <a:pPr algn="ctr"/>
                      <a:r>
                        <a:rPr lang="en-US" sz="2100" dirty="0"/>
                        <a:t>65</a:t>
                      </a:r>
                    </a:p>
                  </a:txBody>
                  <a:tcPr marL="68580" marR="68580" marT="34290" marB="34290"/>
                </a:tc>
                <a:tc>
                  <a:txBody>
                    <a:bodyPr/>
                    <a:lstStyle/>
                    <a:p>
                      <a:pPr algn="ctr"/>
                      <a:r>
                        <a:rPr lang="en-US" sz="2100" dirty="0"/>
                        <a:t>60</a:t>
                      </a:r>
                    </a:p>
                  </a:txBody>
                  <a:tcPr marL="68580" marR="68580" marT="34290" marB="34290"/>
                </a:tc>
                <a:extLst>
                  <a:ext uri="{0D108BD9-81ED-4DB2-BD59-A6C34878D82A}">
                    <a16:rowId xmlns:a16="http://schemas.microsoft.com/office/drawing/2014/main" val="3988915137"/>
                  </a:ext>
                </a:extLst>
              </a:tr>
              <a:tr h="502593">
                <a:tc>
                  <a:txBody>
                    <a:bodyPr/>
                    <a:lstStyle/>
                    <a:p>
                      <a:r>
                        <a:rPr lang="en-US" sz="2100" dirty="0"/>
                        <a:t>Somewhat important</a:t>
                      </a:r>
                    </a:p>
                  </a:txBody>
                  <a:tcPr marL="68580" marR="68580" marT="34290" marB="34290"/>
                </a:tc>
                <a:tc>
                  <a:txBody>
                    <a:bodyPr/>
                    <a:lstStyle/>
                    <a:p>
                      <a:pPr algn="ctr"/>
                      <a:r>
                        <a:rPr lang="en-US" sz="2100" dirty="0"/>
                        <a:t>36</a:t>
                      </a:r>
                    </a:p>
                  </a:txBody>
                  <a:tcPr marL="68580" marR="68580" marT="34290" marB="34290"/>
                </a:tc>
                <a:tc>
                  <a:txBody>
                    <a:bodyPr/>
                    <a:lstStyle/>
                    <a:p>
                      <a:pPr algn="ctr"/>
                      <a:r>
                        <a:rPr lang="en-US" sz="2100" dirty="0"/>
                        <a:t>29</a:t>
                      </a:r>
                    </a:p>
                  </a:txBody>
                  <a:tcPr marL="68580" marR="68580" marT="34290" marB="34290"/>
                </a:tc>
                <a:tc>
                  <a:txBody>
                    <a:bodyPr/>
                    <a:lstStyle/>
                    <a:p>
                      <a:pPr algn="ctr"/>
                      <a:r>
                        <a:rPr lang="en-US" sz="2100" dirty="0"/>
                        <a:t>36</a:t>
                      </a:r>
                    </a:p>
                  </a:txBody>
                  <a:tcPr marL="68580" marR="68580" marT="34290" marB="34290"/>
                </a:tc>
                <a:extLst>
                  <a:ext uri="{0D108BD9-81ED-4DB2-BD59-A6C34878D82A}">
                    <a16:rowId xmlns:a16="http://schemas.microsoft.com/office/drawing/2014/main" val="145220960"/>
                  </a:ext>
                </a:extLst>
              </a:tr>
              <a:tr h="502593">
                <a:tc>
                  <a:txBody>
                    <a:bodyPr/>
                    <a:lstStyle/>
                    <a:p>
                      <a:r>
                        <a:rPr lang="en-US" sz="2100" dirty="0"/>
                        <a:t>Not very important</a:t>
                      </a:r>
                    </a:p>
                  </a:txBody>
                  <a:tcPr marL="68580" marR="68580" marT="34290" marB="34290"/>
                </a:tc>
                <a:tc>
                  <a:txBody>
                    <a:bodyPr/>
                    <a:lstStyle/>
                    <a:p>
                      <a:pPr algn="ctr"/>
                      <a:r>
                        <a:rPr lang="en-US" sz="2100" dirty="0"/>
                        <a:t>7</a:t>
                      </a:r>
                    </a:p>
                  </a:txBody>
                  <a:tcPr marL="68580" marR="68580" marT="34290" marB="34290"/>
                </a:tc>
                <a:tc>
                  <a:txBody>
                    <a:bodyPr/>
                    <a:lstStyle/>
                    <a:p>
                      <a:pPr algn="ctr"/>
                      <a:r>
                        <a:rPr lang="en-US" sz="2100" dirty="0"/>
                        <a:t>4</a:t>
                      </a:r>
                    </a:p>
                  </a:txBody>
                  <a:tcPr marL="68580" marR="68580" marT="34290" marB="34290"/>
                </a:tc>
                <a:tc>
                  <a:txBody>
                    <a:bodyPr/>
                    <a:lstStyle/>
                    <a:p>
                      <a:pPr algn="ctr"/>
                      <a:r>
                        <a:rPr lang="en-US" sz="2100" dirty="0"/>
                        <a:t>3</a:t>
                      </a:r>
                    </a:p>
                  </a:txBody>
                  <a:tcPr marL="68580" marR="68580" marT="34290" marB="34290"/>
                </a:tc>
                <a:extLst>
                  <a:ext uri="{0D108BD9-81ED-4DB2-BD59-A6C34878D82A}">
                    <a16:rowId xmlns:a16="http://schemas.microsoft.com/office/drawing/2014/main" val="2783869403"/>
                  </a:ext>
                </a:extLst>
              </a:tr>
              <a:tr h="502593">
                <a:tc>
                  <a:txBody>
                    <a:bodyPr/>
                    <a:lstStyle/>
                    <a:p>
                      <a:r>
                        <a:rPr lang="en-US" sz="2100" dirty="0"/>
                        <a:t>Not at all important</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1270635797"/>
                  </a:ext>
                </a:extLst>
              </a:tr>
              <a:tr h="502593">
                <a:tc>
                  <a:txBody>
                    <a:bodyPr/>
                    <a:lstStyle/>
                    <a:p>
                      <a:r>
                        <a:rPr lang="en-US" sz="2100" dirty="0"/>
                        <a:t>I don’t plan to vote</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1598388117"/>
                  </a:ext>
                </a:extLst>
              </a:tr>
              <a:tr h="275616">
                <a:tc>
                  <a:txBody>
                    <a:bodyPr/>
                    <a:lstStyle/>
                    <a:p>
                      <a:r>
                        <a:rPr lang="en-US" sz="2100" dirty="0"/>
                        <a:t>Unsure</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1</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5" name="Rectangle 4"/>
          <p:cNvSpPr/>
          <p:nvPr/>
        </p:nvSpPr>
        <p:spPr>
          <a:xfrm>
            <a:off x="514543" y="4576376"/>
            <a:ext cx="8400857" cy="1200329"/>
          </a:xfrm>
          <a:prstGeom prst="rect">
            <a:avLst/>
          </a:prstGeom>
        </p:spPr>
        <p:txBody>
          <a:bodyPr wrap="square">
            <a:spAutoFit/>
          </a:bodyPr>
          <a:lstStyle/>
          <a:p>
            <a:r>
              <a:rPr lang="en-US" b="1" dirty="0"/>
              <a:t>Trump: </a:t>
            </a:r>
            <a:r>
              <a:rPr lang="en-US" dirty="0"/>
              <a:t>“America is one of the highest-taxed nations in the world.” (See his comments under “job creation” where he promises a huge tax reduction)</a:t>
            </a:r>
          </a:p>
          <a:p>
            <a:r>
              <a:rPr lang="en-US" b="1" dirty="0"/>
              <a:t>Clinton: </a:t>
            </a:r>
            <a:r>
              <a:rPr lang="en-US" dirty="0"/>
              <a:t>“Wall Street, corporations, and the super-rich are going to start paying their fair share of taxes.”</a:t>
            </a:r>
          </a:p>
        </p:txBody>
      </p:sp>
    </p:spTree>
    <p:extLst>
      <p:ext uri="{BB962C8B-B14F-4D97-AF65-F5344CB8AC3E}">
        <p14:creationId xmlns:p14="http://schemas.microsoft.com/office/powerpoint/2010/main" val="300150635"/>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886700" cy="487494"/>
          </a:xfrm>
        </p:spPr>
        <p:txBody>
          <a:bodyPr>
            <a:noAutofit/>
          </a:bodyPr>
          <a:lstStyle/>
          <a:p>
            <a:pPr algn="ctr"/>
            <a:r>
              <a:rPr lang="en-US" sz="2400" dirty="0"/>
              <a:t>How Important will </a:t>
            </a:r>
            <a:r>
              <a:rPr lang="en-US" sz="2400" b="1" u="sng" dirty="0"/>
              <a:t>free trade agreements</a:t>
            </a:r>
            <a:r>
              <a:rPr lang="en-US" sz="2400" dirty="0"/>
              <a:t> be as an issue in your vote for president this year?</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4745892"/>
              </p:ext>
            </p:extLst>
          </p:nvPr>
        </p:nvGraphicFramePr>
        <p:xfrm>
          <a:off x="1047550" y="914400"/>
          <a:ext cx="7448750" cy="3214430"/>
        </p:xfrm>
        <a:graphic>
          <a:graphicData uri="http://schemas.openxmlformats.org/drawingml/2006/table">
            <a:tbl>
              <a:tblPr firstRow="1" bandRow="1">
                <a:tableStyleId>{5C22544A-7EE6-4342-B048-85BDC9FD1C3A}</a:tableStyleId>
              </a:tblPr>
              <a:tblGrid>
                <a:gridCol w="2943860">
                  <a:extLst>
                    <a:ext uri="{9D8B030D-6E8A-4147-A177-3AD203B41FA5}">
                      <a16:colId xmlns:a16="http://schemas.microsoft.com/office/drawing/2014/main" val="3237403202"/>
                    </a:ext>
                  </a:extLst>
                </a:gridCol>
                <a:gridCol w="1118235">
                  <a:extLst>
                    <a:ext uri="{9D8B030D-6E8A-4147-A177-3AD203B41FA5}">
                      <a16:colId xmlns:a16="http://schemas.microsoft.com/office/drawing/2014/main" val="1217277603"/>
                    </a:ext>
                  </a:extLst>
                </a:gridCol>
                <a:gridCol w="1237297">
                  <a:extLst>
                    <a:ext uri="{9D8B030D-6E8A-4147-A177-3AD203B41FA5}">
                      <a16:colId xmlns:a16="http://schemas.microsoft.com/office/drawing/2014/main" val="2554386060"/>
                    </a:ext>
                  </a:extLst>
                </a:gridCol>
                <a:gridCol w="933099">
                  <a:extLst>
                    <a:ext uri="{9D8B030D-6E8A-4147-A177-3AD203B41FA5}">
                      <a16:colId xmlns:a16="http://schemas.microsoft.com/office/drawing/2014/main" val="1253285240"/>
                    </a:ext>
                  </a:extLst>
                </a:gridCol>
                <a:gridCol w="1216259">
                  <a:extLst>
                    <a:ext uri="{9D8B030D-6E8A-4147-A177-3AD203B41FA5}">
                      <a16:colId xmlns:a16="http://schemas.microsoft.com/office/drawing/2014/main" val="2434790790"/>
                    </a:ext>
                  </a:extLst>
                </a:gridCol>
              </a:tblGrid>
              <a:tr h="487438">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Sanders</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267305">
                <a:tc>
                  <a:txBody>
                    <a:bodyPr/>
                    <a:lstStyle/>
                    <a:p>
                      <a:r>
                        <a:rPr lang="en-US" sz="2100" dirty="0"/>
                        <a:t>Very important</a:t>
                      </a:r>
                    </a:p>
                  </a:txBody>
                  <a:tcPr marL="68580" marR="68580" marT="34290" marB="34290"/>
                </a:tc>
                <a:tc>
                  <a:txBody>
                    <a:bodyPr/>
                    <a:lstStyle/>
                    <a:p>
                      <a:pPr algn="ctr"/>
                      <a:r>
                        <a:rPr lang="en-US" sz="2100" dirty="0"/>
                        <a:t>31</a:t>
                      </a:r>
                    </a:p>
                  </a:txBody>
                  <a:tcPr marL="68580" marR="68580" marT="34290" marB="34290"/>
                </a:tc>
                <a:tc>
                  <a:txBody>
                    <a:bodyPr/>
                    <a:lstStyle/>
                    <a:p>
                      <a:pPr algn="ctr"/>
                      <a:r>
                        <a:rPr lang="en-US" sz="2100" dirty="0"/>
                        <a:t>41</a:t>
                      </a:r>
                    </a:p>
                  </a:txBody>
                  <a:tcPr marL="68580" marR="68580" marT="34290" marB="34290"/>
                </a:tc>
                <a:tc>
                  <a:txBody>
                    <a:bodyPr/>
                    <a:lstStyle/>
                    <a:p>
                      <a:pPr algn="ctr"/>
                      <a:r>
                        <a:rPr lang="en-US" sz="2100" dirty="0"/>
                        <a:t>43</a:t>
                      </a:r>
                    </a:p>
                  </a:txBody>
                  <a:tcPr marL="68580" marR="68580" marT="34290" marB="34290"/>
                </a:tc>
                <a:tc>
                  <a:txBody>
                    <a:bodyPr/>
                    <a:lstStyle/>
                    <a:p>
                      <a:pPr algn="ctr"/>
                      <a:r>
                        <a:rPr lang="en-US" sz="2100" dirty="0"/>
                        <a:t>34</a:t>
                      </a:r>
                    </a:p>
                  </a:txBody>
                  <a:tcPr marL="68580" marR="68580" marT="34290" marB="34290"/>
                </a:tc>
                <a:extLst>
                  <a:ext uri="{0D108BD9-81ED-4DB2-BD59-A6C34878D82A}">
                    <a16:rowId xmlns:a16="http://schemas.microsoft.com/office/drawing/2014/main" val="3988915137"/>
                  </a:ext>
                </a:extLst>
              </a:tr>
              <a:tr h="487438">
                <a:tc>
                  <a:txBody>
                    <a:bodyPr/>
                    <a:lstStyle/>
                    <a:p>
                      <a:r>
                        <a:rPr lang="en-US" sz="2100" dirty="0"/>
                        <a:t>Somewhat important</a:t>
                      </a:r>
                    </a:p>
                  </a:txBody>
                  <a:tcPr marL="68580" marR="68580" marT="34290" marB="34290"/>
                </a:tc>
                <a:tc>
                  <a:txBody>
                    <a:bodyPr/>
                    <a:lstStyle/>
                    <a:p>
                      <a:pPr algn="ctr"/>
                      <a:r>
                        <a:rPr lang="en-US" sz="2100" dirty="0"/>
                        <a:t>47</a:t>
                      </a:r>
                    </a:p>
                  </a:txBody>
                  <a:tcPr marL="68580" marR="68580" marT="34290" marB="34290"/>
                </a:tc>
                <a:tc>
                  <a:txBody>
                    <a:bodyPr/>
                    <a:lstStyle/>
                    <a:p>
                      <a:pPr algn="ctr"/>
                      <a:r>
                        <a:rPr lang="en-US" sz="2100" dirty="0"/>
                        <a:t>34</a:t>
                      </a:r>
                    </a:p>
                  </a:txBody>
                  <a:tcPr marL="68580" marR="68580" marT="34290" marB="34290"/>
                </a:tc>
                <a:tc>
                  <a:txBody>
                    <a:bodyPr/>
                    <a:lstStyle/>
                    <a:p>
                      <a:pPr algn="ctr"/>
                      <a:r>
                        <a:rPr lang="en-US" sz="2100" dirty="0"/>
                        <a:t>37</a:t>
                      </a:r>
                    </a:p>
                  </a:txBody>
                  <a:tcPr marL="68580" marR="68580" marT="34290" marB="34290"/>
                </a:tc>
                <a:tc>
                  <a:txBody>
                    <a:bodyPr/>
                    <a:lstStyle/>
                    <a:p>
                      <a:pPr algn="ctr"/>
                      <a:r>
                        <a:rPr lang="en-US" sz="2100" dirty="0"/>
                        <a:t>46</a:t>
                      </a:r>
                    </a:p>
                  </a:txBody>
                  <a:tcPr marL="68580" marR="68580" marT="34290" marB="34290"/>
                </a:tc>
                <a:extLst>
                  <a:ext uri="{0D108BD9-81ED-4DB2-BD59-A6C34878D82A}">
                    <a16:rowId xmlns:a16="http://schemas.microsoft.com/office/drawing/2014/main" val="145220960"/>
                  </a:ext>
                </a:extLst>
              </a:tr>
              <a:tr h="487438">
                <a:tc>
                  <a:txBody>
                    <a:bodyPr/>
                    <a:lstStyle/>
                    <a:p>
                      <a:r>
                        <a:rPr lang="en-US" sz="2100" dirty="0"/>
                        <a:t>Not very important</a:t>
                      </a:r>
                    </a:p>
                  </a:txBody>
                  <a:tcPr marL="68580" marR="68580" marT="34290" marB="34290"/>
                </a:tc>
                <a:tc>
                  <a:txBody>
                    <a:bodyPr/>
                    <a:lstStyle/>
                    <a:p>
                      <a:pPr algn="ctr"/>
                      <a:r>
                        <a:rPr lang="en-US" sz="2100" dirty="0"/>
                        <a:t>11</a:t>
                      </a:r>
                    </a:p>
                  </a:txBody>
                  <a:tcPr marL="68580" marR="68580" marT="34290" marB="34290"/>
                </a:tc>
                <a:tc>
                  <a:txBody>
                    <a:bodyPr/>
                    <a:lstStyle/>
                    <a:p>
                      <a:pPr algn="ctr"/>
                      <a:r>
                        <a:rPr lang="en-US" sz="2100" dirty="0"/>
                        <a:t>16</a:t>
                      </a:r>
                    </a:p>
                  </a:txBody>
                  <a:tcPr marL="68580" marR="68580" marT="34290" marB="34290"/>
                </a:tc>
                <a:tc>
                  <a:txBody>
                    <a:bodyPr/>
                    <a:lstStyle/>
                    <a:p>
                      <a:pPr algn="ctr"/>
                      <a:r>
                        <a:rPr lang="en-US" sz="2100" dirty="0"/>
                        <a:t>13</a:t>
                      </a:r>
                    </a:p>
                  </a:txBody>
                  <a:tcPr marL="68580" marR="68580" marT="34290" marB="34290"/>
                </a:tc>
                <a:tc>
                  <a:txBody>
                    <a:bodyPr/>
                    <a:lstStyle/>
                    <a:p>
                      <a:pPr algn="ctr"/>
                      <a:r>
                        <a:rPr lang="en-US" sz="2100" dirty="0"/>
                        <a:t>14</a:t>
                      </a:r>
                    </a:p>
                  </a:txBody>
                  <a:tcPr marL="68580" marR="68580" marT="34290" marB="34290"/>
                </a:tc>
                <a:extLst>
                  <a:ext uri="{0D108BD9-81ED-4DB2-BD59-A6C34878D82A}">
                    <a16:rowId xmlns:a16="http://schemas.microsoft.com/office/drawing/2014/main" val="2783869403"/>
                  </a:ext>
                </a:extLst>
              </a:tr>
              <a:tr h="487438">
                <a:tc>
                  <a:txBody>
                    <a:bodyPr/>
                    <a:lstStyle/>
                    <a:p>
                      <a:r>
                        <a:rPr lang="en-US" sz="2100" dirty="0"/>
                        <a:t>Not at all important</a:t>
                      </a:r>
                    </a:p>
                  </a:txBody>
                  <a:tcPr marL="68580" marR="68580" marT="34290" marB="34290"/>
                </a:tc>
                <a:tc>
                  <a:txBody>
                    <a:bodyPr/>
                    <a:lstStyle/>
                    <a:p>
                      <a:pPr algn="ctr"/>
                      <a:r>
                        <a:rPr lang="en-US" sz="2100" dirty="0"/>
                        <a:t>6</a:t>
                      </a:r>
                    </a:p>
                  </a:txBody>
                  <a:tcPr marL="68580" marR="68580" marT="34290" marB="34290"/>
                </a:tc>
                <a:tc>
                  <a:txBody>
                    <a:bodyPr/>
                    <a:lstStyle/>
                    <a:p>
                      <a:pPr algn="ctr"/>
                      <a:r>
                        <a:rPr lang="en-US" sz="2100" dirty="0"/>
                        <a:t>4</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2</a:t>
                      </a:r>
                    </a:p>
                  </a:txBody>
                  <a:tcPr marL="68580" marR="68580" marT="34290" marB="34290"/>
                </a:tc>
                <a:extLst>
                  <a:ext uri="{0D108BD9-81ED-4DB2-BD59-A6C34878D82A}">
                    <a16:rowId xmlns:a16="http://schemas.microsoft.com/office/drawing/2014/main" val="1270635797"/>
                  </a:ext>
                </a:extLst>
              </a:tr>
              <a:tr h="487438">
                <a:tc>
                  <a:txBody>
                    <a:bodyPr/>
                    <a:lstStyle/>
                    <a:p>
                      <a:r>
                        <a:rPr lang="en-US" sz="2100" dirty="0"/>
                        <a:t>I don’t plan to vote</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1598388117"/>
                  </a:ext>
                </a:extLst>
              </a:tr>
              <a:tr h="267305">
                <a:tc>
                  <a:txBody>
                    <a:bodyPr/>
                    <a:lstStyle/>
                    <a:p>
                      <a:r>
                        <a:rPr lang="en-US" sz="2100" dirty="0"/>
                        <a:t>Unsure</a:t>
                      </a:r>
                    </a:p>
                  </a:txBody>
                  <a:tcPr marL="68580" marR="68580" marT="34290" marB="34290"/>
                </a:tc>
                <a:tc>
                  <a:txBody>
                    <a:bodyPr/>
                    <a:lstStyle/>
                    <a:p>
                      <a:pPr algn="ctr"/>
                      <a:r>
                        <a:rPr lang="en-US" sz="2100" dirty="0"/>
                        <a:t>5</a:t>
                      </a:r>
                    </a:p>
                  </a:txBody>
                  <a:tcPr marL="68580" marR="68580" marT="34290" marB="34290"/>
                </a:tc>
                <a:tc>
                  <a:txBody>
                    <a:bodyPr/>
                    <a:lstStyle/>
                    <a:p>
                      <a:pPr algn="ctr"/>
                      <a:r>
                        <a:rPr lang="en-US" sz="2100" dirty="0"/>
                        <a:t>4</a:t>
                      </a:r>
                    </a:p>
                  </a:txBody>
                  <a:tcPr marL="68580" marR="68580" marT="34290" marB="34290"/>
                </a:tc>
                <a:tc>
                  <a:txBody>
                    <a:bodyPr/>
                    <a:lstStyle/>
                    <a:p>
                      <a:pPr algn="ctr"/>
                      <a:r>
                        <a:rPr lang="en-US" sz="2100" dirty="0"/>
                        <a:t>4</a:t>
                      </a:r>
                    </a:p>
                  </a:txBody>
                  <a:tcPr marL="68580" marR="68580" marT="34290" marB="34290"/>
                </a:tc>
                <a:tc>
                  <a:txBody>
                    <a:bodyPr/>
                    <a:lstStyle/>
                    <a:p>
                      <a:pPr algn="ctr"/>
                      <a:r>
                        <a:rPr lang="en-US" sz="2100" dirty="0"/>
                        <a:t>4</a:t>
                      </a:r>
                    </a:p>
                  </a:txBody>
                  <a:tcPr marL="68580" marR="68580" marT="34290" marB="34290"/>
                </a:tc>
                <a:extLst>
                  <a:ext uri="{0D108BD9-81ED-4DB2-BD59-A6C34878D82A}">
                    <a16:rowId xmlns:a16="http://schemas.microsoft.com/office/drawing/2014/main" val="305881800"/>
                  </a:ext>
                </a:extLst>
              </a:tr>
            </a:tbl>
          </a:graphicData>
        </a:graphic>
      </p:graphicFrame>
      <p:sp>
        <p:nvSpPr>
          <p:cNvPr id="3" name="Rectangle 2"/>
          <p:cNvSpPr/>
          <p:nvPr/>
        </p:nvSpPr>
        <p:spPr>
          <a:xfrm>
            <a:off x="304801" y="4333288"/>
            <a:ext cx="8297666" cy="2031325"/>
          </a:xfrm>
          <a:prstGeom prst="rect">
            <a:avLst/>
          </a:prstGeom>
        </p:spPr>
        <p:txBody>
          <a:bodyPr wrap="square">
            <a:spAutoFit/>
          </a:bodyPr>
          <a:lstStyle/>
          <a:p>
            <a:r>
              <a:rPr lang="en-US" b="1" dirty="0"/>
              <a:t>Trump: </a:t>
            </a:r>
            <a:r>
              <a:rPr lang="en-US" dirty="0"/>
              <a:t>“…we will fix his (Bernie Sanders’) biggest issue: trade deals that strip our country of its jobs and strip us of our wealth as a country. Millions of Democrats will join our movement too because we are going to fix the system so it works fairly and justly for each and every American.”</a:t>
            </a:r>
          </a:p>
          <a:p>
            <a:r>
              <a:rPr lang="en-US" b="1" dirty="0"/>
              <a:t>Clinton: </a:t>
            </a:r>
            <a:r>
              <a:rPr lang="en-US" dirty="0"/>
              <a:t>“If you believe that we should say “no” to unfair trade deals, that we should stand up to China, that we should support our steelworkers and autoworkers and homegrown manufacturers then join us.”</a:t>
            </a:r>
          </a:p>
        </p:txBody>
      </p:sp>
    </p:spTree>
    <p:extLst>
      <p:ext uri="{BB962C8B-B14F-4D97-AF65-F5344CB8AC3E}">
        <p14:creationId xmlns:p14="http://schemas.microsoft.com/office/powerpoint/2010/main" val="1608634161"/>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98" y="838200"/>
            <a:ext cx="7886700" cy="487494"/>
          </a:xfrm>
        </p:spPr>
        <p:txBody>
          <a:bodyPr>
            <a:noAutofit/>
          </a:bodyPr>
          <a:lstStyle/>
          <a:p>
            <a:pPr algn="ctr"/>
            <a:r>
              <a:rPr lang="en-US" sz="2400" dirty="0"/>
              <a:t>How Important will </a:t>
            </a:r>
            <a:r>
              <a:rPr lang="en-US" sz="2400" b="1" u="sng" dirty="0"/>
              <a:t>national security</a:t>
            </a:r>
            <a:r>
              <a:rPr lang="en-US" sz="2400" dirty="0"/>
              <a:t> be as an issue in your vote for president this year?</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1534405"/>
              </p:ext>
            </p:extLst>
          </p:nvPr>
        </p:nvGraphicFramePr>
        <p:xfrm>
          <a:off x="1676400" y="914400"/>
          <a:ext cx="6029243" cy="2400300"/>
        </p:xfrm>
        <a:graphic>
          <a:graphicData uri="http://schemas.openxmlformats.org/drawingml/2006/table">
            <a:tbl>
              <a:tblPr firstRow="1" bandRow="1">
                <a:tableStyleId>{5C22544A-7EE6-4342-B048-85BDC9FD1C3A}</a:tableStyleId>
              </a:tblPr>
              <a:tblGrid>
                <a:gridCol w="2499408">
                  <a:extLst>
                    <a:ext uri="{9D8B030D-6E8A-4147-A177-3AD203B41FA5}">
                      <a16:colId xmlns:a16="http://schemas.microsoft.com/office/drawing/2014/main" val="3237403202"/>
                    </a:ext>
                  </a:extLst>
                </a:gridCol>
                <a:gridCol w="986933">
                  <a:extLst>
                    <a:ext uri="{9D8B030D-6E8A-4147-A177-3AD203B41FA5}">
                      <a16:colId xmlns:a16="http://schemas.microsoft.com/office/drawing/2014/main" val="1217277603"/>
                    </a:ext>
                  </a:extLst>
                </a:gridCol>
                <a:gridCol w="1103948">
                  <a:extLst>
                    <a:ext uri="{9D8B030D-6E8A-4147-A177-3AD203B41FA5}">
                      <a16:colId xmlns:a16="http://schemas.microsoft.com/office/drawing/2014/main" val="1253285240"/>
                    </a:ext>
                  </a:extLst>
                </a:gridCol>
                <a:gridCol w="1438954">
                  <a:extLst>
                    <a:ext uri="{9D8B030D-6E8A-4147-A177-3AD203B41FA5}">
                      <a16:colId xmlns:a16="http://schemas.microsoft.com/office/drawing/2014/main" val="2434790790"/>
                    </a:ext>
                  </a:extLst>
                </a:gridCol>
              </a:tblGrid>
              <a:tr h="342900">
                <a:tc>
                  <a:txBody>
                    <a:bodyPr/>
                    <a:lstStyle/>
                    <a:p>
                      <a:endParaRPr lang="en-US" sz="1800" dirty="0"/>
                    </a:p>
                  </a:txBody>
                  <a:tcPr marL="68580" marR="68580" marT="34290" marB="34290"/>
                </a:tc>
                <a:tc>
                  <a:txBody>
                    <a:bodyPr/>
                    <a:lstStyle/>
                    <a:p>
                      <a:pPr algn="ctr"/>
                      <a:r>
                        <a:rPr lang="en-US" sz="1800" dirty="0"/>
                        <a:t>Clinton</a:t>
                      </a:r>
                    </a:p>
                  </a:txBody>
                  <a:tcPr marL="68580" marR="68580" marT="34290" marB="34290"/>
                </a:tc>
                <a:tc>
                  <a:txBody>
                    <a:bodyPr/>
                    <a:lstStyle/>
                    <a:p>
                      <a:pPr algn="ctr"/>
                      <a:r>
                        <a:rPr lang="en-US" sz="1800" dirty="0"/>
                        <a:t>Trump</a:t>
                      </a:r>
                    </a:p>
                  </a:txBody>
                  <a:tcPr marL="68580" marR="68580" marT="34290" marB="34290"/>
                </a:tc>
                <a:tc>
                  <a:txBody>
                    <a:bodyPr/>
                    <a:lstStyle/>
                    <a:p>
                      <a:pPr algn="ctr"/>
                      <a:r>
                        <a:rPr lang="en-US" sz="1800" dirty="0"/>
                        <a:t>Others</a:t>
                      </a:r>
                    </a:p>
                  </a:txBody>
                  <a:tcPr marL="68580" marR="68580" marT="34290" marB="34290"/>
                </a:tc>
                <a:extLst>
                  <a:ext uri="{0D108BD9-81ED-4DB2-BD59-A6C34878D82A}">
                    <a16:rowId xmlns:a16="http://schemas.microsoft.com/office/drawing/2014/main" val="2414505041"/>
                  </a:ext>
                </a:extLst>
              </a:tr>
              <a:tr h="342900">
                <a:tc>
                  <a:txBody>
                    <a:bodyPr/>
                    <a:lstStyle/>
                    <a:p>
                      <a:r>
                        <a:rPr lang="en-US" sz="1800" dirty="0"/>
                        <a:t>Very important</a:t>
                      </a:r>
                    </a:p>
                  </a:txBody>
                  <a:tcPr marL="68580" marR="68580" marT="34290" marB="34290"/>
                </a:tc>
                <a:tc>
                  <a:txBody>
                    <a:bodyPr/>
                    <a:lstStyle/>
                    <a:p>
                      <a:pPr algn="ctr"/>
                      <a:r>
                        <a:rPr lang="en-US" sz="1800" dirty="0"/>
                        <a:t>69</a:t>
                      </a:r>
                    </a:p>
                  </a:txBody>
                  <a:tcPr marL="68580" marR="68580" marT="34290" marB="34290"/>
                </a:tc>
                <a:tc>
                  <a:txBody>
                    <a:bodyPr/>
                    <a:lstStyle/>
                    <a:p>
                      <a:pPr algn="ctr"/>
                      <a:r>
                        <a:rPr lang="en-US" sz="1800" dirty="0"/>
                        <a:t>88</a:t>
                      </a:r>
                    </a:p>
                  </a:txBody>
                  <a:tcPr marL="68580" marR="68580" marT="34290" marB="34290"/>
                </a:tc>
                <a:tc>
                  <a:txBody>
                    <a:bodyPr/>
                    <a:lstStyle/>
                    <a:p>
                      <a:pPr algn="ctr"/>
                      <a:r>
                        <a:rPr lang="en-US" sz="1800" dirty="0"/>
                        <a:t>66</a:t>
                      </a:r>
                    </a:p>
                  </a:txBody>
                  <a:tcPr marL="68580" marR="68580" marT="34290" marB="34290"/>
                </a:tc>
                <a:extLst>
                  <a:ext uri="{0D108BD9-81ED-4DB2-BD59-A6C34878D82A}">
                    <a16:rowId xmlns:a16="http://schemas.microsoft.com/office/drawing/2014/main" val="3988915137"/>
                  </a:ext>
                </a:extLst>
              </a:tr>
              <a:tr h="342900">
                <a:tc>
                  <a:txBody>
                    <a:bodyPr/>
                    <a:lstStyle/>
                    <a:p>
                      <a:r>
                        <a:rPr lang="en-US" sz="1800" dirty="0"/>
                        <a:t>Somewhat important</a:t>
                      </a:r>
                    </a:p>
                  </a:txBody>
                  <a:tcPr marL="68580" marR="68580" marT="34290" marB="34290"/>
                </a:tc>
                <a:tc>
                  <a:txBody>
                    <a:bodyPr/>
                    <a:lstStyle/>
                    <a:p>
                      <a:pPr algn="ctr"/>
                      <a:r>
                        <a:rPr lang="en-US" sz="1800" dirty="0"/>
                        <a:t>24</a:t>
                      </a:r>
                    </a:p>
                  </a:txBody>
                  <a:tcPr marL="68580" marR="68580" marT="34290" marB="34290"/>
                </a:tc>
                <a:tc>
                  <a:txBody>
                    <a:bodyPr/>
                    <a:lstStyle/>
                    <a:p>
                      <a:pPr algn="ctr"/>
                      <a:r>
                        <a:rPr lang="en-US" sz="1800" dirty="0"/>
                        <a:t>10</a:t>
                      </a:r>
                    </a:p>
                  </a:txBody>
                  <a:tcPr marL="68580" marR="68580" marT="34290" marB="34290"/>
                </a:tc>
                <a:tc>
                  <a:txBody>
                    <a:bodyPr/>
                    <a:lstStyle/>
                    <a:p>
                      <a:pPr algn="ctr"/>
                      <a:r>
                        <a:rPr lang="en-US" sz="1800" dirty="0"/>
                        <a:t>24</a:t>
                      </a:r>
                    </a:p>
                  </a:txBody>
                  <a:tcPr marL="68580" marR="68580" marT="34290" marB="34290"/>
                </a:tc>
                <a:extLst>
                  <a:ext uri="{0D108BD9-81ED-4DB2-BD59-A6C34878D82A}">
                    <a16:rowId xmlns:a16="http://schemas.microsoft.com/office/drawing/2014/main" val="145220960"/>
                  </a:ext>
                </a:extLst>
              </a:tr>
              <a:tr h="342900">
                <a:tc>
                  <a:txBody>
                    <a:bodyPr/>
                    <a:lstStyle/>
                    <a:p>
                      <a:r>
                        <a:rPr lang="en-US" sz="1800" dirty="0"/>
                        <a:t>Not very important</a:t>
                      </a:r>
                    </a:p>
                  </a:txBody>
                  <a:tcPr marL="68580" marR="68580" marT="34290" marB="34290"/>
                </a:tc>
                <a:tc>
                  <a:txBody>
                    <a:bodyPr/>
                    <a:lstStyle/>
                    <a:p>
                      <a:pPr algn="ctr"/>
                      <a:r>
                        <a:rPr lang="en-US" sz="1800" dirty="0"/>
                        <a:t>4</a:t>
                      </a:r>
                    </a:p>
                  </a:txBody>
                  <a:tcPr marL="68580" marR="68580" marT="34290" marB="34290"/>
                </a:tc>
                <a:tc>
                  <a:txBody>
                    <a:bodyPr/>
                    <a:lstStyle/>
                    <a:p>
                      <a:pPr algn="ctr"/>
                      <a:r>
                        <a:rPr lang="en-US" sz="1800" dirty="0"/>
                        <a:t>2</a:t>
                      </a:r>
                    </a:p>
                  </a:txBody>
                  <a:tcPr marL="68580" marR="68580" marT="34290" marB="34290"/>
                </a:tc>
                <a:tc>
                  <a:txBody>
                    <a:bodyPr/>
                    <a:lstStyle/>
                    <a:p>
                      <a:pPr algn="ctr"/>
                      <a:r>
                        <a:rPr lang="en-US" sz="1800" dirty="0"/>
                        <a:t>7</a:t>
                      </a:r>
                    </a:p>
                  </a:txBody>
                  <a:tcPr marL="68580" marR="68580" marT="34290" marB="34290"/>
                </a:tc>
                <a:extLst>
                  <a:ext uri="{0D108BD9-81ED-4DB2-BD59-A6C34878D82A}">
                    <a16:rowId xmlns:a16="http://schemas.microsoft.com/office/drawing/2014/main" val="2783869403"/>
                  </a:ext>
                </a:extLst>
              </a:tr>
              <a:tr h="342900">
                <a:tc>
                  <a:txBody>
                    <a:bodyPr/>
                    <a:lstStyle/>
                    <a:p>
                      <a:r>
                        <a:rPr lang="en-US" sz="1800" dirty="0"/>
                        <a:t>Not at all important</a:t>
                      </a:r>
                    </a:p>
                  </a:txBody>
                  <a:tcPr marL="68580" marR="68580" marT="34290" marB="34290"/>
                </a:tc>
                <a:tc>
                  <a:txBody>
                    <a:bodyPr/>
                    <a:lstStyle/>
                    <a:p>
                      <a:pPr algn="ctr"/>
                      <a:r>
                        <a:rPr lang="en-US" sz="1800" dirty="0"/>
                        <a:t>2</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2</a:t>
                      </a:r>
                    </a:p>
                  </a:txBody>
                  <a:tcPr marL="68580" marR="68580" marT="34290" marB="34290"/>
                </a:tc>
                <a:extLst>
                  <a:ext uri="{0D108BD9-81ED-4DB2-BD59-A6C34878D82A}">
                    <a16:rowId xmlns:a16="http://schemas.microsoft.com/office/drawing/2014/main" val="1270635797"/>
                  </a:ext>
                </a:extLst>
              </a:tr>
              <a:tr h="342900">
                <a:tc>
                  <a:txBody>
                    <a:bodyPr/>
                    <a:lstStyle/>
                    <a:p>
                      <a:r>
                        <a:rPr lang="en-US" sz="1800" dirty="0"/>
                        <a:t>I don’t plan to vote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1598388117"/>
                  </a:ext>
                </a:extLst>
              </a:tr>
              <a:tr h="342900">
                <a:tc>
                  <a:txBody>
                    <a:bodyPr/>
                    <a:lstStyle/>
                    <a:p>
                      <a:r>
                        <a:rPr lang="en-US" sz="1800" dirty="0"/>
                        <a:t>Unsure</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3" name="TextBox 2"/>
          <p:cNvSpPr txBox="1"/>
          <p:nvPr/>
        </p:nvSpPr>
        <p:spPr>
          <a:xfrm>
            <a:off x="241696" y="3314700"/>
            <a:ext cx="8902304" cy="3016210"/>
          </a:xfrm>
          <a:prstGeom prst="rect">
            <a:avLst/>
          </a:prstGeom>
          <a:noFill/>
        </p:spPr>
        <p:txBody>
          <a:bodyPr wrap="square" rtlCol="0">
            <a:spAutoFit/>
          </a:bodyPr>
          <a:lstStyle/>
          <a:p>
            <a:r>
              <a:rPr lang="en-US" b="1" dirty="0"/>
              <a:t>Trump:</a:t>
            </a:r>
            <a:r>
              <a:rPr lang="en-US" dirty="0"/>
              <a:t> </a:t>
            </a:r>
            <a:r>
              <a:rPr lang="en-US" sz="1200" dirty="0"/>
              <a:t>“</a:t>
            </a:r>
            <a:r>
              <a:rPr lang="en-US" sz="1400" dirty="0"/>
              <a:t>Not only have our citizens endured domestic disaster, but they've lived through one international humiliation after another… We all remember the images of our sailors being forced to their knees by their Iranian captors at gunpoint…the signing of the Iran deal, which gave back to Iran $150 billion and gave us absolutely nothing.” “In Libya, our consulate – the symbol of American prestige around the globe – was brought down in flames. America is far less safe – and the world is far less stable – than when Obama made the decision to put Hillary Clinton in charge of America’s foreign policy.”</a:t>
            </a:r>
            <a:endParaRPr lang="en-US" sz="2000" dirty="0"/>
          </a:p>
          <a:p>
            <a:r>
              <a:rPr lang="en-US" b="1" dirty="0"/>
              <a:t>Clinton: </a:t>
            </a:r>
            <a:r>
              <a:rPr lang="en-US" dirty="0"/>
              <a:t>“</a:t>
            </a:r>
            <a:r>
              <a:rPr lang="en-US" sz="1400" dirty="0"/>
              <a:t>I'm proud that we put a lid on Iran's nuclear program without firing a single shot – now we have to enforce it, and we must keep supporting Israel's security.” “I'm proud to stand by our allies in NATO against any threat they face, including from Russia.” “I've laid out my strategy for defeating ISIS. We will strike their sanctuaries from the air, and support local forces taking them out on the ground. We will surge our intelligence so that we detect and prevent attacks before they happen. We will disrupt their efforts online to reach and radicalize young people in our country.” </a:t>
            </a:r>
            <a:r>
              <a:rPr lang="en-US" sz="1100" dirty="0"/>
              <a:t>“</a:t>
            </a:r>
            <a:r>
              <a:rPr lang="en-US" sz="1400" dirty="0"/>
              <a:t>Do you really think Donald Trump has the temperament to be commander-in-chief? “</a:t>
            </a:r>
            <a:endParaRPr lang="en-US" b="1" dirty="0"/>
          </a:p>
        </p:txBody>
      </p:sp>
    </p:spTree>
    <p:extLst>
      <p:ext uri="{BB962C8B-B14F-4D97-AF65-F5344CB8AC3E}">
        <p14:creationId xmlns:p14="http://schemas.microsoft.com/office/powerpoint/2010/main" val="2986988771"/>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19" y="914400"/>
            <a:ext cx="7886700" cy="440531"/>
          </a:xfrm>
        </p:spPr>
        <p:txBody>
          <a:bodyPr>
            <a:noAutofit/>
          </a:bodyPr>
          <a:lstStyle/>
          <a:p>
            <a:pPr algn="ctr"/>
            <a:r>
              <a:rPr lang="en-US" sz="2400" dirty="0"/>
              <a:t>How Important will </a:t>
            </a:r>
            <a:r>
              <a:rPr lang="en-US" sz="2400" b="1" u="sng" dirty="0"/>
              <a:t>fighting terrorism</a:t>
            </a:r>
            <a:r>
              <a:rPr lang="en-US" sz="2400" dirty="0"/>
              <a:t> be as an issue in your vote for president this year?</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0904624"/>
              </p:ext>
            </p:extLst>
          </p:nvPr>
        </p:nvGraphicFramePr>
        <p:xfrm>
          <a:off x="1752601" y="990601"/>
          <a:ext cx="6601460" cy="3074396"/>
        </p:xfrm>
        <a:graphic>
          <a:graphicData uri="http://schemas.openxmlformats.org/drawingml/2006/table">
            <a:tbl>
              <a:tblPr firstRow="1" bandRow="1">
                <a:tableStyleId>{5C22544A-7EE6-4342-B048-85BDC9FD1C3A}</a:tableStyleId>
              </a:tblPr>
              <a:tblGrid>
                <a:gridCol w="2943860">
                  <a:extLst>
                    <a:ext uri="{9D8B030D-6E8A-4147-A177-3AD203B41FA5}">
                      <a16:colId xmlns:a16="http://schemas.microsoft.com/office/drawing/2014/main" val="3237403202"/>
                    </a:ext>
                  </a:extLst>
                </a:gridCol>
                <a:gridCol w="1141341">
                  <a:extLst>
                    <a:ext uri="{9D8B030D-6E8A-4147-A177-3AD203B41FA5}">
                      <a16:colId xmlns:a16="http://schemas.microsoft.com/office/drawing/2014/main" val="1217277603"/>
                    </a:ext>
                  </a:extLst>
                </a:gridCol>
                <a:gridCol w="1092382">
                  <a:extLst>
                    <a:ext uri="{9D8B030D-6E8A-4147-A177-3AD203B41FA5}">
                      <a16:colId xmlns:a16="http://schemas.microsoft.com/office/drawing/2014/main" val="1253285240"/>
                    </a:ext>
                  </a:extLst>
                </a:gridCol>
                <a:gridCol w="1423877">
                  <a:extLst>
                    <a:ext uri="{9D8B030D-6E8A-4147-A177-3AD203B41FA5}">
                      <a16:colId xmlns:a16="http://schemas.microsoft.com/office/drawing/2014/main" val="2434790790"/>
                    </a:ext>
                  </a:extLst>
                </a:gridCol>
              </a:tblGrid>
              <a:tr h="311357">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261654">
                <a:tc>
                  <a:txBody>
                    <a:bodyPr/>
                    <a:lstStyle/>
                    <a:p>
                      <a:r>
                        <a:rPr lang="en-US" sz="2100" dirty="0"/>
                        <a:t>Very important</a:t>
                      </a:r>
                    </a:p>
                  </a:txBody>
                  <a:tcPr marL="68580" marR="68580" marT="34290" marB="34290"/>
                </a:tc>
                <a:tc>
                  <a:txBody>
                    <a:bodyPr/>
                    <a:lstStyle/>
                    <a:p>
                      <a:pPr algn="ctr"/>
                      <a:r>
                        <a:rPr lang="en-US" sz="2100" dirty="0"/>
                        <a:t>66</a:t>
                      </a:r>
                    </a:p>
                  </a:txBody>
                  <a:tcPr marL="68580" marR="68580" marT="34290" marB="34290"/>
                </a:tc>
                <a:tc>
                  <a:txBody>
                    <a:bodyPr/>
                    <a:lstStyle/>
                    <a:p>
                      <a:pPr algn="ctr"/>
                      <a:r>
                        <a:rPr lang="en-US" sz="2100" dirty="0"/>
                        <a:t>88</a:t>
                      </a:r>
                    </a:p>
                  </a:txBody>
                  <a:tcPr marL="68580" marR="68580" marT="34290" marB="34290"/>
                </a:tc>
                <a:tc>
                  <a:txBody>
                    <a:bodyPr/>
                    <a:lstStyle/>
                    <a:p>
                      <a:pPr algn="ctr"/>
                      <a:r>
                        <a:rPr lang="en-US" sz="2100" dirty="0"/>
                        <a:t>62</a:t>
                      </a:r>
                    </a:p>
                  </a:txBody>
                  <a:tcPr marL="68580" marR="68580" marT="34290" marB="34290"/>
                </a:tc>
                <a:extLst>
                  <a:ext uri="{0D108BD9-81ED-4DB2-BD59-A6C34878D82A}">
                    <a16:rowId xmlns:a16="http://schemas.microsoft.com/office/drawing/2014/main" val="3988915137"/>
                  </a:ext>
                </a:extLst>
              </a:tr>
              <a:tr h="477134">
                <a:tc>
                  <a:txBody>
                    <a:bodyPr/>
                    <a:lstStyle/>
                    <a:p>
                      <a:r>
                        <a:rPr lang="en-US" sz="2100" dirty="0"/>
                        <a:t>Somewhat important</a:t>
                      </a:r>
                    </a:p>
                  </a:txBody>
                  <a:tcPr marL="68580" marR="68580" marT="34290" marB="34290"/>
                </a:tc>
                <a:tc>
                  <a:txBody>
                    <a:bodyPr/>
                    <a:lstStyle/>
                    <a:p>
                      <a:pPr algn="ctr"/>
                      <a:r>
                        <a:rPr lang="en-US" sz="2100" dirty="0"/>
                        <a:t>25</a:t>
                      </a:r>
                    </a:p>
                  </a:txBody>
                  <a:tcPr marL="68580" marR="68580" marT="34290" marB="34290"/>
                </a:tc>
                <a:tc>
                  <a:txBody>
                    <a:bodyPr/>
                    <a:lstStyle/>
                    <a:p>
                      <a:pPr algn="ctr"/>
                      <a:r>
                        <a:rPr lang="en-US" sz="2100" dirty="0"/>
                        <a:t>9</a:t>
                      </a:r>
                    </a:p>
                  </a:txBody>
                  <a:tcPr marL="68580" marR="68580" marT="34290" marB="34290"/>
                </a:tc>
                <a:tc>
                  <a:txBody>
                    <a:bodyPr/>
                    <a:lstStyle/>
                    <a:p>
                      <a:pPr algn="ctr"/>
                      <a:r>
                        <a:rPr lang="en-US" sz="2100" dirty="0"/>
                        <a:t>23</a:t>
                      </a:r>
                    </a:p>
                  </a:txBody>
                  <a:tcPr marL="68580" marR="68580" marT="34290" marB="34290"/>
                </a:tc>
                <a:extLst>
                  <a:ext uri="{0D108BD9-81ED-4DB2-BD59-A6C34878D82A}">
                    <a16:rowId xmlns:a16="http://schemas.microsoft.com/office/drawing/2014/main" val="145220960"/>
                  </a:ext>
                </a:extLst>
              </a:tr>
              <a:tr h="477134">
                <a:tc>
                  <a:txBody>
                    <a:bodyPr/>
                    <a:lstStyle/>
                    <a:p>
                      <a:r>
                        <a:rPr lang="en-US" sz="2100" dirty="0"/>
                        <a:t>Not very important</a:t>
                      </a:r>
                    </a:p>
                  </a:txBody>
                  <a:tcPr marL="68580" marR="68580" marT="34290" marB="34290"/>
                </a:tc>
                <a:tc>
                  <a:txBody>
                    <a:bodyPr/>
                    <a:lstStyle/>
                    <a:p>
                      <a:pPr algn="ctr"/>
                      <a:r>
                        <a:rPr lang="en-US" sz="2100" dirty="0"/>
                        <a:t>5</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11</a:t>
                      </a:r>
                    </a:p>
                  </a:txBody>
                  <a:tcPr marL="68580" marR="68580" marT="34290" marB="34290"/>
                </a:tc>
                <a:extLst>
                  <a:ext uri="{0D108BD9-81ED-4DB2-BD59-A6C34878D82A}">
                    <a16:rowId xmlns:a16="http://schemas.microsoft.com/office/drawing/2014/main" val="2783869403"/>
                  </a:ext>
                </a:extLst>
              </a:tr>
              <a:tr h="477134">
                <a:tc>
                  <a:txBody>
                    <a:bodyPr/>
                    <a:lstStyle/>
                    <a:p>
                      <a:r>
                        <a:rPr lang="en-US" sz="2100" dirty="0"/>
                        <a:t>Not at all important</a:t>
                      </a:r>
                    </a:p>
                  </a:txBody>
                  <a:tcPr marL="68580" marR="68580" marT="34290" marB="34290"/>
                </a:tc>
                <a:tc>
                  <a:txBody>
                    <a:bodyPr/>
                    <a:lstStyle/>
                    <a:p>
                      <a:pPr algn="ctr"/>
                      <a:r>
                        <a:rPr lang="en-US" sz="2100" dirty="0"/>
                        <a:t>3</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3</a:t>
                      </a:r>
                    </a:p>
                  </a:txBody>
                  <a:tcPr marL="68580" marR="68580" marT="34290" marB="34290"/>
                </a:tc>
                <a:extLst>
                  <a:ext uri="{0D108BD9-81ED-4DB2-BD59-A6C34878D82A}">
                    <a16:rowId xmlns:a16="http://schemas.microsoft.com/office/drawing/2014/main" val="1270635797"/>
                  </a:ext>
                </a:extLst>
              </a:tr>
              <a:tr h="477134">
                <a:tc>
                  <a:txBody>
                    <a:bodyPr/>
                    <a:lstStyle/>
                    <a:p>
                      <a:r>
                        <a:rPr lang="en-US" sz="2100" dirty="0"/>
                        <a:t>I don’t plan to vote</a:t>
                      </a:r>
                    </a:p>
                  </a:txBody>
                  <a:tcPr marL="68580" marR="68580" marT="34290" marB="34290"/>
                </a:tc>
                <a:tc>
                  <a:txBody>
                    <a:bodyPr/>
                    <a:lstStyle/>
                    <a:p>
                      <a:pPr algn="ctr"/>
                      <a:r>
                        <a:rPr lang="en-US" sz="2100" dirty="0"/>
                        <a:t>1</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1598388117"/>
                  </a:ext>
                </a:extLst>
              </a:tr>
              <a:tr h="261654">
                <a:tc>
                  <a:txBody>
                    <a:bodyPr/>
                    <a:lstStyle/>
                    <a:p>
                      <a:r>
                        <a:rPr lang="en-US" sz="2100" dirty="0"/>
                        <a:t>Unsure</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1</a:t>
                      </a:r>
                    </a:p>
                  </a:txBody>
                  <a:tcPr marL="68580" marR="68580" marT="34290" marB="34290"/>
                </a:tc>
                <a:extLst>
                  <a:ext uri="{0D108BD9-81ED-4DB2-BD59-A6C34878D82A}">
                    <a16:rowId xmlns:a16="http://schemas.microsoft.com/office/drawing/2014/main" val="305881800"/>
                  </a:ext>
                </a:extLst>
              </a:tr>
            </a:tbl>
          </a:graphicData>
        </a:graphic>
      </p:graphicFrame>
      <p:sp>
        <p:nvSpPr>
          <p:cNvPr id="3" name="Rectangle 2"/>
          <p:cNvSpPr/>
          <p:nvPr/>
        </p:nvSpPr>
        <p:spPr>
          <a:xfrm>
            <a:off x="381000" y="4054329"/>
            <a:ext cx="8340328" cy="2400657"/>
          </a:xfrm>
          <a:prstGeom prst="rect">
            <a:avLst/>
          </a:prstGeom>
        </p:spPr>
        <p:txBody>
          <a:bodyPr wrap="square">
            <a:spAutoFit/>
          </a:bodyPr>
          <a:lstStyle/>
          <a:p>
            <a:r>
              <a:rPr lang="en-US" b="1" dirty="0"/>
              <a:t>Trump</a:t>
            </a:r>
            <a:r>
              <a:rPr lang="en-US" sz="1600" b="1" dirty="0"/>
              <a:t>: </a:t>
            </a:r>
            <a:r>
              <a:rPr lang="en-US" sz="1600" dirty="0"/>
              <a:t>“The attacks on our police, and the terrorism in our cities, threaten our very way of life. Any politician who does not grasp this danger is not fit to lead our country.” “The American people will come first once again. My plan will begin with safety at home – which means safe neighborhoods, secure borders and protection from terrorism.” “To make life safe for all of our citizens, we must also address the growing threats we face from outside America. We are going to defeat the barbarians of ISIS and we're going to defeat them fast. Once again, France is the victim of brutal Islamic terrorism.”</a:t>
            </a:r>
          </a:p>
          <a:p>
            <a:r>
              <a:rPr lang="en-US" sz="1600" b="1" dirty="0"/>
              <a:t>Clinton: “</a:t>
            </a:r>
            <a:r>
              <a:rPr lang="en-US" sz="1600" dirty="0"/>
              <a:t>We will not ban a religion. We will work with all Americans and our allies to fight and defeat terrorism.”</a:t>
            </a:r>
            <a:endParaRPr lang="en-US" sz="1600" b="1" dirty="0"/>
          </a:p>
        </p:txBody>
      </p:sp>
    </p:spTree>
    <p:extLst>
      <p:ext uri="{BB962C8B-B14F-4D97-AF65-F5344CB8AC3E}">
        <p14:creationId xmlns:p14="http://schemas.microsoft.com/office/powerpoint/2010/main" val="3894556683"/>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110"/>
            <a:ext cx="7886700" cy="487494"/>
          </a:xfrm>
        </p:spPr>
        <p:txBody>
          <a:bodyPr>
            <a:noAutofit/>
          </a:bodyPr>
          <a:lstStyle/>
          <a:p>
            <a:pPr algn="ctr"/>
            <a:r>
              <a:rPr lang="en-US" sz="2400" dirty="0"/>
              <a:t>How Important will </a:t>
            </a:r>
            <a:r>
              <a:rPr lang="en-US" sz="2400" b="1" u="sng" dirty="0"/>
              <a:t>law and order</a:t>
            </a:r>
            <a:r>
              <a:rPr lang="en-US" sz="2400" dirty="0"/>
              <a:t> be as an issue in your vote for president this year?</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1827490"/>
              </p:ext>
            </p:extLst>
          </p:nvPr>
        </p:nvGraphicFramePr>
        <p:xfrm>
          <a:off x="165545" y="1064460"/>
          <a:ext cx="4411979" cy="3356151"/>
        </p:xfrm>
        <a:graphic>
          <a:graphicData uri="http://schemas.openxmlformats.org/drawingml/2006/table">
            <a:tbl>
              <a:tblPr firstRow="1" bandRow="1">
                <a:tableStyleId>{5C22544A-7EE6-4342-B048-85BDC9FD1C3A}</a:tableStyleId>
              </a:tblPr>
              <a:tblGrid>
                <a:gridCol w="2196655">
                  <a:extLst>
                    <a:ext uri="{9D8B030D-6E8A-4147-A177-3AD203B41FA5}">
                      <a16:colId xmlns:a16="http://schemas.microsoft.com/office/drawing/2014/main" val="3237403202"/>
                    </a:ext>
                  </a:extLst>
                </a:gridCol>
                <a:gridCol w="685800">
                  <a:extLst>
                    <a:ext uri="{9D8B030D-6E8A-4147-A177-3AD203B41FA5}">
                      <a16:colId xmlns:a16="http://schemas.microsoft.com/office/drawing/2014/main" val="1217277603"/>
                    </a:ext>
                  </a:extLst>
                </a:gridCol>
                <a:gridCol w="609600">
                  <a:extLst>
                    <a:ext uri="{9D8B030D-6E8A-4147-A177-3AD203B41FA5}">
                      <a16:colId xmlns:a16="http://schemas.microsoft.com/office/drawing/2014/main" val="1253285240"/>
                    </a:ext>
                  </a:extLst>
                </a:gridCol>
                <a:gridCol w="919924">
                  <a:extLst>
                    <a:ext uri="{9D8B030D-6E8A-4147-A177-3AD203B41FA5}">
                      <a16:colId xmlns:a16="http://schemas.microsoft.com/office/drawing/2014/main" val="2434790790"/>
                    </a:ext>
                  </a:extLst>
                </a:gridCol>
              </a:tblGrid>
              <a:tr h="519277">
                <a:tc>
                  <a:txBody>
                    <a:bodyPr/>
                    <a:lstStyle/>
                    <a:p>
                      <a:endParaRPr lang="en-US" sz="1800" dirty="0"/>
                    </a:p>
                  </a:txBody>
                  <a:tcPr marL="68580" marR="68580" marT="34290" marB="34290"/>
                </a:tc>
                <a:tc>
                  <a:txBody>
                    <a:bodyPr/>
                    <a:lstStyle/>
                    <a:p>
                      <a:pPr algn="ctr"/>
                      <a:r>
                        <a:rPr lang="en-US" sz="1600" dirty="0"/>
                        <a:t>Clinton</a:t>
                      </a:r>
                    </a:p>
                  </a:txBody>
                  <a:tcPr marL="68580" marR="68580" marT="34290" marB="34290"/>
                </a:tc>
                <a:tc>
                  <a:txBody>
                    <a:bodyPr/>
                    <a:lstStyle/>
                    <a:p>
                      <a:pPr algn="ctr"/>
                      <a:r>
                        <a:rPr lang="en-US" sz="1600" dirty="0"/>
                        <a:t>Trump</a:t>
                      </a:r>
                    </a:p>
                  </a:txBody>
                  <a:tcPr marL="68580" marR="68580" marT="34290" marB="34290"/>
                </a:tc>
                <a:tc>
                  <a:txBody>
                    <a:bodyPr/>
                    <a:lstStyle/>
                    <a:p>
                      <a:pPr algn="ctr"/>
                      <a:r>
                        <a:rPr lang="en-US" sz="1600" dirty="0"/>
                        <a:t>Others</a:t>
                      </a:r>
                    </a:p>
                  </a:txBody>
                  <a:tcPr marL="68580" marR="68580" marT="34290" marB="34290"/>
                </a:tc>
                <a:extLst>
                  <a:ext uri="{0D108BD9-81ED-4DB2-BD59-A6C34878D82A}">
                    <a16:rowId xmlns:a16="http://schemas.microsoft.com/office/drawing/2014/main" val="2414505041"/>
                  </a:ext>
                </a:extLst>
              </a:tr>
              <a:tr h="320102">
                <a:tc>
                  <a:txBody>
                    <a:bodyPr/>
                    <a:lstStyle/>
                    <a:p>
                      <a:r>
                        <a:rPr lang="en-US" sz="1800" dirty="0"/>
                        <a:t>Very important</a:t>
                      </a:r>
                    </a:p>
                  </a:txBody>
                  <a:tcPr marL="68580" marR="68580" marT="34290" marB="34290"/>
                </a:tc>
                <a:tc>
                  <a:txBody>
                    <a:bodyPr/>
                    <a:lstStyle/>
                    <a:p>
                      <a:pPr algn="ctr"/>
                      <a:r>
                        <a:rPr lang="en-US" sz="1800" dirty="0"/>
                        <a:t>52</a:t>
                      </a:r>
                    </a:p>
                  </a:txBody>
                  <a:tcPr marL="68580" marR="68580" marT="34290" marB="34290"/>
                </a:tc>
                <a:tc>
                  <a:txBody>
                    <a:bodyPr/>
                    <a:lstStyle/>
                    <a:p>
                      <a:pPr algn="ctr"/>
                      <a:r>
                        <a:rPr lang="en-US" sz="1800" dirty="0"/>
                        <a:t>74</a:t>
                      </a:r>
                    </a:p>
                  </a:txBody>
                  <a:tcPr marL="68580" marR="68580" marT="34290" marB="34290"/>
                </a:tc>
                <a:tc>
                  <a:txBody>
                    <a:bodyPr/>
                    <a:lstStyle/>
                    <a:p>
                      <a:pPr algn="ctr"/>
                      <a:r>
                        <a:rPr lang="en-US" sz="1800" dirty="0"/>
                        <a:t>51</a:t>
                      </a:r>
                    </a:p>
                  </a:txBody>
                  <a:tcPr marL="68580" marR="68580" marT="34290" marB="34290"/>
                </a:tc>
                <a:extLst>
                  <a:ext uri="{0D108BD9-81ED-4DB2-BD59-A6C34878D82A}">
                    <a16:rowId xmlns:a16="http://schemas.microsoft.com/office/drawing/2014/main" val="3988915137"/>
                  </a:ext>
                </a:extLst>
              </a:tr>
              <a:tr h="519277">
                <a:tc>
                  <a:txBody>
                    <a:bodyPr/>
                    <a:lstStyle/>
                    <a:p>
                      <a:r>
                        <a:rPr lang="en-US" sz="1600" dirty="0"/>
                        <a:t>Somewhat important</a:t>
                      </a:r>
                    </a:p>
                  </a:txBody>
                  <a:tcPr marL="68580" marR="68580" marT="34290" marB="34290"/>
                </a:tc>
                <a:tc>
                  <a:txBody>
                    <a:bodyPr/>
                    <a:lstStyle/>
                    <a:p>
                      <a:pPr algn="ctr"/>
                      <a:r>
                        <a:rPr lang="en-US" sz="1800" dirty="0"/>
                        <a:t>34</a:t>
                      </a:r>
                    </a:p>
                  </a:txBody>
                  <a:tcPr marL="68580" marR="68580" marT="34290" marB="34290"/>
                </a:tc>
                <a:tc>
                  <a:txBody>
                    <a:bodyPr/>
                    <a:lstStyle/>
                    <a:p>
                      <a:pPr algn="ctr"/>
                      <a:r>
                        <a:rPr lang="en-US" sz="1800" dirty="0"/>
                        <a:t>23</a:t>
                      </a:r>
                    </a:p>
                  </a:txBody>
                  <a:tcPr marL="68580" marR="68580" marT="34290" marB="34290"/>
                </a:tc>
                <a:tc>
                  <a:txBody>
                    <a:bodyPr/>
                    <a:lstStyle/>
                    <a:p>
                      <a:pPr algn="ctr"/>
                      <a:r>
                        <a:rPr lang="en-US" sz="1800" dirty="0"/>
                        <a:t>38</a:t>
                      </a:r>
                    </a:p>
                  </a:txBody>
                  <a:tcPr marL="68580" marR="68580" marT="34290" marB="34290"/>
                </a:tc>
                <a:extLst>
                  <a:ext uri="{0D108BD9-81ED-4DB2-BD59-A6C34878D82A}">
                    <a16:rowId xmlns:a16="http://schemas.microsoft.com/office/drawing/2014/main" val="145220960"/>
                  </a:ext>
                </a:extLst>
              </a:tr>
              <a:tr h="519277">
                <a:tc>
                  <a:txBody>
                    <a:bodyPr/>
                    <a:lstStyle/>
                    <a:p>
                      <a:r>
                        <a:rPr lang="en-US" sz="1600" dirty="0"/>
                        <a:t>Not very important</a:t>
                      </a:r>
                    </a:p>
                  </a:txBody>
                  <a:tcPr marL="68580" marR="68580" marT="34290" marB="34290"/>
                </a:tc>
                <a:tc>
                  <a:txBody>
                    <a:bodyPr/>
                    <a:lstStyle/>
                    <a:p>
                      <a:pPr algn="ctr"/>
                      <a:r>
                        <a:rPr lang="en-US" sz="1800" dirty="0"/>
                        <a:t>10</a:t>
                      </a:r>
                    </a:p>
                  </a:txBody>
                  <a:tcPr marL="68580" marR="68580" marT="34290" marB="34290"/>
                </a:tc>
                <a:tc>
                  <a:txBody>
                    <a:bodyPr/>
                    <a:lstStyle/>
                    <a:p>
                      <a:pPr algn="ctr"/>
                      <a:r>
                        <a:rPr lang="en-US" sz="1800" dirty="0"/>
                        <a:t>2</a:t>
                      </a:r>
                    </a:p>
                  </a:txBody>
                  <a:tcPr marL="68580" marR="68580" marT="34290" marB="34290"/>
                </a:tc>
                <a:tc>
                  <a:txBody>
                    <a:bodyPr/>
                    <a:lstStyle/>
                    <a:p>
                      <a:pPr algn="ctr"/>
                      <a:r>
                        <a:rPr lang="en-US" sz="1800" dirty="0"/>
                        <a:t>8</a:t>
                      </a:r>
                    </a:p>
                  </a:txBody>
                  <a:tcPr marL="68580" marR="68580" marT="34290" marB="34290"/>
                </a:tc>
                <a:extLst>
                  <a:ext uri="{0D108BD9-81ED-4DB2-BD59-A6C34878D82A}">
                    <a16:rowId xmlns:a16="http://schemas.microsoft.com/office/drawing/2014/main" val="2783869403"/>
                  </a:ext>
                </a:extLst>
              </a:tr>
              <a:tr h="519277">
                <a:tc>
                  <a:txBody>
                    <a:bodyPr/>
                    <a:lstStyle/>
                    <a:p>
                      <a:r>
                        <a:rPr lang="en-US" sz="1600" dirty="0"/>
                        <a:t>Not at all important</a:t>
                      </a:r>
                    </a:p>
                  </a:txBody>
                  <a:tcPr marL="68580" marR="68580" marT="34290" marB="34290"/>
                </a:tc>
                <a:tc>
                  <a:txBody>
                    <a:bodyPr/>
                    <a:lstStyle/>
                    <a:p>
                      <a:pPr algn="ctr"/>
                      <a:r>
                        <a:rPr lang="en-US" sz="1800" dirty="0"/>
                        <a:t>3</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2</a:t>
                      </a:r>
                    </a:p>
                  </a:txBody>
                  <a:tcPr marL="68580" marR="68580" marT="34290" marB="34290"/>
                </a:tc>
                <a:extLst>
                  <a:ext uri="{0D108BD9-81ED-4DB2-BD59-A6C34878D82A}">
                    <a16:rowId xmlns:a16="http://schemas.microsoft.com/office/drawing/2014/main" val="1270635797"/>
                  </a:ext>
                </a:extLst>
              </a:tr>
              <a:tr h="519277">
                <a:tc>
                  <a:txBody>
                    <a:bodyPr/>
                    <a:lstStyle/>
                    <a:p>
                      <a:r>
                        <a:rPr lang="en-US" sz="1600" dirty="0"/>
                        <a:t>I don’t plan to vote</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1598388117"/>
                  </a:ext>
                </a:extLst>
              </a:tr>
              <a:tr h="320102">
                <a:tc>
                  <a:txBody>
                    <a:bodyPr/>
                    <a:lstStyle/>
                    <a:p>
                      <a:r>
                        <a:rPr lang="en-US" sz="1800" dirty="0"/>
                        <a:t>Unsure</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1</a:t>
                      </a:r>
                    </a:p>
                  </a:txBody>
                  <a:tcPr marL="68580" marR="68580" marT="34290" marB="34290"/>
                </a:tc>
                <a:extLst>
                  <a:ext uri="{0D108BD9-81ED-4DB2-BD59-A6C34878D82A}">
                    <a16:rowId xmlns:a16="http://schemas.microsoft.com/office/drawing/2014/main" val="3058818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32076605"/>
              </p:ext>
            </p:extLst>
          </p:nvPr>
        </p:nvGraphicFramePr>
        <p:xfrm>
          <a:off x="4866130" y="1092300"/>
          <a:ext cx="4223387" cy="3227517"/>
        </p:xfrm>
        <a:graphic>
          <a:graphicData uri="http://schemas.openxmlformats.org/drawingml/2006/table">
            <a:tbl>
              <a:tblPr firstRow="1" bandRow="1">
                <a:tableStyleId>{5C22544A-7EE6-4342-B048-85BDC9FD1C3A}</a:tableStyleId>
              </a:tblPr>
              <a:tblGrid>
                <a:gridCol w="2074766">
                  <a:extLst>
                    <a:ext uri="{9D8B030D-6E8A-4147-A177-3AD203B41FA5}">
                      <a16:colId xmlns:a16="http://schemas.microsoft.com/office/drawing/2014/main" val="4050983306"/>
                    </a:ext>
                  </a:extLst>
                </a:gridCol>
                <a:gridCol w="676132">
                  <a:extLst>
                    <a:ext uri="{9D8B030D-6E8A-4147-A177-3AD203B41FA5}">
                      <a16:colId xmlns:a16="http://schemas.microsoft.com/office/drawing/2014/main" val="1016043320"/>
                    </a:ext>
                  </a:extLst>
                </a:gridCol>
                <a:gridCol w="639251">
                  <a:extLst>
                    <a:ext uri="{9D8B030D-6E8A-4147-A177-3AD203B41FA5}">
                      <a16:colId xmlns:a16="http://schemas.microsoft.com/office/drawing/2014/main" val="919146823"/>
                    </a:ext>
                  </a:extLst>
                </a:gridCol>
                <a:gridCol w="833238">
                  <a:extLst>
                    <a:ext uri="{9D8B030D-6E8A-4147-A177-3AD203B41FA5}">
                      <a16:colId xmlns:a16="http://schemas.microsoft.com/office/drawing/2014/main" val="661846328"/>
                    </a:ext>
                  </a:extLst>
                </a:gridCol>
              </a:tblGrid>
              <a:tr h="431786">
                <a:tc>
                  <a:txBody>
                    <a:bodyPr/>
                    <a:lstStyle/>
                    <a:p>
                      <a:endParaRPr lang="en-US" sz="1800" dirty="0"/>
                    </a:p>
                  </a:txBody>
                  <a:tcPr marL="68580" marR="68580" marT="34290" marB="34290"/>
                </a:tc>
                <a:tc>
                  <a:txBody>
                    <a:bodyPr/>
                    <a:lstStyle/>
                    <a:p>
                      <a:pPr algn="ctr"/>
                      <a:r>
                        <a:rPr lang="en-US" sz="1500" dirty="0"/>
                        <a:t>White </a:t>
                      </a:r>
                    </a:p>
                  </a:txBody>
                  <a:tcPr marL="68580" marR="68580" marT="34290" marB="34290"/>
                </a:tc>
                <a:tc>
                  <a:txBody>
                    <a:bodyPr/>
                    <a:lstStyle/>
                    <a:p>
                      <a:pPr algn="ctr"/>
                      <a:r>
                        <a:rPr lang="en-US" sz="1500" dirty="0"/>
                        <a:t>A-Am</a:t>
                      </a:r>
                    </a:p>
                  </a:txBody>
                  <a:tcPr marL="68580" marR="68580" marT="34290" marB="34290"/>
                </a:tc>
                <a:tc>
                  <a:txBody>
                    <a:bodyPr/>
                    <a:lstStyle/>
                    <a:p>
                      <a:pPr algn="ctr"/>
                      <a:r>
                        <a:rPr lang="en-US" sz="1500" dirty="0"/>
                        <a:t>Hispanic</a:t>
                      </a:r>
                    </a:p>
                  </a:txBody>
                  <a:tcPr marL="68580" marR="68580" marT="34290" marB="34290"/>
                </a:tc>
                <a:extLst>
                  <a:ext uri="{0D108BD9-81ED-4DB2-BD59-A6C34878D82A}">
                    <a16:rowId xmlns:a16="http://schemas.microsoft.com/office/drawing/2014/main" val="1325577048"/>
                  </a:ext>
                </a:extLst>
              </a:tr>
              <a:tr h="281599">
                <a:tc>
                  <a:txBody>
                    <a:bodyPr/>
                    <a:lstStyle/>
                    <a:p>
                      <a:r>
                        <a:rPr lang="en-US" sz="1600" dirty="0"/>
                        <a:t>Very important</a:t>
                      </a:r>
                    </a:p>
                  </a:txBody>
                  <a:tcPr marL="68580" marR="68580" marT="34290" marB="34290"/>
                </a:tc>
                <a:tc>
                  <a:txBody>
                    <a:bodyPr/>
                    <a:lstStyle/>
                    <a:p>
                      <a:pPr algn="ctr"/>
                      <a:r>
                        <a:rPr lang="en-US" sz="1600" dirty="0"/>
                        <a:t>57</a:t>
                      </a:r>
                    </a:p>
                  </a:txBody>
                  <a:tcPr marL="68580" marR="68580" marT="34290" marB="34290"/>
                </a:tc>
                <a:tc>
                  <a:txBody>
                    <a:bodyPr/>
                    <a:lstStyle/>
                    <a:p>
                      <a:pPr algn="ctr"/>
                      <a:r>
                        <a:rPr lang="en-US" sz="1600" dirty="0"/>
                        <a:t>68</a:t>
                      </a:r>
                    </a:p>
                  </a:txBody>
                  <a:tcPr marL="68580" marR="68580" marT="34290" marB="34290"/>
                </a:tc>
                <a:tc>
                  <a:txBody>
                    <a:bodyPr/>
                    <a:lstStyle/>
                    <a:p>
                      <a:pPr algn="ctr"/>
                      <a:r>
                        <a:rPr lang="en-US" sz="1600" dirty="0"/>
                        <a:t>62</a:t>
                      </a:r>
                    </a:p>
                  </a:txBody>
                  <a:tcPr marL="68580" marR="68580" marT="34290" marB="34290"/>
                </a:tc>
                <a:extLst>
                  <a:ext uri="{0D108BD9-81ED-4DB2-BD59-A6C34878D82A}">
                    <a16:rowId xmlns:a16="http://schemas.microsoft.com/office/drawing/2014/main" val="211437780"/>
                  </a:ext>
                </a:extLst>
              </a:tr>
              <a:tr h="506879">
                <a:tc>
                  <a:txBody>
                    <a:bodyPr/>
                    <a:lstStyle/>
                    <a:p>
                      <a:r>
                        <a:rPr lang="en-US" sz="1600" dirty="0"/>
                        <a:t>Somewhat important</a:t>
                      </a:r>
                    </a:p>
                  </a:txBody>
                  <a:tcPr marL="68580" marR="68580" marT="34290" marB="34290"/>
                </a:tc>
                <a:tc>
                  <a:txBody>
                    <a:bodyPr/>
                    <a:lstStyle/>
                    <a:p>
                      <a:pPr algn="ctr"/>
                      <a:r>
                        <a:rPr lang="en-US" sz="1600" dirty="0"/>
                        <a:t>31</a:t>
                      </a:r>
                    </a:p>
                  </a:txBody>
                  <a:tcPr marL="68580" marR="68580" marT="34290" marB="34290"/>
                </a:tc>
                <a:tc>
                  <a:txBody>
                    <a:bodyPr/>
                    <a:lstStyle/>
                    <a:p>
                      <a:pPr algn="ctr"/>
                      <a:r>
                        <a:rPr lang="en-US" sz="1600" dirty="0"/>
                        <a:t>28</a:t>
                      </a:r>
                    </a:p>
                  </a:txBody>
                  <a:tcPr marL="68580" marR="68580" marT="34290" marB="34290"/>
                </a:tc>
                <a:tc>
                  <a:txBody>
                    <a:bodyPr/>
                    <a:lstStyle/>
                    <a:p>
                      <a:pPr algn="ctr"/>
                      <a:r>
                        <a:rPr lang="en-US" sz="1600" dirty="0"/>
                        <a:t>11</a:t>
                      </a:r>
                    </a:p>
                  </a:txBody>
                  <a:tcPr marL="68580" marR="68580" marT="34290" marB="34290"/>
                </a:tc>
                <a:extLst>
                  <a:ext uri="{0D108BD9-81ED-4DB2-BD59-A6C34878D82A}">
                    <a16:rowId xmlns:a16="http://schemas.microsoft.com/office/drawing/2014/main" val="2213560555"/>
                  </a:ext>
                </a:extLst>
              </a:tr>
              <a:tr h="506879">
                <a:tc>
                  <a:txBody>
                    <a:bodyPr/>
                    <a:lstStyle/>
                    <a:p>
                      <a:r>
                        <a:rPr lang="en-US" sz="1600" dirty="0"/>
                        <a:t>Not very important</a:t>
                      </a:r>
                    </a:p>
                  </a:txBody>
                  <a:tcPr marL="68580" marR="68580" marT="34290" marB="34290"/>
                </a:tc>
                <a:tc>
                  <a:txBody>
                    <a:bodyPr/>
                    <a:lstStyle/>
                    <a:p>
                      <a:pPr algn="ctr"/>
                      <a:r>
                        <a:rPr lang="en-US" sz="1600" dirty="0"/>
                        <a:t>9</a:t>
                      </a:r>
                    </a:p>
                  </a:txBody>
                  <a:tcPr marL="68580" marR="68580" marT="34290" marB="34290"/>
                </a:tc>
                <a:tc>
                  <a:txBody>
                    <a:bodyPr/>
                    <a:lstStyle/>
                    <a:p>
                      <a:pPr algn="ctr"/>
                      <a:r>
                        <a:rPr lang="en-US" sz="1600" dirty="0"/>
                        <a:t>1</a:t>
                      </a:r>
                    </a:p>
                  </a:txBody>
                  <a:tcPr marL="68580" marR="68580" marT="34290" marB="34290"/>
                </a:tc>
                <a:tc>
                  <a:txBody>
                    <a:bodyPr/>
                    <a:lstStyle/>
                    <a:p>
                      <a:pPr algn="ctr"/>
                      <a:r>
                        <a:rPr lang="en-US" sz="1600" dirty="0"/>
                        <a:t>7</a:t>
                      </a:r>
                    </a:p>
                  </a:txBody>
                  <a:tcPr marL="68580" marR="68580" marT="34290" marB="34290"/>
                </a:tc>
                <a:extLst>
                  <a:ext uri="{0D108BD9-81ED-4DB2-BD59-A6C34878D82A}">
                    <a16:rowId xmlns:a16="http://schemas.microsoft.com/office/drawing/2014/main" val="1200490828"/>
                  </a:ext>
                </a:extLst>
              </a:tr>
              <a:tr h="506879">
                <a:tc>
                  <a:txBody>
                    <a:bodyPr/>
                    <a:lstStyle/>
                    <a:p>
                      <a:r>
                        <a:rPr lang="en-US" sz="1600" dirty="0"/>
                        <a:t>Not at all important</a:t>
                      </a:r>
                    </a:p>
                  </a:txBody>
                  <a:tcPr marL="68580" marR="68580" marT="34290" marB="34290"/>
                </a:tc>
                <a:tc>
                  <a:txBody>
                    <a:bodyPr/>
                    <a:lstStyle/>
                    <a:p>
                      <a:pPr algn="ctr"/>
                      <a:r>
                        <a:rPr lang="en-US" sz="1600" dirty="0"/>
                        <a:t>2</a:t>
                      </a:r>
                    </a:p>
                  </a:txBody>
                  <a:tcPr marL="68580" marR="68580" marT="34290" marB="34290"/>
                </a:tc>
                <a:tc>
                  <a:txBody>
                    <a:bodyPr/>
                    <a:lstStyle/>
                    <a:p>
                      <a:pPr algn="ctr"/>
                      <a:r>
                        <a:rPr lang="en-US" sz="1600" dirty="0"/>
                        <a:t>1</a:t>
                      </a:r>
                    </a:p>
                  </a:txBody>
                  <a:tcPr marL="68580" marR="68580" marT="34290" marB="34290"/>
                </a:tc>
                <a:tc>
                  <a:txBody>
                    <a:bodyPr/>
                    <a:lstStyle/>
                    <a:p>
                      <a:pPr algn="ctr"/>
                      <a:r>
                        <a:rPr lang="en-US" sz="1600" dirty="0"/>
                        <a:t>4</a:t>
                      </a:r>
                    </a:p>
                  </a:txBody>
                  <a:tcPr marL="68580" marR="68580" marT="34290" marB="34290"/>
                </a:tc>
                <a:extLst>
                  <a:ext uri="{0D108BD9-81ED-4DB2-BD59-A6C34878D82A}">
                    <a16:rowId xmlns:a16="http://schemas.microsoft.com/office/drawing/2014/main" val="189627533"/>
                  </a:ext>
                </a:extLst>
              </a:tr>
              <a:tr h="506879">
                <a:tc>
                  <a:txBody>
                    <a:bodyPr/>
                    <a:lstStyle/>
                    <a:p>
                      <a:r>
                        <a:rPr lang="en-US" sz="1600" dirty="0"/>
                        <a:t>I don’t plan to vote</a:t>
                      </a:r>
                    </a:p>
                  </a:txBody>
                  <a:tcPr marL="68580" marR="68580" marT="34290" marB="34290"/>
                </a:tc>
                <a:tc>
                  <a:txBody>
                    <a:bodyPr/>
                    <a:lstStyle/>
                    <a:p>
                      <a:pPr algn="ctr"/>
                      <a:r>
                        <a:rPr lang="en-US" sz="1600" dirty="0"/>
                        <a:t>0</a:t>
                      </a:r>
                    </a:p>
                  </a:txBody>
                  <a:tcPr marL="68580" marR="68580" marT="34290" marB="34290"/>
                </a:tc>
                <a:tc>
                  <a:txBody>
                    <a:bodyPr/>
                    <a:lstStyle/>
                    <a:p>
                      <a:pPr algn="ctr"/>
                      <a:r>
                        <a:rPr lang="en-US" sz="1600" dirty="0"/>
                        <a:t>1</a:t>
                      </a:r>
                    </a:p>
                  </a:txBody>
                  <a:tcPr marL="68580" marR="68580" marT="34290" marB="34290"/>
                </a:tc>
                <a:tc>
                  <a:txBody>
                    <a:bodyPr/>
                    <a:lstStyle/>
                    <a:p>
                      <a:pPr algn="ctr"/>
                      <a:r>
                        <a:rPr lang="en-US" sz="1600" dirty="0"/>
                        <a:t>11</a:t>
                      </a:r>
                    </a:p>
                  </a:txBody>
                  <a:tcPr marL="68580" marR="68580" marT="34290" marB="34290"/>
                </a:tc>
                <a:extLst>
                  <a:ext uri="{0D108BD9-81ED-4DB2-BD59-A6C34878D82A}">
                    <a16:rowId xmlns:a16="http://schemas.microsoft.com/office/drawing/2014/main" val="4167929954"/>
                  </a:ext>
                </a:extLst>
              </a:tr>
              <a:tr h="281599">
                <a:tc>
                  <a:txBody>
                    <a:bodyPr/>
                    <a:lstStyle/>
                    <a:p>
                      <a:r>
                        <a:rPr lang="en-US" sz="1600" dirty="0"/>
                        <a:t>Unsure</a:t>
                      </a:r>
                    </a:p>
                  </a:txBody>
                  <a:tcPr marL="68580" marR="68580" marT="34290" marB="34290"/>
                </a:tc>
                <a:tc>
                  <a:txBody>
                    <a:bodyPr/>
                    <a:lstStyle/>
                    <a:p>
                      <a:pPr algn="ctr"/>
                      <a:r>
                        <a:rPr lang="en-US" sz="1600" dirty="0"/>
                        <a:t>1</a:t>
                      </a:r>
                    </a:p>
                  </a:txBody>
                  <a:tcPr marL="68580" marR="68580" marT="34290" marB="34290"/>
                </a:tc>
                <a:tc>
                  <a:txBody>
                    <a:bodyPr/>
                    <a:lstStyle/>
                    <a:p>
                      <a:pPr algn="ctr"/>
                      <a:r>
                        <a:rPr lang="en-US" sz="1600" dirty="0"/>
                        <a:t>0</a:t>
                      </a:r>
                    </a:p>
                  </a:txBody>
                  <a:tcPr marL="68580" marR="68580" marT="34290" marB="34290"/>
                </a:tc>
                <a:tc>
                  <a:txBody>
                    <a:bodyPr/>
                    <a:lstStyle/>
                    <a:p>
                      <a:pPr algn="ctr"/>
                      <a:r>
                        <a:rPr lang="en-US" sz="1600" dirty="0"/>
                        <a:t>5</a:t>
                      </a:r>
                    </a:p>
                  </a:txBody>
                  <a:tcPr marL="68580" marR="68580" marT="34290" marB="34290"/>
                </a:tc>
                <a:extLst>
                  <a:ext uri="{0D108BD9-81ED-4DB2-BD59-A6C34878D82A}">
                    <a16:rowId xmlns:a16="http://schemas.microsoft.com/office/drawing/2014/main" val="3185799316"/>
                  </a:ext>
                </a:extLst>
              </a:tr>
            </a:tbl>
          </a:graphicData>
        </a:graphic>
      </p:graphicFrame>
      <p:sp>
        <p:nvSpPr>
          <p:cNvPr id="5" name="Rectangle 4"/>
          <p:cNvSpPr/>
          <p:nvPr/>
        </p:nvSpPr>
        <p:spPr>
          <a:xfrm>
            <a:off x="248411" y="4428716"/>
            <a:ext cx="8658225" cy="2123658"/>
          </a:xfrm>
          <a:prstGeom prst="rect">
            <a:avLst/>
          </a:prstGeom>
        </p:spPr>
        <p:txBody>
          <a:bodyPr wrap="square">
            <a:spAutoFit/>
          </a:bodyPr>
          <a:lstStyle/>
          <a:p>
            <a:r>
              <a:rPr lang="en-US" b="1" dirty="0"/>
              <a:t>Trump: </a:t>
            </a:r>
            <a:r>
              <a:rPr lang="en-US" sz="1600" dirty="0"/>
              <a:t>“…we have seen continued threats and violence against our law enforcement officials.” “I have a message to every last person threatening the peace on our streets and the safety of our police: When I take the oath of office next year, I will restore law and order to our country.” “I will work with, and appoint, the best and brightest prosecutors and law enforcement officials in the country to get the job properly done. In this race for the White House, I am the law-and-order candidate.”</a:t>
            </a:r>
          </a:p>
          <a:p>
            <a:r>
              <a:rPr lang="en-US" b="1" dirty="0"/>
              <a:t>Clinton:</a:t>
            </a:r>
            <a:r>
              <a:rPr lang="en-US" dirty="0"/>
              <a:t> </a:t>
            </a:r>
            <a:r>
              <a:rPr lang="en-US" sz="1600" dirty="0"/>
              <a:t>“We will reform our criminal justice system from end-to-end, and rebuild trust between law enforcement and the communities they serve.”</a:t>
            </a:r>
            <a:endParaRPr lang="en-US" dirty="0"/>
          </a:p>
        </p:txBody>
      </p:sp>
    </p:spTree>
    <p:extLst>
      <p:ext uri="{BB962C8B-B14F-4D97-AF65-F5344CB8AC3E}">
        <p14:creationId xmlns:p14="http://schemas.microsoft.com/office/powerpoint/2010/main" val="2162937802"/>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886700" cy="487494"/>
          </a:xfrm>
        </p:spPr>
        <p:txBody>
          <a:bodyPr>
            <a:noAutofit/>
          </a:bodyPr>
          <a:lstStyle/>
          <a:p>
            <a:pPr algn="ctr"/>
            <a:r>
              <a:rPr lang="en-US" sz="2400" dirty="0"/>
              <a:t>How important will </a:t>
            </a:r>
            <a:r>
              <a:rPr lang="en-US" sz="2400" b="1" u="sng" dirty="0"/>
              <a:t>police brutality</a:t>
            </a:r>
            <a:r>
              <a:rPr lang="en-US" sz="2400" dirty="0"/>
              <a:t> be as an issue in your vote for president this year?</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0564538"/>
              </p:ext>
            </p:extLst>
          </p:nvPr>
        </p:nvGraphicFramePr>
        <p:xfrm>
          <a:off x="304799" y="1037861"/>
          <a:ext cx="4191001" cy="3771900"/>
        </p:xfrm>
        <a:graphic>
          <a:graphicData uri="http://schemas.openxmlformats.org/drawingml/2006/table">
            <a:tbl>
              <a:tblPr firstRow="1" bandRow="1">
                <a:tableStyleId>{5C22544A-7EE6-4342-B048-85BDC9FD1C3A}</a:tableStyleId>
              </a:tblPr>
              <a:tblGrid>
                <a:gridCol w="1858691">
                  <a:extLst>
                    <a:ext uri="{9D8B030D-6E8A-4147-A177-3AD203B41FA5}">
                      <a16:colId xmlns:a16="http://schemas.microsoft.com/office/drawing/2014/main" val="3237403202"/>
                    </a:ext>
                  </a:extLst>
                </a:gridCol>
                <a:gridCol w="733935">
                  <a:extLst>
                    <a:ext uri="{9D8B030D-6E8A-4147-A177-3AD203B41FA5}">
                      <a16:colId xmlns:a16="http://schemas.microsoft.com/office/drawing/2014/main" val="1217277603"/>
                    </a:ext>
                  </a:extLst>
                </a:gridCol>
                <a:gridCol w="693902">
                  <a:extLst>
                    <a:ext uri="{9D8B030D-6E8A-4147-A177-3AD203B41FA5}">
                      <a16:colId xmlns:a16="http://schemas.microsoft.com/office/drawing/2014/main" val="1253285240"/>
                    </a:ext>
                  </a:extLst>
                </a:gridCol>
                <a:gridCol w="904473">
                  <a:extLst>
                    <a:ext uri="{9D8B030D-6E8A-4147-A177-3AD203B41FA5}">
                      <a16:colId xmlns:a16="http://schemas.microsoft.com/office/drawing/2014/main" val="2434790790"/>
                    </a:ext>
                  </a:extLst>
                </a:gridCol>
              </a:tblGrid>
              <a:tr h="617220">
                <a:tc>
                  <a:txBody>
                    <a:bodyPr/>
                    <a:lstStyle/>
                    <a:p>
                      <a:endParaRPr lang="en-US" sz="1800" dirty="0"/>
                    </a:p>
                  </a:txBody>
                  <a:tcPr marL="68580" marR="68580" marT="34290" marB="34290"/>
                </a:tc>
                <a:tc>
                  <a:txBody>
                    <a:bodyPr/>
                    <a:lstStyle/>
                    <a:p>
                      <a:pPr algn="ctr"/>
                      <a:r>
                        <a:rPr lang="en-US" sz="1200" dirty="0"/>
                        <a:t>Clinton</a:t>
                      </a:r>
                    </a:p>
                  </a:txBody>
                  <a:tcPr marL="68580" marR="68580" marT="34290" marB="34290"/>
                </a:tc>
                <a:tc>
                  <a:txBody>
                    <a:bodyPr/>
                    <a:lstStyle/>
                    <a:p>
                      <a:pPr algn="ctr"/>
                      <a:r>
                        <a:rPr lang="en-US" sz="1200" dirty="0"/>
                        <a:t>Trump</a:t>
                      </a:r>
                    </a:p>
                  </a:txBody>
                  <a:tcPr marL="68580" marR="68580" marT="34290" marB="34290"/>
                </a:tc>
                <a:tc>
                  <a:txBody>
                    <a:bodyPr/>
                    <a:lstStyle/>
                    <a:p>
                      <a:pPr algn="ctr"/>
                      <a:r>
                        <a:rPr lang="en-US" sz="1200" dirty="0"/>
                        <a:t>Others</a:t>
                      </a:r>
                    </a:p>
                  </a:txBody>
                  <a:tcPr marL="68580" marR="68580" marT="34290" marB="34290"/>
                </a:tc>
                <a:extLst>
                  <a:ext uri="{0D108BD9-81ED-4DB2-BD59-A6C34878D82A}">
                    <a16:rowId xmlns:a16="http://schemas.microsoft.com/office/drawing/2014/main" val="2414505041"/>
                  </a:ext>
                </a:extLst>
              </a:tr>
              <a:tr h="342900">
                <a:tc>
                  <a:txBody>
                    <a:bodyPr/>
                    <a:lstStyle/>
                    <a:p>
                      <a:r>
                        <a:rPr lang="en-US" sz="1800" dirty="0"/>
                        <a:t>Very important</a:t>
                      </a:r>
                    </a:p>
                  </a:txBody>
                  <a:tcPr marL="68580" marR="68580" marT="34290" marB="34290"/>
                </a:tc>
                <a:tc>
                  <a:txBody>
                    <a:bodyPr/>
                    <a:lstStyle/>
                    <a:p>
                      <a:pPr algn="ctr"/>
                      <a:r>
                        <a:rPr lang="en-US" sz="1800" dirty="0"/>
                        <a:t>61</a:t>
                      </a:r>
                    </a:p>
                  </a:txBody>
                  <a:tcPr marL="68580" marR="68580" marT="34290" marB="34290"/>
                </a:tc>
                <a:tc>
                  <a:txBody>
                    <a:bodyPr/>
                    <a:lstStyle/>
                    <a:p>
                      <a:pPr algn="ctr"/>
                      <a:r>
                        <a:rPr lang="en-US" sz="1800" dirty="0"/>
                        <a:t>24</a:t>
                      </a:r>
                    </a:p>
                  </a:txBody>
                  <a:tcPr marL="68580" marR="68580" marT="34290" marB="34290"/>
                </a:tc>
                <a:tc>
                  <a:txBody>
                    <a:bodyPr/>
                    <a:lstStyle/>
                    <a:p>
                      <a:pPr algn="ctr"/>
                      <a:r>
                        <a:rPr lang="en-US" sz="1800" dirty="0"/>
                        <a:t>41</a:t>
                      </a:r>
                    </a:p>
                  </a:txBody>
                  <a:tcPr marL="68580" marR="68580" marT="34290" marB="34290"/>
                </a:tc>
                <a:extLst>
                  <a:ext uri="{0D108BD9-81ED-4DB2-BD59-A6C34878D82A}">
                    <a16:rowId xmlns:a16="http://schemas.microsoft.com/office/drawing/2014/main" val="3988915137"/>
                  </a:ext>
                </a:extLst>
              </a:tr>
              <a:tr h="617220">
                <a:tc>
                  <a:txBody>
                    <a:bodyPr/>
                    <a:lstStyle/>
                    <a:p>
                      <a:r>
                        <a:rPr lang="en-US" sz="1800" dirty="0"/>
                        <a:t>Somewhat important</a:t>
                      </a:r>
                    </a:p>
                  </a:txBody>
                  <a:tcPr marL="68580" marR="68580" marT="34290" marB="34290"/>
                </a:tc>
                <a:tc>
                  <a:txBody>
                    <a:bodyPr/>
                    <a:lstStyle/>
                    <a:p>
                      <a:pPr algn="ctr"/>
                      <a:r>
                        <a:rPr lang="en-US" sz="1800" dirty="0"/>
                        <a:t>25</a:t>
                      </a:r>
                    </a:p>
                  </a:txBody>
                  <a:tcPr marL="68580" marR="68580" marT="34290" marB="34290"/>
                </a:tc>
                <a:tc>
                  <a:txBody>
                    <a:bodyPr/>
                    <a:lstStyle/>
                    <a:p>
                      <a:pPr algn="ctr"/>
                      <a:r>
                        <a:rPr lang="en-US" sz="1800" dirty="0"/>
                        <a:t>29</a:t>
                      </a:r>
                    </a:p>
                  </a:txBody>
                  <a:tcPr marL="68580" marR="68580" marT="34290" marB="34290"/>
                </a:tc>
                <a:tc>
                  <a:txBody>
                    <a:bodyPr/>
                    <a:lstStyle/>
                    <a:p>
                      <a:pPr algn="ctr"/>
                      <a:r>
                        <a:rPr lang="en-US" sz="1800" dirty="0"/>
                        <a:t>31</a:t>
                      </a:r>
                    </a:p>
                  </a:txBody>
                  <a:tcPr marL="68580" marR="68580" marT="34290" marB="34290"/>
                </a:tc>
                <a:extLst>
                  <a:ext uri="{0D108BD9-81ED-4DB2-BD59-A6C34878D82A}">
                    <a16:rowId xmlns:a16="http://schemas.microsoft.com/office/drawing/2014/main" val="145220960"/>
                  </a:ext>
                </a:extLst>
              </a:tr>
              <a:tr h="617220">
                <a:tc>
                  <a:txBody>
                    <a:bodyPr/>
                    <a:lstStyle/>
                    <a:p>
                      <a:r>
                        <a:rPr lang="en-US" sz="1800" dirty="0"/>
                        <a:t>Not very important</a:t>
                      </a:r>
                    </a:p>
                  </a:txBody>
                  <a:tcPr marL="68580" marR="68580" marT="34290" marB="34290"/>
                </a:tc>
                <a:tc>
                  <a:txBody>
                    <a:bodyPr/>
                    <a:lstStyle/>
                    <a:p>
                      <a:pPr algn="ctr"/>
                      <a:r>
                        <a:rPr lang="en-US" sz="1800" dirty="0"/>
                        <a:t>11</a:t>
                      </a:r>
                    </a:p>
                  </a:txBody>
                  <a:tcPr marL="68580" marR="68580" marT="34290" marB="34290"/>
                </a:tc>
                <a:tc>
                  <a:txBody>
                    <a:bodyPr/>
                    <a:lstStyle/>
                    <a:p>
                      <a:pPr algn="ctr"/>
                      <a:r>
                        <a:rPr lang="en-US" sz="1800" dirty="0"/>
                        <a:t>25</a:t>
                      </a:r>
                    </a:p>
                  </a:txBody>
                  <a:tcPr marL="68580" marR="68580" marT="34290" marB="34290"/>
                </a:tc>
                <a:tc>
                  <a:txBody>
                    <a:bodyPr/>
                    <a:lstStyle/>
                    <a:p>
                      <a:pPr algn="ctr"/>
                      <a:r>
                        <a:rPr lang="en-US" sz="1800" dirty="0"/>
                        <a:t>16</a:t>
                      </a:r>
                    </a:p>
                  </a:txBody>
                  <a:tcPr marL="68580" marR="68580" marT="34290" marB="34290"/>
                </a:tc>
                <a:extLst>
                  <a:ext uri="{0D108BD9-81ED-4DB2-BD59-A6C34878D82A}">
                    <a16:rowId xmlns:a16="http://schemas.microsoft.com/office/drawing/2014/main" val="2783869403"/>
                  </a:ext>
                </a:extLst>
              </a:tr>
              <a:tr h="617220">
                <a:tc>
                  <a:txBody>
                    <a:bodyPr/>
                    <a:lstStyle/>
                    <a:p>
                      <a:r>
                        <a:rPr lang="en-US" sz="1800" dirty="0"/>
                        <a:t>Not at all important</a:t>
                      </a:r>
                    </a:p>
                  </a:txBody>
                  <a:tcPr marL="68580" marR="68580" marT="34290" marB="34290"/>
                </a:tc>
                <a:tc>
                  <a:txBody>
                    <a:bodyPr/>
                    <a:lstStyle/>
                    <a:p>
                      <a:pPr algn="ctr"/>
                      <a:r>
                        <a:rPr lang="en-US" sz="1800" dirty="0"/>
                        <a:t>2</a:t>
                      </a:r>
                    </a:p>
                  </a:txBody>
                  <a:tcPr marL="68580" marR="68580" marT="34290" marB="34290"/>
                </a:tc>
                <a:tc>
                  <a:txBody>
                    <a:bodyPr/>
                    <a:lstStyle/>
                    <a:p>
                      <a:pPr algn="ctr"/>
                      <a:r>
                        <a:rPr lang="en-US" sz="1800" dirty="0"/>
                        <a:t>21</a:t>
                      </a:r>
                    </a:p>
                  </a:txBody>
                  <a:tcPr marL="68580" marR="68580" marT="34290" marB="34290"/>
                </a:tc>
                <a:tc>
                  <a:txBody>
                    <a:bodyPr/>
                    <a:lstStyle/>
                    <a:p>
                      <a:pPr algn="ctr"/>
                      <a:r>
                        <a:rPr lang="en-US" sz="1800" dirty="0"/>
                        <a:t>12</a:t>
                      </a:r>
                    </a:p>
                  </a:txBody>
                  <a:tcPr marL="68580" marR="68580" marT="34290" marB="34290"/>
                </a:tc>
                <a:extLst>
                  <a:ext uri="{0D108BD9-81ED-4DB2-BD59-A6C34878D82A}">
                    <a16:rowId xmlns:a16="http://schemas.microsoft.com/office/drawing/2014/main" val="1270635797"/>
                  </a:ext>
                </a:extLst>
              </a:tr>
              <a:tr h="617220">
                <a:tc>
                  <a:txBody>
                    <a:bodyPr/>
                    <a:lstStyle/>
                    <a:p>
                      <a:r>
                        <a:rPr lang="en-US" sz="1800" dirty="0"/>
                        <a:t>I don’t plan to vote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1598388117"/>
                  </a:ext>
                </a:extLst>
              </a:tr>
              <a:tr h="342900">
                <a:tc>
                  <a:txBody>
                    <a:bodyPr/>
                    <a:lstStyle/>
                    <a:p>
                      <a:r>
                        <a:rPr lang="en-US" sz="1800" dirty="0"/>
                        <a:t>Unsure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3058818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001835737"/>
              </p:ext>
            </p:extLst>
          </p:nvPr>
        </p:nvGraphicFramePr>
        <p:xfrm>
          <a:off x="4576951" y="1037861"/>
          <a:ext cx="4223387" cy="3680460"/>
        </p:xfrm>
        <a:graphic>
          <a:graphicData uri="http://schemas.openxmlformats.org/drawingml/2006/table">
            <a:tbl>
              <a:tblPr firstRow="1" bandRow="1">
                <a:tableStyleId>{5C22544A-7EE6-4342-B048-85BDC9FD1C3A}</a:tableStyleId>
              </a:tblPr>
              <a:tblGrid>
                <a:gridCol w="2074766">
                  <a:extLst>
                    <a:ext uri="{9D8B030D-6E8A-4147-A177-3AD203B41FA5}">
                      <a16:colId xmlns:a16="http://schemas.microsoft.com/office/drawing/2014/main" val="4050983306"/>
                    </a:ext>
                  </a:extLst>
                </a:gridCol>
                <a:gridCol w="676132">
                  <a:extLst>
                    <a:ext uri="{9D8B030D-6E8A-4147-A177-3AD203B41FA5}">
                      <a16:colId xmlns:a16="http://schemas.microsoft.com/office/drawing/2014/main" val="1016043320"/>
                    </a:ext>
                  </a:extLst>
                </a:gridCol>
                <a:gridCol w="639251">
                  <a:extLst>
                    <a:ext uri="{9D8B030D-6E8A-4147-A177-3AD203B41FA5}">
                      <a16:colId xmlns:a16="http://schemas.microsoft.com/office/drawing/2014/main" val="919146823"/>
                    </a:ext>
                  </a:extLst>
                </a:gridCol>
                <a:gridCol w="833238">
                  <a:extLst>
                    <a:ext uri="{9D8B030D-6E8A-4147-A177-3AD203B41FA5}">
                      <a16:colId xmlns:a16="http://schemas.microsoft.com/office/drawing/2014/main" val="661846328"/>
                    </a:ext>
                  </a:extLst>
                </a:gridCol>
              </a:tblGrid>
              <a:tr h="525780">
                <a:tc>
                  <a:txBody>
                    <a:bodyPr/>
                    <a:lstStyle/>
                    <a:p>
                      <a:endParaRPr lang="en-US" sz="1800" dirty="0"/>
                    </a:p>
                  </a:txBody>
                  <a:tcPr marL="68580" marR="68580" marT="34290" marB="34290"/>
                </a:tc>
                <a:tc>
                  <a:txBody>
                    <a:bodyPr/>
                    <a:lstStyle/>
                    <a:p>
                      <a:pPr algn="ctr"/>
                      <a:r>
                        <a:rPr lang="en-US" sz="1500" dirty="0"/>
                        <a:t>White </a:t>
                      </a:r>
                    </a:p>
                  </a:txBody>
                  <a:tcPr marL="68580" marR="68580" marT="34290" marB="34290"/>
                </a:tc>
                <a:tc>
                  <a:txBody>
                    <a:bodyPr/>
                    <a:lstStyle/>
                    <a:p>
                      <a:pPr algn="ctr"/>
                      <a:r>
                        <a:rPr lang="en-US" sz="1500" dirty="0"/>
                        <a:t>A-Am</a:t>
                      </a:r>
                    </a:p>
                  </a:txBody>
                  <a:tcPr marL="68580" marR="68580" marT="34290" marB="34290"/>
                </a:tc>
                <a:tc>
                  <a:txBody>
                    <a:bodyPr/>
                    <a:lstStyle/>
                    <a:p>
                      <a:pPr algn="ctr"/>
                      <a:r>
                        <a:rPr lang="en-US" sz="1500" dirty="0"/>
                        <a:t>Hispanic</a:t>
                      </a:r>
                    </a:p>
                  </a:txBody>
                  <a:tcPr marL="68580" marR="68580" marT="34290" marB="34290"/>
                </a:tc>
                <a:extLst>
                  <a:ext uri="{0D108BD9-81ED-4DB2-BD59-A6C34878D82A}">
                    <a16:rowId xmlns:a16="http://schemas.microsoft.com/office/drawing/2014/main" val="1325577048"/>
                  </a:ext>
                </a:extLst>
              </a:tr>
              <a:tr h="342900">
                <a:tc>
                  <a:txBody>
                    <a:bodyPr/>
                    <a:lstStyle/>
                    <a:p>
                      <a:r>
                        <a:rPr lang="en-US" sz="1800" dirty="0"/>
                        <a:t>Very important</a:t>
                      </a:r>
                    </a:p>
                  </a:txBody>
                  <a:tcPr marL="68580" marR="68580" marT="34290" marB="34290"/>
                </a:tc>
                <a:tc>
                  <a:txBody>
                    <a:bodyPr/>
                    <a:lstStyle/>
                    <a:p>
                      <a:pPr algn="ctr"/>
                      <a:r>
                        <a:rPr lang="en-US" sz="1800" dirty="0"/>
                        <a:t>37</a:t>
                      </a:r>
                    </a:p>
                  </a:txBody>
                  <a:tcPr marL="68580" marR="68580" marT="34290" marB="34290"/>
                </a:tc>
                <a:tc>
                  <a:txBody>
                    <a:bodyPr/>
                    <a:lstStyle/>
                    <a:p>
                      <a:pPr algn="ctr"/>
                      <a:r>
                        <a:rPr lang="en-US" sz="1800" dirty="0"/>
                        <a:t>77</a:t>
                      </a:r>
                    </a:p>
                  </a:txBody>
                  <a:tcPr marL="68580" marR="68580" marT="34290" marB="34290"/>
                </a:tc>
                <a:tc>
                  <a:txBody>
                    <a:bodyPr/>
                    <a:lstStyle/>
                    <a:p>
                      <a:pPr algn="ctr"/>
                      <a:r>
                        <a:rPr lang="en-US" sz="1800" dirty="0"/>
                        <a:t>49</a:t>
                      </a:r>
                    </a:p>
                  </a:txBody>
                  <a:tcPr marL="68580" marR="68580" marT="34290" marB="34290"/>
                </a:tc>
                <a:extLst>
                  <a:ext uri="{0D108BD9-81ED-4DB2-BD59-A6C34878D82A}">
                    <a16:rowId xmlns:a16="http://schemas.microsoft.com/office/drawing/2014/main" val="211437780"/>
                  </a:ext>
                </a:extLst>
              </a:tr>
              <a:tr h="617220">
                <a:tc>
                  <a:txBody>
                    <a:bodyPr/>
                    <a:lstStyle/>
                    <a:p>
                      <a:r>
                        <a:rPr lang="en-US" sz="1800" dirty="0"/>
                        <a:t>Somewhat important</a:t>
                      </a:r>
                    </a:p>
                  </a:txBody>
                  <a:tcPr marL="68580" marR="68580" marT="34290" marB="34290"/>
                </a:tc>
                <a:tc>
                  <a:txBody>
                    <a:bodyPr/>
                    <a:lstStyle/>
                    <a:p>
                      <a:pPr algn="ctr"/>
                      <a:r>
                        <a:rPr lang="en-US" sz="1800" dirty="0"/>
                        <a:t>30</a:t>
                      </a:r>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20</a:t>
                      </a:r>
                    </a:p>
                  </a:txBody>
                  <a:tcPr marL="68580" marR="68580" marT="34290" marB="34290"/>
                </a:tc>
                <a:extLst>
                  <a:ext uri="{0D108BD9-81ED-4DB2-BD59-A6C34878D82A}">
                    <a16:rowId xmlns:a16="http://schemas.microsoft.com/office/drawing/2014/main" val="2213560555"/>
                  </a:ext>
                </a:extLst>
              </a:tr>
              <a:tr h="617220">
                <a:tc>
                  <a:txBody>
                    <a:bodyPr/>
                    <a:lstStyle/>
                    <a:p>
                      <a:r>
                        <a:rPr lang="en-US" sz="1800" dirty="0"/>
                        <a:t>Not very important</a:t>
                      </a:r>
                    </a:p>
                  </a:txBody>
                  <a:tcPr marL="68580" marR="68580" marT="34290" marB="34290"/>
                </a:tc>
                <a:tc>
                  <a:txBody>
                    <a:bodyPr/>
                    <a:lstStyle/>
                    <a:p>
                      <a:pPr algn="ctr"/>
                      <a:r>
                        <a:rPr lang="en-US" sz="1800" dirty="0"/>
                        <a:t>19</a:t>
                      </a:r>
                    </a:p>
                  </a:txBody>
                  <a:tcPr marL="68580" marR="68580" marT="34290" marB="34290"/>
                </a:tc>
                <a:tc>
                  <a:txBody>
                    <a:bodyPr/>
                    <a:lstStyle/>
                    <a:p>
                      <a:pPr algn="ctr"/>
                      <a:r>
                        <a:rPr lang="en-US" sz="1800" dirty="0"/>
                        <a:t>6</a:t>
                      </a:r>
                    </a:p>
                  </a:txBody>
                  <a:tcPr marL="68580" marR="68580" marT="34290" marB="34290"/>
                </a:tc>
                <a:tc>
                  <a:txBody>
                    <a:bodyPr/>
                    <a:lstStyle/>
                    <a:p>
                      <a:pPr algn="ctr"/>
                      <a:r>
                        <a:rPr lang="en-US" sz="1800" dirty="0"/>
                        <a:t>15</a:t>
                      </a:r>
                    </a:p>
                  </a:txBody>
                  <a:tcPr marL="68580" marR="68580" marT="34290" marB="34290"/>
                </a:tc>
                <a:extLst>
                  <a:ext uri="{0D108BD9-81ED-4DB2-BD59-A6C34878D82A}">
                    <a16:rowId xmlns:a16="http://schemas.microsoft.com/office/drawing/2014/main" val="1200490828"/>
                  </a:ext>
                </a:extLst>
              </a:tr>
              <a:tr h="617220">
                <a:tc>
                  <a:txBody>
                    <a:bodyPr/>
                    <a:lstStyle/>
                    <a:p>
                      <a:r>
                        <a:rPr lang="en-US" sz="1800" dirty="0"/>
                        <a:t>Not at all important</a:t>
                      </a:r>
                    </a:p>
                  </a:txBody>
                  <a:tcPr marL="68580" marR="68580" marT="34290" marB="34290"/>
                </a:tc>
                <a:tc>
                  <a:txBody>
                    <a:bodyPr/>
                    <a:lstStyle/>
                    <a:p>
                      <a:pPr algn="ctr"/>
                      <a:r>
                        <a:rPr lang="en-US" sz="1800" dirty="0"/>
                        <a:t>12</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2</a:t>
                      </a:r>
                    </a:p>
                  </a:txBody>
                  <a:tcPr marL="68580" marR="68580" marT="34290" marB="34290"/>
                </a:tc>
                <a:extLst>
                  <a:ext uri="{0D108BD9-81ED-4DB2-BD59-A6C34878D82A}">
                    <a16:rowId xmlns:a16="http://schemas.microsoft.com/office/drawing/2014/main" val="189627533"/>
                  </a:ext>
                </a:extLst>
              </a:tr>
              <a:tr h="617220">
                <a:tc>
                  <a:txBody>
                    <a:bodyPr/>
                    <a:lstStyle/>
                    <a:p>
                      <a:r>
                        <a:rPr lang="en-US" sz="1800" dirty="0"/>
                        <a:t>I don’t plan to vote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8</a:t>
                      </a:r>
                    </a:p>
                  </a:txBody>
                  <a:tcPr marL="68580" marR="68580" marT="34290" marB="34290"/>
                </a:tc>
                <a:extLst>
                  <a:ext uri="{0D108BD9-81ED-4DB2-BD59-A6C34878D82A}">
                    <a16:rowId xmlns:a16="http://schemas.microsoft.com/office/drawing/2014/main" val="4167929954"/>
                  </a:ext>
                </a:extLst>
              </a:tr>
              <a:tr h="342900">
                <a:tc>
                  <a:txBody>
                    <a:bodyPr/>
                    <a:lstStyle/>
                    <a:p>
                      <a:r>
                        <a:rPr lang="en-US" sz="1800" dirty="0"/>
                        <a:t>Unsure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5</a:t>
                      </a:r>
                    </a:p>
                  </a:txBody>
                  <a:tcPr marL="68580" marR="68580" marT="34290" marB="34290"/>
                </a:tc>
                <a:extLst>
                  <a:ext uri="{0D108BD9-81ED-4DB2-BD59-A6C34878D82A}">
                    <a16:rowId xmlns:a16="http://schemas.microsoft.com/office/drawing/2014/main" val="3185799316"/>
                  </a:ext>
                </a:extLst>
              </a:tr>
            </a:tbl>
          </a:graphicData>
        </a:graphic>
      </p:graphicFrame>
      <p:sp>
        <p:nvSpPr>
          <p:cNvPr id="5" name="Rectangle 4"/>
          <p:cNvSpPr/>
          <p:nvPr/>
        </p:nvSpPr>
        <p:spPr>
          <a:xfrm>
            <a:off x="438150" y="5257800"/>
            <a:ext cx="8382000" cy="1200329"/>
          </a:xfrm>
          <a:prstGeom prst="rect">
            <a:avLst/>
          </a:prstGeom>
        </p:spPr>
        <p:txBody>
          <a:bodyPr wrap="square">
            <a:spAutoFit/>
          </a:bodyPr>
          <a:lstStyle/>
          <a:p>
            <a:r>
              <a:rPr lang="en-US" b="1" dirty="0"/>
              <a:t>Trump: </a:t>
            </a:r>
            <a:r>
              <a:rPr lang="en-US" dirty="0"/>
              <a:t>No comments about police brutality.</a:t>
            </a:r>
          </a:p>
          <a:p>
            <a:r>
              <a:rPr lang="en-US" b="1" dirty="0"/>
              <a:t>Clinton: </a:t>
            </a:r>
            <a:r>
              <a:rPr lang="en-US" dirty="0"/>
              <a:t>“…let's put ourselves in the shoes of young black and Latino men and women who face the effects of systemic racism, and are made to feel like their lives are disposable.”</a:t>
            </a:r>
          </a:p>
        </p:txBody>
      </p:sp>
    </p:spTree>
    <p:extLst>
      <p:ext uri="{BB962C8B-B14F-4D97-AF65-F5344CB8AC3E}">
        <p14:creationId xmlns:p14="http://schemas.microsoft.com/office/powerpoint/2010/main" val="2458333199"/>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79" y="990600"/>
            <a:ext cx="7886700" cy="440531"/>
          </a:xfrm>
        </p:spPr>
        <p:txBody>
          <a:bodyPr>
            <a:noAutofit/>
          </a:bodyPr>
          <a:lstStyle/>
          <a:p>
            <a:pPr algn="ctr"/>
            <a:r>
              <a:rPr lang="en-US" sz="2400" dirty="0"/>
              <a:t>How important will </a:t>
            </a:r>
            <a:r>
              <a:rPr lang="en-US" sz="2400" b="1" u="sng" dirty="0"/>
              <a:t>gun control</a:t>
            </a:r>
            <a:r>
              <a:rPr lang="en-US" sz="2400" dirty="0"/>
              <a:t> be as an issue in your vote for president this year?</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2926933"/>
              </p:ext>
            </p:extLst>
          </p:nvPr>
        </p:nvGraphicFramePr>
        <p:xfrm>
          <a:off x="1752601" y="1066801"/>
          <a:ext cx="6553201" cy="2960744"/>
        </p:xfrm>
        <a:graphic>
          <a:graphicData uri="http://schemas.openxmlformats.org/drawingml/2006/table">
            <a:tbl>
              <a:tblPr firstRow="1" bandRow="1">
                <a:tableStyleId>{5C22544A-7EE6-4342-B048-85BDC9FD1C3A}</a:tableStyleId>
              </a:tblPr>
              <a:tblGrid>
                <a:gridCol w="2920774">
                  <a:extLst>
                    <a:ext uri="{9D8B030D-6E8A-4147-A177-3AD203B41FA5}">
                      <a16:colId xmlns:a16="http://schemas.microsoft.com/office/drawing/2014/main" val="3237403202"/>
                    </a:ext>
                  </a:extLst>
                </a:gridCol>
                <a:gridCol w="1109466">
                  <a:extLst>
                    <a:ext uri="{9D8B030D-6E8A-4147-A177-3AD203B41FA5}">
                      <a16:colId xmlns:a16="http://schemas.microsoft.com/office/drawing/2014/main" val="1217277603"/>
                    </a:ext>
                  </a:extLst>
                </a:gridCol>
                <a:gridCol w="1095291">
                  <a:extLst>
                    <a:ext uri="{9D8B030D-6E8A-4147-A177-3AD203B41FA5}">
                      <a16:colId xmlns:a16="http://schemas.microsoft.com/office/drawing/2014/main" val="1253285240"/>
                    </a:ext>
                  </a:extLst>
                </a:gridCol>
                <a:gridCol w="1427670">
                  <a:extLst>
                    <a:ext uri="{9D8B030D-6E8A-4147-A177-3AD203B41FA5}">
                      <a16:colId xmlns:a16="http://schemas.microsoft.com/office/drawing/2014/main" val="2434790790"/>
                    </a:ext>
                  </a:extLst>
                </a:gridCol>
              </a:tblGrid>
              <a:tr h="341504">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341504">
                <a:tc>
                  <a:txBody>
                    <a:bodyPr/>
                    <a:lstStyle/>
                    <a:p>
                      <a:r>
                        <a:rPr lang="en-US" sz="2100" dirty="0"/>
                        <a:t>Very important</a:t>
                      </a:r>
                    </a:p>
                  </a:txBody>
                  <a:tcPr marL="68580" marR="68580" marT="34290" marB="34290"/>
                </a:tc>
                <a:tc>
                  <a:txBody>
                    <a:bodyPr/>
                    <a:lstStyle/>
                    <a:p>
                      <a:pPr algn="ctr"/>
                      <a:r>
                        <a:rPr lang="en-US" sz="2100" dirty="0"/>
                        <a:t>73</a:t>
                      </a:r>
                    </a:p>
                  </a:txBody>
                  <a:tcPr marL="68580" marR="68580" marT="34290" marB="34290"/>
                </a:tc>
                <a:tc>
                  <a:txBody>
                    <a:bodyPr/>
                    <a:lstStyle/>
                    <a:p>
                      <a:pPr algn="ctr"/>
                      <a:r>
                        <a:rPr lang="en-US" sz="2100" dirty="0"/>
                        <a:t>46</a:t>
                      </a:r>
                    </a:p>
                  </a:txBody>
                  <a:tcPr marL="68580" marR="68580" marT="34290" marB="34290"/>
                </a:tc>
                <a:tc>
                  <a:txBody>
                    <a:bodyPr/>
                    <a:lstStyle/>
                    <a:p>
                      <a:pPr algn="ctr"/>
                      <a:r>
                        <a:rPr lang="en-US" sz="2100" dirty="0"/>
                        <a:t>47</a:t>
                      </a:r>
                    </a:p>
                  </a:txBody>
                  <a:tcPr marL="68580" marR="68580" marT="34290" marB="34290"/>
                </a:tc>
                <a:extLst>
                  <a:ext uri="{0D108BD9-81ED-4DB2-BD59-A6C34878D82A}">
                    <a16:rowId xmlns:a16="http://schemas.microsoft.com/office/drawing/2014/main" val="3988915137"/>
                  </a:ext>
                </a:extLst>
              </a:tr>
              <a:tr h="448721">
                <a:tc>
                  <a:txBody>
                    <a:bodyPr/>
                    <a:lstStyle/>
                    <a:p>
                      <a:r>
                        <a:rPr lang="en-US" sz="2100" dirty="0"/>
                        <a:t>Somewhat important</a:t>
                      </a:r>
                    </a:p>
                  </a:txBody>
                  <a:tcPr marL="68580" marR="68580" marT="34290" marB="34290"/>
                </a:tc>
                <a:tc>
                  <a:txBody>
                    <a:bodyPr/>
                    <a:lstStyle/>
                    <a:p>
                      <a:pPr algn="ctr"/>
                      <a:r>
                        <a:rPr lang="en-US" sz="2100" dirty="0"/>
                        <a:t>19</a:t>
                      </a:r>
                    </a:p>
                  </a:txBody>
                  <a:tcPr marL="68580" marR="68580" marT="34290" marB="34290"/>
                </a:tc>
                <a:tc>
                  <a:txBody>
                    <a:bodyPr/>
                    <a:lstStyle/>
                    <a:p>
                      <a:pPr algn="ctr"/>
                      <a:r>
                        <a:rPr lang="en-US" sz="2100" dirty="0"/>
                        <a:t>16</a:t>
                      </a:r>
                    </a:p>
                  </a:txBody>
                  <a:tcPr marL="68580" marR="68580" marT="34290" marB="34290"/>
                </a:tc>
                <a:tc>
                  <a:txBody>
                    <a:bodyPr/>
                    <a:lstStyle/>
                    <a:p>
                      <a:pPr algn="ctr"/>
                      <a:r>
                        <a:rPr lang="en-US" sz="2100" dirty="0"/>
                        <a:t>34</a:t>
                      </a:r>
                    </a:p>
                  </a:txBody>
                  <a:tcPr marL="68580" marR="68580" marT="34290" marB="34290"/>
                </a:tc>
                <a:extLst>
                  <a:ext uri="{0D108BD9-81ED-4DB2-BD59-A6C34878D82A}">
                    <a16:rowId xmlns:a16="http://schemas.microsoft.com/office/drawing/2014/main" val="145220960"/>
                  </a:ext>
                </a:extLst>
              </a:tr>
              <a:tr h="448721">
                <a:tc>
                  <a:txBody>
                    <a:bodyPr/>
                    <a:lstStyle/>
                    <a:p>
                      <a:r>
                        <a:rPr lang="en-US" sz="2100" dirty="0"/>
                        <a:t>Not very important</a:t>
                      </a:r>
                    </a:p>
                  </a:txBody>
                  <a:tcPr marL="68580" marR="68580" marT="34290" marB="34290"/>
                </a:tc>
                <a:tc>
                  <a:txBody>
                    <a:bodyPr/>
                    <a:lstStyle/>
                    <a:p>
                      <a:pPr algn="ctr"/>
                      <a:r>
                        <a:rPr lang="en-US" sz="2100" dirty="0"/>
                        <a:t>4</a:t>
                      </a:r>
                    </a:p>
                  </a:txBody>
                  <a:tcPr marL="68580" marR="68580" marT="34290" marB="34290"/>
                </a:tc>
                <a:tc>
                  <a:txBody>
                    <a:bodyPr/>
                    <a:lstStyle/>
                    <a:p>
                      <a:pPr algn="ctr"/>
                      <a:r>
                        <a:rPr lang="en-US" sz="2100" dirty="0"/>
                        <a:t>18</a:t>
                      </a:r>
                    </a:p>
                  </a:txBody>
                  <a:tcPr marL="68580" marR="68580" marT="34290" marB="34290"/>
                </a:tc>
                <a:tc>
                  <a:txBody>
                    <a:bodyPr/>
                    <a:lstStyle/>
                    <a:p>
                      <a:pPr algn="ctr"/>
                      <a:r>
                        <a:rPr lang="en-US" sz="2100" dirty="0"/>
                        <a:t>8</a:t>
                      </a:r>
                    </a:p>
                  </a:txBody>
                  <a:tcPr marL="68580" marR="68580" marT="34290" marB="34290"/>
                </a:tc>
                <a:extLst>
                  <a:ext uri="{0D108BD9-81ED-4DB2-BD59-A6C34878D82A}">
                    <a16:rowId xmlns:a16="http://schemas.microsoft.com/office/drawing/2014/main" val="2783869403"/>
                  </a:ext>
                </a:extLst>
              </a:tr>
              <a:tr h="448721">
                <a:tc>
                  <a:txBody>
                    <a:bodyPr/>
                    <a:lstStyle/>
                    <a:p>
                      <a:r>
                        <a:rPr lang="en-US" sz="2100" dirty="0"/>
                        <a:t>Not at all important</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18</a:t>
                      </a:r>
                    </a:p>
                  </a:txBody>
                  <a:tcPr marL="68580" marR="68580" marT="34290" marB="34290"/>
                </a:tc>
                <a:tc>
                  <a:txBody>
                    <a:bodyPr/>
                    <a:lstStyle/>
                    <a:p>
                      <a:pPr algn="ctr"/>
                      <a:r>
                        <a:rPr lang="en-US" sz="2100" dirty="0"/>
                        <a:t>11</a:t>
                      </a:r>
                    </a:p>
                  </a:txBody>
                  <a:tcPr marL="68580" marR="68580" marT="34290" marB="34290"/>
                </a:tc>
                <a:extLst>
                  <a:ext uri="{0D108BD9-81ED-4DB2-BD59-A6C34878D82A}">
                    <a16:rowId xmlns:a16="http://schemas.microsoft.com/office/drawing/2014/main" val="1270635797"/>
                  </a:ext>
                </a:extLst>
              </a:tr>
              <a:tr h="448721">
                <a:tc>
                  <a:txBody>
                    <a:bodyPr/>
                    <a:lstStyle/>
                    <a:p>
                      <a:r>
                        <a:rPr lang="en-US" sz="2100" dirty="0"/>
                        <a:t>I don’t plan to vote</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1598388117"/>
                  </a:ext>
                </a:extLst>
              </a:tr>
              <a:tr h="341504">
                <a:tc>
                  <a:txBody>
                    <a:bodyPr/>
                    <a:lstStyle/>
                    <a:p>
                      <a:r>
                        <a:rPr lang="en-US" sz="2100" dirty="0"/>
                        <a:t>Unsure</a:t>
                      </a:r>
                    </a:p>
                  </a:txBody>
                  <a:tcPr marL="68580" marR="68580" marT="34290" marB="34290"/>
                </a:tc>
                <a:tc>
                  <a:txBody>
                    <a:bodyPr/>
                    <a:lstStyle/>
                    <a:p>
                      <a:pPr algn="ctr"/>
                      <a:r>
                        <a:rPr lang="en-US" sz="2100" dirty="0"/>
                        <a:t>1</a:t>
                      </a:r>
                    </a:p>
                  </a:txBody>
                  <a:tcPr marL="68580" marR="68580" marT="34290" marB="34290"/>
                </a:tc>
                <a:tc>
                  <a:txBody>
                    <a:bodyPr/>
                    <a:lstStyle/>
                    <a:p>
                      <a:pPr algn="ctr"/>
                      <a:r>
                        <a:rPr lang="en-US" sz="2100" dirty="0"/>
                        <a:t>1</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3" name="Rectangle 2"/>
          <p:cNvSpPr/>
          <p:nvPr/>
        </p:nvSpPr>
        <p:spPr>
          <a:xfrm>
            <a:off x="685800" y="3995678"/>
            <a:ext cx="8108156" cy="2862322"/>
          </a:xfrm>
          <a:prstGeom prst="rect">
            <a:avLst/>
          </a:prstGeom>
        </p:spPr>
        <p:txBody>
          <a:bodyPr wrap="square">
            <a:spAutoFit/>
          </a:bodyPr>
          <a:lstStyle/>
          <a:p>
            <a:r>
              <a:rPr lang="en-US" b="1" dirty="0"/>
              <a:t>Trump: </a:t>
            </a:r>
            <a:r>
              <a:rPr lang="en-US" dirty="0"/>
              <a:t>“My opponent wants to essentially abolish the 2nd Amendment. I, on the other hand, received the early and strong endorsement of the National Rifle Assn. and will protect the right of all Americans to keep their families safe.”</a:t>
            </a:r>
          </a:p>
          <a:p>
            <a:r>
              <a:rPr lang="en-US" b="1" dirty="0"/>
              <a:t>Clinton: “</a:t>
            </a:r>
            <a:r>
              <a:rPr lang="en-US" dirty="0"/>
              <a:t>I'm not here to repeal the 2nd Amendment. I'm not here to take away your guns. I just don't want you to be shot by someone who shouldn't have a gun in the first place.  We will work tirelessly with responsible gun owners to pass common-sense reforms and keep guns out of the hands of criminals, terrorists and all others who would do us harm.”</a:t>
            </a:r>
          </a:p>
          <a:p>
            <a:endParaRPr lang="en-US" b="1" dirty="0"/>
          </a:p>
        </p:txBody>
      </p:sp>
    </p:spTree>
    <p:extLst>
      <p:ext uri="{BB962C8B-B14F-4D97-AF65-F5344CB8AC3E}">
        <p14:creationId xmlns:p14="http://schemas.microsoft.com/office/powerpoint/2010/main" val="4206452459"/>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886700" cy="440531"/>
          </a:xfrm>
        </p:spPr>
        <p:txBody>
          <a:bodyPr>
            <a:noAutofit/>
          </a:bodyPr>
          <a:lstStyle/>
          <a:p>
            <a:pPr algn="ctr"/>
            <a:r>
              <a:rPr lang="en-US" sz="2100" dirty="0"/>
              <a:t>How Important will </a:t>
            </a:r>
            <a:r>
              <a:rPr lang="en-US" sz="2100" u="sng" dirty="0"/>
              <a:t>immigration reform</a:t>
            </a:r>
            <a:r>
              <a:rPr lang="en-US" sz="2100" dirty="0"/>
              <a:t> be as an issue in your vote for president this year?</a:t>
            </a:r>
            <a:br>
              <a:rPr lang="en-US" sz="2100" dirty="0"/>
            </a:br>
            <a:endParaRPr lang="en-US" sz="2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1919764"/>
              </p:ext>
            </p:extLst>
          </p:nvPr>
        </p:nvGraphicFramePr>
        <p:xfrm>
          <a:off x="1676400" y="914400"/>
          <a:ext cx="6029243" cy="2400300"/>
        </p:xfrm>
        <a:graphic>
          <a:graphicData uri="http://schemas.openxmlformats.org/drawingml/2006/table">
            <a:tbl>
              <a:tblPr firstRow="1" bandRow="1">
                <a:tableStyleId>{5C22544A-7EE6-4342-B048-85BDC9FD1C3A}</a:tableStyleId>
              </a:tblPr>
              <a:tblGrid>
                <a:gridCol w="2499408">
                  <a:extLst>
                    <a:ext uri="{9D8B030D-6E8A-4147-A177-3AD203B41FA5}">
                      <a16:colId xmlns:a16="http://schemas.microsoft.com/office/drawing/2014/main" val="3237403202"/>
                    </a:ext>
                  </a:extLst>
                </a:gridCol>
                <a:gridCol w="986933">
                  <a:extLst>
                    <a:ext uri="{9D8B030D-6E8A-4147-A177-3AD203B41FA5}">
                      <a16:colId xmlns:a16="http://schemas.microsoft.com/office/drawing/2014/main" val="1217277603"/>
                    </a:ext>
                  </a:extLst>
                </a:gridCol>
                <a:gridCol w="1103948">
                  <a:extLst>
                    <a:ext uri="{9D8B030D-6E8A-4147-A177-3AD203B41FA5}">
                      <a16:colId xmlns:a16="http://schemas.microsoft.com/office/drawing/2014/main" val="1253285240"/>
                    </a:ext>
                  </a:extLst>
                </a:gridCol>
                <a:gridCol w="1438954">
                  <a:extLst>
                    <a:ext uri="{9D8B030D-6E8A-4147-A177-3AD203B41FA5}">
                      <a16:colId xmlns:a16="http://schemas.microsoft.com/office/drawing/2014/main" val="2434790790"/>
                    </a:ext>
                  </a:extLst>
                </a:gridCol>
              </a:tblGrid>
              <a:tr h="342900">
                <a:tc>
                  <a:txBody>
                    <a:bodyPr/>
                    <a:lstStyle/>
                    <a:p>
                      <a:endParaRPr lang="en-US" sz="1800" dirty="0"/>
                    </a:p>
                  </a:txBody>
                  <a:tcPr marL="68580" marR="68580" marT="34290" marB="34290"/>
                </a:tc>
                <a:tc>
                  <a:txBody>
                    <a:bodyPr/>
                    <a:lstStyle/>
                    <a:p>
                      <a:pPr algn="ctr"/>
                      <a:r>
                        <a:rPr lang="en-US" sz="1800" dirty="0"/>
                        <a:t>Clinton</a:t>
                      </a:r>
                    </a:p>
                  </a:txBody>
                  <a:tcPr marL="68580" marR="68580" marT="34290" marB="34290"/>
                </a:tc>
                <a:tc>
                  <a:txBody>
                    <a:bodyPr/>
                    <a:lstStyle/>
                    <a:p>
                      <a:pPr algn="ctr"/>
                      <a:r>
                        <a:rPr lang="en-US" sz="1800" dirty="0"/>
                        <a:t>Trump</a:t>
                      </a:r>
                    </a:p>
                  </a:txBody>
                  <a:tcPr marL="68580" marR="68580" marT="34290" marB="34290"/>
                </a:tc>
                <a:tc>
                  <a:txBody>
                    <a:bodyPr/>
                    <a:lstStyle/>
                    <a:p>
                      <a:pPr algn="ctr"/>
                      <a:r>
                        <a:rPr lang="en-US" sz="1800" dirty="0"/>
                        <a:t>Others</a:t>
                      </a:r>
                    </a:p>
                  </a:txBody>
                  <a:tcPr marL="68580" marR="68580" marT="34290" marB="34290"/>
                </a:tc>
                <a:extLst>
                  <a:ext uri="{0D108BD9-81ED-4DB2-BD59-A6C34878D82A}">
                    <a16:rowId xmlns:a16="http://schemas.microsoft.com/office/drawing/2014/main" val="2414505041"/>
                  </a:ext>
                </a:extLst>
              </a:tr>
              <a:tr h="342900">
                <a:tc>
                  <a:txBody>
                    <a:bodyPr/>
                    <a:lstStyle/>
                    <a:p>
                      <a:r>
                        <a:rPr lang="en-US" sz="1800" dirty="0"/>
                        <a:t>Very important</a:t>
                      </a:r>
                    </a:p>
                  </a:txBody>
                  <a:tcPr marL="68580" marR="68580" marT="34290" marB="34290"/>
                </a:tc>
                <a:tc>
                  <a:txBody>
                    <a:bodyPr/>
                    <a:lstStyle/>
                    <a:p>
                      <a:pPr algn="ctr"/>
                      <a:r>
                        <a:rPr lang="en-US" sz="1800" dirty="0"/>
                        <a:t>49</a:t>
                      </a:r>
                    </a:p>
                  </a:txBody>
                  <a:tcPr marL="68580" marR="68580" marT="34290" marB="34290"/>
                </a:tc>
                <a:tc>
                  <a:txBody>
                    <a:bodyPr/>
                    <a:lstStyle/>
                    <a:p>
                      <a:pPr algn="ctr"/>
                      <a:r>
                        <a:rPr lang="en-US" sz="1800" dirty="0"/>
                        <a:t>77</a:t>
                      </a:r>
                    </a:p>
                  </a:txBody>
                  <a:tcPr marL="68580" marR="68580" marT="34290" marB="34290"/>
                </a:tc>
                <a:tc>
                  <a:txBody>
                    <a:bodyPr/>
                    <a:lstStyle/>
                    <a:p>
                      <a:pPr algn="ctr"/>
                      <a:r>
                        <a:rPr lang="en-US" sz="1800" dirty="0"/>
                        <a:t>53</a:t>
                      </a:r>
                    </a:p>
                  </a:txBody>
                  <a:tcPr marL="68580" marR="68580" marT="34290" marB="34290"/>
                </a:tc>
                <a:extLst>
                  <a:ext uri="{0D108BD9-81ED-4DB2-BD59-A6C34878D82A}">
                    <a16:rowId xmlns:a16="http://schemas.microsoft.com/office/drawing/2014/main" val="3988915137"/>
                  </a:ext>
                </a:extLst>
              </a:tr>
              <a:tr h="342900">
                <a:tc>
                  <a:txBody>
                    <a:bodyPr/>
                    <a:lstStyle/>
                    <a:p>
                      <a:r>
                        <a:rPr lang="en-US" sz="1800" dirty="0"/>
                        <a:t>Somewhat important</a:t>
                      </a:r>
                    </a:p>
                  </a:txBody>
                  <a:tcPr marL="68580" marR="68580" marT="34290" marB="34290"/>
                </a:tc>
                <a:tc>
                  <a:txBody>
                    <a:bodyPr/>
                    <a:lstStyle/>
                    <a:p>
                      <a:pPr algn="ctr"/>
                      <a:r>
                        <a:rPr lang="en-US" sz="1800" dirty="0"/>
                        <a:t>37</a:t>
                      </a:r>
                    </a:p>
                  </a:txBody>
                  <a:tcPr marL="68580" marR="68580" marT="34290" marB="34290"/>
                </a:tc>
                <a:tc>
                  <a:txBody>
                    <a:bodyPr/>
                    <a:lstStyle/>
                    <a:p>
                      <a:pPr algn="ctr"/>
                      <a:r>
                        <a:rPr lang="en-US" sz="1800" dirty="0"/>
                        <a:t>15</a:t>
                      </a:r>
                    </a:p>
                  </a:txBody>
                  <a:tcPr marL="68580" marR="68580" marT="34290" marB="34290"/>
                </a:tc>
                <a:tc>
                  <a:txBody>
                    <a:bodyPr/>
                    <a:lstStyle/>
                    <a:p>
                      <a:pPr algn="ctr"/>
                      <a:r>
                        <a:rPr lang="en-US" sz="1800" dirty="0"/>
                        <a:t>30</a:t>
                      </a:r>
                    </a:p>
                  </a:txBody>
                  <a:tcPr marL="68580" marR="68580" marT="34290" marB="34290"/>
                </a:tc>
                <a:extLst>
                  <a:ext uri="{0D108BD9-81ED-4DB2-BD59-A6C34878D82A}">
                    <a16:rowId xmlns:a16="http://schemas.microsoft.com/office/drawing/2014/main" val="145220960"/>
                  </a:ext>
                </a:extLst>
              </a:tr>
              <a:tr h="342900">
                <a:tc>
                  <a:txBody>
                    <a:bodyPr/>
                    <a:lstStyle/>
                    <a:p>
                      <a:r>
                        <a:rPr lang="en-US" sz="1800" dirty="0"/>
                        <a:t>Not very important</a:t>
                      </a:r>
                    </a:p>
                  </a:txBody>
                  <a:tcPr marL="68580" marR="68580" marT="34290" marB="34290"/>
                </a:tc>
                <a:tc>
                  <a:txBody>
                    <a:bodyPr/>
                    <a:lstStyle/>
                    <a:p>
                      <a:pPr algn="ctr"/>
                      <a:r>
                        <a:rPr lang="en-US" sz="1800" dirty="0"/>
                        <a:t>10</a:t>
                      </a:r>
                    </a:p>
                  </a:txBody>
                  <a:tcPr marL="68580" marR="68580" marT="34290" marB="34290"/>
                </a:tc>
                <a:tc>
                  <a:txBody>
                    <a:bodyPr/>
                    <a:lstStyle/>
                    <a:p>
                      <a:pPr algn="ctr"/>
                      <a:r>
                        <a:rPr lang="en-US" sz="1800" dirty="0"/>
                        <a:t>3</a:t>
                      </a:r>
                    </a:p>
                  </a:txBody>
                  <a:tcPr marL="68580" marR="68580" marT="34290" marB="34290"/>
                </a:tc>
                <a:tc>
                  <a:txBody>
                    <a:bodyPr/>
                    <a:lstStyle/>
                    <a:p>
                      <a:pPr algn="ctr"/>
                      <a:r>
                        <a:rPr lang="en-US" sz="1800" dirty="0"/>
                        <a:t>17</a:t>
                      </a:r>
                    </a:p>
                  </a:txBody>
                  <a:tcPr marL="68580" marR="68580" marT="34290" marB="34290"/>
                </a:tc>
                <a:extLst>
                  <a:ext uri="{0D108BD9-81ED-4DB2-BD59-A6C34878D82A}">
                    <a16:rowId xmlns:a16="http://schemas.microsoft.com/office/drawing/2014/main" val="2783869403"/>
                  </a:ext>
                </a:extLst>
              </a:tr>
              <a:tr h="342900">
                <a:tc>
                  <a:txBody>
                    <a:bodyPr/>
                    <a:lstStyle/>
                    <a:p>
                      <a:r>
                        <a:rPr lang="en-US" sz="1800" dirty="0"/>
                        <a:t>Not at all important</a:t>
                      </a:r>
                    </a:p>
                  </a:txBody>
                  <a:tcPr marL="68580" marR="68580" marT="34290" marB="34290"/>
                </a:tc>
                <a:tc>
                  <a:txBody>
                    <a:bodyPr/>
                    <a:lstStyle/>
                    <a:p>
                      <a:pPr algn="ctr"/>
                      <a:r>
                        <a:rPr lang="en-US" sz="1800" dirty="0"/>
                        <a:t>2</a:t>
                      </a:r>
                    </a:p>
                  </a:txBody>
                  <a:tcPr marL="68580" marR="68580" marT="34290" marB="34290"/>
                </a:tc>
                <a:tc>
                  <a:txBody>
                    <a:bodyPr/>
                    <a:lstStyle/>
                    <a:p>
                      <a:pPr algn="ctr"/>
                      <a:r>
                        <a:rPr lang="en-US" sz="1800" dirty="0"/>
                        <a:t>4</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1270635797"/>
                  </a:ext>
                </a:extLst>
              </a:tr>
              <a:tr h="342900">
                <a:tc>
                  <a:txBody>
                    <a:bodyPr/>
                    <a:lstStyle/>
                    <a:p>
                      <a:r>
                        <a:rPr lang="en-US" sz="1800" dirty="0"/>
                        <a:t>I don’t plan to vote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1598388117"/>
                  </a:ext>
                </a:extLst>
              </a:tr>
              <a:tr h="342900">
                <a:tc>
                  <a:txBody>
                    <a:bodyPr/>
                    <a:lstStyle/>
                    <a:p>
                      <a:r>
                        <a:rPr lang="en-US" sz="1800" dirty="0"/>
                        <a:t>Unsure</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3" name="Rectangle 2"/>
          <p:cNvSpPr/>
          <p:nvPr/>
        </p:nvSpPr>
        <p:spPr>
          <a:xfrm>
            <a:off x="381000" y="3314700"/>
            <a:ext cx="7829550" cy="2893100"/>
          </a:xfrm>
          <a:prstGeom prst="rect">
            <a:avLst/>
          </a:prstGeom>
        </p:spPr>
        <p:txBody>
          <a:bodyPr wrap="square">
            <a:spAutoFit/>
          </a:bodyPr>
          <a:lstStyle/>
          <a:p>
            <a:r>
              <a:rPr lang="en-US" sz="1400" b="1" dirty="0"/>
              <a:t>Trump: </a:t>
            </a:r>
            <a:r>
              <a:rPr lang="en-US" sz="1400" dirty="0"/>
              <a:t>“We must immediately suspend immigration from any nation that has been compromised by terrorism until such time as proven vetting mechanisms have been put in place.” “Decades of record immigration have produced lower wages and higher unemployment for our citizens, especially for African American and Latino workers. We are going to have an immigration system that works, but one that works for the American people.” “Instead, my opponent wants sanctuary cities.” “We are going to build a great border wall to stop illegal immigration, to stop the gangs and the violence, and to stop the drugs from pouring into our communities.”</a:t>
            </a:r>
          </a:p>
          <a:p>
            <a:r>
              <a:rPr lang="en-US" sz="1400" b="1" dirty="0"/>
              <a:t>Clinton: </a:t>
            </a:r>
            <a:r>
              <a:rPr lang="en-US" sz="1400" dirty="0"/>
              <a:t>“And we'll build a path to citizenship for millions of immigrants who are already contributing to our economy! I believe that when we have millions of hardworking immigrants contributing to our economy, it would be self-defeating and inhumane to try to kick them out. Comprehensive immigration reform will grow our economy and keep families together — and it's the right thing to do.”</a:t>
            </a:r>
          </a:p>
        </p:txBody>
      </p:sp>
    </p:spTree>
    <p:extLst>
      <p:ext uri="{BB962C8B-B14F-4D97-AF65-F5344CB8AC3E}">
        <p14:creationId xmlns:p14="http://schemas.microsoft.com/office/powerpoint/2010/main" val="3102093098"/>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381000"/>
          </a:xfrm>
        </p:spPr>
        <p:txBody>
          <a:bodyPr/>
          <a:lstStyle/>
          <a:p>
            <a:pPr algn="ctr"/>
            <a:r>
              <a:rPr lang="en-US" sz="2400" dirty="0"/>
              <a:t>Hypothetical Trump vs. Clinton Match-up – NY TIMES</a:t>
            </a:r>
            <a:endParaRPr lang="en-US" sz="2000" dirty="0"/>
          </a:p>
        </p:txBody>
      </p:sp>
      <p:pic>
        <p:nvPicPr>
          <p:cNvPr id="6" name="Picture 5"/>
          <p:cNvPicPr>
            <a:picLocks noChangeAspect="1"/>
          </p:cNvPicPr>
          <p:nvPr/>
        </p:nvPicPr>
        <p:blipFill>
          <a:blip r:embed="rId2"/>
          <a:stretch>
            <a:fillRect/>
          </a:stretch>
        </p:blipFill>
        <p:spPr>
          <a:xfrm>
            <a:off x="747713" y="482600"/>
            <a:ext cx="7343774" cy="5585530"/>
          </a:xfrm>
          <a:prstGeom prst="rect">
            <a:avLst/>
          </a:prstGeom>
        </p:spPr>
      </p:pic>
      <p:sp>
        <p:nvSpPr>
          <p:cNvPr id="7" name="TextBox 6"/>
          <p:cNvSpPr txBox="1"/>
          <p:nvPr/>
        </p:nvSpPr>
        <p:spPr>
          <a:xfrm>
            <a:off x="990600" y="6248400"/>
            <a:ext cx="6096000" cy="461665"/>
          </a:xfrm>
          <a:prstGeom prst="rect">
            <a:avLst/>
          </a:prstGeom>
          <a:noFill/>
        </p:spPr>
        <p:txBody>
          <a:bodyPr wrap="square" rtlCol="0">
            <a:spAutoFit/>
          </a:bodyPr>
          <a:lstStyle/>
          <a:p>
            <a:r>
              <a:rPr lang="en-US" sz="1200" dirty="0"/>
              <a:t>Source: NY Times, 8-2-16  http://www.nytimes.com/interactive/2016/us/elections/polls.html?_r=0</a:t>
            </a:r>
          </a:p>
        </p:txBody>
      </p:sp>
    </p:spTree>
    <p:extLst>
      <p:ext uri="{BB962C8B-B14F-4D97-AF65-F5344CB8AC3E}">
        <p14:creationId xmlns:p14="http://schemas.microsoft.com/office/powerpoint/2010/main" val="2604117594"/>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86700" cy="585891"/>
          </a:xfrm>
        </p:spPr>
        <p:txBody>
          <a:bodyPr>
            <a:noAutofit/>
          </a:bodyPr>
          <a:lstStyle/>
          <a:p>
            <a:pPr algn="ctr"/>
            <a:r>
              <a:rPr lang="en-US" sz="2800" dirty="0"/>
              <a:t>How Important will </a:t>
            </a:r>
            <a:r>
              <a:rPr lang="en-US" sz="2800" b="1" u="sng" dirty="0"/>
              <a:t>climate change</a:t>
            </a:r>
            <a:r>
              <a:rPr lang="en-US" sz="2800" dirty="0"/>
              <a:t> be as an issue in your vote for president this year?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8246009"/>
              </p:ext>
            </p:extLst>
          </p:nvPr>
        </p:nvGraphicFramePr>
        <p:xfrm>
          <a:off x="1676400" y="1219200"/>
          <a:ext cx="6029243" cy="2400300"/>
        </p:xfrm>
        <a:graphic>
          <a:graphicData uri="http://schemas.openxmlformats.org/drawingml/2006/table">
            <a:tbl>
              <a:tblPr firstRow="1" bandRow="1">
                <a:tableStyleId>{5C22544A-7EE6-4342-B048-85BDC9FD1C3A}</a:tableStyleId>
              </a:tblPr>
              <a:tblGrid>
                <a:gridCol w="2499408">
                  <a:extLst>
                    <a:ext uri="{9D8B030D-6E8A-4147-A177-3AD203B41FA5}">
                      <a16:colId xmlns:a16="http://schemas.microsoft.com/office/drawing/2014/main" val="3237403202"/>
                    </a:ext>
                  </a:extLst>
                </a:gridCol>
                <a:gridCol w="986933">
                  <a:extLst>
                    <a:ext uri="{9D8B030D-6E8A-4147-A177-3AD203B41FA5}">
                      <a16:colId xmlns:a16="http://schemas.microsoft.com/office/drawing/2014/main" val="1217277603"/>
                    </a:ext>
                  </a:extLst>
                </a:gridCol>
                <a:gridCol w="1103948">
                  <a:extLst>
                    <a:ext uri="{9D8B030D-6E8A-4147-A177-3AD203B41FA5}">
                      <a16:colId xmlns:a16="http://schemas.microsoft.com/office/drawing/2014/main" val="1253285240"/>
                    </a:ext>
                  </a:extLst>
                </a:gridCol>
                <a:gridCol w="1438954">
                  <a:extLst>
                    <a:ext uri="{9D8B030D-6E8A-4147-A177-3AD203B41FA5}">
                      <a16:colId xmlns:a16="http://schemas.microsoft.com/office/drawing/2014/main" val="2434790790"/>
                    </a:ext>
                  </a:extLst>
                </a:gridCol>
              </a:tblGrid>
              <a:tr h="342900">
                <a:tc>
                  <a:txBody>
                    <a:bodyPr/>
                    <a:lstStyle/>
                    <a:p>
                      <a:endParaRPr lang="en-US" sz="1800" dirty="0"/>
                    </a:p>
                  </a:txBody>
                  <a:tcPr marL="68580" marR="68580" marT="34290" marB="34290"/>
                </a:tc>
                <a:tc>
                  <a:txBody>
                    <a:bodyPr/>
                    <a:lstStyle/>
                    <a:p>
                      <a:pPr algn="ctr"/>
                      <a:r>
                        <a:rPr lang="en-US" sz="1800" dirty="0"/>
                        <a:t>Clinton</a:t>
                      </a:r>
                    </a:p>
                  </a:txBody>
                  <a:tcPr marL="68580" marR="68580" marT="34290" marB="34290"/>
                </a:tc>
                <a:tc>
                  <a:txBody>
                    <a:bodyPr/>
                    <a:lstStyle/>
                    <a:p>
                      <a:pPr algn="ctr"/>
                      <a:r>
                        <a:rPr lang="en-US" sz="1800" dirty="0"/>
                        <a:t>Trump</a:t>
                      </a:r>
                    </a:p>
                  </a:txBody>
                  <a:tcPr marL="68580" marR="68580" marT="34290" marB="34290"/>
                </a:tc>
                <a:tc>
                  <a:txBody>
                    <a:bodyPr/>
                    <a:lstStyle/>
                    <a:p>
                      <a:pPr algn="ctr"/>
                      <a:r>
                        <a:rPr lang="en-US" sz="1800" dirty="0"/>
                        <a:t>Others</a:t>
                      </a:r>
                    </a:p>
                  </a:txBody>
                  <a:tcPr marL="68580" marR="68580" marT="34290" marB="34290"/>
                </a:tc>
                <a:extLst>
                  <a:ext uri="{0D108BD9-81ED-4DB2-BD59-A6C34878D82A}">
                    <a16:rowId xmlns:a16="http://schemas.microsoft.com/office/drawing/2014/main" val="2414505041"/>
                  </a:ext>
                </a:extLst>
              </a:tr>
              <a:tr h="342900">
                <a:tc>
                  <a:txBody>
                    <a:bodyPr/>
                    <a:lstStyle/>
                    <a:p>
                      <a:r>
                        <a:rPr lang="en-US" sz="1800" dirty="0"/>
                        <a:t>Very important</a:t>
                      </a:r>
                    </a:p>
                  </a:txBody>
                  <a:tcPr marL="68580" marR="68580" marT="34290" marB="34290"/>
                </a:tc>
                <a:tc>
                  <a:txBody>
                    <a:bodyPr/>
                    <a:lstStyle/>
                    <a:p>
                      <a:pPr algn="ctr"/>
                      <a:r>
                        <a:rPr lang="en-US" sz="1800" dirty="0"/>
                        <a:t>58</a:t>
                      </a:r>
                    </a:p>
                  </a:txBody>
                  <a:tcPr marL="68580" marR="68580" marT="34290" marB="34290"/>
                </a:tc>
                <a:tc>
                  <a:txBody>
                    <a:bodyPr/>
                    <a:lstStyle/>
                    <a:p>
                      <a:pPr algn="ctr"/>
                      <a:r>
                        <a:rPr lang="en-US" sz="1800" dirty="0"/>
                        <a:t>10</a:t>
                      </a:r>
                    </a:p>
                  </a:txBody>
                  <a:tcPr marL="68580" marR="68580" marT="34290" marB="34290"/>
                </a:tc>
                <a:tc>
                  <a:txBody>
                    <a:bodyPr/>
                    <a:lstStyle/>
                    <a:p>
                      <a:pPr algn="ctr"/>
                      <a:r>
                        <a:rPr lang="en-US" sz="1800" dirty="0"/>
                        <a:t>32</a:t>
                      </a:r>
                    </a:p>
                  </a:txBody>
                  <a:tcPr marL="68580" marR="68580" marT="34290" marB="34290"/>
                </a:tc>
                <a:extLst>
                  <a:ext uri="{0D108BD9-81ED-4DB2-BD59-A6C34878D82A}">
                    <a16:rowId xmlns:a16="http://schemas.microsoft.com/office/drawing/2014/main" val="3988915137"/>
                  </a:ext>
                </a:extLst>
              </a:tr>
              <a:tr h="342900">
                <a:tc>
                  <a:txBody>
                    <a:bodyPr/>
                    <a:lstStyle/>
                    <a:p>
                      <a:r>
                        <a:rPr lang="en-US" sz="1800" dirty="0"/>
                        <a:t>Somewhat important</a:t>
                      </a:r>
                    </a:p>
                  </a:txBody>
                  <a:tcPr marL="68580" marR="68580" marT="34290" marB="34290"/>
                </a:tc>
                <a:tc>
                  <a:txBody>
                    <a:bodyPr/>
                    <a:lstStyle/>
                    <a:p>
                      <a:pPr algn="ctr"/>
                      <a:r>
                        <a:rPr lang="en-US" sz="1800" dirty="0"/>
                        <a:t>27</a:t>
                      </a:r>
                    </a:p>
                  </a:txBody>
                  <a:tcPr marL="68580" marR="68580" marT="34290" marB="34290"/>
                </a:tc>
                <a:tc>
                  <a:txBody>
                    <a:bodyPr/>
                    <a:lstStyle/>
                    <a:p>
                      <a:pPr algn="ctr"/>
                      <a:r>
                        <a:rPr lang="en-US" sz="1800" dirty="0"/>
                        <a:t>21</a:t>
                      </a:r>
                    </a:p>
                  </a:txBody>
                  <a:tcPr marL="68580" marR="68580" marT="34290" marB="34290"/>
                </a:tc>
                <a:tc>
                  <a:txBody>
                    <a:bodyPr/>
                    <a:lstStyle/>
                    <a:p>
                      <a:pPr algn="ctr"/>
                      <a:r>
                        <a:rPr lang="en-US" sz="1800" dirty="0"/>
                        <a:t>24</a:t>
                      </a:r>
                    </a:p>
                  </a:txBody>
                  <a:tcPr marL="68580" marR="68580" marT="34290" marB="34290"/>
                </a:tc>
                <a:extLst>
                  <a:ext uri="{0D108BD9-81ED-4DB2-BD59-A6C34878D82A}">
                    <a16:rowId xmlns:a16="http://schemas.microsoft.com/office/drawing/2014/main" val="145220960"/>
                  </a:ext>
                </a:extLst>
              </a:tr>
              <a:tr h="342900">
                <a:tc>
                  <a:txBody>
                    <a:bodyPr/>
                    <a:lstStyle/>
                    <a:p>
                      <a:r>
                        <a:rPr lang="en-US" sz="1800" dirty="0"/>
                        <a:t>Not very important</a:t>
                      </a:r>
                    </a:p>
                  </a:txBody>
                  <a:tcPr marL="68580" marR="68580" marT="34290" marB="34290"/>
                </a:tc>
                <a:tc>
                  <a:txBody>
                    <a:bodyPr/>
                    <a:lstStyle/>
                    <a:p>
                      <a:pPr algn="ctr"/>
                      <a:r>
                        <a:rPr lang="en-US" sz="1800" dirty="0"/>
                        <a:t>10</a:t>
                      </a:r>
                    </a:p>
                  </a:txBody>
                  <a:tcPr marL="68580" marR="68580" marT="34290" marB="34290"/>
                </a:tc>
                <a:tc>
                  <a:txBody>
                    <a:bodyPr/>
                    <a:lstStyle/>
                    <a:p>
                      <a:pPr algn="ctr"/>
                      <a:r>
                        <a:rPr lang="en-US" sz="1800" dirty="0"/>
                        <a:t>26</a:t>
                      </a:r>
                    </a:p>
                  </a:txBody>
                  <a:tcPr marL="68580" marR="68580" marT="34290" marB="34290"/>
                </a:tc>
                <a:tc>
                  <a:txBody>
                    <a:bodyPr/>
                    <a:lstStyle/>
                    <a:p>
                      <a:pPr algn="ctr"/>
                      <a:r>
                        <a:rPr lang="en-US" sz="1800" dirty="0"/>
                        <a:t>14</a:t>
                      </a:r>
                    </a:p>
                  </a:txBody>
                  <a:tcPr marL="68580" marR="68580" marT="34290" marB="34290"/>
                </a:tc>
                <a:extLst>
                  <a:ext uri="{0D108BD9-81ED-4DB2-BD59-A6C34878D82A}">
                    <a16:rowId xmlns:a16="http://schemas.microsoft.com/office/drawing/2014/main" val="2783869403"/>
                  </a:ext>
                </a:extLst>
              </a:tr>
              <a:tr h="342900">
                <a:tc>
                  <a:txBody>
                    <a:bodyPr/>
                    <a:lstStyle/>
                    <a:p>
                      <a:r>
                        <a:rPr lang="en-US" sz="1800" dirty="0"/>
                        <a:t>Not at all important</a:t>
                      </a:r>
                    </a:p>
                  </a:txBody>
                  <a:tcPr marL="68580" marR="68580" marT="34290" marB="34290"/>
                </a:tc>
                <a:tc>
                  <a:txBody>
                    <a:bodyPr/>
                    <a:lstStyle/>
                    <a:p>
                      <a:pPr algn="ctr"/>
                      <a:r>
                        <a:rPr lang="en-US" sz="1800" dirty="0"/>
                        <a:t>3</a:t>
                      </a:r>
                    </a:p>
                  </a:txBody>
                  <a:tcPr marL="68580" marR="68580" marT="34290" marB="34290"/>
                </a:tc>
                <a:tc>
                  <a:txBody>
                    <a:bodyPr/>
                    <a:lstStyle/>
                    <a:p>
                      <a:pPr algn="ctr"/>
                      <a:r>
                        <a:rPr lang="en-US" sz="1800" dirty="0"/>
                        <a:t>42</a:t>
                      </a:r>
                    </a:p>
                  </a:txBody>
                  <a:tcPr marL="68580" marR="68580" marT="34290" marB="34290"/>
                </a:tc>
                <a:tc>
                  <a:txBody>
                    <a:bodyPr/>
                    <a:lstStyle/>
                    <a:p>
                      <a:pPr algn="ctr"/>
                      <a:r>
                        <a:rPr lang="en-US" sz="1800" dirty="0"/>
                        <a:t>18</a:t>
                      </a:r>
                    </a:p>
                  </a:txBody>
                  <a:tcPr marL="68580" marR="68580" marT="34290" marB="34290"/>
                </a:tc>
                <a:extLst>
                  <a:ext uri="{0D108BD9-81ED-4DB2-BD59-A6C34878D82A}">
                    <a16:rowId xmlns:a16="http://schemas.microsoft.com/office/drawing/2014/main" val="1270635797"/>
                  </a:ext>
                </a:extLst>
              </a:tr>
              <a:tr h="342900">
                <a:tc>
                  <a:txBody>
                    <a:bodyPr/>
                    <a:lstStyle/>
                    <a:p>
                      <a:r>
                        <a:rPr lang="en-US" sz="1800" dirty="0"/>
                        <a:t>I don’t plan to vote</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0</a:t>
                      </a:r>
                    </a:p>
                  </a:txBody>
                  <a:tcPr marL="68580" marR="68580" marT="34290" marB="34290"/>
                </a:tc>
                <a:tc>
                  <a:txBody>
                    <a:bodyPr/>
                    <a:lstStyle/>
                    <a:p>
                      <a:pPr algn="ctr"/>
                      <a:r>
                        <a:rPr lang="en-US" sz="1800" dirty="0"/>
                        <a:t>2</a:t>
                      </a:r>
                    </a:p>
                  </a:txBody>
                  <a:tcPr marL="68580" marR="68580" marT="34290" marB="34290"/>
                </a:tc>
                <a:extLst>
                  <a:ext uri="{0D108BD9-81ED-4DB2-BD59-A6C34878D82A}">
                    <a16:rowId xmlns:a16="http://schemas.microsoft.com/office/drawing/2014/main" val="1598388117"/>
                  </a:ext>
                </a:extLst>
              </a:tr>
              <a:tr h="342900">
                <a:tc>
                  <a:txBody>
                    <a:bodyPr/>
                    <a:lstStyle/>
                    <a:p>
                      <a:r>
                        <a:rPr lang="en-US" sz="1800" dirty="0"/>
                        <a:t>Unsure</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1</a:t>
                      </a:r>
                    </a:p>
                  </a:txBody>
                  <a:tcPr marL="68580" marR="68580" marT="34290" marB="34290"/>
                </a:tc>
                <a:tc>
                  <a:txBody>
                    <a:bodyPr/>
                    <a:lstStyle/>
                    <a:p>
                      <a:pPr algn="ctr"/>
                      <a:r>
                        <a:rPr lang="en-US" sz="1800"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5" name="TextBox 4"/>
          <p:cNvSpPr txBox="1"/>
          <p:nvPr/>
        </p:nvSpPr>
        <p:spPr>
          <a:xfrm>
            <a:off x="838200" y="3657600"/>
            <a:ext cx="7233047" cy="2308324"/>
          </a:xfrm>
          <a:prstGeom prst="rect">
            <a:avLst/>
          </a:prstGeom>
          <a:noFill/>
        </p:spPr>
        <p:txBody>
          <a:bodyPr wrap="square" rtlCol="0">
            <a:spAutoFit/>
          </a:bodyPr>
          <a:lstStyle/>
          <a:p>
            <a:r>
              <a:rPr lang="en-US" b="1" dirty="0"/>
              <a:t>Clinton: </a:t>
            </a:r>
            <a:r>
              <a:rPr lang="en-US" dirty="0"/>
              <a:t>“ I believe in science. I believe climate change is real and that we can save our planet while creating millions of good-paying clean energy jobs.” “I'm proud that we shaped a global climate agreement – now we have to hold every country accountable to their commitments, including ourselves.”</a:t>
            </a:r>
          </a:p>
          <a:p>
            <a:endParaRPr lang="en-US" dirty="0"/>
          </a:p>
          <a:p>
            <a:r>
              <a:rPr lang="en-US" b="1" dirty="0"/>
              <a:t>Trump: </a:t>
            </a:r>
            <a:r>
              <a:rPr lang="en-US" dirty="0"/>
              <a:t>Never mentions it explicitly. He does say, “We are going to lift the restrictions on the production of American energy.”</a:t>
            </a:r>
          </a:p>
        </p:txBody>
      </p:sp>
    </p:spTree>
    <p:extLst>
      <p:ext uri="{BB962C8B-B14F-4D97-AF65-F5344CB8AC3E}">
        <p14:creationId xmlns:p14="http://schemas.microsoft.com/office/powerpoint/2010/main" val="141605778"/>
      </p:ext>
    </p:extLst>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4132"/>
            <a:ext cx="7886700" cy="487494"/>
          </a:xfrm>
        </p:spPr>
        <p:txBody>
          <a:bodyPr>
            <a:normAutofit fontScale="90000"/>
          </a:bodyPr>
          <a:lstStyle/>
          <a:p>
            <a:pPr algn="ctr"/>
            <a:r>
              <a:rPr lang="en-US" sz="2700" dirty="0"/>
              <a:t>How Important will </a:t>
            </a:r>
            <a:r>
              <a:rPr lang="en-US" sz="2700" b="1" u="sng" dirty="0"/>
              <a:t>religious liberty</a:t>
            </a:r>
            <a:r>
              <a:rPr lang="en-US" sz="2700" dirty="0"/>
              <a:t> be as an issue in your vote for president this year?</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3392935"/>
              </p:ext>
            </p:extLst>
          </p:nvPr>
        </p:nvGraphicFramePr>
        <p:xfrm>
          <a:off x="1447800" y="1219200"/>
          <a:ext cx="6604997" cy="2720340"/>
        </p:xfrm>
        <a:graphic>
          <a:graphicData uri="http://schemas.openxmlformats.org/drawingml/2006/table">
            <a:tbl>
              <a:tblPr firstRow="1" bandRow="1">
                <a:tableStyleId>{5C22544A-7EE6-4342-B048-85BDC9FD1C3A}</a:tableStyleId>
              </a:tblPr>
              <a:tblGrid>
                <a:gridCol w="2943860">
                  <a:extLst>
                    <a:ext uri="{9D8B030D-6E8A-4147-A177-3AD203B41FA5}">
                      <a16:colId xmlns:a16="http://schemas.microsoft.com/office/drawing/2014/main" val="3237403202"/>
                    </a:ext>
                  </a:extLst>
                </a:gridCol>
                <a:gridCol w="1118235">
                  <a:extLst>
                    <a:ext uri="{9D8B030D-6E8A-4147-A177-3AD203B41FA5}">
                      <a16:colId xmlns:a16="http://schemas.microsoft.com/office/drawing/2014/main" val="1217277603"/>
                    </a:ext>
                  </a:extLst>
                </a:gridCol>
                <a:gridCol w="1103948">
                  <a:extLst>
                    <a:ext uri="{9D8B030D-6E8A-4147-A177-3AD203B41FA5}">
                      <a16:colId xmlns:a16="http://schemas.microsoft.com/office/drawing/2014/main" val="1253285240"/>
                    </a:ext>
                  </a:extLst>
                </a:gridCol>
                <a:gridCol w="1438954">
                  <a:extLst>
                    <a:ext uri="{9D8B030D-6E8A-4147-A177-3AD203B41FA5}">
                      <a16:colId xmlns:a16="http://schemas.microsoft.com/office/drawing/2014/main" val="2434790790"/>
                    </a:ext>
                  </a:extLst>
                </a:gridCol>
              </a:tblGrid>
              <a:tr h="278285">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152608">
                <a:tc>
                  <a:txBody>
                    <a:bodyPr/>
                    <a:lstStyle/>
                    <a:p>
                      <a:r>
                        <a:rPr lang="en-US" sz="2100" dirty="0"/>
                        <a:t>Very important</a:t>
                      </a:r>
                    </a:p>
                  </a:txBody>
                  <a:tcPr marL="68580" marR="68580" marT="34290" marB="34290"/>
                </a:tc>
                <a:tc>
                  <a:txBody>
                    <a:bodyPr/>
                    <a:lstStyle/>
                    <a:p>
                      <a:pPr algn="ctr"/>
                      <a:r>
                        <a:rPr lang="en-US" sz="2100" dirty="0"/>
                        <a:t>41</a:t>
                      </a:r>
                    </a:p>
                  </a:txBody>
                  <a:tcPr marL="68580" marR="68580" marT="34290" marB="34290"/>
                </a:tc>
                <a:tc>
                  <a:txBody>
                    <a:bodyPr/>
                    <a:lstStyle/>
                    <a:p>
                      <a:pPr algn="ctr"/>
                      <a:r>
                        <a:rPr lang="en-US" sz="2100" dirty="0"/>
                        <a:t>57</a:t>
                      </a:r>
                    </a:p>
                  </a:txBody>
                  <a:tcPr marL="68580" marR="68580" marT="34290" marB="34290"/>
                </a:tc>
                <a:tc>
                  <a:txBody>
                    <a:bodyPr/>
                    <a:lstStyle/>
                    <a:p>
                      <a:pPr algn="ctr"/>
                      <a:r>
                        <a:rPr lang="en-US" sz="2100" dirty="0"/>
                        <a:t>38</a:t>
                      </a:r>
                    </a:p>
                  </a:txBody>
                  <a:tcPr marL="68580" marR="68580" marT="34290" marB="34290"/>
                </a:tc>
                <a:extLst>
                  <a:ext uri="{0D108BD9-81ED-4DB2-BD59-A6C34878D82A}">
                    <a16:rowId xmlns:a16="http://schemas.microsoft.com/office/drawing/2014/main" val="3988915137"/>
                  </a:ext>
                </a:extLst>
              </a:tr>
              <a:tr h="278285">
                <a:tc>
                  <a:txBody>
                    <a:bodyPr/>
                    <a:lstStyle/>
                    <a:p>
                      <a:r>
                        <a:rPr lang="en-US" sz="2100" dirty="0"/>
                        <a:t>Somewhat important</a:t>
                      </a:r>
                    </a:p>
                  </a:txBody>
                  <a:tcPr marL="68580" marR="68580" marT="34290" marB="34290"/>
                </a:tc>
                <a:tc>
                  <a:txBody>
                    <a:bodyPr/>
                    <a:lstStyle/>
                    <a:p>
                      <a:pPr algn="ctr"/>
                      <a:r>
                        <a:rPr lang="en-US" sz="2100" dirty="0"/>
                        <a:t>27</a:t>
                      </a:r>
                    </a:p>
                  </a:txBody>
                  <a:tcPr marL="68580" marR="68580" marT="34290" marB="34290"/>
                </a:tc>
                <a:tc>
                  <a:txBody>
                    <a:bodyPr/>
                    <a:lstStyle/>
                    <a:p>
                      <a:pPr algn="ctr"/>
                      <a:r>
                        <a:rPr lang="en-US" sz="2100" dirty="0"/>
                        <a:t>24</a:t>
                      </a:r>
                    </a:p>
                  </a:txBody>
                  <a:tcPr marL="68580" marR="68580" marT="34290" marB="34290"/>
                </a:tc>
                <a:tc>
                  <a:txBody>
                    <a:bodyPr/>
                    <a:lstStyle/>
                    <a:p>
                      <a:pPr algn="ctr"/>
                      <a:r>
                        <a:rPr lang="en-US" sz="2100" dirty="0"/>
                        <a:t>28</a:t>
                      </a:r>
                    </a:p>
                  </a:txBody>
                  <a:tcPr marL="68580" marR="68580" marT="34290" marB="34290"/>
                </a:tc>
                <a:extLst>
                  <a:ext uri="{0D108BD9-81ED-4DB2-BD59-A6C34878D82A}">
                    <a16:rowId xmlns:a16="http://schemas.microsoft.com/office/drawing/2014/main" val="145220960"/>
                  </a:ext>
                </a:extLst>
              </a:tr>
              <a:tr h="278285">
                <a:tc>
                  <a:txBody>
                    <a:bodyPr/>
                    <a:lstStyle/>
                    <a:p>
                      <a:r>
                        <a:rPr lang="en-US" sz="2100" dirty="0"/>
                        <a:t>Not very important</a:t>
                      </a:r>
                    </a:p>
                  </a:txBody>
                  <a:tcPr marL="68580" marR="68580" marT="34290" marB="34290"/>
                </a:tc>
                <a:tc>
                  <a:txBody>
                    <a:bodyPr/>
                    <a:lstStyle/>
                    <a:p>
                      <a:pPr algn="ctr"/>
                      <a:r>
                        <a:rPr lang="en-US" sz="2100" dirty="0"/>
                        <a:t>17</a:t>
                      </a:r>
                    </a:p>
                  </a:txBody>
                  <a:tcPr marL="68580" marR="68580" marT="34290" marB="34290"/>
                </a:tc>
                <a:tc>
                  <a:txBody>
                    <a:bodyPr/>
                    <a:lstStyle/>
                    <a:p>
                      <a:pPr algn="ctr"/>
                      <a:r>
                        <a:rPr lang="en-US" sz="2100" dirty="0"/>
                        <a:t>12</a:t>
                      </a:r>
                    </a:p>
                  </a:txBody>
                  <a:tcPr marL="68580" marR="68580" marT="34290" marB="34290"/>
                </a:tc>
                <a:tc>
                  <a:txBody>
                    <a:bodyPr/>
                    <a:lstStyle/>
                    <a:p>
                      <a:pPr algn="ctr"/>
                      <a:r>
                        <a:rPr lang="en-US" sz="2100" dirty="0"/>
                        <a:t>18</a:t>
                      </a:r>
                    </a:p>
                  </a:txBody>
                  <a:tcPr marL="68580" marR="68580" marT="34290" marB="34290"/>
                </a:tc>
                <a:extLst>
                  <a:ext uri="{0D108BD9-81ED-4DB2-BD59-A6C34878D82A}">
                    <a16:rowId xmlns:a16="http://schemas.microsoft.com/office/drawing/2014/main" val="2783869403"/>
                  </a:ext>
                </a:extLst>
              </a:tr>
              <a:tr h="278285">
                <a:tc>
                  <a:txBody>
                    <a:bodyPr/>
                    <a:lstStyle/>
                    <a:p>
                      <a:r>
                        <a:rPr lang="en-US" sz="2100" dirty="0"/>
                        <a:t>Not at all important</a:t>
                      </a:r>
                    </a:p>
                  </a:txBody>
                  <a:tcPr marL="68580" marR="68580" marT="34290" marB="34290"/>
                </a:tc>
                <a:tc>
                  <a:txBody>
                    <a:bodyPr/>
                    <a:lstStyle/>
                    <a:p>
                      <a:pPr algn="ctr"/>
                      <a:r>
                        <a:rPr lang="en-US" sz="2100" dirty="0"/>
                        <a:t>12</a:t>
                      </a:r>
                    </a:p>
                  </a:txBody>
                  <a:tcPr marL="68580" marR="68580" marT="34290" marB="34290"/>
                </a:tc>
                <a:tc>
                  <a:txBody>
                    <a:bodyPr/>
                    <a:lstStyle/>
                    <a:p>
                      <a:pPr algn="ctr"/>
                      <a:r>
                        <a:rPr lang="en-US" sz="2100" dirty="0"/>
                        <a:t>6</a:t>
                      </a:r>
                    </a:p>
                  </a:txBody>
                  <a:tcPr marL="68580" marR="68580" marT="34290" marB="34290"/>
                </a:tc>
                <a:tc>
                  <a:txBody>
                    <a:bodyPr/>
                    <a:lstStyle/>
                    <a:p>
                      <a:pPr algn="ctr"/>
                      <a:r>
                        <a:rPr lang="en-US" sz="2100" dirty="0"/>
                        <a:t>15</a:t>
                      </a:r>
                    </a:p>
                  </a:txBody>
                  <a:tcPr marL="68580" marR="68580" marT="34290" marB="34290"/>
                </a:tc>
                <a:extLst>
                  <a:ext uri="{0D108BD9-81ED-4DB2-BD59-A6C34878D82A}">
                    <a16:rowId xmlns:a16="http://schemas.microsoft.com/office/drawing/2014/main" val="1270635797"/>
                  </a:ext>
                </a:extLst>
              </a:tr>
              <a:tr h="278285">
                <a:tc>
                  <a:txBody>
                    <a:bodyPr/>
                    <a:lstStyle/>
                    <a:p>
                      <a:r>
                        <a:rPr lang="en-US" sz="2100" dirty="0"/>
                        <a:t>I don’t plan to vote</a:t>
                      </a:r>
                    </a:p>
                  </a:txBody>
                  <a:tcPr marL="68580" marR="68580" marT="34290" marB="34290"/>
                </a:tc>
                <a:tc>
                  <a:txBody>
                    <a:bodyPr/>
                    <a:lstStyle/>
                    <a:p>
                      <a:pPr algn="ctr"/>
                      <a:r>
                        <a:rPr lang="en-US" sz="2100" dirty="0"/>
                        <a:t>1</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2</a:t>
                      </a:r>
                    </a:p>
                  </a:txBody>
                  <a:tcPr marL="68580" marR="68580" marT="34290" marB="34290"/>
                </a:tc>
                <a:extLst>
                  <a:ext uri="{0D108BD9-81ED-4DB2-BD59-A6C34878D82A}">
                    <a16:rowId xmlns:a16="http://schemas.microsoft.com/office/drawing/2014/main" val="1598388117"/>
                  </a:ext>
                </a:extLst>
              </a:tr>
              <a:tr h="152608">
                <a:tc>
                  <a:txBody>
                    <a:bodyPr/>
                    <a:lstStyle/>
                    <a:p>
                      <a:r>
                        <a:rPr lang="en-US" sz="2100" dirty="0"/>
                        <a:t>Unsure</a:t>
                      </a:r>
                    </a:p>
                  </a:txBody>
                  <a:tcPr marL="68580" marR="68580" marT="34290" marB="34290"/>
                </a:tc>
                <a:tc>
                  <a:txBody>
                    <a:bodyPr/>
                    <a:lstStyle/>
                    <a:p>
                      <a:pPr algn="ctr"/>
                      <a:r>
                        <a:rPr lang="en-US" sz="2100" dirty="0"/>
                        <a:t>2</a:t>
                      </a:r>
                    </a:p>
                  </a:txBody>
                  <a:tcPr marL="68580" marR="68580" marT="34290" marB="34290"/>
                </a:tc>
                <a:tc>
                  <a:txBody>
                    <a:bodyPr/>
                    <a:lstStyle/>
                    <a:p>
                      <a:pPr algn="ctr"/>
                      <a:r>
                        <a:rPr lang="en-US" sz="2100" dirty="0"/>
                        <a:t>1</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305881800"/>
                  </a:ext>
                </a:extLst>
              </a:tr>
            </a:tbl>
          </a:graphicData>
        </a:graphic>
      </p:graphicFrame>
      <p:sp>
        <p:nvSpPr>
          <p:cNvPr id="3" name="TextBox 2"/>
          <p:cNvSpPr txBox="1"/>
          <p:nvPr/>
        </p:nvSpPr>
        <p:spPr>
          <a:xfrm>
            <a:off x="914400" y="4114800"/>
            <a:ext cx="7522369" cy="2031325"/>
          </a:xfrm>
          <a:prstGeom prst="rect">
            <a:avLst/>
          </a:prstGeom>
          <a:noFill/>
        </p:spPr>
        <p:txBody>
          <a:bodyPr wrap="square" rtlCol="0">
            <a:spAutoFit/>
          </a:bodyPr>
          <a:lstStyle/>
          <a:p>
            <a:r>
              <a:rPr lang="en-US" b="1" dirty="0"/>
              <a:t>Trump: </a:t>
            </a:r>
            <a:r>
              <a:rPr lang="en-US" dirty="0"/>
              <a:t>“An amendment which, by Lyndon Johnson, many years ago, threatens religious institutions with a loss of their tax-exempt status if they openly advocate their political views. I am going to work very hard to repeal that language and protect free speech for all Americans.”</a:t>
            </a:r>
          </a:p>
          <a:p>
            <a:r>
              <a:rPr lang="en-US" b="1" dirty="0"/>
              <a:t>Clinton: </a:t>
            </a:r>
            <a:r>
              <a:rPr lang="en-US" dirty="0"/>
              <a:t>“We will not ban a religion. We will work with all Americans and our allies to fight and defeat terrorism.”</a:t>
            </a:r>
            <a:endParaRPr lang="en-US" b="1" dirty="0"/>
          </a:p>
          <a:p>
            <a:endParaRPr lang="en-US" dirty="0"/>
          </a:p>
        </p:txBody>
      </p:sp>
    </p:spTree>
    <p:extLst>
      <p:ext uri="{BB962C8B-B14F-4D97-AF65-F5344CB8AC3E}">
        <p14:creationId xmlns:p14="http://schemas.microsoft.com/office/powerpoint/2010/main" val="2837820001"/>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86700" cy="762000"/>
          </a:xfrm>
        </p:spPr>
        <p:txBody>
          <a:bodyPr>
            <a:noAutofit/>
          </a:bodyPr>
          <a:lstStyle/>
          <a:p>
            <a:pPr algn="ctr"/>
            <a:r>
              <a:rPr lang="en-US" sz="2000" dirty="0"/>
              <a:t>How important will the choice of the </a:t>
            </a:r>
            <a:r>
              <a:rPr lang="en-US" sz="2000" u="sng" dirty="0"/>
              <a:t>vice presidential running mate</a:t>
            </a:r>
            <a:r>
              <a:rPr lang="en-US" sz="2000" dirty="0"/>
              <a:t> be as an issue in your vote for president this year?</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5675298"/>
              </p:ext>
            </p:extLst>
          </p:nvPr>
        </p:nvGraphicFramePr>
        <p:xfrm>
          <a:off x="1503778" y="838200"/>
          <a:ext cx="6211453" cy="3401905"/>
        </p:xfrm>
        <a:graphic>
          <a:graphicData uri="http://schemas.openxmlformats.org/drawingml/2006/table">
            <a:tbl>
              <a:tblPr firstRow="1" bandRow="1">
                <a:tableStyleId>{5C22544A-7EE6-4342-B048-85BDC9FD1C3A}</a:tableStyleId>
              </a:tblPr>
              <a:tblGrid>
                <a:gridCol w="2943860">
                  <a:extLst>
                    <a:ext uri="{9D8B030D-6E8A-4147-A177-3AD203B41FA5}">
                      <a16:colId xmlns:a16="http://schemas.microsoft.com/office/drawing/2014/main" val="3237403202"/>
                    </a:ext>
                  </a:extLst>
                </a:gridCol>
                <a:gridCol w="1118235">
                  <a:extLst>
                    <a:ext uri="{9D8B030D-6E8A-4147-A177-3AD203B41FA5}">
                      <a16:colId xmlns:a16="http://schemas.microsoft.com/office/drawing/2014/main" val="1217277603"/>
                    </a:ext>
                  </a:extLst>
                </a:gridCol>
                <a:gridCol w="933099">
                  <a:extLst>
                    <a:ext uri="{9D8B030D-6E8A-4147-A177-3AD203B41FA5}">
                      <a16:colId xmlns:a16="http://schemas.microsoft.com/office/drawing/2014/main" val="1253285240"/>
                    </a:ext>
                  </a:extLst>
                </a:gridCol>
                <a:gridCol w="1216259">
                  <a:extLst>
                    <a:ext uri="{9D8B030D-6E8A-4147-A177-3AD203B41FA5}">
                      <a16:colId xmlns:a16="http://schemas.microsoft.com/office/drawing/2014/main" val="2434790790"/>
                    </a:ext>
                  </a:extLst>
                </a:gridCol>
              </a:tblGrid>
              <a:tr h="524933">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287867">
                <a:tc>
                  <a:txBody>
                    <a:bodyPr/>
                    <a:lstStyle/>
                    <a:p>
                      <a:r>
                        <a:rPr lang="en-US" sz="2100" dirty="0"/>
                        <a:t>Very important</a:t>
                      </a:r>
                    </a:p>
                  </a:txBody>
                  <a:tcPr marL="68580" marR="68580" marT="34290" marB="34290"/>
                </a:tc>
                <a:tc>
                  <a:txBody>
                    <a:bodyPr/>
                    <a:lstStyle/>
                    <a:p>
                      <a:pPr algn="ctr"/>
                      <a:r>
                        <a:rPr lang="en-US" sz="2100" dirty="0"/>
                        <a:t>32</a:t>
                      </a:r>
                    </a:p>
                  </a:txBody>
                  <a:tcPr marL="68580" marR="68580" marT="34290" marB="34290"/>
                </a:tc>
                <a:tc>
                  <a:txBody>
                    <a:bodyPr/>
                    <a:lstStyle/>
                    <a:p>
                      <a:pPr algn="ctr"/>
                      <a:r>
                        <a:rPr lang="en-US" sz="2100" dirty="0"/>
                        <a:t>22</a:t>
                      </a:r>
                    </a:p>
                  </a:txBody>
                  <a:tcPr marL="68580" marR="68580" marT="34290" marB="34290"/>
                </a:tc>
                <a:tc>
                  <a:txBody>
                    <a:bodyPr/>
                    <a:lstStyle/>
                    <a:p>
                      <a:pPr algn="ctr"/>
                      <a:r>
                        <a:rPr lang="en-US" sz="2100" dirty="0"/>
                        <a:t>12</a:t>
                      </a:r>
                    </a:p>
                  </a:txBody>
                  <a:tcPr marL="68580" marR="68580" marT="34290" marB="34290"/>
                </a:tc>
                <a:extLst>
                  <a:ext uri="{0D108BD9-81ED-4DB2-BD59-A6C34878D82A}">
                    <a16:rowId xmlns:a16="http://schemas.microsoft.com/office/drawing/2014/main" val="3988915137"/>
                  </a:ext>
                </a:extLst>
              </a:tr>
              <a:tr h="524933">
                <a:tc>
                  <a:txBody>
                    <a:bodyPr/>
                    <a:lstStyle/>
                    <a:p>
                      <a:r>
                        <a:rPr lang="en-US" sz="2100" dirty="0"/>
                        <a:t>Somewhat important</a:t>
                      </a:r>
                    </a:p>
                  </a:txBody>
                  <a:tcPr marL="68580" marR="68580" marT="34290" marB="34290"/>
                </a:tc>
                <a:tc>
                  <a:txBody>
                    <a:bodyPr/>
                    <a:lstStyle/>
                    <a:p>
                      <a:pPr algn="ctr"/>
                      <a:r>
                        <a:rPr lang="en-US" sz="2100" dirty="0"/>
                        <a:t>41</a:t>
                      </a:r>
                    </a:p>
                  </a:txBody>
                  <a:tcPr marL="68580" marR="68580" marT="34290" marB="34290"/>
                </a:tc>
                <a:tc>
                  <a:txBody>
                    <a:bodyPr/>
                    <a:lstStyle/>
                    <a:p>
                      <a:pPr algn="ctr"/>
                      <a:r>
                        <a:rPr lang="en-US" sz="2100" dirty="0"/>
                        <a:t>40</a:t>
                      </a:r>
                    </a:p>
                  </a:txBody>
                  <a:tcPr marL="68580" marR="68580" marT="34290" marB="34290"/>
                </a:tc>
                <a:tc>
                  <a:txBody>
                    <a:bodyPr/>
                    <a:lstStyle/>
                    <a:p>
                      <a:pPr algn="ctr"/>
                      <a:r>
                        <a:rPr lang="en-US" sz="2100" dirty="0"/>
                        <a:t>46</a:t>
                      </a:r>
                    </a:p>
                  </a:txBody>
                  <a:tcPr marL="68580" marR="68580" marT="34290" marB="34290"/>
                </a:tc>
                <a:extLst>
                  <a:ext uri="{0D108BD9-81ED-4DB2-BD59-A6C34878D82A}">
                    <a16:rowId xmlns:a16="http://schemas.microsoft.com/office/drawing/2014/main" val="145220960"/>
                  </a:ext>
                </a:extLst>
              </a:tr>
              <a:tr h="524933">
                <a:tc>
                  <a:txBody>
                    <a:bodyPr/>
                    <a:lstStyle/>
                    <a:p>
                      <a:r>
                        <a:rPr lang="en-US" sz="2100" dirty="0"/>
                        <a:t>Not very important</a:t>
                      </a:r>
                    </a:p>
                  </a:txBody>
                  <a:tcPr marL="68580" marR="68580" marT="34290" marB="34290"/>
                </a:tc>
                <a:tc>
                  <a:txBody>
                    <a:bodyPr/>
                    <a:lstStyle/>
                    <a:p>
                      <a:pPr algn="ctr"/>
                      <a:r>
                        <a:rPr lang="en-US" sz="2100" dirty="0"/>
                        <a:t>15</a:t>
                      </a:r>
                    </a:p>
                  </a:txBody>
                  <a:tcPr marL="68580" marR="68580" marT="34290" marB="34290"/>
                </a:tc>
                <a:tc>
                  <a:txBody>
                    <a:bodyPr/>
                    <a:lstStyle/>
                    <a:p>
                      <a:pPr algn="ctr"/>
                      <a:r>
                        <a:rPr lang="en-US" sz="2100" dirty="0"/>
                        <a:t>26</a:t>
                      </a:r>
                    </a:p>
                  </a:txBody>
                  <a:tcPr marL="68580" marR="68580" marT="34290" marB="34290"/>
                </a:tc>
                <a:tc>
                  <a:txBody>
                    <a:bodyPr/>
                    <a:lstStyle/>
                    <a:p>
                      <a:pPr algn="ctr"/>
                      <a:r>
                        <a:rPr lang="en-US" sz="2100" dirty="0"/>
                        <a:t>22</a:t>
                      </a:r>
                    </a:p>
                  </a:txBody>
                  <a:tcPr marL="68580" marR="68580" marT="34290" marB="34290"/>
                </a:tc>
                <a:extLst>
                  <a:ext uri="{0D108BD9-81ED-4DB2-BD59-A6C34878D82A}">
                    <a16:rowId xmlns:a16="http://schemas.microsoft.com/office/drawing/2014/main" val="2783869403"/>
                  </a:ext>
                </a:extLst>
              </a:tr>
              <a:tr h="524933">
                <a:tc>
                  <a:txBody>
                    <a:bodyPr/>
                    <a:lstStyle/>
                    <a:p>
                      <a:r>
                        <a:rPr lang="en-US" sz="2100" dirty="0"/>
                        <a:t>Not at all important</a:t>
                      </a:r>
                    </a:p>
                  </a:txBody>
                  <a:tcPr marL="68580" marR="68580" marT="34290" marB="34290"/>
                </a:tc>
                <a:tc>
                  <a:txBody>
                    <a:bodyPr/>
                    <a:lstStyle/>
                    <a:p>
                      <a:pPr algn="ctr"/>
                      <a:r>
                        <a:rPr lang="en-US" sz="2100" dirty="0"/>
                        <a:t>8</a:t>
                      </a:r>
                    </a:p>
                  </a:txBody>
                  <a:tcPr marL="68580" marR="68580" marT="34290" marB="34290"/>
                </a:tc>
                <a:tc>
                  <a:txBody>
                    <a:bodyPr/>
                    <a:lstStyle/>
                    <a:p>
                      <a:pPr algn="ctr"/>
                      <a:r>
                        <a:rPr lang="en-US" sz="2100" dirty="0"/>
                        <a:t>12</a:t>
                      </a:r>
                    </a:p>
                  </a:txBody>
                  <a:tcPr marL="68580" marR="68580" marT="34290" marB="34290"/>
                </a:tc>
                <a:tc>
                  <a:txBody>
                    <a:bodyPr/>
                    <a:lstStyle/>
                    <a:p>
                      <a:pPr algn="ctr"/>
                      <a:r>
                        <a:rPr lang="en-US" sz="2100" dirty="0"/>
                        <a:t>16</a:t>
                      </a:r>
                    </a:p>
                  </a:txBody>
                  <a:tcPr marL="68580" marR="68580" marT="34290" marB="34290"/>
                </a:tc>
                <a:extLst>
                  <a:ext uri="{0D108BD9-81ED-4DB2-BD59-A6C34878D82A}">
                    <a16:rowId xmlns:a16="http://schemas.microsoft.com/office/drawing/2014/main" val="1270635797"/>
                  </a:ext>
                </a:extLst>
              </a:tr>
              <a:tr h="524933">
                <a:tc>
                  <a:txBody>
                    <a:bodyPr/>
                    <a:lstStyle/>
                    <a:p>
                      <a:r>
                        <a:rPr lang="en-US" sz="2100" dirty="0"/>
                        <a:t>I don’t plan to vote</a:t>
                      </a:r>
                    </a:p>
                  </a:txBody>
                  <a:tcPr marL="68580" marR="68580" marT="34290" marB="34290"/>
                </a:tc>
                <a:tc>
                  <a:txBody>
                    <a:bodyPr/>
                    <a:lstStyle/>
                    <a:p>
                      <a:pPr algn="ctr"/>
                      <a:r>
                        <a:rPr lang="en-US" sz="2100" dirty="0"/>
                        <a:t>1</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0</a:t>
                      </a:r>
                    </a:p>
                  </a:txBody>
                  <a:tcPr marL="68580" marR="68580" marT="34290" marB="34290"/>
                </a:tc>
                <a:extLst>
                  <a:ext uri="{0D108BD9-81ED-4DB2-BD59-A6C34878D82A}">
                    <a16:rowId xmlns:a16="http://schemas.microsoft.com/office/drawing/2014/main" val="1598388117"/>
                  </a:ext>
                </a:extLst>
              </a:tr>
              <a:tr h="287867">
                <a:tc>
                  <a:txBody>
                    <a:bodyPr/>
                    <a:lstStyle/>
                    <a:p>
                      <a:r>
                        <a:rPr lang="en-US" sz="2100" dirty="0"/>
                        <a:t>Unsure</a:t>
                      </a:r>
                    </a:p>
                  </a:txBody>
                  <a:tcPr marL="68580" marR="68580" marT="34290" marB="34290"/>
                </a:tc>
                <a:tc>
                  <a:txBody>
                    <a:bodyPr/>
                    <a:lstStyle/>
                    <a:p>
                      <a:pPr algn="ctr"/>
                      <a:r>
                        <a:rPr lang="en-US" sz="2100" dirty="0"/>
                        <a:t>3</a:t>
                      </a:r>
                    </a:p>
                  </a:txBody>
                  <a:tcPr marL="68580" marR="68580" marT="34290" marB="34290"/>
                </a:tc>
                <a:tc>
                  <a:txBody>
                    <a:bodyPr/>
                    <a:lstStyle/>
                    <a:p>
                      <a:pPr algn="ctr"/>
                      <a:r>
                        <a:rPr lang="en-US" sz="2100" dirty="0"/>
                        <a:t>1</a:t>
                      </a:r>
                    </a:p>
                  </a:txBody>
                  <a:tcPr marL="68580" marR="68580" marT="34290" marB="34290"/>
                </a:tc>
                <a:tc>
                  <a:txBody>
                    <a:bodyPr/>
                    <a:lstStyle/>
                    <a:p>
                      <a:pPr algn="ctr"/>
                      <a:r>
                        <a:rPr lang="en-US" sz="2100" dirty="0"/>
                        <a:t>3</a:t>
                      </a:r>
                    </a:p>
                  </a:txBody>
                  <a:tcPr marL="68580" marR="68580" marT="34290" marB="34290"/>
                </a:tc>
                <a:extLst>
                  <a:ext uri="{0D108BD9-81ED-4DB2-BD59-A6C34878D82A}">
                    <a16:rowId xmlns:a16="http://schemas.microsoft.com/office/drawing/2014/main" val="305881800"/>
                  </a:ext>
                </a:extLst>
              </a:tr>
            </a:tbl>
          </a:graphicData>
        </a:graphic>
      </p:graphicFrame>
      <p:sp>
        <p:nvSpPr>
          <p:cNvPr id="3" name="Rectangle 2"/>
          <p:cNvSpPr/>
          <p:nvPr/>
        </p:nvSpPr>
        <p:spPr>
          <a:xfrm>
            <a:off x="685800" y="4419600"/>
            <a:ext cx="7961710" cy="2031325"/>
          </a:xfrm>
          <a:prstGeom prst="rect">
            <a:avLst/>
          </a:prstGeom>
        </p:spPr>
        <p:txBody>
          <a:bodyPr wrap="square">
            <a:spAutoFit/>
          </a:bodyPr>
          <a:lstStyle/>
          <a:p>
            <a:r>
              <a:rPr lang="en-US" b="1" dirty="0"/>
              <a:t>Trump: </a:t>
            </a:r>
            <a:r>
              <a:rPr lang="en-US" dirty="0"/>
              <a:t>“I am proud to have at my side the next vice president of the United States: Gov. Mike Pence of Indiana. He is a man of character and accomplishment. He is the man for the job…”</a:t>
            </a:r>
          </a:p>
          <a:p>
            <a:r>
              <a:rPr lang="en-US" b="1" dirty="0"/>
              <a:t>Clinton: </a:t>
            </a:r>
            <a:r>
              <a:rPr lang="en-US" dirty="0"/>
              <a:t>“And for those of you out there who are just getting to know Tim </a:t>
            </a:r>
            <a:r>
              <a:rPr lang="en-US" dirty="0" err="1"/>
              <a:t>Kaine</a:t>
            </a:r>
            <a:r>
              <a:rPr lang="en-US" dirty="0"/>
              <a:t> – you will soon understand why the people of Virginia keep promoting him: from city council and mayor, to Governor, and now Senator. And he'll make the whole country proud as our Vice President.”</a:t>
            </a:r>
            <a:endParaRPr lang="en-US" b="1" dirty="0"/>
          </a:p>
        </p:txBody>
      </p:sp>
    </p:spTree>
    <p:extLst>
      <p:ext uri="{BB962C8B-B14F-4D97-AF65-F5344CB8AC3E}">
        <p14:creationId xmlns:p14="http://schemas.microsoft.com/office/powerpoint/2010/main" val="3921171684"/>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84132"/>
            <a:ext cx="7886700" cy="487494"/>
          </a:xfrm>
        </p:spPr>
        <p:txBody>
          <a:bodyPr>
            <a:noAutofit/>
          </a:bodyPr>
          <a:lstStyle/>
          <a:p>
            <a:pPr algn="ctr"/>
            <a:r>
              <a:rPr lang="en-US" sz="2400" dirty="0"/>
              <a:t>How Important will </a:t>
            </a:r>
            <a:r>
              <a:rPr lang="en-US" sz="2400" b="1" u="sng" dirty="0"/>
              <a:t>LGBTQ equality </a:t>
            </a:r>
            <a:r>
              <a:rPr lang="en-US" sz="2400" dirty="0"/>
              <a:t>be as an issue in your vote for president this year?</a:t>
            </a:r>
            <a:br>
              <a:rPr lang="en-US"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0746197"/>
              </p:ext>
            </p:extLst>
          </p:nvPr>
        </p:nvGraphicFramePr>
        <p:xfrm>
          <a:off x="1828800" y="1143000"/>
          <a:ext cx="6211453" cy="3214430"/>
        </p:xfrm>
        <a:graphic>
          <a:graphicData uri="http://schemas.openxmlformats.org/drawingml/2006/table">
            <a:tbl>
              <a:tblPr firstRow="1" bandRow="1">
                <a:tableStyleId>{5C22544A-7EE6-4342-B048-85BDC9FD1C3A}</a:tableStyleId>
              </a:tblPr>
              <a:tblGrid>
                <a:gridCol w="2943860">
                  <a:extLst>
                    <a:ext uri="{9D8B030D-6E8A-4147-A177-3AD203B41FA5}">
                      <a16:colId xmlns:a16="http://schemas.microsoft.com/office/drawing/2014/main" val="3237403202"/>
                    </a:ext>
                  </a:extLst>
                </a:gridCol>
                <a:gridCol w="1118235">
                  <a:extLst>
                    <a:ext uri="{9D8B030D-6E8A-4147-A177-3AD203B41FA5}">
                      <a16:colId xmlns:a16="http://schemas.microsoft.com/office/drawing/2014/main" val="1217277603"/>
                    </a:ext>
                  </a:extLst>
                </a:gridCol>
                <a:gridCol w="933099">
                  <a:extLst>
                    <a:ext uri="{9D8B030D-6E8A-4147-A177-3AD203B41FA5}">
                      <a16:colId xmlns:a16="http://schemas.microsoft.com/office/drawing/2014/main" val="1253285240"/>
                    </a:ext>
                  </a:extLst>
                </a:gridCol>
                <a:gridCol w="1216259">
                  <a:extLst>
                    <a:ext uri="{9D8B030D-6E8A-4147-A177-3AD203B41FA5}">
                      <a16:colId xmlns:a16="http://schemas.microsoft.com/office/drawing/2014/main" val="2434790790"/>
                    </a:ext>
                  </a:extLst>
                </a:gridCol>
              </a:tblGrid>
              <a:tr h="487438">
                <a:tc>
                  <a:txBody>
                    <a:bodyPr/>
                    <a:lstStyle/>
                    <a:p>
                      <a:endParaRPr lang="en-US" sz="2100" dirty="0"/>
                    </a:p>
                  </a:txBody>
                  <a:tcPr marL="68580" marR="68580" marT="34290" marB="34290"/>
                </a:tc>
                <a:tc>
                  <a:txBody>
                    <a:bodyPr/>
                    <a:lstStyle/>
                    <a:p>
                      <a:pPr algn="ctr"/>
                      <a:r>
                        <a:rPr lang="en-US" sz="2100" dirty="0"/>
                        <a:t>Clinton</a:t>
                      </a:r>
                    </a:p>
                  </a:txBody>
                  <a:tcPr marL="68580" marR="68580" marT="34290" marB="34290"/>
                </a:tc>
                <a:tc>
                  <a:txBody>
                    <a:bodyPr/>
                    <a:lstStyle/>
                    <a:p>
                      <a:pPr algn="ctr"/>
                      <a:r>
                        <a:rPr lang="en-US" sz="2100" dirty="0"/>
                        <a:t>Trump</a:t>
                      </a:r>
                    </a:p>
                  </a:txBody>
                  <a:tcPr marL="68580" marR="68580" marT="34290" marB="34290"/>
                </a:tc>
                <a:tc>
                  <a:txBody>
                    <a:bodyPr/>
                    <a:lstStyle/>
                    <a:p>
                      <a:pPr algn="ctr"/>
                      <a:r>
                        <a:rPr lang="en-US" sz="2100" dirty="0"/>
                        <a:t>Others</a:t>
                      </a:r>
                    </a:p>
                  </a:txBody>
                  <a:tcPr marL="68580" marR="68580" marT="34290" marB="34290"/>
                </a:tc>
                <a:extLst>
                  <a:ext uri="{0D108BD9-81ED-4DB2-BD59-A6C34878D82A}">
                    <a16:rowId xmlns:a16="http://schemas.microsoft.com/office/drawing/2014/main" val="2414505041"/>
                  </a:ext>
                </a:extLst>
              </a:tr>
              <a:tr h="267305">
                <a:tc>
                  <a:txBody>
                    <a:bodyPr/>
                    <a:lstStyle/>
                    <a:p>
                      <a:r>
                        <a:rPr lang="en-US" sz="2100" dirty="0"/>
                        <a:t>Very important</a:t>
                      </a:r>
                    </a:p>
                  </a:txBody>
                  <a:tcPr marL="68580" marR="68580" marT="34290" marB="34290"/>
                </a:tc>
                <a:tc>
                  <a:txBody>
                    <a:bodyPr/>
                    <a:lstStyle/>
                    <a:p>
                      <a:pPr algn="ctr"/>
                      <a:r>
                        <a:rPr lang="en-US" sz="2100" dirty="0"/>
                        <a:t>48</a:t>
                      </a:r>
                    </a:p>
                  </a:txBody>
                  <a:tcPr marL="68580" marR="68580" marT="34290" marB="34290"/>
                </a:tc>
                <a:tc>
                  <a:txBody>
                    <a:bodyPr/>
                    <a:lstStyle/>
                    <a:p>
                      <a:pPr algn="ctr"/>
                      <a:r>
                        <a:rPr lang="en-US" sz="2100" dirty="0"/>
                        <a:t>8</a:t>
                      </a:r>
                    </a:p>
                  </a:txBody>
                  <a:tcPr marL="68580" marR="68580" marT="34290" marB="34290"/>
                </a:tc>
                <a:tc>
                  <a:txBody>
                    <a:bodyPr/>
                    <a:lstStyle/>
                    <a:p>
                      <a:pPr algn="ctr"/>
                      <a:r>
                        <a:rPr lang="en-US" sz="2100" dirty="0"/>
                        <a:t>19</a:t>
                      </a:r>
                    </a:p>
                  </a:txBody>
                  <a:tcPr marL="68580" marR="68580" marT="34290" marB="34290"/>
                </a:tc>
                <a:extLst>
                  <a:ext uri="{0D108BD9-81ED-4DB2-BD59-A6C34878D82A}">
                    <a16:rowId xmlns:a16="http://schemas.microsoft.com/office/drawing/2014/main" val="3988915137"/>
                  </a:ext>
                </a:extLst>
              </a:tr>
              <a:tr h="487438">
                <a:tc>
                  <a:txBody>
                    <a:bodyPr/>
                    <a:lstStyle/>
                    <a:p>
                      <a:r>
                        <a:rPr lang="en-US" sz="2100" dirty="0"/>
                        <a:t>Somewhat important</a:t>
                      </a:r>
                    </a:p>
                  </a:txBody>
                  <a:tcPr marL="68580" marR="68580" marT="34290" marB="34290"/>
                </a:tc>
                <a:tc>
                  <a:txBody>
                    <a:bodyPr/>
                    <a:lstStyle/>
                    <a:p>
                      <a:pPr algn="ctr"/>
                      <a:r>
                        <a:rPr lang="en-US" sz="2100" dirty="0"/>
                        <a:t>27</a:t>
                      </a:r>
                    </a:p>
                  </a:txBody>
                  <a:tcPr marL="68580" marR="68580" marT="34290" marB="34290"/>
                </a:tc>
                <a:tc>
                  <a:txBody>
                    <a:bodyPr/>
                    <a:lstStyle/>
                    <a:p>
                      <a:pPr algn="ctr"/>
                      <a:r>
                        <a:rPr lang="en-US" sz="2100" dirty="0"/>
                        <a:t>19</a:t>
                      </a:r>
                    </a:p>
                  </a:txBody>
                  <a:tcPr marL="68580" marR="68580" marT="34290" marB="34290"/>
                </a:tc>
                <a:tc>
                  <a:txBody>
                    <a:bodyPr/>
                    <a:lstStyle/>
                    <a:p>
                      <a:pPr algn="ctr"/>
                      <a:r>
                        <a:rPr lang="en-US" sz="2100" dirty="0"/>
                        <a:t>28</a:t>
                      </a:r>
                    </a:p>
                  </a:txBody>
                  <a:tcPr marL="68580" marR="68580" marT="34290" marB="34290"/>
                </a:tc>
                <a:extLst>
                  <a:ext uri="{0D108BD9-81ED-4DB2-BD59-A6C34878D82A}">
                    <a16:rowId xmlns:a16="http://schemas.microsoft.com/office/drawing/2014/main" val="145220960"/>
                  </a:ext>
                </a:extLst>
              </a:tr>
              <a:tr h="487438">
                <a:tc>
                  <a:txBody>
                    <a:bodyPr/>
                    <a:lstStyle/>
                    <a:p>
                      <a:r>
                        <a:rPr lang="en-US" sz="2100" dirty="0"/>
                        <a:t>Not very important</a:t>
                      </a:r>
                    </a:p>
                  </a:txBody>
                  <a:tcPr marL="68580" marR="68580" marT="34290" marB="34290"/>
                </a:tc>
                <a:tc>
                  <a:txBody>
                    <a:bodyPr/>
                    <a:lstStyle/>
                    <a:p>
                      <a:pPr algn="ctr"/>
                      <a:r>
                        <a:rPr lang="en-US" sz="2100" dirty="0"/>
                        <a:t>10</a:t>
                      </a:r>
                    </a:p>
                  </a:txBody>
                  <a:tcPr marL="68580" marR="68580" marT="34290" marB="34290"/>
                </a:tc>
                <a:tc>
                  <a:txBody>
                    <a:bodyPr/>
                    <a:lstStyle/>
                    <a:p>
                      <a:pPr algn="ctr"/>
                      <a:r>
                        <a:rPr lang="en-US" sz="2100" dirty="0"/>
                        <a:t>25</a:t>
                      </a:r>
                    </a:p>
                  </a:txBody>
                  <a:tcPr marL="68580" marR="68580" marT="34290" marB="34290"/>
                </a:tc>
                <a:tc>
                  <a:txBody>
                    <a:bodyPr/>
                    <a:lstStyle/>
                    <a:p>
                      <a:pPr algn="ctr"/>
                      <a:r>
                        <a:rPr lang="en-US" sz="2100" dirty="0"/>
                        <a:t>20</a:t>
                      </a:r>
                    </a:p>
                  </a:txBody>
                  <a:tcPr marL="68580" marR="68580" marT="34290" marB="34290"/>
                </a:tc>
                <a:extLst>
                  <a:ext uri="{0D108BD9-81ED-4DB2-BD59-A6C34878D82A}">
                    <a16:rowId xmlns:a16="http://schemas.microsoft.com/office/drawing/2014/main" val="2783869403"/>
                  </a:ext>
                </a:extLst>
              </a:tr>
              <a:tr h="487438">
                <a:tc>
                  <a:txBody>
                    <a:bodyPr/>
                    <a:lstStyle/>
                    <a:p>
                      <a:r>
                        <a:rPr lang="en-US" sz="2100" dirty="0"/>
                        <a:t>Not at all important</a:t>
                      </a:r>
                    </a:p>
                  </a:txBody>
                  <a:tcPr marL="68580" marR="68580" marT="34290" marB="34290"/>
                </a:tc>
                <a:tc>
                  <a:txBody>
                    <a:bodyPr/>
                    <a:lstStyle/>
                    <a:p>
                      <a:pPr algn="ctr"/>
                      <a:r>
                        <a:rPr lang="en-US" sz="2100" dirty="0"/>
                        <a:t>9</a:t>
                      </a:r>
                    </a:p>
                  </a:txBody>
                  <a:tcPr marL="68580" marR="68580" marT="34290" marB="34290"/>
                </a:tc>
                <a:tc>
                  <a:txBody>
                    <a:bodyPr/>
                    <a:lstStyle/>
                    <a:p>
                      <a:pPr algn="ctr"/>
                      <a:r>
                        <a:rPr lang="en-US" sz="2100" dirty="0"/>
                        <a:t>43</a:t>
                      </a:r>
                    </a:p>
                  </a:txBody>
                  <a:tcPr marL="68580" marR="68580" marT="34290" marB="34290"/>
                </a:tc>
                <a:tc>
                  <a:txBody>
                    <a:bodyPr/>
                    <a:lstStyle/>
                    <a:p>
                      <a:pPr algn="ctr"/>
                      <a:r>
                        <a:rPr lang="en-US" sz="2100" dirty="0"/>
                        <a:t>22</a:t>
                      </a:r>
                    </a:p>
                  </a:txBody>
                  <a:tcPr marL="68580" marR="68580" marT="34290" marB="34290"/>
                </a:tc>
                <a:extLst>
                  <a:ext uri="{0D108BD9-81ED-4DB2-BD59-A6C34878D82A}">
                    <a16:rowId xmlns:a16="http://schemas.microsoft.com/office/drawing/2014/main" val="1270635797"/>
                  </a:ext>
                </a:extLst>
              </a:tr>
              <a:tr h="487438">
                <a:tc>
                  <a:txBody>
                    <a:bodyPr/>
                    <a:lstStyle/>
                    <a:p>
                      <a:r>
                        <a:rPr lang="en-US" sz="2100" dirty="0"/>
                        <a:t>I don’t plan to vote</a:t>
                      </a:r>
                    </a:p>
                  </a:txBody>
                  <a:tcPr marL="68580" marR="68580" marT="34290" marB="34290"/>
                </a:tc>
                <a:tc>
                  <a:txBody>
                    <a:bodyPr/>
                    <a:lstStyle/>
                    <a:p>
                      <a:pPr algn="ctr"/>
                      <a:r>
                        <a:rPr lang="en-US" sz="2100" dirty="0"/>
                        <a:t>0</a:t>
                      </a:r>
                    </a:p>
                  </a:txBody>
                  <a:tcPr marL="68580" marR="68580" marT="34290" marB="34290"/>
                </a:tc>
                <a:tc>
                  <a:txBody>
                    <a:bodyPr/>
                    <a:lstStyle/>
                    <a:p>
                      <a:pPr algn="ctr"/>
                      <a:r>
                        <a:rPr lang="en-US" sz="2100" dirty="0"/>
                        <a:t>1</a:t>
                      </a:r>
                    </a:p>
                  </a:txBody>
                  <a:tcPr marL="68580" marR="68580" marT="34290" marB="34290"/>
                </a:tc>
                <a:tc>
                  <a:txBody>
                    <a:bodyPr/>
                    <a:lstStyle/>
                    <a:p>
                      <a:pPr algn="ctr"/>
                      <a:r>
                        <a:rPr lang="en-US" sz="2100" dirty="0"/>
                        <a:t>9</a:t>
                      </a:r>
                    </a:p>
                  </a:txBody>
                  <a:tcPr marL="68580" marR="68580" marT="34290" marB="34290"/>
                </a:tc>
                <a:extLst>
                  <a:ext uri="{0D108BD9-81ED-4DB2-BD59-A6C34878D82A}">
                    <a16:rowId xmlns:a16="http://schemas.microsoft.com/office/drawing/2014/main" val="1598388117"/>
                  </a:ext>
                </a:extLst>
              </a:tr>
              <a:tr h="267305">
                <a:tc>
                  <a:txBody>
                    <a:bodyPr/>
                    <a:lstStyle/>
                    <a:p>
                      <a:r>
                        <a:rPr lang="en-US" sz="2100" dirty="0"/>
                        <a:t>Unsure</a:t>
                      </a:r>
                    </a:p>
                  </a:txBody>
                  <a:tcPr marL="68580" marR="68580" marT="34290" marB="34290"/>
                </a:tc>
                <a:tc>
                  <a:txBody>
                    <a:bodyPr/>
                    <a:lstStyle/>
                    <a:p>
                      <a:pPr algn="ctr"/>
                      <a:r>
                        <a:rPr lang="en-US" sz="2100" dirty="0"/>
                        <a:t>5</a:t>
                      </a:r>
                    </a:p>
                  </a:txBody>
                  <a:tcPr marL="68580" marR="68580" marT="34290" marB="34290"/>
                </a:tc>
                <a:tc>
                  <a:txBody>
                    <a:bodyPr/>
                    <a:lstStyle/>
                    <a:p>
                      <a:pPr algn="ctr"/>
                      <a:r>
                        <a:rPr lang="en-US" sz="2100" dirty="0"/>
                        <a:t>5</a:t>
                      </a:r>
                    </a:p>
                  </a:txBody>
                  <a:tcPr marL="68580" marR="68580" marT="34290" marB="34290"/>
                </a:tc>
                <a:tc>
                  <a:txBody>
                    <a:bodyPr/>
                    <a:lstStyle/>
                    <a:p>
                      <a:pPr algn="ctr"/>
                      <a:r>
                        <a:rPr lang="en-US" sz="2100" dirty="0"/>
                        <a:t>3</a:t>
                      </a:r>
                    </a:p>
                  </a:txBody>
                  <a:tcPr marL="68580" marR="68580" marT="34290" marB="34290"/>
                </a:tc>
                <a:extLst>
                  <a:ext uri="{0D108BD9-81ED-4DB2-BD59-A6C34878D82A}">
                    <a16:rowId xmlns:a16="http://schemas.microsoft.com/office/drawing/2014/main" val="305881800"/>
                  </a:ext>
                </a:extLst>
              </a:tr>
            </a:tbl>
          </a:graphicData>
        </a:graphic>
      </p:graphicFrame>
      <p:sp>
        <p:nvSpPr>
          <p:cNvPr id="3" name="Rectangle 2"/>
          <p:cNvSpPr/>
          <p:nvPr/>
        </p:nvSpPr>
        <p:spPr>
          <a:xfrm>
            <a:off x="628650" y="4572224"/>
            <a:ext cx="8204597" cy="1477328"/>
          </a:xfrm>
          <a:prstGeom prst="rect">
            <a:avLst/>
          </a:prstGeom>
        </p:spPr>
        <p:txBody>
          <a:bodyPr wrap="square">
            <a:spAutoFit/>
          </a:bodyPr>
          <a:lstStyle/>
          <a:p>
            <a:r>
              <a:rPr lang="en-US" b="1" dirty="0"/>
              <a:t>Trump: </a:t>
            </a:r>
            <a:r>
              <a:rPr lang="en-US" dirty="0"/>
              <a:t>“As your president, I will do everything in my power to protect our LGBTQ citizens from the violence and oppression of a hateful foreign ideology.”</a:t>
            </a:r>
          </a:p>
          <a:p>
            <a:r>
              <a:rPr lang="en-US" b="1" dirty="0"/>
              <a:t>Clinton: </a:t>
            </a:r>
            <a:r>
              <a:rPr lang="en-US" dirty="0"/>
              <a:t>“And we will defend, we will defend all our rights – civil rights, human rights and voting rights… women's rights and workers' rights… LGBT rights and the rights of people with disabilities!”</a:t>
            </a:r>
          </a:p>
        </p:txBody>
      </p:sp>
    </p:spTree>
    <p:extLst>
      <p:ext uri="{BB962C8B-B14F-4D97-AF65-F5344CB8AC3E}">
        <p14:creationId xmlns:p14="http://schemas.microsoft.com/office/powerpoint/2010/main" val="2438870762"/>
      </p:ext>
    </p:extLst>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1135567"/>
            <a:ext cx="7886700" cy="213173"/>
          </a:xfrm>
        </p:spPr>
        <p:txBody>
          <a:bodyPr>
            <a:normAutofit fontScale="90000"/>
          </a:bodyPr>
          <a:lstStyle/>
          <a:p>
            <a:pPr algn="ctr"/>
            <a:r>
              <a:rPr lang="en-US" dirty="0"/>
              <a:t>Which of these is the most important issue?</a:t>
            </a:r>
            <a:br>
              <a:rPr lang="en-US" dirty="0"/>
            </a:b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30727110"/>
              </p:ext>
            </p:extLst>
          </p:nvPr>
        </p:nvGraphicFramePr>
        <p:xfrm>
          <a:off x="251460" y="1177290"/>
          <a:ext cx="8623935" cy="5375910"/>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439341" y="3446860"/>
            <a:ext cx="8540353" cy="2572940"/>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Rounded Rectangle 10"/>
          <p:cNvSpPr/>
          <p:nvPr/>
        </p:nvSpPr>
        <p:spPr>
          <a:xfrm>
            <a:off x="533400" y="1228725"/>
            <a:ext cx="8154115" cy="15906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53222135"/>
      </p:ext>
    </p:extLst>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15" y="857250"/>
            <a:ext cx="7886700" cy="487494"/>
          </a:xfrm>
        </p:spPr>
        <p:txBody>
          <a:bodyPr>
            <a:normAutofit fontScale="90000"/>
          </a:bodyPr>
          <a:lstStyle/>
          <a:p>
            <a:pPr algn="ctr"/>
            <a:r>
              <a:rPr lang="en-US" sz="2400" dirty="0"/>
              <a:t>Which is more important: picking a candidate who…</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8451740"/>
              </p:ext>
            </p:extLst>
          </p:nvPr>
        </p:nvGraphicFramePr>
        <p:xfrm>
          <a:off x="251460" y="1344744"/>
          <a:ext cx="8761095" cy="46560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849663"/>
      </p:ext>
    </p:extLst>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0392"/>
            <a:ext cx="7886700" cy="487494"/>
          </a:xfrm>
        </p:spPr>
        <p:txBody>
          <a:bodyPr>
            <a:normAutofit/>
          </a:bodyPr>
          <a:lstStyle/>
          <a:p>
            <a:pPr algn="ctr"/>
            <a:r>
              <a:rPr lang="en-US" sz="2400" dirty="0"/>
              <a:t>Words Associated with Clinton/Trump</a:t>
            </a:r>
          </a:p>
        </p:txBody>
      </p:sp>
      <p:graphicFrame>
        <p:nvGraphicFramePr>
          <p:cNvPr id="8" name="Chart 7"/>
          <p:cNvGraphicFramePr>
            <a:graphicFrameLocks noGrp="1"/>
          </p:cNvGraphicFramePr>
          <p:nvPr>
            <p:extLst>
              <p:ext uri="{D42A27DB-BD31-4B8C-83A1-F6EECF244321}">
                <p14:modId xmlns:p14="http://schemas.microsoft.com/office/powerpoint/2010/main" val="2513173613"/>
              </p:ext>
            </p:extLst>
          </p:nvPr>
        </p:nvGraphicFramePr>
        <p:xfrm>
          <a:off x="251461" y="838200"/>
          <a:ext cx="8555354"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4040505" y="1143001"/>
            <a:ext cx="565785" cy="430053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10" name="Rounded Rectangle 9"/>
          <p:cNvSpPr/>
          <p:nvPr/>
        </p:nvSpPr>
        <p:spPr>
          <a:xfrm>
            <a:off x="6057900" y="1629635"/>
            <a:ext cx="565785" cy="383981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11" name="Rounded Rectangle 10"/>
          <p:cNvSpPr/>
          <p:nvPr/>
        </p:nvSpPr>
        <p:spPr>
          <a:xfrm>
            <a:off x="7620000" y="1440371"/>
            <a:ext cx="455295" cy="40290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12" name="Rounded Rectangle 11"/>
          <p:cNvSpPr/>
          <p:nvPr/>
        </p:nvSpPr>
        <p:spPr>
          <a:xfrm>
            <a:off x="428625" y="1494473"/>
            <a:ext cx="565785" cy="40290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13" name="Rounded Rectangle 12"/>
          <p:cNvSpPr/>
          <p:nvPr/>
        </p:nvSpPr>
        <p:spPr>
          <a:xfrm>
            <a:off x="2977516" y="2010966"/>
            <a:ext cx="1028700" cy="343257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14" name="Rounded Rectangle 13"/>
          <p:cNvSpPr/>
          <p:nvPr/>
        </p:nvSpPr>
        <p:spPr>
          <a:xfrm>
            <a:off x="2023110" y="1563053"/>
            <a:ext cx="565785" cy="390639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15" name="Rounded Rectangle 14"/>
          <p:cNvSpPr/>
          <p:nvPr/>
        </p:nvSpPr>
        <p:spPr>
          <a:xfrm>
            <a:off x="6657974" y="1629635"/>
            <a:ext cx="394337" cy="383981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Tree>
    <p:extLst>
      <p:ext uri="{BB962C8B-B14F-4D97-AF65-F5344CB8AC3E}">
        <p14:creationId xmlns:p14="http://schemas.microsoft.com/office/powerpoint/2010/main" val="2738928873"/>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381000"/>
          </a:xfrm>
        </p:spPr>
        <p:txBody>
          <a:bodyPr/>
          <a:lstStyle/>
          <a:p>
            <a:pPr algn="ctr"/>
            <a:r>
              <a:rPr lang="en-US" sz="2400" dirty="0"/>
              <a:t>Hypothetical Trump vs. Clinton Match-up - </a:t>
            </a:r>
            <a:r>
              <a:rPr lang="en-US" sz="2000" dirty="0" err="1"/>
              <a:t>YouGov</a:t>
            </a:r>
            <a:endParaRPr lang="en-US" sz="2000" dirty="0"/>
          </a:p>
        </p:txBody>
      </p:sp>
      <p:sp>
        <p:nvSpPr>
          <p:cNvPr id="7" name="TextBox 6"/>
          <p:cNvSpPr txBox="1"/>
          <p:nvPr/>
        </p:nvSpPr>
        <p:spPr>
          <a:xfrm>
            <a:off x="990600" y="6248400"/>
            <a:ext cx="7467600" cy="461665"/>
          </a:xfrm>
          <a:prstGeom prst="rect">
            <a:avLst/>
          </a:prstGeom>
          <a:noFill/>
        </p:spPr>
        <p:txBody>
          <a:bodyPr wrap="square" rtlCol="0">
            <a:spAutoFit/>
          </a:bodyPr>
          <a:lstStyle/>
          <a:p>
            <a:r>
              <a:rPr lang="en-US" sz="1200" dirty="0"/>
              <a:t>Source: </a:t>
            </a:r>
            <a:r>
              <a:rPr lang="en-US" sz="1200" dirty="0" err="1"/>
              <a:t>YouGov</a:t>
            </a:r>
            <a:r>
              <a:rPr lang="en-US" sz="1200" dirty="0"/>
              <a:t>, 8-2-16  https://today.yougov.com/news/2016/08/01/yougoveconomist-poll-july-30-august-1-2016/</a:t>
            </a:r>
          </a:p>
        </p:txBody>
      </p:sp>
      <p:pic>
        <p:nvPicPr>
          <p:cNvPr id="3" name="Picture 2"/>
          <p:cNvPicPr>
            <a:picLocks noChangeAspect="1"/>
          </p:cNvPicPr>
          <p:nvPr/>
        </p:nvPicPr>
        <p:blipFill>
          <a:blip r:embed="rId2"/>
          <a:stretch>
            <a:fillRect/>
          </a:stretch>
        </p:blipFill>
        <p:spPr>
          <a:xfrm>
            <a:off x="152401" y="457200"/>
            <a:ext cx="8841410" cy="5810250"/>
          </a:xfrm>
          <a:prstGeom prst="rect">
            <a:avLst/>
          </a:prstGeom>
        </p:spPr>
      </p:pic>
    </p:spTree>
    <p:extLst>
      <p:ext uri="{BB962C8B-B14F-4D97-AF65-F5344CB8AC3E}">
        <p14:creationId xmlns:p14="http://schemas.microsoft.com/office/powerpoint/2010/main" val="944400814"/>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381000"/>
          </a:xfrm>
        </p:spPr>
        <p:txBody>
          <a:bodyPr/>
          <a:lstStyle/>
          <a:p>
            <a:pPr algn="ctr"/>
            <a:r>
              <a:rPr lang="en-US" sz="2400" dirty="0"/>
              <a:t>Trump vs. Clinton Favorability Match-up</a:t>
            </a:r>
            <a:endParaRPr lang="en-US" sz="2000" dirty="0"/>
          </a:p>
        </p:txBody>
      </p:sp>
      <p:sp>
        <p:nvSpPr>
          <p:cNvPr id="7" name="TextBox 6"/>
          <p:cNvSpPr txBox="1"/>
          <p:nvPr/>
        </p:nvSpPr>
        <p:spPr>
          <a:xfrm>
            <a:off x="924087" y="5724505"/>
            <a:ext cx="7467600" cy="461665"/>
          </a:xfrm>
          <a:prstGeom prst="rect">
            <a:avLst/>
          </a:prstGeom>
          <a:noFill/>
        </p:spPr>
        <p:txBody>
          <a:bodyPr wrap="square" rtlCol="0">
            <a:spAutoFit/>
          </a:bodyPr>
          <a:lstStyle/>
          <a:p>
            <a:r>
              <a:rPr lang="en-US" sz="1200" dirty="0"/>
              <a:t>Source: </a:t>
            </a:r>
            <a:r>
              <a:rPr lang="en-US" sz="1200" dirty="0" err="1"/>
              <a:t>YouGov</a:t>
            </a:r>
            <a:r>
              <a:rPr lang="en-US" sz="1200" dirty="0"/>
              <a:t>, 8-2-16  https://today.yougov.com/news/2016/08/01/yougoveconomist-poll-july-30-august-1-2016/</a:t>
            </a:r>
          </a:p>
        </p:txBody>
      </p:sp>
      <p:pic>
        <p:nvPicPr>
          <p:cNvPr id="4" name="Picture 3"/>
          <p:cNvPicPr>
            <a:picLocks noChangeAspect="1"/>
          </p:cNvPicPr>
          <p:nvPr/>
        </p:nvPicPr>
        <p:blipFill>
          <a:blip r:embed="rId2"/>
          <a:stretch>
            <a:fillRect/>
          </a:stretch>
        </p:blipFill>
        <p:spPr>
          <a:xfrm>
            <a:off x="533400" y="533400"/>
            <a:ext cx="8248975" cy="2971800"/>
          </a:xfrm>
          <a:prstGeom prst="rect">
            <a:avLst/>
          </a:prstGeom>
        </p:spPr>
      </p:pic>
      <p:pic>
        <p:nvPicPr>
          <p:cNvPr id="5" name="Picture 4"/>
          <p:cNvPicPr>
            <a:picLocks noChangeAspect="1"/>
          </p:cNvPicPr>
          <p:nvPr/>
        </p:nvPicPr>
        <p:blipFill>
          <a:blip r:embed="rId3"/>
          <a:stretch>
            <a:fillRect/>
          </a:stretch>
        </p:blipFill>
        <p:spPr>
          <a:xfrm>
            <a:off x="784374" y="3219450"/>
            <a:ext cx="7826226" cy="3314700"/>
          </a:xfrm>
          <a:prstGeom prst="rect">
            <a:avLst/>
          </a:prstGeom>
        </p:spPr>
      </p:pic>
    </p:spTree>
    <p:extLst>
      <p:ext uri="{BB962C8B-B14F-4D97-AF65-F5344CB8AC3E}">
        <p14:creationId xmlns:p14="http://schemas.microsoft.com/office/powerpoint/2010/main" val="4058253683"/>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075" y="152400"/>
            <a:ext cx="8534400" cy="381000"/>
          </a:xfrm>
        </p:spPr>
        <p:txBody>
          <a:bodyPr/>
          <a:lstStyle/>
          <a:p>
            <a:pPr algn="ctr"/>
            <a:r>
              <a:rPr lang="en-US" sz="2400" dirty="0"/>
              <a:t>Hypothetical Trump vs. Sanders Match-up</a:t>
            </a:r>
            <a:endParaRPr lang="en-US" sz="2000" dirty="0"/>
          </a:p>
        </p:txBody>
      </p:sp>
      <p:pic>
        <p:nvPicPr>
          <p:cNvPr id="4" name="Picture 3"/>
          <p:cNvPicPr>
            <a:picLocks noChangeAspect="1"/>
          </p:cNvPicPr>
          <p:nvPr/>
        </p:nvPicPr>
        <p:blipFill>
          <a:blip r:embed="rId2"/>
          <a:stretch>
            <a:fillRect/>
          </a:stretch>
        </p:blipFill>
        <p:spPr>
          <a:xfrm>
            <a:off x="228600" y="609600"/>
            <a:ext cx="8524875" cy="5867400"/>
          </a:xfrm>
          <a:prstGeom prst="rect">
            <a:avLst/>
          </a:prstGeom>
        </p:spPr>
      </p:pic>
    </p:spTree>
    <p:extLst>
      <p:ext uri="{BB962C8B-B14F-4D97-AF65-F5344CB8AC3E}">
        <p14:creationId xmlns:p14="http://schemas.microsoft.com/office/powerpoint/2010/main" val="693589037"/>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533400"/>
          </a:xfrm>
        </p:spPr>
        <p:txBody>
          <a:bodyPr/>
          <a:lstStyle/>
          <a:p>
            <a:pPr algn="ctr"/>
            <a:r>
              <a:rPr lang="en-US" dirty="0"/>
              <a:t>Favorability of Others - </a:t>
            </a:r>
            <a:r>
              <a:rPr lang="en-US" dirty="0" err="1"/>
              <a:t>YouGov</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2335659"/>
              </p:ext>
            </p:extLst>
          </p:nvPr>
        </p:nvGraphicFramePr>
        <p:xfrm>
          <a:off x="533400" y="990600"/>
          <a:ext cx="8633778" cy="2865120"/>
        </p:xfrm>
        <a:graphic>
          <a:graphicData uri="http://schemas.openxmlformats.org/drawingml/2006/table">
            <a:tbl>
              <a:tblPr firstRow="1" bandRow="1">
                <a:tableStyleId>{5C22544A-7EE6-4342-B048-85BDC9FD1C3A}</a:tableStyleId>
              </a:tblPr>
              <a:tblGrid>
                <a:gridCol w="1867218">
                  <a:extLst>
                    <a:ext uri="{9D8B030D-6E8A-4147-A177-3AD203B41FA5}">
                      <a16:colId xmlns:a16="http://schemas.microsoft.com/office/drawing/2014/main" val="1769025235"/>
                    </a:ext>
                  </a:extLst>
                </a:gridCol>
                <a:gridCol w="1691640">
                  <a:extLst>
                    <a:ext uri="{9D8B030D-6E8A-4147-A177-3AD203B41FA5}">
                      <a16:colId xmlns:a16="http://schemas.microsoft.com/office/drawing/2014/main" val="1827541240"/>
                    </a:ext>
                  </a:extLst>
                </a:gridCol>
                <a:gridCol w="1691640">
                  <a:extLst>
                    <a:ext uri="{9D8B030D-6E8A-4147-A177-3AD203B41FA5}">
                      <a16:colId xmlns:a16="http://schemas.microsoft.com/office/drawing/2014/main" val="1035877274"/>
                    </a:ext>
                  </a:extLst>
                </a:gridCol>
                <a:gridCol w="1402080">
                  <a:extLst>
                    <a:ext uri="{9D8B030D-6E8A-4147-A177-3AD203B41FA5}">
                      <a16:colId xmlns:a16="http://schemas.microsoft.com/office/drawing/2014/main" val="1106887942"/>
                    </a:ext>
                  </a:extLst>
                </a:gridCol>
                <a:gridCol w="1981200">
                  <a:extLst>
                    <a:ext uri="{9D8B030D-6E8A-4147-A177-3AD203B41FA5}">
                      <a16:colId xmlns:a16="http://schemas.microsoft.com/office/drawing/2014/main" val="3730608508"/>
                    </a:ext>
                  </a:extLst>
                </a:gridCol>
              </a:tblGrid>
              <a:tr h="370840">
                <a:tc>
                  <a:txBody>
                    <a:bodyPr/>
                    <a:lstStyle/>
                    <a:p>
                      <a:r>
                        <a:rPr lang="en-US" dirty="0"/>
                        <a:t>Individual</a:t>
                      </a:r>
                    </a:p>
                  </a:txBody>
                  <a:tcPr/>
                </a:tc>
                <a:tc>
                  <a:txBody>
                    <a:bodyPr/>
                    <a:lstStyle/>
                    <a:p>
                      <a:pPr algn="ctr"/>
                      <a:r>
                        <a:rPr lang="en-US" dirty="0"/>
                        <a:t>Favor</a:t>
                      </a:r>
                    </a:p>
                  </a:txBody>
                  <a:tcPr/>
                </a:tc>
                <a:tc>
                  <a:txBody>
                    <a:bodyPr/>
                    <a:lstStyle/>
                    <a:p>
                      <a:pPr algn="ctr"/>
                      <a:r>
                        <a:rPr lang="en-US" dirty="0"/>
                        <a:t>Disfavor</a:t>
                      </a:r>
                    </a:p>
                  </a:txBody>
                  <a:tcPr/>
                </a:tc>
                <a:tc>
                  <a:txBody>
                    <a:bodyPr/>
                    <a:lstStyle/>
                    <a:p>
                      <a:pPr algn="ctr"/>
                      <a:r>
                        <a:rPr lang="en-US" dirty="0"/>
                        <a:t>No opinion</a:t>
                      </a:r>
                    </a:p>
                  </a:txBody>
                  <a:tcPr/>
                </a:tc>
                <a:tc>
                  <a:txBody>
                    <a:bodyPr/>
                    <a:lstStyle/>
                    <a:p>
                      <a:pPr algn="ctr"/>
                      <a:r>
                        <a:rPr lang="en-US" dirty="0"/>
                        <a:t>Favor-Disfavor</a:t>
                      </a:r>
                    </a:p>
                  </a:txBody>
                  <a:tcPr/>
                </a:tc>
                <a:extLst>
                  <a:ext uri="{0D108BD9-81ED-4DB2-BD59-A6C34878D82A}">
                    <a16:rowId xmlns:a16="http://schemas.microsoft.com/office/drawing/2014/main" val="3763997878"/>
                  </a:ext>
                </a:extLst>
              </a:tr>
              <a:tr h="370840">
                <a:tc>
                  <a:txBody>
                    <a:bodyPr/>
                    <a:lstStyle/>
                    <a:p>
                      <a:r>
                        <a:rPr lang="en-US" dirty="0"/>
                        <a:t>Tim</a:t>
                      </a:r>
                      <a:r>
                        <a:rPr lang="en-US" baseline="0" dirty="0"/>
                        <a:t> </a:t>
                      </a:r>
                      <a:r>
                        <a:rPr lang="en-US" baseline="0" dirty="0" err="1"/>
                        <a:t>Kaine</a:t>
                      </a:r>
                      <a:endParaRPr lang="en-US" dirty="0"/>
                    </a:p>
                  </a:txBody>
                  <a:tcPr/>
                </a:tc>
                <a:tc>
                  <a:txBody>
                    <a:bodyPr/>
                    <a:lstStyle/>
                    <a:p>
                      <a:pPr algn="ctr"/>
                      <a:r>
                        <a:rPr lang="en-US" dirty="0"/>
                        <a:t>37</a:t>
                      </a:r>
                    </a:p>
                  </a:txBody>
                  <a:tcPr/>
                </a:tc>
                <a:tc>
                  <a:txBody>
                    <a:bodyPr/>
                    <a:lstStyle/>
                    <a:p>
                      <a:pPr algn="ctr"/>
                      <a:r>
                        <a:rPr lang="en-US" dirty="0"/>
                        <a:t>32</a:t>
                      </a:r>
                    </a:p>
                  </a:txBody>
                  <a:tcPr/>
                </a:tc>
                <a:tc>
                  <a:txBody>
                    <a:bodyPr/>
                    <a:lstStyle/>
                    <a:p>
                      <a:pPr algn="ctr"/>
                      <a:r>
                        <a:rPr lang="en-US" dirty="0"/>
                        <a:t>31</a:t>
                      </a:r>
                    </a:p>
                  </a:txBody>
                  <a:tcPr/>
                </a:tc>
                <a:tc>
                  <a:txBody>
                    <a:bodyPr/>
                    <a:lstStyle/>
                    <a:p>
                      <a:pPr algn="ctr"/>
                      <a:r>
                        <a:rPr lang="en-US" dirty="0"/>
                        <a:t>+5</a:t>
                      </a:r>
                    </a:p>
                  </a:txBody>
                  <a:tcPr/>
                </a:tc>
                <a:extLst>
                  <a:ext uri="{0D108BD9-81ED-4DB2-BD59-A6C34878D82A}">
                    <a16:rowId xmlns:a16="http://schemas.microsoft.com/office/drawing/2014/main" val="3388007616"/>
                  </a:ext>
                </a:extLst>
              </a:tr>
              <a:tr h="370840">
                <a:tc>
                  <a:txBody>
                    <a:bodyPr/>
                    <a:lstStyle/>
                    <a:p>
                      <a:r>
                        <a:rPr lang="en-US" dirty="0"/>
                        <a:t>Mike Pence</a:t>
                      </a:r>
                    </a:p>
                  </a:txBody>
                  <a:tcPr/>
                </a:tc>
                <a:tc>
                  <a:txBody>
                    <a:bodyPr/>
                    <a:lstStyle/>
                    <a:p>
                      <a:pPr algn="ctr"/>
                      <a:r>
                        <a:rPr lang="en-US" dirty="0"/>
                        <a:t>29</a:t>
                      </a:r>
                    </a:p>
                  </a:txBody>
                  <a:tcPr/>
                </a:tc>
                <a:tc>
                  <a:txBody>
                    <a:bodyPr/>
                    <a:lstStyle/>
                    <a:p>
                      <a:pPr algn="ctr"/>
                      <a:r>
                        <a:rPr lang="en-US" dirty="0"/>
                        <a:t>38</a:t>
                      </a:r>
                    </a:p>
                  </a:txBody>
                  <a:tcPr/>
                </a:tc>
                <a:tc>
                  <a:txBody>
                    <a:bodyPr/>
                    <a:lstStyle/>
                    <a:p>
                      <a:pPr algn="ctr"/>
                      <a:r>
                        <a:rPr lang="en-US" dirty="0"/>
                        <a:t>30</a:t>
                      </a:r>
                    </a:p>
                  </a:txBody>
                  <a:tcPr/>
                </a:tc>
                <a:tc>
                  <a:txBody>
                    <a:bodyPr/>
                    <a:lstStyle/>
                    <a:p>
                      <a:pPr algn="ctr"/>
                      <a:r>
                        <a:rPr lang="en-US" dirty="0"/>
                        <a:t>-9</a:t>
                      </a:r>
                    </a:p>
                  </a:txBody>
                  <a:tcPr/>
                </a:tc>
                <a:extLst>
                  <a:ext uri="{0D108BD9-81ED-4DB2-BD59-A6C34878D82A}">
                    <a16:rowId xmlns:a16="http://schemas.microsoft.com/office/drawing/2014/main" val="3482750319"/>
                  </a:ext>
                </a:extLst>
              </a:tr>
              <a:tr h="370840">
                <a:tc>
                  <a:txBody>
                    <a:bodyPr/>
                    <a:lstStyle/>
                    <a:p>
                      <a:r>
                        <a:rPr lang="en-US" b="1" dirty="0"/>
                        <a:t>Bernie Sanders</a:t>
                      </a:r>
                    </a:p>
                  </a:txBody>
                  <a:tcPr/>
                </a:tc>
                <a:tc>
                  <a:txBody>
                    <a:bodyPr/>
                    <a:lstStyle/>
                    <a:p>
                      <a:pPr algn="ctr"/>
                      <a:r>
                        <a:rPr lang="en-US" b="1" dirty="0"/>
                        <a:t>61</a:t>
                      </a:r>
                    </a:p>
                  </a:txBody>
                  <a:tcPr/>
                </a:tc>
                <a:tc>
                  <a:txBody>
                    <a:bodyPr/>
                    <a:lstStyle/>
                    <a:p>
                      <a:pPr algn="ctr"/>
                      <a:r>
                        <a:rPr lang="en-US" b="1" dirty="0"/>
                        <a:t>31</a:t>
                      </a:r>
                    </a:p>
                  </a:txBody>
                  <a:tcPr/>
                </a:tc>
                <a:tc>
                  <a:txBody>
                    <a:bodyPr/>
                    <a:lstStyle/>
                    <a:p>
                      <a:pPr algn="ctr"/>
                      <a:r>
                        <a:rPr lang="en-US" b="1" dirty="0"/>
                        <a:t>8</a:t>
                      </a:r>
                    </a:p>
                  </a:txBody>
                  <a:tcPr/>
                </a:tc>
                <a:tc>
                  <a:txBody>
                    <a:bodyPr/>
                    <a:lstStyle/>
                    <a:p>
                      <a:pPr algn="ctr"/>
                      <a:r>
                        <a:rPr lang="en-US" b="1" dirty="0"/>
                        <a:t>+30</a:t>
                      </a:r>
                    </a:p>
                  </a:txBody>
                  <a:tcPr/>
                </a:tc>
                <a:extLst>
                  <a:ext uri="{0D108BD9-81ED-4DB2-BD59-A6C34878D82A}">
                    <a16:rowId xmlns:a16="http://schemas.microsoft.com/office/drawing/2014/main" val="2328909896"/>
                  </a:ext>
                </a:extLst>
              </a:tr>
              <a:tr h="370840">
                <a:tc>
                  <a:txBody>
                    <a:bodyPr/>
                    <a:lstStyle/>
                    <a:p>
                      <a:r>
                        <a:rPr lang="en-US" dirty="0"/>
                        <a:t>Hillary Clinton</a:t>
                      </a:r>
                    </a:p>
                  </a:txBody>
                  <a:tcPr/>
                </a:tc>
                <a:tc>
                  <a:txBody>
                    <a:bodyPr/>
                    <a:lstStyle/>
                    <a:p>
                      <a:pPr algn="ctr"/>
                      <a:r>
                        <a:rPr lang="en-US" dirty="0"/>
                        <a:t>44</a:t>
                      </a:r>
                    </a:p>
                  </a:txBody>
                  <a:tcPr/>
                </a:tc>
                <a:tc>
                  <a:txBody>
                    <a:bodyPr/>
                    <a:lstStyle/>
                    <a:p>
                      <a:pPr algn="ctr"/>
                      <a:r>
                        <a:rPr lang="en-US" dirty="0"/>
                        <a:t>54</a:t>
                      </a:r>
                    </a:p>
                  </a:txBody>
                  <a:tcPr/>
                </a:tc>
                <a:tc>
                  <a:txBody>
                    <a:bodyPr/>
                    <a:lstStyle/>
                    <a:p>
                      <a:pPr algn="ctr"/>
                      <a:r>
                        <a:rPr lang="en-US" dirty="0"/>
                        <a:t>2</a:t>
                      </a:r>
                    </a:p>
                  </a:txBody>
                  <a:tcPr/>
                </a:tc>
                <a:tc>
                  <a:txBody>
                    <a:bodyPr/>
                    <a:lstStyle/>
                    <a:p>
                      <a:pPr algn="ctr"/>
                      <a:r>
                        <a:rPr lang="en-US" dirty="0"/>
                        <a:t>-10</a:t>
                      </a:r>
                    </a:p>
                  </a:txBody>
                  <a:tcPr/>
                </a:tc>
                <a:extLst>
                  <a:ext uri="{0D108BD9-81ED-4DB2-BD59-A6C34878D82A}">
                    <a16:rowId xmlns:a16="http://schemas.microsoft.com/office/drawing/2014/main" val="853253630"/>
                  </a:ext>
                </a:extLst>
              </a:tr>
              <a:tr h="370840">
                <a:tc>
                  <a:txBody>
                    <a:bodyPr/>
                    <a:lstStyle/>
                    <a:p>
                      <a:r>
                        <a:rPr lang="en-US" dirty="0"/>
                        <a:t>Donald</a:t>
                      </a:r>
                      <a:r>
                        <a:rPr lang="en-US" baseline="0" dirty="0"/>
                        <a:t> Trump</a:t>
                      </a:r>
                      <a:endParaRPr lang="en-US" dirty="0"/>
                    </a:p>
                  </a:txBody>
                  <a:tcPr/>
                </a:tc>
                <a:tc>
                  <a:txBody>
                    <a:bodyPr/>
                    <a:lstStyle/>
                    <a:p>
                      <a:pPr algn="ctr"/>
                      <a:r>
                        <a:rPr lang="en-US" dirty="0"/>
                        <a:t>33</a:t>
                      </a:r>
                    </a:p>
                  </a:txBody>
                  <a:tcPr/>
                </a:tc>
                <a:tc>
                  <a:txBody>
                    <a:bodyPr/>
                    <a:lstStyle/>
                    <a:p>
                      <a:pPr algn="ctr"/>
                      <a:r>
                        <a:rPr lang="en-US" dirty="0"/>
                        <a:t>59</a:t>
                      </a:r>
                    </a:p>
                  </a:txBody>
                  <a:tcPr/>
                </a:tc>
                <a:tc>
                  <a:txBody>
                    <a:bodyPr/>
                    <a:lstStyle/>
                    <a:p>
                      <a:pPr algn="ctr"/>
                      <a:r>
                        <a:rPr lang="en-US" dirty="0"/>
                        <a:t>3</a:t>
                      </a:r>
                    </a:p>
                  </a:txBody>
                  <a:tcPr/>
                </a:tc>
                <a:tc>
                  <a:txBody>
                    <a:bodyPr/>
                    <a:lstStyle/>
                    <a:p>
                      <a:pPr algn="ctr"/>
                      <a:r>
                        <a:rPr lang="en-US" dirty="0"/>
                        <a:t>-26</a:t>
                      </a:r>
                    </a:p>
                  </a:txBody>
                  <a:tcPr/>
                </a:tc>
                <a:extLst>
                  <a:ext uri="{0D108BD9-81ED-4DB2-BD59-A6C34878D82A}">
                    <a16:rowId xmlns:a16="http://schemas.microsoft.com/office/drawing/2014/main" val="2206206130"/>
                  </a:ext>
                </a:extLst>
              </a:tr>
              <a:tr h="370840">
                <a:tc>
                  <a:txBody>
                    <a:bodyPr/>
                    <a:lstStyle/>
                    <a:p>
                      <a:r>
                        <a:rPr lang="en-US" dirty="0"/>
                        <a:t>Barack Obama</a:t>
                      </a:r>
                    </a:p>
                  </a:txBody>
                  <a:tcPr/>
                </a:tc>
                <a:tc>
                  <a:txBody>
                    <a:bodyPr/>
                    <a:lstStyle/>
                    <a:p>
                      <a:pPr algn="ctr"/>
                      <a:r>
                        <a:rPr lang="en-US" dirty="0"/>
                        <a:t>53</a:t>
                      </a:r>
                    </a:p>
                  </a:txBody>
                  <a:tcPr/>
                </a:tc>
                <a:tc>
                  <a:txBody>
                    <a:bodyPr/>
                    <a:lstStyle/>
                    <a:p>
                      <a:pPr algn="ctr"/>
                      <a:r>
                        <a:rPr lang="en-US" dirty="0"/>
                        <a:t>45</a:t>
                      </a:r>
                    </a:p>
                  </a:txBody>
                  <a:tcPr/>
                </a:tc>
                <a:tc>
                  <a:txBody>
                    <a:bodyPr/>
                    <a:lstStyle/>
                    <a:p>
                      <a:pPr algn="ctr"/>
                      <a:r>
                        <a:rPr lang="en-US" dirty="0"/>
                        <a:t>2</a:t>
                      </a:r>
                    </a:p>
                  </a:txBody>
                  <a:tcPr/>
                </a:tc>
                <a:tc>
                  <a:txBody>
                    <a:bodyPr/>
                    <a:lstStyle/>
                    <a:p>
                      <a:pPr algn="ctr"/>
                      <a:r>
                        <a:rPr lang="en-US" dirty="0"/>
                        <a:t>+8</a:t>
                      </a:r>
                    </a:p>
                  </a:txBody>
                  <a:tcPr/>
                </a:tc>
                <a:extLst>
                  <a:ext uri="{0D108BD9-81ED-4DB2-BD59-A6C34878D82A}">
                    <a16:rowId xmlns:a16="http://schemas.microsoft.com/office/drawing/2014/main" val="2126994878"/>
                  </a:ext>
                </a:extLst>
              </a:tr>
            </a:tbl>
          </a:graphicData>
        </a:graphic>
      </p:graphicFrame>
    </p:spTree>
    <p:extLst>
      <p:ext uri="{BB962C8B-B14F-4D97-AF65-F5344CB8AC3E}">
        <p14:creationId xmlns:p14="http://schemas.microsoft.com/office/powerpoint/2010/main" val="4015669989"/>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Voting Intentions of NON Clinton/Trump Primary - </a:t>
            </a:r>
            <a:r>
              <a:rPr lang="en-US" sz="2400" dirty="0" err="1"/>
              <a:t>YouGov</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1028067"/>
              </p:ext>
            </p:extLst>
          </p:nvPr>
        </p:nvGraphicFramePr>
        <p:xfrm>
          <a:off x="1600200" y="1600200"/>
          <a:ext cx="6553200" cy="3931920"/>
        </p:xfrm>
        <a:graphic>
          <a:graphicData uri="http://schemas.openxmlformats.org/drawingml/2006/table">
            <a:tbl>
              <a:tblPr firstRow="1" bandRow="1">
                <a:tableStyleId>{5C22544A-7EE6-4342-B048-85BDC9FD1C3A}</a:tableStyleId>
              </a:tblPr>
              <a:tblGrid>
                <a:gridCol w="2984818">
                  <a:extLst>
                    <a:ext uri="{9D8B030D-6E8A-4147-A177-3AD203B41FA5}">
                      <a16:colId xmlns:a16="http://schemas.microsoft.com/office/drawing/2014/main" val="318284587"/>
                    </a:ext>
                  </a:extLst>
                </a:gridCol>
                <a:gridCol w="1600200">
                  <a:extLst>
                    <a:ext uri="{9D8B030D-6E8A-4147-A177-3AD203B41FA5}">
                      <a16:colId xmlns:a16="http://schemas.microsoft.com/office/drawing/2014/main" val="2384235402"/>
                    </a:ext>
                  </a:extLst>
                </a:gridCol>
                <a:gridCol w="1968182">
                  <a:extLst>
                    <a:ext uri="{9D8B030D-6E8A-4147-A177-3AD203B41FA5}">
                      <a16:colId xmlns:a16="http://schemas.microsoft.com/office/drawing/2014/main" val="651204833"/>
                    </a:ext>
                  </a:extLst>
                </a:gridCol>
              </a:tblGrid>
              <a:tr h="370840">
                <a:tc>
                  <a:txBody>
                    <a:bodyPr/>
                    <a:lstStyle/>
                    <a:p>
                      <a:r>
                        <a:rPr lang="en-US" sz="2400" dirty="0"/>
                        <a:t>Candidate</a:t>
                      </a:r>
                    </a:p>
                  </a:txBody>
                  <a:tcPr/>
                </a:tc>
                <a:tc>
                  <a:txBody>
                    <a:bodyPr/>
                    <a:lstStyle/>
                    <a:p>
                      <a:pPr algn="ctr"/>
                      <a:r>
                        <a:rPr lang="en-US" sz="2400" dirty="0"/>
                        <a:t>Dem Primary</a:t>
                      </a:r>
                      <a:br>
                        <a:rPr lang="en-US" sz="2400" dirty="0"/>
                      </a:br>
                      <a:r>
                        <a:rPr lang="en-US" sz="2400" dirty="0"/>
                        <a:t>Sanders</a:t>
                      </a:r>
                    </a:p>
                  </a:txBody>
                  <a:tcPr/>
                </a:tc>
                <a:tc>
                  <a:txBody>
                    <a:bodyPr/>
                    <a:lstStyle/>
                    <a:p>
                      <a:pPr algn="ctr"/>
                      <a:r>
                        <a:rPr lang="en-US" sz="2400" dirty="0"/>
                        <a:t>Rep</a:t>
                      </a:r>
                      <a:r>
                        <a:rPr lang="en-US" sz="2400" baseline="0" dirty="0"/>
                        <a:t> Primary</a:t>
                      </a:r>
                      <a:br>
                        <a:rPr lang="en-US" sz="2400" baseline="0" dirty="0"/>
                      </a:br>
                      <a:r>
                        <a:rPr lang="en-US" sz="2400" baseline="0" dirty="0"/>
                        <a:t>Not Trump</a:t>
                      </a:r>
                      <a:endParaRPr lang="en-US" sz="2400" dirty="0"/>
                    </a:p>
                  </a:txBody>
                  <a:tcPr/>
                </a:tc>
                <a:extLst>
                  <a:ext uri="{0D108BD9-81ED-4DB2-BD59-A6C34878D82A}">
                    <a16:rowId xmlns:a16="http://schemas.microsoft.com/office/drawing/2014/main" val="3475479775"/>
                  </a:ext>
                </a:extLst>
              </a:tr>
              <a:tr h="370840">
                <a:tc>
                  <a:txBody>
                    <a:bodyPr/>
                    <a:lstStyle/>
                    <a:p>
                      <a:r>
                        <a:rPr lang="en-US" sz="2400" dirty="0"/>
                        <a:t>Clinton</a:t>
                      </a:r>
                    </a:p>
                  </a:txBody>
                  <a:tcPr/>
                </a:tc>
                <a:tc>
                  <a:txBody>
                    <a:bodyPr/>
                    <a:lstStyle/>
                    <a:p>
                      <a:pPr algn="ctr"/>
                      <a:r>
                        <a:rPr lang="en-US" sz="2400" b="1" dirty="0"/>
                        <a:t>49</a:t>
                      </a:r>
                    </a:p>
                  </a:txBody>
                  <a:tcPr/>
                </a:tc>
                <a:tc>
                  <a:txBody>
                    <a:bodyPr/>
                    <a:lstStyle/>
                    <a:p>
                      <a:pPr algn="ctr"/>
                      <a:r>
                        <a:rPr lang="en-US" sz="2400" dirty="0"/>
                        <a:t>17</a:t>
                      </a:r>
                    </a:p>
                  </a:txBody>
                  <a:tcPr/>
                </a:tc>
                <a:extLst>
                  <a:ext uri="{0D108BD9-81ED-4DB2-BD59-A6C34878D82A}">
                    <a16:rowId xmlns:a16="http://schemas.microsoft.com/office/drawing/2014/main" val="1977546196"/>
                  </a:ext>
                </a:extLst>
              </a:tr>
              <a:tr h="370840">
                <a:tc>
                  <a:txBody>
                    <a:bodyPr/>
                    <a:lstStyle/>
                    <a:p>
                      <a:r>
                        <a:rPr lang="en-US" sz="2400" dirty="0"/>
                        <a:t>Trump</a:t>
                      </a:r>
                    </a:p>
                  </a:txBody>
                  <a:tcPr/>
                </a:tc>
                <a:tc>
                  <a:txBody>
                    <a:bodyPr/>
                    <a:lstStyle/>
                    <a:p>
                      <a:pPr algn="ctr"/>
                      <a:r>
                        <a:rPr lang="en-US" sz="2400" dirty="0"/>
                        <a:t>9</a:t>
                      </a:r>
                    </a:p>
                  </a:txBody>
                  <a:tcPr/>
                </a:tc>
                <a:tc>
                  <a:txBody>
                    <a:bodyPr/>
                    <a:lstStyle/>
                    <a:p>
                      <a:pPr algn="ctr"/>
                      <a:r>
                        <a:rPr lang="en-US" sz="2400" b="1" dirty="0"/>
                        <a:t>52</a:t>
                      </a:r>
                    </a:p>
                  </a:txBody>
                  <a:tcPr/>
                </a:tc>
                <a:extLst>
                  <a:ext uri="{0D108BD9-81ED-4DB2-BD59-A6C34878D82A}">
                    <a16:rowId xmlns:a16="http://schemas.microsoft.com/office/drawing/2014/main" val="299073335"/>
                  </a:ext>
                </a:extLst>
              </a:tr>
              <a:tr h="370840">
                <a:tc>
                  <a:txBody>
                    <a:bodyPr/>
                    <a:lstStyle/>
                    <a:p>
                      <a:r>
                        <a:rPr lang="en-US" sz="2400" dirty="0"/>
                        <a:t>Johnson (Lib.)</a:t>
                      </a:r>
                    </a:p>
                  </a:txBody>
                  <a:tcPr/>
                </a:tc>
                <a:tc>
                  <a:txBody>
                    <a:bodyPr/>
                    <a:lstStyle/>
                    <a:p>
                      <a:pPr algn="ctr"/>
                      <a:r>
                        <a:rPr lang="en-US" sz="2400" dirty="0"/>
                        <a:t>11</a:t>
                      </a:r>
                    </a:p>
                  </a:txBody>
                  <a:tcPr/>
                </a:tc>
                <a:tc>
                  <a:txBody>
                    <a:bodyPr/>
                    <a:lstStyle/>
                    <a:p>
                      <a:pPr algn="ctr"/>
                      <a:r>
                        <a:rPr lang="en-US" sz="2400" dirty="0"/>
                        <a:t>17</a:t>
                      </a:r>
                    </a:p>
                  </a:txBody>
                  <a:tcPr/>
                </a:tc>
                <a:extLst>
                  <a:ext uri="{0D108BD9-81ED-4DB2-BD59-A6C34878D82A}">
                    <a16:rowId xmlns:a16="http://schemas.microsoft.com/office/drawing/2014/main" val="1912433943"/>
                  </a:ext>
                </a:extLst>
              </a:tr>
              <a:tr h="370840">
                <a:tc>
                  <a:txBody>
                    <a:bodyPr/>
                    <a:lstStyle/>
                    <a:p>
                      <a:r>
                        <a:rPr lang="en-US" sz="2400" dirty="0"/>
                        <a:t>Stein  (Green)</a:t>
                      </a:r>
                    </a:p>
                  </a:txBody>
                  <a:tcPr/>
                </a:tc>
                <a:tc>
                  <a:txBody>
                    <a:bodyPr/>
                    <a:lstStyle/>
                    <a:p>
                      <a:pPr algn="ctr"/>
                      <a:r>
                        <a:rPr lang="en-US" sz="2400" dirty="0"/>
                        <a:t>19</a:t>
                      </a:r>
                    </a:p>
                  </a:txBody>
                  <a:tcPr/>
                </a:tc>
                <a:tc>
                  <a:txBody>
                    <a:bodyPr/>
                    <a:lstStyle/>
                    <a:p>
                      <a:pPr algn="ctr"/>
                      <a:r>
                        <a:rPr lang="en-US" sz="2400" dirty="0"/>
                        <a:t>1</a:t>
                      </a:r>
                    </a:p>
                  </a:txBody>
                  <a:tcPr/>
                </a:tc>
                <a:extLst>
                  <a:ext uri="{0D108BD9-81ED-4DB2-BD59-A6C34878D82A}">
                    <a16:rowId xmlns:a16="http://schemas.microsoft.com/office/drawing/2014/main" val="1860075631"/>
                  </a:ext>
                </a:extLst>
              </a:tr>
              <a:tr h="370840">
                <a:tc>
                  <a:txBody>
                    <a:bodyPr/>
                    <a:lstStyle/>
                    <a:p>
                      <a:r>
                        <a:rPr lang="en-US" sz="2400" dirty="0"/>
                        <a:t>Other</a:t>
                      </a:r>
                    </a:p>
                  </a:txBody>
                  <a:tcPr/>
                </a:tc>
                <a:tc>
                  <a:txBody>
                    <a:bodyPr/>
                    <a:lstStyle/>
                    <a:p>
                      <a:pPr algn="ctr"/>
                      <a:r>
                        <a:rPr lang="en-US" sz="2400" dirty="0"/>
                        <a:t>5</a:t>
                      </a:r>
                    </a:p>
                  </a:txBody>
                  <a:tcPr/>
                </a:tc>
                <a:tc>
                  <a:txBody>
                    <a:bodyPr/>
                    <a:lstStyle/>
                    <a:p>
                      <a:pPr algn="ctr"/>
                      <a:r>
                        <a:rPr lang="en-US" sz="2400" dirty="0"/>
                        <a:t>4</a:t>
                      </a:r>
                    </a:p>
                  </a:txBody>
                  <a:tcPr/>
                </a:tc>
                <a:extLst>
                  <a:ext uri="{0D108BD9-81ED-4DB2-BD59-A6C34878D82A}">
                    <a16:rowId xmlns:a16="http://schemas.microsoft.com/office/drawing/2014/main" val="2397525118"/>
                  </a:ext>
                </a:extLst>
              </a:tr>
              <a:tr h="370840">
                <a:tc>
                  <a:txBody>
                    <a:bodyPr/>
                    <a:lstStyle/>
                    <a:p>
                      <a:r>
                        <a:rPr lang="en-US" sz="2400" dirty="0"/>
                        <a:t>Unsure/won’t vote</a:t>
                      </a:r>
                    </a:p>
                  </a:txBody>
                  <a:tcPr/>
                </a:tc>
                <a:tc>
                  <a:txBody>
                    <a:bodyPr/>
                    <a:lstStyle/>
                    <a:p>
                      <a:pPr algn="ctr"/>
                      <a:r>
                        <a:rPr lang="en-US" sz="2400" dirty="0"/>
                        <a:t>7</a:t>
                      </a:r>
                    </a:p>
                  </a:txBody>
                  <a:tcPr/>
                </a:tc>
                <a:tc>
                  <a:txBody>
                    <a:bodyPr/>
                    <a:lstStyle/>
                    <a:p>
                      <a:pPr algn="ctr"/>
                      <a:r>
                        <a:rPr lang="en-US" sz="2400" dirty="0"/>
                        <a:t>9</a:t>
                      </a:r>
                    </a:p>
                  </a:txBody>
                  <a:tcPr/>
                </a:tc>
                <a:extLst>
                  <a:ext uri="{0D108BD9-81ED-4DB2-BD59-A6C34878D82A}">
                    <a16:rowId xmlns:a16="http://schemas.microsoft.com/office/drawing/2014/main" val="622752811"/>
                  </a:ext>
                </a:extLst>
              </a:tr>
            </a:tbl>
          </a:graphicData>
        </a:graphic>
      </p:graphicFrame>
      <p:sp>
        <p:nvSpPr>
          <p:cNvPr id="5" name="TextBox 4"/>
          <p:cNvSpPr txBox="1"/>
          <p:nvPr/>
        </p:nvSpPr>
        <p:spPr>
          <a:xfrm>
            <a:off x="5638800" y="3996928"/>
            <a:ext cx="457200" cy="369332"/>
          </a:xfrm>
          <a:prstGeom prst="rect">
            <a:avLst/>
          </a:prstGeom>
          <a:noFill/>
        </p:spPr>
        <p:txBody>
          <a:bodyPr wrap="square" rtlCol="0">
            <a:spAutoFit/>
          </a:bodyPr>
          <a:lstStyle/>
          <a:p>
            <a:r>
              <a:rPr lang="en-US" dirty="0">
                <a:solidFill>
                  <a:srgbClr val="FF0000"/>
                </a:solidFill>
              </a:rPr>
              <a:t>28</a:t>
            </a:r>
          </a:p>
        </p:txBody>
      </p:sp>
      <p:sp>
        <p:nvSpPr>
          <p:cNvPr id="6" name="TextBox 5"/>
          <p:cNvSpPr txBox="1"/>
          <p:nvPr/>
        </p:nvSpPr>
        <p:spPr>
          <a:xfrm>
            <a:off x="7467600" y="3996928"/>
            <a:ext cx="457200" cy="369332"/>
          </a:xfrm>
          <a:prstGeom prst="rect">
            <a:avLst/>
          </a:prstGeom>
          <a:noFill/>
        </p:spPr>
        <p:txBody>
          <a:bodyPr wrap="square" rtlCol="0">
            <a:spAutoFit/>
          </a:bodyPr>
          <a:lstStyle/>
          <a:p>
            <a:r>
              <a:rPr lang="en-US" dirty="0">
                <a:solidFill>
                  <a:srgbClr val="FF0000"/>
                </a:solidFill>
              </a:rPr>
              <a:t>18</a:t>
            </a:r>
          </a:p>
        </p:txBody>
      </p:sp>
    </p:spTree>
    <p:extLst>
      <p:ext uri="{BB962C8B-B14F-4D97-AF65-F5344CB8AC3E}">
        <p14:creationId xmlns:p14="http://schemas.microsoft.com/office/powerpoint/2010/main" val="3751024940"/>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534400" cy="381000"/>
          </a:xfrm>
        </p:spPr>
        <p:txBody>
          <a:bodyPr/>
          <a:lstStyle/>
          <a:p>
            <a:pPr algn="ctr"/>
            <a:r>
              <a:rPr lang="en-US" sz="2400" dirty="0"/>
              <a:t>Generic Congressional Vote</a:t>
            </a:r>
            <a:endParaRPr lang="en-US" sz="2000" dirty="0"/>
          </a:p>
        </p:txBody>
      </p:sp>
      <p:sp>
        <p:nvSpPr>
          <p:cNvPr id="7" name="TextBox 6"/>
          <p:cNvSpPr txBox="1"/>
          <p:nvPr/>
        </p:nvSpPr>
        <p:spPr>
          <a:xfrm>
            <a:off x="990600" y="6248400"/>
            <a:ext cx="7467600" cy="461665"/>
          </a:xfrm>
          <a:prstGeom prst="rect">
            <a:avLst/>
          </a:prstGeom>
          <a:noFill/>
        </p:spPr>
        <p:txBody>
          <a:bodyPr wrap="square" rtlCol="0">
            <a:spAutoFit/>
          </a:bodyPr>
          <a:lstStyle/>
          <a:p>
            <a:r>
              <a:rPr lang="en-US" sz="1200" dirty="0"/>
              <a:t>Source: </a:t>
            </a:r>
            <a:r>
              <a:rPr lang="en-US" sz="1200" dirty="0" err="1"/>
              <a:t>YouGov</a:t>
            </a:r>
            <a:r>
              <a:rPr lang="en-US" sz="1200" dirty="0"/>
              <a:t>, 8-2-16  https://today.yougov.com/news/2016/08/01/yougoveconomist-poll-july-30-august-1-2016/</a:t>
            </a:r>
          </a:p>
        </p:txBody>
      </p:sp>
      <p:pic>
        <p:nvPicPr>
          <p:cNvPr id="4" name="Picture 3"/>
          <p:cNvPicPr>
            <a:picLocks noChangeAspect="1"/>
          </p:cNvPicPr>
          <p:nvPr/>
        </p:nvPicPr>
        <p:blipFill>
          <a:blip r:embed="rId2"/>
          <a:stretch>
            <a:fillRect/>
          </a:stretch>
        </p:blipFill>
        <p:spPr>
          <a:xfrm>
            <a:off x="533400" y="914400"/>
            <a:ext cx="8001000" cy="4867482"/>
          </a:xfrm>
          <a:prstGeom prst="rect">
            <a:avLst/>
          </a:prstGeom>
        </p:spPr>
      </p:pic>
    </p:spTree>
    <p:extLst>
      <p:ext uri="{BB962C8B-B14F-4D97-AF65-F5344CB8AC3E}">
        <p14:creationId xmlns:p14="http://schemas.microsoft.com/office/powerpoint/2010/main" val="1802854348"/>
      </p:ext>
    </p:extLst>
  </p:cSld>
  <p:clrMapOvr>
    <a:masterClrMapping/>
  </p:clrMapOvr>
  <p:transition spd="med">
    <p:fade thruBlk="1"/>
  </p:transition>
</p:sld>
</file>

<file path=ppt/theme/theme1.xml><?xml version="1.0" encoding="utf-8"?>
<a:theme xmlns:a="http://schemas.openxmlformats.org/drawingml/2006/main" name="PatrioticPPTTheme">
  <a:themeElements>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fontScheme name="Firework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cs typeface="Times New Roman"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Fireworks 7">
        <a:dk1>
          <a:srgbClr val="A50021"/>
        </a:dk1>
        <a:lt1>
          <a:srgbClr val="FFFFFF"/>
        </a:lt1>
        <a:dk2>
          <a:srgbClr val="FFFFFF"/>
        </a:dk2>
        <a:lt2>
          <a:srgbClr val="C27474"/>
        </a:lt2>
        <a:accent1>
          <a:srgbClr val="A50021"/>
        </a:accent1>
        <a:accent2>
          <a:srgbClr val="D19FA6"/>
        </a:accent2>
        <a:accent3>
          <a:srgbClr val="FFFFFF"/>
        </a:accent3>
        <a:accent4>
          <a:srgbClr val="8C001B"/>
        </a:accent4>
        <a:accent5>
          <a:srgbClr val="CFAAAB"/>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8">
        <a:dk1>
          <a:srgbClr val="A50021"/>
        </a:dk1>
        <a:lt1>
          <a:srgbClr val="FFFFFF"/>
        </a:lt1>
        <a:dk2>
          <a:srgbClr val="FFFFFF"/>
        </a:dk2>
        <a:lt2>
          <a:srgbClr val="C27474"/>
        </a:lt2>
        <a:accent1>
          <a:srgbClr val="772F3B"/>
        </a:accent1>
        <a:accent2>
          <a:srgbClr val="D19FA6"/>
        </a:accent2>
        <a:accent3>
          <a:srgbClr val="FFFFFF"/>
        </a:accent3>
        <a:accent4>
          <a:srgbClr val="8C001B"/>
        </a:accent4>
        <a:accent5>
          <a:srgbClr val="BDADAF"/>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PatrioticPPTTheme</Template>
  <TotalTime>43572</TotalTime>
  <Words>3152</Words>
  <Application>Microsoft Office PowerPoint</Application>
  <PresentationFormat>On-screen Show (4:3)</PresentationFormat>
  <Paragraphs>896</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Tahoma</vt:lpstr>
      <vt:lpstr>Times New Roman</vt:lpstr>
      <vt:lpstr>PatrioticPPTTheme</vt:lpstr>
      <vt:lpstr> District 32 Republican Club Presentation</vt:lpstr>
      <vt:lpstr>Focus on 2016 Presidential Election</vt:lpstr>
      <vt:lpstr>Hypothetical Trump vs. Clinton Match-up – NY TIMES</vt:lpstr>
      <vt:lpstr>Hypothetical Trump vs. Clinton Match-up - YouGov</vt:lpstr>
      <vt:lpstr>Trump vs. Clinton Favorability Match-up</vt:lpstr>
      <vt:lpstr>Hypothetical Trump vs. Sanders Match-up</vt:lpstr>
      <vt:lpstr>Favorability of Others - YouGov</vt:lpstr>
      <vt:lpstr>Voting Intentions of NON Clinton/Trump Primary - YouGov</vt:lpstr>
      <vt:lpstr>Generic Congressional Vote</vt:lpstr>
      <vt:lpstr>PowerPoint Presentation</vt:lpstr>
      <vt:lpstr>PowerPoint Presentation</vt:lpstr>
      <vt:lpstr>Better off Now vs. 8 Years Ago - YouGov</vt:lpstr>
      <vt:lpstr>US More Respected Compared to 8 Yrs. Ago?</vt:lpstr>
      <vt:lpstr>How Important will inequality be as an issue in your vote for president this year?</vt:lpstr>
      <vt:lpstr>How Important will Minimum Wage be as an issue in your vote for president this year? </vt:lpstr>
      <vt:lpstr>How Important will healthcare be as an issue in your vote for president this year? </vt:lpstr>
      <vt:lpstr>How Important will college tuition be as an issue in your vote for president this year? </vt:lpstr>
      <vt:lpstr>PowerPoint Presentation</vt:lpstr>
      <vt:lpstr>How important will money in politics be as an issue in your vote for president this year? </vt:lpstr>
      <vt:lpstr>How Important will Wall St. reform be as an issue in your vote for president this year? </vt:lpstr>
      <vt:lpstr>How important will job creation be as an issue in your vote for president this year? </vt:lpstr>
      <vt:lpstr>How Important will taxes be as an issue in your vote for president this year? </vt:lpstr>
      <vt:lpstr>How Important will free trade agreements be as an issue in your vote for president this year? </vt:lpstr>
      <vt:lpstr>How Important will national security be as an issue in your vote for president this year? </vt:lpstr>
      <vt:lpstr>How Important will fighting terrorism be as an issue in your vote for president this year? </vt:lpstr>
      <vt:lpstr>How Important will law and order be as an issue in your vote for president this year? </vt:lpstr>
      <vt:lpstr>How important will police brutality be as an issue in your vote for president this year? </vt:lpstr>
      <vt:lpstr>How important will gun control be as an issue in your vote for president this year? </vt:lpstr>
      <vt:lpstr>How Important will immigration reform be as an issue in your vote for president this year? </vt:lpstr>
      <vt:lpstr>How Important will climate change be as an issue in your vote for president this year?</vt:lpstr>
      <vt:lpstr>How Important will religious liberty be as an issue in your vote for president this year? </vt:lpstr>
      <vt:lpstr>How important will the choice of the vice presidential running mate be as an issue in your vote for president this year? </vt:lpstr>
      <vt:lpstr>How Important will LGBTQ equality be as an issue in your vote for president this year? </vt:lpstr>
      <vt:lpstr>Which of these is the most important issue? </vt:lpstr>
      <vt:lpstr>Which is more important: picking a candidate who…</vt:lpstr>
      <vt:lpstr>Words Associated with Clinton/Trump</vt:lpstr>
    </vt:vector>
  </TitlesOfParts>
  <Company>AACC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CSLI Service Learning – Exit Meeting</dc:title>
  <dc:creator>AACC</dc:creator>
  <cp:lastModifiedBy>Dan Nataf</cp:lastModifiedBy>
  <cp:revision>486</cp:revision>
  <cp:lastPrinted>2016-08-02T21:09:32Z</cp:lastPrinted>
  <dcterms:created xsi:type="dcterms:W3CDTF">2007-11-04T17:37:16Z</dcterms:created>
  <dcterms:modified xsi:type="dcterms:W3CDTF">2016-08-02T21:28:51Z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TC010902941033</vt:lpwstr>
  </property>
</Properties>
</file>