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256" r:id="rId3"/>
    <p:sldId id="317" r:id="rId4"/>
    <p:sldId id="301" r:id="rId5"/>
    <p:sldId id="282" r:id="rId6"/>
    <p:sldId id="298" r:id="rId7"/>
    <p:sldId id="300" r:id="rId8"/>
    <p:sldId id="309" r:id="rId9"/>
    <p:sldId id="297" r:id="rId10"/>
    <p:sldId id="302" r:id="rId11"/>
    <p:sldId id="321" r:id="rId12"/>
    <p:sldId id="322" r:id="rId13"/>
    <p:sldId id="323" r:id="rId14"/>
    <p:sldId id="303" r:id="rId15"/>
    <p:sldId id="292" r:id="rId16"/>
    <p:sldId id="306" r:id="rId17"/>
    <p:sldId id="307" r:id="rId18"/>
    <p:sldId id="308" r:id="rId19"/>
    <p:sldId id="318" r:id="rId20"/>
    <p:sldId id="310" r:id="rId21"/>
    <p:sldId id="290" r:id="rId22"/>
    <p:sldId id="311" r:id="rId23"/>
    <p:sldId id="313" r:id="rId24"/>
    <p:sldId id="295" r:id="rId25"/>
    <p:sldId id="319" r:id="rId26"/>
    <p:sldId id="320" r:id="rId27"/>
    <p:sldId id="312" r:id="rId28"/>
    <p:sldId id="314" r:id="rId29"/>
    <p:sldId id="315" r:id="rId30"/>
    <p:sldId id="316" r:id="rId3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8E51"/>
    <a:srgbClr val="669900"/>
    <a:srgbClr val="247274"/>
    <a:srgbClr val="105A5B"/>
    <a:srgbClr val="1376BA"/>
    <a:srgbClr val="1C86C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 varScale="1">
        <p:scale>
          <a:sx n="75" d="100"/>
          <a:sy n="75" d="100"/>
        </p:scale>
        <p:origin x="1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\Google%20Drive\CSLI\Presentations\2017\AACC%204-19-17%20GraphsA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7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Dan\Google%20Drive\CSLI\Semiannual%20Survey\S17\S17%20Job%20Approval%20Trust%20Party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7\AACC%204-19-17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Nation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1.1752000992018454E-16"/>
                  <c:y val="4.333068041905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02-4037-A531-7BB616D07DD5}"/>
                </c:ext>
              </c:extLst>
            </c:dLbl>
            <c:dLbl>
              <c:idx val="7"/>
              <c:layout>
                <c:manualLayout>
                  <c:x val="-4.8076923076924251E-3"/>
                  <c:y val="4.333068041905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02-4037-A531-7BB616D07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Fall '12</c:v>
                </c:pt>
                <c:pt idx="1">
                  <c:v>Spring '13</c:v>
                </c:pt>
                <c:pt idx="2">
                  <c:v>Fall '13</c:v>
                </c:pt>
                <c:pt idx="3">
                  <c:v>Spring '14</c:v>
                </c:pt>
                <c:pt idx="4">
                  <c:v>Fall '14</c:v>
                </c:pt>
                <c:pt idx="5">
                  <c:v>Spring '15</c:v>
                </c:pt>
                <c:pt idx="6">
                  <c:v>Fall '15</c:v>
                </c:pt>
                <c:pt idx="7">
                  <c:v>Spring '16</c:v>
                </c:pt>
                <c:pt idx="8">
                  <c:v>Fall '16</c:v>
                </c:pt>
                <c:pt idx="9">
                  <c:v>Spring '17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36</c:v>
                </c:pt>
                <c:pt idx="1">
                  <c:v>24</c:v>
                </c:pt>
                <c:pt idx="2">
                  <c:v>10</c:v>
                </c:pt>
                <c:pt idx="3">
                  <c:v>27</c:v>
                </c:pt>
                <c:pt idx="4">
                  <c:v>23</c:v>
                </c:pt>
                <c:pt idx="5">
                  <c:v>27</c:v>
                </c:pt>
                <c:pt idx="6">
                  <c:v>21</c:v>
                </c:pt>
                <c:pt idx="7">
                  <c:v>21</c:v>
                </c:pt>
                <c:pt idx="8">
                  <c:v>20</c:v>
                </c:pt>
                <c:pt idx="9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02-4037-A531-7BB616D07D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solidFill>
                  <a:srgbClr val="FFC000"/>
                </a:solidFill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Fall '12</c:v>
                </c:pt>
                <c:pt idx="1">
                  <c:v>Spring '13</c:v>
                </c:pt>
                <c:pt idx="2">
                  <c:v>Fall '13</c:v>
                </c:pt>
                <c:pt idx="3">
                  <c:v>Spring '14</c:v>
                </c:pt>
                <c:pt idx="4">
                  <c:v>Fall '14</c:v>
                </c:pt>
                <c:pt idx="5">
                  <c:v>Spring '15</c:v>
                </c:pt>
                <c:pt idx="6">
                  <c:v>Fall '15</c:v>
                </c:pt>
                <c:pt idx="7">
                  <c:v>Spring '16</c:v>
                </c:pt>
                <c:pt idx="8">
                  <c:v>Fall '16</c:v>
                </c:pt>
                <c:pt idx="9">
                  <c:v>Spring '17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36</c:v>
                </c:pt>
                <c:pt idx="1">
                  <c:v>35</c:v>
                </c:pt>
                <c:pt idx="2">
                  <c:v>35</c:v>
                </c:pt>
                <c:pt idx="3">
                  <c:v>31</c:v>
                </c:pt>
                <c:pt idx="4">
                  <c:v>27</c:v>
                </c:pt>
                <c:pt idx="5">
                  <c:v>47</c:v>
                </c:pt>
                <c:pt idx="6">
                  <c:v>51</c:v>
                </c:pt>
                <c:pt idx="7">
                  <c:v>52</c:v>
                </c:pt>
                <c:pt idx="8">
                  <c:v>56</c:v>
                </c:pt>
                <c:pt idx="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02-4037-A531-7BB616D07DD5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County</c:v>
                </c:pt>
              </c:strCache>
            </c:strRef>
          </c:tx>
          <c:spPr>
            <a:ln w="63500"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Fall '12</c:v>
                </c:pt>
                <c:pt idx="1">
                  <c:v>Spring '13</c:v>
                </c:pt>
                <c:pt idx="2">
                  <c:v>Fall '13</c:v>
                </c:pt>
                <c:pt idx="3">
                  <c:v>Spring '14</c:v>
                </c:pt>
                <c:pt idx="4">
                  <c:v>Fall '14</c:v>
                </c:pt>
                <c:pt idx="5">
                  <c:v>Spring '15</c:v>
                </c:pt>
                <c:pt idx="6">
                  <c:v>Fall '15</c:v>
                </c:pt>
                <c:pt idx="7">
                  <c:v>Spring '16</c:v>
                </c:pt>
                <c:pt idx="8">
                  <c:v>Fall '16</c:v>
                </c:pt>
                <c:pt idx="9">
                  <c:v>Spring '17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50</c:v>
                </c:pt>
                <c:pt idx="1">
                  <c:v>49</c:v>
                </c:pt>
                <c:pt idx="2">
                  <c:v>50</c:v>
                </c:pt>
                <c:pt idx="3">
                  <c:v>50</c:v>
                </c:pt>
                <c:pt idx="4">
                  <c:v>49</c:v>
                </c:pt>
                <c:pt idx="5">
                  <c:v>58</c:v>
                </c:pt>
                <c:pt idx="6">
                  <c:v>51</c:v>
                </c:pt>
                <c:pt idx="7">
                  <c:v>55</c:v>
                </c:pt>
                <c:pt idx="8">
                  <c:v>56</c:v>
                </c:pt>
                <c:pt idx="9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02-4037-A531-7BB616D07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42592"/>
        <c:axId val="209129856"/>
      </c:lineChart>
      <c:catAx>
        <c:axId val="17254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129856"/>
        <c:crosses val="autoZero"/>
        <c:auto val="1"/>
        <c:lblAlgn val="ctr"/>
        <c:lblOffset val="100"/>
        <c:noMultiLvlLbl val="0"/>
      </c:catAx>
      <c:valAx>
        <c:axId val="2091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542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Sheet1!$A$4:$A$10</c:f>
              <c:strCache>
                <c:ptCount val="7"/>
                <c:pt idx="0">
                  <c:v>Using torture when interrogating foreigners suspected of terrorism</c:v>
                </c:pt>
                <c:pt idx="1">
                  <c:v>Reducing American support for NATO if other countries can’t meet their financial obligations</c:v>
                </c:pt>
                <c:pt idx="2">
                  <c:v>Building a wall on the US border with Mexico</c:v>
                </c:pt>
                <c:pt idx="3">
                  <c:v>Imposing tariffs or taxes on imported goods such as those from Mexico</c:v>
                </c:pt>
                <c:pt idx="4">
                  <c:v>A $54 billion increase in defense spending</c:v>
                </c:pt>
                <c:pt idx="5">
                  <c:v>Travel restrictions on people from some Middle East countries</c:v>
                </c:pt>
                <c:pt idx="6">
                  <c:v>Average</c:v>
                </c:pt>
              </c:strCache>
            </c:strRef>
          </c:cat>
          <c:val>
            <c:numRef>
              <c:f>Sheet1!$B$4:$B$10</c:f>
              <c:numCache>
                <c:formatCode>General</c:formatCode>
                <c:ptCount val="7"/>
                <c:pt idx="0">
                  <c:v>31</c:v>
                </c:pt>
                <c:pt idx="1">
                  <c:v>38</c:v>
                </c:pt>
                <c:pt idx="2">
                  <c:v>38</c:v>
                </c:pt>
                <c:pt idx="3">
                  <c:v>44</c:v>
                </c:pt>
                <c:pt idx="4">
                  <c:v>44</c:v>
                </c:pt>
                <c:pt idx="5">
                  <c:v>49</c:v>
                </c:pt>
                <c:pt idx="6" formatCode="0">
                  <c:v>40.666666666666664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3-48C7-8649-3DEC771F6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7541632"/>
        <c:axId val="217551616"/>
      </c:barChart>
      <c:catAx>
        <c:axId val="2175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51616"/>
        <c:crosses val="autoZero"/>
        <c:auto val="1"/>
        <c:lblAlgn val="ctr"/>
        <c:lblOffset val="100"/>
        <c:noMultiLvlLbl val="0"/>
      </c:catAx>
      <c:valAx>
        <c:axId val="21755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4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Sheet1!$E$75</c:f>
              <c:strCache>
                <c:ptCount val="1"/>
                <c:pt idx="0">
                  <c:v>Travel restrictions on people from some Middle East countries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Sheet1!$F$75:$M$75</c:f>
              <c:numCache>
                <c:formatCode>General</c:formatCode>
                <c:ptCount val="8"/>
                <c:pt idx="0">
                  <c:v>-35</c:v>
                </c:pt>
                <c:pt idx="1">
                  <c:v>4</c:v>
                </c:pt>
                <c:pt idx="2">
                  <c:v>-11</c:v>
                </c:pt>
                <c:pt idx="3">
                  <c:v>-34</c:v>
                </c:pt>
                <c:pt idx="4">
                  <c:v>-33</c:v>
                </c:pt>
                <c:pt idx="5">
                  <c:v>-64</c:v>
                </c:pt>
                <c:pt idx="6">
                  <c:v>-63</c:v>
                </c:pt>
                <c:pt idx="7">
                  <c:v>-72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C-41DB-B293-2D13268BB187}"/>
            </c:ext>
          </c:extLst>
        </c:ser>
        <c:ser>
          <c:idx val="1"/>
          <c:order val="1"/>
          <c:tx>
            <c:strRef>
              <c:f>Sheet1!$E$76</c:f>
              <c:strCache>
                <c:ptCount val="1"/>
                <c:pt idx="0">
                  <c:v>Imposing tariffs or taxes on imported goods such as those from Mexico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Sheet1!$F$76:$M$76</c:f>
              <c:numCache>
                <c:formatCode>General</c:formatCode>
                <c:ptCount val="8"/>
                <c:pt idx="0">
                  <c:v>-23</c:v>
                </c:pt>
                <c:pt idx="1">
                  <c:v>-5</c:v>
                </c:pt>
                <c:pt idx="2">
                  <c:v>-13</c:v>
                </c:pt>
                <c:pt idx="3">
                  <c:v>-18</c:v>
                </c:pt>
                <c:pt idx="4">
                  <c:v>-11</c:v>
                </c:pt>
                <c:pt idx="5">
                  <c:v>-40</c:v>
                </c:pt>
                <c:pt idx="6">
                  <c:v>-42</c:v>
                </c:pt>
                <c:pt idx="7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C-41DB-B293-2D13268BB187}"/>
            </c:ext>
          </c:extLst>
        </c:ser>
        <c:ser>
          <c:idx val="2"/>
          <c:order val="2"/>
          <c:tx>
            <c:strRef>
              <c:f>Sheet1!$E$77</c:f>
              <c:strCache>
                <c:ptCount val="1"/>
                <c:pt idx="0">
                  <c:v>A $54 billion increase in defense spending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Sheet1!$F$77:$M$77</c:f>
              <c:numCache>
                <c:formatCode>General</c:formatCode>
                <c:ptCount val="8"/>
                <c:pt idx="0">
                  <c:v>-31</c:v>
                </c:pt>
                <c:pt idx="1">
                  <c:v>4</c:v>
                </c:pt>
                <c:pt idx="2">
                  <c:v>-9</c:v>
                </c:pt>
                <c:pt idx="3">
                  <c:v>-27</c:v>
                </c:pt>
                <c:pt idx="4">
                  <c:v>-24</c:v>
                </c:pt>
                <c:pt idx="5">
                  <c:v>-55</c:v>
                </c:pt>
                <c:pt idx="6">
                  <c:v>-56</c:v>
                </c:pt>
                <c:pt idx="7">
                  <c:v>-62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DC-41DB-B293-2D13268BB187}"/>
            </c:ext>
          </c:extLst>
        </c:ser>
        <c:ser>
          <c:idx val="3"/>
          <c:order val="3"/>
          <c:tx>
            <c:strRef>
              <c:f>Sheet1!$E$78</c:f>
              <c:strCache>
                <c:ptCount val="1"/>
                <c:pt idx="0">
                  <c:v>Reducing American support for NATO if other countries can’t meet their financial obligations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Sheet1!$F$78:$M$78</c:f>
              <c:numCache>
                <c:formatCode>General</c:formatCode>
                <c:ptCount val="8"/>
                <c:pt idx="0">
                  <c:v>-30</c:v>
                </c:pt>
                <c:pt idx="1">
                  <c:v>-7</c:v>
                </c:pt>
                <c:pt idx="2">
                  <c:v>-12</c:v>
                </c:pt>
                <c:pt idx="3">
                  <c:v>-28</c:v>
                </c:pt>
                <c:pt idx="4">
                  <c:v>-30</c:v>
                </c:pt>
                <c:pt idx="5">
                  <c:v>-50</c:v>
                </c:pt>
                <c:pt idx="6">
                  <c:v>-50</c:v>
                </c:pt>
                <c:pt idx="7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DC-41DB-B293-2D13268BB187}"/>
            </c:ext>
          </c:extLst>
        </c:ser>
        <c:ser>
          <c:idx val="4"/>
          <c:order val="4"/>
          <c:tx>
            <c:strRef>
              <c:f>Sheet1!$E$79</c:f>
              <c:strCache>
                <c:ptCount val="1"/>
                <c:pt idx="0">
                  <c:v>Building a wall on the US border with Mexico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Sheet1!$F$79:$M$79</c:f>
              <c:numCache>
                <c:formatCode>General</c:formatCode>
                <c:ptCount val="8"/>
                <c:pt idx="0">
                  <c:v>-31</c:v>
                </c:pt>
                <c:pt idx="1">
                  <c:v>-2</c:v>
                </c:pt>
                <c:pt idx="2">
                  <c:v>-9</c:v>
                </c:pt>
                <c:pt idx="3">
                  <c:v>-21</c:v>
                </c:pt>
                <c:pt idx="4">
                  <c:v>-30</c:v>
                </c:pt>
                <c:pt idx="5">
                  <c:v>-57</c:v>
                </c:pt>
                <c:pt idx="6">
                  <c:v>-63</c:v>
                </c:pt>
                <c:pt idx="7">
                  <c:v>-73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DC-41DB-B293-2D13268BB187}"/>
            </c:ext>
          </c:extLst>
        </c:ser>
        <c:ser>
          <c:idx val="5"/>
          <c:order val="5"/>
          <c:tx>
            <c:strRef>
              <c:f>Sheet1!$E$80</c:f>
              <c:strCache>
                <c:ptCount val="1"/>
                <c:pt idx="0">
                  <c:v>Using torture when interrogating foreigners suspected of terrorism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Sheet1!$F$74:$M$74</c:f>
              <c:strCache>
                <c:ptCount val="8"/>
                <c:pt idx="0">
                  <c:v>Average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Repub.</c:v>
                </c:pt>
                <c:pt idx="6">
                  <c:v>Cons.</c:v>
                </c:pt>
                <c:pt idx="7">
                  <c:v>TrumpVtr</c:v>
                </c:pt>
              </c:strCache>
            </c:strRef>
          </c:cat>
          <c:val>
            <c:numRef>
              <c:f>Sheet1!$F$80:$M$80</c:f>
              <c:numCache>
                <c:formatCode>General</c:formatCode>
                <c:ptCount val="8"/>
                <c:pt idx="0">
                  <c:v>-20</c:v>
                </c:pt>
                <c:pt idx="1">
                  <c:v>-5</c:v>
                </c:pt>
                <c:pt idx="2">
                  <c:v>-8</c:v>
                </c:pt>
                <c:pt idx="3">
                  <c:v>-18</c:v>
                </c:pt>
                <c:pt idx="4">
                  <c:v>-8</c:v>
                </c:pt>
                <c:pt idx="5">
                  <c:v>-36</c:v>
                </c:pt>
                <c:pt idx="6">
                  <c:v>-32</c:v>
                </c:pt>
                <c:pt idx="7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DC-41DB-B293-2D13268BB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742336"/>
        <c:axId val="217580288"/>
      </c:barChart>
      <c:catAx>
        <c:axId val="2177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80288"/>
        <c:crosses val="autoZero"/>
        <c:auto val="1"/>
        <c:lblAlgn val="ctr"/>
        <c:lblOffset val="100"/>
        <c:noMultiLvlLbl val="0"/>
      </c:catAx>
      <c:valAx>
        <c:axId val="21758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74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61027971319952E-2"/>
          <c:y val="6.0724965926496587E-2"/>
          <c:w val="0.94204374922290346"/>
          <c:h val="0.85678450052462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Sheet1!$F$86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Sheet1!$E$87:$E$97</c:f>
              <c:strCache>
                <c:ptCount val="11"/>
                <c:pt idx="0">
                  <c:v>Banning fracking in Maryland</c:v>
                </c:pt>
                <c:pt idx="1">
                  <c:v>Providing 7 days of paid medical leave for workers in firms with at least 15 employees</c:v>
                </c:pt>
                <c:pt idx="2">
                  <c:v>With certain exceptions, assigning fines and other penalties to those in possession of firearms on college campuses</c:v>
                </c:pt>
                <c:pt idx="3">
                  <c:v>Having the Governor follow transportation priorities established by the Maryland General Assembly.</c:v>
                </c:pt>
                <c:pt idx="4">
                  <c:v>Preserving rural lands by limiting the extension of sewer systems into rural areas</c:v>
                </c:pt>
                <c:pt idx="5">
                  <c:v>Using school redistricting to reduce overcrowding</c:v>
                </c:pt>
                <c:pt idx="6">
                  <c:v>The county's school board decision for all schools to start approximately 15 minutes later each morning next school year</c:v>
                </c:pt>
                <c:pt idx="7">
                  <c:v>Providing more public funding to help low income students attend private schools</c:v>
                </c:pt>
                <c:pt idx="8">
                  <c:v>Allowing the public to swim at its own risk at all county owned beaches</c:v>
                </c:pt>
                <c:pt idx="9">
                  <c:v>Increase business incentives by Maryland to attract or retain large employers</c:v>
                </c:pt>
                <c:pt idx="10">
                  <c:v>Replacing some public schools with charter schools</c:v>
                </c:pt>
              </c:strCache>
            </c:strRef>
          </c:cat>
          <c:val>
            <c:numRef>
              <c:f>Sheet1!$F$87:$F$97</c:f>
              <c:numCache>
                <c:formatCode>General</c:formatCode>
                <c:ptCount val="11"/>
                <c:pt idx="0">
                  <c:v>57</c:v>
                </c:pt>
                <c:pt idx="1">
                  <c:v>67</c:v>
                </c:pt>
                <c:pt idx="2">
                  <c:v>68</c:v>
                </c:pt>
                <c:pt idx="3">
                  <c:v>50</c:v>
                </c:pt>
                <c:pt idx="4">
                  <c:v>59</c:v>
                </c:pt>
                <c:pt idx="5">
                  <c:v>70</c:v>
                </c:pt>
                <c:pt idx="6">
                  <c:v>58</c:v>
                </c:pt>
                <c:pt idx="7">
                  <c:v>46</c:v>
                </c:pt>
                <c:pt idx="8">
                  <c:v>49</c:v>
                </c:pt>
                <c:pt idx="9">
                  <c:v>74</c:v>
                </c:pt>
                <c:pt idx="1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3-4BA2-B280-93CC32B6E066}"/>
            </c:ext>
          </c:extLst>
        </c:ser>
        <c:ser>
          <c:idx val="1"/>
          <c:order val="1"/>
          <c:tx>
            <c:strRef>
              <c:f>Sheet1!$G$86</c:f>
              <c:strCache>
                <c:ptCount val="1"/>
                <c:pt idx="0">
                  <c:v>ClintonVtr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Sheet1!$E$87:$E$97</c:f>
              <c:strCache>
                <c:ptCount val="11"/>
                <c:pt idx="0">
                  <c:v>Banning fracking in Maryland</c:v>
                </c:pt>
                <c:pt idx="1">
                  <c:v>Providing 7 days of paid medical leave for workers in firms with at least 15 employees</c:v>
                </c:pt>
                <c:pt idx="2">
                  <c:v>With certain exceptions, assigning fines and other penalties to those in possession of firearms on college campuses</c:v>
                </c:pt>
                <c:pt idx="3">
                  <c:v>Having the Governor follow transportation priorities established by the Maryland General Assembly.</c:v>
                </c:pt>
                <c:pt idx="4">
                  <c:v>Preserving rural lands by limiting the extension of sewer systems into rural areas</c:v>
                </c:pt>
                <c:pt idx="5">
                  <c:v>Using school redistricting to reduce overcrowding</c:v>
                </c:pt>
                <c:pt idx="6">
                  <c:v>The county's school board decision for all schools to start approximately 15 minutes later each morning next school year</c:v>
                </c:pt>
                <c:pt idx="7">
                  <c:v>Providing more public funding to help low income students attend private schools</c:v>
                </c:pt>
                <c:pt idx="8">
                  <c:v>Allowing the public to swim at its own risk at all county owned beaches</c:v>
                </c:pt>
                <c:pt idx="9">
                  <c:v>Increase business incentives by Maryland to attract or retain large employers</c:v>
                </c:pt>
                <c:pt idx="10">
                  <c:v>Replacing some public schools with charter schools</c:v>
                </c:pt>
              </c:strCache>
            </c:strRef>
          </c:cat>
          <c:val>
            <c:numRef>
              <c:f>Sheet1!$G$87:$G$97</c:f>
              <c:numCache>
                <c:formatCode>General</c:formatCode>
                <c:ptCount val="11"/>
                <c:pt idx="0">
                  <c:v>78</c:v>
                </c:pt>
                <c:pt idx="1">
                  <c:v>83</c:v>
                </c:pt>
                <c:pt idx="2">
                  <c:v>86</c:v>
                </c:pt>
                <c:pt idx="3">
                  <c:v>63</c:v>
                </c:pt>
                <c:pt idx="4">
                  <c:v>65</c:v>
                </c:pt>
                <c:pt idx="5">
                  <c:v>71</c:v>
                </c:pt>
                <c:pt idx="6">
                  <c:v>64</c:v>
                </c:pt>
                <c:pt idx="7">
                  <c:v>45</c:v>
                </c:pt>
                <c:pt idx="8">
                  <c:v>38</c:v>
                </c:pt>
                <c:pt idx="9">
                  <c:v>64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3-4BA2-B280-93CC32B6E066}"/>
            </c:ext>
          </c:extLst>
        </c:ser>
        <c:ser>
          <c:idx val="2"/>
          <c:order val="2"/>
          <c:tx>
            <c:strRef>
              <c:f>Sheet1!$H$86</c:f>
              <c:strCache>
                <c:ptCount val="1"/>
                <c:pt idx="0">
                  <c:v>TrumpVtr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Sheet1!$E$87:$E$97</c:f>
              <c:strCache>
                <c:ptCount val="11"/>
                <c:pt idx="0">
                  <c:v>Banning fracking in Maryland</c:v>
                </c:pt>
                <c:pt idx="1">
                  <c:v>Providing 7 days of paid medical leave for workers in firms with at least 15 employees</c:v>
                </c:pt>
                <c:pt idx="2">
                  <c:v>With certain exceptions, assigning fines and other penalties to those in possession of firearms on college campuses</c:v>
                </c:pt>
                <c:pt idx="3">
                  <c:v>Having the Governor follow transportation priorities established by the Maryland General Assembly.</c:v>
                </c:pt>
                <c:pt idx="4">
                  <c:v>Preserving rural lands by limiting the extension of sewer systems into rural areas</c:v>
                </c:pt>
                <c:pt idx="5">
                  <c:v>Using school redistricting to reduce overcrowding</c:v>
                </c:pt>
                <c:pt idx="6">
                  <c:v>The county's school board decision for all schools to start approximately 15 minutes later each morning next school year</c:v>
                </c:pt>
                <c:pt idx="7">
                  <c:v>Providing more public funding to help low income students attend private schools</c:v>
                </c:pt>
                <c:pt idx="8">
                  <c:v>Allowing the public to swim at its own risk at all county owned beaches</c:v>
                </c:pt>
                <c:pt idx="9">
                  <c:v>Increase business incentives by Maryland to attract or retain large employers</c:v>
                </c:pt>
                <c:pt idx="10">
                  <c:v>Replacing some public schools with charter schools</c:v>
                </c:pt>
              </c:strCache>
            </c:strRef>
          </c:cat>
          <c:val>
            <c:numRef>
              <c:f>Sheet1!$H$87:$H$97</c:f>
              <c:numCache>
                <c:formatCode>General</c:formatCode>
                <c:ptCount val="11"/>
                <c:pt idx="0">
                  <c:v>37</c:v>
                </c:pt>
                <c:pt idx="1">
                  <c:v>48</c:v>
                </c:pt>
                <c:pt idx="2">
                  <c:v>56</c:v>
                </c:pt>
                <c:pt idx="3">
                  <c:v>34</c:v>
                </c:pt>
                <c:pt idx="4">
                  <c:v>53</c:v>
                </c:pt>
                <c:pt idx="5">
                  <c:v>63</c:v>
                </c:pt>
                <c:pt idx="6">
                  <c:v>56</c:v>
                </c:pt>
                <c:pt idx="7">
                  <c:v>43</c:v>
                </c:pt>
                <c:pt idx="8">
                  <c:v>59</c:v>
                </c:pt>
                <c:pt idx="9">
                  <c:v>90</c:v>
                </c:pt>
                <c:pt idx="1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23-4BA2-B280-93CC32B6E066}"/>
            </c:ext>
          </c:extLst>
        </c:ser>
        <c:ser>
          <c:idx val="3"/>
          <c:order val="3"/>
          <c:tx>
            <c:strRef>
              <c:f>Sheet1!$I$86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Sheet1!$E$87:$E$97</c:f>
              <c:strCache>
                <c:ptCount val="11"/>
                <c:pt idx="0">
                  <c:v>Banning fracking in Maryland</c:v>
                </c:pt>
                <c:pt idx="1">
                  <c:v>Providing 7 days of paid medical leave for workers in firms with at least 15 employees</c:v>
                </c:pt>
                <c:pt idx="2">
                  <c:v>With certain exceptions, assigning fines and other penalties to those in possession of firearms on college campuses</c:v>
                </c:pt>
                <c:pt idx="3">
                  <c:v>Having the Governor follow transportation priorities established by the Maryland General Assembly.</c:v>
                </c:pt>
                <c:pt idx="4">
                  <c:v>Preserving rural lands by limiting the extension of sewer systems into rural areas</c:v>
                </c:pt>
                <c:pt idx="5">
                  <c:v>Using school redistricting to reduce overcrowding</c:v>
                </c:pt>
                <c:pt idx="6">
                  <c:v>The county's school board decision for all schools to start approximately 15 minutes later each morning next school year</c:v>
                </c:pt>
                <c:pt idx="7">
                  <c:v>Providing more public funding to help low income students attend private schools</c:v>
                </c:pt>
                <c:pt idx="8">
                  <c:v>Allowing the public to swim at its own risk at all county owned beaches</c:v>
                </c:pt>
                <c:pt idx="9">
                  <c:v>Increase business incentives by Maryland to attract or retain large employers</c:v>
                </c:pt>
                <c:pt idx="10">
                  <c:v>Replacing some public schools with charter schools</c:v>
                </c:pt>
              </c:strCache>
            </c:strRef>
          </c:cat>
          <c:val>
            <c:numRef>
              <c:f>Sheet1!$I$87:$I$97</c:f>
              <c:numCache>
                <c:formatCode>General</c:formatCode>
                <c:ptCount val="11"/>
                <c:pt idx="0">
                  <c:v>41</c:v>
                </c:pt>
                <c:pt idx="1">
                  <c:v>35</c:v>
                </c:pt>
                <c:pt idx="2">
                  <c:v>30</c:v>
                </c:pt>
                <c:pt idx="3">
                  <c:v>29</c:v>
                </c:pt>
                <c:pt idx="4">
                  <c:v>12</c:v>
                </c:pt>
                <c:pt idx="5">
                  <c:v>8</c:v>
                </c:pt>
                <c:pt idx="6">
                  <c:v>8</c:v>
                </c:pt>
                <c:pt idx="7">
                  <c:v>2</c:v>
                </c:pt>
                <c:pt idx="8">
                  <c:v>-21</c:v>
                </c:pt>
                <c:pt idx="9">
                  <c:v>-26</c:v>
                </c:pt>
                <c:pt idx="10">
                  <c:v>-41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3-4BA2-B280-93CC32B6E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815296"/>
        <c:axId val="217825280"/>
      </c:barChart>
      <c:catAx>
        <c:axId val="2178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25280"/>
        <c:crosses val="autoZero"/>
        <c:auto val="1"/>
        <c:lblAlgn val="ctr"/>
        <c:lblOffset val="100"/>
        <c:noMultiLvlLbl val="0"/>
      </c:catAx>
      <c:valAx>
        <c:axId val="21782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81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46244219472565E-2"/>
          <c:y val="1.5256999125109361E-2"/>
          <c:w val="0.94449343832020993"/>
          <c:h val="0.69288888888888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Sheet1!$F$110:$F$111</c:f>
              <c:strCache>
                <c:ptCount val="2"/>
                <c:pt idx="0">
                  <c:v>Accurate</c:v>
                </c:pt>
                <c:pt idx="1">
                  <c:v>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Sheet1!$E$112:$E$125</c:f>
              <c:strCache>
                <c:ptCount val="14"/>
                <c:pt idx="0">
                  <c:v>FOX</c:v>
                </c:pt>
                <c:pt idx="1">
                  <c:v>CNN</c:v>
                </c:pt>
                <c:pt idx="2">
                  <c:v>Washington Post</c:v>
                </c:pt>
                <c:pt idx="3">
                  <c:v>MSNBC</c:v>
                </c:pt>
                <c:pt idx="4">
                  <c:v>CBS</c:v>
                </c:pt>
                <c:pt idx="5">
                  <c:v>NPR</c:v>
                </c:pt>
                <c:pt idx="6">
                  <c:v>New York Times</c:v>
                </c:pt>
                <c:pt idx="7">
                  <c:v>ABC</c:v>
                </c:pt>
                <c:pt idx="8">
                  <c:v>NBC</c:v>
                </c:pt>
                <c:pt idx="9">
                  <c:v>Facebook</c:v>
                </c:pt>
                <c:pt idx="10">
                  <c:v>“The Internet”</c:v>
                </c:pt>
                <c:pt idx="11">
                  <c:v>Social media</c:v>
                </c:pt>
                <c:pt idx="12">
                  <c:v>Trump/White House</c:v>
                </c:pt>
                <c:pt idx="13">
                  <c:v>Breitbart.com</c:v>
                </c:pt>
              </c:strCache>
            </c:strRef>
          </c:cat>
          <c:val>
            <c:numRef>
              <c:f>Sheet1!$F$112:$F$125</c:f>
              <c:numCache>
                <c:formatCode>General</c:formatCode>
                <c:ptCount val="14"/>
                <c:pt idx="0">
                  <c:v>22</c:v>
                </c:pt>
                <c:pt idx="1">
                  <c:v>14</c:v>
                </c:pt>
                <c:pt idx="2">
                  <c:v>10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B-48F5-950A-76BE5D7CC38E}"/>
            </c:ext>
          </c:extLst>
        </c:ser>
        <c:ser>
          <c:idx val="1"/>
          <c:order val="1"/>
          <c:tx>
            <c:strRef>
              <c:f>Sheet1!$G$110:$G$111</c:f>
              <c:strCache>
                <c:ptCount val="2"/>
                <c:pt idx="0">
                  <c:v>Fake</c:v>
                </c:pt>
                <c:pt idx="1">
                  <c:v>%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Sheet1!$E$112:$E$125</c:f>
              <c:strCache>
                <c:ptCount val="14"/>
                <c:pt idx="0">
                  <c:v>FOX</c:v>
                </c:pt>
                <c:pt idx="1">
                  <c:v>CNN</c:v>
                </c:pt>
                <c:pt idx="2">
                  <c:v>Washington Post</c:v>
                </c:pt>
                <c:pt idx="3">
                  <c:v>MSNBC</c:v>
                </c:pt>
                <c:pt idx="4">
                  <c:v>CBS</c:v>
                </c:pt>
                <c:pt idx="5">
                  <c:v>NPR</c:v>
                </c:pt>
                <c:pt idx="6">
                  <c:v>New York Times</c:v>
                </c:pt>
                <c:pt idx="7">
                  <c:v>ABC</c:v>
                </c:pt>
                <c:pt idx="8">
                  <c:v>NBC</c:v>
                </c:pt>
                <c:pt idx="9">
                  <c:v>Facebook</c:v>
                </c:pt>
                <c:pt idx="10">
                  <c:v>“The Internet”</c:v>
                </c:pt>
                <c:pt idx="11">
                  <c:v>Social media</c:v>
                </c:pt>
                <c:pt idx="12">
                  <c:v>Trump/White House</c:v>
                </c:pt>
                <c:pt idx="13">
                  <c:v>Breitbart.com</c:v>
                </c:pt>
              </c:strCache>
            </c:strRef>
          </c:cat>
          <c:val>
            <c:numRef>
              <c:f>Sheet1!$G$112:$G$125</c:f>
              <c:numCache>
                <c:formatCode>General</c:formatCode>
                <c:ptCount val="14"/>
                <c:pt idx="0">
                  <c:v>26</c:v>
                </c:pt>
                <c:pt idx="1">
                  <c:v>17</c:v>
                </c:pt>
                <c:pt idx="2">
                  <c:v>1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3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B-48F5-950A-76BE5D7CC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260992"/>
        <c:axId val="218262528"/>
      </c:barChart>
      <c:catAx>
        <c:axId val="2182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62528"/>
        <c:crosses val="autoZero"/>
        <c:auto val="1"/>
        <c:lblAlgn val="ctr"/>
        <c:lblOffset val="100"/>
        <c:noMultiLvlLbl val="0"/>
      </c:catAx>
      <c:valAx>
        <c:axId val="2182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26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Support/Oppose/No</a:t>
            </a:r>
            <a:r>
              <a:rPr lang="en-US" baseline="0" dirty="0"/>
              <a:t> answer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Sheet1!$E$103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Sheet1!$F$102:$M$102</c:f>
              <c:strCache>
                <c:ptCount val="8"/>
                <c:pt idx="0">
                  <c:v>ClintonVtr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Conservative</c:v>
                </c:pt>
                <c:pt idx="6">
                  <c:v>Republicans</c:v>
                </c:pt>
                <c:pt idx="7">
                  <c:v>TrumpVtr</c:v>
                </c:pt>
              </c:strCache>
            </c:strRef>
          </c:cat>
          <c:val>
            <c:numRef>
              <c:f>Sheet1!$F$103:$M$103</c:f>
              <c:numCache>
                <c:formatCode>General</c:formatCode>
                <c:ptCount val="8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24</c:v>
                </c:pt>
                <c:pt idx="4">
                  <c:v>35</c:v>
                </c:pt>
                <c:pt idx="5">
                  <c:v>50</c:v>
                </c:pt>
                <c:pt idx="6">
                  <c:v>49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B-46A5-9398-43BF6FF5884C}"/>
            </c:ext>
          </c:extLst>
        </c:ser>
        <c:ser>
          <c:idx val="1"/>
          <c:order val="1"/>
          <c:tx>
            <c:strRef>
              <c:f>Sheet1!$E$104</c:f>
              <c:strCache>
                <c:ptCount val="1"/>
                <c:pt idx="0">
                  <c:v>Oppose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Sheet1!$F$102:$M$102</c:f>
              <c:strCache>
                <c:ptCount val="8"/>
                <c:pt idx="0">
                  <c:v>ClintonVtr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Conservative</c:v>
                </c:pt>
                <c:pt idx="6">
                  <c:v>Republicans</c:v>
                </c:pt>
                <c:pt idx="7">
                  <c:v>TrumpVtr</c:v>
                </c:pt>
              </c:strCache>
            </c:strRef>
          </c:cat>
          <c:val>
            <c:numRef>
              <c:f>Sheet1!$F$104:$M$104</c:f>
              <c:numCache>
                <c:formatCode>General</c:formatCode>
                <c:ptCount val="8"/>
                <c:pt idx="0">
                  <c:v>87</c:v>
                </c:pt>
                <c:pt idx="1">
                  <c:v>82</c:v>
                </c:pt>
                <c:pt idx="2">
                  <c:v>79</c:v>
                </c:pt>
                <c:pt idx="3">
                  <c:v>71</c:v>
                </c:pt>
                <c:pt idx="4">
                  <c:v>55</c:v>
                </c:pt>
                <c:pt idx="5">
                  <c:v>35</c:v>
                </c:pt>
                <c:pt idx="6">
                  <c:v>42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B-46A5-9398-43BF6FF5884C}"/>
            </c:ext>
          </c:extLst>
        </c:ser>
        <c:ser>
          <c:idx val="2"/>
          <c:order val="2"/>
          <c:tx>
            <c:strRef>
              <c:f>Sheet1!$E$105</c:f>
              <c:strCache>
                <c:ptCount val="1"/>
                <c:pt idx="0">
                  <c:v>Unsure/no answer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Sheet1!$F$102:$M$102</c:f>
              <c:strCache>
                <c:ptCount val="8"/>
                <c:pt idx="0">
                  <c:v>ClintonVtr</c:v>
                </c:pt>
                <c:pt idx="1">
                  <c:v>Liberal</c:v>
                </c:pt>
                <c:pt idx="2">
                  <c:v>Democrats</c:v>
                </c:pt>
                <c:pt idx="3">
                  <c:v>Moderate</c:v>
                </c:pt>
                <c:pt idx="4">
                  <c:v>Unaffiliated</c:v>
                </c:pt>
                <c:pt idx="5">
                  <c:v>Conservative</c:v>
                </c:pt>
                <c:pt idx="6">
                  <c:v>Republicans</c:v>
                </c:pt>
                <c:pt idx="7">
                  <c:v>TrumpVtr</c:v>
                </c:pt>
              </c:strCache>
            </c:strRef>
          </c:cat>
          <c:val>
            <c:numRef>
              <c:f>Sheet1!$F$105:$M$105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6</c:v>
                </c:pt>
                <c:pt idx="4">
                  <c:v>10</c:v>
                </c:pt>
                <c:pt idx="5">
                  <c:v>15</c:v>
                </c:pt>
                <c:pt idx="6">
                  <c:v>10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FB-46A5-9398-43BF6FF58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408640"/>
        <c:axId val="221196288"/>
      </c:barChart>
      <c:catAx>
        <c:axId val="2194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96288"/>
        <c:crosses val="autoZero"/>
        <c:auto val="1"/>
        <c:lblAlgn val="ctr"/>
        <c:lblOffset val="100"/>
        <c:noMultiLvlLbl val="0"/>
      </c:catAx>
      <c:valAx>
        <c:axId val="2211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0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Saying</a:t>
            </a:r>
            <a:r>
              <a:rPr lang="en-US" baseline="0" dirty="0"/>
              <a:t> “very,” “somewhat,” or “not very” serious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Sheet1!$F$164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Sheet1!$E$165:$E$173</c:f>
              <c:strCache>
                <c:ptCount val="9"/>
                <c:pt idx="0">
                  <c:v>Identity theft</c:v>
                </c:pt>
                <c:pt idx="1">
                  <c:v>Hackers or foreign governments hacking into US utilities</c:v>
                </c:pt>
                <c:pt idx="2">
                  <c:v>Online radicalization or recruitment of terrorists </c:v>
                </c:pt>
                <c:pt idx="3">
                  <c:v>Stolen credit cards</c:v>
                </c:pt>
                <c:pt idx="4">
                  <c:v>Hackers or foreign governments targeting US elections</c:v>
                </c:pt>
                <c:pt idx="5">
                  <c:v>Criminals hacking into your email or text messaging</c:v>
                </c:pt>
                <c:pt idx="6">
                  <c:v>Online bullying or harassment</c:v>
                </c:pt>
                <c:pt idx="7">
                  <c:v>Government hacking into your email or text messaging</c:v>
                </c:pt>
                <c:pt idx="8">
                  <c:v>Spam and phony emails</c:v>
                </c:pt>
              </c:strCache>
            </c:strRef>
          </c:cat>
          <c:val>
            <c:numRef>
              <c:f>Sheet1!$F$165:$F$173</c:f>
              <c:numCache>
                <c:formatCode>General</c:formatCode>
                <c:ptCount val="9"/>
                <c:pt idx="0">
                  <c:v>83</c:v>
                </c:pt>
                <c:pt idx="1">
                  <c:v>79</c:v>
                </c:pt>
                <c:pt idx="2">
                  <c:v>78</c:v>
                </c:pt>
                <c:pt idx="3">
                  <c:v>76</c:v>
                </c:pt>
                <c:pt idx="4">
                  <c:v>70</c:v>
                </c:pt>
                <c:pt idx="5">
                  <c:v>67</c:v>
                </c:pt>
                <c:pt idx="6">
                  <c:v>63</c:v>
                </c:pt>
                <c:pt idx="7">
                  <c:v>51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5-4948-ADB0-7EA42B18E42E}"/>
            </c:ext>
          </c:extLst>
        </c:ser>
        <c:ser>
          <c:idx val="1"/>
          <c:order val="1"/>
          <c:tx>
            <c:strRef>
              <c:f>Sheet1!$G$164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Sheet1!$E$165:$E$173</c:f>
              <c:strCache>
                <c:ptCount val="9"/>
                <c:pt idx="0">
                  <c:v>Identity theft</c:v>
                </c:pt>
                <c:pt idx="1">
                  <c:v>Hackers or foreign governments hacking into US utilities</c:v>
                </c:pt>
                <c:pt idx="2">
                  <c:v>Online radicalization or recruitment of terrorists </c:v>
                </c:pt>
                <c:pt idx="3">
                  <c:v>Stolen credit cards</c:v>
                </c:pt>
                <c:pt idx="4">
                  <c:v>Hackers or foreign governments targeting US elections</c:v>
                </c:pt>
                <c:pt idx="5">
                  <c:v>Criminals hacking into your email or text messaging</c:v>
                </c:pt>
                <c:pt idx="6">
                  <c:v>Online bullying or harassment</c:v>
                </c:pt>
                <c:pt idx="7">
                  <c:v>Government hacking into your email or text messaging</c:v>
                </c:pt>
                <c:pt idx="8">
                  <c:v>Spam and phony emails</c:v>
                </c:pt>
              </c:strCache>
            </c:strRef>
          </c:cat>
          <c:val>
            <c:numRef>
              <c:f>Sheet1!$G$165:$G$173</c:f>
              <c:numCache>
                <c:formatCode>General</c:formatCode>
                <c:ptCount val="9"/>
                <c:pt idx="0">
                  <c:v>15</c:v>
                </c:pt>
                <c:pt idx="1">
                  <c:v>13</c:v>
                </c:pt>
                <c:pt idx="2">
                  <c:v>15</c:v>
                </c:pt>
                <c:pt idx="3">
                  <c:v>20</c:v>
                </c:pt>
                <c:pt idx="4">
                  <c:v>15</c:v>
                </c:pt>
                <c:pt idx="5">
                  <c:v>25</c:v>
                </c:pt>
                <c:pt idx="6">
                  <c:v>28</c:v>
                </c:pt>
                <c:pt idx="7">
                  <c:v>24</c:v>
                </c:pt>
                <c:pt idx="8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5-4948-ADB0-7EA42B18E42E}"/>
            </c:ext>
          </c:extLst>
        </c:ser>
        <c:ser>
          <c:idx val="2"/>
          <c:order val="2"/>
          <c:tx>
            <c:strRef>
              <c:f>Sheet1!$H$164</c:f>
              <c:strCache>
                <c:ptCount val="1"/>
                <c:pt idx="0">
                  <c:v>Not very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Sheet1!$E$165:$E$173</c:f>
              <c:strCache>
                <c:ptCount val="9"/>
                <c:pt idx="0">
                  <c:v>Identity theft</c:v>
                </c:pt>
                <c:pt idx="1">
                  <c:v>Hackers or foreign governments hacking into US utilities</c:v>
                </c:pt>
                <c:pt idx="2">
                  <c:v>Online radicalization or recruitment of terrorists </c:v>
                </c:pt>
                <c:pt idx="3">
                  <c:v>Stolen credit cards</c:v>
                </c:pt>
                <c:pt idx="4">
                  <c:v>Hackers or foreign governments targeting US elections</c:v>
                </c:pt>
                <c:pt idx="5">
                  <c:v>Criminals hacking into your email or text messaging</c:v>
                </c:pt>
                <c:pt idx="6">
                  <c:v>Online bullying or harassment</c:v>
                </c:pt>
                <c:pt idx="7">
                  <c:v>Government hacking into your email or text messaging</c:v>
                </c:pt>
                <c:pt idx="8">
                  <c:v>Spam and phony emails</c:v>
                </c:pt>
              </c:strCache>
            </c:strRef>
          </c:cat>
          <c:val>
            <c:numRef>
              <c:f>Sheet1!$H$165:$H$173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  <c:pt idx="5">
                  <c:v>6</c:v>
                </c:pt>
                <c:pt idx="6">
                  <c:v>8</c:v>
                </c:pt>
                <c:pt idx="7">
                  <c:v>22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5-4948-ADB0-7EA42B18E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272320"/>
        <c:axId val="221290496"/>
      </c:barChart>
      <c:catAx>
        <c:axId val="2212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290496"/>
        <c:crosses val="autoZero"/>
        <c:auto val="1"/>
        <c:lblAlgn val="ctr"/>
        <c:lblOffset val="100"/>
        <c:noMultiLvlLbl val="0"/>
      </c:catAx>
      <c:valAx>
        <c:axId val="22129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27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619269500953064E-2"/>
          <c:y val="5.0634409940039857E-2"/>
          <c:w val="0.94204374922290346"/>
          <c:h val="0.85678450052462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Sheet1!$F$177</c:f>
              <c:strCache>
                <c:ptCount val="1"/>
                <c:pt idx="0">
                  <c:v>ClintonVtr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Sheet1!$E$178:$E$186</c:f>
              <c:strCache>
                <c:ptCount val="9"/>
                <c:pt idx="0">
                  <c:v>Hackers or foreign governments targeting US elections</c:v>
                </c:pt>
                <c:pt idx="1">
                  <c:v>Hackers or foreign governments hacking into US utilities</c:v>
                </c:pt>
                <c:pt idx="2">
                  <c:v>Government hacking into your email or text messaging</c:v>
                </c:pt>
                <c:pt idx="3">
                  <c:v>Online bullying or harassment</c:v>
                </c:pt>
                <c:pt idx="4">
                  <c:v>Criminals hacking into your email or text messaging</c:v>
                </c:pt>
                <c:pt idx="5">
                  <c:v>Online radicalization or recruitment of terrorists </c:v>
                </c:pt>
                <c:pt idx="6">
                  <c:v>Stolen credit cards</c:v>
                </c:pt>
                <c:pt idx="7">
                  <c:v>Identity theft</c:v>
                </c:pt>
                <c:pt idx="8">
                  <c:v>Spam and phony emails</c:v>
                </c:pt>
              </c:strCache>
            </c:strRef>
          </c:cat>
          <c:val>
            <c:numRef>
              <c:f>Sheet1!$F$178:$F$186</c:f>
              <c:numCache>
                <c:formatCode>General</c:formatCode>
                <c:ptCount val="9"/>
                <c:pt idx="0">
                  <c:v>95</c:v>
                </c:pt>
                <c:pt idx="1">
                  <c:v>87</c:v>
                </c:pt>
                <c:pt idx="2">
                  <c:v>52</c:v>
                </c:pt>
                <c:pt idx="3">
                  <c:v>67</c:v>
                </c:pt>
                <c:pt idx="4">
                  <c:v>67</c:v>
                </c:pt>
                <c:pt idx="5">
                  <c:v>77</c:v>
                </c:pt>
                <c:pt idx="6">
                  <c:v>73</c:v>
                </c:pt>
                <c:pt idx="7">
                  <c:v>77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E-479A-84DB-47E865D28937}"/>
            </c:ext>
          </c:extLst>
        </c:ser>
        <c:ser>
          <c:idx val="1"/>
          <c:order val="1"/>
          <c:tx>
            <c:strRef>
              <c:f>Sheet1!$G$177</c:f>
              <c:strCache>
                <c:ptCount val="1"/>
                <c:pt idx="0">
                  <c:v>TrumpVtr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Sheet1!$E$178:$E$186</c:f>
              <c:strCache>
                <c:ptCount val="9"/>
                <c:pt idx="0">
                  <c:v>Hackers or foreign governments targeting US elections</c:v>
                </c:pt>
                <c:pt idx="1">
                  <c:v>Hackers or foreign governments hacking into US utilities</c:v>
                </c:pt>
                <c:pt idx="2">
                  <c:v>Government hacking into your email or text messaging</c:v>
                </c:pt>
                <c:pt idx="3">
                  <c:v>Online bullying or harassment</c:v>
                </c:pt>
                <c:pt idx="4">
                  <c:v>Criminals hacking into your email or text messaging</c:v>
                </c:pt>
                <c:pt idx="5">
                  <c:v>Online radicalization or recruitment of terrorists </c:v>
                </c:pt>
                <c:pt idx="6">
                  <c:v>Stolen credit cards</c:v>
                </c:pt>
                <c:pt idx="7">
                  <c:v>Identity theft</c:v>
                </c:pt>
                <c:pt idx="8">
                  <c:v>Spam and phony emails</c:v>
                </c:pt>
              </c:strCache>
            </c:strRef>
          </c:cat>
          <c:val>
            <c:numRef>
              <c:f>Sheet1!$G$178:$G$186</c:f>
              <c:numCache>
                <c:formatCode>General</c:formatCode>
                <c:ptCount val="9"/>
                <c:pt idx="0">
                  <c:v>43</c:v>
                </c:pt>
                <c:pt idx="1">
                  <c:v>72</c:v>
                </c:pt>
                <c:pt idx="2">
                  <c:v>44</c:v>
                </c:pt>
                <c:pt idx="3">
                  <c:v>60</c:v>
                </c:pt>
                <c:pt idx="4">
                  <c:v>66</c:v>
                </c:pt>
                <c:pt idx="5">
                  <c:v>78</c:v>
                </c:pt>
                <c:pt idx="6">
                  <c:v>74</c:v>
                </c:pt>
                <c:pt idx="7">
                  <c:v>84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E-479A-84DB-47E865D28937}"/>
            </c:ext>
          </c:extLst>
        </c:ser>
        <c:ser>
          <c:idx val="2"/>
          <c:order val="2"/>
          <c:tx>
            <c:strRef>
              <c:f>Sheet1!$H$177</c:f>
              <c:strCache>
                <c:ptCount val="1"/>
                <c:pt idx="0">
                  <c:v>Gap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Sheet1!$E$178:$E$186</c:f>
              <c:strCache>
                <c:ptCount val="9"/>
                <c:pt idx="0">
                  <c:v>Hackers or foreign governments targeting US elections</c:v>
                </c:pt>
                <c:pt idx="1">
                  <c:v>Hackers or foreign governments hacking into US utilities</c:v>
                </c:pt>
                <c:pt idx="2">
                  <c:v>Government hacking into your email or text messaging</c:v>
                </c:pt>
                <c:pt idx="3">
                  <c:v>Online bullying or harassment</c:v>
                </c:pt>
                <c:pt idx="4">
                  <c:v>Criminals hacking into your email or text messaging</c:v>
                </c:pt>
                <c:pt idx="5">
                  <c:v>Online radicalization or recruitment of terrorists </c:v>
                </c:pt>
                <c:pt idx="6">
                  <c:v>Stolen credit cards</c:v>
                </c:pt>
                <c:pt idx="7">
                  <c:v>Identity theft</c:v>
                </c:pt>
                <c:pt idx="8">
                  <c:v>Spam and phony emails</c:v>
                </c:pt>
              </c:strCache>
            </c:strRef>
          </c:cat>
          <c:val>
            <c:numRef>
              <c:f>Sheet1!$H$178:$H$186</c:f>
              <c:numCache>
                <c:formatCode>General</c:formatCode>
                <c:ptCount val="9"/>
                <c:pt idx="0">
                  <c:v>52</c:v>
                </c:pt>
                <c:pt idx="1">
                  <c:v>15</c:v>
                </c:pt>
                <c:pt idx="2">
                  <c:v>8</c:v>
                </c:pt>
                <c:pt idx="3">
                  <c:v>7</c:v>
                </c:pt>
                <c:pt idx="4">
                  <c:v>1</c:v>
                </c:pt>
                <c:pt idx="5">
                  <c:v>-1</c:v>
                </c:pt>
                <c:pt idx="6">
                  <c:v>-1</c:v>
                </c:pt>
                <c:pt idx="7">
                  <c:v>-7</c:v>
                </c:pt>
                <c:pt idx="8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E-479A-84DB-47E865D28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726400"/>
        <c:axId val="222748672"/>
      </c:barChart>
      <c:catAx>
        <c:axId val="22272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48672"/>
        <c:crosses val="autoZero"/>
        <c:auto val="1"/>
        <c:lblAlgn val="ctr"/>
        <c:lblOffset val="100"/>
        <c:noMultiLvlLbl val="0"/>
      </c:catAx>
      <c:valAx>
        <c:axId val="2227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2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Job Approval: County Executive, Governor and President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County Executive</c:v>
                </c:pt>
              </c:strCache>
            </c:strRef>
          </c:tx>
          <c:spPr>
            <a:ln w="44450" cap="rnd">
              <a:solidFill>
                <a:srgbClr val="FFC00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Sheet1!$B$4:$H$4</c:f>
              <c:strCache>
                <c:ptCount val="7"/>
                <c:pt idx="0">
                  <c:v>Sp '14</c:v>
                </c:pt>
                <c:pt idx="1">
                  <c:v>Fa '14</c:v>
                </c:pt>
                <c:pt idx="2">
                  <c:v>Sp '15</c:v>
                </c:pt>
                <c:pt idx="3">
                  <c:v>Fa '15</c:v>
                </c:pt>
                <c:pt idx="4">
                  <c:v>Sp '16</c:v>
                </c:pt>
                <c:pt idx="5">
                  <c:v>Fa '16</c:v>
                </c:pt>
                <c:pt idx="6">
                  <c:v>Sp '17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7"/>
                <c:pt idx="0">
                  <c:v>54</c:v>
                </c:pt>
                <c:pt idx="1">
                  <c:v>50</c:v>
                </c:pt>
                <c:pt idx="2">
                  <c:v>45</c:v>
                </c:pt>
                <c:pt idx="3">
                  <c:v>43</c:v>
                </c:pt>
                <c:pt idx="4">
                  <c:v>44</c:v>
                </c:pt>
                <c:pt idx="5">
                  <c:v>46</c:v>
                </c:pt>
                <c:pt idx="6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51-4BF6-A163-6DB67F6C5DD2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Governor</c:v>
                </c:pt>
              </c:strCache>
            </c:strRef>
          </c:tx>
          <c:spPr>
            <a:ln w="444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Sheet1!$B$4:$H$4</c:f>
              <c:strCache>
                <c:ptCount val="7"/>
                <c:pt idx="0">
                  <c:v>Sp '14</c:v>
                </c:pt>
                <c:pt idx="1">
                  <c:v>Fa '14</c:v>
                </c:pt>
                <c:pt idx="2">
                  <c:v>Sp '15</c:v>
                </c:pt>
                <c:pt idx="3">
                  <c:v>Fa '15</c:v>
                </c:pt>
                <c:pt idx="4">
                  <c:v>Sp '16</c:v>
                </c:pt>
                <c:pt idx="5">
                  <c:v>Fa '16</c:v>
                </c:pt>
                <c:pt idx="6">
                  <c:v>Sp '17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33</c:v>
                </c:pt>
                <c:pt idx="1">
                  <c:v>27</c:v>
                </c:pt>
                <c:pt idx="2">
                  <c:v>56</c:v>
                </c:pt>
                <c:pt idx="3">
                  <c:v>71</c:v>
                </c:pt>
                <c:pt idx="4">
                  <c:v>73</c:v>
                </c:pt>
                <c:pt idx="5">
                  <c:v>72</c:v>
                </c:pt>
                <c:pt idx="6">
                  <c:v>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51-4BF6-A163-6DB67F6C5DD2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President</c:v>
                </c:pt>
              </c:strCache>
            </c:strRef>
          </c:tx>
          <c:spPr>
            <a:ln w="57150" cap="rnd">
              <a:solidFill>
                <a:srgbClr val="70AD47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Sheet1!$B$4:$H$4</c:f>
              <c:strCache>
                <c:ptCount val="7"/>
                <c:pt idx="0">
                  <c:v>Sp '14</c:v>
                </c:pt>
                <c:pt idx="1">
                  <c:v>Fa '14</c:v>
                </c:pt>
                <c:pt idx="2">
                  <c:v>Sp '15</c:v>
                </c:pt>
                <c:pt idx="3">
                  <c:v>Fa '15</c:v>
                </c:pt>
                <c:pt idx="4">
                  <c:v>Sp '16</c:v>
                </c:pt>
                <c:pt idx="5">
                  <c:v>Fa '16</c:v>
                </c:pt>
                <c:pt idx="6">
                  <c:v>Sp '17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39</c:v>
                </c:pt>
                <c:pt idx="1">
                  <c:v>32</c:v>
                </c:pt>
                <c:pt idx="2">
                  <c:v>37</c:v>
                </c:pt>
                <c:pt idx="3">
                  <c:v>38</c:v>
                </c:pt>
                <c:pt idx="4">
                  <c:v>46</c:v>
                </c:pt>
                <c:pt idx="5">
                  <c:v>48</c:v>
                </c:pt>
                <c:pt idx="6">
                  <c:v>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F51-4BF6-A163-6DB67F6C5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208064"/>
        <c:axId val="209209600"/>
      </c:lineChart>
      <c:catAx>
        <c:axId val="2092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9600"/>
        <c:crosses val="autoZero"/>
        <c:auto val="1"/>
        <c:lblAlgn val="ctr"/>
        <c:lblOffset val="100"/>
        <c:noMultiLvlLbl val="0"/>
      </c:catAx>
      <c:valAx>
        <c:axId val="20920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20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35278402699664E-2"/>
          <c:y val="1.46448087431694E-2"/>
          <c:w val="0.94679567397825271"/>
          <c:h val="0.768862140183296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CSLI</c:v>
                </c:pt>
              </c:strCache>
            </c:strRef>
          </c:tx>
          <c:spPr>
            <a:ln w="6032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F '07</c:v>
                </c:pt>
                <c:pt idx="1">
                  <c:v>S '08</c:v>
                </c:pt>
                <c:pt idx="2">
                  <c:v>F '08</c:v>
                </c:pt>
                <c:pt idx="3">
                  <c:v>S '09</c:v>
                </c:pt>
                <c:pt idx="4">
                  <c:v>F '09</c:v>
                </c:pt>
                <c:pt idx="5">
                  <c:v>S '10</c:v>
                </c:pt>
                <c:pt idx="6">
                  <c:v>F '10</c:v>
                </c:pt>
                <c:pt idx="7">
                  <c:v>S '11</c:v>
                </c:pt>
                <c:pt idx="8">
                  <c:v>F '11</c:v>
                </c:pt>
                <c:pt idx="9">
                  <c:v>S '12</c:v>
                </c:pt>
                <c:pt idx="10">
                  <c:v>F '12</c:v>
                </c:pt>
                <c:pt idx="11">
                  <c:v>S '13</c:v>
                </c:pt>
                <c:pt idx="12">
                  <c:v>F '13</c:v>
                </c:pt>
                <c:pt idx="13">
                  <c:v>S '14</c:v>
                </c:pt>
                <c:pt idx="14">
                  <c:v>F '14</c:v>
                </c:pt>
                <c:pt idx="15">
                  <c:v>S '15</c:v>
                </c:pt>
                <c:pt idx="16">
                  <c:v>F '15</c:v>
                </c:pt>
                <c:pt idx="17">
                  <c:v>S '16</c:v>
                </c:pt>
                <c:pt idx="18">
                  <c:v>F '16</c:v>
                </c:pt>
                <c:pt idx="19">
                  <c:v>S '17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52</c:v>
                </c:pt>
                <c:pt idx="4">
                  <c:v>47</c:v>
                </c:pt>
                <c:pt idx="5">
                  <c:v>47</c:v>
                </c:pt>
                <c:pt idx="6">
                  <c:v>42</c:v>
                </c:pt>
                <c:pt idx="7">
                  <c:v>47</c:v>
                </c:pt>
                <c:pt idx="8">
                  <c:v>37</c:v>
                </c:pt>
                <c:pt idx="9">
                  <c:v>42</c:v>
                </c:pt>
                <c:pt idx="10">
                  <c:v>44</c:v>
                </c:pt>
                <c:pt idx="11">
                  <c:v>44</c:v>
                </c:pt>
                <c:pt idx="12">
                  <c:v>40</c:v>
                </c:pt>
                <c:pt idx="13">
                  <c:v>39</c:v>
                </c:pt>
                <c:pt idx="14">
                  <c:v>32</c:v>
                </c:pt>
                <c:pt idx="15">
                  <c:v>37</c:v>
                </c:pt>
                <c:pt idx="16">
                  <c:v>38</c:v>
                </c:pt>
                <c:pt idx="17">
                  <c:v>46</c:v>
                </c:pt>
                <c:pt idx="18">
                  <c:v>48</c:v>
                </c:pt>
                <c:pt idx="19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B-4F2C-82FE-C16E8D6421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Gallup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F '07</c:v>
                </c:pt>
                <c:pt idx="1">
                  <c:v>S '08</c:v>
                </c:pt>
                <c:pt idx="2">
                  <c:v>F '08</c:v>
                </c:pt>
                <c:pt idx="3">
                  <c:v>S '09</c:v>
                </c:pt>
                <c:pt idx="4">
                  <c:v>F '09</c:v>
                </c:pt>
                <c:pt idx="5">
                  <c:v>S '10</c:v>
                </c:pt>
                <c:pt idx="6">
                  <c:v>F '10</c:v>
                </c:pt>
                <c:pt idx="7">
                  <c:v>S '11</c:v>
                </c:pt>
                <c:pt idx="8">
                  <c:v>F '11</c:v>
                </c:pt>
                <c:pt idx="9">
                  <c:v>S '12</c:v>
                </c:pt>
                <c:pt idx="10">
                  <c:v>F '12</c:v>
                </c:pt>
                <c:pt idx="11">
                  <c:v>S '13</c:v>
                </c:pt>
                <c:pt idx="12">
                  <c:v>F '13</c:v>
                </c:pt>
                <c:pt idx="13">
                  <c:v>S '14</c:v>
                </c:pt>
                <c:pt idx="14">
                  <c:v>F '14</c:v>
                </c:pt>
                <c:pt idx="15">
                  <c:v>S '15</c:v>
                </c:pt>
                <c:pt idx="16">
                  <c:v>F '15</c:v>
                </c:pt>
                <c:pt idx="17">
                  <c:v>S '16</c:v>
                </c:pt>
                <c:pt idx="18">
                  <c:v>F '16</c:v>
                </c:pt>
                <c:pt idx="19">
                  <c:v>S '17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32</c:v>
                </c:pt>
                <c:pt idx="1">
                  <c:v>28</c:v>
                </c:pt>
                <c:pt idx="2">
                  <c:v>24</c:v>
                </c:pt>
                <c:pt idx="3">
                  <c:v>61</c:v>
                </c:pt>
                <c:pt idx="4">
                  <c:v>54</c:v>
                </c:pt>
                <c:pt idx="5">
                  <c:v>47</c:v>
                </c:pt>
                <c:pt idx="6">
                  <c:v>43</c:v>
                </c:pt>
                <c:pt idx="7">
                  <c:v>47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49</c:v>
                </c:pt>
                <c:pt idx="12">
                  <c:v>43</c:v>
                </c:pt>
                <c:pt idx="13">
                  <c:v>45</c:v>
                </c:pt>
                <c:pt idx="14">
                  <c:v>40</c:v>
                </c:pt>
                <c:pt idx="15">
                  <c:v>49</c:v>
                </c:pt>
                <c:pt idx="16">
                  <c:v>46</c:v>
                </c:pt>
                <c:pt idx="17">
                  <c:v>50</c:v>
                </c:pt>
                <c:pt idx="18">
                  <c:v>52</c:v>
                </c:pt>
                <c:pt idx="19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B-4F2C-82FE-C16E8D642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055936"/>
        <c:axId val="214065920"/>
      </c:lineChart>
      <c:catAx>
        <c:axId val="2140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65920"/>
        <c:crosses val="autoZero"/>
        <c:auto val="1"/>
        <c:lblAlgn val="ctr"/>
        <c:lblOffset val="100"/>
        <c:noMultiLvlLbl val="0"/>
      </c:catAx>
      <c:valAx>
        <c:axId val="2140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5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/>
              <a:t>Clinton vote %-Trump vote%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C-4AB2-954E-DD9752D63E8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C-4AB2-954E-DD9752D63E89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3C-4AB2-954E-DD9752D63E8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3C-4AB2-954E-DD9752D63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Sheet1!$F$13:$L$13</c:f>
              <c:strCache>
                <c:ptCount val="7"/>
                <c:pt idx="0">
                  <c:v>Overall</c:v>
                </c:pt>
                <c:pt idx="1">
                  <c:v>Liberal</c:v>
                </c:pt>
                <c:pt idx="2">
                  <c:v>Dems</c:v>
                </c:pt>
                <c:pt idx="3">
                  <c:v>Mod.</c:v>
                </c:pt>
                <c:pt idx="4">
                  <c:v>Unafil.</c:v>
                </c:pt>
                <c:pt idx="5">
                  <c:v>Reps</c:v>
                </c:pt>
                <c:pt idx="6">
                  <c:v>Conservative</c:v>
                </c:pt>
              </c:strCache>
            </c:strRef>
          </c:cat>
          <c:val>
            <c:numRef>
              <c:f>Sheet1!$F$14:$L$14</c:f>
              <c:numCache>
                <c:formatCode>General</c:formatCode>
                <c:ptCount val="7"/>
                <c:pt idx="0">
                  <c:v>1</c:v>
                </c:pt>
                <c:pt idx="1">
                  <c:v>62</c:v>
                </c:pt>
                <c:pt idx="2">
                  <c:v>54</c:v>
                </c:pt>
                <c:pt idx="3">
                  <c:v>14</c:v>
                </c:pt>
                <c:pt idx="4">
                  <c:v>-5</c:v>
                </c:pt>
                <c:pt idx="5">
                  <c:v>-54</c:v>
                </c:pt>
                <c:pt idx="6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3C-4AB2-954E-DD9752D63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77280"/>
        <c:axId val="214178816"/>
      </c:barChart>
      <c:catAx>
        <c:axId val="2141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78816"/>
        <c:crosses val="autoZero"/>
        <c:auto val="1"/>
        <c:lblAlgn val="ctr"/>
        <c:lblOffset val="100"/>
        <c:noMultiLvlLbl val="0"/>
      </c:catAx>
      <c:valAx>
        <c:axId val="2141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1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Trust in Political Parties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'[S17 Job Approval Trust Party.xlsx]Sheet1'!$A$42</c:f>
              <c:strCache>
                <c:ptCount val="1"/>
                <c:pt idx="0">
                  <c:v>Democrats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'[S17 Job Approval Trust Party.xlsx]Sheet1'!$B$41:$T$41</c:f>
              <c:strCache>
                <c:ptCount val="19"/>
                <c:pt idx="0">
                  <c:v>Sp '08</c:v>
                </c:pt>
                <c:pt idx="1">
                  <c:v>Fa '08</c:v>
                </c:pt>
                <c:pt idx="2">
                  <c:v>Sp '09</c:v>
                </c:pt>
                <c:pt idx="3">
                  <c:v>Fa ‘09</c:v>
                </c:pt>
                <c:pt idx="4">
                  <c:v>Sp ‘10</c:v>
                </c:pt>
                <c:pt idx="5">
                  <c:v>Fa ‘10</c:v>
                </c:pt>
                <c:pt idx="6">
                  <c:v>Sp ‘11</c:v>
                </c:pt>
                <c:pt idx="7">
                  <c:v>Fa ‘11</c:v>
                </c:pt>
                <c:pt idx="8">
                  <c:v>Sp ‘12</c:v>
                </c:pt>
                <c:pt idx="9">
                  <c:v>Fa ‘12</c:v>
                </c:pt>
                <c:pt idx="10">
                  <c:v>Sp ‘13</c:v>
                </c:pt>
                <c:pt idx="11">
                  <c:v>Fa ‘13</c:v>
                </c:pt>
                <c:pt idx="12">
                  <c:v>Sp ‘14</c:v>
                </c:pt>
                <c:pt idx="13">
                  <c:v>Fa ‘14</c:v>
                </c:pt>
                <c:pt idx="14">
                  <c:v>Sp ‘15</c:v>
                </c:pt>
                <c:pt idx="15">
                  <c:v>Fa ‘15</c:v>
                </c:pt>
                <c:pt idx="16">
                  <c:v>Sp '16</c:v>
                </c:pt>
                <c:pt idx="17">
                  <c:v>Fa '16</c:v>
                </c:pt>
                <c:pt idx="18">
                  <c:v>Sp '17</c:v>
                </c:pt>
              </c:strCache>
            </c:strRef>
          </c:cat>
          <c:val>
            <c:numRef>
              <c:f>'[S17 Job Approval Trust Party.xlsx]Sheet1'!$B$42:$T$42</c:f>
              <c:numCache>
                <c:formatCode>General</c:formatCode>
                <c:ptCount val="19"/>
                <c:pt idx="0">
                  <c:v>42</c:v>
                </c:pt>
                <c:pt idx="1">
                  <c:v>37</c:v>
                </c:pt>
                <c:pt idx="2">
                  <c:v>33</c:v>
                </c:pt>
                <c:pt idx="3">
                  <c:v>34</c:v>
                </c:pt>
                <c:pt idx="4">
                  <c:v>37</c:v>
                </c:pt>
                <c:pt idx="5">
                  <c:v>37</c:v>
                </c:pt>
                <c:pt idx="6">
                  <c:v>34</c:v>
                </c:pt>
                <c:pt idx="7">
                  <c:v>31</c:v>
                </c:pt>
                <c:pt idx="8">
                  <c:v>37</c:v>
                </c:pt>
                <c:pt idx="9">
                  <c:v>37</c:v>
                </c:pt>
                <c:pt idx="10">
                  <c:v>37</c:v>
                </c:pt>
                <c:pt idx="11">
                  <c:v>34</c:v>
                </c:pt>
                <c:pt idx="12">
                  <c:v>32</c:v>
                </c:pt>
                <c:pt idx="13">
                  <c:v>34</c:v>
                </c:pt>
                <c:pt idx="14">
                  <c:v>32</c:v>
                </c:pt>
                <c:pt idx="15">
                  <c:v>33</c:v>
                </c:pt>
                <c:pt idx="16">
                  <c:v>37</c:v>
                </c:pt>
                <c:pt idx="17">
                  <c:v>37</c:v>
                </c:pt>
                <c:pt idx="18">
                  <c:v>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239-4A71-A062-B428F72B531E}"/>
            </c:ext>
          </c:extLst>
        </c:ser>
        <c:ser>
          <c:idx val="1"/>
          <c:order val="1"/>
          <c:tx>
            <c:strRef>
              <c:f>'[S17 Job Approval Trust Party.xlsx]Sheet1'!$A$43</c:f>
              <c:strCache>
                <c:ptCount val="1"/>
                <c:pt idx="0">
                  <c:v>Republicans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'[S17 Job Approval Trust Party.xlsx]Sheet1'!$B$41:$T$41</c:f>
              <c:strCache>
                <c:ptCount val="19"/>
                <c:pt idx="0">
                  <c:v>Sp '08</c:v>
                </c:pt>
                <c:pt idx="1">
                  <c:v>Fa '08</c:v>
                </c:pt>
                <c:pt idx="2">
                  <c:v>Sp '09</c:v>
                </c:pt>
                <c:pt idx="3">
                  <c:v>Fa ‘09</c:v>
                </c:pt>
                <c:pt idx="4">
                  <c:v>Sp ‘10</c:v>
                </c:pt>
                <c:pt idx="5">
                  <c:v>Fa ‘10</c:v>
                </c:pt>
                <c:pt idx="6">
                  <c:v>Sp ‘11</c:v>
                </c:pt>
                <c:pt idx="7">
                  <c:v>Fa ‘11</c:v>
                </c:pt>
                <c:pt idx="8">
                  <c:v>Sp ‘12</c:v>
                </c:pt>
                <c:pt idx="9">
                  <c:v>Fa ‘12</c:v>
                </c:pt>
                <c:pt idx="10">
                  <c:v>Sp ‘13</c:v>
                </c:pt>
                <c:pt idx="11">
                  <c:v>Fa ‘13</c:v>
                </c:pt>
                <c:pt idx="12">
                  <c:v>Sp ‘14</c:v>
                </c:pt>
                <c:pt idx="13">
                  <c:v>Fa ‘14</c:v>
                </c:pt>
                <c:pt idx="14">
                  <c:v>Sp ‘15</c:v>
                </c:pt>
                <c:pt idx="15">
                  <c:v>Fa ‘15</c:v>
                </c:pt>
                <c:pt idx="16">
                  <c:v>Sp '16</c:v>
                </c:pt>
                <c:pt idx="17">
                  <c:v>Fa '16</c:v>
                </c:pt>
                <c:pt idx="18">
                  <c:v>Sp '17</c:v>
                </c:pt>
              </c:strCache>
            </c:strRef>
          </c:cat>
          <c:val>
            <c:numRef>
              <c:f>'[S17 Job Approval Trust Party.xlsx]Sheet1'!$B$43:$T$43</c:f>
              <c:numCache>
                <c:formatCode>General</c:formatCode>
                <c:ptCount val="19"/>
                <c:pt idx="0">
                  <c:v>30</c:v>
                </c:pt>
                <c:pt idx="1">
                  <c:v>28</c:v>
                </c:pt>
                <c:pt idx="2">
                  <c:v>31</c:v>
                </c:pt>
                <c:pt idx="3">
                  <c:v>37</c:v>
                </c:pt>
                <c:pt idx="4">
                  <c:v>34</c:v>
                </c:pt>
                <c:pt idx="5">
                  <c:v>38</c:v>
                </c:pt>
                <c:pt idx="6">
                  <c:v>32</c:v>
                </c:pt>
                <c:pt idx="7">
                  <c:v>30</c:v>
                </c:pt>
                <c:pt idx="8">
                  <c:v>34</c:v>
                </c:pt>
                <c:pt idx="9">
                  <c:v>38</c:v>
                </c:pt>
                <c:pt idx="10">
                  <c:v>32</c:v>
                </c:pt>
                <c:pt idx="11">
                  <c:v>23</c:v>
                </c:pt>
                <c:pt idx="12">
                  <c:v>31</c:v>
                </c:pt>
                <c:pt idx="13">
                  <c:v>39</c:v>
                </c:pt>
                <c:pt idx="14">
                  <c:v>36</c:v>
                </c:pt>
                <c:pt idx="15">
                  <c:v>33</c:v>
                </c:pt>
                <c:pt idx="16">
                  <c:v>28</c:v>
                </c:pt>
                <c:pt idx="17">
                  <c:v>29</c:v>
                </c:pt>
                <c:pt idx="18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239-4A71-A062-B428F72B531E}"/>
            </c:ext>
          </c:extLst>
        </c:ser>
        <c:ser>
          <c:idx val="2"/>
          <c:order val="2"/>
          <c:tx>
            <c:strRef>
              <c:f>'[S17 Job Approval Trust Party.xlsx]Sheet1'!$A$44</c:f>
              <c:strCache>
                <c:ptCount val="1"/>
                <c:pt idx="0">
                  <c:v>Unaffiliated</c:v>
                </c:pt>
              </c:strCache>
            </c:strRef>
          </c:tx>
          <c:spPr>
            <a:ln w="31750" cap="rnd">
              <a:solidFill>
                <a:srgbClr val="CCCC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'[S17 Job Approval Trust Party.xlsx]Sheet1'!$B$41:$T$41</c:f>
              <c:strCache>
                <c:ptCount val="19"/>
                <c:pt idx="0">
                  <c:v>Sp '08</c:v>
                </c:pt>
                <c:pt idx="1">
                  <c:v>Fa '08</c:v>
                </c:pt>
                <c:pt idx="2">
                  <c:v>Sp '09</c:v>
                </c:pt>
                <c:pt idx="3">
                  <c:v>Fa ‘09</c:v>
                </c:pt>
                <c:pt idx="4">
                  <c:v>Sp ‘10</c:v>
                </c:pt>
                <c:pt idx="5">
                  <c:v>Fa ‘10</c:v>
                </c:pt>
                <c:pt idx="6">
                  <c:v>Sp ‘11</c:v>
                </c:pt>
                <c:pt idx="7">
                  <c:v>Fa ‘11</c:v>
                </c:pt>
                <c:pt idx="8">
                  <c:v>Sp ‘12</c:v>
                </c:pt>
                <c:pt idx="9">
                  <c:v>Fa ‘12</c:v>
                </c:pt>
                <c:pt idx="10">
                  <c:v>Sp ‘13</c:v>
                </c:pt>
                <c:pt idx="11">
                  <c:v>Fa ‘13</c:v>
                </c:pt>
                <c:pt idx="12">
                  <c:v>Sp ‘14</c:v>
                </c:pt>
                <c:pt idx="13">
                  <c:v>Fa ‘14</c:v>
                </c:pt>
                <c:pt idx="14">
                  <c:v>Sp ‘15</c:v>
                </c:pt>
                <c:pt idx="15">
                  <c:v>Fa ‘15</c:v>
                </c:pt>
                <c:pt idx="16">
                  <c:v>Sp '16</c:v>
                </c:pt>
                <c:pt idx="17">
                  <c:v>Fa '16</c:v>
                </c:pt>
                <c:pt idx="18">
                  <c:v>Sp '17</c:v>
                </c:pt>
              </c:strCache>
            </c:strRef>
          </c:cat>
          <c:val>
            <c:numRef>
              <c:f>'[S17 Job Approval Trust Party.xlsx]Sheet1'!$B$44:$T$44</c:f>
              <c:numCache>
                <c:formatCode>General</c:formatCode>
                <c:ptCount val="19"/>
                <c:pt idx="0">
                  <c:v>20</c:v>
                </c:pt>
                <c:pt idx="1">
                  <c:v>27</c:v>
                </c:pt>
                <c:pt idx="2">
                  <c:v>31</c:v>
                </c:pt>
                <c:pt idx="3">
                  <c:v>21</c:v>
                </c:pt>
                <c:pt idx="4">
                  <c:v>21</c:v>
                </c:pt>
                <c:pt idx="5">
                  <c:v>17</c:v>
                </c:pt>
                <c:pt idx="6">
                  <c:v>29</c:v>
                </c:pt>
                <c:pt idx="7">
                  <c:v>31</c:v>
                </c:pt>
                <c:pt idx="8">
                  <c:v>21</c:v>
                </c:pt>
                <c:pt idx="9">
                  <c:v>17</c:v>
                </c:pt>
                <c:pt idx="10">
                  <c:v>26</c:v>
                </c:pt>
                <c:pt idx="11">
                  <c:v>37</c:v>
                </c:pt>
                <c:pt idx="12">
                  <c:v>29</c:v>
                </c:pt>
                <c:pt idx="13">
                  <c:v>21</c:v>
                </c:pt>
                <c:pt idx="14">
                  <c:v>23</c:v>
                </c:pt>
                <c:pt idx="15">
                  <c:v>26</c:v>
                </c:pt>
                <c:pt idx="16">
                  <c:v>28</c:v>
                </c:pt>
                <c:pt idx="17">
                  <c:v>28</c:v>
                </c:pt>
                <c:pt idx="18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239-4A71-A062-B428F72B53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0409728"/>
        <c:axId val="230411264"/>
      </c:lineChart>
      <c:catAx>
        <c:axId val="2304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11264"/>
        <c:crosses val="autoZero"/>
        <c:auto val="1"/>
        <c:lblAlgn val="ctr"/>
        <c:lblOffset val="100"/>
        <c:noMultiLvlLbl val="0"/>
      </c:catAx>
      <c:valAx>
        <c:axId val="2304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Domestic Issues: Average % Saying</a:t>
            </a:r>
            <a:r>
              <a:rPr lang="en-US" sz="1600" b="1" baseline="0"/>
              <a:t> "Support"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Sheet1!$F$17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Sheet1!$E$18:$E$27</c:f>
              <c:strCache>
                <c:ptCount val="10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  <c:pt idx="9">
                  <c:v>Average</c:v>
                </c:pt>
              </c:strCache>
            </c:strRef>
          </c:cat>
          <c:val>
            <c:numRef>
              <c:f>Sheet1!$F$18:$F$27</c:f>
              <c:numCache>
                <c:formatCode>General</c:formatCode>
                <c:ptCount val="10"/>
                <c:pt idx="0">
                  <c:v>66</c:v>
                </c:pt>
                <c:pt idx="1">
                  <c:v>51</c:v>
                </c:pt>
                <c:pt idx="2">
                  <c:v>38</c:v>
                </c:pt>
                <c:pt idx="3">
                  <c:v>37</c:v>
                </c:pt>
                <c:pt idx="4">
                  <c:v>31</c:v>
                </c:pt>
                <c:pt idx="5">
                  <c:v>30</c:v>
                </c:pt>
                <c:pt idx="6">
                  <c:v>25</c:v>
                </c:pt>
                <c:pt idx="7">
                  <c:v>28</c:v>
                </c:pt>
                <c:pt idx="8">
                  <c:v>22</c:v>
                </c:pt>
                <c:pt idx="9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26-4C20-8FDA-632E62F72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5795200"/>
        <c:axId val="215796736"/>
      </c:barChart>
      <c:catAx>
        <c:axId val="21579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96736"/>
        <c:crosses val="autoZero"/>
        <c:auto val="1"/>
        <c:lblAlgn val="ctr"/>
        <c:lblOffset val="100"/>
        <c:noMultiLvlLbl val="0"/>
      </c:catAx>
      <c:valAx>
        <c:axId val="21579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Domestic Issues: Clinton Voters Support</a:t>
            </a:r>
            <a:r>
              <a:rPr lang="en-US" sz="1600" b="1" baseline="0" dirty="0"/>
              <a:t> %</a:t>
            </a:r>
            <a:r>
              <a:rPr lang="en-US" sz="1600" b="1" dirty="0"/>
              <a:t> Minus Liberal and Democrat Support </a:t>
            </a:r>
            <a:r>
              <a:rPr lang="en-US" sz="1200" b="1" dirty="0"/>
              <a:t>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9441354016502557E-2"/>
          <c:y val="0.13162023054590466"/>
          <c:w val="0.95235331678375013"/>
          <c:h val="0.81832391675522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Sheet1!$F$52</c:f>
              <c:strCache>
                <c:ptCount val="1"/>
                <c:pt idx="0">
                  <c:v>HRC-Lib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Sheet1!$E$53:$E$61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Sheet1!$F$53:$F$61</c:f>
              <c:numCache>
                <c:formatCode>General</c:formatCode>
                <c:ptCount val="9"/>
                <c:pt idx="0">
                  <c:v>-7</c:v>
                </c:pt>
                <c:pt idx="1">
                  <c:v>1</c:v>
                </c:pt>
                <c:pt idx="2">
                  <c:v>-2</c:v>
                </c:pt>
                <c:pt idx="3">
                  <c:v>-4</c:v>
                </c:pt>
                <c:pt idx="4">
                  <c:v>5</c:v>
                </c:pt>
                <c:pt idx="5">
                  <c:v>-3</c:v>
                </c:pt>
                <c:pt idx="6">
                  <c:v>-1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F-46FF-A964-53C9CA26DABC}"/>
            </c:ext>
          </c:extLst>
        </c:ser>
        <c:ser>
          <c:idx val="1"/>
          <c:order val="1"/>
          <c:tx>
            <c:strRef>
              <c:f>Sheet1!$G$52</c:f>
              <c:strCache>
                <c:ptCount val="1"/>
                <c:pt idx="0">
                  <c:v>HRC-Dem</c:v>
                </c:pt>
              </c:strCache>
            </c:strRef>
          </c:tx>
          <c:spPr>
            <a:solidFill>
              <a:srgbClr val="0099CC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Sheet1!$E$53:$E$61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Sheet1!$G$53:$G$61</c:f>
              <c:numCache>
                <c:formatCode>General</c:formatCode>
                <c:ptCount val="9"/>
                <c:pt idx="0">
                  <c:v>1</c:v>
                </c:pt>
                <c:pt idx="1">
                  <c:v>-14</c:v>
                </c:pt>
                <c:pt idx="2">
                  <c:v>-7</c:v>
                </c:pt>
                <c:pt idx="3">
                  <c:v>-9</c:v>
                </c:pt>
                <c:pt idx="4">
                  <c:v>-4</c:v>
                </c:pt>
                <c:pt idx="5">
                  <c:v>-4</c:v>
                </c:pt>
                <c:pt idx="6">
                  <c:v>-5</c:v>
                </c:pt>
                <c:pt idx="7">
                  <c:v>-5</c:v>
                </c:pt>
                <c:pt idx="8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F-46FF-A964-53C9CA26D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7051904"/>
        <c:axId val="217053440"/>
      </c:barChart>
      <c:catAx>
        <c:axId val="21705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53440"/>
        <c:crosses val="autoZero"/>
        <c:auto val="1"/>
        <c:lblAlgn val="ctr"/>
        <c:lblOffset val="100"/>
        <c:noMultiLvlLbl val="0"/>
      </c:catAx>
      <c:valAx>
        <c:axId val="21705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Domestic Issues: Clinton Voters Minus Moderates and Unaffiliated Voters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Sheet1!$J$52</c:f>
              <c:strCache>
                <c:ptCount val="1"/>
                <c:pt idx="0">
                  <c:v>HRC-Mod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Sheet1!$I$53:$I$61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Sheet1!$J$53:$J$61</c:f>
              <c:numCache>
                <c:formatCode>General</c:formatCode>
                <c:ptCount val="9"/>
                <c:pt idx="0">
                  <c:v>3</c:v>
                </c:pt>
                <c:pt idx="1">
                  <c:v>-34</c:v>
                </c:pt>
                <c:pt idx="2">
                  <c:v>-28</c:v>
                </c:pt>
                <c:pt idx="3">
                  <c:v>-20</c:v>
                </c:pt>
                <c:pt idx="4">
                  <c:v>-19</c:v>
                </c:pt>
                <c:pt idx="5">
                  <c:v>-17</c:v>
                </c:pt>
                <c:pt idx="6">
                  <c:v>-17</c:v>
                </c:pt>
                <c:pt idx="7">
                  <c:v>-14</c:v>
                </c:pt>
                <c:pt idx="8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1-4A7A-BE28-ACD75DED7C8C}"/>
            </c:ext>
          </c:extLst>
        </c:ser>
        <c:ser>
          <c:idx val="1"/>
          <c:order val="1"/>
          <c:tx>
            <c:strRef>
              <c:f>Sheet1!$K$52</c:f>
              <c:strCache>
                <c:ptCount val="1"/>
                <c:pt idx="0">
                  <c:v>HRC-Unaffil.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Sheet1!$I$53:$I$61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Sheet1!$K$53:$K$61</c:f>
              <c:numCache>
                <c:formatCode>General</c:formatCode>
                <c:ptCount val="9"/>
                <c:pt idx="0">
                  <c:v>2</c:v>
                </c:pt>
                <c:pt idx="1">
                  <c:v>-32</c:v>
                </c:pt>
                <c:pt idx="2">
                  <c:v>-28</c:v>
                </c:pt>
                <c:pt idx="3">
                  <c:v>-18</c:v>
                </c:pt>
                <c:pt idx="4">
                  <c:v>-13</c:v>
                </c:pt>
                <c:pt idx="5">
                  <c:v>-28</c:v>
                </c:pt>
                <c:pt idx="6">
                  <c:v>-19</c:v>
                </c:pt>
                <c:pt idx="7">
                  <c:v>-15</c:v>
                </c:pt>
                <c:pt idx="8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1-4A7A-BE28-ACD75DED7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7412352"/>
        <c:axId val="217413888"/>
      </c:barChart>
      <c:catAx>
        <c:axId val="21741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13888"/>
        <c:crosses val="autoZero"/>
        <c:auto val="1"/>
        <c:lblAlgn val="ctr"/>
        <c:lblOffset val="100"/>
        <c:noMultiLvlLbl val="0"/>
      </c:catAx>
      <c:valAx>
        <c:axId val="21741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Sheet1!$N$52</c:f>
              <c:strCache>
                <c:ptCount val="1"/>
                <c:pt idx="0">
                  <c:v>HRC-Rep</c:v>
                </c:pt>
              </c:strCache>
            </c:strRef>
          </c:tx>
          <c:spPr>
            <a:solidFill>
              <a:srgbClr val="F474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Sheet1!$M$53:$M$61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Sheet1!$N$53:$N$61</c:f>
              <c:numCache>
                <c:formatCode>General</c:formatCode>
                <c:ptCount val="9"/>
                <c:pt idx="0">
                  <c:v>-3</c:v>
                </c:pt>
                <c:pt idx="1">
                  <c:v>-49</c:v>
                </c:pt>
                <c:pt idx="2">
                  <c:v>-53</c:v>
                </c:pt>
                <c:pt idx="3">
                  <c:v>-37</c:v>
                </c:pt>
                <c:pt idx="4">
                  <c:v>-36</c:v>
                </c:pt>
                <c:pt idx="5">
                  <c:v>-39</c:v>
                </c:pt>
                <c:pt idx="6">
                  <c:v>-44</c:v>
                </c:pt>
                <c:pt idx="7">
                  <c:v>-30</c:v>
                </c:pt>
                <c:pt idx="8">
                  <c:v>-54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49-49B8-9327-7B6089C48B12}"/>
            </c:ext>
          </c:extLst>
        </c:ser>
        <c:ser>
          <c:idx val="1"/>
          <c:order val="1"/>
          <c:tx>
            <c:strRef>
              <c:f>Sheet1!$O$52</c:f>
              <c:strCache>
                <c:ptCount val="1"/>
                <c:pt idx="0">
                  <c:v>HRC-Con</c:v>
                </c:pt>
              </c:strCache>
            </c:strRef>
          </c:tx>
          <c:spPr>
            <a:solidFill>
              <a:srgbClr val="FAB4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Sheet1!$M$53:$M$61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Sheet1!$O$53:$O$61</c:f>
              <c:numCache>
                <c:formatCode>General</c:formatCode>
                <c:ptCount val="9"/>
                <c:pt idx="0">
                  <c:v>10</c:v>
                </c:pt>
                <c:pt idx="1">
                  <c:v>-55</c:v>
                </c:pt>
                <c:pt idx="2">
                  <c:v>-55</c:v>
                </c:pt>
                <c:pt idx="3">
                  <c:v>-52</c:v>
                </c:pt>
                <c:pt idx="4">
                  <c:v>-33</c:v>
                </c:pt>
                <c:pt idx="5">
                  <c:v>-43</c:v>
                </c:pt>
                <c:pt idx="6">
                  <c:v>-44</c:v>
                </c:pt>
                <c:pt idx="7">
                  <c:v>-44</c:v>
                </c:pt>
                <c:pt idx="8">
                  <c:v>-38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49-49B8-9327-7B6089C48B12}"/>
            </c:ext>
          </c:extLst>
        </c:ser>
        <c:ser>
          <c:idx val="2"/>
          <c:order val="2"/>
          <c:tx>
            <c:strRef>
              <c:f>Sheet1!$P$52</c:f>
              <c:strCache>
                <c:ptCount val="1"/>
                <c:pt idx="0">
                  <c:v>HRC-Trump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4.3984963838240541E-3"/>
                  <c:y val="-3.4307890353952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3-4906-9292-3EC139B72CFB}"/>
                </c:ext>
              </c:extLst>
            </c:dLbl>
            <c:dLbl>
              <c:idx val="8"/>
              <c:layout>
                <c:manualLayout>
                  <c:x val="7.330827306373567E-3"/>
                  <c:y val="-2.623544556478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3-4906-9292-3EC139B72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Sheet1!$M$53:$M$61</c:f>
              <c:strCache>
                <c:ptCount val="9"/>
                <c:pt idx="0">
                  <c:v>More federal efforts to fight anti-Semitism</c:v>
                </c:pt>
                <c:pt idx="1">
                  <c:v>Strong government efforts to deport illegal immigrants</c:v>
                </c:pt>
                <c:pt idx="2">
                  <c:v>A Republican health insurance alternative to the Affordable Care Act</c:v>
                </c:pt>
                <c:pt idx="3">
                  <c:v>Significantly reducing corporate income taxes</c:v>
                </c:pt>
                <c:pt idx="4">
                  <c:v>Hiring freeze of non-military personnel by federal govt.</c:v>
                </c:pt>
                <c:pt idx="5">
                  <c:v>Viewing the mainstream media as “enemies of the American people”</c:v>
                </c:pt>
                <c:pt idx="6">
                  <c:v>Eliminating 75 percent of all federal regulations</c:v>
                </c:pt>
                <c:pt idx="7">
                  <c:v>Reducing federal efforts to combat climate change</c:v>
                </c:pt>
                <c:pt idx="8">
                  <c:v>Freezing or reducing EPA grants and contracts, including those affecting the Chesapeake Bay</c:v>
                </c:pt>
              </c:strCache>
            </c:strRef>
          </c:cat>
          <c:val>
            <c:numRef>
              <c:f>Sheet1!$P$53:$P$61</c:f>
              <c:numCache>
                <c:formatCode>General</c:formatCode>
                <c:ptCount val="9"/>
                <c:pt idx="0">
                  <c:v>8</c:v>
                </c:pt>
                <c:pt idx="1">
                  <c:v>-70</c:v>
                </c:pt>
                <c:pt idx="2">
                  <c:v>-66</c:v>
                </c:pt>
                <c:pt idx="3">
                  <c:v>-52</c:v>
                </c:pt>
                <c:pt idx="4">
                  <c:v>-39</c:v>
                </c:pt>
                <c:pt idx="5">
                  <c:v>-50</c:v>
                </c:pt>
                <c:pt idx="6">
                  <c:v>-47</c:v>
                </c:pt>
                <c:pt idx="7">
                  <c:v>-45</c:v>
                </c:pt>
                <c:pt idx="8">
                  <c:v>-39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49-49B8-9327-7B6089C48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7466368"/>
        <c:axId val="217467904"/>
      </c:barChart>
      <c:catAx>
        <c:axId val="21746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67904"/>
        <c:crosses val="autoZero"/>
        <c:auto val="1"/>
        <c:lblAlgn val="ctr"/>
        <c:lblOffset val="100"/>
        <c:noMultiLvlLbl val="0"/>
      </c:catAx>
      <c:valAx>
        <c:axId val="21746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46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0.78571</cdr:x>
      <cdr:y>0.26151</cdr:y>
    </cdr:from>
    <cdr:to>
      <cdr:x>0.95134</cdr:x>
      <cdr:y>0.38773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705600" y="956490"/>
          <a:ext cx="141348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State exceeds County – 1</a:t>
          </a:r>
          <a:r>
            <a:rPr lang="en-US" sz="1200" baseline="30000" dirty="0"/>
            <a:t>st</a:t>
          </a:r>
          <a:r>
            <a:rPr lang="en-US" sz="1200" dirty="0"/>
            <a:t> time</a:t>
          </a:r>
        </a:p>
      </cdr:txBody>
    </cdr:sp>
  </cdr:relSizeAnchor>
  <cdr:relSizeAnchor xmlns:cdr="http://schemas.openxmlformats.org/drawingml/2006/chartDrawing">
    <cdr:from>
      <cdr:x>0.9375</cdr:x>
      <cdr:y>0.20833</cdr:y>
    </cdr:from>
    <cdr:to>
      <cdr:x>0.94707</cdr:x>
      <cdr:y>0.3125</cdr:y>
    </cdr:to>
    <cdr:cxnSp macro="">
      <cdr:nvCxnSpPr>
        <cdr:cNvPr id="4" name="Straight Arrow Connector 3"/>
        <cdr:cNvCxnSpPr/>
      </cdr:nvCxnSpPr>
      <cdr:spPr bwMode="auto">
        <a:xfrm xmlns:a="http://schemas.openxmlformats.org/drawingml/2006/main" flipV="1">
          <a:off x="8001000" y="761999"/>
          <a:ext cx="81643" cy="3810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0.5625</cdr:x>
      <cdr:y>0.08982</cdr:y>
    </cdr:from>
    <cdr:to>
      <cdr:x>0.5625</cdr:x>
      <cdr:y>0.81899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 flipV="1">
          <a:off x="4800600" y="328524"/>
          <a:ext cx="0" cy="2667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0.4375</cdr:x>
      <cdr:y>0.69422</cdr:y>
    </cdr:from>
    <cdr:to>
      <cdr:x>0.5625</cdr:x>
      <cdr:y>0.81202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3733800" y="2539161"/>
          <a:ext cx="106680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1</a:t>
          </a:r>
          <a:r>
            <a:rPr lang="en-US" sz="1100" baseline="30000" dirty="0"/>
            <a:t>st</a:t>
          </a:r>
          <a:r>
            <a:rPr lang="en-US" sz="1100" dirty="0"/>
            <a:t> post election poll</a:t>
          </a:r>
        </a:p>
      </cdr:txBody>
    </cdr:sp>
  </cdr:relSizeAnchor>
  <cdr:relSizeAnchor xmlns:cdr="http://schemas.openxmlformats.org/drawingml/2006/chartDrawing">
    <cdr:from>
      <cdr:x>0.52508</cdr:x>
      <cdr:y>0.55339</cdr:y>
    </cdr:from>
    <cdr:to>
      <cdr:x>0.57143</cdr:x>
      <cdr:y>0.74083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 flipV="1">
          <a:off x="4481223" y="2024069"/>
          <a:ext cx="395577" cy="68558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0.03665</cdr:x>
      <cdr:y>0.16947</cdr:y>
    </cdr:from>
    <cdr:to>
      <cdr:x>0.12782</cdr:x>
      <cdr:y>0.73997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9CC35923-9CC3-4C71-A9BD-7F065AB8C8E0}"/>
            </a:ext>
          </a:extLst>
        </cdr:cNvPr>
        <cdr:cNvSpPr/>
      </cdr:nvSpPr>
      <cdr:spPr>
        <a:xfrm xmlns:a="http://schemas.openxmlformats.org/drawingml/2006/main">
          <a:off x="317500" y="1066473"/>
          <a:ext cx="789679" cy="359019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0.89684</cdr:x>
      <cdr:y>0.19565</cdr:y>
    </cdr:from>
    <cdr:to>
      <cdr:x>1</cdr:x>
      <cdr:y>0.87013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2B4D04CB-FC79-462E-B055-868AFDBF7723}"/>
            </a:ext>
          </a:extLst>
        </cdr:cNvPr>
        <cdr:cNvSpPr/>
      </cdr:nvSpPr>
      <cdr:spPr>
        <a:xfrm xmlns:a="http://schemas.openxmlformats.org/drawingml/2006/main">
          <a:off x="7175617" y="1147957"/>
          <a:ext cx="825383" cy="395744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0.68571</cdr:x>
      <cdr:y>0.86765</cdr:y>
    </cdr:from>
    <cdr:to>
      <cdr:x>0.98095</cdr:x>
      <cdr:y>0.91423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8AB9994-ABD3-4FD8-8319-5BAE88E03DE6}"/>
            </a:ext>
          </a:extLst>
        </cdr:cNvPr>
        <cdr:cNvSpPr txBox="1"/>
      </cdr:nvSpPr>
      <cdr:spPr>
        <a:xfrm xmlns:a="http://schemas.openxmlformats.org/drawingml/2006/main">
          <a:off x="5486400" y="4495800"/>
          <a:ext cx="2362200" cy="241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C00000"/>
              </a:solidFill>
            </a:rPr>
            <a:t>=&gt;Trump voters most favor</a:t>
          </a:r>
        </a:p>
      </cdr:txBody>
    </cdr:sp>
  </cdr:relSizeAnchor>
  <cdr:relSizeAnchor xmlns:cdr="http://schemas.openxmlformats.org/drawingml/2006/chartDrawing">
    <cdr:from>
      <cdr:x>0.0381</cdr:x>
      <cdr:y>0.88235</cdr:y>
    </cdr:from>
    <cdr:to>
      <cdr:x>0.33299</cdr:x>
      <cdr:y>0.92374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34334C8-2F16-41EE-8AF6-03890FD3DD33}"/>
            </a:ext>
          </a:extLst>
        </cdr:cNvPr>
        <cdr:cNvSpPr txBox="1"/>
      </cdr:nvSpPr>
      <cdr:spPr>
        <a:xfrm xmlns:a="http://schemas.openxmlformats.org/drawingml/2006/main">
          <a:off x="304800" y="4572000"/>
          <a:ext cx="2359415" cy="214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070C0"/>
              </a:solidFill>
            </a:rPr>
            <a:t>Clinton</a:t>
          </a:r>
          <a:r>
            <a:rPr lang="en-US" sz="1100" b="1" dirty="0">
              <a:solidFill>
                <a:srgbClr val="0070C0"/>
              </a:solidFill>
            </a:rPr>
            <a:t> </a:t>
          </a:r>
          <a:r>
            <a:rPr lang="en-US" sz="1400" b="1" dirty="0">
              <a:solidFill>
                <a:srgbClr val="0070C0"/>
              </a:solidFill>
            </a:rPr>
            <a:t>voters most favor &lt;=</a:t>
          </a:r>
        </a:p>
      </cdr:txBody>
    </cdr:sp>
  </cdr:relSizeAnchor>
  <cdr:relSizeAnchor xmlns:cdr="http://schemas.openxmlformats.org/drawingml/2006/chartDrawing">
    <cdr:from>
      <cdr:x>0.37992</cdr:x>
      <cdr:y>0.1436</cdr:y>
    </cdr:from>
    <cdr:to>
      <cdr:x>0.73333</cdr:x>
      <cdr:y>0.85714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1DD79550-FAB5-4AF5-AA2F-7AA8E6830C68}"/>
            </a:ext>
          </a:extLst>
        </cdr:cNvPr>
        <cdr:cNvSpPr/>
      </cdr:nvSpPr>
      <cdr:spPr>
        <a:xfrm xmlns:a="http://schemas.openxmlformats.org/drawingml/2006/main">
          <a:off x="3039740" y="842559"/>
          <a:ext cx="2827660" cy="418664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0.07331</cdr:x>
      <cdr:y>0.0194</cdr:y>
    </cdr:from>
    <cdr:to>
      <cdr:x>0.23496</cdr:x>
      <cdr:y>0.07115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418DC0F-1A3A-4357-9001-2E51B8E34AD2}"/>
            </a:ext>
          </a:extLst>
        </cdr:cNvPr>
        <cdr:cNvSpPr txBox="1"/>
      </cdr:nvSpPr>
      <cdr:spPr>
        <a:xfrm xmlns:a="http://schemas.openxmlformats.org/drawingml/2006/main">
          <a:off x="635000" y="122115"/>
          <a:ext cx="1400256" cy="325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0.06015</cdr:x>
      <cdr:y>0.03364</cdr:y>
    </cdr:from>
    <cdr:to>
      <cdr:x>0.32331</cdr:x>
      <cdr:y>0.10737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8B490684-2A00-4537-9226-930B1716C101}"/>
            </a:ext>
          </a:extLst>
        </cdr:cNvPr>
        <cdr:cNvSpPr txBox="1"/>
      </cdr:nvSpPr>
      <cdr:spPr>
        <a:xfrm xmlns:a="http://schemas.openxmlformats.org/drawingml/2006/main">
          <a:off x="521026" y="211667"/>
          <a:ext cx="2279487" cy="46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Fracking most polarized</a:t>
          </a:r>
          <a:r>
            <a:rPr lang="en-US" sz="1100" baseline="0" dirty="0"/>
            <a:t> on left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0.71241</cdr:x>
      <cdr:y>0.03265</cdr:y>
    </cdr:from>
    <cdr:to>
      <cdr:x>1</cdr:x>
      <cdr:y>0.10639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25870D5-09E1-454F-B6D2-9FAEACA6E27A}"/>
            </a:ext>
          </a:extLst>
        </cdr:cNvPr>
        <cdr:cNvSpPr txBox="1"/>
      </cdr:nvSpPr>
      <cdr:spPr>
        <a:xfrm xmlns:a="http://schemas.openxmlformats.org/drawingml/2006/main">
          <a:off x="6170898" y="205479"/>
          <a:ext cx="2491153" cy="46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Charter schools most polarized</a:t>
          </a:r>
          <a:r>
            <a:rPr lang="en-US" sz="1100" baseline="0"/>
            <a:t> on right</a:t>
          </a:r>
          <a:endParaRPr lang="en-US" sz="1100"/>
        </a:p>
      </cdr:txBody>
    </cdr:sp>
  </cdr:relSizeAnchor>
  <cdr:relSizeAnchor xmlns:cdr="http://schemas.openxmlformats.org/drawingml/2006/chartDrawing">
    <cdr:from>
      <cdr:x>0.95019</cdr:x>
      <cdr:y>0.06727</cdr:y>
    </cdr:from>
    <cdr:to>
      <cdr:x>0.95207</cdr:x>
      <cdr:y>0.19146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5FA1D9C5-D8E1-4E0C-9361-58EDBDF80BF9}"/>
            </a:ext>
          </a:extLst>
        </cdr:cNvPr>
        <cdr:cNvCxnSpPr/>
      </cdr:nvCxnSpPr>
      <cdr:spPr>
        <a:xfrm xmlns:a="http://schemas.openxmlformats.org/drawingml/2006/main" flipH="1">
          <a:off x="8230577" y="423333"/>
          <a:ext cx="16282" cy="7815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0.09609</cdr:x>
      <cdr:y>0.07115</cdr:y>
    </cdr:from>
    <cdr:to>
      <cdr:x>0.11466</cdr:x>
      <cdr:y>0.14649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A393C16E-2E05-4B4B-ADC3-CCD7CE3208D8}"/>
            </a:ext>
          </a:extLst>
        </cdr:cNvPr>
        <cdr:cNvCxnSpPr/>
      </cdr:nvCxnSpPr>
      <cdr:spPr>
        <a:xfrm xmlns:a="http://schemas.openxmlformats.org/drawingml/2006/main" flipH="1">
          <a:off x="832339" y="447756"/>
          <a:ext cx="160866" cy="4741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0.40624</cdr:x>
      <cdr:y>0.0637</cdr:y>
    </cdr:from>
    <cdr:to>
      <cdr:x>0.6694</cdr:x>
      <cdr:y>0.13744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F1908231-2B5D-40A9-8E17-44ABC02DEE3D}"/>
            </a:ext>
          </a:extLst>
        </cdr:cNvPr>
        <cdr:cNvSpPr txBox="1"/>
      </cdr:nvSpPr>
      <cdr:spPr>
        <a:xfrm xmlns:a="http://schemas.openxmlformats.org/drawingml/2006/main">
          <a:off x="3518877" y="400864"/>
          <a:ext cx="2279487" cy="46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Some issues got majorities  on both sides (or small gaps)</a:t>
          </a:r>
        </a:p>
      </cdr:txBody>
    </cdr:sp>
  </cdr:relSizeAnchor>
  <cdr:relSizeAnchor xmlns:cdr="http://schemas.openxmlformats.org/drawingml/2006/chartDrawing">
    <cdr:from>
      <cdr:x>0.27256</cdr:x>
      <cdr:y>0.09604</cdr:y>
    </cdr:from>
    <cdr:to>
      <cdr:x>0.41165</cdr:x>
      <cdr:y>0.2445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F8081037-10BA-4784-8BC1-B0A7139A6807}"/>
            </a:ext>
          </a:extLst>
        </cdr:cNvPr>
        <cdr:cNvCxnSpPr/>
      </cdr:nvCxnSpPr>
      <cdr:spPr>
        <a:xfrm xmlns:a="http://schemas.openxmlformats.org/drawingml/2006/main" flipH="1">
          <a:off x="2360897" y="604389"/>
          <a:ext cx="1204872" cy="9342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0.59515</cdr:x>
      <cdr:y>0.09604</cdr:y>
    </cdr:from>
    <cdr:to>
      <cdr:x>0.61372</cdr:x>
      <cdr:y>0.17138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F8081037-10BA-4784-8BC1-B0A7139A6807}"/>
            </a:ext>
          </a:extLst>
        </cdr:cNvPr>
        <cdr:cNvCxnSpPr/>
      </cdr:nvCxnSpPr>
      <cdr:spPr>
        <a:xfrm xmlns:a="http://schemas.openxmlformats.org/drawingml/2006/main" flipH="1">
          <a:off x="5155223" y="604390"/>
          <a:ext cx="160866" cy="4741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0.02857</cdr:x>
      <cdr:y>0.77922</cdr:y>
    </cdr:from>
    <cdr:to>
      <cdr:x>0.21905</cdr:x>
      <cdr:y>0.85295</cdr:y>
    </cdr:to>
    <cdr:sp macro="" textlink="">
      <cdr:nvSpPr>
        <cdr:cNvPr id="17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228601" y="4572000"/>
          <a:ext cx="1524000" cy="432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C00000"/>
              </a:solidFill>
            </a:rPr>
            <a:t>Hogan signed this bill</a:t>
          </a:r>
          <a:r>
            <a:rPr lang="en-US" sz="1100" dirty="0"/>
            <a:t>!</a:t>
          </a:r>
        </a:p>
      </cdr:txBody>
    </cdr:sp>
  </cdr:relSizeAnchor>
  <cdr:relSizeAnchor xmlns:cdr="http://schemas.openxmlformats.org/drawingml/2006/chartDrawing">
    <cdr:from>
      <cdr:x>0.08524</cdr:x>
      <cdr:y>0.68831</cdr:y>
    </cdr:from>
    <cdr:to>
      <cdr:x>0.08524</cdr:x>
      <cdr:y>0.79221</cdr:y>
    </cdr:to>
    <cdr:cxnSp macro="">
      <cdr:nvCxnSpPr>
        <cdr:cNvPr id="19" name="Straight Arrow Connector 18">
          <a:extLst xmlns:a="http://schemas.openxmlformats.org/drawingml/2006/main"/>
        </cdr:cNvPr>
        <cdr:cNvCxnSpPr/>
      </cdr:nvCxnSpPr>
      <cdr:spPr>
        <a:xfrm xmlns:a="http://schemas.openxmlformats.org/drawingml/2006/main" flipH="1" flipV="1">
          <a:off x="681979" y="4038600"/>
          <a:ext cx="1" cy="609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0.0381</cdr:x>
      <cdr:y>0.05882</cdr:y>
    </cdr:from>
    <cdr:to>
      <cdr:x>0.17293</cdr:x>
      <cdr:y>0.85252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CCEC637-D86C-4348-9B1E-5F9E87835815}"/>
            </a:ext>
          </a:extLst>
        </cdr:cNvPr>
        <cdr:cNvSpPr/>
      </cdr:nvSpPr>
      <cdr:spPr>
        <a:xfrm xmlns:a="http://schemas.openxmlformats.org/drawingml/2006/main">
          <a:off x="304800" y="304800"/>
          <a:ext cx="1078813" cy="411261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0.6365</cdr:x>
      <cdr:y>0.46667</cdr:y>
    </cdr:from>
    <cdr:to>
      <cdr:x>0.98684</cdr:x>
      <cdr:y>0.96279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6FB2F4B9-A690-4890-8F48-E5F6E0098C7B}"/>
            </a:ext>
          </a:extLst>
        </cdr:cNvPr>
        <cdr:cNvSpPr/>
      </cdr:nvSpPr>
      <cdr:spPr>
        <a:xfrm xmlns:a="http://schemas.openxmlformats.org/drawingml/2006/main">
          <a:off x="5092637" y="2133601"/>
          <a:ext cx="2803070" cy="226827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0.05714</cdr:x>
      <cdr:y>0.00179</cdr:y>
    </cdr:from>
    <cdr:to>
      <cdr:x>0.51679</cdr:x>
      <cdr:y>0.06518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7EBD0C4-BA3E-4E6B-AE43-EF966215C553}"/>
            </a:ext>
          </a:extLst>
        </cdr:cNvPr>
        <cdr:cNvSpPr txBox="1"/>
      </cdr:nvSpPr>
      <cdr:spPr>
        <a:xfrm xmlns:a="http://schemas.openxmlformats.org/drawingml/2006/main">
          <a:off x="457200" y="9277"/>
          <a:ext cx="3677675" cy="328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FOX</a:t>
          </a:r>
          <a:r>
            <a:rPr lang="en-US" sz="1100" baseline="0" dirty="0"/>
            <a:t> and CNN - both are leaders in accurate AND fake news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</cdr:x>
      <cdr:y>0.35</cdr:y>
    </cdr:from>
    <cdr:to>
      <cdr:x>0.42158</cdr:x>
      <cdr:y>0.41339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1581367-1525-4ED4-9924-50D60F063088}"/>
            </a:ext>
          </a:extLst>
        </cdr:cNvPr>
        <cdr:cNvSpPr txBox="1"/>
      </cdr:nvSpPr>
      <cdr:spPr>
        <a:xfrm xmlns:a="http://schemas.openxmlformats.org/drawingml/2006/main">
          <a:off x="1600200" y="1600200"/>
          <a:ext cx="1772861" cy="289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Washington Post and NPR - the closest to "truth"</a:t>
          </a:r>
        </a:p>
      </cdr:txBody>
    </cdr:sp>
  </cdr:relSizeAnchor>
  <cdr:relSizeAnchor xmlns:cdr="http://schemas.openxmlformats.org/drawingml/2006/chartDrawing">
    <cdr:from>
      <cdr:x>0.18891</cdr:x>
      <cdr:y>0.0608</cdr:y>
    </cdr:from>
    <cdr:to>
      <cdr:x>0.28477</cdr:x>
      <cdr:y>0.12807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6870DF05-FE3A-450A-80D6-F25026A23CD7}"/>
            </a:ext>
          </a:extLst>
        </cdr:cNvPr>
        <cdr:cNvCxnSpPr/>
      </cdr:nvCxnSpPr>
      <cdr:spPr>
        <a:xfrm xmlns:a="http://schemas.openxmlformats.org/drawingml/2006/main" flipH="1">
          <a:off x="1636346" y="382628"/>
          <a:ext cx="830385" cy="4233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0.21545</cdr:x>
      <cdr:y>0.43757</cdr:y>
    </cdr:from>
    <cdr:to>
      <cdr:x>0.31132</cdr:x>
      <cdr:y>0.50484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E70BEE13-56BC-46B4-B229-B1EB8CD9A74A}"/>
            </a:ext>
          </a:extLst>
        </cdr:cNvPr>
        <cdr:cNvCxnSpPr/>
      </cdr:nvCxnSpPr>
      <cdr:spPr>
        <a:xfrm xmlns:a="http://schemas.openxmlformats.org/drawingml/2006/main" flipH="1">
          <a:off x="1866249" y="2753621"/>
          <a:ext cx="830385" cy="4233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0.32895</cdr:x>
      <cdr:y>0.44502</cdr:y>
    </cdr:from>
    <cdr:to>
      <cdr:x>0.39286</cdr:x>
      <cdr:y>0.6533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2807110F-0D25-46F9-8F43-60F70D34362D}"/>
            </a:ext>
          </a:extLst>
        </cdr:cNvPr>
        <cdr:cNvCxnSpPr/>
      </cdr:nvCxnSpPr>
      <cdr:spPr>
        <a:xfrm xmlns:a="http://schemas.openxmlformats.org/drawingml/2006/main">
          <a:off x="2849359" y="2800513"/>
          <a:ext cx="553590" cy="131070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0.7619</cdr:x>
      <cdr:y>0.3</cdr:y>
    </cdr:from>
    <cdr:to>
      <cdr:x>0.8381</cdr:x>
      <cdr:y>0.45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2807110F-0D25-46F9-8F43-60F70D34362D}"/>
            </a:ext>
          </a:extLst>
        </cdr:cNvPr>
        <cdr:cNvCxnSpPr/>
      </cdr:nvCxnSpPr>
      <cdr:spPr>
        <a:xfrm xmlns:a="http://schemas.openxmlformats.org/drawingml/2006/main">
          <a:off x="6096000" y="1371600"/>
          <a:ext cx="609600" cy="685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0.65714</cdr:x>
      <cdr:y>0.16667</cdr:y>
    </cdr:from>
    <cdr:to>
      <cdr:x>0.89752</cdr:x>
      <cdr:y>0.29444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F4B65CF-4A8F-42E6-A2E1-57262A8ABA15}"/>
            </a:ext>
          </a:extLst>
        </cdr:cNvPr>
        <cdr:cNvSpPr txBox="1"/>
      </cdr:nvSpPr>
      <cdr:spPr>
        <a:xfrm xmlns:a="http://schemas.openxmlformats.org/drawingml/2006/main">
          <a:off x="5257800" y="762000"/>
          <a:ext cx="1923280" cy="584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All "fake news only" sources -...with Breitbart most frequently cited in this group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0.09305</cdr:x>
      <cdr:y>0.07374</cdr:y>
    </cdr:from>
    <cdr:to>
      <cdr:x>0.46992</cdr:x>
      <cdr:y>0.16041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A3C4A9-C995-4460-8F2E-339AFD874695}"/>
            </a:ext>
          </a:extLst>
        </cdr:cNvPr>
        <cdr:cNvSpPr txBox="1"/>
      </cdr:nvSpPr>
      <cdr:spPr>
        <a:xfrm xmlns:a="http://schemas.openxmlformats.org/drawingml/2006/main">
          <a:off x="805962" y="464037"/>
          <a:ext cx="3264551" cy="54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Not much difference among Clinton voters, liberals or Democrats - all strongly oppose this statement. Moderates aren't</a:t>
          </a:r>
          <a:r>
            <a:rPr lang="en-US" sz="1100" baseline="0"/>
            <a:t> far behind...</a:t>
          </a:r>
          <a:endParaRPr lang="en-US" sz="1100"/>
        </a:p>
      </cdr:txBody>
    </cdr:sp>
  </cdr:relSizeAnchor>
  <cdr:relSizeAnchor xmlns:cdr="http://schemas.openxmlformats.org/drawingml/2006/chartDrawing">
    <cdr:from>
      <cdr:x>0.60079</cdr:x>
      <cdr:y>0.13744</cdr:y>
    </cdr:from>
    <cdr:to>
      <cdr:x>0.97767</cdr:x>
      <cdr:y>0.27684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373CE2A-A757-4050-AAB4-52DC816E3FC4}"/>
            </a:ext>
          </a:extLst>
        </cdr:cNvPr>
        <cdr:cNvSpPr txBox="1"/>
      </cdr:nvSpPr>
      <cdr:spPr>
        <a:xfrm xmlns:a="http://schemas.openxmlformats.org/drawingml/2006/main">
          <a:off x="5204069" y="864903"/>
          <a:ext cx="3264551" cy="87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Not much difference among Trump voters/conservatives/Republicans,</a:t>
          </a:r>
          <a:r>
            <a:rPr lang="en-US" sz="1100" baseline="0"/>
            <a:t> but level of support is much lower than level of opposition on the left</a:t>
          </a:r>
          <a:endParaRPr lang="en-US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0.03853</cdr:x>
      <cdr:y>0.17206</cdr:y>
    </cdr:from>
    <cdr:to>
      <cdr:x>0.14662</cdr:x>
      <cdr:y>0.94179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5854444-3CE7-489A-BADE-3074D242AC39}"/>
            </a:ext>
          </a:extLst>
        </cdr:cNvPr>
        <cdr:cNvSpPr txBox="1"/>
      </cdr:nvSpPr>
      <cdr:spPr>
        <a:xfrm xmlns:a="http://schemas.openxmlformats.org/drawingml/2006/main">
          <a:off x="333782" y="1082756"/>
          <a:ext cx="936218" cy="4843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0.03289</cdr:x>
      <cdr:y>0.16429</cdr:y>
    </cdr:from>
    <cdr:to>
      <cdr:x>0.15226</cdr:x>
      <cdr:y>0.95602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F6C02B39-0B82-41D7-A588-8E5D74D81D3A}"/>
            </a:ext>
          </a:extLst>
        </cdr:cNvPr>
        <cdr:cNvSpPr/>
      </cdr:nvSpPr>
      <cdr:spPr>
        <a:xfrm xmlns:a="http://schemas.openxmlformats.org/drawingml/2006/main">
          <a:off x="284937" y="1033910"/>
          <a:ext cx="1033910" cy="498230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0.23026</cdr:x>
      <cdr:y>0.0621</cdr:y>
    </cdr:from>
    <cdr:to>
      <cdr:x>0.72838</cdr:x>
      <cdr:y>0.25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7F4F028-5B42-48D0-990B-249E96101C26}"/>
            </a:ext>
          </a:extLst>
        </cdr:cNvPr>
        <cdr:cNvSpPr txBox="1"/>
      </cdr:nvSpPr>
      <cdr:spPr>
        <a:xfrm xmlns:a="http://schemas.openxmlformats.org/drawingml/2006/main">
          <a:off x="1842310" y="302848"/>
          <a:ext cx="3985458" cy="916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Finally,</a:t>
          </a:r>
          <a:r>
            <a:rPr lang="en-US" sz="1600" baseline="0" dirty="0"/>
            <a:t> issues with </a:t>
          </a:r>
          <a:r>
            <a:rPr lang="en-US" sz="1600" dirty="0"/>
            <a:t>little polarization among voters...</a:t>
          </a:r>
          <a:r>
            <a:rPr lang="en-US" sz="1600" b="1" i="1" dirty="0"/>
            <a:t>except for hackers</a:t>
          </a:r>
          <a:r>
            <a:rPr lang="en-US" sz="1600" b="1" i="1" baseline="0" dirty="0"/>
            <a:t> targeting US elections</a:t>
          </a:r>
          <a:endParaRPr lang="en-US" sz="1600" b="1" i="1" dirty="0"/>
        </a:p>
      </cdr:txBody>
    </cdr:sp>
  </cdr:relSizeAnchor>
  <cdr:relSizeAnchor xmlns:cdr="http://schemas.openxmlformats.org/drawingml/2006/chartDrawing">
    <cdr:from>
      <cdr:x>0.1344</cdr:x>
      <cdr:y>0.20588</cdr:y>
    </cdr:from>
    <cdr:to>
      <cdr:x>0.2381</cdr:x>
      <cdr:y>0.42173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EECF46C-4DCB-4CB8-B84D-F81BECF4F907}"/>
            </a:ext>
          </a:extLst>
        </cdr:cNvPr>
        <cdr:cNvCxnSpPr/>
      </cdr:nvCxnSpPr>
      <cdr:spPr>
        <a:xfrm xmlns:a="http://schemas.openxmlformats.org/drawingml/2006/main" flipH="1">
          <a:off x="1075335" y="1066800"/>
          <a:ext cx="829665" cy="11184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0.39137</cdr:x>
      <cdr:y>0.11519</cdr:y>
    </cdr:from>
    <cdr:to>
      <cdr:x>0.39137</cdr:x>
      <cdr:y>0.82788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6909608-ED62-47BD-9E28-E92505012B55}"/>
            </a:ext>
          </a:extLst>
        </cdr:cNvPr>
        <cdr:cNvCxnSpPr/>
      </cdr:nvCxnSpPr>
      <cdr:spPr>
        <a:xfrm xmlns:a="http://schemas.openxmlformats.org/drawingml/2006/main" flipV="1">
          <a:off x="3310286" y="443366"/>
          <a:ext cx="0" cy="2743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0.90476</cdr:x>
      <cdr:y>0.06727</cdr:y>
    </cdr:from>
    <cdr:to>
      <cdr:x>0.90508</cdr:x>
      <cdr:y>0.87669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D63C548E-EA00-4C16-AAA5-4CC229A6A073}"/>
            </a:ext>
          </a:extLst>
        </cdr:cNvPr>
        <cdr:cNvCxnSpPr/>
      </cdr:nvCxnSpPr>
      <cdr:spPr>
        <a:xfrm xmlns:a="http://schemas.openxmlformats.org/drawingml/2006/main" flipV="1">
          <a:off x="5791200" y="312814"/>
          <a:ext cx="2036" cy="37638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0.17763</cdr:x>
      <cdr:y>0.64295</cdr:y>
    </cdr:from>
    <cdr:to>
      <cdr:x>0.42763</cdr:x>
      <cdr:y>0.70053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D1F6F89-DFF4-480A-9577-1FB570C8FE05}"/>
            </a:ext>
          </a:extLst>
        </cdr:cNvPr>
        <cdr:cNvSpPr txBox="1"/>
      </cdr:nvSpPr>
      <cdr:spPr>
        <a:xfrm xmlns:a="http://schemas.openxmlformats.org/drawingml/2006/main">
          <a:off x="1136974" y="2989784"/>
          <a:ext cx="1600200" cy="267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O'Malley</a:t>
          </a:r>
        </a:p>
      </cdr:txBody>
    </cdr:sp>
  </cdr:relSizeAnchor>
  <cdr:relSizeAnchor xmlns:cdr="http://schemas.openxmlformats.org/drawingml/2006/chartDrawing">
    <cdr:from>
      <cdr:x>0.13722</cdr:x>
      <cdr:y>0.27684</cdr:y>
    </cdr:from>
    <cdr:to>
      <cdr:x>0.31955</cdr:x>
      <cdr:y>0.31695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3F75C46-8E22-4812-91C7-D95136F0F7C9}"/>
            </a:ext>
          </a:extLst>
        </cdr:cNvPr>
        <cdr:cNvSpPr txBox="1"/>
      </cdr:nvSpPr>
      <cdr:spPr>
        <a:xfrm xmlns:a="http://schemas.openxmlformats.org/drawingml/2006/main">
          <a:off x="1188590" y="1742179"/>
          <a:ext cx="1579359" cy="252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 Neuman</a:t>
          </a:r>
        </a:p>
      </cdr:txBody>
    </cdr:sp>
  </cdr:relSizeAnchor>
  <cdr:relSizeAnchor xmlns:cdr="http://schemas.openxmlformats.org/drawingml/2006/chartDrawing">
    <cdr:from>
      <cdr:x>0.41823</cdr:x>
      <cdr:y>0.50602</cdr:y>
    </cdr:from>
    <cdr:to>
      <cdr:x>0.58177</cdr:x>
      <cdr:y>0.59032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A5B18D60-1500-45D6-959E-3BF252A6474F}"/>
            </a:ext>
          </a:extLst>
        </cdr:cNvPr>
        <cdr:cNvSpPr txBox="1"/>
      </cdr:nvSpPr>
      <cdr:spPr>
        <a:xfrm xmlns:a="http://schemas.openxmlformats.org/drawingml/2006/main">
          <a:off x="3537515" y="1947716"/>
          <a:ext cx="1383170" cy="324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Obama</a:t>
          </a:r>
        </a:p>
      </cdr:txBody>
    </cdr:sp>
  </cdr:relSizeAnchor>
  <cdr:relSizeAnchor xmlns:cdr="http://schemas.openxmlformats.org/drawingml/2006/chartDrawing">
    <cdr:from>
      <cdr:x>0.88244</cdr:x>
      <cdr:y>0.5718</cdr:y>
    </cdr:from>
    <cdr:to>
      <cdr:x>0.98496</cdr:x>
      <cdr:y>0.62872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6F8D34AE-4237-4EE7-84CC-D3381507008A}"/>
            </a:ext>
          </a:extLst>
        </cdr:cNvPr>
        <cdr:cNvSpPr txBox="1"/>
      </cdr:nvSpPr>
      <cdr:spPr>
        <a:xfrm xmlns:a="http://schemas.openxmlformats.org/drawingml/2006/main">
          <a:off x="5648325" y="2658930"/>
          <a:ext cx="656207" cy="264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Trump</a:t>
          </a:r>
        </a:p>
      </cdr:txBody>
    </cdr:sp>
  </cdr:relSizeAnchor>
  <cdr:relSizeAnchor xmlns:cdr="http://schemas.openxmlformats.org/drawingml/2006/chartDrawing">
    <cdr:from>
      <cdr:x>0.59398</cdr:x>
      <cdr:y>0.31824</cdr:y>
    </cdr:from>
    <cdr:to>
      <cdr:x>0.74718</cdr:x>
      <cdr:y>0.37387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AEA44A7D-3C77-4F26-991B-CBEA5E3F95B8}"/>
            </a:ext>
          </a:extLst>
        </cdr:cNvPr>
        <cdr:cNvSpPr txBox="1"/>
      </cdr:nvSpPr>
      <cdr:spPr>
        <a:xfrm xmlns:a="http://schemas.openxmlformats.org/drawingml/2006/main">
          <a:off x="5145128" y="2002692"/>
          <a:ext cx="1326987" cy="35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Schuh</a:t>
          </a:r>
        </a:p>
      </cdr:txBody>
    </cdr:sp>
  </cdr:relSizeAnchor>
  <cdr:relSizeAnchor xmlns:cdr="http://schemas.openxmlformats.org/drawingml/2006/chartDrawing">
    <cdr:from>
      <cdr:x>0.55357</cdr:x>
      <cdr:y>0.08797</cdr:y>
    </cdr:from>
    <cdr:to>
      <cdr:x>0.7641</cdr:x>
      <cdr:y>0.15158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4B617E0-4506-4850-9F6C-5A07B11939A9}"/>
            </a:ext>
          </a:extLst>
        </cdr:cNvPr>
        <cdr:cNvSpPr txBox="1"/>
      </cdr:nvSpPr>
      <cdr:spPr>
        <a:xfrm xmlns:a="http://schemas.openxmlformats.org/drawingml/2006/main">
          <a:off x="3543291" y="409070"/>
          <a:ext cx="1347560" cy="29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Hogan</a:t>
          </a:r>
        </a:p>
      </cdr:txBody>
    </cdr:sp>
  </cdr:relSizeAnchor>
  <cdr:relSizeAnchor xmlns:cdr="http://schemas.openxmlformats.org/drawingml/2006/chartDrawing">
    <cdr:from>
      <cdr:x>0.14865</cdr:x>
      <cdr:y>0.7289</cdr:y>
    </cdr:from>
    <cdr:to>
      <cdr:x>0.3056</cdr:x>
      <cdr:y>0.84768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848DE477-1451-47E7-972E-9E29AD85208F}"/>
            </a:ext>
          </a:extLst>
        </cdr:cNvPr>
        <cdr:cNvSpPr txBox="1"/>
      </cdr:nvSpPr>
      <cdr:spPr>
        <a:xfrm xmlns:a="http://schemas.openxmlformats.org/drawingml/2006/main">
          <a:off x="1257300" y="2805566"/>
          <a:ext cx="132751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First poll</a:t>
          </a:r>
          <a:r>
            <a:rPr lang="en-US" sz="1100" baseline="0" dirty="0"/>
            <a:t> after Nov. '14 elections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0.75492</cdr:x>
      <cdr:y>0.77521</cdr:y>
    </cdr:from>
    <cdr:to>
      <cdr:x>0.91188</cdr:x>
      <cdr:y>0.87193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425CB2A-C286-4CE2-82AD-BB9936FF3332}"/>
            </a:ext>
          </a:extLst>
        </cdr:cNvPr>
        <cdr:cNvSpPr txBox="1"/>
      </cdr:nvSpPr>
      <cdr:spPr>
        <a:xfrm xmlns:a="http://schemas.openxmlformats.org/drawingml/2006/main">
          <a:off x="6539197" y="4878428"/>
          <a:ext cx="1359551" cy="608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First poll</a:t>
          </a:r>
          <a:r>
            <a:rPr lang="en-US" sz="1100" baseline="0"/>
            <a:t> after Nov. '16 elections</a:t>
          </a:r>
          <a:endParaRPr lang="en-US" sz="1100"/>
        </a:p>
      </cdr:txBody>
    </cdr:sp>
  </cdr:relSizeAnchor>
  <cdr:relSizeAnchor xmlns:cdr="http://schemas.openxmlformats.org/drawingml/2006/chartDrawing">
    <cdr:from>
      <cdr:x>0.32049</cdr:x>
      <cdr:y>0.77232</cdr:y>
    </cdr:from>
    <cdr:to>
      <cdr:x>0.38628</cdr:x>
      <cdr:y>0.7762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BB0BD5C7-FE44-4A42-8AB9-B673E8B5355F}"/>
            </a:ext>
          </a:extLst>
        </cdr:cNvPr>
        <cdr:cNvCxnSpPr/>
      </cdr:nvCxnSpPr>
      <cdr:spPr>
        <a:xfrm xmlns:a="http://schemas.openxmlformats.org/drawingml/2006/main" flipV="1">
          <a:off x="2776090" y="4860192"/>
          <a:ext cx="569872" cy="244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0.83575</cdr:x>
      <cdr:y>0.76486</cdr:y>
    </cdr:from>
    <cdr:to>
      <cdr:x>0.90154</cdr:x>
      <cdr:y>0.76875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939C2BE0-DBAE-497A-B99B-70F2666F7C2E}"/>
            </a:ext>
          </a:extLst>
        </cdr:cNvPr>
        <cdr:cNvCxnSpPr/>
      </cdr:nvCxnSpPr>
      <cdr:spPr>
        <a:xfrm xmlns:a="http://schemas.openxmlformats.org/drawingml/2006/main" flipV="1">
          <a:off x="7239326" y="4813300"/>
          <a:ext cx="569872" cy="244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0.84234</cdr:x>
      <cdr:y>0.49511</cdr:y>
    </cdr:from>
    <cdr:to>
      <cdr:x>0.91123</cdr:x>
      <cdr:y>0.53601</cdr:y>
    </cdr:to>
    <cdr:cxnSp macro="">
      <cdr:nvCxnSpPr>
        <cdr:cNvPr id="14" name="Straight Arrow Connector 13">
          <a:extLst xmlns:a="http://schemas.openxmlformats.org/drawingml/2006/main"/>
        </cdr:cNvPr>
        <cdr:cNvCxnSpPr/>
      </cdr:nvCxnSpPr>
      <cdr:spPr>
        <a:xfrm xmlns:a="http://schemas.openxmlformats.org/drawingml/2006/main" flipV="1">
          <a:off x="7124700" y="1905717"/>
          <a:ext cx="582661" cy="1574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0.14019</cdr:x>
      <cdr:y>0.14706</cdr:y>
    </cdr:from>
    <cdr:to>
      <cdr:x>0.14019</cdr:x>
      <cdr:y>0.88235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1143000" y="762000"/>
          <a:ext cx="0" cy="3810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0.61682</cdr:x>
      <cdr:y>0.92647</cdr:y>
    </cdr:from>
    <cdr:to>
      <cdr:x>0.71963</cdr:x>
      <cdr:y>0.97059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29200" y="4800600"/>
          <a:ext cx="838200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Neither</a:t>
          </a:r>
        </a:p>
      </cdr:txBody>
    </cdr:sp>
  </cdr:relSizeAnchor>
  <cdr:relSizeAnchor xmlns:cdr="http://schemas.openxmlformats.org/drawingml/2006/chartDrawing">
    <cdr:from>
      <cdr:x>0.30841</cdr:x>
      <cdr:y>0.16176</cdr:y>
    </cdr:from>
    <cdr:to>
      <cdr:x>0.30841</cdr:x>
      <cdr:y>0.89706</cdr:y>
    </cdr:to>
    <cdr:cxnSp macro="">
      <cdr:nvCxnSpPr>
        <cdr:cNvPr id="5" name="Straight Connector 4"/>
        <cdr:cNvCxnSpPr/>
      </cdr:nvCxnSpPr>
      <cdr:spPr bwMode="auto">
        <a:xfrm xmlns:a="http://schemas.openxmlformats.org/drawingml/2006/main" flipV="1">
          <a:off x="2514600" y="838200"/>
          <a:ext cx="0" cy="3810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0.50467</cdr:x>
      <cdr:y>0.14706</cdr:y>
    </cdr:from>
    <cdr:to>
      <cdr:x>0.50467</cdr:x>
      <cdr:y>0.88235</cdr:y>
    </cdr:to>
    <cdr:cxnSp macro="">
      <cdr:nvCxnSpPr>
        <cdr:cNvPr id="6" name="Straight Connector 5"/>
        <cdr:cNvCxnSpPr/>
      </cdr:nvCxnSpPr>
      <cdr:spPr bwMode="auto">
        <a:xfrm xmlns:a="http://schemas.openxmlformats.org/drawingml/2006/main" flipV="1">
          <a:off x="4114800" y="762000"/>
          <a:ext cx="0" cy="3810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0.71028</cdr:x>
      <cdr:y>0.16176</cdr:y>
    </cdr:from>
    <cdr:to>
      <cdr:x>0.71028</cdr:x>
      <cdr:y>0.89706</cdr:y>
    </cdr:to>
    <cdr:cxnSp macro="">
      <cdr:nvCxnSpPr>
        <cdr:cNvPr id="7" name="Straight Connector 6"/>
        <cdr:cNvCxnSpPr/>
      </cdr:nvCxnSpPr>
      <cdr:spPr bwMode="auto">
        <a:xfrm xmlns:a="http://schemas.openxmlformats.org/drawingml/2006/main" flipV="1">
          <a:off x="5791200" y="838200"/>
          <a:ext cx="0" cy="3810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0.90654</cdr:x>
      <cdr:y>0.17647</cdr:y>
    </cdr:from>
    <cdr:to>
      <cdr:x>0.90654</cdr:x>
      <cdr:y>0.91176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 flipV="1">
          <a:off x="7391400" y="914400"/>
          <a:ext cx="0" cy="38100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0.80789</cdr:x>
      <cdr:y>0.4215</cdr:y>
    </cdr:from>
    <cdr:to>
      <cdr:x>0.97504</cdr:x>
      <cdr:y>0.57477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98026" y="2514600"/>
          <a:ext cx="1447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Only deportation of illegal immigrants receives a majority of support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0.1835</cdr:y>
    </cdr:from>
    <cdr:to>
      <cdr:x>0.14812</cdr:x>
      <cdr:y>0.49808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8D0280C-4993-474E-9521-E3A5E47AB5FE}"/>
            </a:ext>
          </a:extLst>
        </cdr:cNvPr>
        <cdr:cNvSpPr txBox="1"/>
      </cdr:nvSpPr>
      <cdr:spPr>
        <a:xfrm xmlns:a="http://schemas.openxmlformats.org/drawingml/2006/main">
          <a:off x="-240974" y="1066800"/>
          <a:ext cx="1283023" cy="1828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Clinton voters more liberal than "liberals" or Dems</a:t>
          </a:r>
        </a:p>
      </cdr:txBody>
    </cdr:sp>
  </cdr:relSizeAnchor>
  <cdr:relSizeAnchor xmlns:cdr="http://schemas.openxmlformats.org/drawingml/2006/chartDrawing">
    <cdr:from>
      <cdr:x>0.69353</cdr:x>
      <cdr:y>0.06554</cdr:y>
    </cdr:from>
    <cdr:to>
      <cdr:x>0.92188</cdr:x>
      <cdr:y>0.18327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9897A27-B9C7-4987-8647-102C502836DE}"/>
            </a:ext>
          </a:extLst>
        </cdr:cNvPr>
        <cdr:cNvSpPr txBox="1"/>
      </cdr:nvSpPr>
      <cdr:spPr>
        <a:xfrm xmlns:a="http://schemas.openxmlformats.org/drawingml/2006/main">
          <a:off x="6007426" y="381000"/>
          <a:ext cx="1977927" cy="684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Clinton voters more conservative than "liberals" or Dems</a:t>
          </a:r>
        </a:p>
      </cdr:txBody>
    </cdr:sp>
  </cdr:relSizeAnchor>
  <cdr:relSizeAnchor xmlns:cdr="http://schemas.openxmlformats.org/drawingml/2006/chartDrawing">
    <cdr:from>
      <cdr:x>0.62316</cdr:x>
      <cdr:y>0.31458</cdr:y>
    </cdr:from>
    <cdr:to>
      <cdr:x>1</cdr:x>
      <cdr:y>0.43231</cdr:y>
    </cdr:to>
    <cdr:sp macro="" textlink="">
      <cdr:nvSpPr>
        <cdr:cNvPr id="4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5397825" y="1828800"/>
          <a:ext cx="3264225" cy="684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Liberals more progressive on climate change, hiring freeze, deportation</a:t>
          </a:r>
        </a:p>
      </cdr:txBody>
    </cdr:sp>
  </cdr:relSizeAnchor>
  <cdr:relSizeAnchor xmlns:cdr="http://schemas.openxmlformats.org/drawingml/2006/chartDrawing">
    <cdr:from>
      <cdr:x>0.76391</cdr:x>
      <cdr:y>0.28836</cdr:y>
    </cdr:from>
    <cdr:to>
      <cdr:x>0.7991</cdr:x>
      <cdr:y>0.36701</cdr:y>
    </cdr:to>
    <cdr:cxnSp macro="">
      <cdr:nvCxnSpPr>
        <cdr:cNvPr id="6" name="Straight Arrow Connector 5"/>
        <cdr:cNvCxnSpPr/>
      </cdr:nvCxnSpPr>
      <cdr:spPr bwMode="auto">
        <a:xfrm xmlns:a="http://schemas.openxmlformats.org/drawingml/2006/main" flipV="1">
          <a:off x="6617026" y="1676400"/>
          <a:ext cx="304800" cy="4572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0.7815</cdr:x>
      <cdr:y>0.42136</cdr:y>
    </cdr:from>
    <cdr:to>
      <cdr:x>0.84308</cdr:x>
      <cdr:y>0.5243</cdr:y>
    </cdr:to>
    <cdr:cxnSp macro="">
      <cdr:nvCxnSpPr>
        <cdr:cNvPr id="7" name="Straight Arrow Connector 6"/>
        <cdr:cNvCxnSpPr/>
      </cdr:nvCxnSpPr>
      <cdr:spPr bwMode="auto">
        <a:xfrm xmlns:a="http://schemas.openxmlformats.org/drawingml/2006/main" flipH="1">
          <a:off x="6769426" y="2449553"/>
          <a:ext cx="533400" cy="59844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0.61436</cdr:x>
      <cdr:y>0.46068</cdr:y>
    </cdr:from>
    <cdr:to>
      <cdr:x>0.70233</cdr:x>
      <cdr:y>0.79955</cdr:y>
    </cdr:to>
    <cdr:cxnSp macro="">
      <cdr:nvCxnSpPr>
        <cdr:cNvPr id="11" name="Straight Arrow Connector 10"/>
        <cdr:cNvCxnSpPr/>
      </cdr:nvCxnSpPr>
      <cdr:spPr bwMode="auto">
        <a:xfrm xmlns:a="http://schemas.openxmlformats.org/drawingml/2006/main" flipH="1">
          <a:off x="5321626" y="2678153"/>
          <a:ext cx="762000" cy="1970047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0.01759</cdr:x>
      <cdr:y>0.41928</cdr:y>
    </cdr:from>
    <cdr:to>
      <cdr:x>0.16571</cdr:x>
      <cdr:y>0.74674</cdr:y>
    </cdr:to>
    <cdr:sp macro="" textlink="">
      <cdr:nvSpPr>
        <cdr:cNvPr id="2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152401" y="2341659"/>
          <a:ext cx="1283026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Replacing ACA and deportation of illegal immigrants – two most divisive issues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0.02128</cdr:x>
      <cdr:y>0.59687</cdr:y>
    </cdr:from>
    <cdr:to>
      <cdr:x>0.80789</cdr:x>
      <cdr:y>0.80272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184313" y="3756107"/>
          <a:ext cx="6813713" cy="1295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0.02726</cdr:x>
      <cdr:y>0.04657</cdr:y>
    </cdr:from>
    <cdr:to>
      <cdr:x>0.32519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22C1633-E5BE-42A1-87A9-C77BAE092A8F}"/>
            </a:ext>
          </a:extLst>
        </cdr:cNvPr>
        <cdr:cNvSpPr txBox="1"/>
      </cdr:nvSpPr>
      <cdr:spPr>
        <a:xfrm xmlns:a="http://schemas.openxmlformats.org/drawingml/2006/main">
          <a:off x="236090" y="293077"/>
          <a:ext cx="2580705" cy="691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No majorities in support, but a higher average</a:t>
          </a:r>
        </a:p>
      </cdr:txBody>
    </cdr:sp>
  </cdr:relSizeAnchor>
  <cdr:relSizeAnchor xmlns:cdr="http://schemas.openxmlformats.org/drawingml/2006/chartDrawing">
    <cdr:from>
      <cdr:x>0.12688</cdr:x>
      <cdr:y>0.09444</cdr:y>
    </cdr:from>
    <cdr:to>
      <cdr:x>0.39815</cdr:x>
      <cdr:y>0.09444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1D3C892F-915A-45F6-A573-BD44DB17E987}"/>
            </a:ext>
          </a:extLst>
        </cdr:cNvPr>
        <cdr:cNvCxnSpPr/>
      </cdr:nvCxnSpPr>
      <cdr:spPr>
        <a:xfrm xmlns:a="http://schemas.openxmlformats.org/drawingml/2006/main">
          <a:off x="1044172" y="474958"/>
          <a:ext cx="223242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0.36071</cdr:x>
      <cdr:y>0.24242</cdr:y>
    </cdr:from>
    <cdr:to>
      <cdr:x>0.94404</cdr:x>
      <cdr:y>0.28788</cdr:y>
    </cdr:to>
    <cdr:sp macro="" textlink="">
      <cdr:nvSpPr>
        <cdr:cNvPr id="5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2968487" y="1219201"/>
          <a:ext cx="480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80% of these also support stronger deportation of illegal immigrants</a:t>
          </a:r>
        </a:p>
      </cdr:txBody>
    </cdr:sp>
  </cdr:relSizeAnchor>
  <cdr:relSizeAnchor xmlns:cdr="http://schemas.openxmlformats.org/drawingml/2006/chartDrawing">
    <cdr:from>
      <cdr:x>0.35145</cdr:x>
      <cdr:y>0.62121</cdr:y>
    </cdr:from>
    <cdr:to>
      <cdr:x>0.98108</cdr:x>
      <cdr:y>0.66667</cdr:y>
    </cdr:to>
    <cdr:sp macro="" textlink="">
      <cdr:nvSpPr>
        <cdr:cNvPr id="6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2892287" y="3124200"/>
          <a:ext cx="5181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Only 67% of those supporting travel restrictions also favor building a wall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0.13158</cdr:x>
      <cdr:y>0.44114</cdr:y>
    </cdr:from>
    <cdr:to>
      <cdr:x>0.48308</cdr:x>
      <cdr:y>0.56107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6E59664-FCC0-4093-B120-B4AC1B27DAD4}"/>
            </a:ext>
          </a:extLst>
        </cdr:cNvPr>
        <cdr:cNvSpPr txBox="1"/>
      </cdr:nvSpPr>
      <cdr:spPr>
        <a:xfrm xmlns:a="http://schemas.openxmlformats.org/drawingml/2006/main">
          <a:off x="1139753" y="2396496"/>
          <a:ext cx="3044711" cy="65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Strong similarity between average levels</a:t>
          </a:r>
          <a:r>
            <a:rPr lang="en-US" sz="1100" baseline="0" dirty="0"/>
            <a:t> of support and that from moderates and unaffiliated voters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0.6485</cdr:x>
      <cdr:y>0.69242</cdr:y>
    </cdr:from>
    <cdr:to>
      <cdr:x>1</cdr:x>
      <cdr:y>0.76874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79C86F7-EB22-4B98-9DA0-8D90ACA96EF3}"/>
            </a:ext>
          </a:extLst>
        </cdr:cNvPr>
        <cdr:cNvSpPr txBox="1"/>
      </cdr:nvSpPr>
      <cdr:spPr>
        <a:xfrm xmlns:a="http://schemas.openxmlformats.org/drawingml/2006/main">
          <a:off x="5617308" y="4357402"/>
          <a:ext cx="3044743" cy="480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Trump voters are the most extreme</a:t>
          </a:r>
          <a:r>
            <a:rPr lang="en-US" sz="1100" baseline="0"/>
            <a:t> on each of these issues in terms of difference from Clinton voters</a:t>
          </a:r>
          <a:endParaRPr lang="en-US" sz="1100"/>
        </a:p>
      </cdr:txBody>
    </cdr:sp>
  </cdr:relSizeAnchor>
  <cdr:relSizeAnchor xmlns:cdr="http://schemas.openxmlformats.org/drawingml/2006/chartDrawing">
    <cdr:from>
      <cdr:x>0.7641</cdr:x>
      <cdr:y>0.62613</cdr:y>
    </cdr:from>
    <cdr:to>
      <cdr:x>0.87124</cdr:x>
      <cdr:y>0.68693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22B56EB0-CF1A-4B14-9B6B-D6E21FAB2642}"/>
            </a:ext>
          </a:extLst>
        </cdr:cNvPr>
        <cdr:cNvCxnSpPr/>
      </cdr:nvCxnSpPr>
      <cdr:spPr>
        <a:xfrm xmlns:a="http://schemas.openxmlformats.org/drawingml/2006/main" flipV="1">
          <a:off x="6618654" y="3940256"/>
          <a:ext cx="928077" cy="3826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0.45602</cdr:x>
      <cdr:y>0.35067</cdr:y>
    </cdr:from>
    <cdr:to>
      <cdr:x>0.49433</cdr:x>
      <cdr:y>0.44413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A375B161-7623-450B-AEAF-B6E6BDEBA21E}"/>
            </a:ext>
          </a:extLst>
        </cdr:cNvPr>
        <cdr:cNvCxnSpPr/>
      </cdr:nvCxnSpPr>
      <cdr:spPr>
        <a:xfrm xmlns:a="http://schemas.openxmlformats.org/drawingml/2006/main" flipV="1">
          <a:off x="3950026" y="1905000"/>
          <a:ext cx="331843" cy="5077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0.14286</cdr:x>
      <cdr:y>0.36611</cdr:y>
    </cdr:from>
    <cdr:to>
      <cdr:x>0.25586</cdr:x>
      <cdr:y>0.43659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8971F9CB-9412-4843-8BF6-C6C48A6C8353}"/>
            </a:ext>
          </a:extLst>
        </cdr:cNvPr>
        <cdr:cNvCxnSpPr/>
      </cdr:nvCxnSpPr>
      <cdr:spPr>
        <a:xfrm xmlns:a="http://schemas.openxmlformats.org/drawingml/2006/main" flipH="1" flipV="1">
          <a:off x="1237436" y="2303910"/>
          <a:ext cx="978876" cy="4435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0.11293</cdr:x>
      <cdr:y>0</cdr:y>
    </cdr:from>
    <cdr:to>
      <cdr:x>0.71067</cdr:x>
      <cdr:y>0.08106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4D864C9-0C60-4C2F-A73F-A25E39347756}"/>
            </a:ext>
          </a:extLst>
        </cdr:cNvPr>
        <cdr:cNvSpPr txBox="1"/>
      </cdr:nvSpPr>
      <cdr:spPr>
        <a:xfrm xmlns:a="http://schemas.openxmlformats.org/drawingml/2006/main">
          <a:off x="978226" y="0"/>
          <a:ext cx="5177655" cy="440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Clinton voters have very similar profile to "liberals" - latter are slightly more likely to disfavor</a:t>
          </a:r>
          <a:r>
            <a:rPr lang="en-US" sz="1100" baseline="0" dirty="0"/>
            <a:t> travel restrictions and defense spending increases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0.2185</cdr:x>
      <cdr:y>0.07013</cdr:y>
    </cdr:from>
    <cdr:to>
      <cdr:x>0.35925</cdr:x>
      <cdr:y>0.08845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245E490C-0B64-4C1C-B8F1-6BD1B0AE2908}"/>
            </a:ext>
          </a:extLst>
        </cdr:cNvPr>
        <cdr:cNvCxnSpPr/>
      </cdr:nvCxnSpPr>
      <cdr:spPr>
        <a:xfrm xmlns:a="http://schemas.openxmlformats.org/drawingml/2006/main" flipH="1">
          <a:off x="1892626" y="381000"/>
          <a:ext cx="1219200" cy="994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040AD0B-C3C9-4AFD-AFB9-02374038FD1D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01C3076-B166-418E-B3EC-DE64055C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10465526-0391-4C14-A009-6CE10DC42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04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5DF18-B58E-47D3-8FF5-95BC6818ECC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2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3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3087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8707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959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7531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345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8072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8742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6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27008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653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6632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982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1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6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D39E2352-1EB4-491E-9F52-DAAE8CD59FB8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7D577B57-85F4-424A-ADD9-3804568E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393AE0D6-192B-452A-B0BD-7E5CB6CE5A15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CDF2D63D-5DD6-4B64-B399-003C7724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Century Gothic" pitchFamily="34" charset="0"/>
        </a:defRPr>
      </a:lvl9pPr>
    </p:titleStyle>
    <p:bodyStyle>
      <a:lvl1pPr marL="257175" indent="-257175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1650">
          <a:solidFill>
            <a:srgbClr val="00000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500">
          <a:solidFill>
            <a:srgbClr val="00000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politics/polling/democratic-united-states-party/2017/04/26/26fedd9a-27d9-11e7-928e-3624539060e8_pag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228601"/>
            <a:ext cx="8587409" cy="1447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en-US" sz="3600" dirty="0"/>
              <a:t>Recent Findings from </a:t>
            </a:r>
            <a:br>
              <a:rPr lang="en-US" altLang="en-US" sz="3600" dirty="0"/>
            </a:br>
            <a:r>
              <a:rPr lang="en-US" altLang="en-US" sz="3600" dirty="0"/>
              <a:t>CSLI Spring 2017 Survey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2545834"/>
            <a:ext cx="8305800" cy="156896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200" b="1" dirty="0"/>
              <a:t>Dan Nataf , Ph.D.</a:t>
            </a:r>
            <a:br>
              <a:rPr lang="en-US" altLang="en-US" sz="3200" b="1" dirty="0"/>
            </a:br>
            <a:r>
              <a:rPr lang="en-US" altLang="en-US" sz="2800" b="1" dirty="0"/>
              <a:t>Director, Center for the Study of Local Issues</a:t>
            </a:r>
            <a:r>
              <a:rPr lang="en-US" altLang="en-US" sz="3200" b="1" dirty="0"/>
              <a:t>,   </a:t>
            </a:r>
            <a:r>
              <a:rPr lang="en-US" altLang="en-US" sz="2800" b="1" dirty="0"/>
              <a:t>April 28, 2017</a:t>
            </a:r>
            <a:endParaRPr lang="en-US" altLang="en-US" sz="3200" b="1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Trust in	 Political Parties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8430DF-28A7-4BBC-A5E5-ABFDEF915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309119"/>
              </p:ext>
            </p:extLst>
          </p:nvPr>
        </p:nvGraphicFramePr>
        <p:xfrm>
          <a:off x="533400" y="12954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24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Trust in Political Parties by Registration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8716"/>
              </p:ext>
            </p:extLst>
          </p:nvPr>
        </p:nvGraphicFramePr>
        <p:xfrm>
          <a:off x="914402" y="1752600"/>
          <a:ext cx="7315198" cy="4114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Democrat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Republican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Unaffiliated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Trust Democrats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Trust Republicans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12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Trust neither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20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NA/DK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100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100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9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0668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WP/ABC Poll</a:t>
            </a:r>
            <a:r>
              <a:rPr lang="en-US" dirty="0"/>
              <a:t>: Who is Out of Touch with the Concerns of Most People in the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https://www.washingtonpost.com/politics/polling/democratic-united-states-party/2017/04/26/26fedd9a-27d9-11e7-928e-3624539060e8_page.html</a:t>
            </a:r>
            <a:r>
              <a:rPr lang="en-US" sz="1100" dirty="0"/>
              <a:t>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44128"/>
              </p:ext>
            </p:extLst>
          </p:nvPr>
        </p:nvGraphicFramePr>
        <p:xfrm>
          <a:off x="838200" y="1752600"/>
          <a:ext cx="7848599" cy="424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19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</a:t>
                      </a:r>
                      <a:r>
                        <a:rPr lang="en-US" baseline="0" dirty="0"/>
                        <a:t> Pty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In-touch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 </a:t>
                      </a:r>
                      <a:r>
                        <a:rPr lang="en-US" baseline="0" dirty="0"/>
                        <a:t>Pty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In-touch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Trump </a:t>
                      </a:r>
                      <a:r>
                        <a:rPr lang="en-US" baseline="0" dirty="0"/>
                        <a:t>Pty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In-touch</a:t>
                      </a:r>
                      <a:endParaRPr lang="en-US" dirty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00"/>
                          </a:solidFill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/>
                        <a:t>Dems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/>
                        <a:t>Clinton </a:t>
                      </a:r>
                      <a:r>
                        <a:rPr lang="en-US" b="1" dirty="0" err="1"/>
                        <a:t>Vtr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/>
                        <a:t>Trump </a:t>
                      </a:r>
                      <a:r>
                        <a:rPr lang="en-US" b="1" dirty="0" err="1"/>
                        <a:t>Vtr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50">
                <a:tc>
                  <a:txBody>
                    <a:bodyPr/>
                    <a:lstStyle/>
                    <a:p>
                      <a:r>
                        <a:rPr lang="en-US" b="1" dirty="0" err="1"/>
                        <a:t>Indep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54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Do Local Residents Support the Trump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b="1" dirty="0">
                <a:latin typeface="+mj-lt"/>
                <a:ea typeface="+mj-ea"/>
                <a:cs typeface="+mj-cs"/>
              </a:rPr>
              <a:t>Domestic issues 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Lower corporate taxes, 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Federal hiring freeze, 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Less effort to combat climate change,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EPA cuts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Fewer regulations, 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Replace ACA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Deport illegal immigrants</a:t>
            </a:r>
          </a:p>
        </p:txBody>
      </p:sp>
    </p:spTree>
    <p:extLst>
      <p:ext uri="{BB962C8B-B14F-4D97-AF65-F5344CB8AC3E}">
        <p14:creationId xmlns:p14="http://schemas.microsoft.com/office/powerpoint/2010/main" val="332573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302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/>
              <a:t>Domestic Issues and Level of Support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1FFF88-E289-44D4-97E8-E0260FB26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24348"/>
              </p:ext>
            </p:extLst>
          </p:nvPr>
        </p:nvGraphicFramePr>
        <p:xfrm>
          <a:off x="240974" y="609600"/>
          <a:ext cx="8662051" cy="596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: Rounded Corners 2"/>
          <p:cNvSpPr/>
          <p:nvPr/>
        </p:nvSpPr>
        <p:spPr bwMode="auto">
          <a:xfrm>
            <a:off x="762000" y="5638800"/>
            <a:ext cx="8141025" cy="68580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31627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of broadest agreement not part of Trump agenda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5943600" y="6019800"/>
            <a:ext cx="381000" cy="381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7467600" y="3960039"/>
            <a:ext cx="457200" cy="137396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137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302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/>
              <a:t>Domestic Issues and Level of Support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C32B0F-42A5-4EEA-B9D6-2656C67B8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85077"/>
              </p:ext>
            </p:extLst>
          </p:nvPr>
        </p:nvGraphicFramePr>
        <p:xfrm>
          <a:off x="240974" y="762000"/>
          <a:ext cx="8662051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03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302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/>
              <a:t>Domestic Issues and Level of Support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0CCCA0-76C2-42C8-B977-6442BD40F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39448"/>
              </p:ext>
            </p:extLst>
          </p:nvPr>
        </p:nvGraphicFramePr>
        <p:xfrm>
          <a:off x="240974" y="990600"/>
          <a:ext cx="8662051" cy="558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/>
          </p:cNvPr>
          <p:cNvSpPr txBox="1"/>
          <p:nvPr/>
        </p:nvSpPr>
        <p:spPr>
          <a:xfrm>
            <a:off x="425287" y="1524000"/>
            <a:ext cx="1283026" cy="1828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Clinton voters more liberal than Mods or </a:t>
            </a:r>
            <a:r>
              <a:rPr lang="en-US" sz="1400" b="1" dirty="0" err="1"/>
              <a:t>Unaffil</a:t>
            </a:r>
            <a:r>
              <a:rPr lang="en-US" sz="1400" b="1" dirty="0"/>
              <a:t>.</a:t>
            </a:r>
          </a:p>
        </p:txBody>
      </p:sp>
      <p:sp>
        <p:nvSpPr>
          <p:cNvPr id="8" name="TextBox 1">
            <a:extLst/>
          </p:cNvPr>
          <p:cNvSpPr txBox="1"/>
          <p:nvPr/>
        </p:nvSpPr>
        <p:spPr>
          <a:xfrm>
            <a:off x="7860974" y="2091744"/>
            <a:ext cx="1206826" cy="1219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Clinton voters more cons. than Mods or </a:t>
            </a:r>
            <a:r>
              <a:rPr lang="en-US" sz="1400" b="1" dirty="0" err="1"/>
              <a:t>Unaffil</a:t>
            </a:r>
            <a:r>
              <a:rPr lang="en-US" sz="1800" b="1" dirty="0"/>
              <a:t>.</a:t>
            </a:r>
          </a:p>
        </p:txBody>
      </p:sp>
      <p:sp>
        <p:nvSpPr>
          <p:cNvPr id="4" name="Rectangle: Rounded Corners 3"/>
          <p:cNvSpPr/>
          <p:nvPr/>
        </p:nvSpPr>
        <p:spPr bwMode="auto">
          <a:xfrm>
            <a:off x="1143000" y="4419600"/>
            <a:ext cx="7086600" cy="114300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4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507477-94E3-4CCB-8DD4-5D851548C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23701"/>
              </p:ext>
            </p:extLst>
          </p:nvPr>
        </p:nvGraphicFramePr>
        <p:xfrm>
          <a:off x="228600" y="530679"/>
          <a:ext cx="8674425" cy="60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302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000" dirty="0"/>
              <a:t>Domestic Issues and Level of Support</a:t>
            </a:r>
          </a:p>
        </p:txBody>
      </p:sp>
      <p:sp>
        <p:nvSpPr>
          <p:cNvPr id="7" name="TextBox 1">
            <a:extLst/>
          </p:cNvPr>
          <p:cNvSpPr txBox="1"/>
          <p:nvPr/>
        </p:nvSpPr>
        <p:spPr>
          <a:xfrm>
            <a:off x="425286" y="1524000"/>
            <a:ext cx="1708313" cy="1828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Clinton voters more liberal than Con/Rep/Trump voter</a:t>
            </a:r>
          </a:p>
        </p:txBody>
      </p:sp>
      <p:sp>
        <p:nvSpPr>
          <p:cNvPr id="8" name="TextBox 1">
            <a:extLst/>
          </p:cNvPr>
          <p:cNvSpPr txBox="1"/>
          <p:nvPr/>
        </p:nvSpPr>
        <p:spPr>
          <a:xfrm>
            <a:off x="7599458" y="1371600"/>
            <a:ext cx="1283026" cy="1828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Clinton voters more cons. than Con/Rep/Trump voter</a:t>
            </a:r>
          </a:p>
        </p:txBody>
      </p:sp>
    </p:spTree>
    <p:extLst>
      <p:ext uri="{BB962C8B-B14F-4D97-AF65-F5344CB8AC3E}">
        <p14:creationId xmlns:p14="http://schemas.microsoft.com/office/powerpoint/2010/main" val="384435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Do Local Residents Support the Trump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3200" b="1" dirty="0">
                <a:latin typeface="+mj-lt"/>
                <a:ea typeface="+mj-ea"/>
                <a:cs typeface="+mj-cs"/>
              </a:rPr>
              <a:t>Foreign Policy Issues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Using torture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Travel restrictions from Middle East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Imposing tariffs on imports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Wall with Mexico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$54 billion increase in defense spending</a:t>
            </a:r>
          </a:p>
          <a:p>
            <a:pPr lvl="1"/>
            <a:r>
              <a:rPr lang="en-US" sz="3000" b="1" dirty="0">
                <a:latin typeface="+mj-lt"/>
                <a:ea typeface="+mj-ea"/>
                <a:cs typeface="+mj-cs"/>
              </a:rPr>
              <a:t>NATO</a:t>
            </a:r>
          </a:p>
        </p:txBody>
      </p:sp>
    </p:spTree>
    <p:extLst>
      <p:ext uri="{BB962C8B-B14F-4D97-AF65-F5344CB8AC3E}">
        <p14:creationId xmlns:p14="http://schemas.microsoft.com/office/powerpoint/2010/main" val="427757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Foreign Policy - % of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F9B34F-A053-4C21-AF41-E1F2D89D3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518851"/>
              </p:ext>
            </p:extLst>
          </p:nvPr>
        </p:nvGraphicFramePr>
        <p:xfrm>
          <a:off x="536713" y="990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25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76200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/>
              <a:t>CSLI Spring 2017 Survey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3048000"/>
          </a:xfrm>
          <a:solidFill>
            <a:srgbClr val="FFFFFF"/>
          </a:solidFill>
        </p:spPr>
        <p:txBody>
          <a:bodyPr/>
          <a:lstStyle/>
          <a:p>
            <a:r>
              <a:rPr lang="en-US" b="1" dirty="0"/>
              <a:t>In field March 25 to 30</a:t>
            </a:r>
          </a:p>
          <a:p>
            <a:r>
              <a:rPr lang="en-US" b="1" dirty="0"/>
              <a:t>Telephone – cell and landline; student interviewers</a:t>
            </a:r>
          </a:p>
          <a:p>
            <a:r>
              <a:rPr lang="en-US" b="1" dirty="0"/>
              <a:t>Web panel – online submission</a:t>
            </a:r>
          </a:p>
          <a:p>
            <a:r>
              <a:rPr lang="en-US" b="1" dirty="0"/>
              <a:t>521 completions</a:t>
            </a:r>
          </a:p>
          <a:p>
            <a:r>
              <a:rPr lang="en-US" b="1" dirty="0"/>
              <a:t>4.2 percent margin of error for combined sample</a:t>
            </a:r>
          </a:p>
        </p:txBody>
      </p:sp>
    </p:spTree>
    <p:extLst>
      <p:ext uri="{BB962C8B-B14F-4D97-AF65-F5344CB8AC3E}">
        <p14:creationId xmlns:p14="http://schemas.microsoft.com/office/powerpoint/2010/main" val="189017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15200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Foreign Policy: % Difference Clinton Voters and Other Political Categories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0276AD-E5CE-4EF3-A9DC-1A8D1181D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12364"/>
              </p:ext>
            </p:extLst>
          </p:nvPr>
        </p:nvGraphicFramePr>
        <p:xfrm>
          <a:off x="240974" y="1143000"/>
          <a:ext cx="8662051" cy="543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341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457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dirty="0"/>
              <a:t>State and Local Issues: Clinton/Trump Voters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A6370E-0B4E-4A3D-BDD3-E1D83FC28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303117"/>
              </p:ext>
            </p:extLst>
          </p:nvPr>
        </p:nvGraphicFramePr>
        <p:xfrm>
          <a:off x="533400" y="914400"/>
          <a:ext cx="8001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67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dirty="0"/>
              <a:t>Accurate and “Fake News” Sources: % Citing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2058FE-5454-48D8-B042-33CDE033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336270"/>
              </p:ext>
            </p:extLst>
          </p:nvPr>
        </p:nvGraphicFramePr>
        <p:xfrm>
          <a:off x="533400" y="9906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51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15200" cy="563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Accurate and Fake News by Party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43320"/>
              </p:ext>
            </p:extLst>
          </p:nvPr>
        </p:nvGraphicFramePr>
        <p:xfrm>
          <a:off x="1066800" y="838200"/>
          <a:ext cx="5589105" cy="5638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989">
                  <a:extLst>
                    <a:ext uri="{9D8B030D-6E8A-4147-A177-3AD203B41FA5}">
                      <a16:colId xmlns:a16="http://schemas.microsoft.com/office/drawing/2014/main" val="2738146668"/>
                    </a:ext>
                  </a:extLst>
                </a:gridCol>
                <a:gridCol w="831279">
                  <a:extLst>
                    <a:ext uri="{9D8B030D-6E8A-4147-A177-3AD203B41FA5}">
                      <a16:colId xmlns:a16="http://schemas.microsoft.com/office/drawing/2014/main" val="1925798138"/>
                    </a:ext>
                  </a:extLst>
                </a:gridCol>
                <a:gridCol w="831279">
                  <a:extLst>
                    <a:ext uri="{9D8B030D-6E8A-4147-A177-3AD203B41FA5}">
                      <a16:colId xmlns:a16="http://schemas.microsoft.com/office/drawing/2014/main" val="2724963442"/>
                    </a:ext>
                  </a:extLst>
                </a:gridCol>
                <a:gridCol w="831279">
                  <a:extLst>
                    <a:ext uri="{9D8B030D-6E8A-4147-A177-3AD203B41FA5}">
                      <a16:colId xmlns:a16="http://schemas.microsoft.com/office/drawing/2014/main" val="3704331762"/>
                    </a:ext>
                  </a:extLst>
                </a:gridCol>
                <a:gridCol w="831279">
                  <a:extLst>
                    <a:ext uri="{9D8B030D-6E8A-4147-A177-3AD203B41FA5}">
                      <a16:colId xmlns:a16="http://schemas.microsoft.com/office/drawing/2014/main" val="118460661"/>
                    </a:ext>
                  </a:extLst>
                </a:gridCol>
              </a:tblGrid>
              <a:tr h="4422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Fake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Rep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Fake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703806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FOX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42458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CNN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4848148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Washington Post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580498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MSNBC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591782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CBS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418276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NPR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056958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 York Times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055422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905111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993118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Television (unspecified)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382737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NBC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0875581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Baltimore Sun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794944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WBAL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599861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PBS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27063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Facebook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22420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“The Internet”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302338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 media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265715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Trump/White House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605868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Breitbart.com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762070"/>
                  </a:ext>
                </a:extLst>
              </a:tr>
              <a:tr h="2211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OTHERS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87326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0" y="1143000"/>
            <a:ext cx="1447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Some Dems think FOX is accurate, most don’t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6904" y="2819400"/>
            <a:ext cx="17260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Some Reps think CNN is accurate, most don’t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172200" y="1881664"/>
            <a:ext cx="914400" cy="109013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>
            <a:off x="4800600" y="1447800"/>
            <a:ext cx="212590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7836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r>
              <a:rPr lang="en-US" dirty="0"/>
              <a:t>ABC/WP Poll: MSM vs. Trump </a:t>
            </a:r>
            <a:r>
              <a:rPr lang="en-US" dirty="0" err="1"/>
              <a:t>Adm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324600"/>
            <a:ext cx="792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http://abcnews.go.com/Politics/lies-damn-lies-deep-state-plenty-americans-poll/story?id=47032061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7772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</p:spPr>
        <p:txBody>
          <a:bodyPr/>
          <a:lstStyle/>
          <a:p>
            <a:pPr algn="ctr"/>
            <a:r>
              <a:rPr lang="en-US" dirty="0"/>
              <a:t>ABC/WP Poll: MSM vs. Trump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6324600"/>
            <a:ext cx="7924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http://abcnews.go.com/Politics/lies-damn-lies-deep-state-plenty-americans-poll/story?id=47032061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950082"/>
              </p:ext>
            </p:extLst>
          </p:nvPr>
        </p:nvGraphicFramePr>
        <p:xfrm>
          <a:off x="1219200" y="1447800"/>
          <a:ext cx="73914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MSM – False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Trump – Fake News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Clinton</a:t>
                      </a:r>
                      <a:r>
                        <a:rPr lang="en-US" b="1" baseline="0" dirty="0"/>
                        <a:t> voter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Trump voter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6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7315200" cy="944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Is the Mainstream Media the Enemy of the American People?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F8147D-A621-4718-A928-BAA2E6609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70841"/>
              </p:ext>
            </p:extLst>
          </p:nvPr>
        </p:nvGraphicFramePr>
        <p:xfrm>
          <a:off x="240974" y="1066800"/>
          <a:ext cx="8662051" cy="550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265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Cybersecurity – Many Threats “Very Serious”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AE21AA-B851-45A0-A04B-A5EACAADF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637055"/>
              </p:ext>
            </p:extLst>
          </p:nvPr>
        </p:nvGraphicFramePr>
        <p:xfrm>
          <a:off x="525463" y="11430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73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Cybersecurity – Consensus…</a:t>
            </a:r>
            <a:r>
              <a:rPr lang="en-US" sz="2800" i="1" dirty="0"/>
              <a:t>Almost!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68FC8F-B369-4306-8207-347EC215E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01055"/>
              </p:ext>
            </p:extLst>
          </p:nvPr>
        </p:nvGraphicFramePr>
        <p:xfrm>
          <a:off x="533400" y="9906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88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001000" cy="990600"/>
          </a:xfrm>
          <a:solidFill>
            <a:schemeClr val="bg1"/>
          </a:solidFill>
        </p:spPr>
        <p:txBody>
          <a:bodyPr/>
          <a:lstStyle/>
          <a:p>
            <a:r>
              <a:rPr lang="en-US" sz="5400" dirty="0"/>
              <a:t>Questions/discussion…</a:t>
            </a:r>
          </a:p>
        </p:txBody>
      </p:sp>
    </p:spTree>
    <p:extLst>
      <p:ext uri="{BB962C8B-B14F-4D97-AF65-F5344CB8AC3E}">
        <p14:creationId xmlns:p14="http://schemas.microsoft.com/office/powerpoint/2010/main" val="47033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85800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/>
              <a:t>Major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b="1" dirty="0"/>
              <a:t>Mood of the public</a:t>
            </a:r>
          </a:p>
          <a:p>
            <a:r>
              <a:rPr lang="en-US" b="1" dirty="0"/>
              <a:t>Right/wrong direction</a:t>
            </a:r>
          </a:p>
          <a:p>
            <a:r>
              <a:rPr lang="en-US" b="1" dirty="0"/>
              <a:t>Presidential job approval</a:t>
            </a:r>
          </a:p>
          <a:p>
            <a:r>
              <a:rPr lang="en-US" b="1" dirty="0"/>
              <a:t>Public reaction to the Trump agenda</a:t>
            </a:r>
          </a:p>
          <a:p>
            <a:r>
              <a:rPr lang="en-US" b="1" dirty="0"/>
              <a:t>Compare Trump and Hogan</a:t>
            </a:r>
          </a:p>
          <a:p>
            <a:r>
              <a:rPr lang="en-US" b="1" dirty="0"/>
              <a:t>Consensus on state and local issues?</a:t>
            </a:r>
          </a:p>
          <a:p>
            <a:r>
              <a:rPr lang="en-US" b="1" dirty="0"/>
              <a:t>Accurate vs. “fake news” sources – a strange consensus of sorts…</a:t>
            </a:r>
          </a:p>
          <a:p>
            <a:r>
              <a:rPr lang="en-US" b="1" dirty="0"/>
              <a:t>Cybersecurity – beyond partisanship?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243" y="-32870"/>
            <a:ext cx="7315200" cy="7159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Right/Wrong Direction – All Levels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8673624"/>
              </p:ext>
            </p:extLst>
          </p:nvPr>
        </p:nvGraphicFramePr>
        <p:xfrm>
          <a:off x="318052" y="683093"/>
          <a:ext cx="8534400" cy="380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087"/>
              </p:ext>
            </p:extLst>
          </p:nvPr>
        </p:nvGraphicFramePr>
        <p:xfrm>
          <a:off x="304800" y="4876801"/>
          <a:ext cx="854765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81">
                  <a:extLst>
                    <a:ext uri="{9D8B030D-6E8A-4147-A177-3AD203B41FA5}">
                      <a16:colId xmlns:a16="http://schemas.microsoft.com/office/drawing/2014/main" val="4094653666"/>
                    </a:ext>
                  </a:extLst>
                </a:gridCol>
                <a:gridCol w="1040881">
                  <a:extLst>
                    <a:ext uri="{9D8B030D-6E8A-4147-A177-3AD203B41FA5}">
                      <a16:colId xmlns:a16="http://schemas.microsoft.com/office/drawing/2014/main" val="2664853362"/>
                    </a:ext>
                  </a:extLst>
                </a:gridCol>
                <a:gridCol w="1040881">
                  <a:extLst>
                    <a:ext uri="{9D8B030D-6E8A-4147-A177-3AD203B41FA5}">
                      <a16:colId xmlns:a16="http://schemas.microsoft.com/office/drawing/2014/main" val="565675277"/>
                    </a:ext>
                  </a:extLst>
                </a:gridCol>
                <a:gridCol w="1040881">
                  <a:extLst>
                    <a:ext uri="{9D8B030D-6E8A-4147-A177-3AD203B41FA5}">
                      <a16:colId xmlns:a16="http://schemas.microsoft.com/office/drawing/2014/main" val="894973840"/>
                    </a:ext>
                  </a:extLst>
                </a:gridCol>
                <a:gridCol w="1040881">
                  <a:extLst>
                    <a:ext uri="{9D8B030D-6E8A-4147-A177-3AD203B41FA5}">
                      <a16:colId xmlns:a16="http://schemas.microsoft.com/office/drawing/2014/main" val="971539190"/>
                    </a:ext>
                  </a:extLst>
                </a:gridCol>
                <a:gridCol w="1040881">
                  <a:extLst>
                    <a:ext uri="{9D8B030D-6E8A-4147-A177-3AD203B41FA5}">
                      <a16:colId xmlns:a16="http://schemas.microsoft.com/office/drawing/2014/main" val="2717946524"/>
                    </a:ext>
                  </a:extLst>
                </a:gridCol>
                <a:gridCol w="1151183">
                  <a:extLst>
                    <a:ext uri="{9D8B030D-6E8A-4147-A177-3AD203B41FA5}">
                      <a16:colId xmlns:a16="http://schemas.microsoft.com/office/drawing/2014/main" val="2443739024"/>
                    </a:ext>
                  </a:extLst>
                </a:gridCol>
                <a:gridCol w="1151183">
                  <a:extLst>
                    <a:ext uri="{9D8B030D-6E8A-4147-A177-3AD203B41FA5}">
                      <a16:colId xmlns:a16="http://schemas.microsoft.com/office/drawing/2014/main" val="1199603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Right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Rep-Dem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Hogan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Hogan </a:t>
                      </a:r>
                      <a:r>
                        <a:rPr lang="en-US" dirty="0" err="1"/>
                        <a:t>Disapp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App-Dis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2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37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822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Federal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3627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43400" y="21106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130145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305860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495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Sharp differences based on party and Hogan job approval </a:t>
            </a:r>
          </a:p>
        </p:txBody>
      </p:sp>
    </p:spTree>
    <p:extLst>
      <p:ext uri="{BB962C8B-B14F-4D97-AF65-F5344CB8AC3E}">
        <p14:creationId xmlns:p14="http://schemas.microsoft.com/office/powerpoint/2010/main" val="76894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6EB4C8-0EAC-4A61-A3CB-07E3858FB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006755"/>
              </p:ext>
            </p:extLst>
          </p:nvPr>
        </p:nvGraphicFramePr>
        <p:xfrm>
          <a:off x="495300" y="699634"/>
          <a:ext cx="8458200" cy="384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1325"/>
            <a:ext cx="7315200" cy="71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00"/>
                </a:solidFill>
              </a:rPr>
              <a:t>Job Approval: County, State, Federal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22527"/>
              </p:ext>
            </p:extLst>
          </p:nvPr>
        </p:nvGraphicFramePr>
        <p:xfrm>
          <a:off x="1981214" y="4565653"/>
          <a:ext cx="4702175" cy="937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>
                  <a:extLst>
                    <a:ext uri="{9D8B030D-6E8A-4147-A177-3AD203B41FA5}">
                      <a16:colId xmlns:a16="http://schemas.microsoft.com/office/drawing/2014/main" val="3081457438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327622340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52649991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Trump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Trump Disapprove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0950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Democratic Schuh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39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0445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Republican Schuh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7819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Unaffiliated Schuh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36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082511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14556"/>
              </p:ext>
            </p:extLst>
          </p:nvPr>
        </p:nvGraphicFramePr>
        <p:xfrm>
          <a:off x="2057399" y="5562600"/>
          <a:ext cx="4702175" cy="937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>
                  <a:extLst>
                    <a:ext uri="{9D8B030D-6E8A-4147-A177-3AD203B41FA5}">
                      <a16:colId xmlns:a16="http://schemas.microsoft.com/office/drawing/2014/main" val="626017621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2744546044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6980467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Trump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Trump Disapprove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685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Democratic Hogan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88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074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Republican Hogan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96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97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629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Unaffiliated Hogan approve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74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246436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0" y="154850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Hogan’s popularity continues – never-ending honeymoon!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2624267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Contrast with </a:t>
            </a:r>
            <a:r>
              <a:rPr lang="en-US" sz="1200" dirty="0" err="1"/>
              <a:t>Schuh</a:t>
            </a:r>
            <a:r>
              <a:rPr lang="en-US" sz="1200" dirty="0"/>
              <a:t> and Trump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6702" y="47403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2">
                    <a:lumMod val="10000"/>
                  </a:schemeClr>
                </a:solidFill>
              </a:rPr>
              <a:t>Schuh</a:t>
            </a:r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 adversely affected by Trump endorsement?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3389" y="554563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Hogan approved by majorities of those both approving and disapproving of Trump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502913"/>
            <a:ext cx="176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</a:rPr>
              <a:t>Hogan pays no penalty among Republicans for not endorsing Trump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905000" y="6031230"/>
            <a:ext cx="2971800" cy="2171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: Rounded Corners 12"/>
          <p:cNvSpPr/>
          <p:nvPr/>
        </p:nvSpPr>
        <p:spPr bwMode="auto">
          <a:xfrm>
            <a:off x="4495800" y="5105400"/>
            <a:ext cx="2187589" cy="228600"/>
          </a:xfrm>
          <a:prstGeom prst="round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781800" y="5184142"/>
            <a:ext cx="457200" cy="292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1015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990600"/>
          </a:xfrm>
        </p:spPr>
        <p:txBody>
          <a:bodyPr/>
          <a:lstStyle/>
          <a:p>
            <a:pPr algn="ctr"/>
            <a:r>
              <a:rPr lang="en-US" dirty="0"/>
              <a:t>Presidential Job Approval: Long-term – CSLI vs. Gallup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1997510"/>
              </p:ext>
            </p:extLst>
          </p:nvPr>
        </p:nvGraphicFramePr>
        <p:xfrm>
          <a:off x="381000" y="1346200"/>
          <a:ext cx="853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35052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Trump approval lowest in recent past, both nationally and in AA County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8001000" y="3276600"/>
            <a:ext cx="533400" cy="228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9959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533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Hogan Cruising to Re-election?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5613"/>
              </p:ext>
            </p:extLst>
          </p:nvPr>
        </p:nvGraphicFramePr>
        <p:xfrm>
          <a:off x="914400" y="1256748"/>
          <a:ext cx="746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6267288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097473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056642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5756236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64362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Unaffil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285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Larry Hogan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87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“A Democrat”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2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Someone 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74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Not sure at this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8058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343400" y="1606826"/>
            <a:ext cx="609600" cy="381000"/>
          </a:xfrm>
          <a:prstGeom prst="ellipse">
            <a:avLst/>
          </a:prstGeom>
          <a:noFill/>
          <a:ln w="12700" cap="sq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3352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Even a plurality of Democrats favor Hogan over an unspecified other Democrat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 flipV="1">
            <a:off x="5562600" y="1987826"/>
            <a:ext cx="990600" cy="136497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876800" y="875748"/>
            <a:ext cx="381000" cy="762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193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09" y="334965"/>
            <a:ext cx="7315200" cy="9337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Party Polarization – Revisiting the 2016 Election…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194" y="5637192"/>
            <a:ext cx="6633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Near identical polarization Dem/Lib vs. Rep/Con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2057400" y="3733800"/>
            <a:ext cx="205740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D26AD5D-7388-488C-B080-5DDB83A0A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76199"/>
              </p:ext>
            </p:extLst>
          </p:nvPr>
        </p:nvGraphicFramePr>
        <p:xfrm>
          <a:off x="569976" y="1552556"/>
          <a:ext cx="7848600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 flipV="1">
            <a:off x="2971800" y="4648200"/>
            <a:ext cx="3352800" cy="11430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V="1">
            <a:off x="3886200" y="5105399"/>
            <a:ext cx="2667000" cy="121920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846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26" y="685799"/>
            <a:ext cx="8714874" cy="53340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/>
              <a:t>Presidential Vote in 2016 – Alternative Candidate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78723"/>
              </p:ext>
            </p:extLst>
          </p:nvPr>
        </p:nvGraphicFramePr>
        <p:xfrm>
          <a:off x="1600200" y="2033172"/>
          <a:ext cx="6857999" cy="4324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992">
                  <a:extLst>
                    <a:ext uri="{9D8B030D-6E8A-4147-A177-3AD203B41FA5}">
                      <a16:colId xmlns:a16="http://schemas.microsoft.com/office/drawing/2014/main" val="468892011"/>
                    </a:ext>
                  </a:extLst>
                </a:gridCol>
                <a:gridCol w="918860">
                  <a:extLst>
                    <a:ext uri="{9D8B030D-6E8A-4147-A177-3AD203B41FA5}">
                      <a16:colId xmlns:a16="http://schemas.microsoft.com/office/drawing/2014/main" val="417317043"/>
                    </a:ext>
                  </a:extLst>
                </a:gridCol>
                <a:gridCol w="918860">
                  <a:extLst>
                    <a:ext uri="{9D8B030D-6E8A-4147-A177-3AD203B41FA5}">
                      <a16:colId xmlns:a16="http://schemas.microsoft.com/office/drawing/2014/main" val="3329566156"/>
                    </a:ext>
                  </a:extLst>
                </a:gridCol>
                <a:gridCol w="1003567">
                  <a:extLst>
                    <a:ext uri="{9D8B030D-6E8A-4147-A177-3AD203B41FA5}">
                      <a16:colId xmlns:a16="http://schemas.microsoft.com/office/drawing/2014/main" val="1585977260"/>
                    </a:ext>
                  </a:extLst>
                </a:gridCol>
                <a:gridCol w="918860">
                  <a:extLst>
                    <a:ext uri="{9D8B030D-6E8A-4147-A177-3AD203B41FA5}">
                      <a16:colId xmlns:a16="http://schemas.microsoft.com/office/drawing/2014/main" val="934581519"/>
                    </a:ext>
                  </a:extLst>
                </a:gridCol>
                <a:gridCol w="918860">
                  <a:extLst>
                    <a:ext uri="{9D8B030D-6E8A-4147-A177-3AD203B41FA5}">
                      <a16:colId xmlns:a16="http://schemas.microsoft.com/office/drawing/2014/main" val="1406603784"/>
                    </a:ext>
                  </a:extLst>
                </a:gridCol>
              </a:tblGrid>
              <a:tr h="248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Alternative </a:t>
                      </a:r>
                      <a:r>
                        <a:rPr lang="en-US" sz="1200" dirty="0" err="1">
                          <a:effectLst/>
                        </a:rPr>
                        <a:t>Cand</a:t>
                      </a:r>
                      <a:r>
                        <a:rPr lang="en-US" sz="1200" dirty="0">
                          <a:effectLst/>
                        </a:rPr>
                        <a:t>.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Rep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Unaffil.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6439401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Biden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370715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00"/>
                          </a:solidFill>
                          <a:effectLst/>
                        </a:rPr>
                        <a:t>Sanders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61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41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62329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Bush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3439888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Carson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4537244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Cruz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962686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Kasich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145514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Obama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5833683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Romney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7568565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Paul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4827974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Rubio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2726617"/>
                  </a:ext>
                </a:extLst>
              </a:tr>
              <a:tr h="453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Democratic Alternative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0477857"/>
                  </a:ext>
                </a:extLst>
              </a:tr>
              <a:tr h="4536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Republican Alternative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180643"/>
                  </a:ext>
                </a:extLst>
              </a:tr>
              <a:tr h="26465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Gary Johnson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7300114"/>
                  </a:ext>
                </a:extLst>
              </a:tr>
              <a:tr h="248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71596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1426131"/>
            <a:ext cx="635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Sanders is #1 choice for Dems, Reps, unaffiliated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>
            <a:off x="2895600" y="1795463"/>
            <a:ext cx="1191126" cy="79533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: Rounded Corners 2"/>
          <p:cNvSpPr/>
          <p:nvPr/>
        </p:nvSpPr>
        <p:spPr bwMode="auto">
          <a:xfrm>
            <a:off x="1600200" y="2510985"/>
            <a:ext cx="6934199" cy="341080"/>
          </a:xfrm>
          <a:prstGeom prst="roundRect">
            <a:avLst/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08581"/>
      </p:ext>
    </p:extLst>
  </p:cSld>
  <p:clrMapOvr>
    <a:masterClrMapping/>
  </p:clrMapOvr>
</p:sld>
</file>

<file path=ppt/theme/theme1.xml><?xml version="1.0" encoding="utf-8"?>
<a:theme xmlns:a="http://schemas.openxmlformats.org/drawingml/2006/main" name="PatrioticPPTTheme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USA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USA" id="{3FE78C10-EBAD-454E-B70E-00A84CEF868D}" vid="{85A14A19-999F-455A-B109-D5667E93D69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Chestertown Dems 2016 Elections 11-17-17</Template>
  <TotalTime>1642</TotalTime>
  <Words>1383</Words>
  <Application>Microsoft Office PowerPoint</Application>
  <PresentationFormat>On-screen Show (4:3)</PresentationFormat>
  <Paragraphs>476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Century Gothic</vt:lpstr>
      <vt:lpstr>Times New Roman</vt:lpstr>
      <vt:lpstr>PatrioticPPTTheme</vt:lpstr>
      <vt:lpstr>ThemeUSA</vt:lpstr>
      <vt:lpstr>Recent Findings from  CSLI Spring 2017 Survey</vt:lpstr>
      <vt:lpstr>CSLI Spring 2017 Survey - Overview</vt:lpstr>
      <vt:lpstr>Major Themes</vt:lpstr>
      <vt:lpstr>Right/Wrong Direction – All Levels</vt:lpstr>
      <vt:lpstr>PowerPoint Presentation</vt:lpstr>
      <vt:lpstr>Presidential Job Approval: Long-term – CSLI vs. Gallup</vt:lpstr>
      <vt:lpstr>Hogan Cruising to Re-election?</vt:lpstr>
      <vt:lpstr>Party Polarization – Revisiting the 2016 Election…</vt:lpstr>
      <vt:lpstr>Presidential Vote in 2016 – Alternative Candidate</vt:lpstr>
      <vt:lpstr>Trust in  Political Parties</vt:lpstr>
      <vt:lpstr>Trust in Political Parties by Registration</vt:lpstr>
      <vt:lpstr>WP/ABC Poll: Who is Out of Touch with the Concerns of Most People in the US</vt:lpstr>
      <vt:lpstr>Do Local Residents Support the Trump Agenda?</vt:lpstr>
      <vt:lpstr>Domestic Issues and Level of Support</vt:lpstr>
      <vt:lpstr>Domestic Issues and Level of Support</vt:lpstr>
      <vt:lpstr>Domestic Issues and Level of Support</vt:lpstr>
      <vt:lpstr>Domestic Issues and Level of Support</vt:lpstr>
      <vt:lpstr>Do Local Residents Support the Trump Agenda?</vt:lpstr>
      <vt:lpstr>Foreign Policy - % of Support</vt:lpstr>
      <vt:lpstr>Foreign Policy: % Difference Clinton Voters and Other Political Categories</vt:lpstr>
      <vt:lpstr>State and Local Issues: Clinton/Trump Voters</vt:lpstr>
      <vt:lpstr>Accurate and “Fake News” Sources: % Citing</vt:lpstr>
      <vt:lpstr>Accurate and Fake News by Party</vt:lpstr>
      <vt:lpstr>ABC/WP Poll: MSM vs. Trump Adm</vt:lpstr>
      <vt:lpstr>ABC/WP Poll: MSM vs. Trump</vt:lpstr>
      <vt:lpstr>Is the Mainstream Media the Enemy of the American People?</vt:lpstr>
      <vt:lpstr>Cybersecurity – Many Threats “Very Serious”</vt:lpstr>
      <vt:lpstr>Cybersecurity – Consensus…Almost!</vt:lpstr>
      <vt:lpstr>Questions/discussion…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CSLI Spring 2017 Survey Student Final Meeting</dc:title>
  <dc:creator>Dan Nataf</dc:creator>
  <cp:lastModifiedBy>Dan Nataf</cp:lastModifiedBy>
  <cp:revision>59</cp:revision>
  <cp:lastPrinted>2017-04-19T13:09:35Z</cp:lastPrinted>
  <dcterms:created xsi:type="dcterms:W3CDTF">2017-04-05T15:57:24Z</dcterms:created>
  <dcterms:modified xsi:type="dcterms:W3CDTF">2017-04-28T14:48:25Z</dcterms:modified>
</cp:coreProperties>
</file>