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5.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drawings/drawing6.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04" r:id="rId3"/>
    <p:sldId id="394" r:id="rId4"/>
    <p:sldId id="397" r:id="rId5"/>
    <p:sldId id="395" r:id="rId6"/>
    <p:sldId id="399" r:id="rId7"/>
    <p:sldId id="400" r:id="rId8"/>
    <p:sldId id="401" r:id="rId9"/>
    <p:sldId id="402" r:id="rId10"/>
    <p:sldId id="406" r:id="rId11"/>
    <p:sldId id="404" r:id="rId12"/>
    <p:sldId id="405" r:id="rId13"/>
    <p:sldId id="301" r:id="rId14"/>
    <p:sldId id="407" r:id="rId15"/>
    <p:sldId id="303" r:id="rId16"/>
    <p:sldId id="305" r:id="rId17"/>
    <p:sldId id="307" r:id="rId18"/>
    <p:sldId id="408" r:id="rId19"/>
    <p:sldId id="292" r:id="rId20"/>
    <p:sldId id="306" r:id="rId21"/>
    <p:sldId id="382" r:id="rId22"/>
    <p:sldId id="374" r:id="rId23"/>
    <p:sldId id="376" r:id="rId24"/>
    <p:sldId id="377" r:id="rId25"/>
    <p:sldId id="383" r:id="rId26"/>
    <p:sldId id="299" r:id="rId27"/>
    <p:sldId id="384" r:id="rId28"/>
    <p:sldId id="385" r:id="rId29"/>
    <p:sldId id="386" r:id="rId30"/>
    <p:sldId id="387" r:id="rId31"/>
    <p:sldId id="388" r:id="rId32"/>
    <p:sldId id="389" r:id="rId33"/>
    <p:sldId id="409" r:id="rId34"/>
    <p:sldId id="390" r:id="rId35"/>
    <p:sldId id="410" r:id="rId36"/>
    <p:sldId id="392" r:id="rId37"/>
    <p:sldId id="391" r:id="rId38"/>
    <p:sldId id="393" r:id="rId39"/>
    <p:sldId id="263" r:id="rId40"/>
    <p:sldId id="273" r:id="rId41"/>
  </p:sldIdLst>
  <p:sldSz cx="12192000" cy="6858000"/>
  <p:notesSz cx="7102475" cy="9388475"/>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2B29D3E4-32D5-436B-A6A3-41C55A8E49AE}">
          <p14:sldIdLst>
            <p14:sldId id="256"/>
            <p14:sldId id="304"/>
            <p14:sldId id="394"/>
            <p14:sldId id="397"/>
            <p14:sldId id="395"/>
            <p14:sldId id="399"/>
            <p14:sldId id="400"/>
            <p14:sldId id="401"/>
            <p14:sldId id="402"/>
            <p14:sldId id="406"/>
            <p14:sldId id="404"/>
            <p14:sldId id="405"/>
            <p14:sldId id="301"/>
            <p14:sldId id="407"/>
            <p14:sldId id="303"/>
            <p14:sldId id="305"/>
            <p14:sldId id="307"/>
            <p14:sldId id="408"/>
            <p14:sldId id="292"/>
            <p14:sldId id="306"/>
            <p14:sldId id="382"/>
            <p14:sldId id="374"/>
            <p14:sldId id="376"/>
            <p14:sldId id="377"/>
            <p14:sldId id="383"/>
            <p14:sldId id="299"/>
            <p14:sldId id="384"/>
            <p14:sldId id="385"/>
            <p14:sldId id="386"/>
            <p14:sldId id="387"/>
            <p14:sldId id="388"/>
            <p14:sldId id="389"/>
            <p14:sldId id="409"/>
            <p14:sldId id="390"/>
            <p14:sldId id="410"/>
            <p14:sldId id="392"/>
            <p14:sldId id="391"/>
            <p14:sldId id="393"/>
            <p14:sldId id="263"/>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00"/>
    <a:srgbClr val="DAEDEF"/>
    <a:srgbClr val="FF9999"/>
    <a:srgbClr val="FF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rdan\Google%20Drive\CSLI\Presentations\2018\District33DemClub11-14-18\District33Club11-14-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file:///C:\Users\drdan\Google%20Drive\CSLI\Election%20Stuff\2018\2018%20Turnout%20Eligible%20Voters%20Compare%20201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file:///C:\Users\drdan\Google%20Drive\CSLI\Election%20Stuff\2018\2018%20Turnout%20Eligible%20Voters%20Compare%20201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drdan\Google%20Drive\CSLI\Presentations\2018\District33DemClub11-14-18\District33Club11-14-18.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rdan\Google%20Drive\CSLI\Presentations\2018\District33DemClub11-14-18\District33Club11-14-18.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oleObject" Target="file:///C:\Users\drdan\Google%20Drive\CSLI\Presentations\2018\District33DemClub11-14-18\District33Club11-14-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Party Registration: Raw Count and Percentages, 1994-2018 (Dem, Rep, </a:t>
            </a:r>
            <a:r>
              <a:rPr lang="en-US" sz="1800" b="1" dirty="0" err="1"/>
              <a:t>Unaffil</a:t>
            </a:r>
            <a:r>
              <a:rPr lang="en-US" sz="1800" b="1" dirty="0"/>
              <a:t>. Only)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Sheet2!$A$7</c:f>
              <c:strCache>
                <c:ptCount val="1"/>
                <c:pt idx="0">
                  <c:v>Democrat</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c:spPr>
          <c:invertIfNegative val="0"/>
          <c:dLbls>
            <c:dLbl>
              <c:idx val="6"/>
              <c:layout>
                <c:manualLayout>
                  <c:x val="-3.274088093422182E-3"/>
                  <c:y val="-1.2964263548165812E-2"/>
                </c:manualLayout>
              </c:layout>
              <c:tx>
                <c:rich>
                  <a:bodyPr/>
                  <a:lstStyle/>
                  <a:p>
                    <a:r>
                      <a:rPr lang="en-US" dirty="0"/>
                      <a:t>2170800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E2-4E11-A87A-0BBB0BC75F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Sheet2!$B$6:$I$6</c:f>
              <c:numCache>
                <c:formatCode>General</c:formatCode>
                <c:ptCount val="8"/>
                <c:pt idx="0">
                  <c:v>1994</c:v>
                </c:pt>
                <c:pt idx="1">
                  <c:v>1998</c:v>
                </c:pt>
                <c:pt idx="2">
                  <c:v>2002</c:v>
                </c:pt>
                <c:pt idx="3">
                  <c:v>2006</c:v>
                </c:pt>
                <c:pt idx="4">
                  <c:v>2010</c:v>
                </c:pt>
                <c:pt idx="5">
                  <c:v>2014</c:v>
                </c:pt>
                <c:pt idx="6">
                  <c:v>2016</c:v>
                </c:pt>
                <c:pt idx="7">
                  <c:v>2018</c:v>
                </c:pt>
              </c:numCache>
            </c:numRef>
          </c:cat>
          <c:val>
            <c:numRef>
              <c:f>Sheet2!$B$7:$I$7</c:f>
              <c:numCache>
                <c:formatCode>General</c:formatCode>
                <c:ptCount val="8"/>
                <c:pt idx="0">
                  <c:v>1442927</c:v>
                </c:pt>
                <c:pt idx="1">
                  <c:v>1479530</c:v>
                </c:pt>
                <c:pt idx="2">
                  <c:v>1556512</c:v>
                </c:pt>
                <c:pt idx="3">
                  <c:v>1733432</c:v>
                </c:pt>
                <c:pt idx="4">
                  <c:v>1957279</c:v>
                </c:pt>
                <c:pt idx="5">
                  <c:v>2051319</c:v>
                </c:pt>
                <c:pt idx="6">
                  <c:v>2170800</c:v>
                </c:pt>
                <c:pt idx="7">
                  <c:v>2197363</c:v>
                </c:pt>
              </c:numCache>
            </c:numRef>
          </c:val>
          <c:extLst>
            <c:ext xmlns:c16="http://schemas.microsoft.com/office/drawing/2014/chart" uri="{C3380CC4-5D6E-409C-BE32-E72D297353CC}">
              <c16:uniqueId val="{00000000-01E2-4E11-A87A-0BBB0BC75F5B}"/>
            </c:ext>
          </c:extLst>
        </c:ser>
        <c:ser>
          <c:idx val="1"/>
          <c:order val="1"/>
          <c:tx>
            <c:strRef>
              <c:f>Sheet2!$A$8</c:f>
              <c:strCache>
                <c:ptCount val="1"/>
                <c:pt idx="0">
                  <c:v>Republican</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a:effectLst/>
          </c:spPr>
          <c:invertIfNegative val="0"/>
          <c:dLbls>
            <c:dLbl>
              <c:idx val="6"/>
              <c:tx>
                <c:rich>
                  <a:bodyPr/>
                  <a:lstStyle/>
                  <a:p>
                    <a:r>
                      <a:rPr lang="en-US"/>
                      <a:t>1026633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E2-4E11-A87A-0BBB0BC75F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Sheet2!$B$6:$I$6</c:f>
              <c:numCache>
                <c:formatCode>General</c:formatCode>
                <c:ptCount val="8"/>
                <c:pt idx="0">
                  <c:v>1994</c:v>
                </c:pt>
                <c:pt idx="1">
                  <c:v>1998</c:v>
                </c:pt>
                <c:pt idx="2">
                  <c:v>2002</c:v>
                </c:pt>
                <c:pt idx="3">
                  <c:v>2006</c:v>
                </c:pt>
                <c:pt idx="4">
                  <c:v>2010</c:v>
                </c:pt>
                <c:pt idx="5">
                  <c:v>2014</c:v>
                </c:pt>
                <c:pt idx="6">
                  <c:v>2016</c:v>
                </c:pt>
                <c:pt idx="7">
                  <c:v>2018</c:v>
                </c:pt>
              </c:numCache>
            </c:numRef>
          </c:cat>
          <c:val>
            <c:numRef>
              <c:f>Sheet2!$B$8:$I$8</c:f>
              <c:numCache>
                <c:formatCode>General</c:formatCode>
                <c:ptCount val="8"/>
                <c:pt idx="0">
                  <c:v>694982</c:v>
                </c:pt>
                <c:pt idx="1">
                  <c:v>778245</c:v>
                </c:pt>
                <c:pt idx="2">
                  <c:v>833200</c:v>
                </c:pt>
                <c:pt idx="3">
                  <c:v>909735</c:v>
                </c:pt>
                <c:pt idx="4">
                  <c:v>925614</c:v>
                </c:pt>
                <c:pt idx="5">
                  <c:v>950195</c:v>
                </c:pt>
                <c:pt idx="6">
                  <c:v>1026633</c:v>
                </c:pt>
                <c:pt idx="7">
                  <c:v>1020611</c:v>
                </c:pt>
              </c:numCache>
            </c:numRef>
          </c:val>
          <c:extLst>
            <c:ext xmlns:c16="http://schemas.microsoft.com/office/drawing/2014/chart" uri="{C3380CC4-5D6E-409C-BE32-E72D297353CC}">
              <c16:uniqueId val="{00000001-01E2-4E11-A87A-0BBB0BC75F5B}"/>
            </c:ext>
          </c:extLst>
        </c:ser>
        <c:ser>
          <c:idx val="2"/>
          <c:order val="2"/>
          <c:tx>
            <c:strRef>
              <c:f>Sheet2!$A$9</c:f>
              <c:strCache>
                <c:ptCount val="1"/>
                <c:pt idx="0">
                  <c:v>Unaffiliated</c:v>
                </c:pt>
              </c:strCache>
            </c:strRef>
          </c:tx>
          <c:spPr>
            <a:solidFill>
              <a:schemeClr val="bg2">
                <a:lumMod val="40000"/>
                <a:lumOff val="60000"/>
              </a:schemeClr>
            </a:solidFill>
            <a:ln>
              <a:noFill/>
            </a:ln>
            <a:effectLst/>
          </c:spPr>
          <c:invertIfNegative val="0"/>
          <c:dLbls>
            <c:dLbl>
              <c:idx val="6"/>
              <c:tx>
                <c:rich>
                  <a:bodyPr/>
                  <a:lstStyle/>
                  <a:p>
                    <a:r>
                      <a:rPr lang="en-US"/>
                      <a:t>688286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E2-4E11-A87A-0BBB0BC75F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Sheet2!$B$6:$I$6</c:f>
              <c:numCache>
                <c:formatCode>General</c:formatCode>
                <c:ptCount val="8"/>
                <c:pt idx="0">
                  <c:v>1994</c:v>
                </c:pt>
                <c:pt idx="1">
                  <c:v>1998</c:v>
                </c:pt>
                <c:pt idx="2">
                  <c:v>2002</c:v>
                </c:pt>
                <c:pt idx="3">
                  <c:v>2006</c:v>
                </c:pt>
                <c:pt idx="4">
                  <c:v>2010</c:v>
                </c:pt>
                <c:pt idx="5">
                  <c:v>2014</c:v>
                </c:pt>
                <c:pt idx="6">
                  <c:v>2016</c:v>
                </c:pt>
                <c:pt idx="7">
                  <c:v>2018</c:v>
                </c:pt>
              </c:numCache>
            </c:numRef>
          </c:cat>
          <c:val>
            <c:numRef>
              <c:f>Sheet2!$B$9:$I$9</c:f>
              <c:numCache>
                <c:formatCode>General</c:formatCode>
                <c:ptCount val="8"/>
                <c:pt idx="0">
                  <c:v>229257</c:v>
                </c:pt>
                <c:pt idx="1">
                  <c:v>310119</c:v>
                </c:pt>
                <c:pt idx="2">
                  <c:v>373988</c:v>
                </c:pt>
                <c:pt idx="3">
                  <c:v>488496</c:v>
                </c:pt>
                <c:pt idx="4">
                  <c:v>528274</c:v>
                </c:pt>
                <c:pt idx="5">
                  <c:v>614887</c:v>
                </c:pt>
                <c:pt idx="6">
                  <c:v>688286</c:v>
                </c:pt>
                <c:pt idx="7">
                  <c:v>723527</c:v>
                </c:pt>
              </c:numCache>
            </c:numRef>
          </c:val>
          <c:extLst>
            <c:ext xmlns:c16="http://schemas.microsoft.com/office/drawing/2014/chart" uri="{C3380CC4-5D6E-409C-BE32-E72D297353CC}">
              <c16:uniqueId val="{00000002-01E2-4E11-A87A-0BBB0BC75F5B}"/>
            </c:ext>
          </c:extLst>
        </c:ser>
        <c:dLbls>
          <c:showLegendKey val="0"/>
          <c:showVal val="0"/>
          <c:showCatName val="0"/>
          <c:showSerName val="0"/>
          <c:showPercent val="0"/>
          <c:showBubbleSize val="0"/>
        </c:dLbls>
        <c:gapWidth val="219"/>
        <c:overlap val="-27"/>
        <c:axId val="1063432728"/>
        <c:axId val="1063429120"/>
      </c:barChart>
      <c:catAx>
        <c:axId val="106343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63429120"/>
        <c:crosses val="autoZero"/>
        <c:auto val="1"/>
        <c:lblAlgn val="ctr"/>
        <c:lblOffset val="100"/>
        <c:noMultiLvlLbl val="0"/>
      </c:catAx>
      <c:valAx>
        <c:axId val="106342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432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3"/>
    </a:solid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CBBA-43F5-9C91-94A6EFD464A9}"/>
              </c:ext>
            </c:extLst>
          </c:dPt>
          <c:dPt>
            <c:idx val="1"/>
            <c:bubble3D val="0"/>
            <c:spPr>
              <a:solidFill>
                <a:schemeClr val="accent2"/>
              </a:solidFill>
              <a:ln>
                <a:noFill/>
              </a:ln>
              <a:effectLst/>
            </c:spPr>
            <c:extLst>
              <c:ext xmlns:c16="http://schemas.microsoft.com/office/drawing/2014/chart" uri="{C3380CC4-5D6E-409C-BE32-E72D297353CC}">
                <c16:uniqueId val="{00000003-CBBA-43F5-9C91-94A6EFD464A9}"/>
              </c:ext>
            </c:extLst>
          </c:dPt>
          <c:dPt>
            <c:idx val="2"/>
            <c:bubble3D val="0"/>
            <c:spPr>
              <a:solidFill>
                <a:schemeClr val="accent3"/>
              </a:solidFill>
              <a:ln>
                <a:noFill/>
              </a:ln>
              <a:effectLst/>
            </c:spPr>
            <c:extLst>
              <c:ext xmlns:c16="http://schemas.microsoft.com/office/drawing/2014/chart" uri="{C3380CC4-5D6E-409C-BE32-E72D297353CC}">
                <c16:uniqueId val="{00000005-CBBA-43F5-9C91-94A6EFD464A9}"/>
              </c:ext>
            </c:extLst>
          </c:dPt>
          <c:dPt>
            <c:idx val="3"/>
            <c:bubble3D val="0"/>
            <c:spPr>
              <a:solidFill>
                <a:schemeClr val="accent4"/>
              </a:solidFill>
              <a:ln>
                <a:noFill/>
              </a:ln>
              <a:effectLst/>
            </c:spPr>
            <c:extLst>
              <c:ext xmlns:c16="http://schemas.microsoft.com/office/drawing/2014/chart" uri="{C3380CC4-5D6E-409C-BE32-E72D297353CC}">
                <c16:uniqueId val="{00000007-CBBA-43F5-9C91-94A6EFD464A9}"/>
              </c:ext>
            </c:extLst>
          </c:dPt>
          <c:dPt>
            <c:idx val="4"/>
            <c:bubble3D val="0"/>
            <c:spPr>
              <a:solidFill>
                <a:schemeClr val="accent5"/>
              </a:solidFill>
              <a:ln>
                <a:noFill/>
              </a:ln>
              <a:effectLst/>
            </c:spPr>
            <c:extLst>
              <c:ext xmlns:c16="http://schemas.microsoft.com/office/drawing/2014/chart" uri="{C3380CC4-5D6E-409C-BE32-E72D297353CC}">
                <c16:uniqueId val="{00000009-CBBA-43F5-9C91-94A6EFD464A9}"/>
              </c:ext>
            </c:extLst>
          </c:dPt>
          <c:dPt>
            <c:idx val="5"/>
            <c:bubble3D val="0"/>
            <c:spPr>
              <a:solidFill>
                <a:schemeClr val="accent6"/>
              </a:solidFill>
              <a:ln>
                <a:noFill/>
              </a:ln>
              <a:effectLst/>
            </c:spPr>
            <c:extLst>
              <c:ext xmlns:c16="http://schemas.microsoft.com/office/drawing/2014/chart" uri="{C3380CC4-5D6E-409C-BE32-E72D297353CC}">
                <c16:uniqueId val="{0000000B-CBBA-43F5-9C91-94A6EFD464A9}"/>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CBBA-43F5-9C91-94A6EFD464A9}"/>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CBBA-43F5-9C91-94A6EFD464A9}"/>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CBBA-43F5-9C91-94A6EFD464A9}"/>
              </c:ext>
            </c:extLst>
          </c:dPt>
          <c:dLbls>
            <c:dLbl>
              <c:idx val="0"/>
              <c:layout>
                <c:manualLayout>
                  <c:x val="-8.2386840730339694E-2"/>
                  <c:y val="3.3695704433006048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fld id="{FD2EAAA3-A650-451D-BBE9-8225B8B4A26E}" type="CATEGORYNAME">
                      <a:rPr lang="en-US" sz="2000">
                        <a:solidFill>
                          <a:schemeClr val="tx1"/>
                        </a:solidFill>
                      </a:rPr>
                      <a:pPr>
                        <a:defRPr sz="2000" b="1"/>
                      </a:pPr>
                      <a:t>[CATEGORY NAME]</a:t>
                    </a:fld>
                    <a:r>
                      <a:rPr lang="en-US" sz="2000" baseline="0" dirty="0">
                        <a:solidFill>
                          <a:schemeClr val="tx1"/>
                        </a:solidFill>
                      </a:rPr>
                      <a:t>, </a:t>
                    </a:r>
                    <a:fld id="{887BB53E-B7CF-4A32-A502-55EC0CF1B6D1}" type="VALUE">
                      <a:rPr lang="en-US" sz="2000" baseline="0">
                        <a:solidFill>
                          <a:schemeClr val="tx1"/>
                        </a:solidFill>
                      </a:rPr>
                      <a:pPr>
                        <a:defRPr sz="2000" b="1"/>
                      </a:pPr>
                      <a:t>[VALUE]</a:t>
                    </a:fld>
                    <a:endParaRPr lang="en-US" sz="20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808621703068584"/>
                      <c:h val="0.11879061582602428"/>
                    </c:manualLayout>
                  </c15:layout>
                  <c15:dlblFieldTable/>
                  <c15:showDataLabelsRange val="0"/>
                </c:ext>
                <c:ext xmlns:c16="http://schemas.microsoft.com/office/drawing/2014/chart" uri="{C3380CC4-5D6E-409C-BE32-E72D297353CC}">
                  <c16:uniqueId val="{00000001-CBBA-43F5-9C91-94A6EFD464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Sheet1!$B$16:$B$24</c:f>
              <c:strCache>
                <c:ptCount val="9"/>
                <c:pt idx="0">
                  <c:v>B. Jealous</c:v>
                </c:pt>
                <c:pt idx="1">
                  <c:v>R. Baker</c:v>
                </c:pt>
                <c:pt idx="2">
                  <c:v>J. Shea</c:v>
                </c:pt>
                <c:pt idx="3">
                  <c:v>K. Vignarajah</c:v>
                </c:pt>
                <c:pt idx="4">
                  <c:v>R. Madaleno</c:v>
                </c:pt>
                <c:pt idx="5">
                  <c:v>V. Ervin</c:v>
                </c:pt>
                <c:pt idx="6">
                  <c:v>A. Ross</c:v>
                </c:pt>
                <c:pt idx="7">
                  <c:v>J. Jones</c:v>
                </c:pt>
                <c:pt idx="8">
                  <c:v>R. Jaffe</c:v>
                </c:pt>
              </c:strCache>
            </c:strRef>
          </c:cat>
          <c:val>
            <c:numRef>
              <c:f>Sheet1!$C$16:$C$24</c:f>
              <c:numCache>
                <c:formatCode>#,##0</c:formatCode>
                <c:ptCount val="9"/>
                <c:pt idx="0">
                  <c:v>40</c:v>
                </c:pt>
                <c:pt idx="1">
                  <c:v>29</c:v>
                </c:pt>
                <c:pt idx="2">
                  <c:v>8</c:v>
                </c:pt>
                <c:pt idx="3">
                  <c:v>8</c:v>
                </c:pt>
                <c:pt idx="4">
                  <c:v>6</c:v>
                </c:pt>
                <c:pt idx="5">
                  <c:v>3</c:v>
                </c:pt>
                <c:pt idx="6">
                  <c:v>2</c:v>
                </c:pt>
                <c:pt idx="7">
                  <c:v>2</c:v>
                </c:pt>
                <c:pt idx="8">
                  <c:v>2</c:v>
                </c:pt>
              </c:numCache>
            </c:numRef>
          </c:val>
          <c:extLst>
            <c:ext xmlns:c16="http://schemas.microsoft.com/office/drawing/2014/chart" uri="{C3380CC4-5D6E-409C-BE32-E72D297353CC}">
              <c16:uniqueId val="{00000012-CBBA-43F5-9C91-94A6EFD464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63943412604512E-2"/>
          <c:y val="1.6388793792080338E-2"/>
          <c:w val="0.93373605658739545"/>
          <c:h val="0.77122598805584086"/>
        </c:manualLayout>
      </c:layout>
      <c:barChart>
        <c:barDir val="col"/>
        <c:grouping val="clustered"/>
        <c:varyColors val="0"/>
        <c:ser>
          <c:idx val="0"/>
          <c:order val="0"/>
          <c:tx>
            <c:strRef>
              <c:f>Sheet1!$B$1</c:f>
              <c:strCache>
                <c:ptCount val="1"/>
                <c:pt idx="0">
                  <c:v>Democrats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Kent</c:v>
                </c:pt>
                <c:pt idx="1">
                  <c:v>Queen Anne's</c:v>
                </c:pt>
                <c:pt idx="2">
                  <c:v>Cecil</c:v>
                </c:pt>
                <c:pt idx="3">
                  <c:v>Talbot</c:v>
                </c:pt>
                <c:pt idx="4">
                  <c:v>Caroline</c:v>
                </c:pt>
              </c:strCache>
            </c:strRef>
          </c:cat>
          <c:val>
            <c:numRef>
              <c:f>Sheet1!$B$2:$B$6</c:f>
              <c:numCache>
                <c:formatCode>General</c:formatCode>
                <c:ptCount val="5"/>
                <c:pt idx="0">
                  <c:v>6076</c:v>
                </c:pt>
                <c:pt idx="1">
                  <c:v>10845</c:v>
                </c:pt>
                <c:pt idx="2">
                  <c:v>21628</c:v>
                </c:pt>
                <c:pt idx="3">
                  <c:v>10374</c:v>
                </c:pt>
                <c:pt idx="4">
                  <c:v>6846</c:v>
                </c:pt>
              </c:numCache>
            </c:numRef>
          </c:val>
          <c:extLst>
            <c:ext xmlns:c16="http://schemas.microsoft.com/office/drawing/2014/chart" uri="{C3380CC4-5D6E-409C-BE32-E72D297353CC}">
              <c16:uniqueId val="{00000000-366F-4471-A29F-B1E43FD57A61}"/>
            </c:ext>
          </c:extLst>
        </c:ser>
        <c:ser>
          <c:idx val="1"/>
          <c:order val="1"/>
          <c:tx>
            <c:strRef>
              <c:f>Sheet1!$C$1</c:f>
              <c:strCache>
                <c:ptCount val="1"/>
                <c:pt idx="0">
                  <c:v>Republicans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Kent</c:v>
                </c:pt>
                <c:pt idx="1">
                  <c:v>Queen Anne's</c:v>
                </c:pt>
                <c:pt idx="2">
                  <c:v>Cecil</c:v>
                </c:pt>
                <c:pt idx="3">
                  <c:v>Talbot</c:v>
                </c:pt>
                <c:pt idx="4">
                  <c:v>Caroline</c:v>
                </c:pt>
              </c:strCache>
            </c:strRef>
          </c:cat>
          <c:val>
            <c:numRef>
              <c:f>Sheet1!$C$2:$C$6</c:f>
              <c:numCache>
                <c:formatCode>General</c:formatCode>
                <c:ptCount val="5"/>
                <c:pt idx="0">
                  <c:v>4832</c:v>
                </c:pt>
                <c:pt idx="1">
                  <c:v>18153</c:v>
                </c:pt>
                <c:pt idx="2">
                  <c:v>28622</c:v>
                </c:pt>
                <c:pt idx="3">
                  <c:v>11664</c:v>
                </c:pt>
                <c:pt idx="4">
                  <c:v>9496</c:v>
                </c:pt>
              </c:numCache>
            </c:numRef>
          </c:val>
          <c:extLst>
            <c:ext xmlns:c16="http://schemas.microsoft.com/office/drawing/2014/chart" uri="{C3380CC4-5D6E-409C-BE32-E72D297353CC}">
              <c16:uniqueId val="{00000001-366F-4471-A29F-B1E43FD57A61}"/>
            </c:ext>
          </c:extLst>
        </c:ser>
        <c:ser>
          <c:idx val="2"/>
          <c:order val="2"/>
          <c:tx>
            <c:strRef>
              <c:f>Sheet1!$D$1</c:f>
              <c:strCache>
                <c:ptCount val="1"/>
                <c:pt idx="0">
                  <c:v>Unaffiliated</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Kent</c:v>
                </c:pt>
                <c:pt idx="1">
                  <c:v>Queen Anne's</c:v>
                </c:pt>
                <c:pt idx="2">
                  <c:v>Cecil</c:v>
                </c:pt>
                <c:pt idx="3">
                  <c:v>Talbot</c:v>
                </c:pt>
                <c:pt idx="4">
                  <c:v>Caroline</c:v>
                </c:pt>
              </c:strCache>
            </c:strRef>
          </c:cat>
          <c:val>
            <c:numRef>
              <c:f>Sheet1!$D$2:$D$6</c:f>
              <c:numCache>
                <c:formatCode>General</c:formatCode>
                <c:ptCount val="5"/>
                <c:pt idx="0">
                  <c:v>2129</c:v>
                </c:pt>
                <c:pt idx="1">
                  <c:v>6705</c:v>
                </c:pt>
                <c:pt idx="2">
                  <c:v>14455</c:v>
                </c:pt>
                <c:pt idx="3">
                  <c:v>4911</c:v>
                </c:pt>
                <c:pt idx="4">
                  <c:v>3903</c:v>
                </c:pt>
              </c:numCache>
            </c:numRef>
          </c:val>
          <c:extLst>
            <c:ext xmlns:c16="http://schemas.microsoft.com/office/drawing/2014/chart" uri="{C3380CC4-5D6E-409C-BE32-E72D297353CC}">
              <c16:uniqueId val="{00000002-366F-4471-A29F-B1E43FD57A61}"/>
            </c:ext>
          </c:extLst>
        </c:ser>
        <c:ser>
          <c:idx val="3"/>
          <c:order val="3"/>
          <c:tx>
            <c:strRef>
              <c:f>Sheet1!$E$1</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Kent</c:v>
                </c:pt>
                <c:pt idx="1">
                  <c:v>Queen Anne's</c:v>
                </c:pt>
                <c:pt idx="2">
                  <c:v>Cecil</c:v>
                </c:pt>
                <c:pt idx="3">
                  <c:v>Talbot</c:v>
                </c:pt>
                <c:pt idx="4">
                  <c:v>Caroline</c:v>
                </c:pt>
              </c:strCache>
            </c:strRef>
          </c:cat>
          <c:val>
            <c:numRef>
              <c:f>Sheet1!$E$2:$E$6</c:f>
              <c:numCache>
                <c:formatCode>General</c:formatCode>
                <c:ptCount val="5"/>
                <c:pt idx="0">
                  <c:v>13250</c:v>
                </c:pt>
                <c:pt idx="1">
                  <c:v>36214</c:v>
                </c:pt>
                <c:pt idx="2">
                  <c:v>65868</c:v>
                </c:pt>
                <c:pt idx="3">
                  <c:v>27370</c:v>
                </c:pt>
                <c:pt idx="4">
                  <c:v>20506</c:v>
                </c:pt>
              </c:numCache>
            </c:numRef>
          </c:val>
          <c:extLst>
            <c:ext xmlns:c16="http://schemas.microsoft.com/office/drawing/2014/chart" uri="{C3380CC4-5D6E-409C-BE32-E72D297353CC}">
              <c16:uniqueId val="{00000003-366F-4471-A29F-B1E43FD57A61}"/>
            </c:ext>
          </c:extLst>
        </c:ser>
        <c:dLbls>
          <c:showLegendKey val="0"/>
          <c:showVal val="0"/>
          <c:showCatName val="0"/>
          <c:showSerName val="0"/>
          <c:showPercent val="0"/>
          <c:showBubbleSize val="0"/>
        </c:dLbls>
        <c:gapWidth val="219"/>
        <c:overlap val="-27"/>
        <c:axId val="893720408"/>
        <c:axId val="893719424"/>
      </c:barChart>
      <c:catAx>
        <c:axId val="89372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3719424"/>
        <c:crosses val="autoZero"/>
        <c:auto val="1"/>
        <c:lblAlgn val="ctr"/>
        <c:lblOffset val="100"/>
        <c:noMultiLvlLbl val="0"/>
      </c:catAx>
      <c:valAx>
        <c:axId val="89371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3720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Sheet1!$B$311</c:f>
              <c:strCache>
                <c:ptCount val="1"/>
                <c:pt idx="0">
                  <c:v>2014</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Sheet1!$A$312:$A$336</c:f>
              <c:strCache>
                <c:ptCount val="25"/>
                <c:pt idx="0">
                  <c:v>Talbot</c:v>
                </c:pt>
                <c:pt idx="1">
                  <c:v>Howard</c:v>
                </c:pt>
                <c:pt idx="2">
                  <c:v>Kent</c:v>
                </c:pt>
                <c:pt idx="3">
                  <c:v>Queen Anne's</c:v>
                </c:pt>
                <c:pt idx="4">
                  <c:v>Montgomery</c:v>
                </c:pt>
                <c:pt idx="5">
                  <c:v>Frederick</c:v>
                </c:pt>
                <c:pt idx="6">
                  <c:v>Carroll</c:v>
                </c:pt>
                <c:pt idx="7">
                  <c:v>Worcester</c:v>
                </c:pt>
                <c:pt idx="8">
                  <c:v>Harford</c:v>
                </c:pt>
                <c:pt idx="9">
                  <c:v>Calvert</c:v>
                </c:pt>
                <c:pt idx="10">
                  <c:v>Somerset</c:v>
                </c:pt>
                <c:pt idx="11">
                  <c:v>Anne Arundel</c:v>
                </c:pt>
                <c:pt idx="12">
                  <c:v>Baltimore County</c:v>
                </c:pt>
                <c:pt idx="13">
                  <c:v>MARYLAND</c:v>
                </c:pt>
                <c:pt idx="14">
                  <c:v>Dorchester</c:v>
                </c:pt>
                <c:pt idx="15">
                  <c:v>Charles</c:v>
                </c:pt>
                <c:pt idx="16">
                  <c:v>Saint Mary's</c:v>
                </c:pt>
                <c:pt idx="17">
                  <c:v>Caroline</c:v>
                </c:pt>
                <c:pt idx="18">
                  <c:v>Garrett</c:v>
                </c:pt>
                <c:pt idx="19">
                  <c:v>Allegany</c:v>
                </c:pt>
                <c:pt idx="20">
                  <c:v>Prince George's</c:v>
                </c:pt>
                <c:pt idx="21">
                  <c:v>Wicomico</c:v>
                </c:pt>
                <c:pt idx="22">
                  <c:v>Cecil</c:v>
                </c:pt>
                <c:pt idx="23">
                  <c:v>Washington</c:v>
                </c:pt>
                <c:pt idx="24">
                  <c:v>Baltimore City</c:v>
                </c:pt>
              </c:strCache>
            </c:strRef>
          </c:cat>
          <c:val>
            <c:numRef>
              <c:f>Sheet1!$B$312:$B$336</c:f>
              <c:numCache>
                <c:formatCode>0%</c:formatCode>
                <c:ptCount val="25"/>
                <c:pt idx="0">
                  <c:v>0.59829326267388849</c:v>
                </c:pt>
                <c:pt idx="1">
                  <c:v>0.54317437576749894</c:v>
                </c:pt>
                <c:pt idx="2">
                  <c:v>0.61741590694750081</c:v>
                </c:pt>
                <c:pt idx="3">
                  <c:v>0.58911831198191411</c:v>
                </c:pt>
                <c:pt idx="4">
                  <c:v>0.4214141993467399</c:v>
                </c:pt>
                <c:pt idx="5">
                  <c:v>0.53578316047582752</c:v>
                </c:pt>
                <c:pt idx="6">
                  <c:v>0.57387601154534029</c:v>
                </c:pt>
                <c:pt idx="7">
                  <c:v>0.54351662511554943</c:v>
                </c:pt>
                <c:pt idx="8">
                  <c:v>0.55825949751183401</c:v>
                </c:pt>
                <c:pt idx="9">
                  <c:v>0.55432172869147656</c:v>
                </c:pt>
                <c:pt idx="10">
                  <c:v>0.52311716285868148</c:v>
                </c:pt>
                <c:pt idx="11">
                  <c:v>0.51951974303847837</c:v>
                </c:pt>
                <c:pt idx="12">
                  <c:v>0.51105290426573025</c:v>
                </c:pt>
                <c:pt idx="13">
                  <c:v>0.47230340941171067</c:v>
                </c:pt>
                <c:pt idx="14">
                  <c:v>0.52921919280758334</c:v>
                </c:pt>
                <c:pt idx="15">
                  <c:v>0.47621180897769017</c:v>
                </c:pt>
                <c:pt idx="16">
                  <c:v>0.50922337622074099</c:v>
                </c:pt>
                <c:pt idx="17">
                  <c:v>0.50705606712799001</c:v>
                </c:pt>
                <c:pt idx="18">
                  <c:v>0.48797428986108232</c:v>
                </c:pt>
                <c:pt idx="19">
                  <c:v>0.49090695488721803</c:v>
                </c:pt>
                <c:pt idx="20">
                  <c:v>0.4061122463404917</c:v>
                </c:pt>
                <c:pt idx="21">
                  <c:v>0.46183152250599691</c:v>
                </c:pt>
                <c:pt idx="22">
                  <c:v>0.43501476020712682</c:v>
                </c:pt>
                <c:pt idx="23">
                  <c:v>0.43505333140948088</c:v>
                </c:pt>
                <c:pt idx="24">
                  <c:v>0.38148998716406152</c:v>
                </c:pt>
              </c:numCache>
            </c:numRef>
          </c:val>
          <c:extLst>
            <c:ext xmlns:c16="http://schemas.microsoft.com/office/drawing/2014/chart" uri="{C3380CC4-5D6E-409C-BE32-E72D297353CC}">
              <c16:uniqueId val="{00000000-3F0E-4DF1-9ADB-14433E6A11AB}"/>
            </c:ext>
          </c:extLst>
        </c:ser>
        <c:ser>
          <c:idx val="1"/>
          <c:order val="1"/>
          <c:tx>
            <c:strRef>
              <c:f>Sheet1!$C$311</c:f>
              <c:strCache>
                <c:ptCount val="1"/>
                <c:pt idx="0">
                  <c:v>2018</c:v>
                </c:pt>
              </c:strCache>
            </c:strRef>
          </c:tx>
          <c:spPr>
            <a:solidFill>
              <a:schemeClr val="accent6">
                <a:lumMod val="75000"/>
              </a:schemeClr>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0-CC28-4331-975F-1110BC30C840}"/>
              </c:ext>
            </c:extLst>
          </c:dPt>
          <c:dPt>
            <c:idx val="11"/>
            <c:invertIfNegative val="0"/>
            <c:bubble3D val="0"/>
            <c:spPr>
              <a:solidFill>
                <a:schemeClr val="accent6">
                  <a:lumMod val="75000"/>
                </a:schemeClr>
              </a:solidFill>
              <a:ln w="38100">
                <a:solidFill>
                  <a:srgbClr val="000000"/>
                </a:solidFill>
              </a:ln>
              <a:effectLst/>
            </c:spPr>
            <c:extLst>
              <c:ext xmlns:c16="http://schemas.microsoft.com/office/drawing/2014/chart" uri="{C3380CC4-5D6E-409C-BE32-E72D297353CC}">
                <c16:uniqueId val="{00000004-3F0E-4DF1-9ADB-14433E6A11AB}"/>
              </c:ext>
            </c:extLst>
          </c:dPt>
          <c:dPt>
            <c:idx val="13"/>
            <c:invertIfNegative val="0"/>
            <c:bubble3D val="0"/>
            <c:spPr>
              <a:solidFill>
                <a:srgbClr val="FFC000"/>
              </a:solidFill>
              <a:ln w="38100">
                <a:solidFill>
                  <a:srgbClr val="DAEDEF">
                    <a:lumMod val="50000"/>
                  </a:srgbClr>
                </a:solidFill>
              </a:ln>
              <a:effectLst/>
            </c:spPr>
            <c:extLst>
              <c:ext xmlns:c16="http://schemas.microsoft.com/office/drawing/2014/chart" uri="{C3380CC4-5D6E-409C-BE32-E72D297353CC}">
                <c16:uniqueId val="{00000002-3F0E-4DF1-9ADB-14433E6A11AB}"/>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Sheet1!$A$312:$A$336</c:f>
              <c:strCache>
                <c:ptCount val="25"/>
                <c:pt idx="0">
                  <c:v>Talbot</c:v>
                </c:pt>
                <c:pt idx="1">
                  <c:v>Howard</c:v>
                </c:pt>
                <c:pt idx="2">
                  <c:v>Kent</c:v>
                </c:pt>
                <c:pt idx="3">
                  <c:v>Queen Anne's</c:v>
                </c:pt>
                <c:pt idx="4">
                  <c:v>Montgomery</c:v>
                </c:pt>
                <c:pt idx="5">
                  <c:v>Frederick</c:v>
                </c:pt>
                <c:pt idx="6">
                  <c:v>Carroll</c:v>
                </c:pt>
                <c:pt idx="7">
                  <c:v>Worcester</c:v>
                </c:pt>
                <c:pt idx="8">
                  <c:v>Harford</c:v>
                </c:pt>
                <c:pt idx="9">
                  <c:v>Calvert</c:v>
                </c:pt>
                <c:pt idx="10">
                  <c:v>Somerset</c:v>
                </c:pt>
                <c:pt idx="11">
                  <c:v>Anne Arundel</c:v>
                </c:pt>
                <c:pt idx="12">
                  <c:v>Baltimore County</c:v>
                </c:pt>
                <c:pt idx="13">
                  <c:v>MARYLAND</c:v>
                </c:pt>
                <c:pt idx="14">
                  <c:v>Dorchester</c:v>
                </c:pt>
                <c:pt idx="15">
                  <c:v>Charles</c:v>
                </c:pt>
                <c:pt idx="16">
                  <c:v>Saint Mary's</c:v>
                </c:pt>
                <c:pt idx="17">
                  <c:v>Caroline</c:v>
                </c:pt>
                <c:pt idx="18">
                  <c:v>Garrett</c:v>
                </c:pt>
                <c:pt idx="19">
                  <c:v>Allegany</c:v>
                </c:pt>
                <c:pt idx="20">
                  <c:v>Prince George's</c:v>
                </c:pt>
                <c:pt idx="21">
                  <c:v>Wicomico</c:v>
                </c:pt>
                <c:pt idx="22">
                  <c:v>Cecil</c:v>
                </c:pt>
                <c:pt idx="23">
                  <c:v>Washington</c:v>
                </c:pt>
                <c:pt idx="24">
                  <c:v>Baltimore City</c:v>
                </c:pt>
              </c:strCache>
            </c:strRef>
          </c:cat>
          <c:val>
            <c:numRef>
              <c:f>Sheet1!$C$312:$C$336</c:f>
              <c:numCache>
                <c:formatCode>0%</c:formatCode>
                <c:ptCount val="25"/>
                <c:pt idx="0">
                  <c:v>0.68420000000000003</c:v>
                </c:pt>
                <c:pt idx="1">
                  <c:v>0.67589999999999995</c:v>
                </c:pt>
                <c:pt idx="2">
                  <c:v>0.67020000000000002</c:v>
                </c:pt>
                <c:pt idx="3">
                  <c:v>0.64870000000000005</c:v>
                </c:pt>
                <c:pt idx="4">
                  <c:v>0.63029999999999997</c:v>
                </c:pt>
                <c:pt idx="5">
                  <c:v>0.62909999999999999</c:v>
                </c:pt>
                <c:pt idx="6">
                  <c:v>0.62629999999999997</c:v>
                </c:pt>
                <c:pt idx="7">
                  <c:v>0.62409999999999999</c:v>
                </c:pt>
                <c:pt idx="8">
                  <c:v>0.61929999999999996</c:v>
                </c:pt>
                <c:pt idx="9">
                  <c:v>0.61109999999999998</c:v>
                </c:pt>
                <c:pt idx="10">
                  <c:v>0.60160000000000002</c:v>
                </c:pt>
                <c:pt idx="11">
                  <c:v>0.60099999999999998</c:v>
                </c:pt>
                <c:pt idx="12">
                  <c:v>0.59389999999999998</c:v>
                </c:pt>
                <c:pt idx="13">
                  <c:v>0.59060000000000001</c:v>
                </c:pt>
                <c:pt idx="14">
                  <c:v>0.58879999999999999</c:v>
                </c:pt>
                <c:pt idx="15">
                  <c:v>0.58460000000000001</c:v>
                </c:pt>
                <c:pt idx="16">
                  <c:v>0.58009999999999995</c:v>
                </c:pt>
                <c:pt idx="17">
                  <c:v>0.57509999999999994</c:v>
                </c:pt>
                <c:pt idx="18">
                  <c:v>0.56999999999999995</c:v>
                </c:pt>
                <c:pt idx="19">
                  <c:v>0.55830000000000002</c:v>
                </c:pt>
                <c:pt idx="20">
                  <c:v>0.55800000000000005</c:v>
                </c:pt>
                <c:pt idx="21">
                  <c:v>0.55520000000000003</c:v>
                </c:pt>
                <c:pt idx="22">
                  <c:v>0.5454</c:v>
                </c:pt>
                <c:pt idx="23">
                  <c:v>0.54159999999999997</c:v>
                </c:pt>
                <c:pt idx="24">
                  <c:v>0.48089999999999999</c:v>
                </c:pt>
              </c:numCache>
            </c:numRef>
          </c:val>
          <c:extLst>
            <c:ext xmlns:c16="http://schemas.microsoft.com/office/drawing/2014/chart" uri="{C3380CC4-5D6E-409C-BE32-E72D297353CC}">
              <c16:uniqueId val="{00000003-3F0E-4DF1-9ADB-14433E6A11AB}"/>
            </c:ext>
          </c:extLst>
        </c:ser>
        <c:dLbls>
          <c:showLegendKey val="0"/>
          <c:showVal val="0"/>
          <c:showCatName val="0"/>
          <c:showSerName val="0"/>
          <c:showPercent val="0"/>
          <c:showBubbleSize val="0"/>
        </c:dLbls>
        <c:gapWidth val="201"/>
        <c:overlap val="-27"/>
        <c:axId val="491812816"/>
        <c:axId val="491802976"/>
      </c:barChart>
      <c:catAx>
        <c:axId val="49181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1802976"/>
        <c:crosses val="autoZero"/>
        <c:auto val="1"/>
        <c:lblAlgn val="ctr"/>
        <c:lblOffset val="100"/>
        <c:noMultiLvlLbl val="0"/>
      </c:catAx>
      <c:valAx>
        <c:axId val="49180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181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200"/>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Sheet1!$L$283</c:f>
              <c:strCache>
                <c:ptCount val="1"/>
                <c:pt idx="0">
                  <c:v>D'14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Sheet1!$K$284:$K$308</c:f>
              <c:strCache>
                <c:ptCount val="25"/>
                <c:pt idx="0">
                  <c:v>Howard</c:v>
                </c:pt>
                <c:pt idx="1">
                  <c:v>Talbot</c:v>
                </c:pt>
                <c:pt idx="2">
                  <c:v>Kent</c:v>
                </c:pt>
                <c:pt idx="3">
                  <c:v>Montgomery</c:v>
                </c:pt>
                <c:pt idx="4">
                  <c:v>Frederick</c:v>
                </c:pt>
                <c:pt idx="5">
                  <c:v>Queen Anne's</c:v>
                </c:pt>
                <c:pt idx="6">
                  <c:v>Carroll</c:v>
                </c:pt>
                <c:pt idx="7">
                  <c:v>Anne Arundel</c:v>
                </c:pt>
                <c:pt idx="8">
                  <c:v>Calvert</c:v>
                </c:pt>
                <c:pt idx="9">
                  <c:v>Harford</c:v>
                </c:pt>
                <c:pt idx="10">
                  <c:v>Worcester</c:v>
                </c:pt>
                <c:pt idx="11">
                  <c:v>Charles</c:v>
                </c:pt>
                <c:pt idx="12">
                  <c:v>Baltimore County</c:v>
                </c:pt>
                <c:pt idx="13">
                  <c:v>MARYLAND</c:v>
                </c:pt>
                <c:pt idx="14">
                  <c:v>Somerset</c:v>
                </c:pt>
                <c:pt idx="15">
                  <c:v>Saint Mary's</c:v>
                </c:pt>
                <c:pt idx="16">
                  <c:v>Prince George's</c:v>
                </c:pt>
                <c:pt idx="17">
                  <c:v>Allegany</c:v>
                </c:pt>
                <c:pt idx="18">
                  <c:v>Garrett</c:v>
                </c:pt>
                <c:pt idx="19">
                  <c:v>Caroline</c:v>
                </c:pt>
                <c:pt idx="20">
                  <c:v>Dorchester</c:v>
                </c:pt>
                <c:pt idx="21">
                  <c:v>Wicomico</c:v>
                </c:pt>
                <c:pt idx="22">
                  <c:v>Washington</c:v>
                </c:pt>
                <c:pt idx="23">
                  <c:v>Cecil</c:v>
                </c:pt>
                <c:pt idx="24">
                  <c:v>Baltimore City</c:v>
                </c:pt>
              </c:strCache>
            </c:strRef>
          </c:cat>
          <c:val>
            <c:numRef>
              <c:f>Sheet1!$L$284:$L$308</c:f>
              <c:numCache>
                <c:formatCode>0%</c:formatCode>
                <c:ptCount val="25"/>
                <c:pt idx="0">
                  <c:v>0.55846394313120928</c:v>
                </c:pt>
                <c:pt idx="1">
                  <c:v>0.56701565253446662</c:v>
                </c:pt>
                <c:pt idx="2">
                  <c:v>0.61497592561846259</c:v>
                </c:pt>
                <c:pt idx="3">
                  <c:v>0.45352903787622117</c:v>
                </c:pt>
                <c:pt idx="4">
                  <c:v>0.53106337627018985</c:v>
                </c:pt>
                <c:pt idx="5">
                  <c:v>0.56585187887632249</c:v>
                </c:pt>
                <c:pt idx="6">
                  <c:v>0.53419765795907859</c:v>
                </c:pt>
                <c:pt idx="7">
                  <c:v>0.5138995587765397</c:v>
                </c:pt>
                <c:pt idx="8">
                  <c:v>0.54853156489535781</c:v>
                </c:pt>
                <c:pt idx="9">
                  <c:v>0.52341834622854777</c:v>
                </c:pt>
                <c:pt idx="10">
                  <c:v>0.52303748354465462</c:v>
                </c:pt>
                <c:pt idx="11">
                  <c:v>0.4804323772235935</c:v>
                </c:pt>
                <c:pt idx="12">
                  <c:v>0.51048382217501498</c:v>
                </c:pt>
                <c:pt idx="13">
                  <c:v>0.4678823796912116</c:v>
                </c:pt>
                <c:pt idx="14">
                  <c:v>0.47464503042596351</c:v>
                </c:pt>
                <c:pt idx="15">
                  <c:v>0.50159782695534072</c:v>
                </c:pt>
                <c:pt idx="16">
                  <c:v>0.43084641520191802</c:v>
                </c:pt>
                <c:pt idx="17">
                  <c:v>0.46756935270805811</c:v>
                </c:pt>
                <c:pt idx="18">
                  <c:v>0.43859649122807015</c:v>
                </c:pt>
                <c:pt idx="19">
                  <c:v>0.47119815668202764</c:v>
                </c:pt>
                <c:pt idx="20">
                  <c:v>0.48195226081894044</c:v>
                </c:pt>
                <c:pt idx="21">
                  <c:v>0.43296199731373941</c:v>
                </c:pt>
                <c:pt idx="22">
                  <c:v>0.40285741141084691</c:v>
                </c:pt>
                <c:pt idx="23">
                  <c:v>0.40240869223720382</c:v>
                </c:pt>
                <c:pt idx="24">
                  <c:v>0.40413037695828019</c:v>
                </c:pt>
              </c:numCache>
            </c:numRef>
          </c:val>
          <c:extLst>
            <c:ext xmlns:c16="http://schemas.microsoft.com/office/drawing/2014/chart" uri="{C3380CC4-5D6E-409C-BE32-E72D297353CC}">
              <c16:uniqueId val="{00000000-8889-43E0-A465-816630F55AB9}"/>
            </c:ext>
          </c:extLst>
        </c:ser>
        <c:ser>
          <c:idx val="1"/>
          <c:order val="1"/>
          <c:tx>
            <c:strRef>
              <c:f>Sheet1!$M$283</c:f>
              <c:strCache>
                <c:ptCount val="1"/>
                <c:pt idx="0">
                  <c:v>D '18</c:v>
                </c:pt>
              </c:strCache>
            </c:strRef>
          </c:tx>
          <c:spPr>
            <a:solidFill>
              <a:schemeClr val="accent1">
                <a:lumMod val="60000"/>
                <a:lumOff val="40000"/>
              </a:schemeClr>
            </a:solidFill>
            <a:ln>
              <a:noFill/>
            </a:ln>
            <a:effectLst/>
          </c:spPr>
          <c:invertIfNegative val="0"/>
          <c:dPt>
            <c:idx val="2"/>
            <c:invertIfNegative val="0"/>
            <c:bubble3D val="0"/>
            <c:spPr>
              <a:solidFill>
                <a:srgbClr val="00B0F0"/>
              </a:solidFill>
              <a:ln>
                <a:noFill/>
              </a:ln>
              <a:effectLst/>
            </c:spPr>
            <c:extLst>
              <c:ext xmlns:c16="http://schemas.microsoft.com/office/drawing/2014/chart" uri="{C3380CC4-5D6E-409C-BE32-E72D297353CC}">
                <c16:uniqueId val="{00000001-4822-45D9-8480-D1FACA7D35E7}"/>
              </c:ext>
            </c:extLst>
          </c:dPt>
          <c:dPt>
            <c:idx val="7"/>
            <c:invertIfNegative val="0"/>
            <c:bubble3D val="0"/>
            <c:spPr>
              <a:solidFill>
                <a:schemeClr val="accent1">
                  <a:lumMod val="60000"/>
                  <a:lumOff val="40000"/>
                </a:schemeClr>
              </a:solidFill>
              <a:ln w="34925">
                <a:solidFill>
                  <a:srgbClr val="000000"/>
                </a:solidFill>
              </a:ln>
              <a:effectLst/>
            </c:spPr>
            <c:extLst>
              <c:ext xmlns:c16="http://schemas.microsoft.com/office/drawing/2014/chart" uri="{C3380CC4-5D6E-409C-BE32-E72D297353CC}">
                <c16:uniqueId val="{00000006-8889-43E0-A465-816630F55AB9}"/>
              </c:ext>
            </c:extLst>
          </c:dPt>
          <c:dPt>
            <c:idx val="13"/>
            <c:invertIfNegative val="0"/>
            <c:bubble3D val="0"/>
            <c:spPr>
              <a:solidFill>
                <a:srgbClr val="00B0F0"/>
              </a:solidFill>
              <a:ln w="25400">
                <a:solidFill>
                  <a:sysClr val="windowText" lastClr="000000"/>
                </a:solidFill>
              </a:ln>
              <a:effectLst/>
            </c:spPr>
            <c:extLst>
              <c:ext xmlns:c16="http://schemas.microsoft.com/office/drawing/2014/chart" uri="{C3380CC4-5D6E-409C-BE32-E72D297353CC}">
                <c16:uniqueId val="{00000002-8889-43E0-A465-816630F55AB9}"/>
              </c:ext>
            </c:extLst>
          </c:dPt>
          <c:dPt>
            <c:idx val="24"/>
            <c:invertIfNegative val="0"/>
            <c:bubble3D val="0"/>
            <c:spPr>
              <a:solidFill>
                <a:schemeClr val="accent1">
                  <a:lumMod val="60000"/>
                  <a:lumOff val="40000"/>
                </a:schemeClr>
              </a:solidFill>
              <a:ln w="25400">
                <a:solidFill>
                  <a:schemeClr val="tx1"/>
                </a:solidFill>
              </a:ln>
              <a:effectLst/>
            </c:spPr>
            <c:extLst>
              <c:ext xmlns:c16="http://schemas.microsoft.com/office/drawing/2014/chart" uri="{C3380CC4-5D6E-409C-BE32-E72D297353CC}">
                <c16:uniqueId val="{00000004-8889-43E0-A465-816630F55AB9}"/>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Sheet1!$K$284:$K$308</c:f>
              <c:strCache>
                <c:ptCount val="25"/>
                <c:pt idx="0">
                  <c:v>Howard</c:v>
                </c:pt>
                <c:pt idx="1">
                  <c:v>Talbot</c:v>
                </c:pt>
                <c:pt idx="2">
                  <c:v>Kent</c:v>
                </c:pt>
                <c:pt idx="3">
                  <c:v>Montgomery</c:v>
                </c:pt>
                <c:pt idx="4">
                  <c:v>Frederick</c:v>
                </c:pt>
                <c:pt idx="5">
                  <c:v>Queen Anne's</c:v>
                </c:pt>
                <c:pt idx="6">
                  <c:v>Carroll</c:v>
                </c:pt>
                <c:pt idx="7">
                  <c:v>Anne Arundel</c:v>
                </c:pt>
                <c:pt idx="8">
                  <c:v>Calvert</c:v>
                </c:pt>
                <c:pt idx="9">
                  <c:v>Harford</c:v>
                </c:pt>
                <c:pt idx="10">
                  <c:v>Worcester</c:v>
                </c:pt>
                <c:pt idx="11">
                  <c:v>Charles</c:v>
                </c:pt>
                <c:pt idx="12">
                  <c:v>Baltimore County</c:v>
                </c:pt>
                <c:pt idx="13">
                  <c:v>MARYLAND</c:v>
                </c:pt>
                <c:pt idx="14">
                  <c:v>Somerset</c:v>
                </c:pt>
                <c:pt idx="15">
                  <c:v>Saint Mary's</c:v>
                </c:pt>
                <c:pt idx="16">
                  <c:v>Prince George's</c:v>
                </c:pt>
                <c:pt idx="17">
                  <c:v>Allegany</c:v>
                </c:pt>
                <c:pt idx="18">
                  <c:v>Garrett</c:v>
                </c:pt>
                <c:pt idx="19">
                  <c:v>Caroline</c:v>
                </c:pt>
                <c:pt idx="20">
                  <c:v>Dorchester</c:v>
                </c:pt>
                <c:pt idx="21">
                  <c:v>Wicomico</c:v>
                </c:pt>
                <c:pt idx="22">
                  <c:v>Washington</c:v>
                </c:pt>
                <c:pt idx="23">
                  <c:v>Cecil</c:v>
                </c:pt>
                <c:pt idx="24">
                  <c:v>Baltimore City</c:v>
                </c:pt>
              </c:strCache>
            </c:strRef>
          </c:cat>
          <c:val>
            <c:numRef>
              <c:f>Sheet1!$M$284:$M$308</c:f>
              <c:numCache>
                <c:formatCode>0%</c:formatCode>
                <c:ptCount val="25"/>
                <c:pt idx="0">
                  <c:v>0.71689999999999998</c:v>
                </c:pt>
                <c:pt idx="1">
                  <c:v>0.69699999999999995</c:v>
                </c:pt>
                <c:pt idx="2">
                  <c:v>0.68579999999999997</c:v>
                </c:pt>
                <c:pt idx="3">
                  <c:v>0.68469999999999998</c:v>
                </c:pt>
                <c:pt idx="4">
                  <c:v>0.67510000000000003</c:v>
                </c:pt>
                <c:pt idx="5">
                  <c:v>0.66100000000000003</c:v>
                </c:pt>
                <c:pt idx="6">
                  <c:v>0.65649999999999997</c:v>
                </c:pt>
                <c:pt idx="7">
                  <c:v>0.63800000000000001</c:v>
                </c:pt>
                <c:pt idx="8">
                  <c:v>0.63539999999999996</c:v>
                </c:pt>
                <c:pt idx="9">
                  <c:v>0.62670000000000003</c:v>
                </c:pt>
                <c:pt idx="10">
                  <c:v>0.62619999999999998</c:v>
                </c:pt>
                <c:pt idx="11">
                  <c:v>0.62350000000000005</c:v>
                </c:pt>
                <c:pt idx="12">
                  <c:v>0.61680000000000001</c:v>
                </c:pt>
                <c:pt idx="13">
                  <c:v>0.61529999999999996</c:v>
                </c:pt>
                <c:pt idx="14">
                  <c:v>0.60189999999999999</c:v>
                </c:pt>
                <c:pt idx="15">
                  <c:v>0.59599999999999997</c:v>
                </c:pt>
                <c:pt idx="16">
                  <c:v>0.59279999999999999</c:v>
                </c:pt>
                <c:pt idx="17">
                  <c:v>0.57899999999999996</c:v>
                </c:pt>
                <c:pt idx="18">
                  <c:v>0.56979999999999997</c:v>
                </c:pt>
                <c:pt idx="19">
                  <c:v>0.56630000000000003</c:v>
                </c:pt>
                <c:pt idx="20">
                  <c:v>0.55259999999999998</c:v>
                </c:pt>
                <c:pt idx="21">
                  <c:v>0.5514</c:v>
                </c:pt>
                <c:pt idx="22">
                  <c:v>0.54849999999999999</c:v>
                </c:pt>
                <c:pt idx="23">
                  <c:v>0.54820000000000002</c:v>
                </c:pt>
                <c:pt idx="24">
                  <c:v>0.50590000000000002</c:v>
                </c:pt>
              </c:numCache>
            </c:numRef>
          </c:val>
          <c:extLst>
            <c:ext xmlns:c16="http://schemas.microsoft.com/office/drawing/2014/chart" uri="{C3380CC4-5D6E-409C-BE32-E72D297353CC}">
              <c16:uniqueId val="{00000005-8889-43E0-A465-816630F55AB9}"/>
            </c:ext>
          </c:extLst>
        </c:ser>
        <c:dLbls>
          <c:showLegendKey val="0"/>
          <c:showVal val="0"/>
          <c:showCatName val="0"/>
          <c:showSerName val="0"/>
          <c:showPercent val="0"/>
          <c:showBubbleSize val="0"/>
        </c:dLbls>
        <c:gapWidth val="219"/>
        <c:overlap val="-27"/>
        <c:axId val="693576608"/>
        <c:axId val="693581200"/>
      </c:barChart>
      <c:catAx>
        <c:axId val="6935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93581200"/>
        <c:crosses val="autoZero"/>
        <c:auto val="1"/>
        <c:lblAlgn val="ctr"/>
        <c:lblOffset val="100"/>
        <c:noMultiLvlLbl val="0"/>
      </c:catAx>
      <c:valAx>
        <c:axId val="693581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357660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rgbClr val="FFFFFF"/>
    </a:solidFill>
    <a:ln>
      <a:noFill/>
    </a:ln>
    <a:effectLst/>
  </c:spPr>
  <c:txPr>
    <a:bodyPr/>
    <a:lstStyle/>
    <a:p>
      <a:pPr>
        <a:defRPr sz="11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235236220472447E-2"/>
          <c:y val="2.5152685615649383E-2"/>
          <c:w val="0.95409809711286087"/>
          <c:h val="0.7612836637805549"/>
        </c:manualLayout>
      </c:layout>
      <c:barChart>
        <c:barDir val="col"/>
        <c:grouping val="clustered"/>
        <c:varyColors val="0"/>
        <c:ser>
          <c:idx val="0"/>
          <c:order val="0"/>
          <c:tx>
            <c:strRef>
              <c:f>Sheet1!$L$311</c:f>
              <c:strCache>
                <c:ptCount val="1"/>
                <c:pt idx="0">
                  <c:v>R'14</c:v>
                </c:pt>
              </c:strCache>
            </c:strRef>
          </c:tx>
          <c:spPr>
            <a:solidFill>
              <a:srgbClr val="C0504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Sheet1!$K$312:$K$336</c:f>
              <c:strCache>
                <c:ptCount val="25"/>
                <c:pt idx="0">
                  <c:v>Talbot</c:v>
                </c:pt>
                <c:pt idx="1">
                  <c:v>Kent</c:v>
                </c:pt>
                <c:pt idx="2">
                  <c:v>Dorchester</c:v>
                </c:pt>
                <c:pt idx="3">
                  <c:v>Queen Anne's</c:v>
                </c:pt>
                <c:pt idx="4">
                  <c:v>Worcester</c:v>
                </c:pt>
                <c:pt idx="5">
                  <c:v>Howard</c:v>
                </c:pt>
                <c:pt idx="6">
                  <c:v>Harford</c:v>
                </c:pt>
                <c:pt idx="7">
                  <c:v>Somerset</c:v>
                </c:pt>
                <c:pt idx="8">
                  <c:v>Carroll</c:v>
                </c:pt>
                <c:pt idx="9">
                  <c:v>Frederick</c:v>
                </c:pt>
                <c:pt idx="10">
                  <c:v>Calvert</c:v>
                </c:pt>
                <c:pt idx="11">
                  <c:v>Caroline</c:v>
                </c:pt>
                <c:pt idx="12">
                  <c:v>Baltimore County</c:v>
                </c:pt>
                <c:pt idx="13">
                  <c:v>Wicomico</c:v>
                </c:pt>
                <c:pt idx="14">
                  <c:v>Anne Arundel</c:v>
                </c:pt>
                <c:pt idx="15">
                  <c:v>Saint Mary's</c:v>
                </c:pt>
                <c:pt idx="16">
                  <c:v>MARYLAND</c:v>
                </c:pt>
                <c:pt idx="17">
                  <c:v>Cecil</c:v>
                </c:pt>
                <c:pt idx="18">
                  <c:v>Garrett</c:v>
                </c:pt>
                <c:pt idx="19">
                  <c:v>Washington</c:v>
                </c:pt>
                <c:pt idx="20">
                  <c:v>Allegany</c:v>
                </c:pt>
                <c:pt idx="21">
                  <c:v>Montgomery</c:v>
                </c:pt>
                <c:pt idx="22">
                  <c:v>Charles</c:v>
                </c:pt>
                <c:pt idx="23">
                  <c:v>Prince George's</c:v>
                </c:pt>
                <c:pt idx="24">
                  <c:v>Baltimore City</c:v>
                </c:pt>
              </c:strCache>
            </c:strRef>
          </c:cat>
          <c:val>
            <c:numRef>
              <c:f>Sheet1!$L$312:$L$336</c:f>
              <c:numCache>
                <c:formatCode>0%</c:formatCode>
                <c:ptCount val="25"/>
                <c:pt idx="0">
                  <c:v>0.69630692004302619</c:v>
                </c:pt>
                <c:pt idx="1">
                  <c:v>0.70131868131868136</c:v>
                </c:pt>
                <c:pt idx="2">
                  <c:v>0.67348348763299715</c:v>
                </c:pt>
                <c:pt idx="3">
                  <c:v>0.67128550733765824</c:v>
                </c:pt>
                <c:pt idx="4">
                  <c:v>0.63713432006114934</c:v>
                </c:pt>
                <c:pt idx="5">
                  <c:v>0.63349567099567095</c:v>
                </c:pt>
                <c:pt idx="6">
                  <c:v>0.66118506917253983</c:v>
                </c:pt>
                <c:pt idx="7">
                  <c:v>0.65652082012259561</c:v>
                </c:pt>
                <c:pt idx="8">
                  <c:v>0.66336549712560833</c:v>
                </c:pt>
                <c:pt idx="9">
                  <c:v>0.62404121350887232</c:v>
                </c:pt>
                <c:pt idx="10">
                  <c:v>0.63685750104471373</c:v>
                </c:pt>
                <c:pt idx="11">
                  <c:v>0.6224806201550388</c:v>
                </c:pt>
                <c:pt idx="12">
                  <c:v>0.61949592121198271</c:v>
                </c:pt>
                <c:pt idx="13">
                  <c:v>0.58169137729223563</c:v>
                </c:pt>
                <c:pt idx="14">
                  <c:v>0.61640510330811782</c:v>
                </c:pt>
                <c:pt idx="15">
                  <c:v>0.59324727681513356</c:v>
                </c:pt>
                <c:pt idx="16">
                  <c:v>0.58710102741889958</c:v>
                </c:pt>
                <c:pt idx="17">
                  <c:v>0.54734326907500408</c:v>
                </c:pt>
                <c:pt idx="18">
                  <c:v>0.5523381594275254</c:v>
                </c:pt>
                <c:pt idx="19">
                  <c:v>0.54154954770787556</c:v>
                </c:pt>
                <c:pt idx="20">
                  <c:v>0.57113861386138609</c:v>
                </c:pt>
                <c:pt idx="21">
                  <c:v>0.48898123765635287</c:v>
                </c:pt>
                <c:pt idx="22">
                  <c:v>0.5639783180026281</c:v>
                </c:pt>
                <c:pt idx="23">
                  <c:v>0.43212063188128291</c:v>
                </c:pt>
                <c:pt idx="24">
                  <c:v>0.38423530972277492</c:v>
                </c:pt>
              </c:numCache>
            </c:numRef>
          </c:val>
          <c:extLst>
            <c:ext xmlns:c16="http://schemas.microsoft.com/office/drawing/2014/chart" uri="{C3380CC4-5D6E-409C-BE32-E72D297353CC}">
              <c16:uniqueId val="{00000000-B346-4C2A-9739-A8601F4BB67E}"/>
            </c:ext>
          </c:extLst>
        </c:ser>
        <c:ser>
          <c:idx val="1"/>
          <c:order val="1"/>
          <c:tx>
            <c:strRef>
              <c:f>Sheet1!$M$311</c:f>
              <c:strCache>
                <c:ptCount val="1"/>
                <c:pt idx="0">
                  <c:v>R'18</c:v>
                </c:pt>
              </c:strCache>
            </c:strRef>
          </c:tx>
          <c:spPr>
            <a:solidFill>
              <a:srgbClr val="C00000"/>
            </a:solidFill>
            <a:ln>
              <a:noFill/>
            </a:ln>
            <a:effectLst/>
          </c:spPr>
          <c:invertIfNegative val="0"/>
          <c:dPt>
            <c:idx val="1"/>
            <c:invertIfNegative val="0"/>
            <c:bubble3D val="0"/>
            <c:spPr>
              <a:solidFill>
                <a:srgbClr val="FF3300"/>
              </a:solidFill>
              <a:ln>
                <a:noFill/>
              </a:ln>
              <a:effectLst/>
            </c:spPr>
            <c:extLst>
              <c:ext xmlns:c16="http://schemas.microsoft.com/office/drawing/2014/chart" uri="{C3380CC4-5D6E-409C-BE32-E72D297353CC}">
                <c16:uniqueId val="{00000000-7C5F-43B1-B105-77CFF52DB517}"/>
              </c:ext>
            </c:extLst>
          </c:dPt>
          <c:dPt>
            <c:idx val="14"/>
            <c:invertIfNegative val="0"/>
            <c:bubble3D val="0"/>
            <c:spPr>
              <a:solidFill>
                <a:srgbClr val="C00000"/>
              </a:solidFill>
              <a:ln w="31750">
                <a:solidFill>
                  <a:srgbClr val="1F497D"/>
                </a:solidFill>
              </a:ln>
              <a:effectLst/>
            </c:spPr>
            <c:extLst>
              <c:ext xmlns:c16="http://schemas.microsoft.com/office/drawing/2014/chart" uri="{C3380CC4-5D6E-409C-BE32-E72D297353CC}">
                <c16:uniqueId val="{00000002-B346-4C2A-9739-A8601F4BB67E}"/>
              </c:ext>
            </c:extLst>
          </c:dPt>
          <c:dPt>
            <c:idx val="16"/>
            <c:invertIfNegative val="0"/>
            <c:bubble3D val="0"/>
            <c:spPr>
              <a:solidFill>
                <a:srgbClr val="FF3300"/>
              </a:solidFill>
              <a:ln w="31750">
                <a:solidFill>
                  <a:sysClr val="windowText" lastClr="000000"/>
                </a:solidFill>
              </a:ln>
              <a:effectLst/>
            </c:spPr>
            <c:extLst>
              <c:ext xmlns:c16="http://schemas.microsoft.com/office/drawing/2014/chart" uri="{C3380CC4-5D6E-409C-BE32-E72D297353CC}">
                <c16:uniqueId val="{00000004-B346-4C2A-9739-A8601F4BB67E}"/>
              </c:ext>
            </c:extLst>
          </c:dPt>
          <c:dPt>
            <c:idx val="24"/>
            <c:invertIfNegative val="0"/>
            <c:bubble3D val="0"/>
            <c:spPr>
              <a:solidFill>
                <a:srgbClr val="C00000"/>
              </a:solidFill>
              <a:ln w="25400">
                <a:noFill/>
              </a:ln>
              <a:effectLst/>
            </c:spPr>
            <c:extLst>
              <c:ext xmlns:c16="http://schemas.microsoft.com/office/drawing/2014/chart" uri="{C3380CC4-5D6E-409C-BE32-E72D297353CC}">
                <c16:uniqueId val="{00000006-B346-4C2A-9739-A8601F4BB67E}"/>
              </c:ext>
            </c:extLst>
          </c:dPt>
          <c:dLbls>
            <c:spPr>
              <a:noFill/>
              <a:ln>
                <a:noFill/>
              </a:ln>
              <a:effectLst/>
            </c:spPr>
            <c:txPr>
              <a:bodyPr rot="0" spcFirstLastPara="1" vertOverflow="ellipsis" vert="horz" wrap="square" anchor="ctr" anchorCtr="1"/>
              <a:lstStyle/>
              <a:p>
                <a:pPr>
                  <a:defRPr sz="1800" b="0" i="0" u="none" strike="noStrike" kern="1200" baseline="0">
                    <a:ln>
                      <a:solidFill>
                        <a:schemeClr val="tx1"/>
                      </a:solid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Sheet1!$K$312:$K$336</c:f>
              <c:strCache>
                <c:ptCount val="25"/>
                <c:pt idx="0">
                  <c:v>Talbot</c:v>
                </c:pt>
                <c:pt idx="1">
                  <c:v>Kent</c:v>
                </c:pt>
                <c:pt idx="2">
                  <c:v>Dorchester</c:v>
                </c:pt>
                <c:pt idx="3">
                  <c:v>Queen Anne's</c:v>
                </c:pt>
                <c:pt idx="4">
                  <c:v>Worcester</c:v>
                </c:pt>
                <c:pt idx="5">
                  <c:v>Howard</c:v>
                </c:pt>
                <c:pt idx="6">
                  <c:v>Harford</c:v>
                </c:pt>
                <c:pt idx="7">
                  <c:v>Somerset</c:v>
                </c:pt>
                <c:pt idx="8">
                  <c:v>Carroll</c:v>
                </c:pt>
                <c:pt idx="9">
                  <c:v>Frederick</c:v>
                </c:pt>
                <c:pt idx="10">
                  <c:v>Calvert</c:v>
                </c:pt>
                <c:pt idx="11">
                  <c:v>Caroline</c:v>
                </c:pt>
                <c:pt idx="12">
                  <c:v>Baltimore County</c:v>
                </c:pt>
                <c:pt idx="13">
                  <c:v>Wicomico</c:v>
                </c:pt>
                <c:pt idx="14">
                  <c:v>Anne Arundel</c:v>
                </c:pt>
                <c:pt idx="15">
                  <c:v>Saint Mary's</c:v>
                </c:pt>
                <c:pt idx="16">
                  <c:v>MARYLAND</c:v>
                </c:pt>
                <c:pt idx="17">
                  <c:v>Cecil</c:v>
                </c:pt>
                <c:pt idx="18">
                  <c:v>Garrett</c:v>
                </c:pt>
                <c:pt idx="19">
                  <c:v>Washington</c:v>
                </c:pt>
                <c:pt idx="20">
                  <c:v>Allegany</c:v>
                </c:pt>
                <c:pt idx="21">
                  <c:v>Montgomery</c:v>
                </c:pt>
                <c:pt idx="22">
                  <c:v>Charles</c:v>
                </c:pt>
                <c:pt idx="23">
                  <c:v>Prince George's</c:v>
                </c:pt>
                <c:pt idx="24">
                  <c:v>Baltimore City</c:v>
                </c:pt>
              </c:strCache>
            </c:strRef>
          </c:cat>
          <c:val>
            <c:numRef>
              <c:f>Sheet1!$M$312:$M$336</c:f>
              <c:numCache>
                <c:formatCode>0%</c:formatCode>
                <c:ptCount val="25"/>
                <c:pt idx="0">
                  <c:v>0.73699999999999999</c:v>
                </c:pt>
                <c:pt idx="1">
                  <c:v>0.71789999999999998</c:v>
                </c:pt>
                <c:pt idx="2">
                  <c:v>0.70569999999999999</c:v>
                </c:pt>
                <c:pt idx="3">
                  <c:v>0.69789999999999996</c:v>
                </c:pt>
                <c:pt idx="4">
                  <c:v>0.69099999999999995</c:v>
                </c:pt>
                <c:pt idx="5">
                  <c:v>0.69020000000000004</c:v>
                </c:pt>
                <c:pt idx="6">
                  <c:v>0.67989999999999995</c:v>
                </c:pt>
                <c:pt idx="7">
                  <c:v>0.67930000000000001</c:v>
                </c:pt>
                <c:pt idx="8">
                  <c:v>0.67179999999999995</c:v>
                </c:pt>
                <c:pt idx="9">
                  <c:v>0.66359999999999997</c:v>
                </c:pt>
                <c:pt idx="10">
                  <c:v>0.66039999999999999</c:v>
                </c:pt>
                <c:pt idx="11">
                  <c:v>0.65720000000000001</c:v>
                </c:pt>
                <c:pt idx="12">
                  <c:v>0.64390000000000003</c:v>
                </c:pt>
                <c:pt idx="13">
                  <c:v>0.64319999999999999</c:v>
                </c:pt>
                <c:pt idx="14">
                  <c:v>0.63629999999999998</c:v>
                </c:pt>
                <c:pt idx="15">
                  <c:v>0.63619999999999999</c:v>
                </c:pt>
                <c:pt idx="16">
                  <c:v>0.63449999999999995</c:v>
                </c:pt>
                <c:pt idx="17">
                  <c:v>0.62190000000000001</c:v>
                </c:pt>
                <c:pt idx="18">
                  <c:v>0.61709999999999998</c:v>
                </c:pt>
                <c:pt idx="19">
                  <c:v>0.61709999999999998</c:v>
                </c:pt>
                <c:pt idx="20">
                  <c:v>0.61519999999999997</c:v>
                </c:pt>
                <c:pt idx="21">
                  <c:v>0.60619999999999996</c:v>
                </c:pt>
                <c:pt idx="22">
                  <c:v>0.59619999999999995</c:v>
                </c:pt>
                <c:pt idx="23">
                  <c:v>0.4929</c:v>
                </c:pt>
                <c:pt idx="24">
                  <c:v>0.42409999999999998</c:v>
                </c:pt>
              </c:numCache>
            </c:numRef>
          </c:val>
          <c:extLst>
            <c:ext xmlns:c16="http://schemas.microsoft.com/office/drawing/2014/chart" uri="{C3380CC4-5D6E-409C-BE32-E72D297353CC}">
              <c16:uniqueId val="{00000007-B346-4C2A-9739-A8601F4BB67E}"/>
            </c:ext>
          </c:extLst>
        </c:ser>
        <c:dLbls>
          <c:showLegendKey val="0"/>
          <c:showVal val="0"/>
          <c:showCatName val="0"/>
          <c:showSerName val="0"/>
          <c:showPercent val="0"/>
          <c:showBubbleSize val="0"/>
        </c:dLbls>
        <c:gapWidth val="219"/>
        <c:overlap val="-27"/>
        <c:axId val="693576608"/>
        <c:axId val="693581200"/>
      </c:barChart>
      <c:catAx>
        <c:axId val="6935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93581200"/>
        <c:crosses val="autoZero"/>
        <c:auto val="1"/>
        <c:lblAlgn val="ctr"/>
        <c:lblOffset val="100"/>
        <c:noMultiLvlLbl val="0"/>
      </c:catAx>
      <c:valAx>
        <c:axId val="693581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9357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rgbClr val="FFFFFF"/>
    </a:solidFill>
    <a:ln>
      <a:noFill/>
    </a:ln>
    <a:effectLst/>
  </c:spPr>
  <c:txPr>
    <a:bodyPr/>
    <a:lstStyle/>
    <a:p>
      <a:pPr>
        <a:defRPr sz="1000"/>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41117036614426E-2"/>
          <c:y val="1.4318181818181818E-2"/>
          <c:w val="0.90391076115485569"/>
          <c:h val="0.83567386463055759"/>
        </c:manualLayout>
      </c:layout>
      <c:barChart>
        <c:barDir val="col"/>
        <c:grouping val="clustered"/>
        <c:varyColors val="0"/>
        <c:ser>
          <c:idx val="0"/>
          <c:order val="0"/>
          <c:tx>
            <c:strRef>
              <c:f>Sheet5!$B$38</c:f>
              <c:strCache>
                <c:ptCount val="1"/>
                <c:pt idx="0">
                  <c:v>Democrat</c:v>
                </c:pt>
              </c:strCache>
            </c:strRef>
          </c:tx>
          <c:spPr>
            <a:solidFill>
              <a:srgbClr val="00B0F0"/>
            </a:solidFill>
          </c:spPr>
          <c:invertIfNegative val="0"/>
          <c:dLbls>
            <c:dLbl>
              <c:idx val="2"/>
              <c:layout>
                <c:manualLayout>
                  <c:x val="-2.6234567901234566E-2"/>
                  <c:y val="7.57575757575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40-49CF-87D9-01A64B7EBCD3}"/>
                </c:ext>
              </c:extLst>
            </c:dLbl>
            <c:dLbl>
              <c:idx val="5"/>
              <c:tx>
                <c:rich>
                  <a:bodyPr/>
                  <a:lstStyle/>
                  <a:p>
                    <a:r>
                      <a:rPr lang="en-US"/>
                      <a:t>818890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40-49CF-87D9-01A64B7EBCD3}"/>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Sheet5!$C$37:$I$37</c:f>
              <c:numCache>
                <c:formatCode>General</c:formatCode>
                <c:ptCount val="7"/>
                <c:pt idx="0">
                  <c:v>1994</c:v>
                </c:pt>
                <c:pt idx="1">
                  <c:v>1998</c:v>
                </c:pt>
                <c:pt idx="2">
                  <c:v>2002</c:v>
                </c:pt>
                <c:pt idx="3">
                  <c:v>2006</c:v>
                </c:pt>
                <c:pt idx="4">
                  <c:v>2010</c:v>
                </c:pt>
                <c:pt idx="5">
                  <c:v>2014</c:v>
                </c:pt>
                <c:pt idx="6">
                  <c:v>2018</c:v>
                </c:pt>
              </c:numCache>
            </c:numRef>
          </c:cat>
          <c:val>
            <c:numRef>
              <c:f>Sheet5!$C$38:$I$38</c:f>
              <c:numCache>
                <c:formatCode>General</c:formatCode>
                <c:ptCount val="7"/>
                <c:pt idx="0">
                  <c:v>708094</c:v>
                </c:pt>
                <c:pt idx="1">
                  <c:v>846972</c:v>
                </c:pt>
                <c:pt idx="2">
                  <c:v>813422</c:v>
                </c:pt>
                <c:pt idx="3">
                  <c:v>921594</c:v>
                </c:pt>
                <c:pt idx="4" formatCode="#,##0">
                  <c:v>1044961</c:v>
                </c:pt>
                <c:pt idx="5" formatCode="#,##0">
                  <c:v>783528</c:v>
                </c:pt>
                <c:pt idx="6">
                  <c:v>935869</c:v>
                </c:pt>
              </c:numCache>
            </c:numRef>
          </c:val>
          <c:extLst>
            <c:ext xmlns:c16="http://schemas.microsoft.com/office/drawing/2014/chart" uri="{C3380CC4-5D6E-409C-BE32-E72D297353CC}">
              <c16:uniqueId val="{00000002-6640-49CF-87D9-01A64B7EBCD3}"/>
            </c:ext>
          </c:extLst>
        </c:ser>
        <c:ser>
          <c:idx val="1"/>
          <c:order val="1"/>
          <c:tx>
            <c:strRef>
              <c:f>Sheet5!$B$39</c:f>
              <c:strCache>
                <c:ptCount val="1"/>
                <c:pt idx="0">
                  <c:v>Republican</c:v>
                </c:pt>
              </c:strCache>
            </c:strRef>
          </c:tx>
          <c:spPr>
            <a:solidFill>
              <a:srgbClr val="FF9999"/>
            </a:solidFill>
          </c:spPr>
          <c:invertIfNegative val="0"/>
          <c:dLbls>
            <c:dLbl>
              <c:idx val="0"/>
              <c:layout>
                <c:manualLayout>
                  <c:x val="3.7037037037037035E-2"/>
                  <c:y val="-4.62957614837090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40-49CF-87D9-01A64B7EBCD3}"/>
                </c:ext>
              </c:extLst>
            </c:dLbl>
            <c:dLbl>
              <c:idx val="5"/>
              <c:tx>
                <c:rich>
                  <a:bodyPr/>
                  <a:lstStyle/>
                  <a:p>
                    <a:r>
                      <a:rPr lang="en-US"/>
                      <a:t>884400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40-49CF-87D9-01A64B7EBCD3}"/>
                </c:ext>
              </c:extLst>
            </c:dLbl>
            <c:dLbl>
              <c:idx val="6"/>
              <c:layout>
                <c:manualLayout>
                  <c:x val="-4.3446103910766715E-3"/>
                  <c:y val="4.4208888040294832E-3"/>
                </c:manualLayout>
              </c:layout>
              <c:tx>
                <c:rich>
                  <a:bodyPr/>
                  <a:lstStyle/>
                  <a:p>
                    <a:pPr>
                      <a:defRPr sz="1600" b="1"/>
                    </a:pPr>
                    <a:r>
                      <a:rPr lang="en-US" sz="1600" dirty="0">
                        <a:solidFill>
                          <a:srgbClr val="C00000"/>
                        </a:solidFill>
                      </a:rPr>
                      <a:t>1,23 0,086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9A-488E-910C-075A8EF70C5B}"/>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Sheet5!$C$37:$I$37</c:f>
              <c:numCache>
                <c:formatCode>General</c:formatCode>
                <c:ptCount val="7"/>
                <c:pt idx="0">
                  <c:v>1994</c:v>
                </c:pt>
                <c:pt idx="1">
                  <c:v>1998</c:v>
                </c:pt>
                <c:pt idx="2">
                  <c:v>2002</c:v>
                </c:pt>
                <c:pt idx="3">
                  <c:v>2006</c:v>
                </c:pt>
                <c:pt idx="4">
                  <c:v>2010</c:v>
                </c:pt>
                <c:pt idx="5">
                  <c:v>2014</c:v>
                </c:pt>
                <c:pt idx="6">
                  <c:v>2018</c:v>
                </c:pt>
              </c:numCache>
            </c:numRef>
          </c:cat>
          <c:val>
            <c:numRef>
              <c:f>Sheet5!$C$39:$I$39</c:f>
              <c:numCache>
                <c:formatCode>General</c:formatCode>
                <c:ptCount val="7"/>
                <c:pt idx="0">
                  <c:v>702101</c:v>
                </c:pt>
                <c:pt idx="1">
                  <c:v>688357</c:v>
                </c:pt>
                <c:pt idx="2">
                  <c:v>879592</c:v>
                </c:pt>
                <c:pt idx="3">
                  <c:v>813116</c:v>
                </c:pt>
                <c:pt idx="4" formatCode="#,##0">
                  <c:v>776319</c:v>
                </c:pt>
                <c:pt idx="5" formatCode="#,##0">
                  <c:v>862340</c:v>
                </c:pt>
                <c:pt idx="6">
                  <c:v>1230086</c:v>
                </c:pt>
              </c:numCache>
            </c:numRef>
          </c:val>
          <c:extLst>
            <c:ext xmlns:c16="http://schemas.microsoft.com/office/drawing/2014/chart" uri="{C3380CC4-5D6E-409C-BE32-E72D297353CC}">
              <c16:uniqueId val="{00000005-6640-49CF-87D9-01A64B7EBCD3}"/>
            </c:ext>
          </c:extLst>
        </c:ser>
        <c:dLbls>
          <c:showLegendKey val="0"/>
          <c:showVal val="0"/>
          <c:showCatName val="0"/>
          <c:showSerName val="0"/>
          <c:showPercent val="0"/>
          <c:showBubbleSize val="0"/>
        </c:dLbls>
        <c:gapWidth val="150"/>
        <c:axId val="44813824"/>
        <c:axId val="69081856"/>
      </c:barChart>
      <c:catAx>
        <c:axId val="44813824"/>
        <c:scaling>
          <c:orientation val="minMax"/>
        </c:scaling>
        <c:delete val="0"/>
        <c:axPos val="b"/>
        <c:numFmt formatCode="General" sourceLinked="1"/>
        <c:majorTickMark val="out"/>
        <c:minorTickMark val="none"/>
        <c:tickLblPos val="nextTo"/>
        <c:txPr>
          <a:bodyPr/>
          <a:lstStyle/>
          <a:p>
            <a:pPr>
              <a:defRPr sz="1400" b="1"/>
            </a:pPr>
            <a:endParaRPr lang="en-US"/>
          </a:p>
        </c:txPr>
        <c:crossAx val="69081856"/>
        <c:crosses val="autoZero"/>
        <c:auto val="1"/>
        <c:lblAlgn val="ctr"/>
        <c:lblOffset val="100"/>
        <c:noMultiLvlLbl val="0"/>
      </c:catAx>
      <c:valAx>
        <c:axId val="69081856"/>
        <c:scaling>
          <c:orientation val="minMax"/>
        </c:scaling>
        <c:delete val="0"/>
        <c:axPos val="l"/>
        <c:majorGridlines/>
        <c:numFmt formatCode="General" sourceLinked="1"/>
        <c:majorTickMark val="out"/>
        <c:minorTickMark val="none"/>
        <c:tickLblPos val="nextTo"/>
        <c:crossAx val="44813824"/>
        <c:crosses val="autoZero"/>
        <c:crossBetween val="between"/>
      </c:valAx>
    </c:plotArea>
    <c:legend>
      <c:legendPos val="b"/>
      <c:overlay val="0"/>
      <c:txPr>
        <a:bodyPr/>
        <a:lstStyle/>
        <a:p>
          <a:pPr>
            <a:defRPr sz="1400" b="1"/>
          </a:pPr>
          <a:endParaRPr lang="en-US"/>
        </a:p>
      </c:txPr>
    </c:legend>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Percentage of Vote in PGC, Baltimore City, Montgomery,</a:t>
            </a:r>
            <a:r>
              <a:rPr lang="en-US" sz="1800" b="1" baseline="0" dirty="0"/>
              <a:t> Charles</a:t>
            </a:r>
            <a:r>
              <a:rPr lang="en-US" sz="1800" b="1" dirty="0"/>
              <a:t>,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Sheet1!$C$113</c:f>
              <c:strCache>
                <c:ptCount val="1"/>
                <c:pt idx="0">
                  <c:v>Omalley%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Sheet1!$B$114:$B$117</c:f>
              <c:strCache>
                <c:ptCount val="4"/>
                <c:pt idx="0">
                  <c:v>Prince George's</c:v>
                </c:pt>
                <c:pt idx="1">
                  <c:v>Baltimore City</c:v>
                </c:pt>
                <c:pt idx="2">
                  <c:v>Montgomery</c:v>
                </c:pt>
                <c:pt idx="3">
                  <c:v>Charles</c:v>
                </c:pt>
              </c:strCache>
            </c:strRef>
          </c:cat>
          <c:val>
            <c:numRef>
              <c:f>Sheet1!$C$114:$C$117</c:f>
              <c:numCache>
                <c:formatCode>0%</c:formatCode>
                <c:ptCount val="4"/>
                <c:pt idx="0">
                  <c:v>0.88</c:v>
                </c:pt>
                <c:pt idx="1">
                  <c:v>0.82</c:v>
                </c:pt>
                <c:pt idx="2">
                  <c:v>0.68</c:v>
                </c:pt>
                <c:pt idx="3">
                  <c:v>0.61</c:v>
                </c:pt>
              </c:numCache>
            </c:numRef>
          </c:val>
          <c:extLst>
            <c:ext xmlns:c16="http://schemas.microsoft.com/office/drawing/2014/chart" uri="{C3380CC4-5D6E-409C-BE32-E72D297353CC}">
              <c16:uniqueId val="{00000000-2DDD-4CAB-8D82-9606CAA86773}"/>
            </c:ext>
          </c:extLst>
        </c:ser>
        <c:ser>
          <c:idx val="1"/>
          <c:order val="1"/>
          <c:tx>
            <c:strRef>
              <c:f>Sheet1!$D$113</c:f>
              <c:strCache>
                <c:ptCount val="1"/>
                <c:pt idx="0">
                  <c:v>Brown%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Sheet1!$B$114:$B$117</c:f>
              <c:strCache>
                <c:ptCount val="4"/>
                <c:pt idx="0">
                  <c:v>Prince George's</c:v>
                </c:pt>
                <c:pt idx="1">
                  <c:v>Baltimore City</c:v>
                </c:pt>
                <c:pt idx="2">
                  <c:v>Montgomery</c:v>
                </c:pt>
                <c:pt idx="3">
                  <c:v>Charles</c:v>
                </c:pt>
              </c:strCache>
            </c:strRef>
          </c:cat>
          <c:val>
            <c:numRef>
              <c:f>Sheet1!$D$114:$D$117</c:f>
              <c:numCache>
                <c:formatCode>0%</c:formatCode>
                <c:ptCount val="4"/>
                <c:pt idx="0">
                  <c:v>0.89291318054757618</c:v>
                </c:pt>
                <c:pt idx="1">
                  <c:v>0.80015820400783488</c:v>
                </c:pt>
                <c:pt idx="2">
                  <c:v>0.66278777866854532</c:v>
                </c:pt>
                <c:pt idx="3">
                  <c:v>0.53633172731038392</c:v>
                </c:pt>
              </c:numCache>
            </c:numRef>
          </c:val>
          <c:extLst>
            <c:ext xmlns:c16="http://schemas.microsoft.com/office/drawing/2014/chart" uri="{C3380CC4-5D6E-409C-BE32-E72D297353CC}">
              <c16:uniqueId val="{00000001-2DDD-4CAB-8D82-9606CAA86773}"/>
            </c:ext>
          </c:extLst>
        </c:ser>
        <c:ser>
          <c:idx val="2"/>
          <c:order val="2"/>
          <c:tx>
            <c:strRef>
              <c:f>Sheet1!$E$113</c:f>
              <c:strCache>
                <c:ptCount val="1"/>
                <c:pt idx="0">
                  <c:v>Clinton%</c:v>
                </c:pt>
              </c:strCache>
            </c:strRef>
          </c:tx>
          <c:spPr>
            <a:solidFill>
              <a:srgbClr val="CC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Sheet1!$B$114:$B$117</c:f>
              <c:strCache>
                <c:ptCount val="4"/>
                <c:pt idx="0">
                  <c:v>Prince George's</c:v>
                </c:pt>
                <c:pt idx="1">
                  <c:v>Baltimore City</c:v>
                </c:pt>
                <c:pt idx="2">
                  <c:v>Montgomery</c:v>
                </c:pt>
                <c:pt idx="3">
                  <c:v>Charles</c:v>
                </c:pt>
              </c:strCache>
            </c:strRef>
          </c:cat>
          <c:val>
            <c:numRef>
              <c:f>Sheet1!$E$114:$E$117</c:f>
              <c:numCache>
                <c:formatCode>0%</c:formatCode>
                <c:ptCount val="4"/>
                <c:pt idx="0">
                  <c:v>0.89139818923708902</c:v>
                </c:pt>
                <c:pt idx="1">
                  <c:v>0.8548147418739761</c:v>
                </c:pt>
                <c:pt idx="2">
                  <c:v>0.76104364011647196</c:v>
                </c:pt>
                <c:pt idx="3">
                  <c:v>0.63679337168681738</c:v>
                </c:pt>
              </c:numCache>
            </c:numRef>
          </c:val>
          <c:extLst>
            <c:ext xmlns:c16="http://schemas.microsoft.com/office/drawing/2014/chart" uri="{C3380CC4-5D6E-409C-BE32-E72D297353CC}">
              <c16:uniqueId val="{00000002-2DDD-4CAB-8D82-9606CAA86773}"/>
            </c:ext>
          </c:extLst>
        </c:ser>
        <c:ser>
          <c:idx val="3"/>
          <c:order val="3"/>
          <c:tx>
            <c:strRef>
              <c:f>Sheet1!$F$113</c:f>
              <c:strCache>
                <c:ptCount val="1"/>
                <c:pt idx="0">
                  <c:v>Jealous%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Sheet1!$B$114:$B$117</c:f>
              <c:strCache>
                <c:ptCount val="4"/>
                <c:pt idx="0">
                  <c:v>Prince George's</c:v>
                </c:pt>
                <c:pt idx="1">
                  <c:v>Baltimore City</c:v>
                </c:pt>
                <c:pt idx="2">
                  <c:v>Montgomery</c:v>
                </c:pt>
                <c:pt idx="3">
                  <c:v>Charles</c:v>
                </c:pt>
              </c:strCache>
            </c:strRef>
          </c:cat>
          <c:val>
            <c:numRef>
              <c:f>Sheet1!$F$114:$F$117</c:f>
              <c:numCache>
                <c:formatCode>0%</c:formatCode>
                <c:ptCount val="4"/>
                <c:pt idx="0">
                  <c:v>0.71</c:v>
                </c:pt>
                <c:pt idx="1">
                  <c:v>0.67</c:v>
                </c:pt>
                <c:pt idx="2">
                  <c:v>0.54</c:v>
                </c:pt>
                <c:pt idx="3">
                  <c:v>0.49</c:v>
                </c:pt>
              </c:numCache>
            </c:numRef>
          </c:val>
          <c:extLst>
            <c:ext xmlns:c16="http://schemas.microsoft.com/office/drawing/2014/chart" uri="{C3380CC4-5D6E-409C-BE32-E72D297353CC}">
              <c16:uniqueId val="{00000003-2DDD-4CAB-8D82-9606CAA86773}"/>
            </c:ext>
          </c:extLst>
        </c:ser>
        <c:ser>
          <c:idx val="4"/>
          <c:order val="4"/>
          <c:tx>
            <c:strRef>
              <c:f>Sheet1!$G$113</c:f>
              <c:strCache>
                <c:ptCount val="1"/>
                <c:pt idx="0">
                  <c:v>Average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Sheet1!$B$114:$B$117</c:f>
              <c:strCache>
                <c:ptCount val="4"/>
                <c:pt idx="0">
                  <c:v>Prince George's</c:v>
                </c:pt>
                <c:pt idx="1">
                  <c:v>Baltimore City</c:v>
                </c:pt>
                <c:pt idx="2">
                  <c:v>Montgomery</c:v>
                </c:pt>
                <c:pt idx="3">
                  <c:v>Charles</c:v>
                </c:pt>
              </c:strCache>
            </c:strRef>
          </c:cat>
          <c:val>
            <c:numRef>
              <c:f>Sheet1!$G$114:$G$117</c:f>
              <c:numCache>
                <c:formatCode>0%</c:formatCode>
                <c:ptCount val="4"/>
                <c:pt idx="0">
                  <c:v>0.84357784244616629</c:v>
                </c:pt>
                <c:pt idx="1">
                  <c:v>0.78624323647045269</c:v>
                </c:pt>
                <c:pt idx="2">
                  <c:v>0.66095785469625434</c:v>
                </c:pt>
                <c:pt idx="3">
                  <c:v>0.56828127474930024</c:v>
                </c:pt>
              </c:numCache>
            </c:numRef>
          </c:val>
          <c:extLst>
            <c:ext xmlns:c16="http://schemas.microsoft.com/office/drawing/2014/chart" uri="{C3380CC4-5D6E-409C-BE32-E72D297353CC}">
              <c16:uniqueId val="{00000004-2DDD-4CAB-8D82-9606CAA86773}"/>
            </c:ext>
          </c:extLst>
        </c:ser>
        <c:dLbls>
          <c:showLegendKey val="0"/>
          <c:showVal val="0"/>
          <c:showCatName val="0"/>
          <c:showSerName val="0"/>
          <c:showPercent val="0"/>
          <c:showBubbleSize val="0"/>
        </c:dLbls>
        <c:gapWidth val="219"/>
        <c:overlap val="-27"/>
        <c:axId val="1118458912"/>
        <c:axId val="1118459240"/>
      </c:barChart>
      <c:catAx>
        <c:axId val="111845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18459240"/>
        <c:crosses val="autoZero"/>
        <c:auto val="1"/>
        <c:lblAlgn val="ctr"/>
        <c:lblOffset val="100"/>
        <c:noMultiLvlLbl val="0"/>
      </c:catAx>
      <c:valAx>
        <c:axId val="1118459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845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tint val="20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Middle Democratic Counties: Howard, Baltimore, Anne Arundel, Frederick, Wicomico, Kent, St. Mary's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Sheet1!$C$113</c:f>
              <c:strCache>
                <c:ptCount val="1"/>
                <c:pt idx="0">
                  <c:v>Omalley%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Sheet1!$B$118:$B$124</c:f>
              <c:strCache>
                <c:ptCount val="7"/>
                <c:pt idx="0">
                  <c:v>Howard</c:v>
                </c:pt>
                <c:pt idx="1">
                  <c:v>BaltimoreCounty</c:v>
                </c:pt>
                <c:pt idx="2">
                  <c:v>Anne Arundel</c:v>
                </c:pt>
                <c:pt idx="3">
                  <c:v>Frederick</c:v>
                </c:pt>
                <c:pt idx="4">
                  <c:v>Wicomico</c:v>
                </c:pt>
                <c:pt idx="5">
                  <c:v>Kent</c:v>
                </c:pt>
                <c:pt idx="6">
                  <c:v>St. Mary's</c:v>
                </c:pt>
              </c:strCache>
            </c:strRef>
          </c:cat>
          <c:val>
            <c:numRef>
              <c:f>Sheet1!$C$118:$C$124</c:f>
              <c:numCache>
                <c:formatCode>0%</c:formatCode>
                <c:ptCount val="7"/>
                <c:pt idx="0">
                  <c:v>0.54</c:v>
                </c:pt>
                <c:pt idx="1">
                  <c:v>0.49</c:v>
                </c:pt>
                <c:pt idx="2">
                  <c:v>0.44</c:v>
                </c:pt>
                <c:pt idx="3">
                  <c:v>0.43</c:v>
                </c:pt>
                <c:pt idx="4">
                  <c:v>0.43</c:v>
                </c:pt>
                <c:pt idx="5">
                  <c:v>0.43</c:v>
                </c:pt>
                <c:pt idx="6">
                  <c:v>0.42</c:v>
                </c:pt>
              </c:numCache>
            </c:numRef>
          </c:val>
          <c:extLst>
            <c:ext xmlns:c16="http://schemas.microsoft.com/office/drawing/2014/chart" uri="{C3380CC4-5D6E-409C-BE32-E72D297353CC}">
              <c16:uniqueId val="{00000000-097E-4715-BDA9-D58E47B3F280}"/>
            </c:ext>
          </c:extLst>
        </c:ser>
        <c:ser>
          <c:idx val="1"/>
          <c:order val="1"/>
          <c:tx>
            <c:strRef>
              <c:f>Sheet1!$D$113</c:f>
              <c:strCache>
                <c:ptCount val="1"/>
                <c:pt idx="0">
                  <c:v>Brown%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Sheet1!$B$118:$B$124</c:f>
              <c:strCache>
                <c:ptCount val="7"/>
                <c:pt idx="0">
                  <c:v>Howard</c:v>
                </c:pt>
                <c:pt idx="1">
                  <c:v>BaltimoreCounty</c:v>
                </c:pt>
                <c:pt idx="2">
                  <c:v>Anne Arundel</c:v>
                </c:pt>
                <c:pt idx="3">
                  <c:v>Frederick</c:v>
                </c:pt>
                <c:pt idx="4">
                  <c:v>Wicomico</c:v>
                </c:pt>
                <c:pt idx="5">
                  <c:v>Kent</c:v>
                </c:pt>
                <c:pt idx="6">
                  <c:v>St. Mary's</c:v>
                </c:pt>
              </c:strCache>
            </c:strRef>
          </c:cat>
          <c:val>
            <c:numRef>
              <c:f>Sheet1!$D$118:$D$124</c:f>
              <c:numCache>
                <c:formatCode>0%</c:formatCode>
                <c:ptCount val="7"/>
                <c:pt idx="0">
                  <c:v>0.48286381292423586</c:v>
                </c:pt>
                <c:pt idx="1">
                  <c:v>0.4033592989289192</c:v>
                </c:pt>
                <c:pt idx="2">
                  <c:v>0.33781611471571515</c:v>
                </c:pt>
                <c:pt idx="3">
                  <c:v>0.3571640539320044</c:v>
                </c:pt>
                <c:pt idx="4">
                  <c:v>0.35601144653581074</c:v>
                </c:pt>
                <c:pt idx="5">
                  <c:v>0.34725186766275346</c:v>
                </c:pt>
                <c:pt idx="6">
                  <c:v>0.33505963590709353</c:v>
                </c:pt>
              </c:numCache>
            </c:numRef>
          </c:val>
          <c:extLst>
            <c:ext xmlns:c16="http://schemas.microsoft.com/office/drawing/2014/chart" uri="{C3380CC4-5D6E-409C-BE32-E72D297353CC}">
              <c16:uniqueId val="{00000001-097E-4715-BDA9-D58E47B3F280}"/>
            </c:ext>
          </c:extLst>
        </c:ser>
        <c:ser>
          <c:idx val="2"/>
          <c:order val="2"/>
          <c:tx>
            <c:strRef>
              <c:f>Sheet1!$E$113</c:f>
              <c:strCache>
                <c:ptCount val="1"/>
                <c:pt idx="0">
                  <c:v>Clinton%</c:v>
                </c:pt>
              </c:strCache>
            </c:strRef>
          </c:tx>
          <c:spPr>
            <a:solidFill>
              <a:srgbClr val="CC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Sheet1!$B$118:$B$124</c:f>
              <c:strCache>
                <c:ptCount val="7"/>
                <c:pt idx="0">
                  <c:v>Howard</c:v>
                </c:pt>
                <c:pt idx="1">
                  <c:v>BaltimoreCounty</c:v>
                </c:pt>
                <c:pt idx="2">
                  <c:v>Anne Arundel</c:v>
                </c:pt>
                <c:pt idx="3">
                  <c:v>Frederick</c:v>
                </c:pt>
                <c:pt idx="4">
                  <c:v>Wicomico</c:v>
                </c:pt>
                <c:pt idx="5">
                  <c:v>Kent</c:v>
                </c:pt>
                <c:pt idx="6">
                  <c:v>St. Mary's</c:v>
                </c:pt>
              </c:strCache>
            </c:strRef>
          </c:cat>
          <c:val>
            <c:numRef>
              <c:f>Sheet1!$E$118:$E$124</c:f>
              <c:numCache>
                <c:formatCode>0%</c:formatCode>
                <c:ptCount val="7"/>
                <c:pt idx="0">
                  <c:v>0.64349930163476476</c:v>
                </c:pt>
                <c:pt idx="1">
                  <c:v>0.55863410816480707</c:v>
                </c:pt>
                <c:pt idx="2">
                  <c:v>0.48192178049395162</c:v>
                </c:pt>
                <c:pt idx="3">
                  <c:v>0.45708953676440095</c:v>
                </c:pt>
                <c:pt idx="4">
                  <c:v>0.42487827784780408</c:v>
                </c:pt>
                <c:pt idx="5">
                  <c:v>0.46066604804619032</c:v>
                </c:pt>
                <c:pt idx="6">
                  <c:v>0.4274966505204576</c:v>
                </c:pt>
              </c:numCache>
            </c:numRef>
          </c:val>
          <c:extLst>
            <c:ext xmlns:c16="http://schemas.microsoft.com/office/drawing/2014/chart" uri="{C3380CC4-5D6E-409C-BE32-E72D297353CC}">
              <c16:uniqueId val="{00000002-097E-4715-BDA9-D58E47B3F280}"/>
            </c:ext>
          </c:extLst>
        </c:ser>
        <c:ser>
          <c:idx val="3"/>
          <c:order val="3"/>
          <c:tx>
            <c:strRef>
              <c:f>Sheet1!$F$113</c:f>
              <c:strCache>
                <c:ptCount val="1"/>
                <c:pt idx="0">
                  <c:v>Jealous%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Sheet1!$B$118:$B$124</c:f>
              <c:strCache>
                <c:ptCount val="7"/>
                <c:pt idx="0">
                  <c:v>Howard</c:v>
                </c:pt>
                <c:pt idx="1">
                  <c:v>BaltimoreCounty</c:v>
                </c:pt>
                <c:pt idx="2">
                  <c:v>Anne Arundel</c:v>
                </c:pt>
                <c:pt idx="3">
                  <c:v>Frederick</c:v>
                </c:pt>
                <c:pt idx="4">
                  <c:v>Wicomico</c:v>
                </c:pt>
                <c:pt idx="5">
                  <c:v>Kent</c:v>
                </c:pt>
                <c:pt idx="6">
                  <c:v>St. Mary's</c:v>
                </c:pt>
              </c:strCache>
            </c:strRef>
          </c:cat>
          <c:val>
            <c:numRef>
              <c:f>Sheet1!$F$118:$F$124</c:f>
              <c:numCache>
                <c:formatCode>0%</c:formatCode>
                <c:ptCount val="7"/>
                <c:pt idx="0">
                  <c:v>0.42</c:v>
                </c:pt>
                <c:pt idx="1">
                  <c:v>0.37</c:v>
                </c:pt>
                <c:pt idx="2">
                  <c:v>0.3</c:v>
                </c:pt>
                <c:pt idx="3">
                  <c:v>0.31</c:v>
                </c:pt>
                <c:pt idx="4">
                  <c:v>0.31</c:v>
                </c:pt>
                <c:pt idx="5">
                  <c:v>0.25</c:v>
                </c:pt>
                <c:pt idx="6">
                  <c:v>0.22</c:v>
                </c:pt>
              </c:numCache>
            </c:numRef>
          </c:val>
          <c:extLst>
            <c:ext xmlns:c16="http://schemas.microsoft.com/office/drawing/2014/chart" uri="{C3380CC4-5D6E-409C-BE32-E72D297353CC}">
              <c16:uniqueId val="{00000003-097E-4715-BDA9-D58E47B3F280}"/>
            </c:ext>
          </c:extLst>
        </c:ser>
        <c:ser>
          <c:idx val="4"/>
          <c:order val="4"/>
          <c:tx>
            <c:strRef>
              <c:f>Sheet1!$G$113</c:f>
              <c:strCache>
                <c:ptCount val="1"/>
                <c:pt idx="0">
                  <c:v>Average</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Sheet1!$B$118:$B$124</c:f>
              <c:strCache>
                <c:ptCount val="7"/>
                <c:pt idx="0">
                  <c:v>Howard</c:v>
                </c:pt>
                <c:pt idx="1">
                  <c:v>BaltimoreCounty</c:v>
                </c:pt>
                <c:pt idx="2">
                  <c:v>Anne Arundel</c:v>
                </c:pt>
                <c:pt idx="3">
                  <c:v>Frederick</c:v>
                </c:pt>
                <c:pt idx="4">
                  <c:v>Wicomico</c:v>
                </c:pt>
                <c:pt idx="5">
                  <c:v>Kent</c:v>
                </c:pt>
                <c:pt idx="6">
                  <c:v>St. Mary's</c:v>
                </c:pt>
              </c:strCache>
            </c:strRef>
          </c:cat>
          <c:val>
            <c:numRef>
              <c:f>Sheet1!$G$118:$G$124</c:f>
              <c:numCache>
                <c:formatCode>0%</c:formatCode>
                <c:ptCount val="7"/>
                <c:pt idx="0">
                  <c:v>0.52159077863975023</c:v>
                </c:pt>
                <c:pt idx="1">
                  <c:v>0.45549835177343156</c:v>
                </c:pt>
                <c:pt idx="2">
                  <c:v>0.38993447380241669</c:v>
                </c:pt>
                <c:pt idx="3">
                  <c:v>0.38856339767410136</c:v>
                </c:pt>
                <c:pt idx="4">
                  <c:v>0.3802224310959037</c:v>
                </c:pt>
                <c:pt idx="5">
                  <c:v>0.37197947892723593</c:v>
                </c:pt>
                <c:pt idx="6">
                  <c:v>0.35063907160688779</c:v>
                </c:pt>
              </c:numCache>
            </c:numRef>
          </c:val>
          <c:extLst>
            <c:ext xmlns:c16="http://schemas.microsoft.com/office/drawing/2014/chart" uri="{C3380CC4-5D6E-409C-BE32-E72D297353CC}">
              <c16:uniqueId val="{00000004-097E-4715-BDA9-D58E47B3F280}"/>
            </c:ext>
          </c:extLst>
        </c:ser>
        <c:dLbls>
          <c:showLegendKey val="0"/>
          <c:showVal val="0"/>
          <c:showCatName val="0"/>
          <c:showSerName val="0"/>
          <c:showPercent val="0"/>
          <c:showBubbleSize val="0"/>
        </c:dLbls>
        <c:gapWidth val="219"/>
        <c:overlap val="-27"/>
        <c:axId val="907105856"/>
        <c:axId val="907109136"/>
      </c:barChart>
      <c:catAx>
        <c:axId val="90710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07109136"/>
        <c:crosses val="autoZero"/>
        <c:auto val="1"/>
        <c:lblAlgn val="ctr"/>
        <c:lblOffset val="100"/>
        <c:noMultiLvlLbl val="0"/>
      </c:catAx>
      <c:valAx>
        <c:axId val="90710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710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Sheet1!$C$113</c:f>
              <c:strCache>
                <c:ptCount val="1"/>
                <c:pt idx="0">
                  <c:v>Omalley%</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Sheet1!$B$125:$B$137</c:f>
              <c:strCache>
                <c:ptCount val="13"/>
                <c:pt idx="0">
                  <c:v>Dorchester</c:v>
                </c:pt>
                <c:pt idx="1">
                  <c:v>Calvert</c:v>
                </c:pt>
                <c:pt idx="2">
                  <c:v>Talbot</c:v>
                </c:pt>
                <c:pt idx="3">
                  <c:v>Somerset</c:v>
                </c:pt>
                <c:pt idx="4">
                  <c:v>Worcester</c:v>
                </c:pt>
                <c:pt idx="5">
                  <c:v>Washington</c:v>
                </c:pt>
                <c:pt idx="6">
                  <c:v>Harford</c:v>
                </c:pt>
                <c:pt idx="7">
                  <c:v>Cecil</c:v>
                </c:pt>
                <c:pt idx="8">
                  <c:v>Allegany</c:v>
                </c:pt>
                <c:pt idx="9">
                  <c:v>Caroline</c:v>
                </c:pt>
                <c:pt idx="10">
                  <c:v>Queen Anne's</c:v>
                </c:pt>
                <c:pt idx="11">
                  <c:v>Carroll</c:v>
                </c:pt>
                <c:pt idx="12">
                  <c:v>Garrett</c:v>
                </c:pt>
              </c:strCache>
            </c:strRef>
          </c:cat>
          <c:val>
            <c:numRef>
              <c:f>Sheet1!$C$125:$C$137</c:f>
              <c:numCache>
                <c:formatCode>0%</c:formatCode>
                <c:ptCount val="13"/>
                <c:pt idx="0">
                  <c:v>0.4</c:v>
                </c:pt>
                <c:pt idx="1">
                  <c:v>0.43</c:v>
                </c:pt>
                <c:pt idx="2">
                  <c:v>0.39</c:v>
                </c:pt>
                <c:pt idx="3">
                  <c:v>0.41</c:v>
                </c:pt>
                <c:pt idx="4">
                  <c:v>0.4</c:v>
                </c:pt>
                <c:pt idx="5">
                  <c:v>0.38</c:v>
                </c:pt>
                <c:pt idx="6">
                  <c:v>0.33</c:v>
                </c:pt>
                <c:pt idx="7">
                  <c:v>0.36</c:v>
                </c:pt>
                <c:pt idx="8">
                  <c:v>0.36</c:v>
                </c:pt>
                <c:pt idx="9">
                  <c:v>0.32</c:v>
                </c:pt>
                <c:pt idx="10">
                  <c:v>0.32</c:v>
                </c:pt>
                <c:pt idx="11">
                  <c:v>0.26</c:v>
                </c:pt>
                <c:pt idx="12">
                  <c:v>0.26</c:v>
                </c:pt>
              </c:numCache>
            </c:numRef>
          </c:val>
          <c:extLst>
            <c:ext xmlns:c16="http://schemas.microsoft.com/office/drawing/2014/chart" uri="{C3380CC4-5D6E-409C-BE32-E72D297353CC}">
              <c16:uniqueId val="{00000000-8405-4E39-9DFD-A131E01D59A9}"/>
            </c:ext>
          </c:extLst>
        </c:ser>
        <c:ser>
          <c:idx val="1"/>
          <c:order val="1"/>
          <c:tx>
            <c:strRef>
              <c:f>Sheet1!$D$113</c:f>
              <c:strCache>
                <c:ptCount val="1"/>
                <c:pt idx="0">
                  <c:v>Brown%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Sheet1!$B$125:$B$137</c:f>
              <c:strCache>
                <c:ptCount val="13"/>
                <c:pt idx="0">
                  <c:v>Dorchester</c:v>
                </c:pt>
                <c:pt idx="1">
                  <c:v>Calvert</c:v>
                </c:pt>
                <c:pt idx="2">
                  <c:v>Talbot</c:v>
                </c:pt>
                <c:pt idx="3">
                  <c:v>Somerset</c:v>
                </c:pt>
                <c:pt idx="4">
                  <c:v>Worcester</c:v>
                </c:pt>
                <c:pt idx="5">
                  <c:v>Washington</c:v>
                </c:pt>
                <c:pt idx="6">
                  <c:v>Harford</c:v>
                </c:pt>
                <c:pt idx="7">
                  <c:v>Cecil</c:v>
                </c:pt>
                <c:pt idx="8">
                  <c:v>Allegany</c:v>
                </c:pt>
                <c:pt idx="9">
                  <c:v>Caroline</c:v>
                </c:pt>
                <c:pt idx="10">
                  <c:v>Queen Anne's</c:v>
                </c:pt>
                <c:pt idx="11">
                  <c:v>Carroll</c:v>
                </c:pt>
                <c:pt idx="12">
                  <c:v>Garrett</c:v>
                </c:pt>
              </c:strCache>
            </c:strRef>
          </c:cat>
          <c:val>
            <c:numRef>
              <c:f>Sheet1!$D$125:$D$137</c:f>
              <c:numCache>
                <c:formatCode>0%</c:formatCode>
                <c:ptCount val="13"/>
                <c:pt idx="0">
                  <c:v>0.32319618366129993</c:v>
                </c:pt>
                <c:pt idx="1">
                  <c:v>0.30092359889419451</c:v>
                </c:pt>
                <c:pt idx="2">
                  <c:v>0.30373831775700932</c:v>
                </c:pt>
                <c:pt idx="3">
                  <c:v>0.26076866834090984</c:v>
                </c:pt>
                <c:pt idx="4">
                  <c:v>0.30245425660129288</c:v>
                </c:pt>
                <c:pt idx="5">
                  <c:v>0.25749620192435835</c:v>
                </c:pt>
                <c:pt idx="6">
                  <c:v>0.22295236916429431</c:v>
                </c:pt>
                <c:pt idx="7">
                  <c:v>0.20904710920770878</c:v>
                </c:pt>
                <c:pt idx="8">
                  <c:v>0.23168168168168168</c:v>
                </c:pt>
                <c:pt idx="9">
                  <c:v>0.21453171869792245</c:v>
                </c:pt>
                <c:pt idx="10">
                  <c:v>0.19865693739424703</c:v>
                </c:pt>
                <c:pt idx="11">
                  <c:v>0.16526404880152026</c:v>
                </c:pt>
                <c:pt idx="12">
                  <c:v>0.18314279309571846</c:v>
                </c:pt>
              </c:numCache>
            </c:numRef>
          </c:val>
          <c:extLst>
            <c:ext xmlns:c16="http://schemas.microsoft.com/office/drawing/2014/chart" uri="{C3380CC4-5D6E-409C-BE32-E72D297353CC}">
              <c16:uniqueId val="{00000001-8405-4E39-9DFD-A131E01D59A9}"/>
            </c:ext>
          </c:extLst>
        </c:ser>
        <c:ser>
          <c:idx val="2"/>
          <c:order val="2"/>
          <c:tx>
            <c:strRef>
              <c:f>Sheet1!$E$113</c:f>
              <c:strCache>
                <c:ptCount val="1"/>
                <c:pt idx="0">
                  <c:v>Clinton%</c:v>
                </c:pt>
              </c:strCache>
            </c:strRef>
          </c:tx>
          <c:spPr>
            <a:solidFill>
              <a:srgbClr val="CC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Sheet1!$B$125:$B$137</c:f>
              <c:strCache>
                <c:ptCount val="13"/>
                <c:pt idx="0">
                  <c:v>Dorchester</c:v>
                </c:pt>
                <c:pt idx="1">
                  <c:v>Calvert</c:v>
                </c:pt>
                <c:pt idx="2">
                  <c:v>Talbot</c:v>
                </c:pt>
                <c:pt idx="3">
                  <c:v>Somerset</c:v>
                </c:pt>
                <c:pt idx="4">
                  <c:v>Worcester</c:v>
                </c:pt>
                <c:pt idx="5">
                  <c:v>Washington</c:v>
                </c:pt>
                <c:pt idx="6">
                  <c:v>Harford</c:v>
                </c:pt>
                <c:pt idx="7">
                  <c:v>Cecil</c:v>
                </c:pt>
                <c:pt idx="8">
                  <c:v>Allegany</c:v>
                </c:pt>
                <c:pt idx="9">
                  <c:v>Caroline</c:v>
                </c:pt>
                <c:pt idx="10">
                  <c:v>Queen Anne's</c:v>
                </c:pt>
                <c:pt idx="11">
                  <c:v>Carroll</c:v>
                </c:pt>
                <c:pt idx="12">
                  <c:v>Garrett</c:v>
                </c:pt>
              </c:strCache>
            </c:strRef>
          </c:cat>
          <c:val>
            <c:numRef>
              <c:f>Sheet1!$E$125:$E$137</c:f>
              <c:numCache>
                <c:formatCode>0%</c:formatCode>
                <c:ptCount val="13"/>
                <c:pt idx="0">
                  <c:v>0.41264859089087752</c:v>
                </c:pt>
                <c:pt idx="1">
                  <c:v>0.38873202727944051</c:v>
                </c:pt>
                <c:pt idx="2">
                  <c:v>0.42363877822045154</c:v>
                </c:pt>
                <c:pt idx="3">
                  <c:v>0.35773679660807639</c:v>
                </c:pt>
                <c:pt idx="4">
                  <c:v>0.3463020737750046</c:v>
                </c:pt>
                <c:pt idx="5">
                  <c:v>0.32349709864603482</c:v>
                </c:pt>
                <c:pt idx="6">
                  <c:v>0.35663232083349294</c:v>
                </c:pt>
                <c:pt idx="7">
                  <c:v>0.30283135002051703</c:v>
                </c:pt>
                <c:pt idx="8">
                  <c:v>0.25</c:v>
                </c:pt>
                <c:pt idx="9">
                  <c:v>0.28666042761500254</c:v>
                </c:pt>
                <c:pt idx="10">
                  <c:v>0.3033375580904098</c:v>
                </c:pt>
                <c:pt idx="11">
                  <c:v>0.29161806176880301</c:v>
                </c:pt>
                <c:pt idx="12">
                  <c:v>0.18502138766040746</c:v>
                </c:pt>
              </c:numCache>
            </c:numRef>
          </c:val>
          <c:extLst>
            <c:ext xmlns:c16="http://schemas.microsoft.com/office/drawing/2014/chart" uri="{C3380CC4-5D6E-409C-BE32-E72D297353CC}">
              <c16:uniqueId val="{00000002-8405-4E39-9DFD-A131E01D59A9}"/>
            </c:ext>
          </c:extLst>
        </c:ser>
        <c:ser>
          <c:idx val="3"/>
          <c:order val="3"/>
          <c:tx>
            <c:strRef>
              <c:f>Sheet1!$F$113</c:f>
              <c:strCache>
                <c:ptCount val="1"/>
                <c:pt idx="0">
                  <c:v>Jealous%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Sheet1!$B$125:$B$137</c:f>
              <c:strCache>
                <c:ptCount val="13"/>
                <c:pt idx="0">
                  <c:v>Dorchester</c:v>
                </c:pt>
                <c:pt idx="1">
                  <c:v>Calvert</c:v>
                </c:pt>
                <c:pt idx="2">
                  <c:v>Talbot</c:v>
                </c:pt>
                <c:pt idx="3">
                  <c:v>Somerset</c:v>
                </c:pt>
                <c:pt idx="4">
                  <c:v>Worcester</c:v>
                </c:pt>
                <c:pt idx="5">
                  <c:v>Washington</c:v>
                </c:pt>
                <c:pt idx="6">
                  <c:v>Harford</c:v>
                </c:pt>
                <c:pt idx="7">
                  <c:v>Cecil</c:v>
                </c:pt>
                <c:pt idx="8">
                  <c:v>Allegany</c:v>
                </c:pt>
                <c:pt idx="9">
                  <c:v>Caroline</c:v>
                </c:pt>
                <c:pt idx="10">
                  <c:v>Queen Anne's</c:v>
                </c:pt>
                <c:pt idx="11">
                  <c:v>Carroll</c:v>
                </c:pt>
                <c:pt idx="12">
                  <c:v>Garrett</c:v>
                </c:pt>
              </c:strCache>
            </c:strRef>
          </c:cat>
          <c:val>
            <c:numRef>
              <c:f>Sheet1!$F$125:$F$137</c:f>
              <c:numCache>
                <c:formatCode>0%</c:formatCode>
                <c:ptCount val="13"/>
                <c:pt idx="0">
                  <c:v>0.24</c:v>
                </c:pt>
                <c:pt idx="1">
                  <c:v>0.23</c:v>
                </c:pt>
                <c:pt idx="2">
                  <c:v>0.21</c:v>
                </c:pt>
                <c:pt idx="3">
                  <c:v>0.28000000000000003</c:v>
                </c:pt>
                <c:pt idx="4">
                  <c:v>0.23</c:v>
                </c:pt>
                <c:pt idx="5">
                  <c:v>0.21</c:v>
                </c:pt>
                <c:pt idx="6">
                  <c:v>0.21</c:v>
                </c:pt>
                <c:pt idx="7">
                  <c:v>0.21</c:v>
                </c:pt>
                <c:pt idx="8">
                  <c:v>0.15</c:v>
                </c:pt>
                <c:pt idx="9">
                  <c:v>0.16</c:v>
                </c:pt>
                <c:pt idx="10">
                  <c:v>0.14000000000000001</c:v>
                </c:pt>
                <c:pt idx="11">
                  <c:v>0.15</c:v>
                </c:pt>
                <c:pt idx="12">
                  <c:v>0.13</c:v>
                </c:pt>
              </c:numCache>
            </c:numRef>
          </c:val>
          <c:extLst>
            <c:ext xmlns:c16="http://schemas.microsoft.com/office/drawing/2014/chart" uri="{C3380CC4-5D6E-409C-BE32-E72D297353CC}">
              <c16:uniqueId val="{00000003-8405-4E39-9DFD-A131E01D59A9}"/>
            </c:ext>
          </c:extLst>
        </c:ser>
        <c:ser>
          <c:idx val="4"/>
          <c:order val="4"/>
          <c:tx>
            <c:strRef>
              <c:f>Sheet1!$G$113</c:f>
              <c:strCache>
                <c:ptCount val="1"/>
                <c:pt idx="0">
                  <c:v>Average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Sheet1!$B$125:$B$137</c:f>
              <c:strCache>
                <c:ptCount val="13"/>
                <c:pt idx="0">
                  <c:v>Dorchester</c:v>
                </c:pt>
                <c:pt idx="1">
                  <c:v>Calvert</c:v>
                </c:pt>
                <c:pt idx="2">
                  <c:v>Talbot</c:v>
                </c:pt>
                <c:pt idx="3">
                  <c:v>Somerset</c:v>
                </c:pt>
                <c:pt idx="4">
                  <c:v>Worcester</c:v>
                </c:pt>
                <c:pt idx="5">
                  <c:v>Washington</c:v>
                </c:pt>
                <c:pt idx="6">
                  <c:v>Harford</c:v>
                </c:pt>
                <c:pt idx="7">
                  <c:v>Cecil</c:v>
                </c:pt>
                <c:pt idx="8">
                  <c:v>Allegany</c:v>
                </c:pt>
                <c:pt idx="9">
                  <c:v>Caroline</c:v>
                </c:pt>
                <c:pt idx="10">
                  <c:v>Queen Anne's</c:v>
                </c:pt>
                <c:pt idx="11">
                  <c:v>Carroll</c:v>
                </c:pt>
                <c:pt idx="12">
                  <c:v>Garrett</c:v>
                </c:pt>
              </c:strCache>
            </c:strRef>
          </c:cat>
          <c:val>
            <c:numRef>
              <c:f>Sheet1!$G$125:$G$137</c:f>
              <c:numCache>
                <c:formatCode>0%</c:formatCode>
                <c:ptCount val="13"/>
                <c:pt idx="0">
                  <c:v>0.34396119363804434</c:v>
                </c:pt>
                <c:pt idx="1">
                  <c:v>0.33741390654340875</c:v>
                </c:pt>
                <c:pt idx="2">
                  <c:v>0.33184427399436522</c:v>
                </c:pt>
                <c:pt idx="3">
                  <c:v>0.32712636623724656</c:v>
                </c:pt>
                <c:pt idx="4">
                  <c:v>0.31968908259407436</c:v>
                </c:pt>
                <c:pt idx="5">
                  <c:v>0.2927483251425983</c:v>
                </c:pt>
                <c:pt idx="6">
                  <c:v>0.27989617249944682</c:v>
                </c:pt>
                <c:pt idx="7">
                  <c:v>0.27046961480705645</c:v>
                </c:pt>
                <c:pt idx="8">
                  <c:v>0.24792042042042042</c:v>
                </c:pt>
                <c:pt idx="9">
                  <c:v>0.24529803657823127</c:v>
                </c:pt>
                <c:pt idx="10">
                  <c:v>0.24049862387116419</c:v>
                </c:pt>
                <c:pt idx="11">
                  <c:v>0.21672052764258082</c:v>
                </c:pt>
                <c:pt idx="12">
                  <c:v>0.18954104518903148</c:v>
                </c:pt>
              </c:numCache>
            </c:numRef>
          </c:val>
          <c:extLst>
            <c:ext xmlns:c16="http://schemas.microsoft.com/office/drawing/2014/chart" uri="{C3380CC4-5D6E-409C-BE32-E72D297353CC}">
              <c16:uniqueId val="{00000004-8405-4E39-9DFD-A131E01D59A9}"/>
            </c:ext>
          </c:extLst>
        </c:ser>
        <c:dLbls>
          <c:showLegendKey val="0"/>
          <c:showVal val="0"/>
          <c:showCatName val="0"/>
          <c:showSerName val="0"/>
          <c:showPercent val="0"/>
          <c:showBubbleSize val="0"/>
        </c:dLbls>
        <c:gapWidth val="219"/>
        <c:overlap val="-27"/>
        <c:axId val="907105856"/>
        <c:axId val="907109136"/>
      </c:barChart>
      <c:catAx>
        <c:axId val="90710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07109136"/>
        <c:crosses val="autoZero"/>
        <c:auto val="1"/>
        <c:lblAlgn val="ctr"/>
        <c:lblOffset val="100"/>
        <c:noMultiLvlLbl val="0"/>
      </c:catAx>
      <c:valAx>
        <c:axId val="90710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710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rgbClr val="FFFFFF"/>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0.11953</cdr:x>
      <cdr:y>0.5238</cdr:y>
    </cdr:from>
    <cdr:to>
      <cdr:x>0.18413</cdr:x>
      <cdr:y>0.57267</cdr:y>
    </cdr:to>
    <cdr:sp macro="" textlink="">
      <cdr:nvSpPr>
        <cdr:cNvPr id="2" name="TextBox 1">
          <a:extLst xmlns:a="http://schemas.openxmlformats.org/drawingml/2006/main">
            <a:ext uri="{FF2B5EF4-FFF2-40B4-BE49-F238E27FC236}">
              <a16:creationId xmlns:a16="http://schemas.microsoft.com/office/drawing/2014/main" id="{697D1325-7744-45F7-9005-76B80AE76D8E}"/>
            </a:ext>
          </a:extLst>
        </cdr:cNvPr>
        <cdr:cNvSpPr txBox="1"/>
      </cdr:nvSpPr>
      <cdr:spPr>
        <a:xfrm xmlns:a="http://schemas.openxmlformats.org/drawingml/2006/main">
          <a:off x="1035737" y="3296668"/>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61%</a:t>
          </a:r>
          <a:endParaRPr lang="en-US" sz="1100" dirty="0"/>
        </a:p>
      </cdr:txBody>
    </cdr:sp>
  </cdr:relSizeAnchor>
  <cdr:relSizeAnchor xmlns:cdr="http://schemas.openxmlformats.org/drawingml/2006/chartDrawing">
    <cdr:from>
      <cdr:x>0.22942</cdr:x>
      <cdr:y>0.45379</cdr:y>
    </cdr:from>
    <cdr:to>
      <cdr:x>0.29402</cdr:x>
      <cdr:y>0.50267</cdr:y>
    </cdr:to>
    <cdr:sp macro="" textlink="">
      <cdr:nvSpPr>
        <cdr:cNvPr id="4" name="TextBox 1">
          <a:extLst xmlns:a="http://schemas.openxmlformats.org/drawingml/2006/main">
            <a:ext uri="{FF2B5EF4-FFF2-40B4-BE49-F238E27FC236}">
              <a16:creationId xmlns:a16="http://schemas.microsoft.com/office/drawing/2014/main" id="{A054CF38-BB66-4C35-9922-6EFC4CA8BDA5}"/>
            </a:ext>
          </a:extLst>
        </cdr:cNvPr>
        <cdr:cNvSpPr txBox="1"/>
      </cdr:nvSpPr>
      <cdr:spPr>
        <a:xfrm xmlns:a="http://schemas.openxmlformats.org/drawingml/2006/main">
          <a:off x="1987951" y="2856053"/>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58%</a:t>
          </a:r>
          <a:endParaRPr lang="en-US" sz="1100" dirty="0"/>
        </a:p>
      </cdr:txBody>
    </cdr:sp>
  </cdr:relSizeAnchor>
  <cdr:relSizeAnchor xmlns:cdr="http://schemas.openxmlformats.org/drawingml/2006/chartDrawing">
    <cdr:from>
      <cdr:x>0.34631</cdr:x>
      <cdr:y>0.41676</cdr:y>
    </cdr:from>
    <cdr:to>
      <cdr:x>0.41091</cdr:x>
      <cdr:y>0.46563</cdr:y>
    </cdr:to>
    <cdr:sp macro="" textlink="">
      <cdr:nvSpPr>
        <cdr:cNvPr id="5" name="TextBox 1">
          <a:extLst xmlns:a="http://schemas.openxmlformats.org/drawingml/2006/main">
            <a:ext uri="{FF2B5EF4-FFF2-40B4-BE49-F238E27FC236}">
              <a16:creationId xmlns:a16="http://schemas.microsoft.com/office/drawing/2014/main" id="{A054CF38-BB66-4C35-9922-6EFC4CA8BDA5}"/>
            </a:ext>
          </a:extLst>
        </cdr:cNvPr>
        <cdr:cNvSpPr txBox="1"/>
      </cdr:nvSpPr>
      <cdr:spPr>
        <a:xfrm xmlns:a="http://schemas.openxmlformats.org/drawingml/2006/main">
          <a:off x="3000736" y="2622952"/>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56%</a:t>
          </a:r>
          <a:endParaRPr lang="en-US" sz="1100" dirty="0"/>
        </a:p>
      </cdr:txBody>
    </cdr:sp>
  </cdr:relSizeAnchor>
  <cdr:relSizeAnchor xmlns:cdr="http://schemas.openxmlformats.org/drawingml/2006/chartDrawing">
    <cdr:from>
      <cdr:x>0.92052</cdr:x>
      <cdr:y>0.25711</cdr:y>
    </cdr:from>
    <cdr:to>
      <cdr:x>0.98512</cdr:x>
      <cdr:y>0.30599</cdr:y>
    </cdr:to>
    <cdr:sp macro="" textlink="">
      <cdr:nvSpPr>
        <cdr:cNvPr id="6" name="TextBox 1">
          <a:extLst xmlns:a="http://schemas.openxmlformats.org/drawingml/2006/main">
            <a:ext uri="{FF2B5EF4-FFF2-40B4-BE49-F238E27FC236}">
              <a16:creationId xmlns:a16="http://schemas.microsoft.com/office/drawing/2014/main" id="{4E489102-E7F3-40DF-8F3B-006002BC9B82}"/>
            </a:ext>
          </a:extLst>
        </cdr:cNvPr>
        <cdr:cNvSpPr txBox="1"/>
      </cdr:nvSpPr>
      <cdr:spPr>
        <a:xfrm xmlns:a="http://schemas.openxmlformats.org/drawingml/2006/main">
          <a:off x="7976243" y="1618205"/>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56%</a:t>
          </a:r>
          <a:endParaRPr lang="en-US" sz="1100" dirty="0"/>
        </a:p>
      </cdr:txBody>
    </cdr:sp>
  </cdr:relSizeAnchor>
  <cdr:relSizeAnchor xmlns:cdr="http://schemas.openxmlformats.org/drawingml/2006/chartDrawing">
    <cdr:from>
      <cdr:x>0.46876</cdr:x>
      <cdr:y>0.40654</cdr:y>
    </cdr:from>
    <cdr:to>
      <cdr:x>0.53336</cdr:x>
      <cdr:y>0.45541</cdr:y>
    </cdr:to>
    <cdr:sp macro="" textlink="">
      <cdr:nvSpPr>
        <cdr:cNvPr id="7" name="TextBox 1">
          <a:extLst xmlns:a="http://schemas.openxmlformats.org/drawingml/2006/main">
            <a:ext uri="{FF2B5EF4-FFF2-40B4-BE49-F238E27FC236}">
              <a16:creationId xmlns:a16="http://schemas.microsoft.com/office/drawing/2014/main" id="{4E489102-E7F3-40DF-8F3B-006002BC9B82}"/>
            </a:ext>
          </a:extLst>
        </cdr:cNvPr>
        <cdr:cNvSpPr txBox="1"/>
      </cdr:nvSpPr>
      <cdr:spPr>
        <a:xfrm xmlns:a="http://schemas.openxmlformats.org/drawingml/2006/main">
          <a:off x="4061749" y="2558648"/>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55%</a:t>
          </a:r>
          <a:endParaRPr lang="en-US" sz="1100" dirty="0"/>
        </a:p>
      </cdr:txBody>
    </cdr:sp>
  </cdr:relSizeAnchor>
  <cdr:relSizeAnchor xmlns:cdr="http://schemas.openxmlformats.org/drawingml/2006/chartDrawing">
    <cdr:from>
      <cdr:x>0.5708</cdr:x>
      <cdr:y>0.35928</cdr:y>
    </cdr:from>
    <cdr:to>
      <cdr:x>0.6354</cdr:x>
      <cdr:y>0.40816</cdr:y>
    </cdr:to>
    <cdr:sp macro="" textlink="">
      <cdr:nvSpPr>
        <cdr:cNvPr id="8" name="TextBox 1">
          <a:extLst xmlns:a="http://schemas.openxmlformats.org/drawingml/2006/main">
            <a:ext uri="{FF2B5EF4-FFF2-40B4-BE49-F238E27FC236}">
              <a16:creationId xmlns:a16="http://schemas.microsoft.com/office/drawing/2014/main" id="{4E489102-E7F3-40DF-8F3B-006002BC9B82}"/>
            </a:ext>
          </a:extLst>
        </cdr:cNvPr>
        <cdr:cNvSpPr txBox="1"/>
      </cdr:nvSpPr>
      <cdr:spPr>
        <a:xfrm xmlns:a="http://schemas.openxmlformats.org/drawingml/2006/main">
          <a:off x="4945926" y="2261243"/>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57%</a:t>
          </a:r>
          <a:endParaRPr lang="en-US" sz="1100" dirty="0"/>
        </a:p>
      </cdr:txBody>
    </cdr:sp>
  </cdr:relSizeAnchor>
  <cdr:relSizeAnchor xmlns:cdr="http://schemas.openxmlformats.org/drawingml/2006/chartDrawing">
    <cdr:from>
      <cdr:x>0.68397</cdr:x>
      <cdr:y>0.33757</cdr:y>
    </cdr:from>
    <cdr:to>
      <cdr:x>0.74857</cdr:x>
      <cdr:y>0.38645</cdr:y>
    </cdr:to>
    <cdr:sp macro="" textlink="">
      <cdr:nvSpPr>
        <cdr:cNvPr id="9" name="TextBox 1">
          <a:extLst xmlns:a="http://schemas.openxmlformats.org/drawingml/2006/main">
            <a:ext uri="{FF2B5EF4-FFF2-40B4-BE49-F238E27FC236}">
              <a16:creationId xmlns:a16="http://schemas.microsoft.com/office/drawing/2014/main" id="{4E489102-E7F3-40DF-8F3B-006002BC9B82}"/>
            </a:ext>
          </a:extLst>
        </cdr:cNvPr>
        <cdr:cNvSpPr txBox="1"/>
      </cdr:nvSpPr>
      <cdr:spPr>
        <a:xfrm xmlns:a="http://schemas.openxmlformats.org/drawingml/2006/main">
          <a:off x="5926559" y="2124597"/>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57%</a:t>
          </a:r>
          <a:endParaRPr lang="en-US" sz="1100" dirty="0"/>
        </a:p>
      </cdr:txBody>
    </cdr:sp>
  </cdr:relSizeAnchor>
  <cdr:relSizeAnchor xmlns:cdr="http://schemas.openxmlformats.org/drawingml/2006/chartDrawing">
    <cdr:from>
      <cdr:x>0.80271</cdr:x>
      <cdr:y>0.31842</cdr:y>
    </cdr:from>
    <cdr:to>
      <cdr:x>0.86731</cdr:x>
      <cdr:y>0.36729</cdr:y>
    </cdr:to>
    <cdr:sp macro="" textlink="">
      <cdr:nvSpPr>
        <cdr:cNvPr id="10" name="TextBox 1">
          <a:extLst xmlns:a="http://schemas.openxmlformats.org/drawingml/2006/main">
            <a:ext uri="{FF2B5EF4-FFF2-40B4-BE49-F238E27FC236}">
              <a16:creationId xmlns:a16="http://schemas.microsoft.com/office/drawing/2014/main" id="{4E489102-E7F3-40DF-8F3B-006002BC9B82}"/>
            </a:ext>
          </a:extLst>
        </cdr:cNvPr>
        <cdr:cNvSpPr txBox="1"/>
      </cdr:nvSpPr>
      <cdr:spPr>
        <a:xfrm xmlns:a="http://schemas.openxmlformats.org/drawingml/2006/main">
          <a:off x="6955421" y="2004028"/>
          <a:ext cx="559745" cy="307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56%</a:t>
          </a:r>
          <a:endParaRPr lang="en-US" sz="1100" dirty="0"/>
        </a:p>
      </cdr:txBody>
    </cdr:sp>
  </cdr:relSizeAnchor>
  <cdr:relSizeAnchor xmlns:cdr="http://schemas.openxmlformats.org/drawingml/2006/chartDrawing">
    <cdr:from>
      <cdr:x>0.13505</cdr:x>
      <cdr:y>0.68196</cdr:y>
    </cdr:from>
    <cdr:to>
      <cdr:x>0.19966</cdr:x>
      <cdr:y>0.73084</cdr:y>
    </cdr:to>
    <cdr:sp macro="" textlink="">
      <cdr:nvSpPr>
        <cdr:cNvPr id="11" name="TextBox 1">
          <a:extLst xmlns:a="http://schemas.openxmlformats.org/drawingml/2006/main">
            <a:ext uri="{FF2B5EF4-FFF2-40B4-BE49-F238E27FC236}">
              <a16:creationId xmlns:a16="http://schemas.microsoft.com/office/drawing/2014/main" id="{D80CCDB2-5611-4AE8-99E9-006C3DF86D0D}"/>
            </a:ext>
          </a:extLst>
        </cdr:cNvPr>
        <cdr:cNvSpPr txBox="1"/>
      </cdr:nvSpPr>
      <cdr:spPr>
        <a:xfrm xmlns:a="http://schemas.openxmlformats.org/drawingml/2006/main">
          <a:off x="1170173" y="4292055"/>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29%</a:t>
          </a:r>
        </a:p>
      </cdr:txBody>
    </cdr:sp>
  </cdr:relSizeAnchor>
  <cdr:relSizeAnchor xmlns:cdr="http://schemas.openxmlformats.org/drawingml/2006/chartDrawing">
    <cdr:from>
      <cdr:x>0.47896</cdr:x>
      <cdr:y>0.63004</cdr:y>
    </cdr:from>
    <cdr:to>
      <cdr:x>0.54357</cdr:x>
      <cdr:y>0.67892</cdr:y>
    </cdr:to>
    <cdr:sp macro="" textlink="">
      <cdr:nvSpPr>
        <cdr:cNvPr id="12" name="TextBox 1">
          <a:extLst xmlns:a="http://schemas.openxmlformats.org/drawingml/2006/main">
            <a:ext uri="{FF2B5EF4-FFF2-40B4-BE49-F238E27FC236}">
              <a16:creationId xmlns:a16="http://schemas.microsoft.com/office/drawing/2014/main" id="{1D4023E7-3070-44B3-9AAC-D5E7917C1060}"/>
            </a:ext>
          </a:extLst>
        </cdr:cNvPr>
        <cdr:cNvSpPr txBox="1"/>
      </cdr:nvSpPr>
      <cdr:spPr>
        <a:xfrm xmlns:a="http://schemas.openxmlformats.org/drawingml/2006/main">
          <a:off x="4150168" y="3965294"/>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29%</a:t>
          </a:r>
        </a:p>
      </cdr:txBody>
    </cdr:sp>
  </cdr:relSizeAnchor>
  <cdr:relSizeAnchor xmlns:cdr="http://schemas.openxmlformats.org/drawingml/2006/chartDrawing">
    <cdr:from>
      <cdr:x>0.59213</cdr:x>
      <cdr:y>0.62238</cdr:y>
    </cdr:from>
    <cdr:to>
      <cdr:x>0.65675</cdr:x>
      <cdr:y>0.67126</cdr:y>
    </cdr:to>
    <cdr:sp macro="" textlink="">
      <cdr:nvSpPr>
        <cdr:cNvPr id="13" name="TextBox 1">
          <a:extLst xmlns:a="http://schemas.openxmlformats.org/drawingml/2006/main">
            <a:ext uri="{FF2B5EF4-FFF2-40B4-BE49-F238E27FC236}">
              <a16:creationId xmlns:a16="http://schemas.microsoft.com/office/drawing/2014/main" id="{1D4023E7-3070-44B3-9AAC-D5E7917C1060}"/>
            </a:ext>
          </a:extLst>
        </cdr:cNvPr>
        <cdr:cNvSpPr txBox="1"/>
      </cdr:nvSpPr>
      <cdr:spPr>
        <a:xfrm xmlns:a="http://schemas.openxmlformats.org/drawingml/2006/main">
          <a:off x="5130800" y="3917066"/>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27%</a:t>
          </a:r>
        </a:p>
      </cdr:txBody>
    </cdr:sp>
  </cdr:relSizeAnchor>
  <cdr:relSizeAnchor xmlns:cdr="http://schemas.openxmlformats.org/drawingml/2006/chartDrawing">
    <cdr:from>
      <cdr:x>0.70438</cdr:x>
      <cdr:y>0.59683</cdr:y>
    </cdr:from>
    <cdr:to>
      <cdr:x>0.76899</cdr:x>
      <cdr:y>0.64572</cdr:y>
    </cdr:to>
    <cdr:sp macro="" textlink="">
      <cdr:nvSpPr>
        <cdr:cNvPr id="14" name="TextBox 1">
          <a:extLst xmlns:a="http://schemas.openxmlformats.org/drawingml/2006/main">
            <a:ext uri="{FF2B5EF4-FFF2-40B4-BE49-F238E27FC236}">
              <a16:creationId xmlns:a16="http://schemas.microsoft.com/office/drawing/2014/main" id="{1D4023E7-3070-44B3-9AAC-D5E7917C1060}"/>
            </a:ext>
          </a:extLst>
        </cdr:cNvPr>
        <cdr:cNvSpPr txBox="1"/>
      </cdr:nvSpPr>
      <cdr:spPr>
        <a:xfrm xmlns:a="http://schemas.openxmlformats.org/drawingml/2006/main">
          <a:off x="6103395" y="3756306"/>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26%</a:t>
          </a:r>
        </a:p>
      </cdr:txBody>
    </cdr:sp>
  </cdr:relSizeAnchor>
  <cdr:relSizeAnchor xmlns:cdr="http://schemas.openxmlformats.org/drawingml/2006/chartDrawing">
    <cdr:from>
      <cdr:x>0.81199</cdr:x>
      <cdr:y>0.57001</cdr:y>
    </cdr:from>
    <cdr:to>
      <cdr:x>0.8766</cdr:x>
      <cdr:y>0.6189</cdr:y>
    </cdr:to>
    <cdr:sp macro="" textlink="">
      <cdr:nvSpPr>
        <cdr:cNvPr id="15" name="TextBox 1">
          <a:extLst xmlns:a="http://schemas.openxmlformats.org/drawingml/2006/main">
            <a:ext uri="{FF2B5EF4-FFF2-40B4-BE49-F238E27FC236}">
              <a16:creationId xmlns:a16="http://schemas.microsoft.com/office/drawing/2014/main" id="{1D4023E7-3070-44B3-9AAC-D5E7917C1060}"/>
            </a:ext>
          </a:extLst>
        </cdr:cNvPr>
        <cdr:cNvSpPr txBox="1"/>
      </cdr:nvSpPr>
      <cdr:spPr>
        <a:xfrm xmlns:a="http://schemas.openxmlformats.org/drawingml/2006/main">
          <a:off x="7035800" y="3587509"/>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26%</a:t>
          </a:r>
        </a:p>
      </cdr:txBody>
    </cdr:sp>
  </cdr:relSizeAnchor>
  <cdr:relSizeAnchor xmlns:cdr="http://schemas.openxmlformats.org/drawingml/2006/chartDrawing">
    <cdr:from>
      <cdr:x>0.93258</cdr:x>
      <cdr:y>0.57001</cdr:y>
    </cdr:from>
    <cdr:to>
      <cdr:x>0.99719</cdr:x>
      <cdr:y>0.6189</cdr:y>
    </cdr:to>
    <cdr:sp macro="" textlink="">
      <cdr:nvSpPr>
        <cdr:cNvPr id="16" name="TextBox 1">
          <a:extLst xmlns:a="http://schemas.openxmlformats.org/drawingml/2006/main">
            <a:ext uri="{FF2B5EF4-FFF2-40B4-BE49-F238E27FC236}">
              <a16:creationId xmlns:a16="http://schemas.microsoft.com/office/drawing/2014/main" id="{1D4023E7-3070-44B3-9AAC-D5E7917C1060}"/>
            </a:ext>
          </a:extLst>
        </cdr:cNvPr>
        <cdr:cNvSpPr txBox="1"/>
      </cdr:nvSpPr>
      <cdr:spPr>
        <a:xfrm xmlns:a="http://schemas.openxmlformats.org/drawingml/2006/main">
          <a:off x="8080736" y="3587509"/>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26%</a:t>
          </a:r>
        </a:p>
      </cdr:txBody>
    </cdr:sp>
  </cdr:relSizeAnchor>
  <cdr:relSizeAnchor xmlns:cdr="http://schemas.openxmlformats.org/drawingml/2006/chartDrawing">
    <cdr:from>
      <cdr:x>0.36022</cdr:x>
      <cdr:y>0.6543</cdr:y>
    </cdr:from>
    <cdr:to>
      <cdr:x>0.42483</cdr:x>
      <cdr:y>0.70319</cdr:y>
    </cdr:to>
    <cdr:sp macro="" textlink="">
      <cdr:nvSpPr>
        <cdr:cNvPr id="17" name="TextBox 1">
          <a:extLst xmlns:a="http://schemas.openxmlformats.org/drawingml/2006/main">
            <a:ext uri="{FF2B5EF4-FFF2-40B4-BE49-F238E27FC236}">
              <a16:creationId xmlns:a16="http://schemas.microsoft.com/office/drawing/2014/main" id="{1D4023E7-3070-44B3-9AAC-D5E7917C1060}"/>
            </a:ext>
          </a:extLst>
        </cdr:cNvPr>
        <cdr:cNvSpPr txBox="1"/>
      </cdr:nvSpPr>
      <cdr:spPr>
        <a:xfrm xmlns:a="http://schemas.openxmlformats.org/drawingml/2006/main">
          <a:off x="3121306" y="4118015"/>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30%</a:t>
          </a:r>
        </a:p>
      </cdr:txBody>
    </cdr:sp>
  </cdr:relSizeAnchor>
  <cdr:relSizeAnchor xmlns:cdr="http://schemas.openxmlformats.org/drawingml/2006/chartDrawing">
    <cdr:from>
      <cdr:x>0.25076</cdr:x>
      <cdr:y>0.65558</cdr:y>
    </cdr:from>
    <cdr:to>
      <cdr:x>0.31537</cdr:x>
      <cdr:y>0.70446</cdr:y>
    </cdr:to>
    <cdr:sp macro="" textlink="">
      <cdr:nvSpPr>
        <cdr:cNvPr id="18" name="TextBox 1">
          <a:extLst xmlns:a="http://schemas.openxmlformats.org/drawingml/2006/main">
            <a:ext uri="{FF2B5EF4-FFF2-40B4-BE49-F238E27FC236}">
              <a16:creationId xmlns:a16="http://schemas.microsoft.com/office/drawing/2014/main" id="{47979E8E-1D5B-4D6D-8219-FA7E254379B8}"/>
            </a:ext>
          </a:extLst>
        </cdr:cNvPr>
        <cdr:cNvSpPr txBox="1"/>
      </cdr:nvSpPr>
      <cdr:spPr>
        <a:xfrm xmlns:a="http://schemas.openxmlformats.org/drawingml/2006/main">
          <a:off x="2172825" y="4126053"/>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30%</a:t>
          </a:r>
        </a:p>
      </cdr:txBody>
    </cdr:sp>
  </cdr:relSizeAnchor>
  <cdr:relSizeAnchor xmlns:cdr="http://schemas.openxmlformats.org/drawingml/2006/chartDrawing">
    <cdr:from>
      <cdr:x>0.15336</cdr:x>
      <cdr:y>0.84204</cdr:y>
    </cdr:from>
    <cdr:to>
      <cdr:x>0.21797</cdr:x>
      <cdr:y>0.89093</cdr:y>
    </cdr:to>
    <cdr:sp macro="" textlink="">
      <cdr:nvSpPr>
        <cdr:cNvPr id="19" name="TextBox 1">
          <a:extLst xmlns:a="http://schemas.openxmlformats.org/drawingml/2006/main">
            <a:ext uri="{FF2B5EF4-FFF2-40B4-BE49-F238E27FC236}">
              <a16:creationId xmlns:a16="http://schemas.microsoft.com/office/drawing/2014/main" id="{47979E8E-1D5B-4D6D-8219-FA7E254379B8}"/>
            </a:ext>
          </a:extLst>
        </cdr:cNvPr>
        <cdr:cNvSpPr txBox="1"/>
      </cdr:nvSpPr>
      <cdr:spPr>
        <a:xfrm xmlns:a="http://schemas.openxmlformats.org/drawingml/2006/main">
          <a:off x="1328838" y="5299597"/>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10%</a:t>
          </a:r>
        </a:p>
      </cdr:txBody>
    </cdr:sp>
  </cdr:relSizeAnchor>
  <cdr:relSizeAnchor xmlns:cdr="http://schemas.openxmlformats.org/drawingml/2006/chartDrawing">
    <cdr:from>
      <cdr:x>0.26653</cdr:x>
      <cdr:y>0.8331</cdr:y>
    </cdr:from>
    <cdr:to>
      <cdr:x>0.33114</cdr:x>
      <cdr:y>0.88199</cdr:y>
    </cdr:to>
    <cdr:sp macro="" textlink="">
      <cdr:nvSpPr>
        <cdr:cNvPr id="20" name="TextBox 1">
          <a:extLst xmlns:a="http://schemas.openxmlformats.org/drawingml/2006/main">
            <a:ext uri="{FF2B5EF4-FFF2-40B4-BE49-F238E27FC236}">
              <a16:creationId xmlns:a16="http://schemas.microsoft.com/office/drawing/2014/main" id="{8A63E561-1266-4804-8F80-C405F48C13E9}"/>
            </a:ext>
          </a:extLst>
        </cdr:cNvPr>
        <cdr:cNvSpPr txBox="1"/>
      </cdr:nvSpPr>
      <cdr:spPr>
        <a:xfrm xmlns:a="http://schemas.openxmlformats.org/drawingml/2006/main">
          <a:off x="2309470" y="5243332"/>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12%</a:t>
          </a:r>
        </a:p>
      </cdr:txBody>
    </cdr:sp>
  </cdr:relSizeAnchor>
  <cdr:relSizeAnchor xmlns:cdr="http://schemas.openxmlformats.org/drawingml/2006/chartDrawing">
    <cdr:from>
      <cdr:x>0.37878</cdr:x>
      <cdr:y>0.82161</cdr:y>
    </cdr:from>
    <cdr:to>
      <cdr:x>0.44339</cdr:x>
      <cdr:y>0.87049</cdr:y>
    </cdr:to>
    <cdr:sp macro="" textlink="">
      <cdr:nvSpPr>
        <cdr:cNvPr id="21" name="TextBox 1">
          <a:extLst xmlns:a="http://schemas.openxmlformats.org/drawingml/2006/main">
            <a:ext uri="{FF2B5EF4-FFF2-40B4-BE49-F238E27FC236}">
              <a16:creationId xmlns:a16="http://schemas.microsoft.com/office/drawing/2014/main" id="{8A63E561-1266-4804-8F80-C405F48C13E9}"/>
            </a:ext>
          </a:extLst>
        </cdr:cNvPr>
        <cdr:cNvSpPr txBox="1"/>
      </cdr:nvSpPr>
      <cdr:spPr>
        <a:xfrm xmlns:a="http://schemas.openxmlformats.org/drawingml/2006/main">
          <a:off x="3282066" y="5170990"/>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14%</a:t>
          </a:r>
        </a:p>
      </cdr:txBody>
    </cdr:sp>
  </cdr:relSizeAnchor>
  <cdr:relSizeAnchor xmlns:cdr="http://schemas.openxmlformats.org/drawingml/2006/chartDrawing">
    <cdr:from>
      <cdr:x>0.49473</cdr:x>
      <cdr:y>0.81011</cdr:y>
    </cdr:from>
    <cdr:to>
      <cdr:x>0.55934</cdr:x>
      <cdr:y>0.859</cdr:y>
    </cdr:to>
    <cdr:sp macro="" textlink="">
      <cdr:nvSpPr>
        <cdr:cNvPr id="22" name="TextBox 1">
          <a:extLst xmlns:a="http://schemas.openxmlformats.org/drawingml/2006/main">
            <a:ext uri="{FF2B5EF4-FFF2-40B4-BE49-F238E27FC236}">
              <a16:creationId xmlns:a16="http://schemas.microsoft.com/office/drawing/2014/main" id="{8A63E561-1266-4804-8F80-C405F48C13E9}"/>
            </a:ext>
          </a:extLst>
        </cdr:cNvPr>
        <cdr:cNvSpPr txBox="1"/>
      </cdr:nvSpPr>
      <cdr:spPr>
        <a:xfrm xmlns:a="http://schemas.openxmlformats.org/drawingml/2006/main">
          <a:off x="4286812" y="5098648"/>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16%</a:t>
          </a:r>
        </a:p>
      </cdr:txBody>
    </cdr:sp>
  </cdr:relSizeAnchor>
  <cdr:relSizeAnchor xmlns:cdr="http://schemas.openxmlformats.org/drawingml/2006/chartDrawing">
    <cdr:from>
      <cdr:x>0.60698</cdr:x>
      <cdr:y>0.79862</cdr:y>
    </cdr:from>
    <cdr:to>
      <cdr:x>0.67159</cdr:x>
      <cdr:y>0.8475</cdr:y>
    </cdr:to>
    <cdr:sp macro="" textlink="">
      <cdr:nvSpPr>
        <cdr:cNvPr id="23" name="TextBox 1">
          <a:extLst xmlns:a="http://schemas.openxmlformats.org/drawingml/2006/main">
            <a:ext uri="{FF2B5EF4-FFF2-40B4-BE49-F238E27FC236}">
              <a16:creationId xmlns:a16="http://schemas.microsoft.com/office/drawing/2014/main" id="{8A63E561-1266-4804-8F80-C405F48C13E9}"/>
            </a:ext>
          </a:extLst>
        </cdr:cNvPr>
        <cdr:cNvSpPr txBox="1"/>
      </cdr:nvSpPr>
      <cdr:spPr>
        <a:xfrm xmlns:a="http://schemas.openxmlformats.org/drawingml/2006/main">
          <a:off x="5259408" y="5026306"/>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15%</a:t>
          </a:r>
        </a:p>
      </cdr:txBody>
    </cdr:sp>
  </cdr:relSizeAnchor>
  <cdr:relSizeAnchor xmlns:cdr="http://schemas.openxmlformats.org/drawingml/2006/chartDrawing">
    <cdr:from>
      <cdr:x>0.72015</cdr:x>
      <cdr:y>0.79223</cdr:y>
    </cdr:from>
    <cdr:to>
      <cdr:x>0.78476</cdr:x>
      <cdr:y>0.84112</cdr:y>
    </cdr:to>
    <cdr:sp macro="" textlink="">
      <cdr:nvSpPr>
        <cdr:cNvPr id="24" name="TextBox 1">
          <a:extLst xmlns:a="http://schemas.openxmlformats.org/drawingml/2006/main">
            <a:ext uri="{FF2B5EF4-FFF2-40B4-BE49-F238E27FC236}">
              <a16:creationId xmlns:a16="http://schemas.microsoft.com/office/drawing/2014/main" id="{8A63E561-1266-4804-8F80-C405F48C13E9}"/>
            </a:ext>
          </a:extLst>
        </cdr:cNvPr>
        <cdr:cNvSpPr txBox="1"/>
      </cdr:nvSpPr>
      <cdr:spPr>
        <a:xfrm xmlns:a="http://schemas.openxmlformats.org/drawingml/2006/main">
          <a:off x="6240040" y="4986116"/>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17%</a:t>
          </a:r>
        </a:p>
      </cdr:txBody>
    </cdr:sp>
  </cdr:relSizeAnchor>
  <cdr:relSizeAnchor xmlns:cdr="http://schemas.openxmlformats.org/drawingml/2006/chartDrawing">
    <cdr:from>
      <cdr:x>0.8361</cdr:x>
      <cdr:y>0.78074</cdr:y>
    </cdr:from>
    <cdr:to>
      <cdr:x>0.90072</cdr:x>
      <cdr:y>0.82962</cdr:y>
    </cdr:to>
    <cdr:sp macro="" textlink="">
      <cdr:nvSpPr>
        <cdr:cNvPr id="25" name="TextBox 1">
          <a:extLst xmlns:a="http://schemas.openxmlformats.org/drawingml/2006/main">
            <a:ext uri="{FF2B5EF4-FFF2-40B4-BE49-F238E27FC236}">
              <a16:creationId xmlns:a16="http://schemas.microsoft.com/office/drawing/2014/main" id="{8A63E561-1266-4804-8F80-C405F48C13E9}"/>
            </a:ext>
          </a:extLst>
        </cdr:cNvPr>
        <cdr:cNvSpPr txBox="1"/>
      </cdr:nvSpPr>
      <cdr:spPr>
        <a:xfrm xmlns:a="http://schemas.openxmlformats.org/drawingml/2006/main">
          <a:off x="7244788" y="4913775"/>
          <a:ext cx="559860" cy="30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18%</a:t>
          </a:r>
        </a:p>
      </cdr:txBody>
    </cdr:sp>
  </cdr:relSizeAnchor>
  <cdr:relSizeAnchor xmlns:cdr="http://schemas.openxmlformats.org/drawingml/2006/chartDrawing">
    <cdr:from>
      <cdr:x>0.93599</cdr:x>
      <cdr:y>0.76669</cdr:y>
    </cdr:from>
    <cdr:to>
      <cdr:x>1</cdr:x>
      <cdr:y>0.82631</cdr:y>
    </cdr:to>
    <cdr:sp macro="" textlink="">
      <cdr:nvSpPr>
        <cdr:cNvPr id="26" name="TextBox 1">
          <a:extLst xmlns:a="http://schemas.openxmlformats.org/drawingml/2006/main">
            <a:ext uri="{FF2B5EF4-FFF2-40B4-BE49-F238E27FC236}">
              <a16:creationId xmlns:a16="http://schemas.microsoft.com/office/drawing/2014/main" id="{635670BC-7FEC-4993-B8E1-093261F4C9D7}"/>
            </a:ext>
          </a:extLst>
        </cdr:cNvPr>
        <cdr:cNvSpPr txBox="1"/>
      </cdr:nvSpPr>
      <cdr:spPr>
        <a:xfrm xmlns:a="http://schemas.openxmlformats.org/drawingml/2006/main">
          <a:off x="8110317" y="4825357"/>
          <a:ext cx="554620" cy="3752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18%</a:t>
          </a:r>
        </a:p>
      </cdr:txBody>
    </cdr:sp>
  </cdr:relSizeAnchor>
  <cdr:relSizeAnchor xmlns:cdr="http://schemas.openxmlformats.org/drawingml/2006/chartDrawing">
    <cdr:from>
      <cdr:x>0.05257</cdr:x>
      <cdr:y>0.09769</cdr:y>
    </cdr:from>
    <cdr:to>
      <cdr:x>0.46825</cdr:x>
      <cdr:y>0.22526</cdr:y>
    </cdr:to>
    <cdr:sp macro="" textlink="">
      <cdr:nvSpPr>
        <cdr:cNvPr id="3" name="TextBox 2">
          <a:extLst xmlns:a="http://schemas.openxmlformats.org/drawingml/2006/main">
            <a:ext uri="{FF2B5EF4-FFF2-40B4-BE49-F238E27FC236}">
              <a16:creationId xmlns:a16="http://schemas.microsoft.com/office/drawing/2014/main" id="{693B283F-DB70-45BD-9BB4-7A0B98D0D83B}"/>
            </a:ext>
          </a:extLst>
        </cdr:cNvPr>
        <cdr:cNvSpPr txBox="1"/>
      </cdr:nvSpPr>
      <cdr:spPr>
        <a:xfrm xmlns:a="http://schemas.openxmlformats.org/drawingml/2006/main">
          <a:off x="611777" y="574177"/>
          <a:ext cx="4837176" cy="749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Dem registration % holds steady since 2002; Rep declined since then. Unaffiliated gain from Rep decline.</a:t>
          </a:r>
        </a:p>
      </cdr:txBody>
    </cdr:sp>
  </cdr:relSizeAnchor>
  <cdr:relSizeAnchor xmlns:cdr="http://schemas.openxmlformats.org/drawingml/2006/chartDrawing">
    <cdr:from>
      <cdr:x>0.69326</cdr:x>
      <cdr:y>0.06878</cdr:y>
    </cdr:from>
    <cdr:to>
      <cdr:x>1</cdr:x>
      <cdr:y>0.1147</cdr:y>
    </cdr:to>
    <cdr:sp macro="" textlink="">
      <cdr:nvSpPr>
        <cdr:cNvPr id="27" name="TextBox 26">
          <a:extLst xmlns:a="http://schemas.openxmlformats.org/drawingml/2006/main">
            <a:ext uri="{FF2B5EF4-FFF2-40B4-BE49-F238E27FC236}">
              <a16:creationId xmlns:a16="http://schemas.microsoft.com/office/drawing/2014/main" id="{2524BD5F-BA9D-4B34-BC69-A5683E647C58}"/>
            </a:ext>
          </a:extLst>
        </cdr:cNvPr>
        <cdr:cNvSpPr txBox="1"/>
      </cdr:nvSpPr>
      <cdr:spPr>
        <a:xfrm xmlns:a="http://schemas.openxmlformats.org/drawingml/2006/main">
          <a:off x="8452207" y="423127"/>
          <a:ext cx="3739793" cy="2825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4,006,118 Registered Voters in 2018</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0.18963</cdr:x>
      <cdr:y>0.54689</cdr:y>
    </cdr:from>
    <cdr:to>
      <cdr:x>0.24405</cdr:x>
      <cdr:y>0.61602</cdr:y>
    </cdr:to>
    <cdr:sp macro="" textlink="">
      <cdr:nvSpPr>
        <cdr:cNvPr id="2" name="TextBox 1">
          <a:extLst xmlns:a="http://schemas.openxmlformats.org/drawingml/2006/main">
            <a:ext uri="{FF2B5EF4-FFF2-40B4-BE49-F238E27FC236}">
              <a16:creationId xmlns:a16="http://schemas.microsoft.com/office/drawing/2014/main" id="{8421235E-4E54-4CF6-9196-B945F6239C7A}"/>
            </a:ext>
          </a:extLst>
        </cdr:cNvPr>
        <cdr:cNvSpPr txBox="1"/>
      </cdr:nvSpPr>
      <cdr:spPr>
        <a:xfrm xmlns:a="http://schemas.openxmlformats.org/drawingml/2006/main">
          <a:off x="2291137" y="4104527"/>
          <a:ext cx="657546" cy="5188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8%</a:t>
          </a:r>
          <a:endParaRPr lang="en-US" sz="1100" b="1" dirty="0"/>
        </a:p>
      </cdr:txBody>
    </cdr:sp>
  </cdr:relSizeAnchor>
  <cdr:relSizeAnchor xmlns:cdr="http://schemas.openxmlformats.org/drawingml/2006/chartDrawing">
    <cdr:from>
      <cdr:x>0.12665</cdr:x>
      <cdr:y>0.5989</cdr:y>
    </cdr:from>
    <cdr:to>
      <cdr:x>0.18108</cdr:x>
      <cdr:y>0.66804</cdr:y>
    </cdr:to>
    <cdr:sp macro="" textlink="">
      <cdr:nvSpPr>
        <cdr:cNvPr id="3" name="TextBox 1">
          <a:extLst xmlns:a="http://schemas.openxmlformats.org/drawingml/2006/main">
            <a:ext uri="{FF2B5EF4-FFF2-40B4-BE49-F238E27FC236}">
              <a16:creationId xmlns:a16="http://schemas.microsoft.com/office/drawing/2014/main" id="{68E74CC5-9498-4FC4-B026-397C2CCD3CE1}"/>
            </a:ext>
          </a:extLst>
        </cdr:cNvPr>
        <cdr:cNvSpPr txBox="1"/>
      </cdr:nvSpPr>
      <cdr:spPr>
        <a:xfrm xmlns:a="http://schemas.openxmlformats.org/drawingml/2006/main">
          <a:off x="1530279" y="4494944"/>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36%</a:t>
          </a:r>
          <a:endParaRPr lang="en-US" sz="1100" b="1" dirty="0"/>
        </a:p>
      </cdr:txBody>
    </cdr:sp>
  </cdr:relSizeAnchor>
  <cdr:relSizeAnchor xmlns:cdr="http://schemas.openxmlformats.org/drawingml/2006/chartDrawing">
    <cdr:from>
      <cdr:x>0.15386</cdr:x>
      <cdr:y>0.65061</cdr:y>
    </cdr:from>
    <cdr:to>
      <cdr:x>0.20829</cdr:x>
      <cdr:y>0.71974</cdr:y>
    </cdr:to>
    <cdr:sp macro="" textlink="">
      <cdr:nvSpPr>
        <cdr:cNvPr id="4" name="TextBox 1">
          <a:extLst xmlns:a="http://schemas.openxmlformats.org/drawingml/2006/main">
            <a:ext uri="{FF2B5EF4-FFF2-40B4-BE49-F238E27FC236}">
              <a16:creationId xmlns:a16="http://schemas.microsoft.com/office/drawing/2014/main" id="{68E74CC5-9498-4FC4-B026-397C2CCD3CE1}"/>
            </a:ext>
          </a:extLst>
        </cdr:cNvPr>
        <cdr:cNvSpPr txBox="1"/>
      </cdr:nvSpPr>
      <cdr:spPr>
        <a:xfrm xmlns:a="http://schemas.openxmlformats.org/drawingml/2006/main">
          <a:off x="1859052" y="4882989"/>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16%</a:t>
          </a:r>
          <a:endParaRPr lang="en-US" sz="1100" b="1" dirty="0"/>
        </a:p>
      </cdr:txBody>
    </cdr:sp>
  </cdr:relSizeAnchor>
  <cdr:relSizeAnchor xmlns:cdr="http://schemas.openxmlformats.org/drawingml/2006/chartDrawing">
    <cdr:from>
      <cdr:x>0.26186</cdr:x>
      <cdr:y>0.56434</cdr:y>
    </cdr:from>
    <cdr:to>
      <cdr:x>0.31628</cdr:x>
      <cdr:y>0.63347</cdr:y>
    </cdr:to>
    <cdr:sp macro="" textlink="">
      <cdr:nvSpPr>
        <cdr:cNvPr id="5" name="TextBox 1">
          <a:extLst xmlns:a="http://schemas.openxmlformats.org/drawingml/2006/main">
            <a:ext uri="{FF2B5EF4-FFF2-40B4-BE49-F238E27FC236}">
              <a16:creationId xmlns:a16="http://schemas.microsoft.com/office/drawing/2014/main" id="{68E74CC5-9498-4FC4-B026-397C2CCD3CE1}"/>
            </a:ext>
          </a:extLst>
        </cdr:cNvPr>
        <cdr:cNvSpPr txBox="1"/>
      </cdr:nvSpPr>
      <cdr:spPr>
        <a:xfrm xmlns:a="http://schemas.openxmlformats.org/drawingml/2006/main">
          <a:off x="3163869" y="4235521"/>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30%</a:t>
          </a:r>
          <a:endParaRPr lang="en-US" sz="1100" b="1" dirty="0"/>
        </a:p>
      </cdr:txBody>
    </cdr:sp>
  </cdr:relSizeAnchor>
  <cdr:relSizeAnchor xmlns:cdr="http://schemas.openxmlformats.org/drawingml/2006/chartDrawing">
    <cdr:from>
      <cdr:x>0.30518</cdr:x>
      <cdr:y>0.49034</cdr:y>
    </cdr:from>
    <cdr:to>
      <cdr:x>0.3596</cdr:x>
      <cdr:y>0.55947</cdr:y>
    </cdr:to>
    <cdr:sp macro="" textlink="">
      <cdr:nvSpPr>
        <cdr:cNvPr id="6" name="TextBox 1">
          <a:extLst xmlns:a="http://schemas.openxmlformats.org/drawingml/2006/main">
            <a:ext uri="{FF2B5EF4-FFF2-40B4-BE49-F238E27FC236}">
              <a16:creationId xmlns:a16="http://schemas.microsoft.com/office/drawing/2014/main" id="{F519F31D-0772-4A5E-8FD0-683181CB304C}"/>
            </a:ext>
          </a:extLst>
        </cdr:cNvPr>
        <cdr:cNvSpPr txBox="1"/>
      </cdr:nvSpPr>
      <cdr:spPr>
        <a:xfrm xmlns:a="http://schemas.openxmlformats.org/drawingml/2006/main">
          <a:off x="3687280" y="3680146"/>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50%</a:t>
          </a:r>
          <a:endParaRPr lang="en-US" sz="1100" b="1" dirty="0"/>
        </a:p>
      </cdr:txBody>
    </cdr:sp>
  </cdr:relSizeAnchor>
  <cdr:relSizeAnchor xmlns:cdr="http://schemas.openxmlformats.org/drawingml/2006/chartDrawing">
    <cdr:from>
      <cdr:x>0.33744</cdr:x>
      <cdr:y>0.6121</cdr:y>
    </cdr:from>
    <cdr:to>
      <cdr:x>0.39187</cdr:x>
      <cdr:y>0.68123</cdr:y>
    </cdr:to>
    <cdr:sp macro="" textlink="">
      <cdr:nvSpPr>
        <cdr:cNvPr id="7" name="TextBox 1">
          <a:extLst xmlns:a="http://schemas.openxmlformats.org/drawingml/2006/main">
            <a:ext uri="{FF2B5EF4-FFF2-40B4-BE49-F238E27FC236}">
              <a16:creationId xmlns:a16="http://schemas.microsoft.com/office/drawing/2014/main" id="{735A4467-0BDC-4DEA-9410-677A4DFF3F90}"/>
            </a:ext>
          </a:extLst>
        </cdr:cNvPr>
        <cdr:cNvSpPr txBox="1"/>
      </cdr:nvSpPr>
      <cdr:spPr>
        <a:xfrm xmlns:a="http://schemas.openxmlformats.org/drawingml/2006/main">
          <a:off x="4077127" y="4593975"/>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19%</a:t>
          </a:r>
          <a:endParaRPr lang="en-US" sz="1100" b="1" dirty="0"/>
        </a:p>
      </cdr:txBody>
    </cdr:sp>
  </cdr:relSizeAnchor>
  <cdr:relSizeAnchor xmlns:cdr="http://schemas.openxmlformats.org/drawingml/2006/chartDrawing">
    <cdr:from>
      <cdr:x>0.52362</cdr:x>
      <cdr:y>0.54495</cdr:y>
    </cdr:from>
    <cdr:to>
      <cdr:x>0.57804</cdr:x>
      <cdr:y>0.61408</cdr:y>
    </cdr:to>
    <cdr:sp macro="" textlink="">
      <cdr:nvSpPr>
        <cdr:cNvPr id="8" name="TextBox 1">
          <a:extLst xmlns:a="http://schemas.openxmlformats.org/drawingml/2006/main">
            <a:ext uri="{FF2B5EF4-FFF2-40B4-BE49-F238E27FC236}">
              <a16:creationId xmlns:a16="http://schemas.microsoft.com/office/drawing/2014/main" id="{1828E107-B72A-419A-ACD1-65D4395CD764}"/>
            </a:ext>
          </a:extLst>
        </cdr:cNvPr>
        <cdr:cNvSpPr txBox="1"/>
      </cdr:nvSpPr>
      <cdr:spPr>
        <a:xfrm xmlns:a="http://schemas.openxmlformats.org/drawingml/2006/main">
          <a:off x="6326597" y="4089970"/>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22%</a:t>
          </a:r>
          <a:endParaRPr lang="en-US" sz="1100" b="1" dirty="0"/>
        </a:p>
      </cdr:txBody>
    </cdr:sp>
  </cdr:relSizeAnchor>
  <cdr:relSizeAnchor xmlns:cdr="http://schemas.openxmlformats.org/drawingml/2006/chartDrawing">
    <cdr:from>
      <cdr:x>0.71405</cdr:x>
      <cdr:y>0.64719</cdr:y>
    </cdr:from>
    <cdr:to>
      <cdr:x>0.76847</cdr:x>
      <cdr:y>0.71632</cdr:y>
    </cdr:to>
    <cdr:sp macro="" textlink="">
      <cdr:nvSpPr>
        <cdr:cNvPr id="9" name="TextBox 1">
          <a:extLst xmlns:a="http://schemas.openxmlformats.org/drawingml/2006/main">
            <a:ext uri="{FF2B5EF4-FFF2-40B4-BE49-F238E27FC236}">
              <a16:creationId xmlns:a16="http://schemas.microsoft.com/office/drawing/2014/main" id="{F6639FB7-2921-4A19-9379-9E6B8CCD24A8}"/>
            </a:ext>
          </a:extLst>
        </cdr:cNvPr>
        <cdr:cNvSpPr txBox="1"/>
      </cdr:nvSpPr>
      <cdr:spPr>
        <a:xfrm xmlns:a="http://schemas.openxmlformats.org/drawingml/2006/main">
          <a:off x="8627438" y="4857304"/>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18%</a:t>
          </a:r>
          <a:endParaRPr lang="en-US" sz="1100" b="1" dirty="0"/>
        </a:p>
      </cdr:txBody>
    </cdr:sp>
  </cdr:relSizeAnchor>
  <cdr:relSizeAnchor xmlns:cdr="http://schemas.openxmlformats.org/drawingml/2006/chartDrawing">
    <cdr:from>
      <cdr:x>0.89768</cdr:x>
      <cdr:y>0.66491</cdr:y>
    </cdr:from>
    <cdr:to>
      <cdr:x>0.9521</cdr:x>
      <cdr:y>0.73404</cdr:y>
    </cdr:to>
    <cdr:sp macro="" textlink="">
      <cdr:nvSpPr>
        <cdr:cNvPr id="10" name="TextBox 1">
          <a:extLst xmlns:a="http://schemas.openxmlformats.org/drawingml/2006/main">
            <a:ext uri="{FF2B5EF4-FFF2-40B4-BE49-F238E27FC236}">
              <a16:creationId xmlns:a16="http://schemas.microsoft.com/office/drawing/2014/main" id="{2575FF74-8CD0-40E4-8308-1D5DBC8D00FA}"/>
            </a:ext>
          </a:extLst>
        </cdr:cNvPr>
        <cdr:cNvSpPr txBox="1"/>
      </cdr:nvSpPr>
      <cdr:spPr>
        <a:xfrm xmlns:a="http://schemas.openxmlformats.org/drawingml/2006/main">
          <a:off x="10846085" y="4990297"/>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19%</a:t>
          </a:r>
          <a:endParaRPr lang="en-US" sz="1100" b="1" dirty="0"/>
        </a:p>
      </cdr:txBody>
    </cdr:sp>
  </cdr:relSizeAnchor>
  <cdr:relSizeAnchor xmlns:cdr="http://schemas.openxmlformats.org/drawingml/2006/chartDrawing">
    <cdr:from>
      <cdr:x>0.49135</cdr:x>
      <cdr:y>0.35611</cdr:y>
    </cdr:from>
    <cdr:to>
      <cdr:x>0.54578</cdr:x>
      <cdr:y>0.42524</cdr:y>
    </cdr:to>
    <cdr:sp macro="" textlink="">
      <cdr:nvSpPr>
        <cdr:cNvPr id="11" name="TextBox 1">
          <a:extLst xmlns:a="http://schemas.openxmlformats.org/drawingml/2006/main">
            <a:ext uri="{FF2B5EF4-FFF2-40B4-BE49-F238E27FC236}">
              <a16:creationId xmlns:a16="http://schemas.microsoft.com/office/drawing/2014/main" id="{91B1AB5A-3938-4880-A723-19BCB3AE3AB9}"/>
            </a:ext>
          </a:extLst>
        </cdr:cNvPr>
        <cdr:cNvSpPr txBox="1"/>
      </cdr:nvSpPr>
      <cdr:spPr>
        <a:xfrm xmlns:a="http://schemas.openxmlformats.org/drawingml/2006/main">
          <a:off x="5936749" y="2672708"/>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43%</a:t>
          </a:r>
          <a:endParaRPr lang="en-US" sz="1100" b="1" dirty="0"/>
        </a:p>
      </cdr:txBody>
    </cdr:sp>
  </cdr:relSizeAnchor>
  <cdr:relSizeAnchor xmlns:cdr="http://schemas.openxmlformats.org/drawingml/2006/chartDrawing">
    <cdr:from>
      <cdr:x>0.45011</cdr:x>
      <cdr:y>0.46543</cdr:y>
    </cdr:from>
    <cdr:to>
      <cdr:x>0.50454</cdr:x>
      <cdr:y>0.53457</cdr:y>
    </cdr:to>
    <cdr:sp macro="" textlink="">
      <cdr:nvSpPr>
        <cdr:cNvPr id="12" name="TextBox 1">
          <a:extLst xmlns:a="http://schemas.openxmlformats.org/drawingml/2006/main">
            <a:ext uri="{FF2B5EF4-FFF2-40B4-BE49-F238E27FC236}">
              <a16:creationId xmlns:a16="http://schemas.microsoft.com/office/drawing/2014/main" id="{1AA1B60A-DDAF-44C3-A4C8-F921FEB7F67E}"/>
            </a:ext>
          </a:extLst>
        </cdr:cNvPr>
        <cdr:cNvSpPr txBox="1"/>
      </cdr:nvSpPr>
      <cdr:spPr>
        <a:xfrm xmlns:a="http://schemas.openxmlformats.org/drawingml/2006/main">
          <a:off x="5438454" y="3493213"/>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33%</a:t>
          </a:r>
          <a:endParaRPr lang="en-US" sz="1100" b="1" dirty="0"/>
        </a:p>
      </cdr:txBody>
    </cdr:sp>
  </cdr:relSizeAnchor>
  <cdr:relSizeAnchor xmlns:cdr="http://schemas.openxmlformats.org/drawingml/2006/chartDrawing">
    <cdr:from>
      <cdr:x>0.63544</cdr:x>
      <cdr:y>0.57624</cdr:y>
    </cdr:from>
    <cdr:to>
      <cdr:x>0.68986</cdr:x>
      <cdr:y>0.64537</cdr:y>
    </cdr:to>
    <cdr:sp macro="" textlink="">
      <cdr:nvSpPr>
        <cdr:cNvPr id="13" name="TextBox 1">
          <a:extLst xmlns:a="http://schemas.openxmlformats.org/drawingml/2006/main">
            <a:ext uri="{FF2B5EF4-FFF2-40B4-BE49-F238E27FC236}">
              <a16:creationId xmlns:a16="http://schemas.microsoft.com/office/drawing/2014/main" id="{520592A5-82D5-4132-A3A7-5D3AB516638B}"/>
            </a:ext>
          </a:extLst>
        </cdr:cNvPr>
        <cdr:cNvSpPr txBox="1"/>
      </cdr:nvSpPr>
      <cdr:spPr>
        <a:xfrm xmlns:a="http://schemas.openxmlformats.org/drawingml/2006/main">
          <a:off x="7677650" y="4324849"/>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38%</a:t>
          </a:r>
          <a:endParaRPr lang="en-US" sz="1100" b="1" dirty="0"/>
        </a:p>
      </cdr:txBody>
    </cdr:sp>
  </cdr:relSizeAnchor>
  <cdr:relSizeAnchor xmlns:cdr="http://schemas.openxmlformats.org/drawingml/2006/chartDrawing">
    <cdr:from>
      <cdr:x>0.67026</cdr:x>
      <cdr:y>0.52498</cdr:y>
    </cdr:from>
    <cdr:to>
      <cdr:x>0.72468</cdr:x>
      <cdr:y>0.59411</cdr:y>
    </cdr:to>
    <cdr:sp macro="" textlink="">
      <cdr:nvSpPr>
        <cdr:cNvPr id="14" name="TextBox 1">
          <a:extLst xmlns:a="http://schemas.openxmlformats.org/drawingml/2006/main">
            <a:ext uri="{FF2B5EF4-FFF2-40B4-BE49-F238E27FC236}">
              <a16:creationId xmlns:a16="http://schemas.microsoft.com/office/drawing/2014/main" id="{B3706904-6ECB-4530-875D-FDF27E2C534F}"/>
            </a:ext>
          </a:extLst>
        </cdr:cNvPr>
        <cdr:cNvSpPr txBox="1"/>
      </cdr:nvSpPr>
      <cdr:spPr>
        <a:xfrm xmlns:a="http://schemas.openxmlformats.org/drawingml/2006/main">
          <a:off x="8098320" y="3940140"/>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43%</a:t>
          </a:r>
          <a:endParaRPr lang="en-US" sz="1100" b="1" dirty="0"/>
        </a:p>
      </cdr:txBody>
    </cdr:sp>
  </cdr:relSizeAnchor>
  <cdr:relSizeAnchor xmlns:cdr="http://schemas.openxmlformats.org/drawingml/2006/chartDrawing">
    <cdr:from>
      <cdr:x>0.82157</cdr:x>
      <cdr:y>0.5989</cdr:y>
    </cdr:from>
    <cdr:to>
      <cdr:x>0.87599</cdr:x>
      <cdr:y>0.66804</cdr:y>
    </cdr:to>
    <cdr:sp macro="" textlink="">
      <cdr:nvSpPr>
        <cdr:cNvPr id="15" name="TextBox 1">
          <a:extLst xmlns:a="http://schemas.openxmlformats.org/drawingml/2006/main">
            <a:ext uri="{FF2B5EF4-FFF2-40B4-BE49-F238E27FC236}">
              <a16:creationId xmlns:a16="http://schemas.microsoft.com/office/drawing/2014/main" id="{968060B8-2DEF-40A5-9886-52B709BCDFBB}"/>
            </a:ext>
          </a:extLst>
        </cdr:cNvPr>
        <cdr:cNvSpPr txBox="1"/>
      </cdr:nvSpPr>
      <cdr:spPr>
        <a:xfrm xmlns:a="http://schemas.openxmlformats.org/drawingml/2006/main">
          <a:off x="9926549" y="4494944"/>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33%</a:t>
          </a:r>
          <a:endParaRPr lang="en-US" sz="1100" b="1" dirty="0"/>
        </a:p>
      </cdr:txBody>
    </cdr:sp>
  </cdr:relSizeAnchor>
  <cdr:relSizeAnchor xmlns:cdr="http://schemas.openxmlformats.org/drawingml/2006/chartDrawing">
    <cdr:from>
      <cdr:x>0.86064</cdr:x>
      <cdr:y>0.55365</cdr:y>
    </cdr:from>
    <cdr:to>
      <cdr:x>0.91506</cdr:x>
      <cdr:y>0.62279</cdr:y>
    </cdr:to>
    <cdr:sp macro="" textlink="">
      <cdr:nvSpPr>
        <cdr:cNvPr id="16" name="TextBox 1">
          <a:extLst xmlns:a="http://schemas.openxmlformats.org/drawingml/2006/main">
            <a:ext uri="{FF2B5EF4-FFF2-40B4-BE49-F238E27FC236}">
              <a16:creationId xmlns:a16="http://schemas.microsoft.com/office/drawing/2014/main" id="{3730B48F-8221-4755-8CAF-FF9A02DFA62E}"/>
            </a:ext>
          </a:extLst>
        </cdr:cNvPr>
        <cdr:cNvSpPr txBox="1"/>
      </cdr:nvSpPr>
      <cdr:spPr>
        <a:xfrm xmlns:a="http://schemas.openxmlformats.org/drawingml/2006/main">
          <a:off x="10398589" y="4155326"/>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46%</a:t>
          </a:r>
          <a:endParaRPr lang="en-US" sz="1100" b="1" dirty="0"/>
        </a:p>
      </cdr:txBody>
    </cdr:sp>
  </cdr:relSizeAnchor>
  <cdr:relSizeAnchor xmlns:cdr="http://schemas.openxmlformats.org/drawingml/2006/chartDrawing">
    <cdr:from>
      <cdr:x>0.08499</cdr:x>
      <cdr:y>0.55913</cdr:y>
    </cdr:from>
    <cdr:to>
      <cdr:x>0.13941</cdr:x>
      <cdr:y>0.62826</cdr:y>
    </cdr:to>
    <cdr:sp macro="" textlink="">
      <cdr:nvSpPr>
        <cdr:cNvPr id="17" name="TextBox 1">
          <a:extLst xmlns:a="http://schemas.openxmlformats.org/drawingml/2006/main">
            <a:ext uri="{FF2B5EF4-FFF2-40B4-BE49-F238E27FC236}">
              <a16:creationId xmlns:a16="http://schemas.microsoft.com/office/drawing/2014/main" id="{9D6BBB1D-9423-4938-B282-7C040B561EB1}"/>
            </a:ext>
          </a:extLst>
        </cdr:cNvPr>
        <cdr:cNvSpPr txBox="1"/>
      </cdr:nvSpPr>
      <cdr:spPr>
        <a:xfrm xmlns:a="http://schemas.openxmlformats.org/drawingml/2006/main">
          <a:off x="1026845" y="4196423"/>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46%</a:t>
          </a:r>
          <a:endParaRPr lang="en-US" sz="1100" b="1" dirty="0"/>
        </a:p>
      </cdr:txBody>
    </cdr:sp>
  </cdr:relSizeAnchor>
  <cdr:relSizeAnchor xmlns:cdr="http://schemas.openxmlformats.org/drawingml/2006/chartDrawing">
    <cdr:from>
      <cdr:x>0.38005</cdr:x>
      <cdr:y>0.29945</cdr:y>
    </cdr:from>
    <cdr:to>
      <cdr:x>0.43448</cdr:x>
      <cdr:y>0.35044</cdr:y>
    </cdr:to>
    <cdr:sp macro="" textlink="">
      <cdr:nvSpPr>
        <cdr:cNvPr id="18" name="TextBox 1">
          <a:extLst xmlns:a="http://schemas.openxmlformats.org/drawingml/2006/main">
            <a:ext uri="{FF2B5EF4-FFF2-40B4-BE49-F238E27FC236}">
              <a16:creationId xmlns:a16="http://schemas.microsoft.com/office/drawing/2014/main" id="{A9A5444D-2AD0-4992-848B-15639B665C34}"/>
            </a:ext>
          </a:extLst>
        </cdr:cNvPr>
        <cdr:cNvSpPr txBox="1"/>
      </cdr:nvSpPr>
      <cdr:spPr>
        <a:xfrm xmlns:a="http://schemas.openxmlformats.org/drawingml/2006/main">
          <a:off x="4591978" y="2247473"/>
          <a:ext cx="657546" cy="382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22%</a:t>
          </a:r>
          <a:endParaRPr lang="en-US" sz="1100" b="1" dirty="0"/>
        </a:p>
      </cdr:txBody>
    </cdr:sp>
  </cdr:relSizeAnchor>
  <cdr:relSizeAnchor xmlns:cdr="http://schemas.openxmlformats.org/drawingml/2006/chartDrawing">
    <cdr:from>
      <cdr:x>0.60025</cdr:x>
      <cdr:y>0.04202</cdr:y>
    </cdr:from>
    <cdr:to>
      <cdr:x>0.65467</cdr:x>
      <cdr:y>0.11115</cdr:y>
    </cdr:to>
    <cdr:sp macro="" textlink="">
      <cdr:nvSpPr>
        <cdr:cNvPr id="19" name="TextBox 1">
          <a:extLst xmlns:a="http://schemas.openxmlformats.org/drawingml/2006/main">
            <a:ext uri="{FF2B5EF4-FFF2-40B4-BE49-F238E27FC236}">
              <a16:creationId xmlns:a16="http://schemas.microsoft.com/office/drawing/2014/main" id="{BD7EAF1E-45FB-456E-89B5-38366CC1915E}"/>
            </a:ext>
          </a:extLst>
        </cdr:cNvPr>
        <cdr:cNvSpPr txBox="1"/>
      </cdr:nvSpPr>
      <cdr:spPr>
        <a:xfrm xmlns:a="http://schemas.openxmlformats.org/drawingml/2006/main">
          <a:off x="7252414" y="315360"/>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40%</a:t>
          </a:r>
          <a:endParaRPr lang="en-US" sz="1100" b="1" dirty="0"/>
        </a:p>
      </cdr:txBody>
    </cdr:sp>
  </cdr:relSizeAnchor>
  <cdr:relSizeAnchor xmlns:cdr="http://schemas.openxmlformats.org/drawingml/2006/chartDrawing">
    <cdr:from>
      <cdr:x>0.74731</cdr:x>
      <cdr:y>0.39239</cdr:y>
    </cdr:from>
    <cdr:to>
      <cdr:x>0.80173</cdr:x>
      <cdr:y>0.46152</cdr:y>
    </cdr:to>
    <cdr:sp macro="" textlink="">
      <cdr:nvSpPr>
        <cdr:cNvPr id="20" name="TextBox 1">
          <a:extLst xmlns:a="http://schemas.openxmlformats.org/drawingml/2006/main">
            <a:ext uri="{FF2B5EF4-FFF2-40B4-BE49-F238E27FC236}">
              <a16:creationId xmlns:a16="http://schemas.microsoft.com/office/drawing/2014/main" id="{6BB1F63B-DEBB-45BB-8A36-AD64A0F038EC}"/>
            </a:ext>
          </a:extLst>
        </cdr:cNvPr>
        <cdr:cNvSpPr txBox="1"/>
      </cdr:nvSpPr>
      <cdr:spPr>
        <a:xfrm xmlns:a="http://schemas.openxmlformats.org/drawingml/2006/main">
          <a:off x="9029272" y="2944973"/>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17%</a:t>
          </a:r>
          <a:endParaRPr lang="en-US" sz="1100" b="1" dirty="0"/>
        </a:p>
      </cdr:txBody>
    </cdr:sp>
  </cdr:relSizeAnchor>
  <cdr:relSizeAnchor xmlns:cdr="http://schemas.openxmlformats.org/drawingml/2006/chartDrawing">
    <cdr:from>
      <cdr:x>0.93141</cdr:x>
      <cdr:y>0.46543</cdr:y>
    </cdr:from>
    <cdr:to>
      <cdr:x>0.98583</cdr:x>
      <cdr:y>0.53457</cdr:y>
    </cdr:to>
    <cdr:sp macro="" textlink="">
      <cdr:nvSpPr>
        <cdr:cNvPr id="21" name="TextBox 1">
          <a:extLst xmlns:a="http://schemas.openxmlformats.org/drawingml/2006/main">
            <a:ext uri="{FF2B5EF4-FFF2-40B4-BE49-F238E27FC236}">
              <a16:creationId xmlns:a16="http://schemas.microsoft.com/office/drawing/2014/main" id="{3E481591-89B9-4899-8D8E-F81F0FFCC091}"/>
            </a:ext>
          </a:extLst>
        </cdr:cNvPr>
        <cdr:cNvSpPr txBox="1"/>
      </cdr:nvSpPr>
      <cdr:spPr>
        <a:xfrm xmlns:a="http://schemas.openxmlformats.org/drawingml/2006/main">
          <a:off x="11253627" y="3493213"/>
          <a:ext cx="657546" cy="518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13%</a:t>
          </a:r>
          <a:endParaRPr 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0.57465</cdr:x>
      <cdr:y>0.03034</cdr:y>
    </cdr:from>
    <cdr:to>
      <cdr:x>0.81826</cdr:x>
      <cdr:y>0.07659</cdr:y>
    </cdr:to>
    <cdr:sp macro="" textlink="">
      <cdr:nvSpPr>
        <cdr:cNvPr id="2" name="TextBox 1">
          <a:extLst xmlns:a="http://schemas.openxmlformats.org/drawingml/2006/main">
            <a:ext uri="{FF2B5EF4-FFF2-40B4-BE49-F238E27FC236}">
              <a16:creationId xmlns:a16="http://schemas.microsoft.com/office/drawing/2014/main" id="{03F632A2-9953-4896-A3C4-0F4A367BA948}"/>
            </a:ext>
          </a:extLst>
        </cdr:cNvPr>
        <cdr:cNvSpPr txBox="1"/>
      </cdr:nvSpPr>
      <cdr:spPr>
        <a:xfrm xmlns:a="http://schemas.openxmlformats.org/drawingml/2006/main">
          <a:off x="7006134" y="179100"/>
          <a:ext cx="2970071" cy="2729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MD: 12% increase from 2014</a:t>
          </a:r>
        </a:p>
      </cdr:txBody>
    </cdr:sp>
  </cdr:relSizeAnchor>
  <cdr:relSizeAnchor xmlns:cdr="http://schemas.openxmlformats.org/drawingml/2006/chartDrawing">
    <cdr:from>
      <cdr:x>0.56907</cdr:x>
      <cdr:y>0.09443</cdr:y>
    </cdr:from>
    <cdr:to>
      <cdr:x>0.58205</cdr:x>
      <cdr:y>0.16467</cdr:y>
    </cdr:to>
    <cdr:cxnSp macro="">
      <cdr:nvCxnSpPr>
        <cdr:cNvPr id="4" name="Straight Arrow Connector 3">
          <a:extLst xmlns:a="http://schemas.openxmlformats.org/drawingml/2006/main">
            <a:ext uri="{FF2B5EF4-FFF2-40B4-BE49-F238E27FC236}">
              <a16:creationId xmlns:a16="http://schemas.microsoft.com/office/drawing/2014/main" id="{E81C4F8F-6695-49F4-AC71-1516079EF5E9}"/>
            </a:ext>
          </a:extLst>
        </cdr:cNvPr>
        <cdr:cNvCxnSpPr/>
      </cdr:nvCxnSpPr>
      <cdr:spPr>
        <a:xfrm xmlns:a="http://schemas.openxmlformats.org/drawingml/2006/main" flipH="1">
          <a:off x="6938056" y="557355"/>
          <a:ext cx="158252" cy="414592"/>
        </a:xfrm>
        <a:prstGeom xmlns:a="http://schemas.openxmlformats.org/drawingml/2006/main" prst="straightConnector1">
          <a:avLst/>
        </a:prstGeom>
        <a:ln xmlns:a="http://schemas.openxmlformats.org/drawingml/2006/main" w="222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0.28315</cdr:x>
      <cdr:y>0.03373</cdr:y>
    </cdr:from>
    <cdr:to>
      <cdr:x>0.52753</cdr:x>
      <cdr:y>0.10618</cdr:y>
    </cdr:to>
    <cdr:sp macro="" textlink="">
      <cdr:nvSpPr>
        <cdr:cNvPr id="5" name="TextBox 1">
          <a:extLst xmlns:a="http://schemas.openxmlformats.org/drawingml/2006/main">
            <a:ext uri="{FF2B5EF4-FFF2-40B4-BE49-F238E27FC236}">
              <a16:creationId xmlns:a16="http://schemas.microsoft.com/office/drawing/2014/main" id="{92FB6203-1951-4B38-921C-01B8B666572F}"/>
            </a:ext>
          </a:extLst>
        </cdr:cNvPr>
        <cdr:cNvSpPr txBox="1"/>
      </cdr:nvSpPr>
      <cdr:spPr>
        <a:xfrm xmlns:a="http://schemas.openxmlformats.org/drawingml/2006/main">
          <a:off x="3452165" y="199091"/>
          <a:ext cx="2979457" cy="4276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KENT - 5% increase from 2014</a:t>
          </a:r>
        </a:p>
      </cdr:txBody>
    </cdr:sp>
  </cdr:relSizeAnchor>
  <cdr:relSizeAnchor xmlns:cdr="http://schemas.openxmlformats.org/drawingml/2006/chartDrawing">
    <cdr:from>
      <cdr:x>0.16264</cdr:x>
      <cdr:y>0.06441</cdr:y>
    </cdr:from>
    <cdr:to>
      <cdr:x>0.28904</cdr:x>
      <cdr:y>0.09051</cdr:y>
    </cdr:to>
    <cdr:cxnSp macro="">
      <cdr:nvCxnSpPr>
        <cdr:cNvPr id="6" name="Straight Arrow Connector 5">
          <a:extLst xmlns:a="http://schemas.openxmlformats.org/drawingml/2006/main">
            <a:ext uri="{FF2B5EF4-FFF2-40B4-BE49-F238E27FC236}">
              <a16:creationId xmlns:a16="http://schemas.microsoft.com/office/drawing/2014/main" id="{59707299-D495-463C-91B2-B9ECB48615F8}"/>
            </a:ext>
          </a:extLst>
        </cdr:cNvPr>
        <cdr:cNvCxnSpPr/>
      </cdr:nvCxnSpPr>
      <cdr:spPr>
        <a:xfrm xmlns:a="http://schemas.openxmlformats.org/drawingml/2006/main" flipH="1">
          <a:off x="1982912" y="380167"/>
          <a:ext cx="1541099" cy="154089"/>
        </a:xfrm>
        <a:prstGeom xmlns:a="http://schemas.openxmlformats.org/drawingml/2006/main" prst="straightConnector1">
          <a:avLst/>
        </a:prstGeom>
        <a:ln xmlns:a="http://schemas.openxmlformats.org/drawingml/2006/main" w="222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0.57959</cdr:x>
      <cdr:y>0.0166</cdr:y>
    </cdr:from>
    <cdr:to>
      <cdr:x>0.8282</cdr:x>
      <cdr:y>0.0945</cdr:y>
    </cdr:to>
    <cdr:sp macro="" textlink="">
      <cdr:nvSpPr>
        <cdr:cNvPr id="2" name="TextBox 1">
          <a:extLst xmlns:a="http://schemas.openxmlformats.org/drawingml/2006/main">
            <a:ext uri="{FF2B5EF4-FFF2-40B4-BE49-F238E27FC236}">
              <a16:creationId xmlns:a16="http://schemas.microsoft.com/office/drawing/2014/main" id="{C92D07D6-461A-460D-BA10-4380BC7E999B}"/>
            </a:ext>
          </a:extLst>
        </cdr:cNvPr>
        <cdr:cNvSpPr txBox="1"/>
      </cdr:nvSpPr>
      <cdr:spPr>
        <a:xfrm xmlns:a="http://schemas.openxmlformats.org/drawingml/2006/main">
          <a:off x="7066408" y="97499"/>
          <a:ext cx="3031053" cy="4575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MD: Dems up 15% for 2018</a:t>
          </a:r>
        </a:p>
      </cdr:txBody>
    </cdr:sp>
  </cdr:relSizeAnchor>
</c:userShapes>
</file>

<file path=ppt/drawings/drawing5.xml><?xml version="1.0" encoding="utf-8"?>
<c:userShapes xmlns:c="http://schemas.openxmlformats.org/drawingml/2006/chart">
  <cdr:relSizeAnchor xmlns:cdr="http://schemas.openxmlformats.org/drawingml/2006/chartDrawing">
    <cdr:from>
      <cdr:x>0.62616</cdr:x>
      <cdr:y>0.02171</cdr:y>
    </cdr:from>
    <cdr:to>
      <cdr:x>0.93228</cdr:x>
      <cdr:y>0.09961</cdr:y>
    </cdr:to>
    <cdr:sp macro="" textlink="">
      <cdr:nvSpPr>
        <cdr:cNvPr id="2" name="TextBox 1">
          <a:extLst xmlns:a="http://schemas.openxmlformats.org/drawingml/2006/main">
            <a:ext uri="{FF2B5EF4-FFF2-40B4-BE49-F238E27FC236}">
              <a16:creationId xmlns:a16="http://schemas.microsoft.com/office/drawing/2014/main" id="{C92D07D6-461A-460D-BA10-4380BC7E999B}"/>
            </a:ext>
          </a:extLst>
        </cdr:cNvPr>
        <cdr:cNvSpPr txBox="1"/>
      </cdr:nvSpPr>
      <cdr:spPr>
        <a:xfrm xmlns:a="http://schemas.openxmlformats.org/drawingml/2006/main">
          <a:off x="5425599" y="136656"/>
          <a:ext cx="2652565" cy="4902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a:t>MD: Reps up 4% for 2018</a:t>
          </a:r>
        </a:p>
      </cdr:txBody>
    </cdr:sp>
  </cdr:relSizeAnchor>
  <cdr:relSizeAnchor xmlns:cdr="http://schemas.openxmlformats.org/drawingml/2006/chartDrawing">
    <cdr:from>
      <cdr:x>0.3196</cdr:x>
      <cdr:y>0.00395</cdr:y>
    </cdr:from>
    <cdr:to>
      <cdr:x>0.52626</cdr:x>
      <cdr:y>0.05907</cdr:y>
    </cdr:to>
    <cdr:sp macro="" textlink="">
      <cdr:nvSpPr>
        <cdr:cNvPr id="4" name="TextBox 3">
          <a:extLst xmlns:a="http://schemas.openxmlformats.org/drawingml/2006/main">
            <a:ext uri="{FF2B5EF4-FFF2-40B4-BE49-F238E27FC236}">
              <a16:creationId xmlns:a16="http://schemas.microsoft.com/office/drawing/2014/main" id="{7BC40491-9BB3-408E-BDDC-88A4E4DF2E19}"/>
            </a:ext>
          </a:extLst>
        </cdr:cNvPr>
        <cdr:cNvSpPr txBox="1"/>
      </cdr:nvSpPr>
      <cdr:spPr>
        <a:xfrm xmlns:a="http://schemas.openxmlformats.org/drawingml/2006/main">
          <a:off x="3896513" y="24165"/>
          <a:ext cx="2519599" cy="336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KENT: Reps up 2% for 2018</a:t>
          </a:r>
        </a:p>
      </cdr:txBody>
    </cdr:sp>
  </cdr:relSizeAnchor>
</c:userShapes>
</file>

<file path=ppt/drawings/drawing6.xml><?xml version="1.0" encoding="utf-8"?>
<c:userShapes xmlns:c="http://schemas.openxmlformats.org/drawingml/2006/chart">
  <cdr:relSizeAnchor xmlns:cdr="http://schemas.openxmlformats.org/drawingml/2006/chartDrawing">
    <cdr:from>
      <cdr:x>0.35156</cdr:x>
      <cdr:y>0.05517</cdr:y>
    </cdr:from>
    <cdr:to>
      <cdr:x>0.61523</cdr:x>
      <cdr:y>0.10384</cdr:y>
    </cdr:to>
    <cdr:sp macro="" textlink="">
      <cdr:nvSpPr>
        <cdr:cNvPr id="2" name="TextBox 1">
          <a:extLst xmlns:a="http://schemas.openxmlformats.org/drawingml/2006/main">
            <a:ext uri="{FF2B5EF4-FFF2-40B4-BE49-F238E27FC236}">
              <a16:creationId xmlns:a16="http://schemas.microsoft.com/office/drawing/2014/main" id="{A2154E23-E063-44AD-BE08-B2B303C27D4E}"/>
            </a:ext>
          </a:extLst>
        </cdr:cNvPr>
        <cdr:cNvSpPr txBox="1"/>
      </cdr:nvSpPr>
      <cdr:spPr>
        <a:xfrm xmlns:a="http://schemas.openxmlformats.org/drawingml/2006/main">
          <a:off x="4286250" y="310479"/>
          <a:ext cx="3214688" cy="2739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Jealous beats Brown in Somerset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8D7837B-E5B2-4BAA-A076-0D70CD8D5710}" type="datetimeFigureOut">
              <a:rPr lang="en-US" smtClean="0"/>
              <a:t>12/12/2018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FF89BF7-776B-4B50-A829-E615762F614F}" type="slidenum">
              <a:rPr lang="en-US" smtClean="0"/>
              <a:t>‹#›</a:t>
            </a:fld>
            <a:endParaRPr lang="en-US"/>
          </a:p>
        </p:txBody>
      </p:sp>
    </p:spTree>
    <p:extLst>
      <p:ext uri="{BB962C8B-B14F-4D97-AF65-F5344CB8AC3E}">
        <p14:creationId xmlns:p14="http://schemas.microsoft.com/office/powerpoint/2010/main" val="142055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02D79C6-209A-423F-9E52-F1418F090046}" type="datetimeFigureOut">
              <a:rPr lang="en-US" smtClean="0"/>
              <a:t>12/12/2018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F55CFC6-18A5-40C3-B918-7520AA3C6EA7}" type="slidenum">
              <a:rPr lang="en-US" smtClean="0"/>
              <a:t>‹#›</a:t>
            </a:fld>
            <a:endParaRPr lang="en-US"/>
          </a:p>
        </p:txBody>
      </p:sp>
    </p:spTree>
    <p:extLst>
      <p:ext uri="{BB962C8B-B14F-4D97-AF65-F5344CB8AC3E}">
        <p14:creationId xmlns:p14="http://schemas.microsoft.com/office/powerpoint/2010/main" val="205800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Lowest Democratic vote for governor since 1994.</a:t>
            </a:r>
            <a:r>
              <a:rPr lang="en-US" baseline="0" dirty="0"/>
              <a:t>  Highest Republican count since 2002. Lowest total vote count since 1998. Registered voters numbered 2567894 in 1998; in 2014 they were  3616401 or over a million additional voters.</a:t>
            </a:r>
            <a:endParaRPr lang="en-US" dirty="0"/>
          </a:p>
        </p:txBody>
      </p:sp>
      <p:sp>
        <p:nvSpPr>
          <p:cNvPr id="4" name="Slide Number Placeholder 3"/>
          <p:cNvSpPr>
            <a:spLocks noGrp="1"/>
          </p:cNvSpPr>
          <p:nvPr>
            <p:ph type="sldNum" sz="quarter" idx="10"/>
          </p:nvPr>
        </p:nvSpPr>
        <p:spPr/>
        <p:txBody>
          <a:bodyPr/>
          <a:lstStyle/>
          <a:p>
            <a:fld id="{A6537DEC-F865-4987-829E-19922E998429}" type="slidenum">
              <a:rPr lang="en-US" smtClean="0"/>
              <a:t>14</a:t>
            </a:fld>
            <a:endParaRPr lang="en-US"/>
          </a:p>
        </p:txBody>
      </p:sp>
    </p:spTree>
    <p:extLst>
      <p:ext uri="{BB962C8B-B14F-4D97-AF65-F5344CB8AC3E}">
        <p14:creationId xmlns:p14="http://schemas.microsoft.com/office/powerpoint/2010/main" val="206305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324517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44639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19564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228783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81695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230541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234890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374599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54405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127306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BC55AA32-0C12-44DF-A95E-C77ECAF9DFE6}" type="datetimeFigureOut">
              <a:rPr lang="en-US" smtClean="0"/>
              <a:t>12/12/2018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7890CE-6710-4B62-ADBF-B910FD6359DE}" type="slidenum">
              <a:rPr lang="en-US" smtClean="0"/>
              <a:t>‹#›</a:t>
            </a:fld>
            <a:endParaRPr lang="en-US"/>
          </a:p>
        </p:txBody>
      </p:sp>
    </p:spTree>
    <p:extLst>
      <p:ext uri="{BB962C8B-B14F-4D97-AF65-F5344CB8AC3E}">
        <p14:creationId xmlns:p14="http://schemas.microsoft.com/office/powerpoint/2010/main" val="16286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C55AA32-0C12-44DF-A95E-C77ECAF9DFE6}" type="datetimeFigureOut">
              <a:rPr lang="en-US" smtClean="0"/>
              <a:t>12/12/2018</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7890CE-6710-4B62-ADBF-B910FD6359DE}" type="slidenum">
              <a:rPr lang="en-US" smtClean="0"/>
              <a:t>‹#›</a:t>
            </a:fld>
            <a:endParaRPr lang="en-US"/>
          </a:p>
        </p:txBody>
      </p:sp>
    </p:spTree>
    <p:extLst>
      <p:ext uri="{BB962C8B-B14F-4D97-AF65-F5344CB8AC3E}">
        <p14:creationId xmlns:p14="http://schemas.microsoft.com/office/powerpoint/2010/main" val="3745390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dnataf@aac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ashingtonpost.com/local/md-politics/ben-jealous-is-running-an-outsiders-campaign-for-governor-can-it-work-against-hogan/2018/10/06/43681ea8-c349-11e8-97a5-ab1e46bb3bc7_story.html?utm_term=.027e56c010bd" TargetMode="External"/><Relationship Id="rId2" Type="http://schemas.openxmlformats.org/officeDocument/2006/relationships/hyperlink" Target="https://www.washingtonpost.com/local/md-politics/ben-jealous-vs-larry-hogan-the-difference-money-makes/2018/11/03/8dcfd84c-dde7-11e8-b3f0-62607289efee_story.html?utm_term=.39c7fa74d68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washingtonpost.com/local/md-politics/ben-jealous-is-running-an-outsiders-campaign-for-governor-can-it-work-against-hogan/2018/10/06/43681ea8-c349-11e8-97a5-ab1e46bb3bc7_story.html?utm_term=.027e56c010b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ypr.org/post/hogan-blames-trump-down-ballot-gop-loss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fivethirtyeight.com/features/at-least-123-women-are-headed-to-congress-just-19-are-republicans/"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washingtonpost.com/local/public-safety/marylands-congressional-voting-map-is-back-in-court-in-gerrymandering-case/2018/10/03/96c6e790-c656-11e8-9b1c-a90f1daae309_story.html?utm_term=.629159b442e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ivethirtyeight.com/features/at-least-123-women-are-headed-to-congress-just-19-are-republican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nytimes.com/interactive/2018/11/06/us/elections/results-dashboard-live.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ashingtonpost.com/blogs/plum-line/wp/2018/11/19/why-did-trumps-lies-fail-so-badly-important-new-data-provides-a-clue/?utm_term=.23287221cba6&amp;wpisrc=nl_most&amp;wpmm=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845" y="1594721"/>
            <a:ext cx="10750378" cy="1933874"/>
          </a:xfrm>
        </p:spPr>
        <p:txBody>
          <a:bodyPr>
            <a:noAutofit/>
          </a:bodyPr>
          <a:lstStyle/>
          <a:p>
            <a:r>
              <a:rPr lang="en-US" sz="4800" dirty="0"/>
              <a:t>2018 Elections in USA, Maryland </a:t>
            </a:r>
            <a:br>
              <a:rPr lang="en-US" sz="4800" dirty="0"/>
            </a:br>
            <a:r>
              <a:rPr lang="en-US" sz="4800" dirty="0"/>
              <a:t>and Kent County</a:t>
            </a:r>
          </a:p>
        </p:txBody>
      </p:sp>
      <p:sp>
        <p:nvSpPr>
          <p:cNvPr id="3" name="Subtitle 2"/>
          <p:cNvSpPr>
            <a:spLocks noGrp="1"/>
          </p:cNvSpPr>
          <p:nvPr>
            <p:ph type="subTitle" idx="1"/>
          </p:nvPr>
        </p:nvSpPr>
        <p:spPr>
          <a:xfrm>
            <a:off x="2154936" y="4117479"/>
            <a:ext cx="9144000" cy="1655762"/>
          </a:xfrm>
        </p:spPr>
        <p:txBody>
          <a:bodyPr>
            <a:normAutofit fontScale="62500" lnSpcReduction="20000"/>
          </a:bodyPr>
          <a:lstStyle/>
          <a:p>
            <a:r>
              <a:rPr lang="en-US" dirty="0"/>
              <a:t>By Dan Nataf, Ph.D.</a:t>
            </a:r>
          </a:p>
          <a:p>
            <a:r>
              <a:rPr lang="en-US" dirty="0"/>
              <a:t>Director, Center for the Study of Local Issues</a:t>
            </a:r>
          </a:p>
          <a:p>
            <a:r>
              <a:rPr lang="en-US" dirty="0"/>
              <a:t>Professor, Political Science</a:t>
            </a:r>
          </a:p>
          <a:p>
            <a:r>
              <a:rPr lang="en-US" dirty="0"/>
              <a:t>Anne Arundel Community College</a:t>
            </a:r>
          </a:p>
          <a:p>
            <a:r>
              <a:rPr lang="en-US" dirty="0"/>
              <a:t>www2.aacc.edu/csli</a:t>
            </a:r>
          </a:p>
          <a:p>
            <a:r>
              <a:rPr lang="en-US" dirty="0">
                <a:hlinkClick r:id="rId2"/>
              </a:rPr>
              <a:t>ddnataf@aacc.edu</a:t>
            </a:r>
            <a:r>
              <a:rPr lang="en-US" dirty="0"/>
              <a:t>    410-777-2733</a:t>
            </a:r>
          </a:p>
          <a:p>
            <a:r>
              <a:rPr lang="en-US" dirty="0"/>
              <a:t>December 13, 2018</a:t>
            </a:r>
          </a:p>
          <a:p>
            <a:endParaRPr lang="en-US" dirty="0"/>
          </a:p>
        </p:txBody>
      </p:sp>
      <p:sp>
        <p:nvSpPr>
          <p:cNvPr id="4" name="TextBox 3"/>
          <p:cNvSpPr txBox="1"/>
          <p:nvPr/>
        </p:nvSpPr>
        <p:spPr>
          <a:xfrm>
            <a:off x="8579796" y="6536987"/>
            <a:ext cx="3612204"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2593377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9D3D-9BDD-46A3-B5E0-104B8CED3CE7}"/>
              </a:ext>
            </a:extLst>
          </p:cNvPr>
          <p:cNvSpPr>
            <a:spLocks noGrp="1"/>
          </p:cNvSpPr>
          <p:nvPr>
            <p:ph type="title"/>
          </p:nvPr>
        </p:nvSpPr>
        <p:spPr>
          <a:xfrm>
            <a:off x="609600" y="274638"/>
            <a:ext cx="10972800" cy="588391"/>
          </a:xfrm>
          <a:solidFill>
            <a:srgbClr val="FFFFFF"/>
          </a:solidFill>
        </p:spPr>
        <p:txBody>
          <a:bodyPr/>
          <a:lstStyle/>
          <a:p>
            <a:r>
              <a:rPr lang="en-US" dirty="0"/>
              <a:t>Turnout by County: 2014 vs. 2018</a:t>
            </a:r>
          </a:p>
        </p:txBody>
      </p:sp>
      <p:graphicFrame>
        <p:nvGraphicFramePr>
          <p:cNvPr id="5" name="Content Placeholder 4">
            <a:extLst>
              <a:ext uri="{FF2B5EF4-FFF2-40B4-BE49-F238E27FC236}">
                <a16:creationId xmlns:a16="http://schemas.microsoft.com/office/drawing/2014/main" id="{36151106-71EC-4AFE-9F60-45C1D2B905D7}"/>
              </a:ext>
            </a:extLst>
          </p:cNvPr>
          <p:cNvGraphicFramePr>
            <a:graphicFrameLocks noGrp="1"/>
          </p:cNvGraphicFramePr>
          <p:nvPr>
            <p:ph idx="1"/>
            <p:extLst>
              <p:ext uri="{D42A27DB-BD31-4B8C-83A1-F6EECF244321}">
                <p14:modId xmlns:p14="http://schemas.microsoft.com/office/powerpoint/2010/main" val="302612273"/>
              </p:ext>
            </p:extLst>
          </p:nvPr>
        </p:nvGraphicFramePr>
        <p:xfrm>
          <a:off x="0" y="955497"/>
          <a:ext cx="12192000" cy="590250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A5A2C08C-FD3F-4B08-AA12-17D2EF7ADFAB}"/>
              </a:ext>
            </a:extLst>
          </p:cNvPr>
          <p:cNvSpPr/>
          <p:nvPr/>
        </p:nvSpPr>
        <p:spPr>
          <a:xfrm>
            <a:off x="1364318" y="1097950"/>
            <a:ext cx="540689" cy="46621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E8C60F3-1708-428A-8E32-90DFBB9F264C}"/>
              </a:ext>
            </a:extLst>
          </p:cNvPr>
          <p:cNvSpPr/>
          <p:nvPr/>
        </p:nvSpPr>
        <p:spPr>
          <a:xfrm>
            <a:off x="6507814" y="1849348"/>
            <a:ext cx="540689" cy="3910702"/>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9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9D3D-9BDD-46A3-B5E0-104B8CED3CE7}"/>
              </a:ext>
            </a:extLst>
          </p:cNvPr>
          <p:cNvSpPr>
            <a:spLocks noGrp="1"/>
          </p:cNvSpPr>
          <p:nvPr>
            <p:ph type="title"/>
          </p:nvPr>
        </p:nvSpPr>
        <p:spPr>
          <a:xfrm>
            <a:off x="609600" y="-26212"/>
            <a:ext cx="10972800" cy="588391"/>
          </a:xfrm>
          <a:solidFill>
            <a:srgbClr val="FFFFFF"/>
          </a:solidFill>
        </p:spPr>
        <p:txBody>
          <a:bodyPr/>
          <a:lstStyle/>
          <a:p>
            <a:r>
              <a:rPr lang="en-US" dirty="0"/>
              <a:t>Dem Turnout by County: 2014 vs. 2018</a:t>
            </a:r>
          </a:p>
        </p:txBody>
      </p:sp>
      <p:cxnSp>
        <p:nvCxnSpPr>
          <p:cNvPr id="9" name="Straight Arrow Connector 8">
            <a:extLst>
              <a:ext uri="{FF2B5EF4-FFF2-40B4-BE49-F238E27FC236}">
                <a16:creationId xmlns:a16="http://schemas.microsoft.com/office/drawing/2014/main" id="{5C964B6C-8C4F-4411-A4B5-30BC0462312A}"/>
              </a:ext>
            </a:extLst>
          </p:cNvPr>
          <p:cNvCxnSpPr>
            <a:cxnSpLocks/>
          </p:cNvCxnSpPr>
          <p:nvPr/>
        </p:nvCxnSpPr>
        <p:spPr>
          <a:xfrm>
            <a:off x="11014254" y="1454549"/>
            <a:ext cx="718834" cy="7338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1EC268-3AD5-47EB-ABCC-5D1E34086B7C}"/>
              </a:ext>
            </a:extLst>
          </p:cNvPr>
          <p:cNvCxnSpPr>
            <a:cxnSpLocks/>
          </p:cNvCxnSpPr>
          <p:nvPr/>
        </p:nvCxnSpPr>
        <p:spPr>
          <a:xfrm flipH="1">
            <a:off x="1469204" y="1454548"/>
            <a:ext cx="1190447" cy="56946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7C824862-5A33-4CD5-A4B8-659CBBDE13BA}"/>
              </a:ext>
            </a:extLst>
          </p:cNvPr>
          <p:cNvGraphicFramePr>
            <a:graphicFrameLocks noGrp="1"/>
          </p:cNvGraphicFramePr>
          <p:nvPr>
            <p:ph idx="1"/>
            <p:extLst>
              <p:ext uri="{D42A27DB-BD31-4B8C-83A1-F6EECF244321}">
                <p14:modId xmlns:p14="http://schemas.microsoft.com/office/powerpoint/2010/main" val="1511113938"/>
              </p:ext>
            </p:extLst>
          </p:nvPr>
        </p:nvGraphicFramePr>
        <p:xfrm>
          <a:off x="0" y="729465"/>
          <a:ext cx="12192000" cy="608894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34CD18FC-CF82-4DC4-A6CE-905A4745337E}"/>
              </a:ext>
            </a:extLst>
          </p:cNvPr>
          <p:cNvCxnSpPr>
            <a:cxnSpLocks/>
          </p:cNvCxnSpPr>
          <p:nvPr/>
        </p:nvCxnSpPr>
        <p:spPr>
          <a:xfrm flipH="1">
            <a:off x="6887716" y="1146491"/>
            <a:ext cx="352139" cy="42938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990C8F20-ABF6-4CC5-8B8A-948E540F3AA5}"/>
              </a:ext>
            </a:extLst>
          </p:cNvPr>
          <p:cNvSpPr txBox="1"/>
          <p:nvPr/>
        </p:nvSpPr>
        <p:spPr>
          <a:xfrm>
            <a:off x="2524867" y="747241"/>
            <a:ext cx="2190121" cy="4550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Dems up 8% in KENT</a:t>
            </a:r>
          </a:p>
        </p:txBody>
      </p:sp>
      <p:cxnSp>
        <p:nvCxnSpPr>
          <p:cNvPr id="13" name="Straight Arrow Connector 12">
            <a:extLst>
              <a:ext uri="{FF2B5EF4-FFF2-40B4-BE49-F238E27FC236}">
                <a16:creationId xmlns:a16="http://schemas.microsoft.com/office/drawing/2014/main" id="{059D704D-8912-4E07-A0D6-E0BBD9922E2C}"/>
              </a:ext>
            </a:extLst>
          </p:cNvPr>
          <p:cNvCxnSpPr>
            <a:cxnSpLocks/>
          </p:cNvCxnSpPr>
          <p:nvPr/>
        </p:nvCxnSpPr>
        <p:spPr>
          <a:xfrm flipH="1">
            <a:off x="1935571" y="848741"/>
            <a:ext cx="640664" cy="12600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AADACFD-C210-49E1-A622-A1EF9A2C3838}"/>
              </a:ext>
            </a:extLst>
          </p:cNvPr>
          <p:cNvSpPr/>
          <p:nvPr/>
        </p:nvSpPr>
        <p:spPr>
          <a:xfrm>
            <a:off x="6428804" y="1454548"/>
            <a:ext cx="606333" cy="4633066"/>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30CC0FF-6F2F-452D-86EF-68A9BF6BB84D}"/>
              </a:ext>
            </a:extLst>
          </p:cNvPr>
          <p:cNvSpPr/>
          <p:nvPr/>
        </p:nvSpPr>
        <p:spPr>
          <a:xfrm>
            <a:off x="1337999" y="848741"/>
            <a:ext cx="606333" cy="5317229"/>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45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9D3D-9BDD-46A3-B5E0-104B8CED3CE7}"/>
              </a:ext>
            </a:extLst>
          </p:cNvPr>
          <p:cNvSpPr>
            <a:spLocks noGrp="1"/>
          </p:cNvSpPr>
          <p:nvPr>
            <p:ph type="title"/>
          </p:nvPr>
        </p:nvSpPr>
        <p:spPr>
          <a:xfrm>
            <a:off x="609600" y="-26212"/>
            <a:ext cx="10972800" cy="588391"/>
          </a:xfrm>
          <a:solidFill>
            <a:srgbClr val="FFFFFF"/>
          </a:solidFill>
        </p:spPr>
        <p:txBody>
          <a:bodyPr/>
          <a:lstStyle/>
          <a:p>
            <a:r>
              <a:rPr lang="en-US" dirty="0"/>
              <a:t>Rep Turnout by County: 2014 vs. 2018</a:t>
            </a:r>
          </a:p>
        </p:txBody>
      </p:sp>
      <p:cxnSp>
        <p:nvCxnSpPr>
          <p:cNvPr id="9" name="Straight Arrow Connector 8">
            <a:extLst>
              <a:ext uri="{FF2B5EF4-FFF2-40B4-BE49-F238E27FC236}">
                <a16:creationId xmlns:a16="http://schemas.microsoft.com/office/drawing/2014/main" id="{5C964B6C-8C4F-4411-A4B5-30BC0462312A}"/>
              </a:ext>
            </a:extLst>
          </p:cNvPr>
          <p:cNvCxnSpPr>
            <a:cxnSpLocks/>
          </p:cNvCxnSpPr>
          <p:nvPr/>
        </p:nvCxnSpPr>
        <p:spPr>
          <a:xfrm>
            <a:off x="11014254" y="1454549"/>
            <a:ext cx="718834" cy="73384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1EC268-3AD5-47EB-ABCC-5D1E34086B7C}"/>
              </a:ext>
            </a:extLst>
          </p:cNvPr>
          <p:cNvCxnSpPr>
            <a:cxnSpLocks/>
          </p:cNvCxnSpPr>
          <p:nvPr/>
        </p:nvCxnSpPr>
        <p:spPr>
          <a:xfrm flipH="1">
            <a:off x="1469204" y="1454548"/>
            <a:ext cx="1190447" cy="56946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4CD18FC-CF82-4DC4-A6CE-905A4745337E}"/>
              </a:ext>
            </a:extLst>
          </p:cNvPr>
          <p:cNvCxnSpPr>
            <a:cxnSpLocks/>
          </p:cNvCxnSpPr>
          <p:nvPr/>
        </p:nvCxnSpPr>
        <p:spPr>
          <a:xfrm flipH="1">
            <a:off x="6887716" y="1146491"/>
            <a:ext cx="352139" cy="42938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990C8F20-ABF6-4CC5-8B8A-948E540F3AA5}"/>
              </a:ext>
            </a:extLst>
          </p:cNvPr>
          <p:cNvSpPr txBox="1"/>
          <p:nvPr/>
        </p:nvSpPr>
        <p:spPr>
          <a:xfrm>
            <a:off x="2524867" y="747241"/>
            <a:ext cx="2190121" cy="4550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Dems up 13%  in AAC</a:t>
            </a:r>
          </a:p>
        </p:txBody>
      </p:sp>
      <p:cxnSp>
        <p:nvCxnSpPr>
          <p:cNvPr id="13" name="Straight Arrow Connector 12">
            <a:extLst>
              <a:ext uri="{FF2B5EF4-FFF2-40B4-BE49-F238E27FC236}">
                <a16:creationId xmlns:a16="http://schemas.microsoft.com/office/drawing/2014/main" id="{059D704D-8912-4E07-A0D6-E0BBD9922E2C}"/>
              </a:ext>
            </a:extLst>
          </p:cNvPr>
          <p:cNvCxnSpPr>
            <a:cxnSpLocks/>
          </p:cNvCxnSpPr>
          <p:nvPr/>
        </p:nvCxnSpPr>
        <p:spPr>
          <a:xfrm flipH="1">
            <a:off x="4077487" y="1023935"/>
            <a:ext cx="102735" cy="44596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13">
            <a:extLst>
              <a:ext uri="{FF2B5EF4-FFF2-40B4-BE49-F238E27FC236}">
                <a16:creationId xmlns:a16="http://schemas.microsoft.com/office/drawing/2014/main" id="{2E770747-93FD-4AB4-ABEE-83062BB411AC}"/>
              </a:ext>
            </a:extLst>
          </p:cNvPr>
          <p:cNvGraphicFramePr>
            <a:graphicFrameLocks noGrp="1"/>
          </p:cNvGraphicFramePr>
          <p:nvPr>
            <p:ph idx="1"/>
            <p:extLst>
              <p:ext uri="{D42A27DB-BD31-4B8C-83A1-F6EECF244321}">
                <p14:modId xmlns:p14="http://schemas.microsoft.com/office/powerpoint/2010/main" val="468703367"/>
              </p:ext>
            </p:extLst>
          </p:nvPr>
        </p:nvGraphicFramePr>
        <p:xfrm>
          <a:off x="0" y="747241"/>
          <a:ext cx="12192000" cy="6110759"/>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a:extLst>
              <a:ext uri="{FF2B5EF4-FFF2-40B4-BE49-F238E27FC236}">
                <a16:creationId xmlns:a16="http://schemas.microsoft.com/office/drawing/2014/main" id="{F4378A2C-DA5C-454D-89E9-EC1EA642464D}"/>
              </a:ext>
            </a:extLst>
          </p:cNvPr>
          <p:cNvCxnSpPr>
            <a:cxnSpLocks/>
          </p:cNvCxnSpPr>
          <p:nvPr/>
        </p:nvCxnSpPr>
        <p:spPr>
          <a:xfrm flipH="1">
            <a:off x="1469204" y="1023935"/>
            <a:ext cx="2425261" cy="361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045C8E8-9B7A-4B16-BDAD-7E3E060D3AEB}"/>
              </a:ext>
            </a:extLst>
          </p:cNvPr>
          <p:cNvCxnSpPr>
            <a:cxnSpLocks/>
          </p:cNvCxnSpPr>
          <p:nvPr/>
        </p:nvCxnSpPr>
        <p:spPr>
          <a:xfrm flipH="1">
            <a:off x="8070560" y="1176267"/>
            <a:ext cx="256489" cy="27828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8DA002FD-5701-44DD-B67A-57F63841048C}"/>
              </a:ext>
            </a:extLst>
          </p:cNvPr>
          <p:cNvSpPr/>
          <p:nvPr/>
        </p:nvSpPr>
        <p:spPr>
          <a:xfrm>
            <a:off x="771360" y="869823"/>
            <a:ext cx="606333" cy="5317229"/>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1A2DC24-8638-48D9-8672-91127FBC9BE9}"/>
              </a:ext>
            </a:extLst>
          </p:cNvPr>
          <p:cNvSpPr/>
          <p:nvPr/>
        </p:nvSpPr>
        <p:spPr>
          <a:xfrm>
            <a:off x="7767393" y="1469902"/>
            <a:ext cx="606333" cy="4765292"/>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1B4B-BDD1-4FF1-8147-3E63AD359375}"/>
              </a:ext>
            </a:extLst>
          </p:cNvPr>
          <p:cNvSpPr>
            <a:spLocks noGrp="1"/>
          </p:cNvSpPr>
          <p:nvPr>
            <p:ph type="title"/>
          </p:nvPr>
        </p:nvSpPr>
        <p:spPr>
          <a:xfrm>
            <a:off x="374073" y="274638"/>
            <a:ext cx="11208327" cy="1143000"/>
          </a:xfrm>
          <a:solidFill>
            <a:schemeClr val="accent1">
              <a:tint val="20000"/>
            </a:schemeClr>
          </a:solidFill>
        </p:spPr>
        <p:txBody>
          <a:bodyPr/>
          <a:lstStyle/>
          <a:p>
            <a:r>
              <a:rPr lang="en-US" dirty="0"/>
              <a:t>Race for Governor: Hogan Wave vs. Blue Wave</a:t>
            </a:r>
          </a:p>
        </p:txBody>
      </p:sp>
      <p:sp>
        <p:nvSpPr>
          <p:cNvPr id="3" name="Content Placeholder 2">
            <a:extLst>
              <a:ext uri="{FF2B5EF4-FFF2-40B4-BE49-F238E27FC236}">
                <a16:creationId xmlns:a16="http://schemas.microsoft.com/office/drawing/2014/main" id="{7E154B3E-79BF-4AA7-B8A5-1C725520CD11}"/>
              </a:ext>
            </a:extLst>
          </p:cNvPr>
          <p:cNvSpPr>
            <a:spLocks noGrp="1"/>
          </p:cNvSpPr>
          <p:nvPr>
            <p:ph idx="1"/>
          </p:nvPr>
        </p:nvSpPr>
        <p:spPr>
          <a:xfrm>
            <a:off x="491836" y="1905603"/>
            <a:ext cx="10972800" cy="4525963"/>
          </a:xfrm>
        </p:spPr>
        <p:txBody>
          <a:bodyPr/>
          <a:lstStyle/>
          <a:p>
            <a:r>
              <a:rPr lang="en-US" b="1" dirty="0"/>
              <a:t>Hogan wins 56% to 42%</a:t>
            </a:r>
          </a:p>
          <a:p>
            <a:pPr lvl="1"/>
            <a:r>
              <a:rPr lang="en-US" dirty="0"/>
              <a:t>Highest percentage for Republican candidate for governor</a:t>
            </a:r>
          </a:p>
          <a:p>
            <a:pPr lvl="1"/>
            <a:r>
              <a:rPr lang="en-US" dirty="0"/>
              <a:t>Highest vote count for </a:t>
            </a:r>
            <a:r>
              <a:rPr lang="en-US" b="1" u="sng" dirty="0"/>
              <a:t>any</a:t>
            </a:r>
            <a:r>
              <a:rPr lang="en-US" dirty="0"/>
              <a:t> candidate for governor</a:t>
            </a:r>
          </a:p>
          <a:p>
            <a:r>
              <a:rPr lang="en-US" b="1" dirty="0"/>
              <a:t>Jealous loses…</a:t>
            </a:r>
          </a:p>
          <a:p>
            <a:pPr lvl="1"/>
            <a:r>
              <a:rPr lang="en-US" dirty="0"/>
              <a:t>Lowest percentage for any recent Democratic candidate for gov.</a:t>
            </a:r>
          </a:p>
          <a:p>
            <a:pPr lvl="1"/>
            <a:r>
              <a:rPr lang="en-US" dirty="0"/>
              <a:t>Largest vote gap between a winning Republican and losing Democrat</a:t>
            </a:r>
          </a:p>
        </p:txBody>
      </p:sp>
      <p:sp>
        <p:nvSpPr>
          <p:cNvPr id="4" name="TextBox 3">
            <a:extLst>
              <a:ext uri="{FF2B5EF4-FFF2-40B4-BE49-F238E27FC236}">
                <a16:creationId xmlns:a16="http://schemas.microsoft.com/office/drawing/2014/main" id="{0E184F35-2DC7-43D1-8F58-9D06243E9A69}"/>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9023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911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US" sz="2800" dirty="0"/>
              <a:t>Trends in Voting: Governor’s Races 1994-2018 (Total Vote)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384909"/>
              </p:ext>
            </p:extLst>
          </p:nvPr>
        </p:nvGraphicFramePr>
        <p:xfrm>
          <a:off x="408561" y="1112549"/>
          <a:ext cx="11692648" cy="574545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286013" y="1184727"/>
            <a:ext cx="1295400" cy="369332"/>
          </a:xfrm>
          <a:prstGeom prst="rect">
            <a:avLst/>
          </a:prstGeom>
          <a:noFill/>
        </p:spPr>
        <p:txBody>
          <a:bodyPr wrap="square" rtlCol="0">
            <a:spAutoFit/>
          </a:bodyPr>
          <a:lstStyle/>
          <a:p>
            <a:r>
              <a:rPr lang="en-US" dirty="0"/>
              <a:t>1,821,280</a:t>
            </a:r>
          </a:p>
        </p:txBody>
      </p:sp>
      <p:sp>
        <p:nvSpPr>
          <p:cNvPr id="6" name="TextBox 5"/>
          <p:cNvSpPr txBox="1"/>
          <p:nvPr/>
        </p:nvSpPr>
        <p:spPr>
          <a:xfrm>
            <a:off x="8819623" y="1145379"/>
            <a:ext cx="1295400" cy="369332"/>
          </a:xfrm>
          <a:prstGeom prst="rect">
            <a:avLst/>
          </a:prstGeom>
          <a:noFill/>
        </p:spPr>
        <p:txBody>
          <a:bodyPr wrap="square" rtlCol="0">
            <a:spAutoFit/>
          </a:bodyPr>
          <a:lstStyle/>
          <a:p>
            <a:r>
              <a:rPr lang="en-US" dirty="0"/>
              <a:t>1,703,290</a:t>
            </a:r>
          </a:p>
        </p:txBody>
      </p:sp>
      <p:sp>
        <p:nvSpPr>
          <p:cNvPr id="7" name="TextBox 6"/>
          <p:cNvSpPr txBox="1"/>
          <p:nvPr/>
        </p:nvSpPr>
        <p:spPr>
          <a:xfrm>
            <a:off x="5732965" y="1194296"/>
            <a:ext cx="1295400" cy="369332"/>
          </a:xfrm>
          <a:prstGeom prst="rect">
            <a:avLst/>
          </a:prstGeom>
          <a:noFill/>
        </p:spPr>
        <p:txBody>
          <a:bodyPr wrap="square" rtlCol="0">
            <a:spAutoFit/>
          </a:bodyPr>
          <a:lstStyle/>
          <a:p>
            <a:r>
              <a:rPr lang="en-US" dirty="0"/>
              <a:t>1,734,710</a:t>
            </a:r>
          </a:p>
        </p:txBody>
      </p:sp>
      <p:sp>
        <p:nvSpPr>
          <p:cNvPr id="8" name="TextBox 7"/>
          <p:cNvSpPr txBox="1"/>
          <p:nvPr/>
        </p:nvSpPr>
        <p:spPr>
          <a:xfrm>
            <a:off x="4283682" y="1190102"/>
            <a:ext cx="1295400" cy="369332"/>
          </a:xfrm>
          <a:prstGeom prst="rect">
            <a:avLst/>
          </a:prstGeom>
          <a:noFill/>
        </p:spPr>
        <p:txBody>
          <a:bodyPr wrap="square" rtlCol="0">
            <a:spAutoFit/>
          </a:bodyPr>
          <a:lstStyle/>
          <a:p>
            <a:r>
              <a:rPr lang="en-US" dirty="0"/>
              <a:t>1,693,014</a:t>
            </a:r>
          </a:p>
        </p:txBody>
      </p:sp>
      <p:sp>
        <p:nvSpPr>
          <p:cNvPr id="9" name="TextBox 8"/>
          <p:cNvSpPr txBox="1"/>
          <p:nvPr/>
        </p:nvSpPr>
        <p:spPr>
          <a:xfrm>
            <a:off x="2884517" y="1190102"/>
            <a:ext cx="1295400" cy="369332"/>
          </a:xfrm>
          <a:prstGeom prst="rect">
            <a:avLst/>
          </a:prstGeom>
          <a:noFill/>
        </p:spPr>
        <p:txBody>
          <a:bodyPr wrap="square" rtlCol="0">
            <a:spAutoFit/>
          </a:bodyPr>
          <a:lstStyle/>
          <a:p>
            <a:r>
              <a:rPr lang="en-US" dirty="0"/>
              <a:t>1,535,329</a:t>
            </a:r>
          </a:p>
        </p:txBody>
      </p:sp>
      <p:sp>
        <p:nvSpPr>
          <p:cNvPr id="10" name="TextBox 9"/>
          <p:cNvSpPr txBox="1"/>
          <p:nvPr/>
        </p:nvSpPr>
        <p:spPr>
          <a:xfrm>
            <a:off x="1515351" y="1190102"/>
            <a:ext cx="1295400" cy="369332"/>
          </a:xfrm>
          <a:prstGeom prst="rect">
            <a:avLst/>
          </a:prstGeom>
          <a:noFill/>
        </p:spPr>
        <p:txBody>
          <a:bodyPr wrap="square" rtlCol="0">
            <a:spAutoFit/>
          </a:bodyPr>
          <a:lstStyle/>
          <a:p>
            <a:r>
              <a:rPr lang="en-US" dirty="0"/>
              <a:t>1,410,195</a:t>
            </a:r>
          </a:p>
        </p:txBody>
      </p:sp>
      <p:sp>
        <p:nvSpPr>
          <p:cNvPr id="11" name="TextBox 10">
            <a:extLst>
              <a:ext uri="{FF2B5EF4-FFF2-40B4-BE49-F238E27FC236}">
                <a16:creationId xmlns:a16="http://schemas.microsoft.com/office/drawing/2014/main" id="{82A6D801-255F-4DF4-9A36-A4118081DDDA}"/>
              </a:ext>
            </a:extLst>
          </p:cNvPr>
          <p:cNvSpPr txBox="1"/>
          <p:nvPr/>
        </p:nvSpPr>
        <p:spPr>
          <a:xfrm>
            <a:off x="10526554" y="1145379"/>
            <a:ext cx="1295400" cy="369332"/>
          </a:xfrm>
          <a:prstGeom prst="rect">
            <a:avLst/>
          </a:prstGeom>
          <a:noFill/>
        </p:spPr>
        <p:txBody>
          <a:bodyPr wrap="square" rtlCol="0">
            <a:spAutoFit/>
          </a:bodyPr>
          <a:lstStyle/>
          <a:p>
            <a:r>
              <a:rPr lang="en-US" dirty="0"/>
              <a:t>2,165,955</a:t>
            </a:r>
          </a:p>
        </p:txBody>
      </p:sp>
      <p:sp>
        <p:nvSpPr>
          <p:cNvPr id="5" name="TextBox 4">
            <a:extLst>
              <a:ext uri="{FF2B5EF4-FFF2-40B4-BE49-F238E27FC236}">
                <a16:creationId xmlns:a16="http://schemas.microsoft.com/office/drawing/2014/main" id="{DC075FCD-5F23-499A-B97E-78F46C85327F}"/>
              </a:ext>
            </a:extLst>
          </p:cNvPr>
          <p:cNvSpPr txBox="1"/>
          <p:nvPr/>
        </p:nvSpPr>
        <p:spPr>
          <a:xfrm>
            <a:off x="6890657" y="1547541"/>
            <a:ext cx="3690458" cy="369332"/>
          </a:xfrm>
          <a:prstGeom prst="rect">
            <a:avLst/>
          </a:prstGeom>
          <a:noFill/>
        </p:spPr>
        <p:txBody>
          <a:bodyPr wrap="square" rtlCol="0">
            <a:spAutoFit/>
          </a:bodyPr>
          <a:lstStyle/>
          <a:p>
            <a:r>
              <a:rPr lang="en-US" dirty="0"/>
              <a:t>294,217 vote Hogan/Jealous gap</a:t>
            </a:r>
          </a:p>
        </p:txBody>
      </p:sp>
      <p:cxnSp>
        <p:nvCxnSpPr>
          <p:cNvPr id="13" name="Straight Arrow Connector 12">
            <a:extLst>
              <a:ext uri="{FF2B5EF4-FFF2-40B4-BE49-F238E27FC236}">
                <a16:creationId xmlns:a16="http://schemas.microsoft.com/office/drawing/2014/main" id="{10644544-B7C3-4AAB-950C-B9AE41B19CFA}"/>
              </a:ext>
            </a:extLst>
          </p:cNvPr>
          <p:cNvCxnSpPr/>
          <p:nvPr/>
        </p:nvCxnSpPr>
        <p:spPr>
          <a:xfrm>
            <a:off x="10134461" y="1916873"/>
            <a:ext cx="769025" cy="271156"/>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4461A8-632B-4E72-AE8F-B5FD5FE7CD4D}"/>
              </a:ext>
            </a:extLst>
          </p:cNvPr>
          <p:cNvSpPr txBox="1"/>
          <p:nvPr/>
        </p:nvSpPr>
        <p:spPr>
          <a:xfrm>
            <a:off x="1804380" y="1867785"/>
            <a:ext cx="3690458" cy="369332"/>
          </a:xfrm>
          <a:prstGeom prst="rect">
            <a:avLst/>
          </a:prstGeom>
          <a:noFill/>
        </p:spPr>
        <p:txBody>
          <a:bodyPr wrap="square" rtlCol="0">
            <a:spAutoFit/>
          </a:bodyPr>
          <a:lstStyle/>
          <a:p>
            <a:r>
              <a:rPr lang="en-US" dirty="0"/>
              <a:t>268,642 vote O’Malley/Ehrlich gap</a:t>
            </a:r>
          </a:p>
        </p:txBody>
      </p:sp>
      <p:cxnSp>
        <p:nvCxnSpPr>
          <p:cNvPr id="16" name="Straight Arrow Connector 15">
            <a:extLst>
              <a:ext uri="{FF2B5EF4-FFF2-40B4-BE49-F238E27FC236}">
                <a16:creationId xmlns:a16="http://schemas.microsoft.com/office/drawing/2014/main" id="{019E827B-4D24-4C86-A1D5-5C7AC359B5EA}"/>
              </a:ext>
            </a:extLst>
          </p:cNvPr>
          <p:cNvCxnSpPr>
            <a:cxnSpLocks/>
          </p:cNvCxnSpPr>
          <p:nvPr/>
        </p:nvCxnSpPr>
        <p:spPr>
          <a:xfrm>
            <a:off x="5423722" y="2101539"/>
            <a:ext cx="2006415" cy="533596"/>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02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E22DDF-8B49-41E4-ABE8-6C304647D5C0}"/>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741FD7EA-6686-4D49-9B70-06ED2FF959A1}"/>
              </a:ext>
            </a:extLst>
          </p:cNvPr>
          <p:cNvSpPr>
            <a:spLocks noGrp="1"/>
          </p:cNvSpPr>
          <p:nvPr>
            <p:ph type="title"/>
          </p:nvPr>
        </p:nvSpPr>
        <p:spPr>
          <a:xfrm>
            <a:off x="609600" y="0"/>
            <a:ext cx="10972800" cy="1143000"/>
          </a:xfrm>
          <a:solidFill>
            <a:schemeClr val="accent1">
              <a:tint val="20000"/>
            </a:schemeClr>
          </a:solidFill>
        </p:spPr>
        <p:txBody>
          <a:bodyPr/>
          <a:lstStyle/>
          <a:p>
            <a:r>
              <a:rPr lang="en-US" sz="3600" dirty="0"/>
              <a:t>Jealous Loss is Across the Board: </a:t>
            </a:r>
            <a:br>
              <a:rPr lang="en-US" sz="3600" dirty="0"/>
            </a:br>
            <a:r>
              <a:rPr lang="en-US" sz="3200" dirty="0"/>
              <a:t>Core Jurisdictions (below average throughout ‘10, ’14,’16,’18)</a:t>
            </a:r>
            <a:endParaRPr lang="en-US" sz="3600" dirty="0"/>
          </a:p>
        </p:txBody>
      </p:sp>
      <p:graphicFrame>
        <p:nvGraphicFramePr>
          <p:cNvPr id="4" name="Content Placeholder 3">
            <a:extLst>
              <a:ext uri="{FF2B5EF4-FFF2-40B4-BE49-F238E27FC236}">
                <a16:creationId xmlns:a16="http://schemas.microsoft.com/office/drawing/2014/main" id="{B9B41B74-5640-475D-88B5-3610352F645A}"/>
              </a:ext>
            </a:extLst>
          </p:cNvPr>
          <p:cNvGraphicFramePr>
            <a:graphicFrameLocks noGrp="1"/>
          </p:cNvGraphicFramePr>
          <p:nvPr>
            <p:ph idx="1"/>
            <p:extLst>
              <p:ext uri="{D42A27DB-BD31-4B8C-83A1-F6EECF244321}">
                <p14:modId xmlns:p14="http://schemas.microsoft.com/office/powerpoint/2010/main" val="1686422095"/>
              </p:ext>
            </p:extLst>
          </p:nvPr>
        </p:nvGraphicFramePr>
        <p:xfrm>
          <a:off x="609600" y="1143000"/>
          <a:ext cx="109728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345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4A1F1E-8951-49EC-AC5B-D4D6070FF8D9}"/>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741FD7EA-6686-4D49-9B70-06ED2FF959A1}"/>
              </a:ext>
            </a:extLst>
          </p:cNvPr>
          <p:cNvSpPr>
            <a:spLocks noGrp="1"/>
          </p:cNvSpPr>
          <p:nvPr>
            <p:ph type="title"/>
          </p:nvPr>
        </p:nvSpPr>
        <p:spPr>
          <a:xfrm>
            <a:off x="609600" y="0"/>
            <a:ext cx="10972800" cy="1143000"/>
          </a:xfrm>
          <a:solidFill>
            <a:schemeClr val="accent1">
              <a:tint val="20000"/>
            </a:schemeClr>
          </a:solidFill>
        </p:spPr>
        <p:txBody>
          <a:bodyPr/>
          <a:lstStyle/>
          <a:p>
            <a:r>
              <a:rPr lang="en-US" sz="3600" dirty="0"/>
              <a:t>Jealous Loss is Across the Board: </a:t>
            </a:r>
            <a:br>
              <a:rPr lang="en-US" sz="3600" dirty="0"/>
            </a:br>
            <a:r>
              <a:rPr lang="en-US" sz="2800" dirty="0"/>
              <a:t>Middle Jurisdictions (below average each year in each jurisdiction)</a:t>
            </a:r>
            <a:endParaRPr lang="en-US" sz="3600" dirty="0"/>
          </a:p>
        </p:txBody>
      </p:sp>
      <p:graphicFrame>
        <p:nvGraphicFramePr>
          <p:cNvPr id="5" name="Content Placeholder 4">
            <a:extLst>
              <a:ext uri="{FF2B5EF4-FFF2-40B4-BE49-F238E27FC236}">
                <a16:creationId xmlns:a16="http://schemas.microsoft.com/office/drawing/2014/main" id="{897BFF1D-026F-400D-B5CC-BA8F97252049}"/>
              </a:ext>
            </a:extLst>
          </p:cNvPr>
          <p:cNvGraphicFramePr>
            <a:graphicFrameLocks noGrp="1"/>
          </p:cNvGraphicFramePr>
          <p:nvPr>
            <p:ph idx="1"/>
            <p:extLst>
              <p:ext uri="{D42A27DB-BD31-4B8C-83A1-F6EECF244321}">
                <p14:modId xmlns:p14="http://schemas.microsoft.com/office/powerpoint/2010/main" val="1061489989"/>
              </p:ext>
            </p:extLst>
          </p:nvPr>
        </p:nvGraphicFramePr>
        <p:xfrm>
          <a:off x="609600" y="1230086"/>
          <a:ext cx="10972800" cy="562791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Rounded Corners 6">
            <a:extLst>
              <a:ext uri="{FF2B5EF4-FFF2-40B4-BE49-F238E27FC236}">
                <a16:creationId xmlns:a16="http://schemas.microsoft.com/office/drawing/2014/main" id="{4DAE1410-F5CB-43C2-81E5-02B34056BB4C}"/>
              </a:ext>
            </a:extLst>
          </p:cNvPr>
          <p:cNvSpPr/>
          <p:nvPr/>
        </p:nvSpPr>
        <p:spPr>
          <a:xfrm>
            <a:off x="8357616" y="2665258"/>
            <a:ext cx="1682496" cy="3736324"/>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90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D7EA-6686-4D49-9B70-06ED2FF959A1}"/>
              </a:ext>
            </a:extLst>
          </p:cNvPr>
          <p:cNvSpPr>
            <a:spLocks noGrp="1"/>
          </p:cNvSpPr>
          <p:nvPr>
            <p:ph type="title"/>
          </p:nvPr>
        </p:nvSpPr>
        <p:spPr>
          <a:xfrm>
            <a:off x="609600" y="0"/>
            <a:ext cx="10972800" cy="1143000"/>
          </a:xfrm>
          <a:solidFill>
            <a:schemeClr val="accent1">
              <a:tint val="20000"/>
            </a:schemeClr>
          </a:solidFill>
        </p:spPr>
        <p:txBody>
          <a:bodyPr/>
          <a:lstStyle/>
          <a:p>
            <a:r>
              <a:rPr lang="en-US" sz="3600" dirty="0"/>
              <a:t>Jealous Loss is Across the Board: </a:t>
            </a:r>
            <a:br>
              <a:rPr lang="en-US" sz="3600" dirty="0"/>
            </a:br>
            <a:r>
              <a:rPr lang="en-US" sz="2800" dirty="0"/>
              <a:t>Lowest Jurisdictions (Under 35%+ average 2010, 2014, 2016, 2018)</a:t>
            </a:r>
            <a:endParaRPr lang="en-US" sz="3600" dirty="0"/>
          </a:p>
        </p:txBody>
      </p:sp>
      <p:graphicFrame>
        <p:nvGraphicFramePr>
          <p:cNvPr id="6" name="Content Placeholder 5">
            <a:extLst>
              <a:ext uri="{FF2B5EF4-FFF2-40B4-BE49-F238E27FC236}">
                <a16:creationId xmlns:a16="http://schemas.microsoft.com/office/drawing/2014/main" id="{77898634-C4F0-43F0-BB36-DB4E4C700F35}"/>
              </a:ext>
            </a:extLst>
          </p:cNvPr>
          <p:cNvGraphicFramePr>
            <a:graphicFrameLocks noGrp="1"/>
          </p:cNvGraphicFramePr>
          <p:nvPr>
            <p:ph idx="1"/>
            <p:extLst>
              <p:ext uri="{D42A27DB-BD31-4B8C-83A1-F6EECF244321}">
                <p14:modId xmlns:p14="http://schemas.microsoft.com/office/powerpoint/2010/main" val="2717671785"/>
              </p:ext>
            </p:extLst>
          </p:nvPr>
        </p:nvGraphicFramePr>
        <p:xfrm>
          <a:off x="0" y="1230086"/>
          <a:ext cx="12192000" cy="562791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6F81F83B-896E-44D2-AA9A-3BDB6E1DDA2E}"/>
              </a:ext>
            </a:extLst>
          </p:cNvPr>
          <p:cNvSpPr/>
          <p:nvPr/>
        </p:nvSpPr>
        <p:spPr>
          <a:xfrm>
            <a:off x="2882348" y="1540565"/>
            <a:ext cx="1202635" cy="4790661"/>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41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44AF-8CB5-4B3C-9588-D1BEE730D543}"/>
              </a:ext>
            </a:extLst>
          </p:cNvPr>
          <p:cNvSpPr>
            <a:spLocks noGrp="1"/>
          </p:cNvSpPr>
          <p:nvPr>
            <p:ph type="title"/>
          </p:nvPr>
        </p:nvSpPr>
        <p:spPr>
          <a:xfrm>
            <a:off x="609600" y="274638"/>
            <a:ext cx="10972800" cy="606511"/>
          </a:xfrm>
          <a:solidFill>
            <a:schemeClr val="bg1"/>
          </a:solidFill>
        </p:spPr>
        <p:txBody>
          <a:bodyPr/>
          <a:lstStyle/>
          <a:p>
            <a:r>
              <a:rPr lang="en-US" dirty="0"/>
              <a:t>Why did Hogan Win?</a:t>
            </a:r>
          </a:p>
        </p:txBody>
      </p:sp>
      <p:sp>
        <p:nvSpPr>
          <p:cNvPr id="3" name="Content Placeholder 2">
            <a:extLst>
              <a:ext uri="{FF2B5EF4-FFF2-40B4-BE49-F238E27FC236}">
                <a16:creationId xmlns:a16="http://schemas.microsoft.com/office/drawing/2014/main" id="{6D4A9A1E-5D50-425D-AFF9-8E37D74B52C7}"/>
              </a:ext>
            </a:extLst>
          </p:cNvPr>
          <p:cNvSpPr>
            <a:spLocks noGrp="1"/>
          </p:cNvSpPr>
          <p:nvPr>
            <p:ph idx="1"/>
          </p:nvPr>
        </p:nvSpPr>
        <p:spPr>
          <a:xfrm>
            <a:off x="609600" y="1151314"/>
            <a:ext cx="11202785" cy="5706686"/>
          </a:xfrm>
          <a:solidFill>
            <a:schemeClr val="bg1"/>
          </a:solidFill>
        </p:spPr>
        <p:txBody>
          <a:bodyPr/>
          <a:lstStyle/>
          <a:p>
            <a:r>
              <a:rPr lang="en-US" b="1" dirty="0"/>
              <a:t>Hogan well liked </a:t>
            </a:r>
            <a:r>
              <a:rPr lang="en-US" dirty="0"/>
              <a:t>– high job approval, endearing personal story</a:t>
            </a:r>
          </a:p>
          <a:p>
            <a:r>
              <a:rPr lang="en-US" b="1" dirty="0"/>
              <a:t>Hogan’s governing style </a:t>
            </a:r>
            <a:r>
              <a:rPr lang="en-US" dirty="0"/>
              <a:t>emphasizing bipartisanship – diminishes Republican identification</a:t>
            </a:r>
          </a:p>
          <a:p>
            <a:pPr lvl="1"/>
            <a:r>
              <a:rPr lang="en-US" dirty="0"/>
              <a:t>Policy compromises with Democrats: e.g. insurance reform, fracking</a:t>
            </a:r>
          </a:p>
          <a:p>
            <a:r>
              <a:rPr lang="en-US" b="1" dirty="0"/>
              <a:t>Hogan’s anti-Trump stance </a:t>
            </a:r>
            <a:r>
              <a:rPr lang="en-US" dirty="0"/>
              <a:t>– sure winner for Hogan, gets all the pro Trump votes without having to give them much</a:t>
            </a:r>
          </a:p>
          <a:p>
            <a:pPr lvl="2"/>
            <a:r>
              <a:rPr lang="en-US" b="1" dirty="0"/>
              <a:t>Hogan Blames Trump for Down-Ballot GOP Losses </a:t>
            </a:r>
          </a:p>
          <a:p>
            <a:pPr lvl="2"/>
            <a:r>
              <a:rPr lang="en-US" dirty="0"/>
              <a:t>““It was a repudiation of the president, who lost this state by 30 points,” Hogan said. “People came out and expressed their frustration against just about all Republicans” </a:t>
            </a:r>
          </a:p>
          <a:p>
            <a:r>
              <a:rPr lang="en-US" b="1" dirty="0"/>
              <a:t>Got moderate votes </a:t>
            </a:r>
            <a:r>
              <a:rPr lang="en-US" dirty="0"/>
              <a:t>– less dependent on just conservatives</a:t>
            </a:r>
          </a:p>
          <a:p>
            <a:endParaRPr lang="en-US" dirty="0"/>
          </a:p>
        </p:txBody>
      </p:sp>
      <p:sp>
        <p:nvSpPr>
          <p:cNvPr id="4" name="TextBox 3">
            <a:extLst>
              <a:ext uri="{FF2B5EF4-FFF2-40B4-BE49-F238E27FC236}">
                <a16:creationId xmlns:a16="http://schemas.microsoft.com/office/drawing/2014/main" id="{2B2EE478-B6EF-42BC-BAF9-61B39528094F}"/>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
        <p:nvSpPr>
          <p:cNvPr id="5" name="Rectangle: Rounded Corners 4">
            <a:extLst>
              <a:ext uri="{FF2B5EF4-FFF2-40B4-BE49-F238E27FC236}">
                <a16:creationId xmlns:a16="http://schemas.microsoft.com/office/drawing/2014/main" id="{C718F40F-0CC7-4581-96E6-C6385266CED4}"/>
              </a:ext>
            </a:extLst>
          </p:cNvPr>
          <p:cNvSpPr/>
          <p:nvPr/>
        </p:nvSpPr>
        <p:spPr>
          <a:xfrm>
            <a:off x="609600" y="3275461"/>
            <a:ext cx="11202256" cy="1089061"/>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DE68601-E6C6-41B5-A9CB-4E89A41C52A4}"/>
              </a:ext>
            </a:extLst>
          </p:cNvPr>
          <p:cNvSpPr/>
          <p:nvPr/>
        </p:nvSpPr>
        <p:spPr>
          <a:xfrm>
            <a:off x="609600" y="6000108"/>
            <a:ext cx="11202256" cy="795639"/>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160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21C-0DDF-4F23-ABE9-3C3542B6FB1E}"/>
              </a:ext>
            </a:extLst>
          </p:cNvPr>
          <p:cNvSpPr>
            <a:spLocks noGrp="1"/>
          </p:cNvSpPr>
          <p:nvPr>
            <p:ph type="title"/>
          </p:nvPr>
        </p:nvSpPr>
        <p:spPr>
          <a:xfrm>
            <a:off x="609600" y="274638"/>
            <a:ext cx="10972800" cy="868362"/>
          </a:xfrm>
          <a:solidFill>
            <a:schemeClr val="bg1"/>
          </a:solidFill>
        </p:spPr>
        <p:txBody>
          <a:bodyPr/>
          <a:lstStyle/>
          <a:p>
            <a:r>
              <a:rPr lang="en-US" dirty="0"/>
              <a:t>Candidates, Parties and Ideology F18</a:t>
            </a:r>
          </a:p>
        </p:txBody>
      </p:sp>
      <p:pic>
        <p:nvPicPr>
          <p:cNvPr id="4" name="Content Placeholder 3">
            <a:extLst>
              <a:ext uri="{FF2B5EF4-FFF2-40B4-BE49-F238E27FC236}">
                <a16:creationId xmlns:a16="http://schemas.microsoft.com/office/drawing/2014/main" id="{A7D69A94-DADA-4B85-9B8F-E019C3527FB7}"/>
              </a:ext>
            </a:extLst>
          </p:cNvPr>
          <p:cNvPicPr>
            <a:picLocks noGrp="1" noChangeAspect="1"/>
          </p:cNvPicPr>
          <p:nvPr>
            <p:ph idx="1"/>
          </p:nvPr>
        </p:nvPicPr>
        <p:blipFill>
          <a:blip r:embed="rId2"/>
          <a:stretch>
            <a:fillRect/>
          </a:stretch>
        </p:blipFill>
        <p:spPr>
          <a:xfrm>
            <a:off x="92467" y="1143000"/>
            <a:ext cx="12099533" cy="5617656"/>
          </a:xfrm>
          <a:prstGeom prst="rect">
            <a:avLst/>
          </a:prstGeom>
        </p:spPr>
      </p:pic>
      <p:sp>
        <p:nvSpPr>
          <p:cNvPr id="6" name="TextBox 5">
            <a:extLst>
              <a:ext uri="{FF2B5EF4-FFF2-40B4-BE49-F238E27FC236}">
                <a16:creationId xmlns:a16="http://schemas.microsoft.com/office/drawing/2014/main" id="{89954592-EB2F-452A-85A0-8EBE3CEDE172}"/>
              </a:ext>
            </a:extLst>
          </p:cNvPr>
          <p:cNvSpPr txBox="1"/>
          <p:nvPr/>
        </p:nvSpPr>
        <p:spPr>
          <a:xfrm>
            <a:off x="4380807" y="1125657"/>
            <a:ext cx="4813069" cy="369332"/>
          </a:xfrm>
          <a:prstGeom prst="rect">
            <a:avLst/>
          </a:prstGeom>
          <a:noFill/>
        </p:spPr>
        <p:txBody>
          <a:bodyPr wrap="square" rtlCol="0">
            <a:spAutoFit/>
          </a:bodyPr>
          <a:lstStyle/>
          <a:p>
            <a:r>
              <a:rPr lang="en-US" dirty="0"/>
              <a:t>Schuh and Jealous over-rely on extremes</a:t>
            </a:r>
          </a:p>
        </p:txBody>
      </p:sp>
      <p:cxnSp>
        <p:nvCxnSpPr>
          <p:cNvPr id="8" name="Straight Arrow Connector 7">
            <a:extLst>
              <a:ext uri="{FF2B5EF4-FFF2-40B4-BE49-F238E27FC236}">
                <a16:creationId xmlns:a16="http://schemas.microsoft.com/office/drawing/2014/main" id="{4AE4A178-62B8-42BB-81ED-A12EE02D697B}"/>
              </a:ext>
            </a:extLst>
          </p:cNvPr>
          <p:cNvCxnSpPr>
            <a:cxnSpLocks/>
          </p:cNvCxnSpPr>
          <p:nvPr/>
        </p:nvCxnSpPr>
        <p:spPr>
          <a:xfrm>
            <a:off x="5045825" y="1490315"/>
            <a:ext cx="124691" cy="513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62D7925-0154-4388-9C1E-241E0C844CAF}"/>
              </a:ext>
            </a:extLst>
          </p:cNvPr>
          <p:cNvCxnSpPr>
            <a:cxnSpLocks/>
          </p:cNvCxnSpPr>
          <p:nvPr/>
        </p:nvCxnSpPr>
        <p:spPr>
          <a:xfrm>
            <a:off x="8046720" y="1579418"/>
            <a:ext cx="2136371" cy="1271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27210C5-0542-4A16-990D-C839FBDD9689}"/>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1515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309100-9BB2-4169-BFD8-C9DB4E13D02B}"/>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168153" y="832"/>
            <a:ext cx="11855697" cy="65636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Overview</a:t>
            </a:r>
          </a:p>
        </p:txBody>
      </p:sp>
      <p:sp>
        <p:nvSpPr>
          <p:cNvPr id="10" name="Content Placeholder 2">
            <a:extLst>
              <a:ext uri="{FF2B5EF4-FFF2-40B4-BE49-F238E27FC236}">
                <a16:creationId xmlns:a16="http://schemas.microsoft.com/office/drawing/2014/main" id="{4DA84A86-727B-4C48-856F-880A0F85860C}"/>
              </a:ext>
            </a:extLst>
          </p:cNvPr>
          <p:cNvSpPr>
            <a:spLocks noGrp="1"/>
          </p:cNvSpPr>
          <p:nvPr>
            <p:ph idx="1"/>
          </p:nvPr>
        </p:nvSpPr>
        <p:spPr>
          <a:xfrm>
            <a:off x="168151" y="657199"/>
            <a:ext cx="11855698" cy="5844185"/>
          </a:xfrm>
          <a:solidFill>
            <a:srgbClr val="FFFFFF">
              <a:alpha val="76078"/>
            </a:srgbClr>
          </a:solidFill>
        </p:spPr>
        <p:txBody>
          <a:bodyPr/>
          <a:lstStyle/>
          <a:p>
            <a:pPr lvl="1"/>
            <a:r>
              <a:rPr lang="en-US" sz="4000" b="1" dirty="0"/>
              <a:t>National results: </a:t>
            </a:r>
            <a:r>
              <a:rPr lang="en-US" sz="4000" dirty="0"/>
              <a:t>Split decision House/Senate</a:t>
            </a:r>
          </a:p>
          <a:p>
            <a:pPr lvl="2"/>
            <a:r>
              <a:rPr lang="en-US" sz="3600" dirty="0"/>
              <a:t>Maryland: Congressional Dems 7-1 hold in House remains; Cardin retains seat in US Senate</a:t>
            </a:r>
          </a:p>
          <a:p>
            <a:pPr lvl="1"/>
            <a:r>
              <a:rPr lang="en-US" sz="4000" b="1" dirty="0"/>
              <a:t>Governor’s race</a:t>
            </a:r>
            <a:r>
              <a:rPr lang="en-US" sz="4000" dirty="0"/>
              <a:t>: “</a:t>
            </a:r>
            <a:r>
              <a:rPr lang="en-US" sz="4000" b="1" dirty="0"/>
              <a:t>Hogan wave”</a:t>
            </a:r>
            <a:r>
              <a:rPr lang="en-US" sz="4000" dirty="0"/>
              <a:t> is decisive</a:t>
            </a:r>
          </a:p>
          <a:p>
            <a:pPr lvl="1"/>
            <a:r>
              <a:rPr lang="en-US" sz="4000" b="1" dirty="0"/>
              <a:t>Other statewide races</a:t>
            </a:r>
            <a:r>
              <a:rPr lang="en-US" sz="4000" dirty="0"/>
              <a:t>: Hogan success is outlier</a:t>
            </a:r>
            <a:endParaRPr lang="en-US" sz="3600" dirty="0"/>
          </a:p>
          <a:p>
            <a:pPr lvl="1"/>
            <a:r>
              <a:rPr lang="en-US" sz="4000" b="1" dirty="0"/>
              <a:t>Blue wave decisive </a:t>
            </a:r>
            <a:r>
              <a:rPr lang="en-US" sz="4000" dirty="0"/>
              <a:t>in high turnout election </a:t>
            </a:r>
          </a:p>
          <a:p>
            <a:pPr lvl="2"/>
            <a:r>
              <a:rPr lang="en-US" sz="3600" b="1" dirty="0"/>
              <a:t>No Hogan coat-tails</a:t>
            </a:r>
          </a:p>
          <a:p>
            <a:pPr lvl="3"/>
            <a:r>
              <a:rPr lang="en-US" sz="3200" dirty="0"/>
              <a:t>Other statewide offices, Maryland General Assembly</a:t>
            </a:r>
          </a:p>
          <a:p>
            <a:pPr lvl="3"/>
            <a:r>
              <a:rPr lang="en-US" sz="3200" dirty="0"/>
              <a:t>Local results</a:t>
            </a:r>
          </a:p>
        </p:txBody>
      </p:sp>
    </p:spTree>
    <p:extLst>
      <p:ext uri="{BB962C8B-B14F-4D97-AF65-F5344CB8AC3E}">
        <p14:creationId xmlns:p14="http://schemas.microsoft.com/office/powerpoint/2010/main" val="164185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44AF-8CB5-4B3C-9588-D1BEE730D543}"/>
              </a:ext>
            </a:extLst>
          </p:cNvPr>
          <p:cNvSpPr>
            <a:spLocks noGrp="1"/>
          </p:cNvSpPr>
          <p:nvPr>
            <p:ph type="title"/>
          </p:nvPr>
        </p:nvSpPr>
        <p:spPr>
          <a:xfrm>
            <a:off x="609600" y="274638"/>
            <a:ext cx="11287874" cy="764453"/>
          </a:xfrm>
          <a:solidFill>
            <a:schemeClr val="bg1"/>
          </a:solidFill>
        </p:spPr>
        <p:txBody>
          <a:bodyPr/>
          <a:lstStyle/>
          <a:p>
            <a:r>
              <a:rPr lang="en-US" dirty="0"/>
              <a:t>Why did Jealous Lose – Limited Primary Win</a:t>
            </a:r>
          </a:p>
        </p:txBody>
      </p:sp>
      <p:sp>
        <p:nvSpPr>
          <p:cNvPr id="3" name="Content Placeholder 2">
            <a:extLst>
              <a:ext uri="{FF2B5EF4-FFF2-40B4-BE49-F238E27FC236}">
                <a16:creationId xmlns:a16="http://schemas.microsoft.com/office/drawing/2014/main" id="{6D4A9A1E-5D50-425D-AFF9-8E37D74B52C7}"/>
              </a:ext>
            </a:extLst>
          </p:cNvPr>
          <p:cNvSpPr>
            <a:spLocks noGrp="1"/>
          </p:cNvSpPr>
          <p:nvPr>
            <p:ph idx="1"/>
          </p:nvPr>
        </p:nvSpPr>
        <p:spPr>
          <a:xfrm>
            <a:off x="609600" y="1600201"/>
            <a:ext cx="5023104" cy="5257799"/>
          </a:xfrm>
          <a:solidFill>
            <a:schemeClr val="bg1"/>
          </a:solidFill>
        </p:spPr>
        <p:txBody>
          <a:bodyPr/>
          <a:lstStyle/>
          <a:p>
            <a:r>
              <a:rPr lang="en-US" b="1" dirty="0"/>
              <a:t>Limited Democratic support in divided primary </a:t>
            </a:r>
            <a:r>
              <a:rPr lang="en-US" dirty="0"/>
              <a:t>– 40%</a:t>
            </a:r>
          </a:p>
          <a:p>
            <a:r>
              <a:rPr lang="en-US" b="1" dirty="0"/>
              <a:t>Jealous not well known </a:t>
            </a:r>
            <a:r>
              <a:rPr lang="en-US" dirty="0"/>
              <a:t>– no previous candidacy - outsider</a:t>
            </a:r>
          </a:p>
          <a:p>
            <a:pPr lvl="1"/>
            <a:r>
              <a:rPr lang="en-US" dirty="0"/>
              <a:t>NAACP leadership not necessarily an asset</a:t>
            </a:r>
          </a:p>
          <a:p>
            <a:pPr lvl="1"/>
            <a:r>
              <a:rPr lang="en-US" dirty="0"/>
              <a:t>Business experience doesn’t compensate</a:t>
            </a:r>
          </a:p>
        </p:txBody>
      </p:sp>
      <p:graphicFrame>
        <p:nvGraphicFramePr>
          <p:cNvPr id="5" name="Chart 4">
            <a:extLst>
              <a:ext uri="{FF2B5EF4-FFF2-40B4-BE49-F238E27FC236}">
                <a16:creationId xmlns:a16="http://schemas.microsoft.com/office/drawing/2014/main" id="{F9C43F23-10FF-4A45-83DC-FB5F69D72FA0}"/>
              </a:ext>
            </a:extLst>
          </p:cNvPr>
          <p:cNvGraphicFramePr>
            <a:graphicFrameLocks noGrp="1"/>
          </p:cNvGraphicFramePr>
          <p:nvPr>
            <p:extLst>
              <p:ext uri="{D42A27DB-BD31-4B8C-83A1-F6EECF244321}">
                <p14:modId xmlns:p14="http://schemas.microsoft.com/office/powerpoint/2010/main" val="3561372941"/>
              </p:ext>
            </p:extLst>
          </p:nvPr>
        </p:nvGraphicFramePr>
        <p:xfrm>
          <a:off x="5332288" y="1325367"/>
          <a:ext cx="6859712" cy="5532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135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44AF-8CB5-4B3C-9588-D1BEE730D543}"/>
              </a:ext>
            </a:extLst>
          </p:cNvPr>
          <p:cNvSpPr>
            <a:spLocks noGrp="1"/>
          </p:cNvSpPr>
          <p:nvPr>
            <p:ph type="title"/>
          </p:nvPr>
        </p:nvSpPr>
        <p:spPr>
          <a:xfrm>
            <a:off x="609600" y="274638"/>
            <a:ext cx="10972800" cy="764453"/>
          </a:xfrm>
          <a:solidFill>
            <a:schemeClr val="bg1"/>
          </a:solidFill>
        </p:spPr>
        <p:txBody>
          <a:bodyPr/>
          <a:lstStyle/>
          <a:p>
            <a:r>
              <a:rPr lang="en-US" dirty="0"/>
              <a:t>Why did Jealous Lose – Divided Primary</a:t>
            </a:r>
          </a:p>
        </p:txBody>
      </p:sp>
      <p:sp>
        <p:nvSpPr>
          <p:cNvPr id="3" name="Content Placeholder 2">
            <a:extLst>
              <a:ext uri="{FF2B5EF4-FFF2-40B4-BE49-F238E27FC236}">
                <a16:creationId xmlns:a16="http://schemas.microsoft.com/office/drawing/2014/main" id="{6D4A9A1E-5D50-425D-AFF9-8E37D74B52C7}"/>
              </a:ext>
            </a:extLst>
          </p:cNvPr>
          <p:cNvSpPr>
            <a:spLocks noGrp="1"/>
          </p:cNvSpPr>
          <p:nvPr>
            <p:ph idx="1"/>
          </p:nvPr>
        </p:nvSpPr>
        <p:spPr>
          <a:xfrm>
            <a:off x="168656" y="1350603"/>
            <a:ext cx="5464048" cy="5507398"/>
          </a:xfrm>
          <a:solidFill>
            <a:schemeClr val="bg1"/>
          </a:solidFill>
        </p:spPr>
        <p:txBody>
          <a:bodyPr/>
          <a:lstStyle/>
          <a:p>
            <a:r>
              <a:rPr lang="en-US" b="1" dirty="0"/>
              <a:t>Where did Clinton vote go?</a:t>
            </a:r>
          </a:p>
          <a:p>
            <a:r>
              <a:rPr lang="en-US" b="1" dirty="0"/>
              <a:t>Total vote about equal to Clinton’s 2016 primary vote total (585,669/573,242)</a:t>
            </a:r>
          </a:p>
          <a:p>
            <a:r>
              <a:rPr lang="en-US" b="1" dirty="0"/>
              <a:t>Total non-Jealous vote (353,774) is 219,468 short of Clinton vote</a:t>
            </a:r>
          </a:p>
          <a:p>
            <a:r>
              <a:rPr lang="en-US" b="1" dirty="0"/>
              <a:t>Sanders supporters more motivated…</a:t>
            </a:r>
            <a:endParaRPr lang="en-US" dirty="0"/>
          </a:p>
        </p:txBody>
      </p:sp>
      <p:graphicFrame>
        <p:nvGraphicFramePr>
          <p:cNvPr id="4" name="Table 3">
            <a:extLst>
              <a:ext uri="{FF2B5EF4-FFF2-40B4-BE49-F238E27FC236}">
                <a16:creationId xmlns:a16="http://schemas.microsoft.com/office/drawing/2014/main" id="{D3082612-E480-40A3-AC88-D41A18F791E3}"/>
              </a:ext>
            </a:extLst>
          </p:cNvPr>
          <p:cNvGraphicFramePr>
            <a:graphicFrameLocks noGrp="1"/>
          </p:cNvGraphicFramePr>
          <p:nvPr>
            <p:extLst>
              <p:ext uri="{D42A27DB-BD31-4B8C-83A1-F6EECF244321}">
                <p14:modId xmlns:p14="http://schemas.microsoft.com/office/powerpoint/2010/main" val="457075163"/>
              </p:ext>
            </p:extLst>
          </p:nvPr>
        </p:nvGraphicFramePr>
        <p:xfrm>
          <a:off x="5927344" y="1181528"/>
          <a:ext cx="6264657" cy="5676472"/>
        </p:xfrm>
        <a:graphic>
          <a:graphicData uri="http://schemas.openxmlformats.org/drawingml/2006/table">
            <a:tbl>
              <a:tblPr firstRow="1" bandRow="1">
                <a:tableStyleId>{5C22544A-7EE6-4342-B048-85BDC9FD1C3A}</a:tableStyleId>
              </a:tblPr>
              <a:tblGrid>
                <a:gridCol w="2088219">
                  <a:extLst>
                    <a:ext uri="{9D8B030D-6E8A-4147-A177-3AD203B41FA5}">
                      <a16:colId xmlns:a16="http://schemas.microsoft.com/office/drawing/2014/main" val="2777931656"/>
                    </a:ext>
                  </a:extLst>
                </a:gridCol>
                <a:gridCol w="2088219">
                  <a:extLst>
                    <a:ext uri="{9D8B030D-6E8A-4147-A177-3AD203B41FA5}">
                      <a16:colId xmlns:a16="http://schemas.microsoft.com/office/drawing/2014/main" val="1266409576"/>
                    </a:ext>
                  </a:extLst>
                </a:gridCol>
                <a:gridCol w="2088219">
                  <a:extLst>
                    <a:ext uri="{9D8B030D-6E8A-4147-A177-3AD203B41FA5}">
                      <a16:colId xmlns:a16="http://schemas.microsoft.com/office/drawing/2014/main" val="3681079525"/>
                    </a:ext>
                  </a:extLst>
                </a:gridCol>
              </a:tblGrid>
              <a:tr h="425008">
                <a:tc>
                  <a:txBody>
                    <a:bodyPr/>
                    <a:lstStyle/>
                    <a:p>
                      <a:r>
                        <a:rPr lang="en-US" dirty="0"/>
                        <a:t>Candidates</a:t>
                      </a:r>
                    </a:p>
                  </a:txBody>
                  <a:tcPr/>
                </a:tc>
                <a:tc>
                  <a:txBody>
                    <a:bodyPr/>
                    <a:lstStyle/>
                    <a:p>
                      <a:pPr algn="ctr"/>
                      <a:r>
                        <a:rPr lang="en-US" dirty="0"/>
                        <a:t>Votes</a:t>
                      </a:r>
                    </a:p>
                  </a:txBody>
                  <a:tcPr/>
                </a:tc>
                <a:tc>
                  <a:txBody>
                    <a:bodyPr/>
                    <a:lstStyle/>
                    <a:p>
                      <a:pPr algn="ctr"/>
                      <a:r>
                        <a:rPr lang="en-US" dirty="0"/>
                        <a:t>Percentage</a:t>
                      </a:r>
                    </a:p>
                  </a:txBody>
                  <a:tcPr/>
                </a:tc>
                <a:extLst>
                  <a:ext uri="{0D108BD9-81ED-4DB2-BD59-A6C34878D82A}">
                    <a16:rowId xmlns:a16="http://schemas.microsoft.com/office/drawing/2014/main" val="2194028912"/>
                  </a:ext>
                </a:extLst>
              </a:tr>
              <a:tr h="523982">
                <a:tc>
                  <a:txBody>
                    <a:bodyPr/>
                    <a:lstStyle/>
                    <a:p>
                      <a:r>
                        <a:rPr lang="en-US" dirty="0"/>
                        <a:t>H. Clinton</a:t>
                      </a:r>
                    </a:p>
                  </a:txBody>
                  <a:tcPr/>
                </a:tc>
                <a:tc>
                  <a:txBody>
                    <a:bodyPr/>
                    <a:lstStyle/>
                    <a:p>
                      <a:pPr algn="ctr"/>
                      <a:r>
                        <a:rPr lang="en-US" sz="2400" b="1" dirty="0"/>
                        <a:t>573,242</a:t>
                      </a:r>
                    </a:p>
                  </a:txBody>
                  <a:tcPr/>
                </a:tc>
                <a:tc>
                  <a:txBody>
                    <a:bodyPr/>
                    <a:lstStyle/>
                    <a:p>
                      <a:pPr algn="ctr"/>
                      <a:r>
                        <a:rPr lang="en-US" dirty="0"/>
                        <a:t>63%</a:t>
                      </a:r>
                    </a:p>
                  </a:txBody>
                  <a:tcPr/>
                </a:tc>
                <a:extLst>
                  <a:ext uri="{0D108BD9-81ED-4DB2-BD59-A6C34878D82A}">
                    <a16:rowId xmlns:a16="http://schemas.microsoft.com/office/drawing/2014/main" val="397131176"/>
                  </a:ext>
                </a:extLst>
              </a:tr>
              <a:tr h="593846">
                <a:tc>
                  <a:txBody>
                    <a:bodyPr/>
                    <a:lstStyle/>
                    <a:p>
                      <a:r>
                        <a:rPr lang="en-US" dirty="0"/>
                        <a:t>B. Sanders</a:t>
                      </a:r>
                    </a:p>
                  </a:txBody>
                  <a:tcPr/>
                </a:tc>
                <a:tc>
                  <a:txBody>
                    <a:bodyPr/>
                    <a:lstStyle/>
                    <a:p>
                      <a:pPr algn="ctr"/>
                      <a:r>
                        <a:rPr lang="en-US" sz="2800" dirty="0"/>
                        <a:t>309,990</a:t>
                      </a:r>
                    </a:p>
                  </a:txBody>
                  <a:tcPr/>
                </a:tc>
                <a:tc>
                  <a:txBody>
                    <a:bodyPr/>
                    <a:lstStyle/>
                    <a:p>
                      <a:pPr algn="ctr"/>
                      <a:r>
                        <a:rPr lang="en-US" dirty="0"/>
                        <a:t>34%</a:t>
                      </a:r>
                    </a:p>
                  </a:txBody>
                  <a:tcPr/>
                </a:tc>
                <a:extLst>
                  <a:ext uri="{0D108BD9-81ED-4DB2-BD59-A6C34878D82A}">
                    <a16:rowId xmlns:a16="http://schemas.microsoft.com/office/drawing/2014/main" val="424664047"/>
                  </a:ext>
                </a:extLst>
              </a:tr>
              <a:tr h="454118">
                <a:tc>
                  <a:txBody>
                    <a:bodyPr/>
                    <a:lstStyle/>
                    <a:p>
                      <a:r>
                        <a:rPr lang="en-US" dirty="0"/>
                        <a:t>Total</a:t>
                      </a:r>
                    </a:p>
                  </a:txBody>
                  <a:tcPr/>
                </a:tc>
                <a:tc>
                  <a:txBody>
                    <a:bodyPr/>
                    <a:lstStyle/>
                    <a:p>
                      <a:pPr algn="ctr"/>
                      <a:r>
                        <a:rPr lang="en-US" sz="2000" dirty="0"/>
                        <a:t>883,232</a:t>
                      </a:r>
                    </a:p>
                  </a:txBody>
                  <a:tcPr/>
                </a:tc>
                <a:tc>
                  <a:txBody>
                    <a:bodyPr/>
                    <a:lstStyle/>
                    <a:p>
                      <a:pPr algn="ctr"/>
                      <a:r>
                        <a:rPr lang="en-US" dirty="0"/>
                        <a:t>100%</a:t>
                      </a:r>
                    </a:p>
                  </a:txBody>
                  <a:tcPr/>
                </a:tc>
                <a:extLst>
                  <a:ext uri="{0D108BD9-81ED-4DB2-BD59-A6C34878D82A}">
                    <a16:rowId xmlns:a16="http://schemas.microsoft.com/office/drawing/2014/main" val="174010135"/>
                  </a:ext>
                </a:extLst>
              </a:tr>
              <a:tr h="593846">
                <a:tc>
                  <a:txBody>
                    <a:bodyPr/>
                    <a:lstStyle/>
                    <a:p>
                      <a:r>
                        <a:rPr lang="en-US" dirty="0"/>
                        <a:t>B. Jealous</a:t>
                      </a:r>
                    </a:p>
                  </a:txBody>
                  <a:tcPr/>
                </a:tc>
                <a:tc>
                  <a:txBody>
                    <a:bodyPr/>
                    <a:lstStyle/>
                    <a:p>
                      <a:pPr algn="ctr"/>
                      <a:r>
                        <a:rPr lang="en-US" sz="2800" dirty="0"/>
                        <a:t>231,895</a:t>
                      </a:r>
                    </a:p>
                  </a:txBody>
                  <a:tcPr/>
                </a:tc>
                <a:tc>
                  <a:txBody>
                    <a:bodyPr/>
                    <a:lstStyle/>
                    <a:p>
                      <a:pPr algn="ctr"/>
                      <a:r>
                        <a:rPr lang="en-US" dirty="0"/>
                        <a:t>40%</a:t>
                      </a:r>
                    </a:p>
                  </a:txBody>
                  <a:tcPr/>
                </a:tc>
                <a:extLst>
                  <a:ext uri="{0D108BD9-81ED-4DB2-BD59-A6C34878D82A}">
                    <a16:rowId xmlns:a16="http://schemas.microsoft.com/office/drawing/2014/main" val="2212224736"/>
                  </a:ext>
                </a:extLst>
              </a:tr>
              <a:tr h="425008">
                <a:tc>
                  <a:txBody>
                    <a:bodyPr/>
                    <a:lstStyle/>
                    <a:p>
                      <a:r>
                        <a:rPr lang="en-US" dirty="0"/>
                        <a:t>R. Baker</a:t>
                      </a:r>
                    </a:p>
                  </a:txBody>
                  <a:tcPr/>
                </a:tc>
                <a:tc>
                  <a:txBody>
                    <a:bodyPr/>
                    <a:lstStyle/>
                    <a:p>
                      <a:pPr algn="ctr"/>
                      <a:r>
                        <a:rPr lang="en-US" dirty="0"/>
                        <a:t>171,677</a:t>
                      </a:r>
                    </a:p>
                  </a:txBody>
                  <a:tcPr/>
                </a:tc>
                <a:tc>
                  <a:txBody>
                    <a:bodyPr/>
                    <a:lstStyle/>
                    <a:p>
                      <a:pPr algn="ctr"/>
                      <a:r>
                        <a:rPr lang="en-US" dirty="0"/>
                        <a:t>29%</a:t>
                      </a:r>
                    </a:p>
                  </a:txBody>
                  <a:tcPr/>
                </a:tc>
                <a:extLst>
                  <a:ext uri="{0D108BD9-81ED-4DB2-BD59-A6C34878D82A}">
                    <a16:rowId xmlns:a16="http://schemas.microsoft.com/office/drawing/2014/main" val="301524641"/>
                  </a:ext>
                </a:extLst>
              </a:tr>
              <a:tr h="425008">
                <a:tc>
                  <a:txBody>
                    <a:bodyPr/>
                    <a:lstStyle/>
                    <a:p>
                      <a:r>
                        <a:rPr lang="en-US" dirty="0"/>
                        <a:t>Others</a:t>
                      </a:r>
                    </a:p>
                  </a:txBody>
                  <a:tcPr/>
                </a:tc>
                <a:tc>
                  <a:txBody>
                    <a:bodyPr/>
                    <a:lstStyle/>
                    <a:p>
                      <a:pPr algn="ctr"/>
                      <a:r>
                        <a:rPr lang="en-US" dirty="0"/>
                        <a:t>182,09</a:t>
                      </a:r>
                    </a:p>
                  </a:txBody>
                  <a:tcPr/>
                </a:tc>
                <a:tc>
                  <a:txBody>
                    <a:bodyPr/>
                    <a:lstStyle/>
                    <a:p>
                      <a:pPr algn="ctr"/>
                      <a:r>
                        <a:rPr lang="en-US" dirty="0"/>
                        <a:t>31%</a:t>
                      </a:r>
                    </a:p>
                  </a:txBody>
                  <a:tcPr/>
                </a:tc>
                <a:extLst>
                  <a:ext uri="{0D108BD9-81ED-4DB2-BD59-A6C34878D82A}">
                    <a16:rowId xmlns:a16="http://schemas.microsoft.com/office/drawing/2014/main" val="627811642"/>
                  </a:ext>
                </a:extLst>
              </a:tr>
              <a:tr h="593846">
                <a:tc>
                  <a:txBody>
                    <a:bodyPr/>
                    <a:lstStyle/>
                    <a:p>
                      <a:r>
                        <a:rPr lang="en-US" dirty="0"/>
                        <a:t>Non-Jealous voters</a:t>
                      </a:r>
                    </a:p>
                  </a:txBody>
                  <a:tcPr/>
                </a:tc>
                <a:tc>
                  <a:txBody>
                    <a:bodyPr/>
                    <a:lstStyle/>
                    <a:p>
                      <a:pPr algn="ctr"/>
                      <a:r>
                        <a:rPr lang="en-US" sz="2800" dirty="0"/>
                        <a:t>353774</a:t>
                      </a:r>
                    </a:p>
                  </a:txBody>
                  <a:tcPr/>
                </a:tc>
                <a:tc>
                  <a:txBody>
                    <a:bodyPr/>
                    <a:lstStyle/>
                    <a:p>
                      <a:pPr algn="ctr"/>
                      <a:endParaRPr lang="en-US" dirty="0"/>
                    </a:p>
                  </a:txBody>
                  <a:tcPr/>
                </a:tc>
                <a:extLst>
                  <a:ext uri="{0D108BD9-81ED-4DB2-BD59-A6C34878D82A}">
                    <a16:rowId xmlns:a16="http://schemas.microsoft.com/office/drawing/2014/main" val="3873193179"/>
                  </a:ext>
                </a:extLst>
              </a:tr>
              <a:tr h="593846">
                <a:tc>
                  <a:txBody>
                    <a:bodyPr/>
                    <a:lstStyle/>
                    <a:p>
                      <a:r>
                        <a:rPr lang="en-US" dirty="0"/>
                        <a:t>Total</a:t>
                      </a:r>
                    </a:p>
                  </a:txBody>
                  <a:tcPr/>
                </a:tc>
                <a:tc>
                  <a:txBody>
                    <a:bodyPr/>
                    <a:lstStyle/>
                    <a:p>
                      <a:pPr algn="ctr"/>
                      <a:r>
                        <a:rPr lang="en-US" sz="2800" dirty="0"/>
                        <a:t>585,669</a:t>
                      </a:r>
                    </a:p>
                  </a:txBody>
                  <a:tcPr/>
                </a:tc>
                <a:tc>
                  <a:txBody>
                    <a:bodyPr/>
                    <a:lstStyle/>
                    <a:p>
                      <a:pPr algn="ctr"/>
                      <a:r>
                        <a:rPr lang="en-US" dirty="0"/>
                        <a:t>100%</a:t>
                      </a:r>
                    </a:p>
                  </a:txBody>
                  <a:tcPr/>
                </a:tc>
                <a:extLst>
                  <a:ext uri="{0D108BD9-81ED-4DB2-BD59-A6C34878D82A}">
                    <a16:rowId xmlns:a16="http://schemas.microsoft.com/office/drawing/2014/main" val="4099625948"/>
                  </a:ext>
                </a:extLst>
              </a:tr>
              <a:tr h="1047964">
                <a:tc>
                  <a:txBody>
                    <a:bodyPr/>
                    <a:lstStyle/>
                    <a:p>
                      <a:r>
                        <a:rPr lang="en-US" dirty="0"/>
                        <a:t>Clinton vote minus total non-Jealous vote</a:t>
                      </a:r>
                    </a:p>
                  </a:txBody>
                  <a:tcPr/>
                </a:tc>
                <a:tc>
                  <a:txBody>
                    <a:bodyPr/>
                    <a:lstStyle/>
                    <a:p>
                      <a:pPr algn="ctr"/>
                      <a:r>
                        <a:rPr lang="en-US" sz="2400" b="1" dirty="0">
                          <a:solidFill>
                            <a:srgbClr val="FF3300"/>
                          </a:solidFill>
                        </a:rPr>
                        <a:t>219,468</a:t>
                      </a:r>
                    </a:p>
                  </a:txBody>
                  <a:tcPr/>
                </a:tc>
                <a:tc>
                  <a:txBody>
                    <a:bodyPr/>
                    <a:lstStyle/>
                    <a:p>
                      <a:pPr algn="ctr"/>
                      <a:endParaRPr lang="en-US" dirty="0"/>
                    </a:p>
                  </a:txBody>
                  <a:tcPr/>
                </a:tc>
                <a:extLst>
                  <a:ext uri="{0D108BD9-81ED-4DB2-BD59-A6C34878D82A}">
                    <a16:rowId xmlns:a16="http://schemas.microsoft.com/office/drawing/2014/main" val="3577490144"/>
                  </a:ext>
                </a:extLst>
              </a:tr>
            </a:tbl>
          </a:graphicData>
        </a:graphic>
      </p:graphicFrame>
      <p:sp>
        <p:nvSpPr>
          <p:cNvPr id="5" name="Rectangle: Rounded Corners 4">
            <a:extLst>
              <a:ext uri="{FF2B5EF4-FFF2-40B4-BE49-F238E27FC236}">
                <a16:creationId xmlns:a16="http://schemas.microsoft.com/office/drawing/2014/main" id="{5E4B373E-B4A7-4273-A0E4-488DB35B2334}"/>
              </a:ext>
            </a:extLst>
          </p:cNvPr>
          <p:cNvSpPr/>
          <p:nvPr/>
        </p:nvSpPr>
        <p:spPr>
          <a:xfrm>
            <a:off x="5845996" y="3174714"/>
            <a:ext cx="5965860" cy="2640459"/>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28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44AF-8CB5-4B3C-9588-D1BEE730D543}"/>
              </a:ext>
            </a:extLst>
          </p:cNvPr>
          <p:cNvSpPr>
            <a:spLocks noGrp="1"/>
          </p:cNvSpPr>
          <p:nvPr>
            <p:ph type="title"/>
          </p:nvPr>
        </p:nvSpPr>
        <p:spPr>
          <a:xfrm>
            <a:off x="609600" y="274638"/>
            <a:ext cx="10972800" cy="764453"/>
          </a:xfrm>
          <a:solidFill>
            <a:schemeClr val="bg1"/>
          </a:solidFill>
        </p:spPr>
        <p:txBody>
          <a:bodyPr/>
          <a:lstStyle/>
          <a:p>
            <a:r>
              <a:rPr lang="en-US" sz="3600" dirty="0"/>
              <a:t>Why did Jealous Lose – Funding, Strategy, Campaign</a:t>
            </a:r>
          </a:p>
        </p:txBody>
      </p:sp>
      <p:sp>
        <p:nvSpPr>
          <p:cNvPr id="3" name="Content Placeholder 2">
            <a:extLst>
              <a:ext uri="{FF2B5EF4-FFF2-40B4-BE49-F238E27FC236}">
                <a16:creationId xmlns:a16="http://schemas.microsoft.com/office/drawing/2014/main" id="{6D4A9A1E-5D50-425D-AFF9-8E37D74B52C7}"/>
              </a:ext>
            </a:extLst>
          </p:cNvPr>
          <p:cNvSpPr>
            <a:spLocks noGrp="1"/>
          </p:cNvSpPr>
          <p:nvPr>
            <p:ph idx="1"/>
          </p:nvPr>
        </p:nvSpPr>
        <p:spPr>
          <a:xfrm>
            <a:off x="609600" y="1119883"/>
            <a:ext cx="11460480" cy="5738117"/>
          </a:xfrm>
          <a:solidFill>
            <a:schemeClr val="bg1"/>
          </a:solidFill>
        </p:spPr>
        <p:txBody>
          <a:bodyPr/>
          <a:lstStyle/>
          <a:p>
            <a:r>
              <a:rPr lang="en-US" b="1" dirty="0"/>
              <a:t>Divisive primary depletes funds </a:t>
            </a:r>
            <a:r>
              <a:rPr lang="en-US" dirty="0"/>
              <a:t>– campaign lacks money from start of general election </a:t>
            </a:r>
          </a:p>
          <a:p>
            <a:pPr lvl="2"/>
            <a:r>
              <a:rPr lang="en-US" dirty="0"/>
              <a:t>“</a:t>
            </a:r>
            <a:r>
              <a:rPr lang="en-US" dirty="0">
                <a:hlinkClick r:id="rId2"/>
              </a:rPr>
              <a:t>Hogan</a:t>
            </a:r>
            <a:r>
              <a:rPr lang="en-US" dirty="0"/>
              <a:t> has outraised Jealous more than 3 to 1, giving the governor a distinct upper hand not just along roadways, but in voters’ mailboxes and on their television screens.” </a:t>
            </a:r>
          </a:p>
          <a:p>
            <a:r>
              <a:rPr lang="en-US" b="1" dirty="0"/>
              <a:t>Strategy </a:t>
            </a:r>
            <a:r>
              <a:rPr lang="en-US" b="1" dirty="0">
                <a:hlinkClick r:id="rId3"/>
              </a:rPr>
              <a:t>underestimates</a:t>
            </a:r>
            <a:r>
              <a:rPr lang="en-US" b="1" dirty="0"/>
              <a:t> Hogan advantage:</a:t>
            </a:r>
          </a:p>
          <a:p>
            <a:pPr marL="914400" lvl="2" indent="0">
              <a:buNone/>
            </a:pPr>
            <a:r>
              <a:rPr lang="en-US" dirty="0"/>
              <a:t>“Jealous’ campaign insists that he is on track, following his underdog strategy to turn out </a:t>
            </a:r>
            <a:r>
              <a:rPr lang="en-US" u="sng" dirty="0"/>
              <a:t>1 million Democratic voters </a:t>
            </a:r>
            <a:r>
              <a:rPr lang="en-US" dirty="0"/>
              <a:t>by rallying those who stayed home in 2014 and hammering on the need to lower drug and health-care costs, close the achievement gap and pay teachers more money.”</a:t>
            </a:r>
            <a:endParaRPr lang="en-US" b="1" dirty="0"/>
          </a:p>
        </p:txBody>
      </p:sp>
    </p:spTree>
    <p:extLst>
      <p:ext uri="{BB962C8B-B14F-4D97-AF65-F5344CB8AC3E}">
        <p14:creationId xmlns:p14="http://schemas.microsoft.com/office/powerpoint/2010/main" val="77375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44AF-8CB5-4B3C-9588-D1BEE730D543}"/>
              </a:ext>
            </a:extLst>
          </p:cNvPr>
          <p:cNvSpPr>
            <a:spLocks noGrp="1"/>
          </p:cNvSpPr>
          <p:nvPr>
            <p:ph type="title"/>
          </p:nvPr>
        </p:nvSpPr>
        <p:spPr>
          <a:xfrm>
            <a:off x="609600" y="274638"/>
            <a:ext cx="10972800" cy="764453"/>
          </a:xfrm>
          <a:solidFill>
            <a:schemeClr val="bg1"/>
          </a:solidFill>
        </p:spPr>
        <p:txBody>
          <a:bodyPr/>
          <a:lstStyle/>
          <a:p>
            <a:r>
              <a:rPr lang="en-US" sz="3600" dirty="0"/>
              <a:t>Why did Jealous Lose – Dem Establishment Lukewarm</a:t>
            </a:r>
          </a:p>
        </p:txBody>
      </p:sp>
      <p:sp>
        <p:nvSpPr>
          <p:cNvPr id="3" name="Content Placeholder 2">
            <a:extLst>
              <a:ext uri="{FF2B5EF4-FFF2-40B4-BE49-F238E27FC236}">
                <a16:creationId xmlns:a16="http://schemas.microsoft.com/office/drawing/2014/main" id="{6D4A9A1E-5D50-425D-AFF9-8E37D74B52C7}"/>
              </a:ext>
            </a:extLst>
          </p:cNvPr>
          <p:cNvSpPr>
            <a:spLocks noGrp="1"/>
          </p:cNvSpPr>
          <p:nvPr>
            <p:ph idx="1"/>
          </p:nvPr>
        </p:nvSpPr>
        <p:spPr>
          <a:xfrm>
            <a:off x="609600" y="1600201"/>
            <a:ext cx="11460480" cy="5257799"/>
          </a:xfrm>
          <a:solidFill>
            <a:schemeClr val="bg1"/>
          </a:solidFill>
        </p:spPr>
        <p:txBody>
          <a:bodyPr/>
          <a:lstStyle/>
          <a:p>
            <a:r>
              <a:rPr lang="en-US" b="1" dirty="0"/>
              <a:t>Limited Democratic “establishment” </a:t>
            </a:r>
            <a:r>
              <a:rPr lang="en-US" b="1" dirty="0">
                <a:hlinkClick r:id="rId2"/>
              </a:rPr>
              <a:t>support</a:t>
            </a:r>
            <a:r>
              <a:rPr lang="en-US" b="1" dirty="0"/>
              <a:t> (WAPO)</a:t>
            </a:r>
          </a:p>
          <a:p>
            <a:pPr lvl="2"/>
            <a:r>
              <a:rPr lang="en-US" dirty="0"/>
              <a:t>Unlike Hogan, who cast himself as an outsider but was deeply involved in the state GOP before running for governor, Jealous has lived most of his life outside Maryland and had few strong ties to the party establishment when he launched his campaign…He’s an outsider, he hasn’t gained a lot of traction, and many in the establishment in Annapolis and the state are keeping a distance from him.”</a:t>
            </a:r>
          </a:p>
          <a:p>
            <a:pPr lvl="2"/>
            <a:r>
              <a:rPr lang="en-US" b="1" dirty="0"/>
              <a:t>“Democratic leaders endorse Jealous, but Miller is less than enthusiastic”</a:t>
            </a:r>
          </a:p>
          <a:p>
            <a:pPr lvl="2"/>
            <a:r>
              <a:rPr lang="en-US" b="1" dirty="0"/>
              <a:t>“Leggett not ready to endorse Jealous; some other Democrats are tepid”</a:t>
            </a:r>
          </a:p>
          <a:p>
            <a:pPr marL="0" indent="0">
              <a:buNone/>
            </a:pPr>
            <a:endParaRPr lang="en-US" b="1" dirty="0"/>
          </a:p>
        </p:txBody>
      </p:sp>
    </p:spTree>
    <p:extLst>
      <p:ext uri="{BB962C8B-B14F-4D97-AF65-F5344CB8AC3E}">
        <p14:creationId xmlns:p14="http://schemas.microsoft.com/office/powerpoint/2010/main" val="360811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44AF-8CB5-4B3C-9588-D1BEE730D543}"/>
              </a:ext>
            </a:extLst>
          </p:cNvPr>
          <p:cNvSpPr>
            <a:spLocks noGrp="1"/>
          </p:cNvSpPr>
          <p:nvPr>
            <p:ph type="title"/>
          </p:nvPr>
        </p:nvSpPr>
        <p:spPr>
          <a:xfrm>
            <a:off x="609600" y="274638"/>
            <a:ext cx="10972800" cy="764453"/>
          </a:xfrm>
          <a:solidFill>
            <a:schemeClr val="bg1"/>
          </a:solidFill>
        </p:spPr>
        <p:txBody>
          <a:bodyPr/>
          <a:lstStyle/>
          <a:p>
            <a:r>
              <a:rPr lang="en-US" sz="4000" dirty="0"/>
              <a:t>Why did Jealous Lose – Policies too progressive?</a:t>
            </a:r>
          </a:p>
        </p:txBody>
      </p:sp>
      <p:sp>
        <p:nvSpPr>
          <p:cNvPr id="3" name="Content Placeholder 2">
            <a:extLst>
              <a:ext uri="{FF2B5EF4-FFF2-40B4-BE49-F238E27FC236}">
                <a16:creationId xmlns:a16="http://schemas.microsoft.com/office/drawing/2014/main" id="{6D4A9A1E-5D50-425D-AFF9-8E37D74B52C7}"/>
              </a:ext>
            </a:extLst>
          </p:cNvPr>
          <p:cNvSpPr>
            <a:spLocks noGrp="1"/>
          </p:cNvSpPr>
          <p:nvPr>
            <p:ph idx="1"/>
          </p:nvPr>
        </p:nvSpPr>
        <p:spPr>
          <a:xfrm>
            <a:off x="609600" y="1600201"/>
            <a:ext cx="11460480" cy="5257799"/>
          </a:xfrm>
          <a:solidFill>
            <a:schemeClr val="bg1"/>
          </a:solidFill>
        </p:spPr>
        <p:txBody>
          <a:bodyPr/>
          <a:lstStyle/>
          <a:p>
            <a:r>
              <a:rPr lang="en-US" b="1" dirty="0"/>
              <a:t>Policies may have been too “progressive”</a:t>
            </a:r>
          </a:p>
          <a:p>
            <a:pPr lvl="1"/>
            <a:r>
              <a:rPr lang="en-US" b="1" dirty="0"/>
              <a:t>“</a:t>
            </a:r>
            <a:r>
              <a:rPr lang="en-US" dirty="0"/>
              <a:t>State Senate President </a:t>
            </a:r>
            <a:r>
              <a:rPr lang="en-US" b="1" dirty="0"/>
              <a:t>Mike Miller </a:t>
            </a:r>
            <a:r>
              <a:rPr lang="en-US" dirty="0">
                <a:hlinkClick r:id="rId2"/>
              </a:rPr>
              <a:t>blamed</a:t>
            </a:r>
            <a:r>
              <a:rPr lang="en-US" dirty="0"/>
              <a:t> </a:t>
            </a:r>
            <a:r>
              <a:rPr lang="en-US" dirty="0" err="1"/>
              <a:t>Jealous’s</a:t>
            </a:r>
            <a:r>
              <a:rPr lang="en-US" dirty="0"/>
              <a:t> progressive policies for the loss. He said they are too liberal for Maryland.”</a:t>
            </a:r>
            <a:br>
              <a:rPr lang="en-US" dirty="0"/>
            </a:br>
            <a:endParaRPr lang="en-US" dirty="0"/>
          </a:p>
          <a:p>
            <a:pPr lvl="1"/>
            <a:r>
              <a:rPr lang="en-US" dirty="0"/>
              <a:t>“If we’d had our county executive from Prince George’s County, </a:t>
            </a:r>
            <a:r>
              <a:rPr lang="en-US" dirty="0" err="1"/>
              <a:t>Rushern</a:t>
            </a:r>
            <a:r>
              <a:rPr lang="en-US" dirty="0"/>
              <a:t> Baker, the Democrat would have done a whole lot better. If we’d had the former chairman of the Board of Regents, who was that — Jim Shea, the Democrat would have done a whole lot better,” Miller said.</a:t>
            </a:r>
          </a:p>
          <a:p>
            <a:pPr marL="0" indent="0">
              <a:buNone/>
            </a:pPr>
            <a:endParaRPr lang="en-US" b="1" dirty="0"/>
          </a:p>
        </p:txBody>
      </p:sp>
    </p:spTree>
    <p:extLst>
      <p:ext uri="{BB962C8B-B14F-4D97-AF65-F5344CB8AC3E}">
        <p14:creationId xmlns:p14="http://schemas.microsoft.com/office/powerpoint/2010/main" val="361635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44AF-8CB5-4B3C-9588-D1BEE730D543}"/>
              </a:ext>
            </a:extLst>
          </p:cNvPr>
          <p:cNvSpPr>
            <a:spLocks noGrp="1"/>
          </p:cNvSpPr>
          <p:nvPr>
            <p:ph type="title"/>
          </p:nvPr>
        </p:nvSpPr>
        <p:spPr>
          <a:xfrm>
            <a:off x="609600" y="274638"/>
            <a:ext cx="10972800" cy="764453"/>
          </a:xfrm>
          <a:solidFill>
            <a:schemeClr val="bg1"/>
          </a:solidFill>
        </p:spPr>
        <p:txBody>
          <a:bodyPr/>
          <a:lstStyle/>
          <a:p>
            <a:r>
              <a:rPr lang="en-US" sz="4000" dirty="0"/>
              <a:t>Why did Jealous Lose – Race?</a:t>
            </a:r>
          </a:p>
        </p:txBody>
      </p:sp>
      <p:sp>
        <p:nvSpPr>
          <p:cNvPr id="3" name="Content Placeholder 2">
            <a:extLst>
              <a:ext uri="{FF2B5EF4-FFF2-40B4-BE49-F238E27FC236}">
                <a16:creationId xmlns:a16="http://schemas.microsoft.com/office/drawing/2014/main" id="{6D4A9A1E-5D50-425D-AFF9-8E37D74B52C7}"/>
              </a:ext>
            </a:extLst>
          </p:cNvPr>
          <p:cNvSpPr>
            <a:spLocks noGrp="1"/>
          </p:cNvSpPr>
          <p:nvPr>
            <p:ph idx="1"/>
          </p:nvPr>
        </p:nvSpPr>
        <p:spPr>
          <a:xfrm>
            <a:off x="609600" y="1600201"/>
            <a:ext cx="11460480" cy="5257799"/>
          </a:xfrm>
          <a:solidFill>
            <a:schemeClr val="bg1"/>
          </a:solidFill>
        </p:spPr>
        <p:txBody>
          <a:bodyPr/>
          <a:lstStyle/>
          <a:p>
            <a:r>
              <a:rPr lang="en-US" b="1" dirty="0"/>
              <a:t>Hard to estimate impact of race on votes – other factors already compelling</a:t>
            </a:r>
          </a:p>
          <a:p>
            <a:r>
              <a:rPr lang="en-US" b="1" dirty="0"/>
              <a:t>Possibly followed Anthony Brown’s limited ability to hold O’Malley’s percentage of vote especially in rural districts more likely to be respond to race…</a:t>
            </a:r>
            <a:endParaRPr lang="en-US" dirty="0"/>
          </a:p>
          <a:p>
            <a:pPr marL="0" indent="0">
              <a:buNone/>
            </a:pPr>
            <a:endParaRPr lang="en-US" b="1" dirty="0"/>
          </a:p>
        </p:txBody>
      </p:sp>
    </p:spTree>
    <p:extLst>
      <p:ext uri="{BB962C8B-B14F-4D97-AF65-F5344CB8AC3E}">
        <p14:creationId xmlns:p14="http://schemas.microsoft.com/office/powerpoint/2010/main" val="3770033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F81C-A4EA-440B-AF02-18B333119663}"/>
              </a:ext>
            </a:extLst>
          </p:cNvPr>
          <p:cNvSpPr>
            <a:spLocks noGrp="1"/>
          </p:cNvSpPr>
          <p:nvPr>
            <p:ph type="title"/>
          </p:nvPr>
        </p:nvSpPr>
        <p:spPr>
          <a:solidFill>
            <a:schemeClr val="bg1"/>
          </a:solidFill>
        </p:spPr>
        <p:txBody>
          <a:bodyPr/>
          <a:lstStyle/>
          <a:p>
            <a:r>
              <a:rPr lang="en-US" dirty="0"/>
              <a:t>2018: Blue Wave Elsewhere:</a:t>
            </a:r>
            <a:br>
              <a:rPr lang="en-US" dirty="0"/>
            </a:br>
            <a:r>
              <a:rPr lang="en-US" dirty="0"/>
              <a:t>Governor vs. Other Statewide Votes</a:t>
            </a:r>
          </a:p>
        </p:txBody>
      </p:sp>
      <p:graphicFrame>
        <p:nvGraphicFramePr>
          <p:cNvPr id="4" name="Content Placeholder 3">
            <a:extLst>
              <a:ext uri="{FF2B5EF4-FFF2-40B4-BE49-F238E27FC236}">
                <a16:creationId xmlns:a16="http://schemas.microsoft.com/office/drawing/2014/main" id="{FF76AAE9-DA88-4FA2-B2D3-6649AADA0DA0}"/>
              </a:ext>
            </a:extLst>
          </p:cNvPr>
          <p:cNvGraphicFramePr>
            <a:graphicFrameLocks noGrp="1"/>
          </p:cNvGraphicFramePr>
          <p:nvPr>
            <p:ph idx="1"/>
            <p:extLst>
              <p:ext uri="{D42A27DB-BD31-4B8C-83A1-F6EECF244321}">
                <p14:modId xmlns:p14="http://schemas.microsoft.com/office/powerpoint/2010/main" val="3426249598"/>
              </p:ext>
            </p:extLst>
          </p:nvPr>
        </p:nvGraphicFramePr>
        <p:xfrm>
          <a:off x="152400" y="1815882"/>
          <a:ext cx="12004185" cy="2651760"/>
        </p:xfrm>
        <a:graphic>
          <a:graphicData uri="http://schemas.openxmlformats.org/drawingml/2006/table">
            <a:tbl>
              <a:tblPr firstRow="1" bandRow="1">
                <a:tableStyleId>{5C22544A-7EE6-4342-B048-85BDC9FD1C3A}</a:tableStyleId>
              </a:tblPr>
              <a:tblGrid>
                <a:gridCol w="2998044">
                  <a:extLst>
                    <a:ext uri="{9D8B030D-6E8A-4147-A177-3AD203B41FA5}">
                      <a16:colId xmlns:a16="http://schemas.microsoft.com/office/drawing/2014/main" val="3440496826"/>
                    </a:ext>
                  </a:extLst>
                </a:gridCol>
                <a:gridCol w="2194560">
                  <a:extLst>
                    <a:ext uri="{9D8B030D-6E8A-4147-A177-3AD203B41FA5}">
                      <a16:colId xmlns:a16="http://schemas.microsoft.com/office/drawing/2014/main" val="3608246460"/>
                    </a:ext>
                  </a:extLst>
                </a:gridCol>
                <a:gridCol w="2194560">
                  <a:extLst>
                    <a:ext uri="{9D8B030D-6E8A-4147-A177-3AD203B41FA5}">
                      <a16:colId xmlns:a16="http://schemas.microsoft.com/office/drawing/2014/main" val="3085684245"/>
                    </a:ext>
                  </a:extLst>
                </a:gridCol>
                <a:gridCol w="2422461">
                  <a:extLst>
                    <a:ext uri="{9D8B030D-6E8A-4147-A177-3AD203B41FA5}">
                      <a16:colId xmlns:a16="http://schemas.microsoft.com/office/drawing/2014/main" val="575363789"/>
                    </a:ext>
                  </a:extLst>
                </a:gridCol>
                <a:gridCol w="2194560">
                  <a:extLst>
                    <a:ext uri="{9D8B030D-6E8A-4147-A177-3AD203B41FA5}">
                      <a16:colId xmlns:a16="http://schemas.microsoft.com/office/drawing/2014/main" val="4284953024"/>
                    </a:ext>
                  </a:extLst>
                </a:gridCol>
              </a:tblGrid>
              <a:tr h="370840">
                <a:tc>
                  <a:txBody>
                    <a:bodyPr/>
                    <a:lstStyle/>
                    <a:p>
                      <a:r>
                        <a:rPr lang="en-US" sz="2400" b="1" kern="1200" dirty="0">
                          <a:solidFill>
                            <a:schemeClr val="tx1"/>
                          </a:solidFill>
                          <a:latin typeface="+mn-lt"/>
                          <a:ea typeface="+mn-ea"/>
                          <a:cs typeface="+mn-cs"/>
                        </a:rPr>
                        <a:t>Candidate</a:t>
                      </a:r>
                    </a:p>
                  </a:txBody>
                  <a:tcPr/>
                </a:tc>
                <a:tc>
                  <a:txBody>
                    <a:bodyPr/>
                    <a:lstStyle/>
                    <a:p>
                      <a:pPr algn="ctr"/>
                      <a:r>
                        <a:rPr lang="en-US" sz="2400" dirty="0">
                          <a:solidFill>
                            <a:schemeClr val="tx1"/>
                          </a:solidFill>
                        </a:rPr>
                        <a:t>2018 Vote Count</a:t>
                      </a:r>
                    </a:p>
                  </a:txBody>
                  <a:tcPr/>
                </a:tc>
                <a:tc>
                  <a:txBody>
                    <a:bodyPr/>
                    <a:lstStyle/>
                    <a:p>
                      <a:pPr algn="ctr"/>
                      <a:r>
                        <a:rPr lang="en-US" sz="2400" dirty="0">
                          <a:solidFill>
                            <a:schemeClr val="tx1"/>
                          </a:solidFill>
                        </a:rPr>
                        <a:t>2018 Percentage</a:t>
                      </a:r>
                    </a:p>
                  </a:txBody>
                  <a:tcPr/>
                </a:tc>
                <a:tc>
                  <a:txBody>
                    <a:bodyPr/>
                    <a:lstStyle/>
                    <a:p>
                      <a:pPr algn="ctr"/>
                      <a:r>
                        <a:rPr lang="en-US" sz="2400" dirty="0">
                          <a:solidFill>
                            <a:schemeClr val="tx1"/>
                          </a:solidFill>
                        </a:rPr>
                        <a:t>2014 Vote </a:t>
                      </a:r>
                    </a:p>
                    <a:p>
                      <a:pPr algn="ctr"/>
                      <a:r>
                        <a:rPr lang="en-US" sz="2400" dirty="0">
                          <a:solidFill>
                            <a:schemeClr val="tx1"/>
                          </a:solidFill>
                        </a:rPr>
                        <a:t>Count</a:t>
                      </a:r>
                    </a:p>
                  </a:txBody>
                  <a:tcPr/>
                </a:tc>
                <a:tc>
                  <a:txBody>
                    <a:bodyPr/>
                    <a:lstStyle/>
                    <a:p>
                      <a:pPr algn="ctr"/>
                      <a:r>
                        <a:rPr lang="en-US" sz="2400" dirty="0">
                          <a:solidFill>
                            <a:schemeClr val="tx1"/>
                          </a:solidFill>
                        </a:rPr>
                        <a:t>2014 Percentage</a:t>
                      </a:r>
                    </a:p>
                  </a:txBody>
                  <a:tcPr/>
                </a:tc>
                <a:extLst>
                  <a:ext uri="{0D108BD9-81ED-4DB2-BD59-A6C34878D82A}">
                    <a16:rowId xmlns:a16="http://schemas.microsoft.com/office/drawing/2014/main" val="2475393280"/>
                  </a:ext>
                </a:extLst>
              </a:tr>
              <a:tr h="370840">
                <a:tc>
                  <a:txBody>
                    <a:bodyPr/>
                    <a:lstStyle/>
                    <a:p>
                      <a:r>
                        <a:rPr lang="en-US" sz="2400" dirty="0"/>
                        <a:t>Franchot (Comptroller</a:t>
                      </a:r>
                    </a:p>
                  </a:txBody>
                  <a:tcPr/>
                </a:tc>
                <a:tc>
                  <a:txBody>
                    <a:bodyPr/>
                    <a:lstStyle/>
                    <a:p>
                      <a:pPr algn="ctr"/>
                      <a:r>
                        <a:rPr lang="en-US" sz="2400" dirty="0"/>
                        <a:t>1536286</a:t>
                      </a:r>
                    </a:p>
                  </a:txBody>
                  <a:tcPr/>
                </a:tc>
                <a:tc>
                  <a:txBody>
                    <a:bodyPr/>
                    <a:lstStyle/>
                    <a:p>
                      <a:pPr algn="ctr"/>
                      <a:r>
                        <a:rPr lang="en-US" sz="2400" dirty="0">
                          <a:latin typeface="+mj-lt"/>
                        </a:rPr>
                        <a:t>72</a:t>
                      </a:r>
                      <a:r>
                        <a:rPr lang="en-US" sz="2400" dirty="0"/>
                        <a:t> (+9)</a:t>
                      </a:r>
                    </a:p>
                  </a:txBody>
                  <a:tcPr/>
                </a:tc>
                <a:tc>
                  <a:txBody>
                    <a:bodyPr/>
                    <a:lstStyle/>
                    <a:p>
                      <a:pPr algn="ctr"/>
                      <a:r>
                        <a:rPr lang="en-US" sz="2400" dirty="0"/>
                        <a:t>1061267</a:t>
                      </a:r>
                    </a:p>
                  </a:txBody>
                  <a:tcPr/>
                </a:tc>
                <a:tc>
                  <a:txBody>
                    <a:bodyPr/>
                    <a:lstStyle/>
                    <a:p>
                      <a:pPr algn="ctr"/>
                      <a:r>
                        <a:rPr lang="en-US" sz="2400" dirty="0"/>
                        <a:t>63</a:t>
                      </a:r>
                    </a:p>
                  </a:txBody>
                  <a:tcPr/>
                </a:tc>
                <a:extLst>
                  <a:ext uri="{0D108BD9-81ED-4DB2-BD59-A6C34878D82A}">
                    <a16:rowId xmlns:a16="http://schemas.microsoft.com/office/drawing/2014/main" val="1428473042"/>
                  </a:ext>
                </a:extLst>
              </a:tr>
              <a:tr h="370840">
                <a:tc>
                  <a:txBody>
                    <a:bodyPr/>
                    <a:lstStyle/>
                    <a:p>
                      <a:r>
                        <a:rPr lang="en-US" sz="2400" dirty="0"/>
                        <a:t>Cardin (US Senator)</a:t>
                      </a:r>
                    </a:p>
                  </a:txBody>
                  <a:tcPr/>
                </a:tc>
                <a:tc>
                  <a:txBody>
                    <a:bodyPr/>
                    <a:lstStyle/>
                    <a:p>
                      <a:pPr algn="ctr"/>
                      <a:r>
                        <a:rPr lang="en-US" sz="2400" dirty="0"/>
                        <a:t>1407365</a:t>
                      </a:r>
                    </a:p>
                  </a:txBody>
                  <a:tcPr/>
                </a:tc>
                <a:tc>
                  <a:txBody>
                    <a:bodyPr/>
                    <a:lstStyle/>
                    <a:p>
                      <a:pPr algn="ctr"/>
                      <a:r>
                        <a:rPr lang="en-US" sz="2400" kern="1200" dirty="0">
                          <a:solidFill>
                            <a:schemeClr val="dk1"/>
                          </a:solidFill>
                          <a:latin typeface="+mj-lt"/>
                          <a:ea typeface="+mn-ea"/>
                          <a:cs typeface="+mn-cs"/>
                        </a:rPr>
                        <a:t>64 </a:t>
                      </a:r>
                      <a:r>
                        <a:rPr lang="en-US" sz="2400" dirty="0"/>
                        <a:t> (+8)</a:t>
                      </a:r>
                    </a:p>
                  </a:txBody>
                  <a:tcPr/>
                </a:tc>
                <a:tc>
                  <a:txBody>
                    <a:bodyPr/>
                    <a:lstStyle/>
                    <a:p>
                      <a:pPr algn="ctr"/>
                      <a:r>
                        <a:rPr lang="en-US" sz="2400" dirty="0"/>
                        <a:t>1474028 (2012)</a:t>
                      </a:r>
                    </a:p>
                  </a:txBody>
                  <a:tcPr/>
                </a:tc>
                <a:tc>
                  <a:txBody>
                    <a:bodyPr/>
                    <a:lstStyle/>
                    <a:p>
                      <a:pPr algn="ctr"/>
                      <a:r>
                        <a:rPr lang="en-US" sz="2400" dirty="0"/>
                        <a:t>56</a:t>
                      </a:r>
                    </a:p>
                  </a:txBody>
                  <a:tcPr/>
                </a:tc>
                <a:extLst>
                  <a:ext uri="{0D108BD9-81ED-4DB2-BD59-A6C34878D82A}">
                    <a16:rowId xmlns:a16="http://schemas.microsoft.com/office/drawing/2014/main" val="3201898305"/>
                  </a:ext>
                </a:extLst>
              </a:tr>
              <a:tr h="370840">
                <a:tc>
                  <a:txBody>
                    <a:bodyPr/>
                    <a:lstStyle/>
                    <a:p>
                      <a:r>
                        <a:rPr lang="en-US" sz="2400" dirty="0"/>
                        <a:t>Frosh (AG)</a:t>
                      </a:r>
                    </a:p>
                  </a:txBody>
                  <a:tcPr/>
                </a:tc>
                <a:tc>
                  <a:txBody>
                    <a:bodyPr/>
                    <a:lstStyle/>
                    <a:p>
                      <a:pPr algn="ctr"/>
                      <a:r>
                        <a:rPr lang="en-US" sz="2400" dirty="0"/>
                        <a:t>1392888</a:t>
                      </a:r>
                    </a:p>
                  </a:txBody>
                  <a:tcPr/>
                </a:tc>
                <a:tc>
                  <a:txBody>
                    <a:bodyPr/>
                    <a:lstStyle/>
                    <a:p>
                      <a:pPr algn="ctr"/>
                      <a:r>
                        <a:rPr lang="en-US" sz="2400" kern="1200" dirty="0">
                          <a:solidFill>
                            <a:schemeClr val="dk1"/>
                          </a:solidFill>
                          <a:latin typeface="+mj-lt"/>
                          <a:ea typeface="+mn-ea"/>
                          <a:cs typeface="+mn-cs"/>
                        </a:rPr>
                        <a:t>64</a:t>
                      </a:r>
                      <a:r>
                        <a:rPr lang="en-US" sz="2400" dirty="0"/>
                        <a:t>  (+8)</a:t>
                      </a:r>
                    </a:p>
                  </a:txBody>
                  <a:tcPr/>
                </a:tc>
                <a:tc>
                  <a:txBody>
                    <a:bodyPr/>
                    <a:lstStyle/>
                    <a:p>
                      <a:pPr algn="ctr"/>
                      <a:r>
                        <a:rPr lang="en-US" sz="2400" dirty="0"/>
                        <a:t>935846</a:t>
                      </a:r>
                    </a:p>
                  </a:txBody>
                  <a:tcPr/>
                </a:tc>
                <a:tc>
                  <a:txBody>
                    <a:bodyPr/>
                    <a:lstStyle/>
                    <a:p>
                      <a:pPr algn="ctr"/>
                      <a:r>
                        <a:rPr lang="en-US" sz="2400" dirty="0"/>
                        <a:t>56</a:t>
                      </a:r>
                    </a:p>
                  </a:txBody>
                  <a:tcPr/>
                </a:tc>
                <a:extLst>
                  <a:ext uri="{0D108BD9-81ED-4DB2-BD59-A6C34878D82A}">
                    <a16:rowId xmlns:a16="http://schemas.microsoft.com/office/drawing/2014/main" val="883829579"/>
                  </a:ext>
                </a:extLst>
              </a:tr>
              <a:tr h="370840">
                <a:tc>
                  <a:txBody>
                    <a:bodyPr/>
                    <a:lstStyle/>
                    <a:p>
                      <a:r>
                        <a:rPr lang="en-US" sz="2400" dirty="0"/>
                        <a:t>Governor</a:t>
                      </a:r>
                    </a:p>
                  </a:txBody>
                  <a:tcPr/>
                </a:tc>
                <a:tc>
                  <a:txBody>
                    <a:bodyPr/>
                    <a:lstStyle/>
                    <a:p>
                      <a:pPr algn="ctr"/>
                      <a:r>
                        <a:rPr lang="en-US" sz="2400" b="1" dirty="0"/>
                        <a:t>1230086</a:t>
                      </a:r>
                    </a:p>
                  </a:txBody>
                  <a:tcPr/>
                </a:tc>
                <a:tc>
                  <a:txBody>
                    <a:bodyPr/>
                    <a:lstStyle/>
                    <a:p>
                      <a:pPr algn="ctr"/>
                      <a:r>
                        <a:rPr lang="en-US" sz="2400" kern="1200" dirty="0">
                          <a:solidFill>
                            <a:schemeClr val="dk1"/>
                          </a:solidFill>
                          <a:latin typeface="+mj-lt"/>
                          <a:ea typeface="+mn-ea"/>
                          <a:cs typeface="+mn-cs"/>
                        </a:rPr>
                        <a:t>56</a:t>
                      </a:r>
                      <a:r>
                        <a:rPr lang="en-US" sz="2400" dirty="0"/>
                        <a:t>  (+5)</a:t>
                      </a:r>
                    </a:p>
                  </a:txBody>
                  <a:tcPr/>
                </a:tc>
                <a:tc>
                  <a:txBody>
                    <a:bodyPr/>
                    <a:lstStyle/>
                    <a:p>
                      <a:pPr algn="ctr"/>
                      <a:r>
                        <a:rPr lang="en-US" sz="2400" dirty="0"/>
                        <a:t>884400</a:t>
                      </a:r>
                    </a:p>
                  </a:txBody>
                  <a:tcPr/>
                </a:tc>
                <a:tc>
                  <a:txBody>
                    <a:bodyPr/>
                    <a:lstStyle/>
                    <a:p>
                      <a:pPr algn="ctr"/>
                      <a:r>
                        <a:rPr lang="en-US" sz="2400" dirty="0"/>
                        <a:t>51</a:t>
                      </a:r>
                    </a:p>
                  </a:txBody>
                  <a:tcPr/>
                </a:tc>
                <a:extLst>
                  <a:ext uri="{0D108BD9-81ED-4DB2-BD59-A6C34878D82A}">
                    <a16:rowId xmlns:a16="http://schemas.microsoft.com/office/drawing/2014/main" val="2722009469"/>
                  </a:ext>
                </a:extLst>
              </a:tr>
            </a:tbl>
          </a:graphicData>
        </a:graphic>
      </p:graphicFrame>
      <p:sp>
        <p:nvSpPr>
          <p:cNvPr id="5" name="TextBox 4">
            <a:extLst>
              <a:ext uri="{FF2B5EF4-FFF2-40B4-BE49-F238E27FC236}">
                <a16:creationId xmlns:a16="http://schemas.microsoft.com/office/drawing/2014/main" id="{C22CBF5D-FB6A-44AD-806F-B5C859EC4E0A}"/>
              </a:ext>
            </a:extLst>
          </p:cNvPr>
          <p:cNvSpPr txBox="1"/>
          <p:nvPr/>
        </p:nvSpPr>
        <p:spPr>
          <a:xfrm>
            <a:off x="152400" y="5042118"/>
            <a:ext cx="12004185" cy="1631216"/>
          </a:xfrm>
          <a:prstGeom prst="rect">
            <a:avLst/>
          </a:prstGeom>
          <a:solidFill>
            <a:srgbClr val="FFFFFF"/>
          </a:solidFill>
        </p:spPr>
        <p:txBody>
          <a:bodyPr wrap="square" rtlCol="0">
            <a:spAutoFit/>
          </a:bodyPr>
          <a:lstStyle/>
          <a:p>
            <a:r>
              <a:rPr lang="en-US" sz="2400" b="1" i="1" dirty="0"/>
              <a:t>2018</a:t>
            </a:r>
            <a:r>
              <a:rPr lang="en-US" sz="2400" dirty="0"/>
              <a:t>: </a:t>
            </a:r>
            <a:r>
              <a:rPr lang="en-US" sz="2400" b="1" dirty="0"/>
              <a:t>Incumbents sail to victory </a:t>
            </a:r>
            <a:r>
              <a:rPr lang="en-US" sz="2400" dirty="0"/>
              <a:t>– name recognition, finances, party ID strong, clear record. Shows that Dem </a:t>
            </a:r>
            <a:r>
              <a:rPr lang="en-US" sz="2400" b="1" dirty="0"/>
              <a:t>insiders</a:t>
            </a:r>
            <a:r>
              <a:rPr lang="en-US" sz="2400" dirty="0"/>
              <a:t> more appealing than outsiders.  </a:t>
            </a:r>
          </a:p>
          <a:p>
            <a:r>
              <a:rPr lang="en-US" sz="2400" dirty="0"/>
              <a:t>*Hogan’s increase in percentage </a:t>
            </a:r>
            <a:r>
              <a:rPr lang="en-US" sz="2400" b="1" dirty="0"/>
              <a:t>lowest</a:t>
            </a:r>
            <a:r>
              <a:rPr lang="en-US" sz="2400" dirty="0"/>
              <a:t> among all statewide candidates.</a:t>
            </a:r>
          </a:p>
          <a:p>
            <a:endParaRPr lang="en-US" sz="2800" dirty="0"/>
          </a:p>
        </p:txBody>
      </p:sp>
      <p:sp>
        <p:nvSpPr>
          <p:cNvPr id="6" name="Rectangle: Rounded Corners 5">
            <a:extLst>
              <a:ext uri="{FF2B5EF4-FFF2-40B4-BE49-F238E27FC236}">
                <a16:creationId xmlns:a16="http://schemas.microsoft.com/office/drawing/2014/main" id="{A981057D-A7C8-4CB1-898C-3AE1406A5F45}"/>
              </a:ext>
            </a:extLst>
          </p:cNvPr>
          <p:cNvSpPr/>
          <p:nvPr/>
        </p:nvSpPr>
        <p:spPr>
          <a:xfrm>
            <a:off x="5448200" y="4056064"/>
            <a:ext cx="1883228" cy="414891"/>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DDBA7F-32BC-4B91-890F-9814A54644E3}"/>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41338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DF26-00B6-4F8D-AC4F-0FD53C12F7F2}"/>
              </a:ext>
            </a:extLst>
          </p:cNvPr>
          <p:cNvSpPr>
            <a:spLocks noGrp="1"/>
          </p:cNvSpPr>
          <p:nvPr>
            <p:ph type="title"/>
          </p:nvPr>
        </p:nvSpPr>
        <p:spPr>
          <a:xfrm>
            <a:off x="609600" y="-11493"/>
            <a:ext cx="10972800" cy="630618"/>
          </a:xfrm>
          <a:solidFill>
            <a:schemeClr val="accent5"/>
          </a:solidFill>
        </p:spPr>
        <p:txBody>
          <a:bodyPr/>
          <a:lstStyle/>
          <a:p>
            <a:r>
              <a:rPr lang="en-US" dirty="0"/>
              <a:t>Congressional Races in Maryland - Primaries</a:t>
            </a:r>
          </a:p>
        </p:txBody>
      </p:sp>
      <p:sp>
        <p:nvSpPr>
          <p:cNvPr id="3" name="Content Placeholder 2">
            <a:extLst>
              <a:ext uri="{FF2B5EF4-FFF2-40B4-BE49-F238E27FC236}">
                <a16:creationId xmlns:a16="http://schemas.microsoft.com/office/drawing/2014/main" id="{A00EFAEF-739B-4D07-BAAA-079DAF9C10A4}"/>
              </a:ext>
            </a:extLst>
          </p:cNvPr>
          <p:cNvSpPr>
            <a:spLocks noGrp="1"/>
          </p:cNvSpPr>
          <p:nvPr>
            <p:ph idx="1"/>
          </p:nvPr>
        </p:nvSpPr>
        <p:spPr>
          <a:xfrm>
            <a:off x="0" y="619125"/>
            <a:ext cx="4626864" cy="4525963"/>
          </a:xfrm>
          <a:solidFill>
            <a:schemeClr val="bg1"/>
          </a:solidFill>
        </p:spPr>
        <p:txBody>
          <a:bodyPr/>
          <a:lstStyle/>
          <a:p>
            <a:r>
              <a:rPr lang="en-US" dirty="0"/>
              <a:t>Republicans in primaries greatly outnumbered by Democrats (183/582K)</a:t>
            </a:r>
          </a:p>
          <a:p>
            <a:r>
              <a:rPr lang="en-US" dirty="0"/>
              <a:t>Dem winners by larger percent (53R/73D)</a:t>
            </a:r>
          </a:p>
        </p:txBody>
      </p:sp>
      <p:graphicFrame>
        <p:nvGraphicFramePr>
          <p:cNvPr id="4" name="Table 3">
            <a:extLst>
              <a:ext uri="{FF2B5EF4-FFF2-40B4-BE49-F238E27FC236}">
                <a16:creationId xmlns:a16="http://schemas.microsoft.com/office/drawing/2014/main" id="{9E35373E-F1C0-41B1-83EF-0C9B512D60BD}"/>
              </a:ext>
            </a:extLst>
          </p:cNvPr>
          <p:cNvGraphicFramePr>
            <a:graphicFrameLocks noGrp="1"/>
          </p:cNvGraphicFramePr>
          <p:nvPr>
            <p:extLst>
              <p:ext uri="{D42A27DB-BD31-4B8C-83A1-F6EECF244321}">
                <p14:modId xmlns:p14="http://schemas.microsoft.com/office/powerpoint/2010/main" val="860611916"/>
              </p:ext>
            </p:extLst>
          </p:nvPr>
        </p:nvGraphicFramePr>
        <p:xfrm>
          <a:off x="4626864" y="619124"/>
          <a:ext cx="7479791" cy="6238879"/>
        </p:xfrm>
        <a:graphic>
          <a:graphicData uri="http://schemas.openxmlformats.org/drawingml/2006/table">
            <a:tbl>
              <a:tblPr>
                <a:tableStyleId>{5C22544A-7EE6-4342-B048-85BDC9FD1C3A}</a:tableStyleId>
              </a:tblPr>
              <a:tblGrid>
                <a:gridCol w="1049435">
                  <a:extLst>
                    <a:ext uri="{9D8B030D-6E8A-4147-A177-3AD203B41FA5}">
                      <a16:colId xmlns:a16="http://schemas.microsoft.com/office/drawing/2014/main" val="83351323"/>
                    </a:ext>
                  </a:extLst>
                </a:gridCol>
                <a:gridCol w="3673022">
                  <a:extLst>
                    <a:ext uri="{9D8B030D-6E8A-4147-A177-3AD203B41FA5}">
                      <a16:colId xmlns:a16="http://schemas.microsoft.com/office/drawing/2014/main" val="712666317"/>
                    </a:ext>
                  </a:extLst>
                </a:gridCol>
                <a:gridCol w="1177799">
                  <a:extLst>
                    <a:ext uri="{9D8B030D-6E8A-4147-A177-3AD203B41FA5}">
                      <a16:colId xmlns:a16="http://schemas.microsoft.com/office/drawing/2014/main" val="1307982526"/>
                    </a:ext>
                  </a:extLst>
                </a:gridCol>
                <a:gridCol w="1579535">
                  <a:extLst>
                    <a:ext uri="{9D8B030D-6E8A-4147-A177-3AD203B41FA5}">
                      <a16:colId xmlns:a16="http://schemas.microsoft.com/office/drawing/2014/main" val="2198771935"/>
                    </a:ext>
                  </a:extLst>
                </a:gridCol>
              </a:tblGrid>
              <a:tr h="315355">
                <a:tc>
                  <a:txBody>
                    <a:bodyPr/>
                    <a:lstStyle/>
                    <a:p>
                      <a:pPr algn="l" fontAlgn="b"/>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l" fontAlgn="b"/>
                      <a:r>
                        <a:rPr lang="en-US" sz="2000" u="none" strike="noStrike" dirty="0">
                          <a:solidFill>
                            <a:schemeClr val="bg1"/>
                          </a:solidFill>
                          <a:effectLst/>
                        </a:rPr>
                        <a:t>Congressional Races</a:t>
                      </a:r>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l" fontAlgn="b"/>
                      <a:r>
                        <a:rPr lang="en-US" sz="2000" u="none" strike="noStrike" dirty="0">
                          <a:solidFill>
                            <a:schemeClr val="bg1"/>
                          </a:solidFill>
                          <a:effectLst/>
                        </a:rPr>
                        <a:t>% Primary</a:t>
                      </a:r>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2000" u="none" strike="noStrike" dirty="0" err="1">
                          <a:solidFill>
                            <a:schemeClr val="bg1"/>
                          </a:solidFill>
                          <a:effectLst/>
                        </a:rPr>
                        <a:t>PrimVote</a:t>
                      </a:r>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2512494436"/>
                  </a:ext>
                </a:extLst>
              </a:tr>
              <a:tr h="315355">
                <a:tc>
                  <a:txBody>
                    <a:bodyPr/>
                    <a:lstStyle/>
                    <a:p>
                      <a:pPr algn="l" fontAlgn="b"/>
                      <a:r>
                        <a:rPr lang="en-US" sz="2000" u="none" strike="noStrike">
                          <a:effectLst/>
                        </a:rPr>
                        <a:t>CD1-D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Jesse Colvin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38</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37191</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0708547"/>
                  </a:ext>
                </a:extLst>
              </a:tr>
              <a:tr h="315355">
                <a:tc>
                  <a:txBody>
                    <a:bodyPr/>
                    <a:lstStyle/>
                    <a:p>
                      <a:pPr algn="l" fontAlgn="b"/>
                      <a:r>
                        <a:rPr lang="en-US" sz="2000" u="none" strike="noStrike">
                          <a:effectLst/>
                        </a:rPr>
                        <a:t>CD1-R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Andy Harris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57046</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0759462"/>
                  </a:ext>
                </a:extLst>
              </a:tr>
              <a:tr h="315355">
                <a:tc>
                  <a:txBody>
                    <a:bodyPr/>
                    <a:lstStyle/>
                    <a:p>
                      <a:pPr algn="l" fontAlgn="b"/>
                      <a:r>
                        <a:rPr lang="en-US" sz="2000" u="none" strike="noStrike" dirty="0">
                          <a:effectLst/>
                        </a:rPr>
                        <a:t>CD2-D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Dutch Ruppersberger</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72</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1" u="none" strike="noStrike" dirty="0">
                          <a:effectLst/>
                        </a:rPr>
                        <a:t>61181</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634718553"/>
                  </a:ext>
                </a:extLst>
              </a:tr>
              <a:tr h="315355">
                <a:tc>
                  <a:txBody>
                    <a:bodyPr/>
                    <a:lstStyle/>
                    <a:p>
                      <a:pPr algn="l" fontAlgn="b"/>
                      <a:r>
                        <a:rPr lang="en-US" sz="2000" u="none" strike="noStrike" dirty="0">
                          <a:effectLst/>
                        </a:rPr>
                        <a:t>CD2-R</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Liz </a:t>
                      </a:r>
                      <a:r>
                        <a:rPr lang="en-US" sz="2000" u="none" strike="noStrike" dirty="0" err="1">
                          <a:effectLst/>
                        </a:rPr>
                        <a:t>Matory</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42</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17675</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800104463"/>
                  </a:ext>
                </a:extLst>
              </a:tr>
              <a:tr h="315355">
                <a:tc>
                  <a:txBody>
                    <a:bodyPr/>
                    <a:lstStyle/>
                    <a:p>
                      <a:pPr algn="l" fontAlgn="b"/>
                      <a:r>
                        <a:rPr lang="en-US" sz="2000" u="none" strike="noStrike">
                          <a:effectLst/>
                        </a:rPr>
                        <a:t>CD3-D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John Sarbanes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82</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78492</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94979702"/>
                  </a:ext>
                </a:extLst>
              </a:tr>
              <a:tr h="315355">
                <a:tc>
                  <a:txBody>
                    <a:bodyPr/>
                    <a:lstStyle/>
                    <a:p>
                      <a:pPr algn="l" fontAlgn="b"/>
                      <a:r>
                        <a:rPr lang="en-US" sz="2000" u="none" strike="noStrike">
                          <a:effectLst/>
                        </a:rPr>
                        <a:t>CD3-R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Charles Anthony</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44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15911</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37195577"/>
                  </a:ext>
                </a:extLst>
              </a:tr>
              <a:tr h="315355">
                <a:tc>
                  <a:txBody>
                    <a:bodyPr/>
                    <a:lstStyle/>
                    <a:p>
                      <a:pPr algn="l" fontAlgn="b"/>
                      <a:r>
                        <a:rPr lang="en-US" sz="2000" u="none" strike="noStrike" dirty="0">
                          <a:effectLst/>
                        </a:rPr>
                        <a:t>CD4-D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Anthony G. Brown</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0" i="0" u="none" strike="noStrike" dirty="0">
                          <a:solidFill>
                            <a:srgbClr val="000000"/>
                          </a:solidFill>
                          <a:effectLst/>
                          <a:latin typeface="Calibri" panose="020F0502020204030204" pitchFamily="34" charset="0"/>
                        </a:rPr>
                        <a:t>No contest</a:t>
                      </a:r>
                    </a:p>
                  </a:txBody>
                  <a:tcPr marL="6350" marR="6350" marT="6350" marB="0" anchor="b">
                    <a:solidFill>
                      <a:srgbClr val="FFFFCC"/>
                    </a:solidFill>
                  </a:tcPr>
                </a:tc>
                <a:tc>
                  <a:txBody>
                    <a:bodyPr/>
                    <a:lstStyle/>
                    <a:p>
                      <a:pPr algn="ctr" fontAlgn="b"/>
                      <a:r>
                        <a:rPr lang="en-US" sz="2000" b="1" u="none" strike="noStrike" dirty="0">
                          <a:effectLst/>
                        </a:rPr>
                        <a:t>80,699</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343908011"/>
                  </a:ext>
                </a:extLst>
              </a:tr>
              <a:tr h="315355">
                <a:tc>
                  <a:txBody>
                    <a:bodyPr/>
                    <a:lstStyle/>
                    <a:p>
                      <a:pPr algn="l" fontAlgn="b"/>
                      <a:r>
                        <a:rPr lang="en-US" sz="2000" u="none" strike="noStrike">
                          <a:effectLst/>
                        </a:rPr>
                        <a:t>CD4-R</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George McDermott</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0" i="0" u="none" strike="noStrike" dirty="0">
                          <a:solidFill>
                            <a:srgbClr val="000000"/>
                          </a:solidFill>
                          <a:effectLst/>
                          <a:latin typeface="Calibri" panose="020F0502020204030204" pitchFamily="34" charset="0"/>
                        </a:rPr>
                        <a:t>No contest</a:t>
                      </a:r>
                    </a:p>
                  </a:txBody>
                  <a:tcPr marL="6350" marR="6350" marT="6350" marB="0" anchor="b">
                    <a:solidFill>
                      <a:srgbClr val="FFFFCC"/>
                    </a:solidFill>
                  </a:tcPr>
                </a:tc>
                <a:tc>
                  <a:txBody>
                    <a:bodyPr/>
                    <a:lstStyle/>
                    <a:p>
                      <a:pPr algn="ctr" fontAlgn="b"/>
                      <a:r>
                        <a:rPr lang="en-US" sz="2000" u="none" strike="noStrike" dirty="0">
                          <a:effectLst/>
                        </a:rPr>
                        <a:t>12485</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007410298"/>
                  </a:ext>
                </a:extLst>
              </a:tr>
              <a:tr h="315355">
                <a:tc>
                  <a:txBody>
                    <a:bodyPr/>
                    <a:lstStyle/>
                    <a:p>
                      <a:pPr algn="l" fontAlgn="b"/>
                      <a:r>
                        <a:rPr lang="en-US" sz="2000" u="none" strike="noStrike">
                          <a:effectLst/>
                        </a:rPr>
                        <a:t>CD5-D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Steny H. Hoyer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84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86174</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1558526"/>
                  </a:ext>
                </a:extLst>
              </a:tr>
              <a:tr h="315355">
                <a:tc>
                  <a:txBody>
                    <a:bodyPr/>
                    <a:lstStyle/>
                    <a:p>
                      <a:pPr algn="l" fontAlgn="b"/>
                      <a:r>
                        <a:rPr lang="en-US" sz="2000" u="none" strike="noStrike">
                          <a:effectLst/>
                        </a:rPr>
                        <a:t>CD5-R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William A. Devine</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58</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19757</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64826678"/>
                  </a:ext>
                </a:extLst>
              </a:tr>
              <a:tr h="315355">
                <a:tc>
                  <a:txBody>
                    <a:bodyPr/>
                    <a:lstStyle/>
                    <a:p>
                      <a:pPr algn="l" fontAlgn="b"/>
                      <a:r>
                        <a:rPr lang="en-US" sz="2000" u="none" strike="noStrike" dirty="0">
                          <a:effectLst/>
                        </a:rPr>
                        <a:t>CD6-D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David </a:t>
                      </a:r>
                      <a:r>
                        <a:rPr lang="en-US" sz="2000" u="none" strike="noStrike" dirty="0" err="1">
                          <a:effectLst/>
                        </a:rPr>
                        <a:t>Trone</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40</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1" u="none" strike="noStrike" dirty="0">
                          <a:effectLst/>
                        </a:rPr>
                        <a:t>60300</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234072020"/>
                  </a:ext>
                </a:extLst>
              </a:tr>
              <a:tr h="315355">
                <a:tc>
                  <a:txBody>
                    <a:bodyPr/>
                    <a:lstStyle/>
                    <a:p>
                      <a:pPr algn="l" fontAlgn="b"/>
                      <a:r>
                        <a:rPr lang="en-US" sz="2000" u="none" strike="noStrike">
                          <a:effectLst/>
                        </a:rPr>
                        <a:t>CD6-R</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Amie </a:t>
                      </a:r>
                      <a:r>
                        <a:rPr lang="en-US" sz="2000" u="none" strike="noStrike" dirty="0" err="1">
                          <a:effectLst/>
                        </a:rPr>
                        <a:t>Hoeber</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68</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28882</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324232237"/>
                  </a:ext>
                </a:extLst>
              </a:tr>
              <a:tr h="315355">
                <a:tc>
                  <a:txBody>
                    <a:bodyPr/>
                    <a:lstStyle/>
                    <a:p>
                      <a:pPr algn="l" fontAlgn="b"/>
                      <a:r>
                        <a:rPr lang="en-US" sz="2000" u="none" strike="noStrike">
                          <a:effectLst/>
                        </a:rPr>
                        <a:t>CD7-D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Elijah Cummings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92</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89315</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778545"/>
                  </a:ext>
                </a:extLst>
              </a:tr>
              <a:tr h="315355">
                <a:tc>
                  <a:txBody>
                    <a:bodyPr/>
                    <a:lstStyle/>
                    <a:p>
                      <a:pPr algn="l" fontAlgn="b"/>
                      <a:r>
                        <a:rPr lang="en-US" sz="2000" u="none" strike="noStrike">
                          <a:effectLst/>
                        </a:rPr>
                        <a:t>CD7-R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Richmond Davis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31</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11359</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47301035"/>
                  </a:ext>
                </a:extLst>
              </a:tr>
              <a:tr h="315355">
                <a:tc>
                  <a:txBody>
                    <a:bodyPr/>
                    <a:lstStyle/>
                    <a:p>
                      <a:pPr algn="l" fontAlgn="b"/>
                      <a:r>
                        <a:rPr lang="en-US" sz="2000" u="none" strike="noStrike" dirty="0">
                          <a:effectLst/>
                        </a:rPr>
                        <a:t>CD8-D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Jamie </a:t>
                      </a:r>
                      <a:r>
                        <a:rPr lang="en-US" sz="2000" u="none" strike="noStrike" dirty="0" err="1">
                          <a:effectLst/>
                        </a:rPr>
                        <a:t>Raskin</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a:effectLst/>
                        </a:rPr>
                        <a:t>91</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1" u="none" strike="noStrike" dirty="0">
                          <a:effectLst/>
                        </a:rPr>
                        <a:t>89582</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470970165"/>
                  </a:ext>
                </a:extLst>
              </a:tr>
              <a:tr h="315355">
                <a:tc>
                  <a:txBody>
                    <a:bodyPr/>
                    <a:lstStyle/>
                    <a:p>
                      <a:pPr algn="l" fontAlgn="b"/>
                      <a:r>
                        <a:rPr lang="en-US" sz="2000" u="none" strike="noStrike">
                          <a:effectLst/>
                        </a:rPr>
                        <a:t>CD8-R</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John Walsh</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45</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20271</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096559002"/>
                  </a:ext>
                </a:extLst>
              </a:tr>
              <a:tr h="438922">
                <a:tc>
                  <a:txBody>
                    <a:bodyPr/>
                    <a:lstStyle/>
                    <a:p>
                      <a:pPr algn="l" fontAlgn="b"/>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Total Rep Vote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u="none" strike="noStrike" dirty="0">
                          <a:effectLst/>
                        </a:rPr>
                        <a:t>53</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u="none" strike="noStrike" dirty="0">
                          <a:effectLst/>
                        </a:rPr>
                        <a:t>183386</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7816409"/>
                  </a:ext>
                </a:extLst>
              </a:tr>
              <a:tr h="438922">
                <a:tc>
                  <a:txBody>
                    <a:bodyPr/>
                    <a:lstStyle/>
                    <a:p>
                      <a:pPr algn="l" fontAlgn="b"/>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Total Dem Vote</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u="none" strike="noStrike" dirty="0">
                          <a:effectLst/>
                        </a:rPr>
                        <a:t>73</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b="1" u="none" strike="noStrike" dirty="0">
                          <a:effectLst/>
                        </a:rPr>
                        <a:t>582,934</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1818830"/>
                  </a:ext>
                </a:extLst>
              </a:tr>
            </a:tbl>
          </a:graphicData>
        </a:graphic>
      </p:graphicFrame>
    </p:spTree>
    <p:extLst>
      <p:ext uri="{BB962C8B-B14F-4D97-AF65-F5344CB8AC3E}">
        <p14:creationId xmlns:p14="http://schemas.microsoft.com/office/powerpoint/2010/main" val="293559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DF26-00B6-4F8D-AC4F-0FD53C12F7F2}"/>
              </a:ext>
            </a:extLst>
          </p:cNvPr>
          <p:cNvSpPr>
            <a:spLocks noGrp="1"/>
          </p:cNvSpPr>
          <p:nvPr>
            <p:ph type="title"/>
          </p:nvPr>
        </p:nvSpPr>
        <p:spPr>
          <a:xfrm>
            <a:off x="609600" y="-11493"/>
            <a:ext cx="10972800" cy="630618"/>
          </a:xfrm>
          <a:solidFill>
            <a:schemeClr val="accent5"/>
          </a:solidFill>
        </p:spPr>
        <p:txBody>
          <a:bodyPr/>
          <a:lstStyle/>
          <a:p>
            <a:r>
              <a:rPr lang="en-US" dirty="0"/>
              <a:t>Congressional Races in Maryland - Primaries</a:t>
            </a:r>
          </a:p>
        </p:txBody>
      </p:sp>
      <p:sp>
        <p:nvSpPr>
          <p:cNvPr id="3" name="Content Placeholder 2">
            <a:extLst>
              <a:ext uri="{FF2B5EF4-FFF2-40B4-BE49-F238E27FC236}">
                <a16:creationId xmlns:a16="http://schemas.microsoft.com/office/drawing/2014/main" id="{A00EFAEF-739B-4D07-BAAA-079DAF9C10A4}"/>
              </a:ext>
            </a:extLst>
          </p:cNvPr>
          <p:cNvSpPr>
            <a:spLocks noGrp="1"/>
          </p:cNvSpPr>
          <p:nvPr>
            <p:ph idx="1"/>
          </p:nvPr>
        </p:nvSpPr>
        <p:spPr>
          <a:xfrm>
            <a:off x="0" y="619125"/>
            <a:ext cx="4626864" cy="4189181"/>
          </a:xfrm>
          <a:solidFill>
            <a:schemeClr val="bg1"/>
          </a:solidFill>
        </p:spPr>
        <p:txBody>
          <a:bodyPr/>
          <a:lstStyle/>
          <a:p>
            <a:r>
              <a:rPr lang="en-US" dirty="0"/>
              <a:t>Dem most contested CD:</a:t>
            </a:r>
          </a:p>
          <a:p>
            <a:pPr lvl="1"/>
            <a:r>
              <a:rPr lang="en-US" dirty="0"/>
              <a:t>CD1 – Colvin@38%</a:t>
            </a:r>
          </a:p>
          <a:p>
            <a:pPr lvl="1"/>
            <a:r>
              <a:rPr lang="en-US" dirty="0"/>
              <a:t>CD6 – </a:t>
            </a:r>
            <a:r>
              <a:rPr lang="en-US" dirty="0" err="1"/>
              <a:t>Trone</a:t>
            </a:r>
            <a:r>
              <a:rPr lang="en-US" dirty="0"/>
              <a:t> @40%</a:t>
            </a:r>
          </a:p>
          <a:p>
            <a:r>
              <a:rPr lang="en-US" dirty="0"/>
              <a:t>Dem lowest vote count in primary:</a:t>
            </a:r>
          </a:p>
          <a:p>
            <a:pPr lvl="1"/>
            <a:r>
              <a:rPr lang="en-US" dirty="0"/>
              <a:t>CD1 – Colvin 37191</a:t>
            </a:r>
          </a:p>
          <a:p>
            <a:pPr lvl="1"/>
            <a:r>
              <a:rPr lang="en-US" dirty="0"/>
              <a:t>CD6 – </a:t>
            </a:r>
            <a:r>
              <a:rPr lang="en-US" dirty="0" err="1"/>
              <a:t>Trone</a:t>
            </a:r>
            <a:r>
              <a:rPr lang="en-US" dirty="0"/>
              <a:t>  60300</a:t>
            </a:r>
          </a:p>
          <a:p>
            <a:r>
              <a:rPr lang="en-US" b="1" dirty="0">
                <a:solidFill>
                  <a:srgbClr val="0070C0"/>
                </a:solidFill>
              </a:rPr>
              <a:t>Dem average: 72867</a:t>
            </a:r>
            <a:br>
              <a:rPr lang="en-US" dirty="0"/>
            </a:br>
            <a:r>
              <a:rPr lang="en-US" b="1" dirty="0">
                <a:solidFill>
                  <a:srgbClr val="C00000"/>
                </a:solidFill>
              </a:rPr>
              <a:t>Rep average: 22923</a:t>
            </a:r>
          </a:p>
          <a:p>
            <a:r>
              <a:rPr lang="en-US" dirty="0"/>
              <a:t>Harris: 57046</a:t>
            </a:r>
          </a:p>
        </p:txBody>
      </p:sp>
      <p:graphicFrame>
        <p:nvGraphicFramePr>
          <p:cNvPr id="5" name="Table 4">
            <a:extLst>
              <a:ext uri="{FF2B5EF4-FFF2-40B4-BE49-F238E27FC236}">
                <a16:creationId xmlns:a16="http://schemas.microsoft.com/office/drawing/2014/main" id="{A0486519-08FC-45D8-A1EF-7B9A53FF8E2A}"/>
              </a:ext>
            </a:extLst>
          </p:cNvPr>
          <p:cNvGraphicFramePr>
            <a:graphicFrameLocks noGrp="1"/>
          </p:cNvGraphicFramePr>
          <p:nvPr>
            <p:extLst>
              <p:ext uri="{D42A27DB-BD31-4B8C-83A1-F6EECF244321}">
                <p14:modId xmlns:p14="http://schemas.microsoft.com/office/powerpoint/2010/main" val="1270316737"/>
              </p:ext>
            </p:extLst>
          </p:nvPr>
        </p:nvGraphicFramePr>
        <p:xfrm>
          <a:off x="4626864" y="619124"/>
          <a:ext cx="7479791" cy="6238879"/>
        </p:xfrm>
        <a:graphic>
          <a:graphicData uri="http://schemas.openxmlformats.org/drawingml/2006/table">
            <a:tbl>
              <a:tblPr>
                <a:tableStyleId>{5C22544A-7EE6-4342-B048-85BDC9FD1C3A}</a:tableStyleId>
              </a:tblPr>
              <a:tblGrid>
                <a:gridCol w="1049435">
                  <a:extLst>
                    <a:ext uri="{9D8B030D-6E8A-4147-A177-3AD203B41FA5}">
                      <a16:colId xmlns:a16="http://schemas.microsoft.com/office/drawing/2014/main" val="83351323"/>
                    </a:ext>
                  </a:extLst>
                </a:gridCol>
                <a:gridCol w="3673022">
                  <a:extLst>
                    <a:ext uri="{9D8B030D-6E8A-4147-A177-3AD203B41FA5}">
                      <a16:colId xmlns:a16="http://schemas.microsoft.com/office/drawing/2014/main" val="712666317"/>
                    </a:ext>
                  </a:extLst>
                </a:gridCol>
                <a:gridCol w="1177799">
                  <a:extLst>
                    <a:ext uri="{9D8B030D-6E8A-4147-A177-3AD203B41FA5}">
                      <a16:colId xmlns:a16="http://schemas.microsoft.com/office/drawing/2014/main" val="1307982526"/>
                    </a:ext>
                  </a:extLst>
                </a:gridCol>
                <a:gridCol w="1579535">
                  <a:extLst>
                    <a:ext uri="{9D8B030D-6E8A-4147-A177-3AD203B41FA5}">
                      <a16:colId xmlns:a16="http://schemas.microsoft.com/office/drawing/2014/main" val="2198771935"/>
                    </a:ext>
                  </a:extLst>
                </a:gridCol>
              </a:tblGrid>
              <a:tr h="315355">
                <a:tc>
                  <a:txBody>
                    <a:bodyPr/>
                    <a:lstStyle/>
                    <a:p>
                      <a:pPr algn="l" fontAlgn="b"/>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l" fontAlgn="b"/>
                      <a:r>
                        <a:rPr lang="en-US" sz="2000" u="none" strike="noStrike" dirty="0">
                          <a:solidFill>
                            <a:schemeClr val="bg1"/>
                          </a:solidFill>
                          <a:effectLst/>
                        </a:rPr>
                        <a:t>Congressional Races</a:t>
                      </a:r>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l" fontAlgn="b"/>
                      <a:r>
                        <a:rPr lang="en-US" sz="2000" u="none" strike="noStrike" dirty="0">
                          <a:solidFill>
                            <a:schemeClr val="bg1"/>
                          </a:solidFill>
                          <a:effectLst/>
                        </a:rPr>
                        <a:t>% Primary</a:t>
                      </a:r>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2000" u="none" strike="noStrike" dirty="0">
                          <a:solidFill>
                            <a:schemeClr val="bg1"/>
                          </a:solidFill>
                          <a:effectLst/>
                        </a:rPr>
                        <a:t>Primary Vote</a:t>
                      </a:r>
                      <a:endParaRPr lang="en-US" sz="2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2512494436"/>
                  </a:ext>
                </a:extLst>
              </a:tr>
              <a:tr h="315355">
                <a:tc>
                  <a:txBody>
                    <a:bodyPr/>
                    <a:lstStyle/>
                    <a:p>
                      <a:pPr algn="l" fontAlgn="b"/>
                      <a:r>
                        <a:rPr lang="en-US" sz="2000" u="none" strike="noStrike">
                          <a:effectLst/>
                        </a:rPr>
                        <a:t>CD1-D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Jesse Colvin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38</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37191</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0708547"/>
                  </a:ext>
                </a:extLst>
              </a:tr>
              <a:tr h="315355">
                <a:tc>
                  <a:txBody>
                    <a:bodyPr/>
                    <a:lstStyle/>
                    <a:p>
                      <a:pPr algn="l" fontAlgn="b"/>
                      <a:r>
                        <a:rPr lang="en-US" sz="2000" u="none" strike="noStrike">
                          <a:effectLst/>
                        </a:rPr>
                        <a:t>CD1-R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Andy Harris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57046</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0759462"/>
                  </a:ext>
                </a:extLst>
              </a:tr>
              <a:tr h="315355">
                <a:tc>
                  <a:txBody>
                    <a:bodyPr/>
                    <a:lstStyle/>
                    <a:p>
                      <a:pPr algn="l" fontAlgn="b"/>
                      <a:r>
                        <a:rPr lang="en-US" sz="2000" u="none" strike="noStrike" dirty="0">
                          <a:effectLst/>
                        </a:rPr>
                        <a:t>CD2-D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Dutch Ruppersberger</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72</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1" u="none" strike="noStrike" dirty="0">
                          <a:effectLst/>
                        </a:rPr>
                        <a:t>61181</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634718553"/>
                  </a:ext>
                </a:extLst>
              </a:tr>
              <a:tr h="315355">
                <a:tc>
                  <a:txBody>
                    <a:bodyPr/>
                    <a:lstStyle/>
                    <a:p>
                      <a:pPr algn="l" fontAlgn="b"/>
                      <a:r>
                        <a:rPr lang="en-US" sz="2000" u="none" strike="noStrike" dirty="0">
                          <a:effectLst/>
                        </a:rPr>
                        <a:t>CD2-R</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Liz </a:t>
                      </a:r>
                      <a:r>
                        <a:rPr lang="en-US" sz="2000" u="none" strike="noStrike" dirty="0" err="1">
                          <a:effectLst/>
                        </a:rPr>
                        <a:t>Matory</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42</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17675</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800104463"/>
                  </a:ext>
                </a:extLst>
              </a:tr>
              <a:tr h="315355">
                <a:tc>
                  <a:txBody>
                    <a:bodyPr/>
                    <a:lstStyle/>
                    <a:p>
                      <a:pPr algn="l" fontAlgn="b"/>
                      <a:r>
                        <a:rPr lang="en-US" sz="2000" u="none" strike="noStrike">
                          <a:effectLst/>
                        </a:rPr>
                        <a:t>CD3-D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John Sarbanes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82</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78492</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94979702"/>
                  </a:ext>
                </a:extLst>
              </a:tr>
              <a:tr h="315355">
                <a:tc>
                  <a:txBody>
                    <a:bodyPr/>
                    <a:lstStyle/>
                    <a:p>
                      <a:pPr algn="l" fontAlgn="b"/>
                      <a:r>
                        <a:rPr lang="en-US" sz="2000" u="none" strike="noStrike">
                          <a:effectLst/>
                        </a:rPr>
                        <a:t>CD3-R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Charles Anthony</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44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15911</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37195577"/>
                  </a:ext>
                </a:extLst>
              </a:tr>
              <a:tr h="315355">
                <a:tc>
                  <a:txBody>
                    <a:bodyPr/>
                    <a:lstStyle/>
                    <a:p>
                      <a:pPr algn="l" fontAlgn="b"/>
                      <a:r>
                        <a:rPr lang="en-US" sz="2000" u="none" strike="noStrike" dirty="0">
                          <a:effectLst/>
                        </a:rPr>
                        <a:t>CD4-D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Anthony G. Brown</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0" i="0" u="none" strike="noStrike" dirty="0">
                          <a:solidFill>
                            <a:srgbClr val="000000"/>
                          </a:solidFill>
                          <a:effectLst/>
                          <a:latin typeface="Calibri" panose="020F0502020204030204" pitchFamily="34" charset="0"/>
                        </a:rPr>
                        <a:t>No contest</a:t>
                      </a:r>
                    </a:p>
                  </a:txBody>
                  <a:tcPr marL="6350" marR="6350" marT="6350" marB="0" anchor="b">
                    <a:solidFill>
                      <a:srgbClr val="FFFFCC"/>
                    </a:solidFill>
                  </a:tcPr>
                </a:tc>
                <a:tc>
                  <a:txBody>
                    <a:bodyPr/>
                    <a:lstStyle/>
                    <a:p>
                      <a:pPr algn="ctr" fontAlgn="b"/>
                      <a:r>
                        <a:rPr lang="en-US" sz="2000" b="1" u="none" strike="noStrike" dirty="0">
                          <a:effectLst/>
                        </a:rPr>
                        <a:t>80,699</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343908011"/>
                  </a:ext>
                </a:extLst>
              </a:tr>
              <a:tr h="315355">
                <a:tc>
                  <a:txBody>
                    <a:bodyPr/>
                    <a:lstStyle/>
                    <a:p>
                      <a:pPr algn="l" fontAlgn="b"/>
                      <a:r>
                        <a:rPr lang="en-US" sz="2000" u="none" strike="noStrike">
                          <a:effectLst/>
                        </a:rPr>
                        <a:t>CD4-R</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George McDermott</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0" i="0" u="none" strike="noStrike" dirty="0">
                          <a:solidFill>
                            <a:srgbClr val="000000"/>
                          </a:solidFill>
                          <a:effectLst/>
                          <a:latin typeface="Calibri" panose="020F0502020204030204" pitchFamily="34" charset="0"/>
                        </a:rPr>
                        <a:t>No contest</a:t>
                      </a:r>
                    </a:p>
                  </a:txBody>
                  <a:tcPr marL="6350" marR="6350" marT="6350" marB="0" anchor="b">
                    <a:solidFill>
                      <a:srgbClr val="FFFFCC"/>
                    </a:solidFill>
                  </a:tcPr>
                </a:tc>
                <a:tc>
                  <a:txBody>
                    <a:bodyPr/>
                    <a:lstStyle/>
                    <a:p>
                      <a:pPr algn="ctr" fontAlgn="b"/>
                      <a:r>
                        <a:rPr lang="en-US" sz="2000" u="none" strike="noStrike" dirty="0">
                          <a:effectLst/>
                        </a:rPr>
                        <a:t>12485</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007410298"/>
                  </a:ext>
                </a:extLst>
              </a:tr>
              <a:tr h="315355">
                <a:tc>
                  <a:txBody>
                    <a:bodyPr/>
                    <a:lstStyle/>
                    <a:p>
                      <a:pPr algn="l" fontAlgn="b"/>
                      <a:r>
                        <a:rPr lang="en-US" sz="2000" u="none" strike="noStrike">
                          <a:effectLst/>
                        </a:rPr>
                        <a:t>CD5-D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Steny H. Hoyer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84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86174</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1558526"/>
                  </a:ext>
                </a:extLst>
              </a:tr>
              <a:tr h="315355">
                <a:tc>
                  <a:txBody>
                    <a:bodyPr/>
                    <a:lstStyle/>
                    <a:p>
                      <a:pPr algn="l" fontAlgn="b"/>
                      <a:r>
                        <a:rPr lang="en-US" sz="2000" u="none" strike="noStrike">
                          <a:effectLst/>
                        </a:rPr>
                        <a:t>CD5-R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William A. Devine</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58</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19757</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64826678"/>
                  </a:ext>
                </a:extLst>
              </a:tr>
              <a:tr h="315355">
                <a:tc>
                  <a:txBody>
                    <a:bodyPr/>
                    <a:lstStyle/>
                    <a:p>
                      <a:pPr algn="l" fontAlgn="b"/>
                      <a:r>
                        <a:rPr lang="en-US" sz="2000" u="none" strike="noStrike" dirty="0">
                          <a:effectLst/>
                        </a:rPr>
                        <a:t>CD6-D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David </a:t>
                      </a:r>
                      <a:r>
                        <a:rPr lang="en-US" sz="2000" u="none" strike="noStrike" dirty="0" err="1">
                          <a:effectLst/>
                        </a:rPr>
                        <a:t>Trone</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40</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1" u="none" strike="noStrike" dirty="0">
                          <a:effectLst/>
                        </a:rPr>
                        <a:t>60300</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234072020"/>
                  </a:ext>
                </a:extLst>
              </a:tr>
              <a:tr h="315355">
                <a:tc>
                  <a:txBody>
                    <a:bodyPr/>
                    <a:lstStyle/>
                    <a:p>
                      <a:pPr algn="l" fontAlgn="b"/>
                      <a:r>
                        <a:rPr lang="en-US" sz="2000" u="none" strike="noStrike">
                          <a:effectLst/>
                        </a:rPr>
                        <a:t>CD6-R</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Amie </a:t>
                      </a:r>
                      <a:r>
                        <a:rPr lang="en-US" sz="2000" u="none" strike="noStrike" dirty="0" err="1">
                          <a:effectLst/>
                        </a:rPr>
                        <a:t>Hoeber</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68</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28882</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324232237"/>
                  </a:ext>
                </a:extLst>
              </a:tr>
              <a:tr h="315355">
                <a:tc>
                  <a:txBody>
                    <a:bodyPr/>
                    <a:lstStyle/>
                    <a:p>
                      <a:pPr algn="l" fontAlgn="b"/>
                      <a:r>
                        <a:rPr lang="en-US" sz="2000" u="none" strike="noStrike">
                          <a:effectLst/>
                        </a:rPr>
                        <a:t>CD7-D</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Elijah Cummings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92</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89315</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778545"/>
                  </a:ext>
                </a:extLst>
              </a:tr>
              <a:tr h="315355">
                <a:tc>
                  <a:txBody>
                    <a:bodyPr/>
                    <a:lstStyle/>
                    <a:p>
                      <a:pPr algn="l" fontAlgn="b"/>
                      <a:r>
                        <a:rPr lang="en-US" sz="2000" u="none" strike="noStrike">
                          <a:effectLst/>
                        </a:rPr>
                        <a:t>CD7-R</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Richmond Davis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a:effectLst/>
                        </a:rPr>
                        <a:t>31</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effectLst/>
                        </a:rPr>
                        <a:t>11359</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47301035"/>
                  </a:ext>
                </a:extLst>
              </a:tr>
              <a:tr h="315355">
                <a:tc>
                  <a:txBody>
                    <a:bodyPr/>
                    <a:lstStyle/>
                    <a:p>
                      <a:pPr algn="l" fontAlgn="b"/>
                      <a:r>
                        <a:rPr lang="en-US" sz="2000" u="none" strike="noStrike" dirty="0">
                          <a:effectLst/>
                        </a:rPr>
                        <a:t>CD8-D</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Jamie </a:t>
                      </a:r>
                      <a:r>
                        <a:rPr lang="en-US" sz="2000" u="none" strike="noStrike" dirty="0" err="1">
                          <a:effectLst/>
                        </a:rPr>
                        <a:t>Raskin</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a:effectLst/>
                        </a:rPr>
                        <a:t>91</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b="1" u="none" strike="noStrike" dirty="0">
                          <a:effectLst/>
                        </a:rPr>
                        <a:t>89582</a:t>
                      </a:r>
                      <a:endParaRPr lang="en-US" sz="20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470970165"/>
                  </a:ext>
                </a:extLst>
              </a:tr>
              <a:tr h="315355">
                <a:tc>
                  <a:txBody>
                    <a:bodyPr/>
                    <a:lstStyle/>
                    <a:p>
                      <a:pPr algn="l" fontAlgn="b"/>
                      <a:r>
                        <a:rPr lang="en-US" sz="2000" u="none" strike="noStrike">
                          <a:effectLst/>
                        </a:rPr>
                        <a:t>CD8-R</a:t>
                      </a:r>
                      <a:endParaRPr lang="en-US" sz="2000" b="0"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2000" u="none" strike="noStrike" dirty="0">
                          <a:effectLst/>
                        </a:rPr>
                        <a:t>John Walsh</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45</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2000" u="none" strike="noStrike" dirty="0">
                          <a:effectLst/>
                        </a:rPr>
                        <a:t>20271</a:t>
                      </a:r>
                      <a:endParaRPr lang="en-US" sz="2000" b="0"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096559002"/>
                  </a:ext>
                </a:extLst>
              </a:tr>
              <a:tr h="438922">
                <a:tc>
                  <a:txBody>
                    <a:bodyPr/>
                    <a:lstStyle/>
                    <a:p>
                      <a:pPr algn="l" fontAlgn="b"/>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Total Rep Vote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u="none" strike="noStrike" dirty="0">
                          <a:effectLst/>
                        </a:rPr>
                        <a:t>53</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u="none" strike="noStrike" dirty="0">
                          <a:effectLst/>
                        </a:rPr>
                        <a:t>183386</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7816409"/>
                  </a:ext>
                </a:extLst>
              </a:tr>
              <a:tr h="438922">
                <a:tc>
                  <a:txBody>
                    <a:bodyPr/>
                    <a:lstStyle/>
                    <a:p>
                      <a:pPr algn="l" fontAlgn="b"/>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Total Dem Vote</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u="none" strike="noStrike" dirty="0">
                          <a:effectLst/>
                        </a:rPr>
                        <a:t>73</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b="1" u="none" strike="noStrike" dirty="0">
                          <a:effectLst/>
                        </a:rPr>
                        <a:t>582,934</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1818830"/>
                  </a:ext>
                </a:extLst>
              </a:tr>
            </a:tbl>
          </a:graphicData>
        </a:graphic>
      </p:graphicFrame>
    </p:spTree>
    <p:extLst>
      <p:ext uri="{BB962C8B-B14F-4D97-AF65-F5344CB8AC3E}">
        <p14:creationId xmlns:p14="http://schemas.microsoft.com/office/powerpoint/2010/main" val="4112141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DF26-00B6-4F8D-AC4F-0FD53C12F7F2}"/>
              </a:ext>
            </a:extLst>
          </p:cNvPr>
          <p:cNvSpPr>
            <a:spLocks noGrp="1"/>
          </p:cNvSpPr>
          <p:nvPr>
            <p:ph type="title"/>
          </p:nvPr>
        </p:nvSpPr>
        <p:spPr>
          <a:xfrm>
            <a:off x="609600" y="-11493"/>
            <a:ext cx="10972800" cy="630618"/>
          </a:xfrm>
          <a:solidFill>
            <a:schemeClr val="accent5"/>
          </a:solidFill>
        </p:spPr>
        <p:txBody>
          <a:bodyPr/>
          <a:lstStyle/>
          <a:p>
            <a:r>
              <a:rPr lang="en-US" dirty="0"/>
              <a:t>Congressional Races in Maryland - General</a:t>
            </a:r>
          </a:p>
        </p:txBody>
      </p:sp>
      <p:sp>
        <p:nvSpPr>
          <p:cNvPr id="3" name="Content Placeholder 2">
            <a:extLst>
              <a:ext uri="{FF2B5EF4-FFF2-40B4-BE49-F238E27FC236}">
                <a16:creationId xmlns:a16="http://schemas.microsoft.com/office/drawing/2014/main" id="{A00EFAEF-739B-4D07-BAAA-079DAF9C10A4}"/>
              </a:ext>
            </a:extLst>
          </p:cNvPr>
          <p:cNvSpPr>
            <a:spLocks noGrp="1"/>
          </p:cNvSpPr>
          <p:nvPr>
            <p:ph idx="1"/>
          </p:nvPr>
        </p:nvSpPr>
        <p:spPr>
          <a:xfrm>
            <a:off x="143839" y="619119"/>
            <a:ext cx="5239820" cy="6101715"/>
          </a:xfrm>
          <a:solidFill>
            <a:schemeClr val="bg1"/>
          </a:solidFill>
        </p:spPr>
        <p:txBody>
          <a:bodyPr/>
          <a:lstStyle/>
          <a:p>
            <a:r>
              <a:rPr lang="en-US" dirty="0"/>
              <a:t>Dem most contested CD:</a:t>
            </a:r>
          </a:p>
          <a:p>
            <a:pPr lvl="1"/>
            <a:r>
              <a:rPr lang="en-US" dirty="0"/>
              <a:t>CD1 – Colvin@39%</a:t>
            </a:r>
          </a:p>
          <a:p>
            <a:pPr lvl="1"/>
            <a:r>
              <a:rPr lang="en-US" dirty="0"/>
              <a:t>CD6 – </a:t>
            </a:r>
            <a:r>
              <a:rPr lang="en-US" dirty="0" err="1"/>
              <a:t>Trone</a:t>
            </a:r>
            <a:r>
              <a:rPr lang="en-US" dirty="0"/>
              <a:t> @58%</a:t>
            </a:r>
          </a:p>
          <a:p>
            <a:r>
              <a:rPr lang="en-US" dirty="0"/>
              <a:t>Dem lowest vote count in primary:</a:t>
            </a:r>
          </a:p>
          <a:p>
            <a:pPr lvl="1"/>
            <a:r>
              <a:rPr lang="en-US" dirty="0"/>
              <a:t>CD1 – Colvin 113414</a:t>
            </a:r>
          </a:p>
          <a:p>
            <a:pPr lvl="1"/>
            <a:r>
              <a:rPr lang="en-US" dirty="0"/>
              <a:t>CD6 – </a:t>
            </a:r>
            <a:r>
              <a:rPr lang="en-US" dirty="0" err="1"/>
              <a:t>Trone</a:t>
            </a:r>
            <a:r>
              <a:rPr lang="en-US" dirty="0"/>
              <a:t> 152853</a:t>
            </a:r>
          </a:p>
          <a:p>
            <a:r>
              <a:rPr lang="en-US" dirty="0"/>
              <a:t>General Voters/Colvin loss is </a:t>
            </a:r>
            <a:r>
              <a:rPr lang="en-US" b="1" dirty="0">
                <a:solidFill>
                  <a:srgbClr val="FF3300"/>
                </a:solidFill>
              </a:rPr>
              <a:t>67459</a:t>
            </a:r>
            <a:r>
              <a:rPr lang="en-US" dirty="0">
                <a:solidFill>
                  <a:srgbClr val="FF3300"/>
                </a:solidFill>
              </a:rPr>
              <a:t> </a:t>
            </a:r>
            <a:r>
              <a:rPr lang="en-US" dirty="0"/>
              <a:t>votes vs. Dem average win is </a:t>
            </a:r>
            <a:r>
              <a:rPr lang="en-US" b="1" dirty="0">
                <a:solidFill>
                  <a:srgbClr val="0070C0"/>
                </a:solidFill>
              </a:rPr>
              <a:t>87528</a:t>
            </a:r>
            <a:r>
              <a:rPr lang="en-US" dirty="0"/>
              <a:t>  </a:t>
            </a:r>
          </a:p>
          <a:p>
            <a:pPr algn="ctr"/>
            <a:r>
              <a:rPr lang="en-US" b="1" dirty="0"/>
              <a:t>CD1 could be more competitive!</a:t>
            </a:r>
          </a:p>
        </p:txBody>
      </p:sp>
      <p:graphicFrame>
        <p:nvGraphicFramePr>
          <p:cNvPr id="5" name="Table 4">
            <a:extLst>
              <a:ext uri="{FF2B5EF4-FFF2-40B4-BE49-F238E27FC236}">
                <a16:creationId xmlns:a16="http://schemas.microsoft.com/office/drawing/2014/main" id="{7F08C5F0-03CB-4A45-A02A-1DD682548A07}"/>
              </a:ext>
            </a:extLst>
          </p:cNvPr>
          <p:cNvGraphicFramePr>
            <a:graphicFrameLocks noGrp="1"/>
          </p:cNvGraphicFramePr>
          <p:nvPr>
            <p:extLst>
              <p:ext uri="{D42A27DB-BD31-4B8C-83A1-F6EECF244321}">
                <p14:modId xmlns:p14="http://schemas.microsoft.com/office/powerpoint/2010/main" val="3359887080"/>
              </p:ext>
            </p:extLst>
          </p:nvPr>
        </p:nvGraphicFramePr>
        <p:xfrm>
          <a:off x="6539217" y="619119"/>
          <a:ext cx="5652784" cy="6238881"/>
        </p:xfrm>
        <a:graphic>
          <a:graphicData uri="http://schemas.openxmlformats.org/drawingml/2006/table">
            <a:tbl>
              <a:tblPr>
                <a:tableStyleId>{5C22544A-7EE6-4342-B048-85BDC9FD1C3A}</a:tableStyleId>
              </a:tblPr>
              <a:tblGrid>
                <a:gridCol w="1160783">
                  <a:extLst>
                    <a:ext uri="{9D8B030D-6E8A-4147-A177-3AD203B41FA5}">
                      <a16:colId xmlns:a16="http://schemas.microsoft.com/office/drawing/2014/main" val="2871874711"/>
                    </a:ext>
                  </a:extLst>
                </a:gridCol>
                <a:gridCol w="2114486">
                  <a:extLst>
                    <a:ext uri="{9D8B030D-6E8A-4147-A177-3AD203B41FA5}">
                      <a16:colId xmlns:a16="http://schemas.microsoft.com/office/drawing/2014/main" val="3417342"/>
                    </a:ext>
                  </a:extLst>
                </a:gridCol>
                <a:gridCol w="1225964">
                  <a:extLst>
                    <a:ext uri="{9D8B030D-6E8A-4147-A177-3AD203B41FA5}">
                      <a16:colId xmlns:a16="http://schemas.microsoft.com/office/drawing/2014/main" val="1599027835"/>
                    </a:ext>
                  </a:extLst>
                </a:gridCol>
                <a:gridCol w="1151551">
                  <a:extLst>
                    <a:ext uri="{9D8B030D-6E8A-4147-A177-3AD203B41FA5}">
                      <a16:colId xmlns:a16="http://schemas.microsoft.com/office/drawing/2014/main" val="1354085809"/>
                    </a:ext>
                  </a:extLst>
                </a:gridCol>
              </a:tblGrid>
              <a:tr h="366993">
                <a:tc>
                  <a:txBody>
                    <a:bodyPr/>
                    <a:lstStyle/>
                    <a:p>
                      <a:pPr algn="l" fontAlgn="b"/>
                      <a:endParaRPr lang="en-US" sz="1600" b="0" i="0" u="none" strike="noStrike" baseline="0"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l" fontAlgn="b"/>
                      <a:r>
                        <a:rPr lang="en-US" sz="1600" u="none" strike="noStrike" baseline="0" dirty="0">
                          <a:solidFill>
                            <a:schemeClr val="bg1"/>
                          </a:solidFill>
                          <a:effectLst/>
                        </a:rPr>
                        <a:t>Candidate</a:t>
                      </a:r>
                      <a:endParaRPr lang="en-US" sz="1600" b="0" i="0" u="none" strike="noStrike" baseline="0"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600" u="none" strike="noStrike" baseline="0" dirty="0">
                          <a:solidFill>
                            <a:schemeClr val="bg1"/>
                          </a:solidFill>
                          <a:effectLst/>
                        </a:rPr>
                        <a:t>Total Vote</a:t>
                      </a:r>
                      <a:endParaRPr lang="en-US" sz="1600" b="0" i="0" u="none" strike="noStrike" baseline="0"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600" u="none" strike="noStrike" baseline="0" dirty="0">
                          <a:solidFill>
                            <a:schemeClr val="bg1"/>
                          </a:solidFill>
                          <a:effectLst/>
                        </a:rPr>
                        <a:t>Percentage</a:t>
                      </a:r>
                      <a:endParaRPr lang="en-US" sz="1600" b="0" i="0" u="none" strike="noStrike" baseline="0"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3137347784"/>
                  </a:ext>
                </a:extLst>
              </a:tr>
              <a:tr h="366993">
                <a:tc>
                  <a:txBody>
                    <a:bodyPr/>
                    <a:lstStyle/>
                    <a:p>
                      <a:pPr algn="l" fontAlgn="b"/>
                      <a:r>
                        <a:rPr lang="en-US" sz="1600" u="none" strike="noStrike" baseline="0">
                          <a:effectLst/>
                        </a:rPr>
                        <a:t>CD1-D</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baseline="0" dirty="0">
                          <a:effectLst/>
                        </a:rPr>
                        <a:t>Jesse Colvin</a:t>
                      </a:r>
                      <a:endParaRPr lang="en-US" sz="1800" b="0" i="0" u="none" strike="noStrike" baseline="0"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effectLst/>
                        </a:rPr>
                        <a:t>113414</a:t>
                      </a:r>
                      <a:endParaRPr lang="en-US" sz="1800" b="0" i="0" u="none" strike="noStrike" baseline="0"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a:effectLst/>
                        </a:rPr>
                        <a:t>39</a:t>
                      </a:r>
                      <a:endParaRPr lang="en-US" sz="1800" b="0" i="0" u="none" strike="noStrike" baseline="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3183844"/>
                  </a:ext>
                </a:extLst>
              </a:tr>
              <a:tr h="366993">
                <a:tc>
                  <a:txBody>
                    <a:bodyPr/>
                    <a:lstStyle/>
                    <a:p>
                      <a:pPr algn="l" fontAlgn="b"/>
                      <a:r>
                        <a:rPr lang="en-US" sz="1600" u="none" strike="noStrike" baseline="0">
                          <a:effectLst/>
                        </a:rPr>
                        <a:t>CD1-R</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1" u="none" strike="noStrike" baseline="0" dirty="0">
                          <a:solidFill>
                            <a:srgbClr val="C00000"/>
                          </a:solidFill>
                          <a:effectLst/>
                        </a:rPr>
                        <a:t>Andy Harris</a:t>
                      </a:r>
                      <a:endParaRPr lang="en-US" sz="1800" b="1" i="0" u="none" strike="noStrike" baseline="0" dirty="0">
                        <a:solidFill>
                          <a:srgbClr val="C00000"/>
                        </a:solidFill>
                        <a:effectLst/>
                        <a:latin typeface="Calibri" panose="020F0502020204030204" pitchFamily="34" charset="0"/>
                      </a:endParaRPr>
                    </a:p>
                  </a:txBody>
                  <a:tcPr marL="6350" marR="6350" marT="6350" marB="0" anchor="b"/>
                </a:tc>
                <a:tc>
                  <a:txBody>
                    <a:bodyPr/>
                    <a:lstStyle/>
                    <a:p>
                      <a:pPr algn="ctr" fontAlgn="b"/>
                      <a:r>
                        <a:rPr lang="en-US" sz="1800" b="1" u="none" strike="noStrike" baseline="0" dirty="0">
                          <a:solidFill>
                            <a:srgbClr val="C00000"/>
                          </a:solidFill>
                          <a:effectLst/>
                        </a:rPr>
                        <a:t>180873</a:t>
                      </a:r>
                      <a:endParaRPr lang="en-US" sz="1800" b="1" i="0" u="none" strike="noStrike" baseline="0" dirty="0">
                        <a:solidFill>
                          <a:srgbClr val="C00000"/>
                        </a:solidFill>
                        <a:effectLst/>
                        <a:latin typeface="Calibri" panose="020F0502020204030204" pitchFamily="34" charset="0"/>
                      </a:endParaRPr>
                    </a:p>
                  </a:txBody>
                  <a:tcPr marL="6350" marR="6350" marT="6350" marB="0" anchor="b"/>
                </a:tc>
                <a:tc>
                  <a:txBody>
                    <a:bodyPr/>
                    <a:lstStyle/>
                    <a:p>
                      <a:pPr algn="ctr" fontAlgn="b"/>
                      <a:r>
                        <a:rPr lang="en-US" sz="1800" b="1" u="none" strike="noStrike" baseline="0" dirty="0">
                          <a:solidFill>
                            <a:srgbClr val="C00000"/>
                          </a:solidFill>
                          <a:effectLst/>
                        </a:rPr>
                        <a:t>60</a:t>
                      </a:r>
                      <a:endParaRPr lang="en-US" sz="1800" b="1" i="0" u="none" strike="noStrike" baseline="0" dirty="0">
                        <a:solidFill>
                          <a:srgbClr val="C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0352077"/>
                  </a:ext>
                </a:extLst>
              </a:tr>
              <a:tr h="366993">
                <a:tc>
                  <a:txBody>
                    <a:bodyPr/>
                    <a:lstStyle/>
                    <a:p>
                      <a:pPr algn="l" fontAlgn="b"/>
                      <a:r>
                        <a:rPr lang="en-US" sz="1600" u="none" strike="noStrike" baseline="0" dirty="0">
                          <a:effectLst/>
                        </a:rPr>
                        <a:t>CD2-D</a:t>
                      </a:r>
                      <a:endParaRPr lang="en-US" sz="16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1800" b="1" u="none" strike="noStrike" baseline="0" dirty="0">
                          <a:solidFill>
                            <a:srgbClr val="0070C0"/>
                          </a:solidFill>
                          <a:effectLst/>
                        </a:rPr>
                        <a:t>Dutch Ruppersberger</a:t>
                      </a:r>
                      <a:endParaRPr lang="en-US" sz="1800" b="1" i="0" u="none" strike="noStrike" baseline="0" dirty="0">
                        <a:solidFill>
                          <a:srgbClr val="0070C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b="1" u="none" strike="noStrike" baseline="0" dirty="0">
                          <a:solidFill>
                            <a:srgbClr val="0070C0"/>
                          </a:solidFill>
                          <a:effectLst/>
                        </a:rPr>
                        <a:t>162351</a:t>
                      </a:r>
                      <a:endParaRPr lang="en-US" sz="1800" b="1" i="0" u="none" strike="noStrike" baseline="0" dirty="0">
                        <a:solidFill>
                          <a:srgbClr val="0070C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b="1" u="none" strike="noStrike" baseline="0" dirty="0">
                          <a:solidFill>
                            <a:srgbClr val="0070C0"/>
                          </a:solidFill>
                          <a:effectLst/>
                        </a:rPr>
                        <a:t>66</a:t>
                      </a:r>
                      <a:endParaRPr lang="en-US" sz="1800" b="1" i="0" u="none" strike="noStrike" baseline="0" dirty="0">
                        <a:solidFill>
                          <a:srgbClr val="0070C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3518213704"/>
                  </a:ext>
                </a:extLst>
              </a:tr>
              <a:tr h="366993">
                <a:tc>
                  <a:txBody>
                    <a:bodyPr/>
                    <a:lstStyle/>
                    <a:p>
                      <a:pPr algn="l" fontAlgn="b"/>
                      <a:r>
                        <a:rPr lang="en-US" sz="1600" u="none" strike="noStrike" baseline="0">
                          <a:effectLst/>
                        </a:rPr>
                        <a:t>CD2-R</a:t>
                      </a:r>
                      <a:endParaRPr lang="en-US" sz="1600" b="0" i="0" u="none" strike="noStrike" baseline="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1800" u="none" strike="noStrike" baseline="0" dirty="0">
                          <a:effectLst/>
                        </a:rPr>
                        <a:t>Liz </a:t>
                      </a:r>
                      <a:r>
                        <a:rPr lang="en-US" sz="1800" u="none" strike="noStrike" baseline="0" dirty="0" err="1">
                          <a:effectLst/>
                        </a:rPr>
                        <a:t>Matory</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76591</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31</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210314791"/>
                  </a:ext>
                </a:extLst>
              </a:tr>
              <a:tr h="366993">
                <a:tc>
                  <a:txBody>
                    <a:bodyPr/>
                    <a:lstStyle/>
                    <a:p>
                      <a:pPr algn="l" fontAlgn="b"/>
                      <a:r>
                        <a:rPr lang="en-US" sz="1600" u="none" strike="noStrike" baseline="0">
                          <a:effectLst/>
                        </a:rPr>
                        <a:t>CD3-D</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marL="0" algn="l" defTabSz="914400" rtl="0" eaLnBrk="1" fontAlgn="b" latinLnBrk="0" hangingPunct="1"/>
                      <a:r>
                        <a:rPr lang="en-US" sz="1800" b="1" u="none" strike="noStrike" kern="1200" baseline="0" dirty="0">
                          <a:solidFill>
                            <a:srgbClr val="0070C0"/>
                          </a:solidFill>
                          <a:effectLst/>
                          <a:latin typeface="+mn-lt"/>
                          <a:ea typeface="+mn-ea"/>
                          <a:cs typeface="+mn-cs"/>
                        </a:rPr>
                        <a:t>John Sarbanes</a:t>
                      </a:r>
                    </a:p>
                  </a:txBody>
                  <a:tcPr marL="6350" marR="6350" marT="6350" marB="0" anchor="b"/>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194577</a:t>
                      </a:r>
                    </a:p>
                  </a:txBody>
                  <a:tcPr marL="6350" marR="6350" marT="6350" marB="0" anchor="b"/>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69</a:t>
                      </a:r>
                    </a:p>
                  </a:txBody>
                  <a:tcPr marL="6350" marR="6350" marT="6350" marB="0" anchor="b"/>
                </a:tc>
                <a:extLst>
                  <a:ext uri="{0D108BD9-81ED-4DB2-BD59-A6C34878D82A}">
                    <a16:rowId xmlns:a16="http://schemas.microsoft.com/office/drawing/2014/main" val="4258266032"/>
                  </a:ext>
                </a:extLst>
              </a:tr>
              <a:tr h="366993">
                <a:tc>
                  <a:txBody>
                    <a:bodyPr/>
                    <a:lstStyle/>
                    <a:p>
                      <a:pPr algn="l" fontAlgn="b"/>
                      <a:r>
                        <a:rPr lang="en-US" sz="1600" u="none" strike="noStrike" baseline="0">
                          <a:effectLst/>
                        </a:rPr>
                        <a:t>CD3-R</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baseline="0" dirty="0">
                          <a:effectLst/>
                        </a:rPr>
                        <a:t>Charles Anthony</a:t>
                      </a:r>
                      <a:endParaRPr lang="en-US" sz="1800" b="0" i="0" u="none" strike="noStrike" baseline="0"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effectLst/>
                        </a:rPr>
                        <a:t>80883</a:t>
                      </a:r>
                      <a:endParaRPr lang="en-US" sz="1800" b="0" i="0" u="none" strike="noStrike" baseline="0"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effectLst/>
                        </a:rPr>
                        <a:t>29</a:t>
                      </a:r>
                      <a:endParaRPr lang="en-US" sz="1800" b="0" i="0" u="none" strike="noStrike" baseline="0"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83569919"/>
                  </a:ext>
                </a:extLst>
              </a:tr>
              <a:tr h="366993">
                <a:tc>
                  <a:txBody>
                    <a:bodyPr/>
                    <a:lstStyle/>
                    <a:p>
                      <a:pPr algn="l" fontAlgn="b"/>
                      <a:r>
                        <a:rPr lang="en-US" sz="1600" u="none" strike="noStrike" baseline="0" dirty="0">
                          <a:effectLst/>
                        </a:rPr>
                        <a:t>CD4-D</a:t>
                      </a:r>
                      <a:endParaRPr lang="en-US" sz="16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marL="0" algn="l" defTabSz="914400" rtl="0" eaLnBrk="1" fontAlgn="b" latinLnBrk="0" hangingPunct="1"/>
                      <a:r>
                        <a:rPr lang="en-US" sz="1800" b="1" u="none" strike="noStrike" kern="1200" baseline="0" dirty="0">
                          <a:solidFill>
                            <a:srgbClr val="0070C0"/>
                          </a:solidFill>
                          <a:effectLst/>
                          <a:latin typeface="+mn-lt"/>
                          <a:ea typeface="+mn-ea"/>
                          <a:cs typeface="+mn-cs"/>
                        </a:rPr>
                        <a:t>Anthony G. Brown</a:t>
                      </a:r>
                    </a:p>
                  </a:txBody>
                  <a:tcPr marL="6350" marR="6350" marT="6350" marB="0" anchor="b">
                    <a:solidFill>
                      <a:srgbClr val="FFFFCC"/>
                    </a:solidFill>
                  </a:tcPr>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197439</a:t>
                      </a:r>
                    </a:p>
                  </a:txBody>
                  <a:tcPr marL="6350" marR="6350" marT="6350" marB="0" anchor="b">
                    <a:solidFill>
                      <a:srgbClr val="FFFFCC"/>
                    </a:solidFill>
                  </a:tcPr>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78</a:t>
                      </a:r>
                    </a:p>
                  </a:txBody>
                  <a:tcPr marL="6350" marR="6350" marT="6350" marB="0" anchor="b">
                    <a:solidFill>
                      <a:srgbClr val="FFFFCC"/>
                    </a:solidFill>
                  </a:tcPr>
                </a:tc>
                <a:extLst>
                  <a:ext uri="{0D108BD9-81ED-4DB2-BD59-A6C34878D82A}">
                    <a16:rowId xmlns:a16="http://schemas.microsoft.com/office/drawing/2014/main" val="2723295439"/>
                  </a:ext>
                </a:extLst>
              </a:tr>
              <a:tr h="366993">
                <a:tc>
                  <a:txBody>
                    <a:bodyPr/>
                    <a:lstStyle/>
                    <a:p>
                      <a:pPr algn="l" fontAlgn="b"/>
                      <a:r>
                        <a:rPr lang="en-US" sz="1600" u="none" strike="noStrike" baseline="0">
                          <a:effectLst/>
                        </a:rPr>
                        <a:t>CD4-R</a:t>
                      </a:r>
                      <a:endParaRPr lang="en-US" sz="1600" b="0" i="0" u="none" strike="noStrike" baseline="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1800" u="none" strike="noStrike" baseline="0" dirty="0">
                          <a:effectLst/>
                        </a:rPr>
                        <a:t>George McDermott</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51687</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20</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274076352"/>
                  </a:ext>
                </a:extLst>
              </a:tr>
              <a:tr h="366993">
                <a:tc>
                  <a:txBody>
                    <a:bodyPr/>
                    <a:lstStyle/>
                    <a:p>
                      <a:pPr algn="l" fontAlgn="b"/>
                      <a:r>
                        <a:rPr lang="en-US" sz="1600" u="none" strike="noStrike" baseline="0">
                          <a:effectLst/>
                        </a:rPr>
                        <a:t>CD5-D</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marL="0" algn="l" defTabSz="914400" rtl="0" eaLnBrk="1" fontAlgn="b" latinLnBrk="0" hangingPunct="1"/>
                      <a:r>
                        <a:rPr lang="en-US" sz="1800" b="1" u="none" strike="noStrike" kern="1200" baseline="0" dirty="0">
                          <a:solidFill>
                            <a:srgbClr val="0070C0"/>
                          </a:solidFill>
                          <a:effectLst/>
                          <a:latin typeface="+mn-lt"/>
                          <a:ea typeface="+mn-ea"/>
                          <a:cs typeface="+mn-cs"/>
                        </a:rPr>
                        <a:t>Steny H. Hoyer</a:t>
                      </a:r>
                    </a:p>
                  </a:txBody>
                  <a:tcPr marL="6350" marR="6350" marT="6350" marB="0" anchor="b"/>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204043</a:t>
                      </a:r>
                    </a:p>
                  </a:txBody>
                  <a:tcPr marL="6350" marR="6350" marT="6350" marB="0" anchor="b"/>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70</a:t>
                      </a:r>
                    </a:p>
                  </a:txBody>
                  <a:tcPr marL="6350" marR="6350" marT="6350" marB="0" anchor="b"/>
                </a:tc>
                <a:extLst>
                  <a:ext uri="{0D108BD9-81ED-4DB2-BD59-A6C34878D82A}">
                    <a16:rowId xmlns:a16="http://schemas.microsoft.com/office/drawing/2014/main" val="974182272"/>
                  </a:ext>
                </a:extLst>
              </a:tr>
              <a:tr h="366993">
                <a:tc>
                  <a:txBody>
                    <a:bodyPr/>
                    <a:lstStyle/>
                    <a:p>
                      <a:pPr algn="l" fontAlgn="b"/>
                      <a:r>
                        <a:rPr lang="en-US" sz="1600" u="none" strike="noStrike" baseline="0">
                          <a:effectLst/>
                        </a:rPr>
                        <a:t>CD5-R</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baseline="0" dirty="0">
                          <a:effectLst/>
                        </a:rPr>
                        <a:t>William A. Devine</a:t>
                      </a:r>
                      <a:endParaRPr lang="en-US" sz="1800" b="0" i="0" u="none" strike="noStrike" baseline="0"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effectLst/>
                        </a:rPr>
                        <a:t>80229</a:t>
                      </a:r>
                      <a:endParaRPr lang="en-US" sz="1800" b="0" i="0" u="none" strike="noStrike" baseline="0"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a:effectLst/>
                        </a:rPr>
                        <a:t>28</a:t>
                      </a:r>
                      <a:endParaRPr lang="en-US" sz="1800" b="0" i="0" u="none" strike="noStrike" baseline="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67588404"/>
                  </a:ext>
                </a:extLst>
              </a:tr>
              <a:tr h="366993">
                <a:tc>
                  <a:txBody>
                    <a:bodyPr/>
                    <a:lstStyle/>
                    <a:p>
                      <a:pPr algn="l" fontAlgn="b"/>
                      <a:r>
                        <a:rPr lang="en-US" sz="1600" u="none" strike="noStrike" baseline="0" dirty="0">
                          <a:effectLst/>
                        </a:rPr>
                        <a:t>CD6-D</a:t>
                      </a:r>
                      <a:endParaRPr lang="en-US" sz="16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marL="0" algn="l" defTabSz="914400" rtl="0" eaLnBrk="1" fontAlgn="b" latinLnBrk="0" hangingPunct="1"/>
                      <a:r>
                        <a:rPr lang="en-US" sz="1800" b="1" u="none" strike="noStrike" kern="1200" baseline="0" dirty="0">
                          <a:solidFill>
                            <a:srgbClr val="0070C0"/>
                          </a:solidFill>
                          <a:effectLst/>
                          <a:latin typeface="+mn-lt"/>
                          <a:ea typeface="+mn-ea"/>
                          <a:cs typeface="+mn-cs"/>
                        </a:rPr>
                        <a:t>David </a:t>
                      </a:r>
                      <a:r>
                        <a:rPr lang="en-US" sz="1800" b="1" u="none" strike="noStrike" kern="1200" baseline="0" dirty="0" err="1">
                          <a:solidFill>
                            <a:srgbClr val="0070C0"/>
                          </a:solidFill>
                          <a:effectLst/>
                          <a:latin typeface="+mn-lt"/>
                          <a:ea typeface="+mn-ea"/>
                          <a:cs typeface="+mn-cs"/>
                        </a:rPr>
                        <a:t>Trone</a:t>
                      </a:r>
                      <a:endParaRPr lang="en-US" sz="1800" b="1" u="none" strike="noStrike" kern="1200" baseline="0" dirty="0">
                        <a:solidFill>
                          <a:srgbClr val="0070C0"/>
                        </a:solidFill>
                        <a:effectLst/>
                        <a:latin typeface="+mn-lt"/>
                        <a:ea typeface="+mn-ea"/>
                        <a:cs typeface="+mn-cs"/>
                      </a:endParaRPr>
                    </a:p>
                  </a:txBody>
                  <a:tcPr marL="6350" marR="6350" marT="6350" marB="0" anchor="b">
                    <a:solidFill>
                      <a:srgbClr val="FFFFCC"/>
                    </a:solidFill>
                  </a:tcPr>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152853</a:t>
                      </a:r>
                    </a:p>
                  </a:txBody>
                  <a:tcPr marL="6350" marR="6350" marT="6350" marB="0" anchor="b">
                    <a:solidFill>
                      <a:srgbClr val="FFFFCC"/>
                    </a:solidFill>
                  </a:tcPr>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58</a:t>
                      </a:r>
                    </a:p>
                  </a:txBody>
                  <a:tcPr marL="6350" marR="6350" marT="6350" marB="0" anchor="b">
                    <a:solidFill>
                      <a:srgbClr val="FFFFCC"/>
                    </a:solidFill>
                  </a:tcPr>
                </a:tc>
                <a:extLst>
                  <a:ext uri="{0D108BD9-81ED-4DB2-BD59-A6C34878D82A}">
                    <a16:rowId xmlns:a16="http://schemas.microsoft.com/office/drawing/2014/main" val="3293097103"/>
                  </a:ext>
                </a:extLst>
              </a:tr>
              <a:tr h="366993">
                <a:tc>
                  <a:txBody>
                    <a:bodyPr/>
                    <a:lstStyle/>
                    <a:p>
                      <a:pPr algn="l" fontAlgn="b"/>
                      <a:r>
                        <a:rPr lang="en-US" sz="1600" u="none" strike="noStrike" baseline="0">
                          <a:effectLst/>
                        </a:rPr>
                        <a:t>CD6-R</a:t>
                      </a:r>
                      <a:endParaRPr lang="en-US" sz="1600" b="0" i="0" u="none" strike="noStrike" baseline="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1800" u="none" strike="noStrike" baseline="0" dirty="0">
                          <a:effectLst/>
                        </a:rPr>
                        <a:t>Amie </a:t>
                      </a:r>
                      <a:r>
                        <a:rPr lang="en-US" sz="1800" u="none" strike="noStrike" baseline="0" dirty="0" err="1">
                          <a:effectLst/>
                        </a:rPr>
                        <a:t>Hoeber</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102172</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39</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3310209009"/>
                  </a:ext>
                </a:extLst>
              </a:tr>
              <a:tr h="366993">
                <a:tc>
                  <a:txBody>
                    <a:bodyPr/>
                    <a:lstStyle/>
                    <a:p>
                      <a:pPr algn="l" fontAlgn="b"/>
                      <a:r>
                        <a:rPr lang="en-US" sz="1600" u="none" strike="noStrike" baseline="0">
                          <a:effectLst/>
                        </a:rPr>
                        <a:t>CD7-D</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marL="0" algn="l" defTabSz="914400" rtl="0" eaLnBrk="1" fontAlgn="b" latinLnBrk="0" hangingPunct="1"/>
                      <a:r>
                        <a:rPr lang="en-US" sz="1800" b="1" u="none" strike="noStrike" kern="1200" baseline="0" dirty="0">
                          <a:solidFill>
                            <a:srgbClr val="0070C0"/>
                          </a:solidFill>
                          <a:effectLst/>
                          <a:latin typeface="+mn-lt"/>
                          <a:ea typeface="+mn-ea"/>
                          <a:cs typeface="+mn-cs"/>
                        </a:rPr>
                        <a:t>Elijah Cummings</a:t>
                      </a:r>
                    </a:p>
                  </a:txBody>
                  <a:tcPr marL="6350" marR="6350" marT="6350" marB="0" anchor="b"/>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194704</a:t>
                      </a:r>
                    </a:p>
                  </a:txBody>
                  <a:tcPr marL="6350" marR="6350" marT="6350" marB="0" anchor="b"/>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76</a:t>
                      </a:r>
                    </a:p>
                  </a:txBody>
                  <a:tcPr marL="6350" marR="6350" marT="6350" marB="0" anchor="b"/>
                </a:tc>
                <a:extLst>
                  <a:ext uri="{0D108BD9-81ED-4DB2-BD59-A6C34878D82A}">
                    <a16:rowId xmlns:a16="http://schemas.microsoft.com/office/drawing/2014/main" val="1591457786"/>
                  </a:ext>
                </a:extLst>
              </a:tr>
              <a:tr h="366993">
                <a:tc>
                  <a:txBody>
                    <a:bodyPr/>
                    <a:lstStyle/>
                    <a:p>
                      <a:pPr algn="l" fontAlgn="b"/>
                      <a:r>
                        <a:rPr lang="en-US" sz="1600" u="none" strike="noStrike" baseline="0">
                          <a:effectLst/>
                        </a:rPr>
                        <a:t>CD7-R</a:t>
                      </a:r>
                      <a:endParaRPr lang="en-US" sz="1600" b="0" i="0" u="none" strike="noStrike" baseline="0">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baseline="0">
                          <a:effectLst/>
                        </a:rPr>
                        <a:t>Richmond Davis</a:t>
                      </a:r>
                      <a:endParaRPr lang="en-US" sz="1800" b="0" i="0" u="none" strike="noStrike" baseline="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effectLst/>
                        </a:rPr>
                        <a:t>55355</a:t>
                      </a:r>
                      <a:endParaRPr lang="en-US" sz="1800" b="0" i="0" u="none" strike="noStrike" baseline="0"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baseline="0" dirty="0">
                          <a:effectLst/>
                        </a:rPr>
                        <a:t>22</a:t>
                      </a:r>
                      <a:endParaRPr lang="en-US" sz="1800" b="0" i="0" u="none" strike="noStrike" baseline="0"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14457123"/>
                  </a:ext>
                </a:extLst>
              </a:tr>
              <a:tr h="366993">
                <a:tc>
                  <a:txBody>
                    <a:bodyPr/>
                    <a:lstStyle/>
                    <a:p>
                      <a:pPr algn="l" fontAlgn="b"/>
                      <a:r>
                        <a:rPr lang="en-US" sz="1600" u="none" strike="noStrike" baseline="0" dirty="0">
                          <a:effectLst/>
                        </a:rPr>
                        <a:t>CD8-D</a:t>
                      </a:r>
                      <a:endParaRPr lang="en-US" sz="16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marL="0" algn="l" defTabSz="914400" rtl="0" eaLnBrk="1" fontAlgn="b" latinLnBrk="0" hangingPunct="1"/>
                      <a:r>
                        <a:rPr lang="en-US" sz="1800" b="1" u="none" strike="noStrike" kern="1200" baseline="0" dirty="0">
                          <a:solidFill>
                            <a:srgbClr val="0070C0"/>
                          </a:solidFill>
                          <a:effectLst/>
                          <a:latin typeface="+mn-lt"/>
                          <a:ea typeface="+mn-ea"/>
                          <a:cs typeface="+mn-cs"/>
                        </a:rPr>
                        <a:t>Jamie </a:t>
                      </a:r>
                      <a:r>
                        <a:rPr lang="en-US" sz="1800" b="1" u="none" strike="noStrike" kern="1200" baseline="0" dirty="0" err="1">
                          <a:solidFill>
                            <a:srgbClr val="0070C0"/>
                          </a:solidFill>
                          <a:effectLst/>
                          <a:latin typeface="+mn-lt"/>
                          <a:ea typeface="+mn-ea"/>
                          <a:cs typeface="+mn-cs"/>
                        </a:rPr>
                        <a:t>Raskin</a:t>
                      </a:r>
                      <a:endParaRPr lang="en-US" sz="1800" b="1" u="none" strike="noStrike" kern="1200" baseline="0" dirty="0">
                        <a:solidFill>
                          <a:srgbClr val="0070C0"/>
                        </a:solidFill>
                        <a:effectLst/>
                        <a:latin typeface="+mn-lt"/>
                        <a:ea typeface="+mn-ea"/>
                        <a:cs typeface="+mn-cs"/>
                      </a:endParaRPr>
                    </a:p>
                  </a:txBody>
                  <a:tcPr marL="6350" marR="6350" marT="6350" marB="0" anchor="b">
                    <a:solidFill>
                      <a:srgbClr val="FFFFCC"/>
                    </a:solidFill>
                  </a:tcPr>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202133</a:t>
                      </a:r>
                    </a:p>
                  </a:txBody>
                  <a:tcPr marL="6350" marR="6350" marT="6350" marB="0" anchor="b">
                    <a:solidFill>
                      <a:srgbClr val="FFFFCC"/>
                    </a:solidFill>
                  </a:tcPr>
                </a:tc>
                <a:tc>
                  <a:txBody>
                    <a:bodyPr/>
                    <a:lstStyle/>
                    <a:p>
                      <a:pPr marL="0" algn="ctr" defTabSz="914400" rtl="0" eaLnBrk="1" fontAlgn="b" latinLnBrk="0" hangingPunct="1"/>
                      <a:r>
                        <a:rPr lang="en-US" sz="1800" b="1" u="none" strike="noStrike" kern="1200" baseline="0" dirty="0">
                          <a:solidFill>
                            <a:srgbClr val="0070C0"/>
                          </a:solidFill>
                          <a:effectLst/>
                          <a:latin typeface="+mn-lt"/>
                          <a:ea typeface="+mn-ea"/>
                          <a:cs typeface="+mn-cs"/>
                        </a:rPr>
                        <a:t>67</a:t>
                      </a:r>
                    </a:p>
                  </a:txBody>
                  <a:tcPr marL="6350" marR="6350" marT="6350" marB="0" anchor="b">
                    <a:solidFill>
                      <a:srgbClr val="FFFFCC"/>
                    </a:solidFill>
                  </a:tcPr>
                </a:tc>
                <a:extLst>
                  <a:ext uri="{0D108BD9-81ED-4DB2-BD59-A6C34878D82A}">
                    <a16:rowId xmlns:a16="http://schemas.microsoft.com/office/drawing/2014/main" val="582576653"/>
                  </a:ext>
                </a:extLst>
              </a:tr>
              <a:tr h="366993">
                <a:tc>
                  <a:txBody>
                    <a:bodyPr/>
                    <a:lstStyle/>
                    <a:p>
                      <a:pPr algn="l" fontAlgn="b"/>
                      <a:r>
                        <a:rPr lang="en-US" sz="1600" u="none" strike="noStrike" baseline="0">
                          <a:effectLst/>
                        </a:rPr>
                        <a:t>CD8-R</a:t>
                      </a:r>
                      <a:endParaRPr lang="en-US" sz="1600" b="0" i="0" u="none" strike="noStrike" baseline="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l" fontAlgn="b"/>
                      <a:r>
                        <a:rPr lang="en-US" sz="1800" u="none" strike="noStrike" baseline="0" dirty="0">
                          <a:effectLst/>
                        </a:rPr>
                        <a:t>John Walsh</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93503</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1800" u="none" strike="noStrike" baseline="0" dirty="0">
                          <a:effectLst/>
                        </a:rPr>
                        <a:t>31</a:t>
                      </a:r>
                      <a:endParaRPr lang="en-US" sz="1800" b="0" i="0" u="none" strike="noStrike" baseline="0"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3560725553"/>
                  </a:ext>
                </a:extLst>
              </a:tr>
            </a:tbl>
          </a:graphicData>
        </a:graphic>
      </p:graphicFrame>
    </p:spTree>
    <p:extLst>
      <p:ext uri="{BB962C8B-B14F-4D97-AF65-F5344CB8AC3E}">
        <p14:creationId xmlns:p14="http://schemas.microsoft.com/office/powerpoint/2010/main" val="187580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5133-21C4-4BF9-8DF4-35F8389B1B77}"/>
              </a:ext>
            </a:extLst>
          </p:cNvPr>
          <p:cNvSpPr>
            <a:spLocks noGrp="1"/>
          </p:cNvSpPr>
          <p:nvPr>
            <p:ph type="title"/>
          </p:nvPr>
        </p:nvSpPr>
        <p:spPr>
          <a:xfrm>
            <a:off x="495307" y="0"/>
            <a:ext cx="11156881" cy="670314"/>
          </a:xfrm>
          <a:solidFill>
            <a:schemeClr val="accent1">
              <a:tint val="20000"/>
            </a:schemeClr>
          </a:solidFill>
        </p:spPr>
        <p:txBody>
          <a:bodyPr/>
          <a:lstStyle/>
          <a:p>
            <a:r>
              <a:rPr lang="en-US" dirty="0"/>
              <a:t>National Results</a:t>
            </a:r>
          </a:p>
        </p:txBody>
      </p:sp>
      <p:graphicFrame>
        <p:nvGraphicFramePr>
          <p:cNvPr id="4" name="Content Placeholder 3">
            <a:extLst>
              <a:ext uri="{FF2B5EF4-FFF2-40B4-BE49-F238E27FC236}">
                <a16:creationId xmlns:a16="http://schemas.microsoft.com/office/drawing/2014/main" id="{8B799E30-AFF3-47E4-8C9F-CEA57BC4B035}"/>
              </a:ext>
            </a:extLst>
          </p:cNvPr>
          <p:cNvGraphicFramePr>
            <a:graphicFrameLocks noGrp="1"/>
          </p:cNvGraphicFramePr>
          <p:nvPr>
            <p:ph idx="1"/>
          </p:nvPr>
        </p:nvGraphicFramePr>
        <p:xfrm>
          <a:off x="495307" y="670314"/>
          <a:ext cx="9192827" cy="2249100"/>
        </p:xfrm>
        <a:graphic>
          <a:graphicData uri="http://schemas.openxmlformats.org/drawingml/2006/table">
            <a:tbl>
              <a:tblPr firstRow="1" bandRow="1">
                <a:tableStyleId>{5C22544A-7EE6-4342-B048-85BDC9FD1C3A}</a:tableStyleId>
              </a:tblPr>
              <a:tblGrid>
                <a:gridCol w="3064275">
                  <a:extLst>
                    <a:ext uri="{9D8B030D-6E8A-4147-A177-3AD203B41FA5}">
                      <a16:colId xmlns:a16="http://schemas.microsoft.com/office/drawing/2014/main" val="1089422703"/>
                    </a:ext>
                  </a:extLst>
                </a:gridCol>
                <a:gridCol w="1532138">
                  <a:extLst>
                    <a:ext uri="{9D8B030D-6E8A-4147-A177-3AD203B41FA5}">
                      <a16:colId xmlns:a16="http://schemas.microsoft.com/office/drawing/2014/main" val="367484041"/>
                    </a:ext>
                  </a:extLst>
                </a:gridCol>
                <a:gridCol w="1532138">
                  <a:extLst>
                    <a:ext uri="{9D8B030D-6E8A-4147-A177-3AD203B41FA5}">
                      <a16:colId xmlns:a16="http://schemas.microsoft.com/office/drawing/2014/main" val="4168634840"/>
                    </a:ext>
                  </a:extLst>
                </a:gridCol>
                <a:gridCol w="1532138">
                  <a:extLst>
                    <a:ext uri="{9D8B030D-6E8A-4147-A177-3AD203B41FA5}">
                      <a16:colId xmlns:a16="http://schemas.microsoft.com/office/drawing/2014/main" val="3040652658"/>
                    </a:ext>
                  </a:extLst>
                </a:gridCol>
                <a:gridCol w="1532138">
                  <a:extLst>
                    <a:ext uri="{9D8B030D-6E8A-4147-A177-3AD203B41FA5}">
                      <a16:colId xmlns:a16="http://schemas.microsoft.com/office/drawing/2014/main" val="2422120116"/>
                    </a:ext>
                  </a:extLst>
                </a:gridCol>
              </a:tblGrid>
              <a:tr h="438750">
                <a:tc>
                  <a:txBody>
                    <a:bodyPr/>
                    <a:lstStyle/>
                    <a:p>
                      <a:endParaRPr lang="en-US" dirty="0"/>
                    </a:p>
                  </a:txBody>
                  <a:tcPr/>
                </a:tc>
                <a:tc gridSpan="2">
                  <a:txBody>
                    <a:bodyPr/>
                    <a:lstStyle/>
                    <a:p>
                      <a:pPr algn="ctr"/>
                      <a:r>
                        <a:rPr lang="en-US" dirty="0">
                          <a:solidFill>
                            <a:schemeClr val="tx1"/>
                          </a:solidFill>
                        </a:rPr>
                        <a:t>Democrats</a:t>
                      </a:r>
                    </a:p>
                  </a:txBody>
                  <a:tcPr/>
                </a:tc>
                <a:tc hMerge="1">
                  <a:txBody>
                    <a:bodyPr/>
                    <a:lstStyle/>
                    <a:p>
                      <a:endParaRPr lang="en-US"/>
                    </a:p>
                  </a:txBody>
                  <a:tcPr/>
                </a:tc>
                <a:tc gridSpan="2">
                  <a:txBody>
                    <a:bodyPr/>
                    <a:lstStyle/>
                    <a:p>
                      <a:pPr algn="ctr"/>
                      <a:r>
                        <a:rPr lang="en-US" dirty="0">
                          <a:solidFill>
                            <a:schemeClr val="tx1"/>
                          </a:solidFill>
                        </a:rPr>
                        <a:t>Republicans</a:t>
                      </a:r>
                    </a:p>
                  </a:txBody>
                  <a:tcPr/>
                </a:tc>
                <a:tc hMerge="1">
                  <a:txBody>
                    <a:bodyPr/>
                    <a:lstStyle/>
                    <a:p>
                      <a:endParaRPr lang="en-US"/>
                    </a:p>
                  </a:txBody>
                  <a:tcPr/>
                </a:tc>
                <a:extLst>
                  <a:ext uri="{0D108BD9-81ED-4DB2-BD59-A6C34878D82A}">
                    <a16:rowId xmlns:a16="http://schemas.microsoft.com/office/drawing/2014/main" val="90358141"/>
                  </a:ext>
                </a:extLst>
              </a:tr>
              <a:tr h="438750">
                <a:tc>
                  <a:txBody>
                    <a:bodyPr/>
                    <a:lstStyle/>
                    <a:p>
                      <a:endParaRPr lang="en-US" sz="2000" dirty="0"/>
                    </a:p>
                  </a:txBody>
                  <a:tcPr/>
                </a:tc>
                <a:tc>
                  <a:txBody>
                    <a:bodyPr/>
                    <a:lstStyle/>
                    <a:p>
                      <a:pPr algn="ctr"/>
                      <a:r>
                        <a:rPr lang="en-US" sz="2000" dirty="0"/>
                        <a:t>2016</a:t>
                      </a:r>
                    </a:p>
                  </a:txBody>
                  <a:tcPr>
                    <a:lnR w="12700" cap="flat" cmpd="sng" algn="ctr">
                      <a:solidFill>
                        <a:schemeClr val="tx1"/>
                      </a:solidFill>
                      <a:prstDash val="solid"/>
                      <a:round/>
                      <a:headEnd type="none" w="med" len="med"/>
                      <a:tailEnd type="none" w="med" len="med"/>
                    </a:lnR>
                  </a:tcPr>
                </a:tc>
                <a:tc>
                  <a:txBody>
                    <a:bodyPr/>
                    <a:lstStyle/>
                    <a:p>
                      <a:pPr algn="ctr"/>
                      <a:r>
                        <a:rPr lang="en-US" sz="2000" dirty="0"/>
                        <a:t>2018</a:t>
                      </a:r>
                    </a:p>
                  </a:txBody>
                  <a:tcPr>
                    <a:lnL w="12700" cap="flat" cmpd="sng" algn="ctr">
                      <a:solidFill>
                        <a:schemeClr val="tx1"/>
                      </a:solidFill>
                      <a:prstDash val="solid"/>
                      <a:round/>
                      <a:headEnd type="none" w="med" len="med"/>
                      <a:tailEnd type="none" w="med" len="med"/>
                    </a:lnL>
                  </a:tcPr>
                </a:tc>
                <a:tc>
                  <a:txBody>
                    <a:bodyPr/>
                    <a:lstStyle/>
                    <a:p>
                      <a:pPr algn="ctr"/>
                      <a:r>
                        <a:rPr lang="en-US" sz="2000" dirty="0"/>
                        <a:t>2016</a:t>
                      </a:r>
                    </a:p>
                  </a:txBody>
                  <a:tcPr>
                    <a:lnR w="12700" cap="flat" cmpd="sng" algn="ctr">
                      <a:solidFill>
                        <a:schemeClr val="tx1"/>
                      </a:solidFill>
                      <a:prstDash val="solid"/>
                      <a:round/>
                      <a:headEnd type="none" w="med" len="med"/>
                      <a:tailEnd type="none" w="med" len="med"/>
                    </a:lnR>
                  </a:tcPr>
                </a:tc>
                <a:tc>
                  <a:txBody>
                    <a:bodyPr/>
                    <a:lstStyle/>
                    <a:p>
                      <a:pPr algn="ctr"/>
                      <a:r>
                        <a:rPr lang="en-US" sz="2000" dirty="0"/>
                        <a:t>2018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8892510"/>
                  </a:ext>
                </a:extLst>
              </a:tr>
              <a:tr h="438750">
                <a:tc>
                  <a:txBody>
                    <a:bodyPr/>
                    <a:lstStyle/>
                    <a:p>
                      <a:r>
                        <a:rPr lang="en-US" sz="2000" dirty="0"/>
                        <a:t>House of Representatives</a:t>
                      </a:r>
                    </a:p>
                  </a:txBody>
                  <a:tcPr/>
                </a:tc>
                <a:tc>
                  <a:txBody>
                    <a:bodyPr/>
                    <a:lstStyle/>
                    <a:p>
                      <a:pPr algn="ctr"/>
                      <a:r>
                        <a:rPr lang="en-US" sz="2000" dirty="0"/>
                        <a:t>194</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235</a:t>
                      </a:r>
                    </a:p>
                  </a:txBody>
                  <a:tcPr>
                    <a:lnL w="12700" cap="flat" cmpd="sng" algn="ctr">
                      <a:solidFill>
                        <a:schemeClr val="tx1"/>
                      </a:solidFill>
                      <a:prstDash val="solid"/>
                      <a:round/>
                      <a:headEnd type="none" w="med" len="med"/>
                      <a:tailEnd type="none" w="med" len="med"/>
                    </a:lnL>
                  </a:tcPr>
                </a:tc>
                <a:tc>
                  <a:txBody>
                    <a:bodyPr/>
                    <a:lstStyle/>
                    <a:p>
                      <a:pPr algn="ctr"/>
                      <a:r>
                        <a:rPr lang="en-US" sz="2000" dirty="0"/>
                        <a:t>241</a:t>
                      </a:r>
                    </a:p>
                  </a:txBody>
                  <a:tcPr>
                    <a:lnR w="12700" cap="flat" cmpd="sng" algn="ctr">
                      <a:solidFill>
                        <a:schemeClr val="tx1"/>
                      </a:solidFill>
                      <a:prstDash val="solid"/>
                      <a:round/>
                      <a:headEnd type="none" w="med" len="med"/>
                      <a:tailEnd type="none" w="med" len="med"/>
                    </a:lnR>
                  </a:tcPr>
                </a:tc>
                <a:tc>
                  <a:txBody>
                    <a:bodyPr/>
                    <a:lstStyle/>
                    <a:p>
                      <a:pPr algn="ctr"/>
                      <a:r>
                        <a:rPr lang="en-US" sz="2400" dirty="0"/>
                        <a:t>199</a:t>
                      </a:r>
                      <a:endParaRPr lang="en-US" sz="2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0061857"/>
                  </a:ext>
                </a:extLst>
              </a:tr>
              <a:tr h="438750">
                <a:tc>
                  <a:txBody>
                    <a:bodyPr/>
                    <a:lstStyle/>
                    <a:p>
                      <a:r>
                        <a:rPr lang="en-US" sz="2000" dirty="0"/>
                        <a:t>Senate</a:t>
                      </a:r>
                    </a:p>
                  </a:txBody>
                  <a:tcPr/>
                </a:tc>
                <a:tc>
                  <a:txBody>
                    <a:bodyPr/>
                    <a:lstStyle/>
                    <a:p>
                      <a:pPr algn="ctr"/>
                      <a:r>
                        <a:rPr lang="en-US" sz="2000" dirty="0"/>
                        <a:t>48</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47</a:t>
                      </a:r>
                    </a:p>
                  </a:txBody>
                  <a:tcPr>
                    <a:lnL w="12700" cap="flat" cmpd="sng" algn="ctr">
                      <a:solidFill>
                        <a:schemeClr val="tx1"/>
                      </a:solidFill>
                      <a:prstDash val="solid"/>
                      <a:round/>
                      <a:headEnd type="none" w="med" len="med"/>
                      <a:tailEnd type="none" w="med" len="med"/>
                    </a:lnL>
                  </a:tcPr>
                </a:tc>
                <a:tc>
                  <a:txBody>
                    <a:bodyPr/>
                    <a:lstStyle/>
                    <a:p>
                      <a:pPr algn="ctr"/>
                      <a:r>
                        <a:rPr lang="en-US" sz="2000" dirty="0"/>
                        <a:t>52</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53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03278325"/>
                  </a:ext>
                </a:extLst>
              </a:tr>
              <a:tr h="438750">
                <a:tc>
                  <a:txBody>
                    <a:bodyPr/>
                    <a:lstStyle/>
                    <a:p>
                      <a:r>
                        <a:rPr lang="en-US" sz="2000" dirty="0"/>
                        <a:t>Governorships</a:t>
                      </a:r>
                    </a:p>
                  </a:txBody>
                  <a:tcPr/>
                </a:tc>
                <a:tc>
                  <a:txBody>
                    <a:bodyPr/>
                    <a:lstStyle/>
                    <a:p>
                      <a:pPr algn="ctr"/>
                      <a:r>
                        <a:rPr lang="en-US" sz="2000" dirty="0"/>
                        <a:t>16</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23</a:t>
                      </a:r>
                    </a:p>
                  </a:txBody>
                  <a:tcPr>
                    <a:lnL w="12700" cap="flat" cmpd="sng" algn="ctr">
                      <a:solidFill>
                        <a:schemeClr val="tx1"/>
                      </a:solidFill>
                      <a:prstDash val="solid"/>
                      <a:round/>
                      <a:headEnd type="none" w="med" len="med"/>
                      <a:tailEnd type="none" w="med" len="med"/>
                    </a:lnL>
                  </a:tcPr>
                </a:tc>
                <a:tc>
                  <a:txBody>
                    <a:bodyPr/>
                    <a:lstStyle/>
                    <a:p>
                      <a:pPr algn="ctr"/>
                      <a:r>
                        <a:rPr lang="en-US" sz="2000" dirty="0"/>
                        <a:t>33</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27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77848392"/>
                  </a:ext>
                </a:extLst>
              </a:tr>
            </a:tbl>
          </a:graphicData>
        </a:graphic>
      </p:graphicFrame>
      <p:pic>
        <p:nvPicPr>
          <p:cNvPr id="5" name="Picture 4">
            <a:extLst>
              <a:ext uri="{FF2B5EF4-FFF2-40B4-BE49-F238E27FC236}">
                <a16:creationId xmlns:a16="http://schemas.microsoft.com/office/drawing/2014/main" id="{242F7AE2-2AB4-4A76-827C-2F5846727A03}"/>
              </a:ext>
            </a:extLst>
          </p:cNvPr>
          <p:cNvPicPr>
            <a:picLocks noChangeAspect="1"/>
          </p:cNvPicPr>
          <p:nvPr/>
        </p:nvPicPr>
        <p:blipFill>
          <a:blip r:embed="rId2"/>
          <a:stretch>
            <a:fillRect/>
          </a:stretch>
        </p:blipFill>
        <p:spPr>
          <a:xfrm>
            <a:off x="8552249" y="3883631"/>
            <a:ext cx="3639751" cy="2974369"/>
          </a:xfrm>
          <a:prstGeom prst="rect">
            <a:avLst/>
          </a:prstGeom>
        </p:spPr>
      </p:pic>
      <p:pic>
        <p:nvPicPr>
          <p:cNvPr id="6" name="Picture 5">
            <a:extLst>
              <a:ext uri="{FF2B5EF4-FFF2-40B4-BE49-F238E27FC236}">
                <a16:creationId xmlns:a16="http://schemas.microsoft.com/office/drawing/2014/main" id="{EF107C7C-B829-4B1A-86EF-5556D8C95D60}"/>
              </a:ext>
            </a:extLst>
          </p:cNvPr>
          <p:cNvPicPr>
            <a:picLocks noChangeAspect="1"/>
          </p:cNvPicPr>
          <p:nvPr/>
        </p:nvPicPr>
        <p:blipFill>
          <a:blip r:embed="rId3"/>
          <a:stretch>
            <a:fillRect/>
          </a:stretch>
        </p:blipFill>
        <p:spPr>
          <a:xfrm>
            <a:off x="53918" y="3883631"/>
            <a:ext cx="3935002" cy="2974369"/>
          </a:xfrm>
          <a:prstGeom prst="rect">
            <a:avLst/>
          </a:prstGeom>
        </p:spPr>
      </p:pic>
      <p:pic>
        <p:nvPicPr>
          <p:cNvPr id="7" name="Picture 6">
            <a:extLst>
              <a:ext uri="{FF2B5EF4-FFF2-40B4-BE49-F238E27FC236}">
                <a16:creationId xmlns:a16="http://schemas.microsoft.com/office/drawing/2014/main" id="{DBDE6DF7-71D1-4E7F-ABD3-E08FFC4B5C2C}"/>
              </a:ext>
            </a:extLst>
          </p:cNvPr>
          <p:cNvPicPr>
            <a:picLocks noChangeAspect="1"/>
          </p:cNvPicPr>
          <p:nvPr/>
        </p:nvPicPr>
        <p:blipFill>
          <a:blip r:embed="rId4"/>
          <a:stretch>
            <a:fillRect/>
          </a:stretch>
        </p:blipFill>
        <p:spPr>
          <a:xfrm>
            <a:off x="4136544" y="3883631"/>
            <a:ext cx="4120456" cy="2974369"/>
          </a:xfrm>
          <a:prstGeom prst="rect">
            <a:avLst/>
          </a:prstGeom>
        </p:spPr>
      </p:pic>
      <p:sp>
        <p:nvSpPr>
          <p:cNvPr id="8" name="TextBox 7">
            <a:extLst>
              <a:ext uri="{FF2B5EF4-FFF2-40B4-BE49-F238E27FC236}">
                <a16:creationId xmlns:a16="http://schemas.microsoft.com/office/drawing/2014/main" id="{10D56ED9-ACA3-4A19-AF31-687B790B4A3E}"/>
              </a:ext>
            </a:extLst>
          </p:cNvPr>
          <p:cNvSpPr txBox="1"/>
          <p:nvPr/>
        </p:nvSpPr>
        <p:spPr>
          <a:xfrm>
            <a:off x="1087348" y="3555395"/>
            <a:ext cx="1707224" cy="367351"/>
          </a:xfrm>
          <a:prstGeom prst="rect">
            <a:avLst/>
          </a:prstGeom>
          <a:noFill/>
        </p:spPr>
        <p:txBody>
          <a:bodyPr wrap="square" rtlCol="0">
            <a:spAutoFit/>
          </a:bodyPr>
          <a:lstStyle/>
          <a:p>
            <a:r>
              <a:rPr lang="en-US" dirty="0"/>
              <a:t>House of Reps</a:t>
            </a:r>
          </a:p>
        </p:txBody>
      </p:sp>
      <p:sp>
        <p:nvSpPr>
          <p:cNvPr id="9" name="TextBox 8">
            <a:extLst>
              <a:ext uri="{FF2B5EF4-FFF2-40B4-BE49-F238E27FC236}">
                <a16:creationId xmlns:a16="http://schemas.microsoft.com/office/drawing/2014/main" id="{99DDC328-190C-4768-A755-62776C8C15A3}"/>
              </a:ext>
            </a:extLst>
          </p:cNvPr>
          <p:cNvSpPr txBox="1"/>
          <p:nvPr/>
        </p:nvSpPr>
        <p:spPr>
          <a:xfrm>
            <a:off x="5679896" y="3502312"/>
            <a:ext cx="1039403" cy="369332"/>
          </a:xfrm>
          <a:prstGeom prst="rect">
            <a:avLst/>
          </a:prstGeom>
          <a:noFill/>
        </p:spPr>
        <p:txBody>
          <a:bodyPr wrap="square" rtlCol="0">
            <a:spAutoFit/>
          </a:bodyPr>
          <a:lstStyle/>
          <a:p>
            <a:r>
              <a:rPr lang="en-US" dirty="0"/>
              <a:t>Senate</a:t>
            </a:r>
          </a:p>
        </p:txBody>
      </p:sp>
      <p:sp>
        <p:nvSpPr>
          <p:cNvPr id="10" name="TextBox 9">
            <a:extLst>
              <a:ext uri="{FF2B5EF4-FFF2-40B4-BE49-F238E27FC236}">
                <a16:creationId xmlns:a16="http://schemas.microsoft.com/office/drawing/2014/main" id="{6C93B143-CA87-4EF9-9086-DD642D2141C0}"/>
              </a:ext>
            </a:extLst>
          </p:cNvPr>
          <p:cNvSpPr txBox="1"/>
          <p:nvPr/>
        </p:nvSpPr>
        <p:spPr>
          <a:xfrm>
            <a:off x="10040441" y="3553414"/>
            <a:ext cx="1353599" cy="369332"/>
          </a:xfrm>
          <a:prstGeom prst="rect">
            <a:avLst/>
          </a:prstGeom>
          <a:noFill/>
        </p:spPr>
        <p:txBody>
          <a:bodyPr wrap="square" rtlCol="0">
            <a:spAutoFit/>
          </a:bodyPr>
          <a:lstStyle/>
          <a:p>
            <a:r>
              <a:rPr lang="en-US" dirty="0"/>
              <a:t>Governors</a:t>
            </a:r>
          </a:p>
        </p:txBody>
      </p:sp>
      <p:sp>
        <p:nvSpPr>
          <p:cNvPr id="11" name="TextBox 10">
            <a:extLst>
              <a:ext uri="{FF2B5EF4-FFF2-40B4-BE49-F238E27FC236}">
                <a16:creationId xmlns:a16="http://schemas.microsoft.com/office/drawing/2014/main" id="{8B476ED5-75BE-4848-909D-9C21E9DF10E4}"/>
              </a:ext>
            </a:extLst>
          </p:cNvPr>
          <p:cNvSpPr txBox="1"/>
          <p:nvPr/>
        </p:nvSpPr>
        <p:spPr>
          <a:xfrm>
            <a:off x="9729627" y="655450"/>
            <a:ext cx="1922561" cy="1477328"/>
          </a:xfrm>
          <a:prstGeom prst="rect">
            <a:avLst/>
          </a:prstGeom>
          <a:solidFill>
            <a:schemeClr val="accent1">
              <a:tint val="20000"/>
            </a:schemeClr>
          </a:solidFill>
        </p:spPr>
        <p:txBody>
          <a:bodyPr wrap="square" rtlCol="0">
            <a:spAutoFit/>
          </a:bodyPr>
          <a:lstStyle/>
          <a:p>
            <a:pPr algn="ctr"/>
            <a:r>
              <a:rPr lang="en-US" b="1" dirty="0"/>
              <a:t>National Turnout</a:t>
            </a:r>
            <a:r>
              <a:rPr lang="en-US" dirty="0"/>
              <a:t>: </a:t>
            </a:r>
          </a:p>
          <a:p>
            <a:pPr algn="ctr"/>
            <a:r>
              <a:rPr lang="en-US" dirty="0"/>
              <a:t>Up to 48% from 39% in 2014</a:t>
            </a:r>
          </a:p>
          <a:p>
            <a:pPr algn="ctr"/>
            <a:r>
              <a:rPr lang="en-US" dirty="0"/>
              <a:t>(56% in 2016)</a:t>
            </a:r>
          </a:p>
        </p:txBody>
      </p:sp>
      <p:sp>
        <p:nvSpPr>
          <p:cNvPr id="12" name="Rectangle 11">
            <a:extLst>
              <a:ext uri="{FF2B5EF4-FFF2-40B4-BE49-F238E27FC236}">
                <a16:creationId xmlns:a16="http://schemas.microsoft.com/office/drawing/2014/main" id="{84924F8D-BAD2-48B4-9B8E-97C9F50BB45D}"/>
              </a:ext>
            </a:extLst>
          </p:cNvPr>
          <p:cNvSpPr/>
          <p:nvPr/>
        </p:nvSpPr>
        <p:spPr>
          <a:xfrm>
            <a:off x="327937" y="2991091"/>
            <a:ext cx="9527568" cy="369332"/>
          </a:xfrm>
          <a:prstGeom prst="rect">
            <a:avLst/>
          </a:prstGeom>
        </p:spPr>
        <p:txBody>
          <a:bodyPr wrap="square">
            <a:spAutoFit/>
          </a:bodyPr>
          <a:lstStyle/>
          <a:p>
            <a:r>
              <a:rPr lang="en-US" b="1" dirty="0">
                <a:hlinkClick r:id="rId5"/>
              </a:rPr>
              <a:t>“At Least 123 Women Will Be In The Next Congress. Just 19 Are Republicans.” </a:t>
            </a:r>
            <a:endParaRPr lang="en-US" b="1" dirty="0"/>
          </a:p>
        </p:txBody>
      </p:sp>
      <p:cxnSp>
        <p:nvCxnSpPr>
          <p:cNvPr id="14" name="Straight Connector 13">
            <a:extLst>
              <a:ext uri="{FF2B5EF4-FFF2-40B4-BE49-F238E27FC236}">
                <a16:creationId xmlns:a16="http://schemas.microsoft.com/office/drawing/2014/main" id="{29764F18-F7B3-415F-9F95-5098D3C1FBFF}"/>
              </a:ext>
            </a:extLst>
          </p:cNvPr>
          <p:cNvCxnSpPr/>
          <p:nvPr/>
        </p:nvCxnSpPr>
        <p:spPr>
          <a:xfrm>
            <a:off x="495307" y="1541124"/>
            <a:ext cx="9234320" cy="0"/>
          </a:xfrm>
          <a:prstGeom prst="line">
            <a:avLst/>
          </a:prstGeom>
          <a:ln>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050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DF26-00B6-4F8D-AC4F-0FD53C12F7F2}"/>
              </a:ext>
            </a:extLst>
          </p:cNvPr>
          <p:cNvSpPr>
            <a:spLocks noGrp="1"/>
          </p:cNvSpPr>
          <p:nvPr>
            <p:ph type="title"/>
          </p:nvPr>
        </p:nvSpPr>
        <p:spPr>
          <a:xfrm>
            <a:off x="609600" y="-11493"/>
            <a:ext cx="10972800" cy="630618"/>
          </a:xfrm>
          <a:solidFill>
            <a:schemeClr val="accent5"/>
          </a:solidFill>
        </p:spPr>
        <p:txBody>
          <a:bodyPr/>
          <a:lstStyle/>
          <a:p>
            <a:r>
              <a:rPr lang="en-US" dirty="0"/>
              <a:t>CD1: Why did Colvin lose?</a:t>
            </a:r>
          </a:p>
        </p:txBody>
      </p:sp>
      <p:sp>
        <p:nvSpPr>
          <p:cNvPr id="3" name="Content Placeholder 2">
            <a:extLst>
              <a:ext uri="{FF2B5EF4-FFF2-40B4-BE49-F238E27FC236}">
                <a16:creationId xmlns:a16="http://schemas.microsoft.com/office/drawing/2014/main" id="{A00EFAEF-739B-4D07-BAAA-079DAF9C10A4}"/>
              </a:ext>
            </a:extLst>
          </p:cNvPr>
          <p:cNvSpPr>
            <a:spLocks noGrp="1"/>
          </p:cNvSpPr>
          <p:nvPr>
            <p:ph idx="1"/>
          </p:nvPr>
        </p:nvSpPr>
        <p:spPr>
          <a:xfrm>
            <a:off x="0" y="619125"/>
            <a:ext cx="12192000" cy="6238875"/>
          </a:xfrm>
          <a:solidFill>
            <a:schemeClr val="bg1"/>
          </a:solidFill>
        </p:spPr>
        <p:txBody>
          <a:bodyPr/>
          <a:lstStyle/>
          <a:p>
            <a:r>
              <a:rPr lang="en-US" dirty="0"/>
              <a:t>CD1 – </a:t>
            </a:r>
            <a:r>
              <a:rPr lang="en-US" u="sng" dirty="0"/>
              <a:t>Gerrymandered</a:t>
            </a:r>
            <a:r>
              <a:rPr lang="en-US" dirty="0"/>
              <a:t> to concentrate Reps into a single district</a:t>
            </a:r>
          </a:p>
          <a:p>
            <a:pPr lvl="1"/>
            <a:r>
              <a:rPr lang="en-US" sz="3200" dirty="0"/>
              <a:t>Create 7-1 ratio of Dems to Reps among elected House Reps.</a:t>
            </a:r>
          </a:p>
          <a:p>
            <a:r>
              <a:rPr lang="en-US" b="1" dirty="0"/>
              <a:t>Is 7-1 ratio justified</a:t>
            </a:r>
            <a:r>
              <a:rPr lang="en-US" dirty="0"/>
              <a:t>?</a:t>
            </a:r>
          </a:p>
          <a:p>
            <a:pPr lvl="1"/>
            <a:r>
              <a:rPr lang="en-US" sz="3200" dirty="0"/>
              <a:t>Republican total Congressional votes in general:   721,293  (33%)</a:t>
            </a:r>
          </a:p>
          <a:p>
            <a:pPr lvl="1"/>
            <a:r>
              <a:rPr lang="en-US" sz="3200" dirty="0"/>
              <a:t>Democratic total Congressional votes in general: 1,421,514 </a:t>
            </a:r>
            <a:r>
              <a:rPr lang="en-US" sz="3100" dirty="0"/>
              <a:t>(65%)</a:t>
            </a:r>
          </a:p>
          <a:p>
            <a:pPr lvl="1"/>
            <a:r>
              <a:rPr lang="en-US" sz="3200" dirty="0"/>
              <a:t>Number of seats in House of Representatives based on vote share:</a:t>
            </a:r>
          </a:p>
          <a:p>
            <a:pPr lvl="2"/>
            <a:r>
              <a:rPr lang="en-US" sz="3200" dirty="0"/>
              <a:t>Republicans 2.64  (2-3)</a:t>
            </a:r>
          </a:p>
          <a:p>
            <a:pPr lvl="2"/>
            <a:r>
              <a:rPr lang="en-US" sz="3200" dirty="0"/>
              <a:t>Democrats   5.36  (5-6)</a:t>
            </a:r>
          </a:p>
        </p:txBody>
      </p:sp>
    </p:spTree>
    <p:extLst>
      <p:ext uri="{BB962C8B-B14F-4D97-AF65-F5344CB8AC3E}">
        <p14:creationId xmlns:p14="http://schemas.microsoft.com/office/powerpoint/2010/main" val="241741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3A90-8852-4FF1-90A3-DD11F27A8058}"/>
              </a:ext>
            </a:extLst>
          </p:cNvPr>
          <p:cNvSpPr>
            <a:spLocks noGrp="1"/>
          </p:cNvSpPr>
          <p:nvPr>
            <p:ph type="title"/>
          </p:nvPr>
        </p:nvSpPr>
        <p:spPr>
          <a:xfrm>
            <a:off x="609600" y="502920"/>
            <a:ext cx="10972800" cy="914718"/>
          </a:xfrm>
          <a:solidFill>
            <a:schemeClr val="accent5"/>
          </a:solidFill>
        </p:spPr>
        <p:txBody>
          <a:bodyPr/>
          <a:lstStyle/>
          <a:p>
            <a:r>
              <a:rPr lang="en-US" sz="3200" dirty="0"/>
              <a:t>Could Dems afford to “give away” votes to </a:t>
            </a:r>
            <a:br>
              <a:rPr lang="en-US" sz="3200" dirty="0"/>
            </a:br>
            <a:r>
              <a:rPr lang="en-US" sz="3200" dirty="0"/>
              <a:t>make CD1 more competitive?</a:t>
            </a:r>
          </a:p>
        </p:txBody>
      </p:sp>
      <p:sp>
        <p:nvSpPr>
          <p:cNvPr id="3" name="Content Placeholder 2">
            <a:extLst>
              <a:ext uri="{FF2B5EF4-FFF2-40B4-BE49-F238E27FC236}">
                <a16:creationId xmlns:a16="http://schemas.microsoft.com/office/drawing/2014/main" id="{7B401F9D-D235-4C61-9202-0C381E4D47F5}"/>
              </a:ext>
            </a:extLst>
          </p:cNvPr>
          <p:cNvSpPr>
            <a:spLocks noGrp="1"/>
          </p:cNvSpPr>
          <p:nvPr>
            <p:ph idx="1"/>
          </p:nvPr>
        </p:nvSpPr>
        <p:spPr>
          <a:xfrm>
            <a:off x="609599" y="1600201"/>
            <a:ext cx="11421439" cy="5257799"/>
          </a:xfrm>
          <a:solidFill>
            <a:schemeClr val="bg1"/>
          </a:solidFill>
        </p:spPr>
        <p:txBody>
          <a:bodyPr/>
          <a:lstStyle/>
          <a:p>
            <a:r>
              <a:rPr lang="en-US" sz="3400" dirty="0"/>
              <a:t>Average winning Dem candidate vote advantage over Reps in CD2-CD8: 109,669 </a:t>
            </a:r>
          </a:p>
          <a:p>
            <a:r>
              <a:rPr lang="en-US" sz="3400" dirty="0"/>
              <a:t>Gap between Harris and Colvin in CD1: 67,459 </a:t>
            </a:r>
          </a:p>
          <a:p>
            <a:r>
              <a:rPr lang="en-US" sz="3400" dirty="0"/>
              <a:t>Each Dem in CD2-CD7 would need to lose:  9,637</a:t>
            </a:r>
          </a:p>
          <a:p>
            <a:r>
              <a:rPr lang="en-US" sz="3400" dirty="0"/>
              <a:t>Dem average winning gap: 100,032</a:t>
            </a:r>
          </a:p>
          <a:p>
            <a:r>
              <a:rPr lang="en-US" sz="3400" dirty="0"/>
              <a:t>Minimum winning D/R gap: 50681  in CD6</a:t>
            </a:r>
          </a:p>
          <a:p>
            <a:r>
              <a:rPr lang="en-US" sz="3400" dirty="0"/>
              <a:t>Court orders review of CD6…</a:t>
            </a:r>
          </a:p>
        </p:txBody>
      </p:sp>
    </p:spTree>
    <p:extLst>
      <p:ext uri="{BB962C8B-B14F-4D97-AF65-F5344CB8AC3E}">
        <p14:creationId xmlns:p14="http://schemas.microsoft.com/office/powerpoint/2010/main" val="175258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3A90-8852-4FF1-90A3-DD11F27A8058}"/>
              </a:ext>
            </a:extLst>
          </p:cNvPr>
          <p:cNvSpPr>
            <a:spLocks noGrp="1"/>
          </p:cNvSpPr>
          <p:nvPr>
            <p:ph type="title"/>
          </p:nvPr>
        </p:nvSpPr>
        <p:spPr>
          <a:xfrm>
            <a:off x="609600" y="0"/>
            <a:ext cx="10972800" cy="914718"/>
          </a:xfrm>
          <a:solidFill>
            <a:schemeClr val="accent5"/>
          </a:solidFill>
        </p:spPr>
        <p:txBody>
          <a:bodyPr/>
          <a:lstStyle/>
          <a:p>
            <a:r>
              <a:rPr lang="en-US" sz="3200" dirty="0"/>
              <a:t>Is there a geographic problem in trying to </a:t>
            </a:r>
            <a:br>
              <a:rPr lang="en-US" sz="3200" dirty="0"/>
            </a:br>
            <a:r>
              <a:rPr lang="en-US" sz="3200" dirty="0"/>
              <a:t>make CD1 more competitive?</a:t>
            </a:r>
          </a:p>
        </p:txBody>
      </p:sp>
      <p:pic>
        <p:nvPicPr>
          <p:cNvPr id="7" name="Content Placeholder 6" descr="A close up of a map&#10;&#10;Description generated with high confidence">
            <a:extLst>
              <a:ext uri="{FF2B5EF4-FFF2-40B4-BE49-F238E27FC236}">
                <a16:creationId xmlns:a16="http://schemas.microsoft.com/office/drawing/2014/main" id="{FE44C70F-1158-4626-95E6-97CE68CC4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0" y="914718"/>
            <a:ext cx="11384280" cy="5943282"/>
          </a:xfrm>
        </p:spPr>
      </p:pic>
    </p:spTree>
    <p:extLst>
      <p:ext uri="{BB962C8B-B14F-4D97-AF65-F5344CB8AC3E}">
        <p14:creationId xmlns:p14="http://schemas.microsoft.com/office/powerpoint/2010/main" val="1976187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3A90-8852-4FF1-90A3-DD11F27A8058}"/>
              </a:ext>
            </a:extLst>
          </p:cNvPr>
          <p:cNvSpPr>
            <a:spLocks noGrp="1"/>
          </p:cNvSpPr>
          <p:nvPr>
            <p:ph type="title"/>
          </p:nvPr>
        </p:nvSpPr>
        <p:spPr>
          <a:xfrm>
            <a:off x="609600" y="0"/>
            <a:ext cx="10972800" cy="914718"/>
          </a:xfrm>
          <a:solidFill>
            <a:schemeClr val="accent5"/>
          </a:solidFill>
        </p:spPr>
        <p:txBody>
          <a:bodyPr/>
          <a:lstStyle/>
          <a:p>
            <a:r>
              <a:rPr lang="en-US" sz="3200" dirty="0"/>
              <a:t>Could Dems afford to “give away” votes to </a:t>
            </a:r>
            <a:br>
              <a:rPr lang="en-US" sz="3200" dirty="0"/>
            </a:br>
            <a:r>
              <a:rPr lang="en-US" sz="3200" dirty="0"/>
              <a:t>make CD1 more competitive?</a:t>
            </a:r>
          </a:p>
        </p:txBody>
      </p:sp>
      <p:sp>
        <p:nvSpPr>
          <p:cNvPr id="3" name="Content Placeholder 2">
            <a:extLst>
              <a:ext uri="{FF2B5EF4-FFF2-40B4-BE49-F238E27FC236}">
                <a16:creationId xmlns:a16="http://schemas.microsoft.com/office/drawing/2014/main" id="{7B401F9D-D235-4C61-9202-0C381E4D47F5}"/>
              </a:ext>
            </a:extLst>
          </p:cNvPr>
          <p:cNvSpPr>
            <a:spLocks noGrp="1"/>
          </p:cNvSpPr>
          <p:nvPr>
            <p:ph idx="1"/>
          </p:nvPr>
        </p:nvSpPr>
        <p:spPr>
          <a:xfrm>
            <a:off x="609599" y="832207"/>
            <a:ext cx="11421439" cy="6025793"/>
          </a:xfrm>
          <a:solidFill>
            <a:schemeClr val="bg1"/>
          </a:solidFill>
        </p:spPr>
        <p:txBody>
          <a:bodyPr/>
          <a:lstStyle/>
          <a:p>
            <a:r>
              <a:rPr lang="en-US" sz="3400" dirty="0">
                <a:hlinkClick r:id="rId2"/>
              </a:rPr>
              <a:t>Court review of CD6</a:t>
            </a:r>
            <a:r>
              <a:rPr lang="en-US" sz="3400" dirty="0"/>
              <a:t>…</a:t>
            </a:r>
            <a:r>
              <a:rPr lang="en-US" sz="3600" dirty="0"/>
              <a:t>(WAPO article - Oct. 4, 2018) </a:t>
            </a:r>
            <a:endParaRPr lang="en-US" sz="3400" dirty="0"/>
          </a:p>
          <a:p>
            <a:r>
              <a:rPr lang="en-US" sz="2400" dirty="0"/>
              <a:t>“Federal judges in Maryland floated the idea Thursday of ­taking the state’s congressional voting map out of the hands of political leaders and leaving the drawing of electoral lines to an independent, nonpartisan com­mission.”</a:t>
            </a:r>
          </a:p>
          <a:p>
            <a:r>
              <a:rPr lang="en-US" sz="2400" dirty="0"/>
              <a:t>The court, as part of a settlement, could order the legislature to draw a new map…If lawmakers were unwilling or unable to do that, he added, the court could then give the job to an independent commission.</a:t>
            </a:r>
          </a:p>
          <a:p>
            <a:r>
              <a:rPr lang="en-US" sz="2400" dirty="0"/>
              <a:t>An attorney for a group of Maryland Republicans, “told the federal judges in Baltimore that new congressional districts designed by an independent commission would satisfy his clients. “We want the state to conduct elections with a neutrally drawn map.”</a:t>
            </a:r>
          </a:p>
          <a:p>
            <a:r>
              <a:rPr lang="en-US" sz="2400" dirty="0"/>
              <a:t>O’Malley now says he believes that redistricting should be done by an independent commission, not by lawmakers.</a:t>
            </a:r>
          </a:p>
          <a:p>
            <a:r>
              <a:rPr lang="en-US" sz="2400" dirty="0"/>
              <a:t>“Everyone condemns it, everyone says it’s terrible, but no one will fix it because no one wants to unilaterally disarm…</a:t>
            </a:r>
          </a:p>
          <a:p>
            <a:endParaRPr lang="en-US" sz="2800" dirty="0"/>
          </a:p>
        </p:txBody>
      </p:sp>
    </p:spTree>
    <p:extLst>
      <p:ext uri="{BB962C8B-B14F-4D97-AF65-F5344CB8AC3E}">
        <p14:creationId xmlns:p14="http://schemas.microsoft.com/office/powerpoint/2010/main" val="2049277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3AB9-039C-46FA-8A0F-69640AFC1F80}"/>
              </a:ext>
            </a:extLst>
          </p:cNvPr>
          <p:cNvSpPr>
            <a:spLocks noGrp="1"/>
          </p:cNvSpPr>
          <p:nvPr>
            <p:ph type="title"/>
          </p:nvPr>
        </p:nvSpPr>
        <p:spPr>
          <a:xfrm>
            <a:off x="609600" y="274638"/>
            <a:ext cx="10972800" cy="712914"/>
          </a:xfrm>
          <a:solidFill>
            <a:schemeClr val="accent5"/>
          </a:solidFill>
        </p:spPr>
        <p:txBody>
          <a:bodyPr/>
          <a:lstStyle/>
          <a:p>
            <a:r>
              <a:rPr lang="en-US" dirty="0"/>
              <a:t>Other reasons Colvin lost…</a:t>
            </a:r>
          </a:p>
        </p:txBody>
      </p:sp>
      <p:sp>
        <p:nvSpPr>
          <p:cNvPr id="3" name="Content Placeholder 2">
            <a:extLst>
              <a:ext uri="{FF2B5EF4-FFF2-40B4-BE49-F238E27FC236}">
                <a16:creationId xmlns:a16="http://schemas.microsoft.com/office/drawing/2014/main" id="{1A5E8D64-66C9-4781-B1F4-3F4CFA011E23}"/>
              </a:ext>
            </a:extLst>
          </p:cNvPr>
          <p:cNvSpPr>
            <a:spLocks noGrp="1"/>
          </p:cNvSpPr>
          <p:nvPr>
            <p:ph idx="1"/>
          </p:nvPr>
        </p:nvSpPr>
        <p:spPr>
          <a:xfrm>
            <a:off x="92467" y="1130157"/>
            <a:ext cx="12099533" cy="5727843"/>
          </a:xfrm>
          <a:solidFill>
            <a:schemeClr val="bg1"/>
          </a:solidFill>
        </p:spPr>
        <p:txBody>
          <a:bodyPr/>
          <a:lstStyle/>
          <a:p>
            <a:r>
              <a:rPr lang="en-US" b="1" dirty="0"/>
              <a:t>Campaign</a:t>
            </a:r>
            <a:r>
              <a:rPr lang="en-US" dirty="0"/>
              <a:t> </a:t>
            </a:r>
          </a:p>
          <a:p>
            <a:pPr lvl="1"/>
            <a:r>
              <a:rPr lang="en-US" dirty="0"/>
              <a:t>Policy focus</a:t>
            </a:r>
          </a:p>
          <a:p>
            <a:pPr lvl="1"/>
            <a:r>
              <a:rPr lang="en-US" dirty="0"/>
              <a:t>Ads – guns, Pelosi?</a:t>
            </a:r>
          </a:p>
          <a:p>
            <a:pPr lvl="1"/>
            <a:r>
              <a:rPr lang="en-US" dirty="0"/>
              <a:t>Lack of Democratic establishment support</a:t>
            </a:r>
          </a:p>
          <a:p>
            <a:pPr lvl="1"/>
            <a:r>
              <a:rPr lang="en-US" dirty="0"/>
              <a:t>Lack of money</a:t>
            </a:r>
          </a:p>
          <a:p>
            <a:pPr lvl="1"/>
            <a:r>
              <a:rPr lang="en-US" dirty="0"/>
              <a:t>Lack of endorsements</a:t>
            </a:r>
          </a:p>
          <a:p>
            <a:pPr lvl="1"/>
            <a:r>
              <a:rPr lang="en-US" dirty="0"/>
              <a:t>Lack of outreach – forums, door-to-door, etc.</a:t>
            </a:r>
          </a:p>
          <a:p>
            <a:r>
              <a:rPr lang="en-US" b="1" dirty="0"/>
              <a:t>Candidate himself</a:t>
            </a:r>
          </a:p>
          <a:p>
            <a:pPr lvl="1"/>
            <a:r>
              <a:rPr lang="en-US" dirty="0"/>
              <a:t>Personality or background out of sync with voters?</a:t>
            </a:r>
          </a:p>
        </p:txBody>
      </p:sp>
    </p:spTree>
    <p:extLst>
      <p:ext uri="{BB962C8B-B14F-4D97-AF65-F5344CB8AC3E}">
        <p14:creationId xmlns:p14="http://schemas.microsoft.com/office/powerpoint/2010/main" val="92571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039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4000" dirty="0"/>
              <a:t>Maryland General Assembly: 2010-18 Results</a:t>
            </a:r>
          </a:p>
        </p:txBody>
      </p:sp>
      <p:sp>
        <p:nvSpPr>
          <p:cNvPr id="5" name="TextBox 4"/>
          <p:cNvSpPr txBox="1"/>
          <p:nvPr/>
        </p:nvSpPr>
        <p:spPr>
          <a:xfrm>
            <a:off x="8579796" y="6536987"/>
            <a:ext cx="3612204" cy="369332"/>
          </a:xfrm>
          <a:prstGeom prst="rect">
            <a:avLst/>
          </a:prstGeom>
          <a:solidFill>
            <a:srgbClr val="FFFFFF"/>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512D9280-E97F-46C8-B874-62589EF881A7}"/>
              </a:ext>
            </a:extLst>
          </p:cNvPr>
          <p:cNvGraphicFramePr>
            <a:graphicFrameLocks noGrp="1"/>
          </p:cNvGraphicFramePr>
          <p:nvPr>
            <p:extLst>
              <p:ext uri="{D42A27DB-BD31-4B8C-83A1-F6EECF244321}">
                <p14:modId xmlns:p14="http://schemas.microsoft.com/office/powerpoint/2010/main" val="445518708"/>
              </p:ext>
            </p:extLst>
          </p:nvPr>
        </p:nvGraphicFramePr>
        <p:xfrm>
          <a:off x="1085449" y="958850"/>
          <a:ext cx="10021102" cy="4940300"/>
        </p:xfrm>
        <a:graphic>
          <a:graphicData uri="http://schemas.openxmlformats.org/drawingml/2006/table">
            <a:tbl>
              <a:tblPr>
                <a:tableStyleId>{5C22544A-7EE6-4342-B048-85BDC9FD1C3A}</a:tableStyleId>
              </a:tblPr>
              <a:tblGrid>
                <a:gridCol w="5153470">
                  <a:extLst>
                    <a:ext uri="{9D8B030D-6E8A-4147-A177-3AD203B41FA5}">
                      <a16:colId xmlns:a16="http://schemas.microsoft.com/office/drawing/2014/main" val="1224368263"/>
                    </a:ext>
                  </a:extLst>
                </a:gridCol>
                <a:gridCol w="1622544">
                  <a:extLst>
                    <a:ext uri="{9D8B030D-6E8A-4147-A177-3AD203B41FA5}">
                      <a16:colId xmlns:a16="http://schemas.microsoft.com/office/drawing/2014/main" val="676347714"/>
                    </a:ext>
                  </a:extLst>
                </a:gridCol>
                <a:gridCol w="1622544">
                  <a:extLst>
                    <a:ext uri="{9D8B030D-6E8A-4147-A177-3AD203B41FA5}">
                      <a16:colId xmlns:a16="http://schemas.microsoft.com/office/drawing/2014/main" val="2876614712"/>
                    </a:ext>
                  </a:extLst>
                </a:gridCol>
                <a:gridCol w="1622544">
                  <a:extLst>
                    <a:ext uri="{9D8B030D-6E8A-4147-A177-3AD203B41FA5}">
                      <a16:colId xmlns:a16="http://schemas.microsoft.com/office/drawing/2014/main" val="2286952247"/>
                    </a:ext>
                  </a:extLst>
                </a:gridCol>
              </a:tblGrid>
              <a:tr h="392974">
                <a:tc>
                  <a:txBody>
                    <a:bodyPr/>
                    <a:lstStyle/>
                    <a:p>
                      <a:pPr algn="l" fontAlgn="b"/>
                      <a:r>
                        <a:rPr lang="en-US" sz="3200" b="1" u="none" strike="noStrike" dirty="0">
                          <a:effectLst/>
                        </a:rPr>
                        <a:t>Maryland House of Delegates</a:t>
                      </a:r>
                      <a:endParaRPr lang="en-US" sz="32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3200" b="1" u="none" strike="noStrike" dirty="0">
                          <a:effectLst/>
                        </a:rPr>
                        <a:t>2010</a:t>
                      </a:r>
                      <a:endParaRPr lang="en-US" sz="32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3200" b="1" u="none" strike="noStrike">
                          <a:effectLst/>
                        </a:rPr>
                        <a:t>2014</a:t>
                      </a:r>
                      <a:endParaRPr lang="en-US" sz="3200" b="1"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r>
                        <a:rPr lang="en-US" sz="3200" b="1" u="none" strike="noStrike" dirty="0">
                          <a:effectLst/>
                        </a:rPr>
                        <a:t>2018</a:t>
                      </a:r>
                      <a:endParaRPr lang="en-US" sz="32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145643856"/>
                  </a:ext>
                </a:extLst>
              </a:tr>
              <a:tr h="392974">
                <a:tc>
                  <a:txBody>
                    <a:bodyPr/>
                    <a:lstStyle/>
                    <a:p>
                      <a:pPr algn="l" fontAlgn="b"/>
                      <a:r>
                        <a:rPr lang="en-US" sz="3200" b="1" u="none" strike="noStrike" dirty="0">
                          <a:solidFill>
                            <a:srgbClr val="0070C0"/>
                          </a:solidFill>
                          <a:effectLst/>
                        </a:rPr>
                        <a:t>Democrats</a:t>
                      </a:r>
                      <a:endParaRPr lang="en-US" sz="3200" b="1" i="0" u="none" strike="noStrike" dirty="0">
                        <a:solidFill>
                          <a:srgbClr val="0070C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98</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93</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99</a:t>
                      </a:r>
                      <a:endParaRPr lang="en-US" sz="3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170486"/>
                  </a:ext>
                </a:extLst>
              </a:tr>
              <a:tr h="392974">
                <a:tc>
                  <a:txBody>
                    <a:bodyPr/>
                    <a:lstStyle/>
                    <a:p>
                      <a:pPr algn="l" fontAlgn="b"/>
                      <a:r>
                        <a:rPr lang="en-US" sz="3200" u="none" strike="noStrike" dirty="0">
                          <a:effectLst/>
                        </a:rPr>
                        <a:t>    percentage</a:t>
                      </a:r>
                      <a:endParaRPr lang="en-US" sz="3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69.5</a:t>
                      </a:r>
                      <a:endParaRPr lang="en-US" sz="3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66</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70.2</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72906396"/>
                  </a:ext>
                </a:extLst>
              </a:tr>
              <a:tr h="392974">
                <a:tc>
                  <a:txBody>
                    <a:bodyPr/>
                    <a:lstStyle/>
                    <a:p>
                      <a:pPr algn="l" fontAlgn="b"/>
                      <a:r>
                        <a:rPr lang="en-US" sz="3200" b="1" u="none" strike="noStrike" dirty="0">
                          <a:solidFill>
                            <a:srgbClr val="C00000"/>
                          </a:solidFill>
                          <a:effectLst/>
                        </a:rPr>
                        <a:t>Republicans</a:t>
                      </a:r>
                      <a:endParaRPr lang="en-US" sz="3200" b="1" i="0" u="none" strike="noStrike" dirty="0">
                        <a:solidFill>
                          <a:srgbClr val="C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43</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47</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42</a:t>
                      </a:r>
                      <a:endParaRPr lang="en-US" sz="3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9941495"/>
                  </a:ext>
                </a:extLst>
              </a:tr>
              <a:tr h="392974">
                <a:tc>
                  <a:txBody>
                    <a:bodyPr/>
                    <a:lstStyle/>
                    <a:p>
                      <a:pPr algn="l" fontAlgn="b"/>
                      <a:r>
                        <a:rPr lang="en-US" sz="3200" u="none" strike="noStrike" dirty="0">
                          <a:effectLst/>
                        </a:rPr>
                        <a:t>    percentage</a:t>
                      </a:r>
                      <a:endParaRPr lang="en-US" sz="3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30.5</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34</a:t>
                      </a:r>
                      <a:endParaRPr lang="en-US" sz="3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29.8</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38997380"/>
                  </a:ext>
                </a:extLst>
              </a:tr>
              <a:tr h="392974">
                <a:tc>
                  <a:txBody>
                    <a:bodyPr/>
                    <a:lstStyle/>
                    <a:p>
                      <a:pPr algn="l" fontAlgn="b"/>
                      <a:r>
                        <a:rPr lang="en-US" sz="3200" b="1" u="none" strike="noStrike">
                          <a:effectLst/>
                        </a:rPr>
                        <a:t>Senate</a:t>
                      </a:r>
                      <a:endParaRPr lang="en-US" sz="3200" b="1" i="0" u="none" strike="noStrike">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endParaRPr lang="en-US" sz="32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endParaRPr lang="en-US" sz="32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tc>
                  <a:txBody>
                    <a:bodyPr/>
                    <a:lstStyle/>
                    <a:p>
                      <a:pPr algn="ctr" fontAlgn="b"/>
                      <a:endParaRPr lang="en-US" sz="3200" b="1" i="0" u="none" strike="noStrike" dirty="0">
                        <a:solidFill>
                          <a:srgbClr val="000000"/>
                        </a:solidFill>
                        <a:effectLst/>
                        <a:latin typeface="Calibri" panose="020F0502020204030204" pitchFamily="34" charset="0"/>
                      </a:endParaRPr>
                    </a:p>
                  </a:txBody>
                  <a:tcPr marL="6350" marR="6350" marT="6350" marB="0" anchor="b">
                    <a:solidFill>
                      <a:srgbClr val="FFFFCC"/>
                    </a:solidFill>
                  </a:tcPr>
                </a:tc>
                <a:extLst>
                  <a:ext uri="{0D108BD9-81ED-4DB2-BD59-A6C34878D82A}">
                    <a16:rowId xmlns:a16="http://schemas.microsoft.com/office/drawing/2014/main" val="3418401043"/>
                  </a:ext>
                </a:extLst>
              </a:tr>
              <a:tr h="392974">
                <a:tc>
                  <a:txBody>
                    <a:bodyPr/>
                    <a:lstStyle/>
                    <a:p>
                      <a:pPr algn="l" fontAlgn="b"/>
                      <a:r>
                        <a:rPr lang="en-US" sz="3200" b="1" u="none" strike="noStrike" dirty="0">
                          <a:solidFill>
                            <a:srgbClr val="0070C0"/>
                          </a:solidFill>
                          <a:effectLst/>
                        </a:rPr>
                        <a:t>Democrats</a:t>
                      </a:r>
                      <a:endParaRPr lang="en-US" sz="3200" b="1" i="0" u="none" strike="noStrike" dirty="0">
                        <a:solidFill>
                          <a:srgbClr val="0070C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35</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33</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32</a:t>
                      </a:r>
                      <a:endParaRPr lang="en-US" sz="3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87850665"/>
                  </a:ext>
                </a:extLst>
              </a:tr>
              <a:tr h="392974">
                <a:tc>
                  <a:txBody>
                    <a:bodyPr/>
                    <a:lstStyle/>
                    <a:p>
                      <a:pPr algn="l" fontAlgn="b"/>
                      <a:r>
                        <a:rPr lang="en-US" sz="3200" u="none" strike="noStrike">
                          <a:effectLst/>
                        </a:rPr>
                        <a:t>    percentage</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74.5</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70</a:t>
                      </a:r>
                      <a:endParaRPr lang="en-US" sz="3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68</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54584260"/>
                  </a:ext>
                </a:extLst>
              </a:tr>
              <a:tr h="392974">
                <a:tc>
                  <a:txBody>
                    <a:bodyPr/>
                    <a:lstStyle/>
                    <a:p>
                      <a:pPr algn="l" fontAlgn="b"/>
                      <a:r>
                        <a:rPr lang="en-US" sz="3200" b="1" u="none" strike="noStrike" dirty="0">
                          <a:solidFill>
                            <a:srgbClr val="C00000"/>
                          </a:solidFill>
                          <a:effectLst/>
                        </a:rPr>
                        <a:t>Republicans</a:t>
                      </a:r>
                      <a:endParaRPr lang="en-US" sz="3200" b="1" i="0" u="none" strike="noStrike" dirty="0">
                        <a:solidFill>
                          <a:srgbClr val="C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12</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14</a:t>
                      </a:r>
                      <a:endParaRPr lang="en-US" sz="3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b="1" u="none" strike="noStrike" dirty="0">
                          <a:effectLst/>
                        </a:rPr>
                        <a:t>15</a:t>
                      </a:r>
                      <a:endParaRPr lang="en-US" sz="3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4908272"/>
                  </a:ext>
                </a:extLst>
              </a:tr>
              <a:tr h="392974">
                <a:tc>
                  <a:txBody>
                    <a:bodyPr/>
                    <a:lstStyle/>
                    <a:p>
                      <a:pPr algn="l" fontAlgn="b"/>
                      <a:r>
                        <a:rPr lang="en-US" sz="3200" u="none" strike="noStrike">
                          <a:effectLst/>
                        </a:rPr>
                        <a:t>    percentage</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26.5</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30</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32</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88211"/>
                  </a:ext>
                </a:extLst>
              </a:tr>
            </a:tbl>
          </a:graphicData>
        </a:graphic>
      </p:graphicFrame>
      <p:sp>
        <p:nvSpPr>
          <p:cNvPr id="6" name="Rectangle: Rounded Corners 5">
            <a:extLst>
              <a:ext uri="{FF2B5EF4-FFF2-40B4-BE49-F238E27FC236}">
                <a16:creationId xmlns:a16="http://schemas.microsoft.com/office/drawing/2014/main" id="{6850C072-5B1E-4861-9596-3BF822F7A0C2}"/>
              </a:ext>
            </a:extLst>
          </p:cNvPr>
          <p:cNvSpPr/>
          <p:nvPr/>
        </p:nvSpPr>
        <p:spPr>
          <a:xfrm>
            <a:off x="8316092" y="5429777"/>
            <a:ext cx="2432264" cy="469373"/>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DAB9AE-2A32-4195-AF0D-593D97B82B96}"/>
              </a:ext>
            </a:extLst>
          </p:cNvPr>
          <p:cNvSpPr/>
          <p:nvPr/>
        </p:nvSpPr>
        <p:spPr>
          <a:xfrm>
            <a:off x="8316092" y="2914213"/>
            <a:ext cx="2432264" cy="469373"/>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CCDA7F-CBFE-482C-8614-C6EF08AC0664}"/>
              </a:ext>
            </a:extLst>
          </p:cNvPr>
          <p:cNvSpPr txBox="1"/>
          <p:nvPr/>
        </p:nvSpPr>
        <p:spPr>
          <a:xfrm>
            <a:off x="513709" y="6174769"/>
            <a:ext cx="11168008" cy="461665"/>
          </a:xfrm>
          <a:prstGeom prst="rect">
            <a:avLst/>
          </a:prstGeom>
          <a:noFill/>
        </p:spPr>
        <p:txBody>
          <a:bodyPr wrap="square" rtlCol="0">
            <a:spAutoFit/>
          </a:bodyPr>
          <a:lstStyle/>
          <a:p>
            <a:pPr algn="ctr"/>
            <a:r>
              <a:rPr lang="en-US" sz="2400" b="1" dirty="0"/>
              <a:t>Democrats gain seats in House of Delegates, but lose a seat in the Senate</a:t>
            </a:r>
          </a:p>
        </p:txBody>
      </p:sp>
    </p:spTree>
    <p:extLst>
      <p:ext uri="{BB962C8B-B14F-4D97-AF65-F5344CB8AC3E}">
        <p14:creationId xmlns:p14="http://schemas.microsoft.com/office/powerpoint/2010/main" val="90642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50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4000" dirty="0"/>
              <a:t>Maryland General Assembly: 2018 Results</a:t>
            </a:r>
          </a:p>
        </p:txBody>
      </p:sp>
      <p:sp>
        <p:nvSpPr>
          <p:cNvPr id="5" name="TextBox 4"/>
          <p:cNvSpPr txBox="1"/>
          <p:nvPr/>
        </p:nvSpPr>
        <p:spPr>
          <a:xfrm>
            <a:off x="8579796" y="6536987"/>
            <a:ext cx="3612204" cy="369332"/>
          </a:xfrm>
          <a:prstGeom prst="rect">
            <a:avLst/>
          </a:prstGeom>
          <a:solidFill>
            <a:srgbClr val="FFFFFF"/>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512D9280-E97F-46C8-B874-62589EF881A7}"/>
              </a:ext>
            </a:extLst>
          </p:cNvPr>
          <p:cNvGraphicFramePr>
            <a:graphicFrameLocks noGrp="1"/>
          </p:cNvGraphicFramePr>
          <p:nvPr>
            <p:extLst>
              <p:ext uri="{D42A27DB-BD31-4B8C-83A1-F6EECF244321}">
                <p14:modId xmlns:p14="http://schemas.microsoft.com/office/powerpoint/2010/main" val="2351201802"/>
              </p:ext>
            </p:extLst>
          </p:nvPr>
        </p:nvGraphicFramePr>
        <p:xfrm>
          <a:off x="73152" y="1197864"/>
          <a:ext cx="12118849" cy="4855270"/>
        </p:xfrm>
        <a:graphic>
          <a:graphicData uri="http://schemas.openxmlformats.org/drawingml/2006/table">
            <a:tbl>
              <a:tblPr>
                <a:tableStyleId>{5C22544A-7EE6-4342-B048-85BDC9FD1C3A}</a:tableStyleId>
              </a:tblPr>
              <a:tblGrid>
                <a:gridCol w="6232261">
                  <a:extLst>
                    <a:ext uri="{9D8B030D-6E8A-4147-A177-3AD203B41FA5}">
                      <a16:colId xmlns:a16="http://schemas.microsoft.com/office/drawing/2014/main" val="1224368263"/>
                    </a:ext>
                  </a:extLst>
                </a:gridCol>
                <a:gridCol w="1962196">
                  <a:extLst>
                    <a:ext uri="{9D8B030D-6E8A-4147-A177-3AD203B41FA5}">
                      <a16:colId xmlns:a16="http://schemas.microsoft.com/office/drawing/2014/main" val="676347714"/>
                    </a:ext>
                  </a:extLst>
                </a:gridCol>
                <a:gridCol w="1962196">
                  <a:extLst>
                    <a:ext uri="{9D8B030D-6E8A-4147-A177-3AD203B41FA5}">
                      <a16:colId xmlns:a16="http://schemas.microsoft.com/office/drawing/2014/main" val="2876614712"/>
                    </a:ext>
                  </a:extLst>
                </a:gridCol>
                <a:gridCol w="1962196">
                  <a:extLst>
                    <a:ext uri="{9D8B030D-6E8A-4147-A177-3AD203B41FA5}">
                      <a16:colId xmlns:a16="http://schemas.microsoft.com/office/drawing/2014/main" val="2286952247"/>
                    </a:ext>
                  </a:extLst>
                </a:gridCol>
              </a:tblGrid>
              <a:tr h="485527">
                <a:tc>
                  <a:txBody>
                    <a:bodyPr/>
                    <a:lstStyle/>
                    <a:p>
                      <a:pPr algn="l" fontAlgn="b"/>
                      <a:r>
                        <a:rPr lang="en-US" sz="3000" b="1" i="0" u="none" strike="noStrike" kern="1200" dirty="0">
                          <a:solidFill>
                            <a:srgbClr val="000000"/>
                          </a:solidFill>
                          <a:effectLst/>
                          <a:latin typeface="Calibri" panose="020F0502020204030204" pitchFamily="34" charset="0"/>
                          <a:ea typeface="+mn-ea"/>
                          <a:cs typeface="+mn-cs"/>
                        </a:rPr>
                        <a:t>Maryland House of Delegates</a:t>
                      </a:r>
                    </a:p>
                  </a:txBody>
                  <a:tcPr marL="6350" marR="6350" marT="6350" marB="0" anchor="b">
                    <a:solidFill>
                      <a:srgbClr val="FFFFCC"/>
                    </a:solidFill>
                  </a:tcPr>
                </a:tc>
                <a:tc>
                  <a:txBody>
                    <a:bodyPr/>
                    <a:lstStyle/>
                    <a:p>
                      <a:pPr algn="ctr" fontAlgn="b"/>
                      <a:r>
                        <a:rPr lang="en-US" sz="2800" b="1" i="0" u="none" strike="noStrike" kern="1200" dirty="0">
                          <a:solidFill>
                            <a:srgbClr val="000000"/>
                          </a:solidFill>
                          <a:effectLst/>
                          <a:latin typeface="Calibri" panose="020F0502020204030204" pitchFamily="34" charset="0"/>
                          <a:ea typeface="+mn-ea"/>
                          <a:cs typeface="+mn-cs"/>
                        </a:rPr>
                        <a:t>Uncontested</a:t>
                      </a:r>
                    </a:p>
                  </a:txBody>
                  <a:tcPr marL="6350" marR="6350" marT="6350" marB="0" anchor="b">
                    <a:solidFill>
                      <a:srgbClr val="FFFFCC"/>
                    </a:solidFill>
                  </a:tcPr>
                </a:tc>
                <a:tc>
                  <a:txBody>
                    <a:bodyPr/>
                    <a:lstStyle/>
                    <a:p>
                      <a:pPr algn="ctr" fontAlgn="b"/>
                      <a:r>
                        <a:rPr lang="en-US" sz="3000" b="1" i="0" u="none" strike="noStrike" kern="1200" dirty="0" err="1">
                          <a:solidFill>
                            <a:srgbClr val="000000"/>
                          </a:solidFill>
                          <a:effectLst/>
                          <a:latin typeface="Calibri" panose="020F0502020204030204" pitchFamily="34" charset="0"/>
                          <a:ea typeface="+mn-ea"/>
                          <a:cs typeface="+mn-cs"/>
                        </a:rPr>
                        <a:t>NonComp</a:t>
                      </a:r>
                      <a:endParaRPr lang="en-US" sz="3000" b="1" i="0" u="none" strike="noStrike" kern="1200" dirty="0">
                        <a:solidFill>
                          <a:srgbClr val="000000"/>
                        </a:solidFill>
                        <a:effectLst/>
                        <a:latin typeface="Calibri" panose="020F0502020204030204" pitchFamily="34" charset="0"/>
                        <a:ea typeface="+mn-ea"/>
                        <a:cs typeface="+mn-cs"/>
                      </a:endParaRPr>
                    </a:p>
                  </a:txBody>
                  <a:tcPr marL="6350" marR="6350" marT="6350" marB="0" anchor="b">
                    <a:solidFill>
                      <a:srgbClr val="FFFFCC"/>
                    </a:solidFill>
                  </a:tcPr>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Competitive</a:t>
                      </a:r>
                    </a:p>
                  </a:txBody>
                  <a:tcPr marL="6350" marR="6350" marT="6350" marB="0" anchor="b">
                    <a:solidFill>
                      <a:srgbClr val="FFFFCC"/>
                    </a:solidFill>
                  </a:tcPr>
                </a:tc>
                <a:extLst>
                  <a:ext uri="{0D108BD9-81ED-4DB2-BD59-A6C34878D82A}">
                    <a16:rowId xmlns:a16="http://schemas.microsoft.com/office/drawing/2014/main" val="145643856"/>
                  </a:ext>
                </a:extLst>
              </a:tr>
              <a:tr h="485527">
                <a:tc>
                  <a:txBody>
                    <a:bodyPr/>
                    <a:lstStyle/>
                    <a:p>
                      <a:pPr algn="l" fontAlgn="b"/>
                      <a:r>
                        <a:rPr lang="en-US" sz="3000" b="1" i="0" u="none" strike="noStrike" kern="1200" dirty="0">
                          <a:solidFill>
                            <a:srgbClr val="0070C0"/>
                          </a:solidFill>
                          <a:effectLst/>
                          <a:latin typeface="Calibri" panose="020F0502020204030204" pitchFamily="34" charset="0"/>
                          <a:ea typeface="+mn-ea"/>
                          <a:cs typeface="+mn-cs"/>
                        </a:rPr>
                        <a:t>Democrats</a:t>
                      </a:r>
                      <a:r>
                        <a:rPr lang="en-US" sz="3000" b="1" i="0" u="none" strike="noStrike" kern="1200" dirty="0">
                          <a:solidFill>
                            <a:srgbClr val="000000"/>
                          </a:solidFill>
                          <a:effectLst/>
                          <a:latin typeface="Calibri" panose="020F0502020204030204" pitchFamily="34" charset="0"/>
                          <a:ea typeface="+mn-ea"/>
                          <a:cs typeface="+mn-cs"/>
                        </a:rPr>
                        <a:t>  (N=99)</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44</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47</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7</a:t>
                      </a:r>
                    </a:p>
                  </a:txBody>
                  <a:tcPr marL="6350" marR="6350" marT="6350" marB="0" anchor="b"/>
                </a:tc>
                <a:extLst>
                  <a:ext uri="{0D108BD9-81ED-4DB2-BD59-A6C34878D82A}">
                    <a16:rowId xmlns:a16="http://schemas.microsoft.com/office/drawing/2014/main" val="71170486"/>
                  </a:ext>
                </a:extLst>
              </a:tr>
              <a:tr h="485527">
                <a:tc>
                  <a:txBody>
                    <a:bodyPr/>
                    <a:lstStyle/>
                    <a:p>
                      <a:pPr algn="l" fontAlgn="b"/>
                      <a:r>
                        <a:rPr lang="en-US" sz="3000" b="1" i="0" u="none" strike="noStrike" kern="1200" dirty="0">
                          <a:solidFill>
                            <a:srgbClr val="000000"/>
                          </a:solidFill>
                          <a:effectLst/>
                          <a:latin typeface="Calibri" panose="020F0502020204030204" pitchFamily="34" charset="0"/>
                          <a:ea typeface="+mn-ea"/>
                          <a:cs typeface="+mn-cs"/>
                        </a:rPr>
                        <a:t>    percentage</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46%</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48%</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7%</a:t>
                      </a:r>
                    </a:p>
                  </a:txBody>
                  <a:tcPr marL="6350" marR="6350" marT="6350" marB="0" anchor="b"/>
                </a:tc>
                <a:extLst>
                  <a:ext uri="{0D108BD9-81ED-4DB2-BD59-A6C34878D82A}">
                    <a16:rowId xmlns:a16="http://schemas.microsoft.com/office/drawing/2014/main" val="3572906396"/>
                  </a:ext>
                </a:extLst>
              </a:tr>
              <a:tr h="485527">
                <a:tc>
                  <a:txBody>
                    <a:bodyPr/>
                    <a:lstStyle/>
                    <a:p>
                      <a:pPr algn="l" fontAlgn="b"/>
                      <a:r>
                        <a:rPr lang="en-US" sz="3000" b="1" i="0" u="none" strike="noStrike" kern="1200" dirty="0">
                          <a:solidFill>
                            <a:srgbClr val="C00000"/>
                          </a:solidFill>
                          <a:effectLst/>
                          <a:latin typeface="Calibri" panose="020F0502020204030204" pitchFamily="34" charset="0"/>
                          <a:ea typeface="+mn-ea"/>
                          <a:cs typeface="+mn-cs"/>
                        </a:rPr>
                        <a:t>Republicans</a:t>
                      </a:r>
                      <a:r>
                        <a:rPr lang="en-US" sz="3000" b="1" i="0" u="none" strike="noStrike" kern="1200" dirty="0">
                          <a:solidFill>
                            <a:srgbClr val="000000"/>
                          </a:solidFill>
                          <a:effectLst/>
                          <a:latin typeface="Calibri" panose="020F0502020204030204" pitchFamily="34" charset="0"/>
                          <a:ea typeface="+mn-ea"/>
                          <a:cs typeface="+mn-cs"/>
                        </a:rPr>
                        <a:t>  (N=42)</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5</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31</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7</a:t>
                      </a:r>
                    </a:p>
                  </a:txBody>
                  <a:tcPr marL="6350" marR="6350" marT="6350" marB="0" anchor="b"/>
                </a:tc>
                <a:extLst>
                  <a:ext uri="{0D108BD9-81ED-4DB2-BD59-A6C34878D82A}">
                    <a16:rowId xmlns:a16="http://schemas.microsoft.com/office/drawing/2014/main" val="329941495"/>
                  </a:ext>
                </a:extLst>
              </a:tr>
              <a:tr h="485527">
                <a:tc>
                  <a:txBody>
                    <a:bodyPr/>
                    <a:lstStyle/>
                    <a:p>
                      <a:pPr algn="l" fontAlgn="b"/>
                      <a:r>
                        <a:rPr lang="en-US" sz="3000" b="1" i="0" u="none" strike="noStrike" kern="1200" dirty="0">
                          <a:solidFill>
                            <a:srgbClr val="000000"/>
                          </a:solidFill>
                          <a:effectLst/>
                          <a:latin typeface="Calibri" panose="020F0502020204030204" pitchFamily="34" charset="0"/>
                          <a:ea typeface="+mn-ea"/>
                          <a:cs typeface="+mn-cs"/>
                        </a:rPr>
                        <a:t>    percentage</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12%</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72%</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16%</a:t>
                      </a:r>
                    </a:p>
                  </a:txBody>
                  <a:tcPr marL="6350" marR="6350" marT="6350" marB="0" anchor="b"/>
                </a:tc>
                <a:extLst>
                  <a:ext uri="{0D108BD9-81ED-4DB2-BD59-A6C34878D82A}">
                    <a16:rowId xmlns:a16="http://schemas.microsoft.com/office/drawing/2014/main" val="1338997380"/>
                  </a:ext>
                </a:extLst>
              </a:tr>
              <a:tr h="485527">
                <a:tc>
                  <a:txBody>
                    <a:bodyPr/>
                    <a:lstStyle/>
                    <a:p>
                      <a:pPr algn="l" fontAlgn="b"/>
                      <a:r>
                        <a:rPr lang="en-US" sz="3000" b="1" i="0" u="none" strike="noStrike" kern="1200" dirty="0">
                          <a:solidFill>
                            <a:srgbClr val="000000"/>
                          </a:solidFill>
                          <a:effectLst/>
                          <a:latin typeface="Calibri" panose="020F0502020204030204" pitchFamily="34" charset="0"/>
                          <a:ea typeface="+mn-ea"/>
                          <a:cs typeface="+mn-cs"/>
                        </a:rPr>
                        <a:t>Senate</a:t>
                      </a:r>
                    </a:p>
                  </a:txBody>
                  <a:tcPr marL="6350" marR="6350" marT="6350" marB="0" anchor="b">
                    <a:solidFill>
                      <a:srgbClr val="FFFFCC"/>
                    </a:solidFill>
                  </a:tcPr>
                </a:tc>
                <a:tc>
                  <a:txBody>
                    <a:bodyPr/>
                    <a:lstStyle/>
                    <a:p>
                      <a:pPr algn="ctr" fontAlgn="b"/>
                      <a:endParaRPr lang="en-US" sz="3000" b="1" i="0" u="none" strike="noStrike" kern="1200" dirty="0">
                        <a:solidFill>
                          <a:srgbClr val="000000"/>
                        </a:solidFill>
                        <a:effectLst/>
                        <a:latin typeface="Calibri" panose="020F0502020204030204" pitchFamily="34" charset="0"/>
                        <a:ea typeface="+mn-ea"/>
                        <a:cs typeface="+mn-cs"/>
                      </a:endParaRPr>
                    </a:p>
                  </a:txBody>
                  <a:tcPr marL="6350" marR="6350" marT="6350" marB="0" anchor="b">
                    <a:solidFill>
                      <a:srgbClr val="FFFFCC"/>
                    </a:solidFill>
                  </a:tcPr>
                </a:tc>
                <a:tc>
                  <a:txBody>
                    <a:bodyPr/>
                    <a:lstStyle/>
                    <a:p>
                      <a:pPr algn="ctr" fontAlgn="b"/>
                      <a:endParaRPr lang="en-US" sz="3000" b="1" i="0" u="none" strike="noStrike" kern="1200" dirty="0">
                        <a:solidFill>
                          <a:srgbClr val="000000"/>
                        </a:solidFill>
                        <a:effectLst/>
                        <a:latin typeface="Calibri" panose="020F0502020204030204" pitchFamily="34" charset="0"/>
                        <a:ea typeface="+mn-ea"/>
                        <a:cs typeface="+mn-cs"/>
                      </a:endParaRPr>
                    </a:p>
                  </a:txBody>
                  <a:tcPr marL="6350" marR="6350" marT="6350" marB="0" anchor="b">
                    <a:solidFill>
                      <a:srgbClr val="FFFFCC"/>
                    </a:solidFill>
                  </a:tcPr>
                </a:tc>
                <a:tc>
                  <a:txBody>
                    <a:bodyPr/>
                    <a:lstStyle/>
                    <a:p>
                      <a:pPr algn="ctr" fontAlgn="b"/>
                      <a:endParaRPr lang="en-US" sz="3000" b="1" i="0" u="none" strike="noStrike" kern="1200" dirty="0">
                        <a:solidFill>
                          <a:srgbClr val="000000"/>
                        </a:solidFill>
                        <a:effectLst/>
                        <a:latin typeface="Calibri" panose="020F0502020204030204" pitchFamily="34" charset="0"/>
                        <a:ea typeface="+mn-ea"/>
                        <a:cs typeface="+mn-cs"/>
                      </a:endParaRPr>
                    </a:p>
                  </a:txBody>
                  <a:tcPr marL="6350" marR="6350" marT="6350" marB="0" anchor="b">
                    <a:solidFill>
                      <a:srgbClr val="FFFFCC"/>
                    </a:solidFill>
                  </a:tcPr>
                </a:tc>
                <a:extLst>
                  <a:ext uri="{0D108BD9-81ED-4DB2-BD59-A6C34878D82A}">
                    <a16:rowId xmlns:a16="http://schemas.microsoft.com/office/drawing/2014/main" val="3418401043"/>
                  </a:ext>
                </a:extLst>
              </a:tr>
              <a:tr h="485527">
                <a:tc>
                  <a:txBody>
                    <a:bodyPr/>
                    <a:lstStyle/>
                    <a:p>
                      <a:pPr algn="l" fontAlgn="b"/>
                      <a:r>
                        <a:rPr lang="en-US" sz="3000" b="1" i="0" u="none" strike="noStrike" kern="1200" dirty="0">
                          <a:solidFill>
                            <a:srgbClr val="0070C0"/>
                          </a:solidFill>
                          <a:effectLst/>
                          <a:latin typeface="Calibri" panose="020F0502020204030204" pitchFamily="34" charset="0"/>
                          <a:ea typeface="+mn-ea"/>
                          <a:cs typeface="+mn-cs"/>
                        </a:rPr>
                        <a:t>Democrats</a:t>
                      </a:r>
                      <a:r>
                        <a:rPr lang="en-US" sz="3000" b="1" i="0" u="none" strike="noStrike" kern="1200" dirty="0">
                          <a:solidFill>
                            <a:srgbClr val="000000"/>
                          </a:solidFill>
                          <a:effectLst/>
                          <a:latin typeface="Calibri" panose="020F0502020204030204" pitchFamily="34" charset="0"/>
                          <a:ea typeface="+mn-ea"/>
                          <a:cs typeface="+mn-cs"/>
                        </a:rPr>
                        <a:t>  (N=32)</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12</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18</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2</a:t>
                      </a:r>
                    </a:p>
                  </a:txBody>
                  <a:tcPr marL="6350" marR="6350" marT="6350" marB="0" anchor="b"/>
                </a:tc>
                <a:extLst>
                  <a:ext uri="{0D108BD9-81ED-4DB2-BD59-A6C34878D82A}">
                    <a16:rowId xmlns:a16="http://schemas.microsoft.com/office/drawing/2014/main" val="3687850665"/>
                  </a:ext>
                </a:extLst>
              </a:tr>
              <a:tr h="485527">
                <a:tc>
                  <a:txBody>
                    <a:bodyPr/>
                    <a:lstStyle/>
                    <a:p>
                      <a:pPr algn="l" fontAlgn="b"/>
                      <a:r>
                        <a:rPr lang="en-US" sz="3000" b="1" i="0" u="none" strike="noStrike" kern="1200">
                          <a:solidFill>
                            <a:srgbClr val="000000"/>
                          </a:solidFill>
                          <a:effectLst/>
                          <a:latin typeface="Calibri" panose="020F0502020204030204" pitchFamily="34" charset="0"/>
                          <a:ea typeface="+mn-ea"/>
                          <a:cs typeface="+mn-cs"/>
                        </a:rPr>
                        <a:t>    percentage</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38%</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56%</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6%</a:t>
                      </a:r>
                    </a:p>
                  </a:txBody>
                  <a:tcPr marL="6350" marR="6350" marT="6350" marB="0" anchor="b"/>
                </a:tc>
                <a:extLst>
                  <a:ext uri="{0D108BD9-81ED-4DB2-BD59-A6C34878D82A}">
                    <a16:rowId xmlns:a16="http://schemas.microsoft.com/office/drawing/2014/main" val="854584260"/>
                  </a:ext>
                </a:extLst>
              </a:tr>
              <a:tr h="485527">
                <a:tc>
                  <a:txBody>
                    <a:bodyPr/>
                    <a:lstStyle/>
                    <a:p>
                      <a:pPr algn="l" fontAlgn="b"/>
                      <a:r>
                        <a:rPr lang="en-US" sz="3000" b="1" i="0" u="none" strike="noStrike" kern="1200" dirty="0">
                          <a:solidFill>
                            <a:srgbClr val="C00000"/>
                          </a:solidFill>
                          <a:effectLst/>
                          <a:latin typeface="Calibri" panose="020F0502020204030204" pitchFamily="34" charset="0"/>
                          <a:ea typeface="+mn-ea"/>
                          <a:cs typeface="+mn-cs"/>
                        </a:rPr>
                        <a:t>Republicans</a:t>
                      </a:r>
                      <a:r>
                        <a:rPr lang="en-US" sz="3000" b="1" i="0" u="none" strike="noStrike" kern="1200" dirty="0">
                          <a:solidFill>
                            <a:srgbClr val="000000"/>
                          </a:solidFill>
                          <a:effectLst/>
                          <a:latin typeface="Calibri" panose="020F0502020204030204" pitchFamily="34" charset="0"/>
                          <a:ea typeface="+mn-ea"/>
                          <a:cs typeface="+mn-cs"/>
                        </a:rPr>
                        <a:t>  (N=15)</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2</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10</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3 </a:t>
                      </a:r>
                    </a:p>
                  </a:txBody>
                  <a:tcPr marL="6350" marR="6350" marT="6350" marB="0" anchor="b"/>
                </a:tc>
                <a:extLst>
                  <a:ext uri="{0D108BD9-81ED-4DB2-BD59-A6C34878D82A}">
                    <a16:rowId xmlns:a16="http://schemas.microsoft.com/office/drawing/2014/main" val="644908272"/>
                  </a:ext>
                </a:extLst>
              </a:tr>
              <a:tr h="485527">
                <a:tc>
                  <a:txBody>
                    <a:bodyPr/>
                    <a:lstStyle/>
                    <a:p>
                      <a:pPr algn="l" fontAlgn="b"/>
                      <a:r>
                        <a:rPr lang="en-US" sz="3000" b="1" i="0" u="none" strike="noStrike" kern="1200">
                          <a:solidFill>
                            <a:srgbClr val="000000"/>
                          </a:solidFill>
                          <a:effectLst/>
                          <a:latin typeface="Calibri" panose="020F0502020204030204" pitchFamily="34" charset="0"/>
                          <a:ea typeface="+mn-ea"/>
                          <a:cs typeface="+mn-cs"/>
                        </a:rPr>
                        <a:t>    percentage</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13%</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67%</a:t>
                      </a:r>
                    </a:p>
                  </a:txBody>
                  <a:tcPr marL="6350" marR="6350" marT="6350" marB="0" anchor="b"/>
                </a:tc>
                <a:tc>
                  <a:txBody>
                    <a:bodyPr/>
                    <a:lstStyle/>
                    <a:p>
                      <a:pPr algn="ctr" fontAlgn="b"/>
                      <a:r>
                        <a:rPr lang="en-US" sz="3000" b="1" i="0" u="none" strike="noStrike" kern="1200" dirty="0">
                          <a:solidFill>
                            <a:srgbClr val="000000"/>
                          </a:solidFill>
                          <a:effectLst/>
                          <a:latin typeface="Calibri" panose="020F0502020204030204" pitchFamily="34" charset="0"/>
                          <a:ea typeface="+mn-ea"/>
                          <a:cs typeface="+mn-cs"/>
                        </a:rPr>
                        <a:t>20%</a:t>
                      </a:r>
                    </a:p>
                  </a:txBody>
                  <a:tcPr marL="6350" marR="6350" marT="6350" marB="0" anchor="b"/>
                </a:tc>
                <a:extLst>
                  <a:ext uri="{0D108BD9-81ED-4DB2-BD59-A6C34878D82A}">
                    <a16:rowId xmlns:a16="http://schemas.microsoft.com/office/drawing/2014/main" val="4188211"/>
                  </a:ext>
                </a:extLst>
              </a:tr>
            </a:tbl>
          </a:graphicData>
        </a:graphic>
      </p:graphicFrame>
      <p:sp>
        <p:nvSpPr>
          <p:cNvPr id="4" name="TextBox 3">
            <a:extLst>
              <a:ext uri="{FF2B5EF4-FFF2-40B4-BE49-F238E27FC236}">
                <a16:creationId xmlns:a16="http://schemas.microsoft.com/office/drawing/2014/main" id="{A2F61AAA-8276-4E9C-A65B-0BDDA7974367}"/>
              </a:ext>
            </a:extLst>
          </p:cNvPr>
          <p:cNvSpPr txBox="1"/>
          <p:nvPr/>
        </p:nvSpPr>
        <p:spPr>
          <a:xfrm>
            <a:off x="914400" y="6254496"/>
            <a:ext cx="10668000" cy="369332"/>
          </a:xfrm>
          <a:prstGeom prst="rect">
            <a:avLst/>
          </a:prstGeom>
          <a:noFill/>
        </p:spPr>
        <p:txBody>
          <a:bodyPr wrap="square" rtlCol="0">
            <a:spAutoFit/>
          </a:bodyPr>
          <a:lstStyle/>
          <a:p>
            <a:r>
              <a:rPr lang="en-US" dirty="0"/>
              <a:t>Overwhelming majority of seats are uncontested or non-competitive (more than 5% winning margin)</a:t>
            </a:r>
          </a:p>
        </p:txBody>
      </p:sp>
    </p:spTree>
    <p:extLst>
      <p:ext uri="{BB962C8B-B14F-4D97-AF65-F5344CB8AC3E}">
        <p14:creationId xmlns:p14="http://schemas.microsoft.com/office/powerpoint/2010/main" val="306928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993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4000" dirty="0"/>
              <a:t>Maryland General Assembly: 2010-18 Results</a:t>
            </a:r>
          </a:p>
        </p:txBody>
      </p:sp>
      <p:sp>
        <p:nvSpPr>
          <p:cNvPr id="5" name="TextBox 4"/>
          <p:cNvSpPr txBox="1"/>
          <p:nvPr/>
        </p:nvSpPr>
        <p:spPr>
          <a:xfrm>
            <a:off x="8579796" y="6536987"/>
            <a:ext cx="3612204" cy="369332"/>
          </a:xfrm>
          <a:prstGeom prst="rect">
            <a:avLst/>
          </a:prstGeom>
          <a:solidFill>
            <a:srgbClr val="FFFFFF"/>
          </a:solidFill>
        </p:spPr>
        <p:txBody>
          <a:bodyPr wrap="square" rtlCol="0">
            <a:spAutoFit/>
          </a:bodyPr>
          <a:lstStyle/>
          <a:p>
            <a:endParaRPr lang="en-US" dirty="0"/>
          </a:p>
        </p:txBody>
      </p:sp>
      <p:sp>
        <p:nvSpPr>
          <p:cNvPr id="6" name="Rectangle: Rounded Corners 5">
            <a:extLst>
              <a:ext uri="{FF2B5EF4-FFF2-40B4-BE49-F238E27FC236}">
                <a16:creationId xmlns:a16="http://schemas.microsoft.com/office/drawing/2014/main" id="{6850C072-5B1E-4861-9596-3BF822F7A0C2}"/>
              </a:ext>
            </a:extLst>
          </p:cNvPr>
          <p:cNvSpPr/>
          <p:nvPr/>
        </p:nvSpPr>
        <p:spPr>
          <a:xfrm>
            <a:off x="8316092" y="5349536"/>
            <a:ext cx="2432264" cy="469373"/>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DAB9AE-2A32-4195-AF0D-593D97B82B96}"/>
              </a:ext>
            </a:extLst>
          </p:cNvPr>
          <p:cNvSpPr/>
          <p:nvPr/>
        </p:nvSpPr>
        <p:spPr>
          <a:xfrm>
            <a:off x="8244048" y="2914213"/>
            <a:ext cx="2432264" cy="469373"/>
          </a:xfrm>
          <a:prstGeom prst="roundRect">
            <a:avLst/>
          </a:prstGeom>
          <a:solidFill>
            <a:schemeClr val="accent1">
              <a:alpha val="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EDFB914-C5ED-4A62-9747-4DBC0535D880}"/>
              </a:ext>
            </a:extLst>
          </p:cNvPr>
          <p:cNvPicPr>
            <a:picLocks noChangeAspect="1"/>
          </p:cNvPicPr>
          <p:nvPr/>
        </p:nvPicPr>
        <p:blipFill>
          <a:blip r:embed="rId2"/>
          <a:stretch>
            <a:fillRect/>
          </a:stretch>
        </p:blipFill>
        <p:spPr>
          <a:xfrm>
            <a:off x="201168" y="799316"/>
            <a:ext cx="11896344" cy="5497897"/>
          </a:xfrm>
          <a:prstGeom prst="rect">
            <a:avLst/>
          </a:prstGeom>
        </p:spPr>
      </p:pic>
    </p:spTree>
    <p:extLst>
      <p:ext uri="{BB962C8B-B14F-4D97-AF65-F5344CB8AC3E}">
        <p14:creationId xmlns:p14="http://schemas.microsoft.com/office/powerpoint/2010/main" val="3940191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4C63-9707-43AA-A040-80181910747D}"/>
              </a:ext>
            </a:extLst>
          </p:cNvPr>
          <p:cNvSpPr>
            <a:spLocks noGrp="1"/>
          </p:cNvSpPr>
          <p:nvPr>
            <p:ph type="title"/>
          </p:nvPr>
        </p:nvSpPr>
        <p:spPr>
          <a:xfrm>
            <a:off x="0" y="64326"/>
            <a:ext cx="2691384" cy="6583362"/>
          </a:xfrm>
          <a:solidFill>
            <a:schemeClr val="accent5"/>
          </a:solidFill>
        </p:spPr>
        <p:txBody>
          <a:bodyPr/>
          <a:lstStyle/>
          <a:p>
            <a:r>
              <a:rPr lang="en-US" dirty="0"/>
              <a:t>How Did Kent County Vote?</a:t>
            </a:r>
            <a:br>
              <a:rPr lang="en-US" dirty="0"/>
            </a:br>
            <a:r>
              <a:rPr lang="en-US" dirty="0"/>
              <a:t>Dems=9</a:t>
            </a:r>
            <a:br>
              <a:rPr lang="en-US" dirty="0"/>
            </a:br>
            <a:r>
              <a:rPr lang="en-US" dirty="0"/>
              <a:t>Reps=10</a:t>
            </a:r>
            <a:br>
              <a:rPr lang="en-US" dirty="0"/>
            </a:br>
            <a:r>
              <a:rPr lang="en-US" sz="3600" dirty="0"/>
              <a:t>vs. QA</a:t>
            </a:r>
            <a:br>
              <a:rPr lang="en-US" sz="3600" dirty="0"/>
            </a:br>
            <a:r>
              <a:rPr lang="en-US" sz="3600" dirty="0"/>
              <a:t>Dems=1</a:t>
            </a:r>
            <a:br>
              <a:rPr lang="en-US" sz="3600" dirty="0"/>
            </a:br>
            <a:r>
              <a:rPr lang="en-US" sz="3600" dirty="0"/>
              <a:t>Reps=20</a:t>
            </a:r>
            <a:endParaRPr lang="en-US" dirty="0"/>
          </a:p>
        </p:txBody>
      </p:sp>
      <p:graphicFrame>
        <p:nvGraphicFramePr>
          <p:cNvPr id="8" name="Table 7">
            <a:extLst>
              <a:ext uri="{FF2B5EF4-FFF2-40B4-BE49-F238E27FC236}">
                <a16:creationId xmlns:a16="http://schemas.microsoft.com/office/drawing/2014/main" id="{8B8BEBC8-D504-43FD-ACCD-0F2005A2E62C}"/>
              </a:ext>
            </a:extLst>
          </p:cNvPr>
          <p:cNvGraphicFramePr>
            <a:graphicFrameLocks noGrp="1"/>
          </p:cNvGraphicFramePr>
          <p:nvPr>
            <p:extLst>
              <p:ext uri="{D42A27DB-BD31-4B8C-83A1-F6EECF244321}">
                <p14:modId xmlns:p14="http://schemas.microsoft.com/office/powerpoint/2010/main" val="810670008"/>
              </p:ext>
            </p:extLst>
          </p:nvPr>
        </p:nvGraphicFramePr>
        <p:xfrm>
          <a:off x="3410712" y="0"/>
          <a:ext cx="6263639" cy="6857999"/>
        </p:xfrm>
        <a:graphic>
          <a:graphicData uri="http://schemas.openxmlformats.org/drawingml/2006/table">
            <a:tbl>
              <a:tblPr/>
              <a:tblGrid>
                <a:gridCol w="1776596">
                  <a:extLst>
                    <a:ext uri="{9D8B030D-6E8A-4147-A177-3AD203B41FA5}">
                      <a16:colId xmlns:a16="http://schemas.microsoft.com/office/drawing/2014/main" val="903782225"/>
                    </a:ext>
                  </a:extLst>
                </a:gridCol>
                <a:gridCol w="2300463">
                  <a:extLst>
                    <a:ext uri="{9D8B030D-6E8A-4147-A177-3AD203B41FA5}">
                      <a16:colId xmlns:a16="http://schemas.microsoft.com/office/drawing/2014/main" val="1944605932"/>
                    </a:ext>
                  </a:extLst>
                </a:gridCol>
                <a:gridCol w="1093290">
                  <a:extLst>
                    <a:ext uri="{9D8B030D-6E8A-4147-A177-3AD203B41FA5}">
                      <a16:colId xmlns:a16="http://schemas.microsoft.com/office/drawing/2014/main" val="645021506"/>
                    </a:ext>
                  </a:extLst>
                </a:gridCol>
                <a:gridCol w="1093290">
                  <a:extLst>
                    <a:ext uri="{9D8B030D-6E8A-4147-A177-3AD203B41FA5}">
                      <a16:colId xmlns:a16="http://schemas.microsoft.com/office/drawing/2014/main" val="3869616671"/>
                    </a:ext>
                  </a:extLst>
                </a:gridCol>
              </a:tblGrid>
              <a:tr h="283885">
                <a:tc>
                  <a:txBody>
                    <a:bodyPr/>
                    <a:lstStyle/>
                    <a:p>
                      <a:pPr algn="l" fontAlgn="b"/>
                      <a:r>
                        <a:rPr lang="en-US" sz="1800" b="0" i="0" u="none" strike="noStrike" dirty="0">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a:solidFill>
                            <a:srgbClr val="000000"/>
                          </a:solidFill>
                          <a:effectLst/>
                          <a:latin typeface="Calibri" panose="020F0502020204030204" pitchFamily="34" charset="0"/>
                        </a:rPr>
                        <a:t>Kent County Votes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0000"/>
                          </a:solidFill>
                          <a:effectLst/>
                          <a:latin typeface="Calibri" panose="020F0502020204030204" pitchFamily="34" charset="0"/>
                        </a:rPr>
                        <a:t>Party</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0000"/>
                          </a:solidFill>
                          <a:effectLst/>
                          <a:latin typeface="Calibri" panose="020F0502020204030204" pitchFamily="34" charset="0"/>
                        </a:rPr>
                        <a:t>Percentage</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4774497"/>
                  </a:ext>
                </a:extLst>
              </a:tr>
              <a:tr h="283885">
                <a:tc>
                  <a:txBody>
                    <a:bodyPr/>
                    <a:lstStyle/>
                    <a:p>
                      <a:pPr algn="l" fontAlgn="b"/>
                      <a:r>
                        <a:rPr lang="en-US" sz="1800" b="1" i="0" u="none" strike="noStrike" dirty="0">
                          <a:solidFill>
                            <a:srgbClr val="000000"/>
                          </a:solidFill>
                          <a:effectLst/>
                          <a:latin typeface="Calibri" panose="020F0502020204030204" pitchFamily="34" charset="0"/>
                        </a:rPr>
                        <a:t>Governor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C00000"/>
                          </a:solidFill>
                          <a:effectLst/>
                          <a:latin typeface="Calibri" panose="020F0502020204030204" pitchFamily="34" charset="0"/>
                        </a:rPr>
                        <a:t>Hogan</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C00000"/>
                          </a:solidFill>
                          <a:effectLst/>
                          <a:latin typeface="Calibri" panose="020F0502020204030204" pitchFamily="34" charset="0"/>
                        </a:rPr>
                        <a:t>74</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27161641"/>
                  </a:ext>
                </a:extLst>
              </a:tr>
              <a:tr h="283885">
                <a:tc>
                  <a:txBody>
                    <a:bodyPr/>
                    <a:lstStyle/>
                    <a:p>
                      <a:pPr algn="l" fontAlgn="b"/>
                      <a:r>
                        <a:rPr lang="en-US" sz="1800" b="1" i="0" u="none" strike="noStrike" dirty="0">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Calibri" panose="020F0502020204030204" pitchFamily="34" charset="0"/>
                        </a:rPr>
                        <a:t>Jealous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25</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213912"/>
                  </a:ext>
                </a:extLst>
              </a:tr>
              <a:tr h="283885">
                <a:tc>
                  <a:txBody>
                    <a:bodyPr/>
                    <a:lstStyle/>
                    <a:p>
                      <a:pPr algn="l" fontAlgn="b"/>
                      <a:r>
                        <a:rPr lang="en-US" sz="1800" b="1" i="0" u="none" strike="noStrike">
                          <a:solidFill>
                            <a:srgbClr val="000000"/>
                          </a:solidFill>
                          <a:effectLst/>
                          <a:latin typeface="Calibri" panose="020F0502020204030204" pitchFamily="34" charset="0"/>
                        </a:rPr>
                        <a:t>Comptroller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err="1">
                          <a:solidFill>
                            <a:srgbClr val="000000"/>
                          </a:solidFill>
                          <a:effectLst/>
                          <a:latin typeface="Calibri" panose="020F0502020204030204" pitchFamily="34" charset="0"/>
                        </a:rPr>
                        <a:t>Phukan</a:t>
                      </a:r>
                      <a:endParaRPr lang="en-US" sz="1800" b="0" i="0" u="none" strike="noStrike" dirty="0">
                        <a:solidFill>
                          <a:srgbClr val="000000"/>
                        </a:solidFill>
                        <a:effectLst/>
                        <a:latin typeface="Calibri" panose="020F0502020204030204" pitchFamily="34" charset="0"/>
                      </a:endParaRP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5192876"/>
                  </a:ext>
                </a:extLst>
              </a:tr>
              <a:tr h="283885">
                <a:tc>
                  <a:txBody>
                    <a:bodyPr/>
                    <a:lstStyle/>
                    <a:p>
                      <a:pPr algn="l" fontAlgn="b"/>
                      <a:r>
                        <a:rPr lang="en-US" sz="1800" b="1" i="0" u="none" strike="noStrike">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70C0"/>
                          </a:solidFill>
                          <a:effectLst/>
                          <a:latin typeface="Calibri" panose="020F0502020204030204" pitchFamily="34" charset="0"/>
                        </a:rPr>
                        <a:t>Franchot</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70</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8550450"/>
                  </a:ext>
                </a:extLst>
              </a:tr>
              <a:tr h="283885">
                <a:tc>
                  <a:txBody>
                    <a:bodyPr/>
                    <a:lstStyle/>
                    <a:p>
                      <a:pPr algn="l" fontAlgn="b"/>
                      <a:r>
                        <a:rPr lang="en-US" sz="1800" b="1" i="0" u="none" strike="noStrike">
                          <a:solidFill>
                            <a:srgbClr val="000000"/>
                          </a:solidFill>
                          <a:effectLst/>
                          <a:latin typeface="Calibri" panose="020F0502020204030204" pitchFamily="34" charset="0"/>
                        </a:rPr>
                        <a:t>AG</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Calibri" panose="020F0502020204030204" pitchFamily="34" charset="0"/>
                        </a:rPr>
                        <a:t>Wolf</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49</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2009043"/>
                  </a:ext>
                </a:extLst>
              </a:tr>
              <a:tr h="283885">
                <a:tc>
                  <a:txBody>
                    <a:bodyPr/>
                    <a:lstStyle/>
                    <a:p>
                      <a:pPr algn="l" fontAlgn="b"/>
                      <a:r>
                        <a:rPr lang="en-US" sz="1800" b="1" i="0" u="none" strike="noStrike" dirty="0">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a:solidFill>
                            <a:srgbClr val="0070C0"/>
                          </a:solidFill>
                          <a:effectLst/>
                          <a:latin typeface="Calibri" panose="020F0502020204030204" pitchFamily="34" charset="0"/>
                        </a:rPr>
                        <a:t>Frosh</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51</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9001668"/>
                  </a:ext>
                </a:extLst>
              </a:tr>
              <a:tr h="283885">
                <a:tc>
                  <a:txBody>
                    <a:bodyPr/>
                    <a:lstStyle/>
                    <a:p>
                      <a:pPr algn="l" fontAlgn="b"/>
                      <a:r>
                        <a:rPr lang="en-US" sz="1800" b="1" i="0" u="none" strike="noStrike">
                          <a:solidFill>
                            <a:srgbClr val="000000"/>
                          </a:solidFill>
                          <a:effectLst/>
                          <a:latin typeface="Calibri" panose="020F0502020204030204" pitchFamily="34" charset="0"/>
                        </a:rPr>
                        <a:t>US Senate</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Calibri" panose="020F0502020204030204" pitchFamily="34" charset="0"/>
                        </a:rPr>
                        <a:t>Campbell</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41</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51122297"/>
                  </a:ext>
                </a:extLst>
              </a:tr>
              <a:tr h="283885">
                <a:tc>
                  <a:txBody>
                    <a:bodyPr/>
                    <a:lstStyle/>
                    <a:p>
                      <a:pPr algn="l" fontAlgn="b"/>
                      <a:r>
                        <a:rPr lang="en-US" sz="1800" b="1" i="0" u="none" strike="noStrike">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70C0"/>
                          </a:solidFill>
                          <a:effectLst/>
                          <a:latin typeface="Calibri" panose="020F0502020204030204" pitchFamily="34" charset="0"/>
                        </a:rPr>
                        <a:t>Cardin</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53</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7694284"/>
                  </a:ext>
                </a:extLst>
              </a:tr>
              <a:tr h="283885">
                <a:tc>
                  <a:txBody>
                    <a:bodyPr/>
                    <a:lstStyle/>
                    <a:p>
                      <a:pPr algn="l" fontAlgn="b"/>
                      <a:r>
                        <a:rPr lang="en-US" sz="1800" b="1" i="0" u="none" strike="noStrike">
                          <a:solidFill>
                            <a:srgbClr val="000000"/>
                          </a:solidFill>
                          <a:effectLst/>
                          <a:latin typeface="Calibri" panose="020F0502020204030204" pitchFamily="34" charset="0"/>
                        </a:rPr>
                        <a:t>CD1</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0" i="0" u="none" strike="noStrike">
                          <a:solidFill>
                            <a:srgbClr val="000000"/>
                          </a:solidFill>
                          <a:effectLst/>
                          <a:latin typeface="Calibri" panose="020F0502020204030204" pitchFamily="34" charset="0"/>
                        </a:rPr>
                        <a:t>Harris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panose="020F0502020204030204" pitchFamily="34" charset="0"/>
                        </a:rPr>
                        <a:t>45</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0555032"/>
                  </a:ext>
                </a:extLst>
              </a:tr>
              <a:tr h="283885">
                <a:tc>
                  <a:txBody>
                    <a:bodyPr/>
                    <a:lstStyle/>
                    <a:p>
                      <a:pPr algn="l" fontAlgn="b"/>
                      <a:r>
                        <a:rPr lang="en-US" sz="1800" b="1" i="0" u="none" strike="noStrike">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70C0"/>
                          </a:solidFill>
                          <a:effectLst/>
                          <a:latin typeface="Calibri" panose="020F0502020204030204" pitchFamily="34" charset="0"/>
                        </a:rPr>
                        <a:t>Colvin</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a:solidFill>
                            <a:srgbClr val="0070C0"/>
                          </a:solidFill>
                          <a:effectLst/>
                          <a:latin typeface="Calibri" panose="020F0502020204030204" pitchFamily="34" charset="0"/>
                        </a:rPr>
                        <a:t>54</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1907364"/>
                  </a:ext>
                </a:extLst>
              </a:tr>
              <a:tr h="252952">
                <a:tc>
                  <a:txBody>
                    <a:bodyPr/>
                    <a:lstStyle/>
                    <a:p>
                      <a:pPr algn="l" fontAlgn="b"/>
                      <a:r>
                        <a:rPr lang="en-US" sz="1600" b="1" i="0" u="none" strike="noStrike" dirty="0">
                          <a:solidFill>
                            <a:srgbClr val="000000"/>
                          </a:solidFill>
                          <a:effectLst/>
                          <a:latin typeface="Calibri" panose="020F0502020204030204" pitchFamily="34" charset="0"/>
                        </a:rPr>
                        <a:t>State Senate</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C00000"/>
                          </a:solidFill>
                          <a:effectLst/>
                          <a:latin typeface="Calibri" panose="020F0502020204030204" pitchFamily="34" charset="0"/>
                        </a:rPr>
                        <a:t>Hershey</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C00000"/>
                          </a:solidFill>
                          <a:effectLst/>
                          <a:latin typeface="Calibri" panose="020F0502020204030204" pitchFamily="34" charset="0"/>
                        </a:rPr>
                        <a:t>57</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7945314"/>
                  </a:ext>
                </a:extLst>
              </a:tr>
              <a:tr h="252952">
                <a:tc>
                  <a:txBody>
                    <a:bodyPr/>
                    <a:lstStyle/>
                    <a:p>
                      <a:pPr algn="l" fontAlgn="b"/>
                      <a:r>
                        <a:rPr lang="en-US" sz="1600" b="1" i="0" u="none" strike="noStrike" dirty="0">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Sinclair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43</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28058060"/>
                  </a:ext>
                </a:extLst>
              </a:tr>
              <a:tr h="252952">
                <a:tc>
                  <a:txBody>
                    <a:bodyPr/>
                    <a:lstStyle/>
                    <a:p>
                      <a:pPr algn="l" fontAlgn="b"/>
                      <a:r>
                        <a:rPr lang="en-US" sz="1600" b="1" i="0" u="none" strike="noStrike" dirty="0">
                          <a:solidFill>
                            <a:srgbClr val="000000"/>
                          </a:solidFill>
                          <a:effectLst/>
                          <a:latin typeface="Calibri" panose="020F0502020204030204" pitchFamily="34" charset="0"/>
                        </a:rPr>
                        <a:t>Delegates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C00000"/>
                          </a:solidFill>
                          <a:effectLst/>
                          <a:latin typeface="Calibri" panose="020F0502020204030204" pitchFamily="34" charset="0"/>
                        </a:rPr>
                        <a:t>Jacobs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C00000"/>
                          </a:solidFill>
                          <a:effectLst/>
                          <a:latin typeface="Calibri" panose="020F0502020204030204" pitchFamily="34" charset="0"/>
                        </a:rPr>
                        <a:t>28</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4311570"/>
                  </a:ext>
                </a:extLst>
              </a:tr>
              <a:tr h="252952">
                <a:tc>
                  <a:txBody>
                    <a:bodyPr/>
                    <a:lstStyle/>
                    <a:p>
                      <a:pPr algn="l" fontAlgn="b"/>
                      <a:r>
                        <a:rPr lang="en-US" sz="1600" b="1" i="0" u="none" strike="noStrike" dirty="0">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err="1">
                          <a:solidFill>
                            <a:srgbClr val="C00000"/>
                          </a:solidFill>
                          <a:effectLst/>
                          <a:latin typeface="Calibri" panose="020F0502020204030204" pitchFamily="34" charset="0"/>
                        </a:rPr>
                        <a:t>Arentz</a:t>
                      </a:r>
                      <a:endParaRPr lang="en-US" sz="1600" b="1" i="0" u="none" strike="noStrike" dirty="0">
                        <a:solidFill>
                          <a:srgbClr val="C00000"/>
                        </a:solidFill>
                        <a:effectLst/>
                        <a:latin typeface="Calibri" panose="020F0502020204030204" pitchFamily="34" charset="0"/>
                      </a:endParaRP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C00000"/>
                          </a:solidFill>
                          <a:effectLst/>
                          <a:latin typeface="Calibri" panose="020F0502020204030204" pitchFamily="34" charset="0"/>
                        </a:rPr>
                        <a:t>18</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3458666"/>
                  </a:ext>
                </a:extLst>
              </a:tr>
              <a:tr h="252952">
                <a:tc>
                  <a:txBody>
                    <a:bodyPr/>
                    <a:lstStyle/>
                    <a:p>
                      <a:pPr algn="l" fontAlgn="b"/>
                      <a:r>
                        <a:rPr lang="en-US" sz="1600" b="1" i="0" u="none" strike="noStrike" dirty="0">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C00000"/>
                          </a:solidFill>
                          <a:effectLst/>
                          <a:latin typeface="Calibri" panose="020F0502020204030204" pitchFamily="34" charset="0"/>
                        </a:rPr>
                        <a:t>Ghrist</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C00000"/>
                          </a:solidFill>
                          <a:effectLst/>
                          <a:latin typeface="Calibri" panose="020F0502020204030204" pitchFamily="34" charset="0"/>
                        </a:rPr>
                        <a:t>16</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8766667"/>
                  </a:ext>
                </a:extLst>
              </a:tr>
              <a:tr h="252952">
                <a:tc>
                  <a:txBody>
                    <a:bodyPr/>
                    <a:lstStyle/>
                    <a:p>
                      <a:pPr algn="l" fontAlgn="b"/>
                      <a:r>
                        <a:rPr lang="en-US" sz="1600" b="1" i="0" u="none" strike="noStrike">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Woodward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8274051"/>
                  </a:ext>
                </a:extLst>
              </a:tr>
              <a:tr h="252952">
                <a:tc>
                  <a:txBody>
                    <a:bodyPr/>
                    <a:lstStyle/>
                    <a:p>
                      <a:pPr algn="l" fontAlgn="b"/>
                      <a:r>
                        <a:rPr lang="en-US" sz="1600" b="1" i="0" u="none" strike="noStrike">
                          <a:solidFill>
                            <a:srgbClr val="000000"/>
                          </a:solidFill>
                          <a:effectLst/>
                          <a:latin typeface="Calibri" panose="020F0502020204030204" pitchFamily="34" charset="0"/>
                        </a:rPr>
                        <a:t>Commissioners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C00000"/>
                          </a:solidFill>
                          <a:effectLst/>
                          <a:latin typeface="Calibri" panose="020F0502020204030204" pitchFamily="34" charset="0"/>
                        </a:rPr>
                        <a:t>Jacobs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C00000"/>
                          </a:solidFill>
                          <a:effectLst/>
                          <a:latin typeface="Calibri" panose="020F0502020204030204" pitchFamily="34" charset="0"/>
                        </a:rPr>
                        <a:t>18</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1239836"/>
                  </a:ext>
                </a:extLst>
              </a:tr>
              <a:tr h="252952">
                <a:tc>
                  <a:txBody>
                    <a:bodyPr/>
                    <a:lstStyle/>
                    <a:p>
                      <a:pPr algn="l" fontAlgn="b"/>
                      <a:r>
                        <a:rPr lang="en-US" sz="1600" b="1" i="0" u="none" strike="noStrike">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C00000"/>
                          </a:solidFill>
                          <a:effectLst/>
                          <a:latin typeface="Calibri" panose="020F0502020204030204" pitchFamily="34" charset="0"/>
                        </a:rPr>
                        <a:t>Mason</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C00000"/>
                          </a:solidFill>
                          <a:effectLst/>
                          <a:latin typeface="Calibri" panose="020F0502020204030204" pitchFamily="34" charset="0"/>
                        </a:rPr>
                        <a:t>17</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3078997"/>
                  </a:ext>
                </a:extLst>
              </a:tr>
              <a:tr h="252952">
                <a:tc>
                  <a:txBody>
                    <a:bodyPr/>
                    <a:lstStyle/>
                    <a:p>
                      <a:pPr algn="l" fontAlgn="b"/>
                      <a:r>
                        <a:rPr lang="en-US" sz="1600" b="1" i="0" u="none" strike="noStrike">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70C0"/>
                          </a:solidFill>
                          <a:effectLst/>
                          <a:latin typeface="Calibri" panose="020F0502020204030204" pitchFamily="34" charset="0"/>
                        </a:rPr>
                        <a:t>Fithian</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70C0"/>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0070C0"/>
                          </a:solidFill>
                          <a:effectLst/>
                          <a:latin typeface="Calibri" panose="020F0502020204030204" pitchFamily="34" charset="0"/>
                        </a:rPr>
                        <a:t>17</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9859424"/>
                  </a:ext>
                </a:extLst>
              </a:tr>
              <a:tr h="252952">
                <a:tc>
                  <a:txBody>
                    <a:bodyPr/>
                    <a:lstStyle/>
                    <a:p>
                      <a:pPr algn="l" fontAlgn="b"/>
                      <a:r>
                        <a:rPr lang="en-US" sz="1600" b="1" i="0" u="none" strike="noStrike" dirty="0">
                          <a:solidFill>
                            <a:srgbClr val="000000"/>
                          </a:solidFill>
                          <a:effectLst/>
                          <a:latin typeface="Calibri" panose="020F0502020204030204" pitchFamily="34" charset="0"/>
                        </a:rPr>
                        <a:t>State's Attorney</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0" i="0" u="none" strike="noStrike">
                          <a:solidFill>
                            <a:srgbClr val="000000"/>
                          </a:solidFill>
                          <a:effectLst/>
                          <a:latin typeface="Calibri" panose="020F0502020204030204" pitchFamily="34" charset="0"/>
                        </a:rPr>
                        <a:t>Strong</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41</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0263210"/>
                  </a:ext>
                </a:extLst>
              </a:tr>
              <a:tr h="252952">
                <a:tc>
                  <a:txBody>
                    <a:bodyPr/>
                    <a:lstStyle/>
                    <a:p>
                      <a:pPr algn="l" fontAlgn="b"/>
                      <a:r>
                        <a:rPr lang="en-US" sz="1600" b="1" i="0" u="none" strike="noStrike" dirty="0">
                          <a:solidFill>
                            <a:srgbClr val="000000"/>
                          </a:solidFill>
                          <a:effectLst/>
                          <a:latin typeface="Calibri" panose="020F0502020204030204" pitchFamily="34" charset="0"/>
                        </a:rPr>
                        <a:t> </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4472C4"/>
                          </a:solidFill>
                          <a:effectLst/>
                          <a:latin typeface="Calibri" panose="020F0502020204030204" pitchFamily="34" charset="0"/>
                        </a:rPr>
                        <a:t>Digregory</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rgbClr val="4472C4"/>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4472C4"/>
                          </a:solidFill>
                          <a:effectLst/>
                          <a:latin typeface="Calibri" panose="020F0502020204030204" pitchFamily="34" charset="0"/>
                        </a:rPr>
                        <a:t>59</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5051411"/>
                  </a:ext>
                </a:extLst>
              </a:tr>
              <a:tr h="238198">
                <a:tc>
                  <a:txBody>
                    <a:bodyPr/>
                    <a:lstStyle/>
                    <a:p>
                      <a:pPr algn="l" fontAlgn="b"/>
                      <a:r>
                        <a:rPr lang="en-US" sz="1200" b="1" i="0" u="none" strike="noStrike" dirty="0">
                          <a:solidFill>
                            <a:srgbClr val="000000"/>
                          </a:solidFill>
                          <a:effectLst/>
                          <a:latin typeface="Calibri" panose="020F0502020204030204" pitchFamily="34" charset="0"/>
                        </a:rPr>
                        <a:t>Sheriff</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1" i="0" u="none" strike="noStrike">
                          <a:solidFill>
                            <a:srgbClr val="C00000"/>
                          </a:solidFill>
                          <a:effectLst/>
                          <a:latin typeface="Calibri" panose="020F0502020204030204" pitchFamily="34" charset="0"/>
                        </a:rPr>
                        <a:t>uncontested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C00000"/>
                          </a:solidFill>
                          <a:effectLst/>
                          <a:latin typeface="Calibri" panose="020F0502020204030204" pitchFamily="34" charset="0"/>
                        </a:rPr>
                        <a:t>R</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C00000"/>
                          </a:solidFill>
                          <a:effectLst/>
                          <a:latin typeface="Calibri" panose="020F0502020204030204" pitchFamily="34" charset="0"/>
                        </a:rPr>
                        <a:t>100</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275299"/>
                  </a:ext>
                </a:extLst>
              </a:tr>
              <a:tr h="238198">
                <a:tc>
                  <a:txBody>
                    <a:bodyPr/>
                    <a:lstStyle/>
                    <a:p>
                      <a:pPr algn="l" fontAlgn="b"/>
                      <a:r>
                        <a:rPr lang="en-US" sz="1200" b="1" i="0" u="none" strike="noStrike" dirty="0">
                          <a:solidFill>
                            <a:srgbClr val="000000"/>
                          </a:solidFill>
                          <a:effectLst/>
                          <a:latin typeface="Calibri" panose="020F0502020204030204" pitchFamily="34" charset="0"/>
                        </a:rPr>
                        <a:t>Clerk Court</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1" i="0" u="none" strike="noStrike" dirty="0">
                          <a:solidFill>
                            <a:srgbClr val="4472C4"/>
                          </a:solidFill>
                          <a:effectLst/>
                          <a:latin typeface="Calibri" panose="020F0502020204030204" pitchFamily="34" charset="0"/>
                        </a:rPr>
                        <a:t>uncontested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4472C4"/>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4472C4"/>
                          </a:solidFill>
                          <a:effectLst/>
                          <a:latin typeface="Calibri" panose="020F0502020204030204" pitchFamily="34" charset="0"/>
                        </a:rPr>
                        <a:t>100</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6941207"/>
                  </a:ext>
                </a:extLst>
              </a:tr>
              <a:tr h="238198">
                <a:tc>
                  <a:txBody>
                    <a:bodyPr/>
                    <a:lstStyle/>
                    <a:p>
                      <a:pPr algn="l" fontAlgn="b"/>
                      <a:r>
                        <a:rPr lang="en-US" sz="1200" b="1" i="0" u="none" strike="noStrike">
                          <a:solidFill>
                            <a:srgbClr val="000000"/>
                          </a:solidFill>
                          <a:effectLst/>
                          <a:latin typeface="Calibri" panose="020F0502020204030204" pitchFamily="34" charset="0"/>
                        </a:rPr>
                        <a:t>RegisterWills</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1" i="0" u="none" strike="noStrike" dirty="0">
                          <a:solidFill>
                            <a:srgbClr val="4472C4"/>
                          </a:solidFill>
                          <a:effectLst/>
                          <a:latin typeface="Calibri" panose="020F0502020204030204" pitchFamily="34" charset="0"/>
                        </a:rPr>
                        <a:t>uncontested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4472C4"/>
                          </a:solidFill>
                          <a:effectLst/>
                          <a:latin typeface="Calibri" panose="020F0502020204030204" pitchFamily="34" charset="0"/>
                        </a:rPr>
                        <a:t>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4472C4"/>
                          </a:solidFill>
                          <a:effectLst/>
                          <a:latin typeface="Calibri" panose="020F0502020204030204" pitchFamily="34" charset="0"/>
                        </a:rPr>
                        <a:t>100</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3764719"/>
                  </a:ext>
                </a:extLst>
              </a:tr>
              <a:tr h="238198">
                <a:tc>
                  <a:txBody>
                    <a:bodyPr/>
                    <a:lstStyle/>
                    <a:p>
                      <a:pPr algn="l" fontAlgn="b"/>
                      <a:r>
                        <a:rPr lang="en-US" sz="1200" b="1" i="0" u="none" strike="noStrike">
                          <a:solidFill>
                            <a:srgbClr val="000000"/>
                          </a:solidFill>
                          <a:effectLst/>
                          <a:latin typeface="Calibri" panose="020F0502020204030204" pitchFamily="34" charset="0"/>
                        </a:rPr>
                        <a:t>Orphans Ct</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1" i="0" u="none" strike="noStrike" dirty="0">
                          <a:solidFill>
                            <a:srgbClr val="C00000"/>
                          </a:solidFill>
                          <a:effectLst/>
                          <a:latin typeface="Calibri" panose="020F0502020204030204" pitchFamily="34" charset="0"/>
                        </a:rPr>
                        <a:t>Nickerson, Carroll, </a:t>
                      </a:r>
                      <a:r>
                        <a:rPr lang="en-US" sz="1200" b="1" i="0" u="none" strike="noStrike" dirty="0">
                          <a:solidFill>
                            <a:srgbClr val="4472C4"/>
                          </a:solidFill>
                          <a:effectLst/>
                          <a:latin typeface="Calibri" panose="020F0502020204030204" pitchFamily="34" charset="0"/>
                        </a:rPr>
                        <a:t>Boyer</a:t>
                      </a:r>
                      <a:endParaRPr lang="en-US" sz="1200" b="1" i="0" u="none" strike="noStrike" dirty="0">
                        <a:solidFill>
                          <a:srgbClr val="C00000"/>
                        </a:solidFill>
                        <a:effectLst/>
                        <a:latin typeface="Calibri" panose="020F0502020204030204" pitchFamily="34" charset="0"/>
                      </a:endParaRP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C00000"/>
                          </a:solidFill>
                          <a:effectLst/>
                          <a:latin typeface="Calibri" panose="020F0502020204030204" pitchFamily="34" charset="0"/>
                        </a:rPr>
                        <a:t>R, R, D</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C00000"/>
                          </a:solidFill>
                          <a:effectLst/>
                          <a:latin typeface="Calibri" panose="020F0502020204030204" pitchFamily="34" charset="0"/>
                        </a:rPr>
                        <a:t>25</a:t>
                      </a:r>
                    </a:p>
                  </a:txBody>
                  <a:tcPr marL="5409" marR="5409" marT="5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1710068"/>
                  </a:ext>
                </a:extLst>
              </a:tr>
            </a:tbl>
          </a:graphicData>
        </a:graphic>
      </p:graphicFrame>
      <p:sp>
        <p:nvSpPr>
          <p:cNvPr id="4" name="TextBox 3">
            <a:extLst>
              <a:ext uri="{FF2B5EF4-FFF2-40B4-BE49-F238E27FC236}">
                <a16:creationId xmlns:a16="http://schemas.microsoft.com/office/drawing/2014/main" id="{115BF27A-B7B7-416A-80A5-97F4542584BE}"/>
              </a:ext>
            </a:extLst>
          </p:cNvPr>
          <p:cNvSpPr txBox="1"/>
          <p:nvPr/>
        </p:nvSpPr>
        <p:spPr>
          <a:xfrm>
            <a:off x="9674350" y="6536987"/>
            <a:ext cx="2517649"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2469338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81" y="200738"/>
            <a:ext cx="10515600" cy="64812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Possible 2022 Futures - Maryland</a:t>
            </a:r>
          </a:p>
        </p:txBody>
      </p:sp>
      <p:sp>
        <p:nvSpPr>
          <p:cNvPr id="3" name="Content Placeholder 2"/>
          <p:cNvSpPr>
            <a:spLocks noGrp="1"/>
          </p:cNvSpPr>
          <p:nvPr>
            <p:ph idx="1"/>
          </p:nvPr>
        </p:nvSpPr>
        <p:spPr>
          <a:xfrm>
            <a:off x="123290" y="986319"/>
            <a:ext cx="12068709" cy="5871681"/>
          </a:xfrm>
          <a:solidFill>
            <a:schemeClr val="bg1"/>
          </a:solidFill>
        </p:spPr>
        <p:txBody>
          <a:bodyPr>
            <a:normAutofit fontScale="92500" lnSpcReduction="10000"/>
          </a:bodyPr>
          <a:lstStyle/>
          <a:p>
            <a:r>
              <a:rPr lang="en-US" dirty="0"/>
              <a:t>Governor	/Turnout post-Trump</a:t>
            </a:r>
          </a:p>
          <a:p>
            <a:pPr lvl="1"/>
            <a:r>
              <a:rPr lang="en-US" sz="3500" b="1" dirty="0"/>
              <a:t>Is </a:t>
            </a:r>
            <a:r>
              <a:rPr lang="en-US" sz="3500" b="1" dirty="0" err="1"/>
              <a:t>Hoganism</a:t>
            </a:r>
            <a:r>
              <a:rPr lang="en-US" sz="3500" b="1" dirty="0"/>
              <a:t> without Hogan possible?</a:t>
            </a:r>
            <a:r>
              <a:rPr lang="en-US" sz="3500" dirty="0"/>
              <a:t> </a:t>
            </a:r>
            <a:r>
              <a:rPr lang="en-US" sz="3000" dirty="0"/>
              <a:t>Boyd Rutherford?</a:t>
            </a:r>
          </a:p>
          <a:p>
            <a:pPr lvl="2"/>
            <a:r>
              <a:rPr lang="en-US" sz="2600" dirty="0"/>
              <a:t>Will second term be like the first?</a:t>
            </a:r>
          </a:p>
          <a:p>
            <a:pPr lvl="2"/>
            <a:r>
              <a:rPr lang="en-US" sz="2600" dirty="0"/>
              <a:t>Third term fatigue – possible Rutherford hurdle</a:t>
            </a:r>
          </a:p>
          <a:p>
            <a:pPr lvl="2"/>
            <a:r>
              <a:rPr lang="en-US" sz="2600" dirty="0"/>
              <a:t>Lt. Governor’s curse – another Rutherford hurdle</a:t>
            </a:r>
          </a:p>
          <a:p>
            <a:pPr lvl="2"/>
            <a:r>
              <a:rPr lang="en-US" sz="2600" dirty="0"/>
              <a:t>Viability of Democratic candidate</a:t>
            </a:r>
          </a:p>
          <a:p>
            <a:pPr lvl="2"/>
            <a:r>
              <a:rPr lang="en-US" sz="2600" dirty="0"/>
              <a:t>Which issues will be salient – governing style?</a:t>
            </a:r>
          </a:p>
          <a:p>
            <a:pPr lvl="1"/>
            <a:r>
              <a:rPr lang="en-US" sz="3500" b="1" dirty="0"/>
              <a:t>What is the profile of a viable Democratic alternative?</a:t>
            </a:r>
          </a:p>
          <a:p>
            <a:pPr lvl="2"/>
            <a:r>
              <a:rPr lang="en-US" sz="2600" dirty="0"/>
              <a:t>All major Democratic county executives will be in first terms</a:t>
            </a:r>
          </a:p>
          <a:p>
            <a:pPr lvl="2"/>
            <a:r>
              <a:rPr lang="en-US" sz="2600" dirty="0"/>
              <a:t>Can the progressive vs. “Establishment” divide be overcome?</a:t>
            </a:r>
          </a:p>
          <a:p>
            <a:pPr lvl="2"/>
            <a:r>
              <a:rPr lang="en-US" sz="2600" dirty="0"/>
              <a:t>Can Democrats limit themselves to “viable candidates” in primary?</a:t>
            </a:r>
          </a:p>
          <a:p>
            <a:pPr lvl="1"/>
            <a:r>
              <a:rPr lang="en-US" sz="3500" b="1" dirty="0"/>
              <a:t>What are the lessons of 2018 </a:t>
            </a:r>
            <a:r>
              <a:rPr lang="en-US" sz="3000" dirty="0"/>
              <a:t>–Trump victory impacts turnout, helps Democrats generally – will it be a factor in 2022?</a:t>
            </a:r>
          </a:p>
        </p:txBody>
      </p:sp>
    </p:spTree>
    <p:extLst>
      <p:ext uri="{BB962C8B-B14F-4D97-AF65-F5344CB8AC3E}">
        <p14:creationId xmlns:p14="http://schemas.microsoft.com/office/powerpoint/2010/main" val="97906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5133-21C4-4BF9-8DF4-35F8389B1B77}"/>
              </a:ext>
            </a:extLst>
          </p:cNvPr>
          <p:cNvSpPr>
            <a:spLocks noGrp="1"/>
          </p:cNvSpPr>
          <p:nvPr>
            <p:ph type="title"/>
          </p:nvPr>
        </p:nvSpPr>
        <p:spPr>
          <a:xfrm>
            <a:off x="495307" y="0"/>
            <a:ext cx="11156881" cy="670314"/>
          </a:xfrm>
          <a:solidFill>
            <a:schemeClr val="accent1">
              <a:tint val="20000"/>
            </a:schemeClr>
          </a:solidFill>
        </p:spPr>
        <p:txBody>
          <a:bodyPr/>
          <a:lstStyle/>
          <a:p>
            <a:r>
              <a:rPr lang="en-US" dirty="0"/>
              <a:t>National Results</a:t>
            </a:r>
          </a:p>
        </p:txBody>
      </p:sp>
      <p:graphicFrame>
        <p:nvGraphicFramePr>
          <p:cNvPr id="4" name="Content Placeholder 3">
            <a:extLst>
              <a:ext uri="{FF2B5EF4-FFF2-40B4-BE49-F238E27FC236}">
                <a16:creationId xmlns:a16="http://schemas.microsoft.com/office/drawing/2014/main" id="{8B799E30-AFF3-47E4-8C9F-CEA57BC4B035}"/>
              </a:ext>
            </a:extLst>
          </p:cNvPr>
          <p:cNvGraphicFramePr>
            <a:graphicFrameLocks noGrp="1"/>
          </p:cNvGraphicFramePr>
          <p:nvPr>
            <p:ph idx="1"/>
          </p:nvPr>
        </p:nvGraphicFramePr>
        <p:xfrm>
          <a:off x="495307" y="670314"/>
          <a:ext cx="9192827" cy="2249100"/>
        </p:xfrm>
        <a:graphic>
          <a:graphicData uri="http://schemas.openxmlformats.org/drawingml/2006/table">
            <a:tbl>
              <a:tblPr firstRow="1" bandRow="1">
                <a:tableStyleId>{5C22544A-7EE6-4342-B048-85BDC9FD1C3A}</a:tableStyleId>
              </a:tblPr>
              <a:tblGrid>
                <a:gridCol w="3064275">
                  <a:extLst>
                    <a:ext uri="{9D8B030D-6E8A-4147-A177-3AD203B41FA5}">
                      <a16:colId xmlns:a16="http://schemas.microsoft.com/office/drawing/2014/main" val="1089422703"/>
                    </a:ext>
                  </a:extLst>
                </a:gridCol>
                <a:gridCol w="1532138">
                  <a:extLst>
                    <a:ext uri="{9D8B030D-6E8A-4147-A177-3AD203B41FA5}">
                      <a16:colId xmlns:a16="http://schemas.microsoft.com/office/drawing/2014/main" val="367484041"/>
                    </a:ext>
                  </a:extLst>
                </a:gridCol>
                <a:gridCol w="1532138">
                  <a:extLst>
                    <a:ext uri="{9D8B030D-6E8A-4147-A177-3AD203B41FA5}">
                      <a16:colId xmlns:a16="http://schemas.microsoft.com/office/drawing/2014/main" val="4168634840"/>
                    </a:ext>
                  </a:extLst>
                </a:gridCol>
                <a:gridCol w="1532138">
                  <a:extLst>
                    <a:ext uri="{9D8B030D-6E8A-4147-A177-3AD203B41FA5}">
                      <a16:colId xmlns:a16="http://schemas.microsoft.com/office/drawing/2014/main" val="3040652658"/>
                    </a:ext>
                  </a:extLst>
                </a:gridCol>
                <a:gridCol w="1532138">
                  <a:extLst>
                    <a:ext uri="{9D8B030D-6E8A-4147-A177-3AD203B41FA5}">
                      <a16:colId xmlns:a16="http://schemas.microsoft.com/office/drawing/2014/main" val="2422120116"/>
                    </a:ext>
                  </a:extLst>
                </a:gridCol>
              </a:tblGrid>
              <a:tr h="438750">
                <a:tc>
                  <a:txBody>
                    <a:bodyPr/>
                    <a:lstStyle/>
                    <a:p>
                      <a:endParaRPr lang="en-US" dirty="0"/>
                    </a:p>
                  </a:txBody>
                  <a:tcPr/>
                </a:tc>
                <a:tc gridSpan="2">
                  <a:txBody>
                    <a:bodyPr/>
                    <a:lstStyle/>
                    <a:p>
                      <a:pPr algn="ctr"/>
                      <a:r>
                        <a:rPr lang="en-US" dirty="0">
                          <a:solidFill>
                            <a:schemeClr val="tx1"/>
                          </a:solidFill>
                        </a:rPr>
                        <a:t>Democrats</a:t>
                      </a:r>
                    </a:p>
                  </a:txBody>
                  <a:tcPr/>
                </a:tc>
                <a:tc hMerge="1">
                  <a:txBody>
                    <a:bodyPr/>
                    <a:lstStyle/>
                    <a:p>
                      <a:endParaRPr lang="en-US"/>
                    </a:p>
                  </a:txBody>
                  <a:tcPr/>
                </a:tc>
                <a:tc gridSpan="2">
                  <a:txBody>
                    <a:bodyPr/>
                    <a:lstStyle/>
                    <a:p>
                      <a:pPr algn="ctr"/>
                      <a:r>
                        <a:rPr lang="en-US" dirty="0">
                          <a:solidFill>
                            <a:schemeClr val="tx1"/>
                          </a:solidFill>
                        </a:rPr>
                        <a:t>Republicans</a:t>
                      </a:r>
                    </a:p>
                  </a:txBody>
                  <a:tcPr/>
                </a:tc>
                <a:tc hMerge="1">
                  <a:txBody>
                    <a:bodyPr/>
                    <a:lstStyle/>
                    <a:p>
                      <a:endParaRPr lang="en-US"/>
                    </a:p>
                  </a:txBody>
                  <a:tcPr/>
                </a:tc>
                <a:extLst>
                  <a:ext uri="{0D108BD9-81ED-4DB2-BD59-A6C34878D82A}">
                    <a16:rowId xmlns:a16="http://schemas.microsoft.com/office/drawing/2014/main" val="90358141"/>
                  </a:ext>
                </a:extLst>
              </a:tr>
              <a:tr h="438750">
                <a:tc>
                  <a:txBody>
                    <a:bodyPr/>
                    <a:lstStyle/>
                    <a:p>
                      <a:endParaRPr lang="en-US" sz="2000" dirty="0"/>
                    </a:p>
                  </a:txBody>
                  <a:tcPr/>
                </a:tc>
                <a:tc>
                  <a:txBody>
                    <a:bodyPr/>
                    <a:lstStyle/>
                    <a:p>
                      <a:pPr algn="ctr"/>
                      <a:r>
                        <a:rPr lang="en-US" sz="2000" dirty="0"/>
                        <a:t>2016</a:t>
                      </a:r>
                    </a:p>
                  </a:txBody>
                  <a:tcPr>
                    <a:lnR w="12700" cap="flat" cmpd="sng" algn="ctr">
                      <a:solidFill>
                        <a:schemeClr val="tx1"/>
                      </a:solidFill>
                      <a:prstDash val="solid"/>
                      <a:round/>
                      <a:headEnd type="none" w="med" len="med"/>
                      <a:tailEnd type="none" w="med" len="med"/>
                    </a:lnR>
                  </a:tcPr>
                </a:tc>
                <a:tc>
                  <a:txBody>
                    <a:bodyPr/>
                    <a:lstStyle/>
                    <a:p>
                      <a:pPr algn="ctr"/>
                      <a:r>
                        <a:rPr lang="en-US" sz="2000" dirty="0"/>
                        <a:t>2018</a:t>
                      </a:r>
                    </a:p>
                  </a:txBody>
                  <a:tcPr>
                    <a:lnL w="12700" cap="flat" cmpd="sng" algn="ctr">
                      <a:solidFill>
                        <a:schemeClr val="tx1"/>
                      </a:solidFill>
                      <a:prstDash val="solid"/>
                      <a:round/>
                      <a:headEnd type="none" w="med" len="med"/>
                      <a:tailEnd type="none" w="med" len="med"/>
                    </a:lnL>
                  </a:tcPr>
                </a:tc>
                <a:tc>
                  <a:txBody>
                    <a:bodyPr/>
                    <a:lstStyle/>
                    <a:p>
                      <a:pPr algn="ctr"/>
                      <a:r>
                        <a:rPr lang="en-US" sz="2000" dirty="0"/>
                        <a:t>2016</a:t>
                      </a:r>
                    </a:p>
                  </a:txBody>
                  <a:tcPr>
                    <a:lnR w="12700" cap="flat" cmpd="sng" algn="ctr">
                      <a:solidFill>
                        <a:schemeClr val="tx1"/>
                      </a:solidFill>
                      <a:prstDash val="solid"/>
                      <a:round/>
                      <a:headEnd type="none" w="med" len="med"/>
                      <a:tailEnd type="none" w="med" len="med"/>
                    </a:lnR>
                  </a:tcPr>
                </a:tc>
                <a:tc>
                  <a:txBody>
                    <a:bodyPr/>
                    <a:lstStyle/>
                    <a:p>
                      <a:pPr algn="ctr"/>
                      <a:r>
                        <a:rPr lang="en-US" sz="2000" dirty="0"/>
                        <a:t>2018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8892510"/>
                  </a:ext>
                </a:extLst>
              </a:tr>
              <a:tr h="438750">
                <a:tc>
                  <a:txBody>
                    <a:bodyPr/>
                    <a:lstStyle/>
                    <a:p>
                      <a:r>
                        <a:rPr lang="en-US" sz="2000" dirty="0"/>
                        <a:t>House of Representatives</a:t>
                      </a:r>
                    </a:p>
                  </a:txBody>
                  <a:tcPr/>
                </a:tc>
                <a:tc>
                  <a:txBody>
                    <a:bodyPr/>
                    <a:lstStyle/>
                    <a:p>
                      <a:pPr algn="ctr"/>
                      <a:r>
                        <a:rPr lang="en-US" sz="2000" dirty="0"/>
                        <a:t>194</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235</a:t>
                      </a:r>
                    </a:p>
                  </a:txBody>
                  <a:tcPr>
                    <a:lnL w="12700" cap="flat" cmpd="sng" algn="ctr">
                      <a:solidFill>
                        <a:schemeClr val="tx1"/>
                      </a:solidFill>
                      <a:prstDash val="solid"/>
                      <a:round/>
                      <a:headEnd type="none" w="med" len="med"/>
                      <a:tailEnd type="none" w="med" len="med"/>
                    </a:lnL>
                  </a:tcPr>
                </a:tc>
                <a:tc>
                  <a:txBody>
                    <a:bodyPr/>
                    <a:lstStyle/>
                    <a:p>
                      <a:pPr algn="ctr"/>
                      <a:r>
                        <a:rPr lang="en-US" sz="2000" dirty="0"/>
                        <a:t>241</a:t>
                      </a:r>
                    </a:p>
                  </a:txBody>
                  <a:tcPr>
                    <a:lnR w="12700" cap="flat" cmpd="sng" algn="ctr">
                      <a:solidFill>
                        <a:schemeClr val="tx1"/>
                      </a:solidFill>
                      <a:prstDash val="solid"/>
                      <a:round/>
                      <a:headEnd type="none" w="med" len="med"/>
                      <a:tailEnd type="none" w="med" len="med"/>
                    </a:lnR>
                  </a:tcPr>
                </a:tc>
                <a:tc>
                  <a:txBody>
                    <a:bodyPr/>
                    <a:lstStyle/>
                    <a:p>
                      <a:pPr algn="ctr"/>
                      <a:r>
                        <a:rPr lang="en-US" sz="2400" dirty="0"/>
                        <a:t>199</a:t>
                      </a:r>
                      <a:endParaRPr lang="en-US" sz="2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0061857"/>
                  </a:ext>
                </a:extLst>
              </a:tr>
              <a:tr h="438750">
                <a:tc>
                  <a:txBody>
                    <a:bodyPr/>
                    <a:lstStyle/>
                    <a:p>
                      <a:r>
                        <a:rPr lang="en-US" sz="2000" dirty="0"/>
                        <a:t>Senate</a:t>
                      </a:r>
                    </a:p>
                  </a:txBody>
                  <a:tcPr/>
                </a:tc>
                <a:tc>
                  <a:txBody>
                    <a:bodyPr/>
                    <a:lstStyle/>
                    <a:p>
                      <a:pPr algn="ctr"/>
                      <a:r>
                        <a:rPr lang="en-US" sz="2000" dirty="0"/>
                        <a:t>48</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47</a:t>
                      </a:r>
                    </a:p>
                  </a:txBody>
                  <a:tcPr>
                    <a:lnL w="12700" cap="flat" cmpd="sng" algn="ctr">
                      <a:solidFill>
                        <a:schemeClr val="tx1"/>
                      </a:solidFill>
                      <a:prstDash val="solid"/>
                      <a:round/>
                      <a:headEnd type="none" w="med" len="med"/>
                      <a:tailEnd type="none" w="med" len="med"/>
                    </a:lnL>
                  </a:tcPr>
                </a:tc>
                <a:tc>
                  <a:txBody>
                    <a:bodyPr/>
                    <a:lstStyle/>
                    <a:p>
                      <a:pPr algn="ctr"/>
                      <a:r>
                        <a:rPr lang="en-US" sz="2000" dirty="0"/>
                        <a:t>52</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53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03278325"/>
                  </a:ext>
                </a:extLst>
              </a:tr>
              <a:tr h="438750">
                <a:tc>
                  <a:txBody>
                    <a:bodyPr/>
                    <a:lstStyle/>
                    <a:p>
                      <a:r>
                        <a:rPr lang="en-US" sz="2000" dirty="0"/>
                        <a:t>Governorships</a:t>
                      </a:r>
                    </a:p>
                  </a:txBody>
                  <a:tcPr/>
                </a:tc>
                <a:tc>
                  <a:txBody>
                    <a:bodyPr/>
                    <a:lstStyle/>
                    <a:p>
                      <a:pPr algn="ctr"/>
                      <a:r>
                        <a:rPr lang="en-US" sz="2000" dirty="0"/>
                        <a:t>16</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23</a:t>
                      </a:r>
                    </a:p>
                  </a:txBody>
                  <a:tcPr>
                    <a:lnL w="12700" cap="flat" cmpd="sng" algn="ctr">
                      <a:solidFill>
                        <a:schemeClr val="tx1"/>
                      </a:solidFill>
                      <a:prstDash val="solid"/>
                      <a:round/>
                      <a:headEnd type="none" w="med" len="med"/>
                      <a:tailEnd type="none" w="med" len="med"/>
                    </a:lnL>
                  </a:tcPr>
                </a:tc>
                <a:tc>
                  <a:txBody>
                    <a:bodyPr/>
                    <a:lstStyle/>
                    <a:p>
                      <a:pPr algn="ctr"/>
                      <a:r>
                        <a:rPr lang="en-US" sz="2000" dirty="0"/>
                        <a:t>33</a:t>
                      </a:r>
                    </a:p>
                  </a:txBody>
                  <a:tcPr>
                    <a:lnR w="12700" cap="flat" cmpd="sng" algn="ctr">
                      <a:solidFill>
                        <a:schemeClr val="tx1"/>
                      </a:solidFill>
                      <a:prstDash val="solid"/>
                      <a:round/>
                      <a:headEnd type="none" w="med" len="med"/>
                      <a:tailEnd type="none" w="med" len="med"/>
                    </a:lnR>
                  </a:tcPr>
                </a:tc>
                <a:tc>
                  <a:txBody>
                    <a:bodyPr/>
                    <a:lstStyle/>
                    <a:p>
                      <a:pPr algn="ctr"/>
                      <a:r>
                        <a:rPr lang="en-US" sz="2400" b="1" dirty="0"/>
                        <a:t>27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77848392"/>
                  </a:ext>
                </a:extLst>
              </a:tr>
            </a:tbl>
          </a:graphicData>
        </a:graphic>
      </p:graphicFrame>
      <p:sp>
        <p:nvSpPr>
          <p:cNvPr id="8" name="TextBox 7">
            <a:extLst>
              <a:ext uri="{FF2B5EF4-FFF2-40B4-BE49-F238E27FC236}">
                <a16:creationId xmlns:a16="http://schemas.microsoft.com/office/drawing/2014/main" id="{10D56ED9-ACA3-4A19-AF31-687B790B4A3E}"/>
              </a:ext>
            </a:extLst>
          </p:cNvPr>
          <p:cNvSpPr txBox="1"/>
          <p:nvPr/>
        </p:nvSpPr>
        <p:spPr>
          <a:xfrm>
            <a:off x="1087348" y="3555395"/>
            <a:ext cx="1707224" cy="367351"/>
          </a:xfrm>
          <a:prstGeom prst="rect">
            <a:avLst/>
          </a:prstGeom>
          <a:noFill/>
        </p:spPr>
        <p:txBody>
          <a:bodyPr wrap="square" rtlCol="0">
            <a:spAutoFit/>
          </a:bodyPr>
          <a:lstStyle/>
          <a:p>
            <a:r>
              <a:rPr lang="en-US" dirty="0"/>
              <a:t>House of Reps</a:t>
            </a:r>
          </a:p>
        </p:txBody>
      </p:sp>
      <p:sp>
        <p:nvSpPr>
          <p:cNvPr id="9" name="TextBox 8">
            <a:extLst>
              <a:ext uri="{FF2B5EF4-FFF2-40B4-BE49-F238E27FC236}">
                <a16:creationId xmlns:a16="http://schemas.microsoft.com/office/drawing/2014/main" id="{99DDC328-190C-4768-A755-62776C8C15A3}"/>
              </a:ext>
            </a:extLst>
          </p:cNvPr>
          <p:cNvSpPr txBox="1"/>
          <p:nvPr/>
        </p:nvSpPr>
        <p:spPr>
          <a:xfrm>
            <a:off x="5679896" y="3502312"/>
            <a:ext cx="1039403" cy="369332"/>
          </a:xfrm>
          <a:prstGeom prst="rect">
            <a:avLst/>
          </a:prstGeom>
          <a:noFill/>
        </p:spPr>
        <p:txBody>
          <a:bodyPr wrap="square" rtlCol="0">
            <a:spAutoFit/>
          </a:bodyPr>
          <a:lstStyle/>
          <a:p>
            <a:r>
              <a:rPr lang="en-US" dirty="0"/>
              <a:t>Senate</a:t>
            </a:r>
          </a:p>
        </p:txBody>
      </p:sp>
      <p:sp>
        <p:nvSpPr>
          <p:cNvPr id="10" name="TextBox 9">
            <a:extLst>
              <a:ext uri="{FF2B5EF4-FFF2-40B4-BE49-F238E27FC236}">
                <a16:creationId xmlns:a16="http://schemas.microsoft.com/office/drawing/2014/main" id="{6C93B143-CA87-4EF9-9086-DD642D2141C0}"/>
              </a:ext>
            </a:extLst>
          </p:cNvPr>
          <p:cNvSpPr txBox="1"/>
          <p:nvPr/>
        </p:nvSpPr>
        <p:spPr>
          <a:xfrm>
            <a:off x="10040441" y="3553414"/>
            <a:ext cx="1353599" cy="369332"/>
          </a:xfrm>
          <a:prstGeom prst="rect">
            <a:avLst/>
          </a:prstGeom>
          <a:noFill/>
        </p:spPr>
        <p:txBody>
          <a:bodyPr wrap="square" rtlCol="0">
            <a:spAutoFit/>
          </a:bodyPr>
          <a:lstStyle/>
          <a:p>
            <a:r>
              <a:rPr lang="en-US" dirty="0"/>
              <a:t>Governors</a:t>
            </a:r>
          </a:p>
        </p:txBody>
      </p:sp>
      <p:sp>
        <p:nvSpPr>
          <p:cNvPr id="11" name="TextBox 10">
            <a:extLst>
              <a:ext uri="{FF2B5EF4-FFF2-40B4-BE49-F238E27FC236}">
                <a16:creationId xmlns:a16="http://schemas.microsoft.com/office/drawing/2014/main" id="{8B476ED5-75BE-4848-909D-9C21E9DF10E4}"/>
              </a:ext>
            </a:extLst>
          </p:cNvPr>
          <p:cNvSpPr txBox="1"/>
          <p:nvPr/>
        </p:nvSpPr>
        <p:spPr>
          <a:xfrm>
            <a:off x="9729627" y="655450"/>
            <a:ext cx="1922561" cy="1477328"/>
          </a:xfrm>
          <a:prstGeom prst="rect">
            <a:avLst/>
          </a:prstGeom>
          <a:solidFill>
            <a:schemeClr val="accent1">
              <a:tint val="20000"/>
            </a:schemeClr>
          </a:solidFill>
        </p:spPr>
        <p:txBody>
          <a:bodyPr wrap="square" rtlCol="0">
            <a:spAutoFit/>
          </a:bodyPr>
          <a:lstStyle/>
          <a:p>
            <a:pPr algn="ctr"/>
            <a:r>
              <a:rPr lang="en-US" b="1" dirty="0"/>
              <a:t>National Turnout</a:t>
            </a:r>
            <a:r>
              <a:rPr lang="en-US" dirty="0"/>
              <a:t>: </a:t>
            </a:r>
          </a:p>
          <a:p>
            <a:pPr algn="ctr"/>
            <a:r>
              <a:rPr lang="en-US" dirty="0"/>
              <a:t>Up to 49% from 37% in 2014</a:t>
            </a:r>
          </a:p>
          <a:p>
            <a:pPr algn="ctr"/>
            <a:r>
              <a:rPr lang="en-US" dirty="0"/>
              <a:t>(56% in 2016)</a:t>
            </a:r>
          </a:p>
        </p:txBody>
      </p:sp>
      <p:sp>
        <p:nvSpPr>
          <p:cNvPr id="12" name="Rectangle 11">
            <a:extLst>
              <a:ext uri="{FF2B5EF4-FFF2-40B4-BE49-F238E27FC236}">
                <a16:creationId xmlns:a16="http://schemas.microsoft.com/office/drawing/2014/main" id="{84924F8D-BAD2-48B4-9B8E-97C9F50BB45D}"/>
              </a:ext>
            </a:extLst>
          </p:cNvPr>
          <p:cNvSpPr/>
          <p:nvPr/>
        </p:nvSpPr>
        <p:spPr>
          <a:xfrm>
            <a:off x="327937" y="2991091"/>
            <a:ext cx="9527568" cy="369332"/>
          </a:xfrm>
          <a:prstGeom prst="rect">
            <a:avLst/>
          </a:prstGeom>
        </p:spPr>
        <p:txBody>
          <a:bodyPr wrap="square">
            <a:spAutoFit/>
          </a:bodyPr>
          <a:lstStyle/>
          <a:p>
            <a:r>
              <a:rPr lang="en-US" b="1" dirty="0">
                <a:hlinkClick r:id="rId2"/>
              </a:rPr>
              <a:t>“At Least 123 Women Will Be In The Next Congress. Just 19 Are Republicans.” </a:t>
            </a:r>
            <a:endParaRPr lang="en-US" b="1" dirty="0"/>
          </a:p>
        </p:txBody>
      </p:sp>
      <p:cxnSp>
        <p:nvCxnSpPr>
          <p:cNvPr id="14" name="Straight Connector 13">
            <a:extLst>
              <a:ext uri="{FF2B5EF4-FFF2-40B4-BE49-F238E27FC236}">
                <a16:creationId xmlns:a16="http://schemas.microsoft.com/office/drawing/2014/main" id="{29764F18-F7B3-415F-9F95-5098D3C1FBFF}"/>
              </a:ext>
            </a:extLst>
          </p:cNvPr>
          <p:cNvCxnSpPr/>
          <p:nvPr/>
        </p:nvCxnSpPr>
        <p:spPr>
          <a:xfrm>
            <a:off x="495307" y="1541124"/>
            <a:ext cx="9234320" cy="0"/>
          </a:xfrm>
          <a:prstGeom prst="line">
            <a:avLst/>
          </a:prstGeom>
          <a:ln>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A88EFA6-44BD-44FF-A5D9-0508154E22DB}"/>
              </a:ext>
            </a:extLst>
          </p:cNvPr>
          <p:cNvPicPr>
            <a:picLocks noChangeAspect="1"/>
          </p:cNvPicPr>
          <p:nvPr/>
        </p:nvPicPr>
        <p:blipFill>
          <a:blip r:embed="rId3"/>
          <a:stretch>
            <a:fillRect/>
          </a:stretch>
        </p:blipFill>
        <p:spPr>
          <a:xfrm>
            <a:off x="8257000" y="3922746"/>
            <a:ext cx="3881081" cy="2935253"/>
          </a:xfrm>
          <a:prstGeom prst="rect">
            <a:avLst/>
          </a:prstGeom>
        </p:spPr>
      </p:pic>
      <p:pic>
        <p:nvPicPr>
          <p:cNvPr id="13" name="Picture 12">
            <a:hlinkClick r:id="rId4"/>
            <a:extLst>
              <a:ext uri="{FF2B5EF4-FFF2-40B4-BE49-F238E27FC236}">
                <a16:creationId xmlns:a16="http://schemas.microsoft.com/office/drawing/2014/main" id="{BA0535FF-E85F-4FB9-9E4C-DBF3A4579F9F}"/>
              </a:ext>
            </a:extLst>
          </p:cNvPr>
          <p:cNvPicPr>
            <a:picLocks noChangeAspect="1"/>
          </p:cNvPicPr>
          <p:nvPr/>
        </p:nvPicPr>
        <p:blipFill>
          <a:blip r:embed="rId5"/>
          <a:stretch>
            <a:fillRect/>
          </a:stretch>
        </p:blipFill>
        <p:spPr>
          <a:xfrm>
            <a:off x="3988920" y="3960872"/>
            <a:ext cx="4141061" cy="2819885"/>
          </a:xfrm>
          <a:prstGeom prst="rect">
            <a:avLst/>
          </a:prstGeom>
        </p:spPr>
      </p:pic>
      <p:pic>
        <p:nvPicPr>
          <p:cNvPr id="15" name="Picture 14">
            <a:extLst>
              <a:ext uri="{FF2B5EF4-FFF2-40B4-BE49-F238E27FC236}">
                <a16:creationId xmlns:a16="http://schemas.microsoft.com/office/drawing/2014/main" id="{DE55D7BB-0EF2-46F2-BA8F-3B9FE21A2FD6}"/>
              </a:ext>
            </a:extLst>
          </p:cNvPr>
          <p:cNvPicPr>
            <a:picLocks noChangeAspect="1"/>
          </p:cNvPicPr>
          <p:nvPr/>
        </p:nvPicPr>
        <p:blipFill>
          <a:blip r:embed="rId6"/>
          <a:stretch>
            <a:fillRect/>
          </a:stretch>
        </p:blipFill>
        <p:spPr>
          <a:xfrm>
            <a:off x="-1" y="3922746"/>
            <a:ext cx="3935001" cy="2931491"/>
          </a:xfrm>
          <a:prstGeom prst="rect">
            <a:avLst/>
          </a:prstGeom>
        </p:spPr>
      </p:pic>
    </p:spTree>
    <p:extLst>
      <p:ext uri="{BB962C8B-B14F-4D97-AF65-F5344CB8AC3E}">
        <p14:creationId xmlns:p14="http://schemas.microsoft.com/office/powerpoint/2010/main" val="711035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34303"/>
            <a:ext cx="11653034" cy="64812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Possible 2022 Futures – Maryland/Kent County</a:t>
            </a:r>
          </a:p>
        </p:txBody>
      </p:sp>
      <p:sp>
        <p:nvSpPr>
          <p:cNvPr id="3" name="Content Placeholder 2"/>
          <p:cNvSpPr>
            <a:spLocks noGrp="1"/>
          </p:cNvSpPr>
          <p:nvPr>
            <p:ph idx="1"/>
          </p:nvPr>
        </p:nvSpPr>
        <p:spPr>
          <a:xfrm>
            <a:off x="419099" y="1125408"/>
            <a:ext cx="11653035" cy="5732592"/>
          </a:xfrm>
          <a:solidFill>
            <a:schemeClr val="bg1"/>
          </a:solidFill>
        </p:spPr>
        <p:txBody>
          <a:bodyPr>
            <a:normAutofit fontScale="92500" lnSpcReduction="10000"/>
          </a:bodyPr>
          <a:lstStyle/>
          <a:p>
            <a:pPr marL="914400" lvl="2" indent="0">
              <a:buNone/>
            </a:pPr>
            <a:r>
              <a:rPr lang="en-US" sz="3200" b="1" dirty="0"/>
              <a:t>Congressional 2022: Redistricting under Hogan and Democratic MGA</a:t>
            </a:r>
          </a:p>
          <a:p>
            <a:pPr marL="1828800" lvl="4" indent="0">
              <a:buNone/>
            </a:pPr>
            <a:endParaRPr lang="en-US" dirty="0"/>
          </a:p>
          <a:p>
            <a:pPr lvl="4"/>
            <a:r>
              <a:rPr lang="en-US" sz="2800" dirty="0"/>
              <a:t>Will Hogan/courts force a changed, more competitive map for Congress in Maryland</a:t>
            </a:r>
          </a:p>
          <a:p>
            <a:pPr lvl="4"/>
            <a:r>
              <a:rPr lang="en-US" sz="2800" dirty="0"/>
              <a:t>Will CD1 be a sufficiently large beneficiary to make the district competitive</a:t>
            </a:r>
            <a:r>
              <a:rPr lang="en-US" dirty="0"/>
              <a:t>?</a:t>
            </a:r>
          </a:p>
          <a:p>
            <a:pPr marL="1828800" lvl="4" indent="0">
              <a:buNone/>
            </a:pPr>
            <a:endParaRPr lang="en-US" dirty="0"/>
          </a:p>
          <a:p>
            <a:pPr marL="914400" lvl="2" indent="0">
              <a:buNone/>
            </a:pPr>
            <a:r>
              <a:rPr lang="en-US" sz="3200" b="1" dirty="0"/>
              <a:t>Local Politics</a:t>
            </a:r>
          </a:p>
          <a:p>
            <a:pPr lvl="4"/>
            <a:r>
              <a:rPr lang="en-US" sz="2400" dirty="0"/>
              <a:t>Are underlying conditions making Kent County purple likely to change? More like QA?</a:t>
            </a:r>
          </a:p>
          <a:p>
            <a:pPr lvl="4"/>
            <a:r>
              <a:rPr lang="en-US" sz="2400" dirty="0"/>
              <a:t>Will candidate recruitment for MGA be successful when prospects of success are small?</a:t>
            </a:r>
          </a:p>
          <a:p>
            <a:pPr lvl="4"/>
            <a:r>
              <a:rPr lang="en-US" sz="2400" dirty="0"/>
              <a:t>Can races for county commissioner be more competitive?</a:t>
            </a:r>
          </a:p>
          <a:p>
            <a:pPr marL="1828800" lvl="4" indent="0">
              <a:buNone/>
            </a:pPr>
            <a:endParaRPr lang="en-US" dirty="0"/>
          </a:p>
        </p:txBody>
      </p:sp>
    </p:spTree>
    <p:extLst>
      <p:ext uri="{BB962C8B-B14F-4D97-AF65-F5344CB8AC3E}">
        <p14:creationId xmlns:p14="http://schemas.microsoft.com/office/powerpoint/2010/main" val="280671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9614-92FA-4EDF-B67A-A7B44AF38EBD}"/>
              </a:ext>
            </a:extLst>
          </p:cNvPr>
          <p:cNvSpPr>
            <a:spLocks noGrp="1"/>
          </p:cNvSpPr>
          <p:nvPr>
            <p:ph type="title"/>
          </p:nvPr>
        </p:nvSpPr>
        <p:spPr>
          <a:xfrm>
            <a:off x="609599" y="26987"/>
            <a:ext cx="10972800" cy="493249"/>
          </a:xfrm>
          <a:solidFill>
            <a:schemeClr val="bg1"/>
          </a:solidFill>
        </p:spPr>
        <p:txBody>
          <a:bodyPr/>
          <a:lstStyle/>
          <a:p>
            <a:r>
              <a:rPr lang="en-US" sz="3200" dirty="0"/>
              <a:t>National Results: Gender, Age, Race, Ed, Income, Ideology</a:t>
            </a:r>
          </a:p>
        </p:txBody>
      </p:sp>
      <p:pic>
        <p:nvPicPr>
          <p:cNvPr id="4" name="Content Placeholder 3">
            <a:extLst>
              <a:ext uri="{FF2B5EF4-FFF2-40B4-BE49-F238E27FC236}">
                <a16:creationId xmlns:a16="http://schemas.microsoft.com/office/drawing/2014/main" id="{A130B685-4D7F-4B69-B4EF-47E36D00ADFC}"/>
              </a:ext>
            </a:extLst>
          </p:cNvPr>
          <p:cNvPicPr>
            <a:picLocks noGrp="1" noChangeAspect="1"/>
          </p:cNvPicPr>
          <p:nvPr>
            <p:ph idx="1"/>
          </p:nvPr>
        </p:nvPicPr>
        <p:blipFill>
          <a:blip r:embed="rId2"/>
          <a:stretch>
            <a:fillRect/>
          </a:stretch>
        </p:blipFill>
        <p:spPr>
          <a:xfrm>
            <a:off x="0" y="523982"/>
            <a:ext cx="8139914" cy="3532616"/>
          </a:xfrm>
          <a:prstGeom prst="rect">
            <a:avLst/>
          </a:prstGeom>
        </p:spPr>
      </p:pic>
      <p:pic>
        <p:nvPicPr>
          <p:cNvPr id="5" name="Picture 4">
            <a:extLst>
              <a:ext uri="{FF2B5EF4-FFF2-40B4-BE49-F238E27FC236}">
                <a16:creationId xmlns:a16="http://schemas.microsoft.com/office/drawing/2014/main" id="{B514C105-DC7E-4646-8CCE-0397C57062F7}"/>
              </a:ext>
            </a:extLst>
          </p:cNvPr>
          <p:cNvPicPr>
            <a:picLocks noChangeAspect="1"/>
          </p:cNvPicPr>
          <p:nvPr/>
        </p:nvPicPr>
        <p:blipFill>
          <a:blip r:embed="rId3"/>
          <a:stretch>
            <a:fillRect/>
          </a:stretch>
        </p:blipFill>
        <p:spPr>
          <a:xfrm>
            <a:off x="8297237" y="520236"/>
            <a:ext cx="3866830" cy="3609976"/>
          </a:xfrm>
          <a:prstGeom prst="rect">
            <a:avLst/>
          </a:prstGeom>
        </p:spPr>
      </p:pic>
      <p:pic>
        <p:nvPicPr>
          <p:cNvPr id="6" name="Picture 5">
            <a:extLst>
              <a:ext uri="{FF2B5EF4-FFF2-40B4-BE49-F238E27FC236}">
                <a16:creationId xmlns:a16="http://schemas.microsoft.com/office/drawing/2014/main" id="{29E0B601-16EE-4C48-B1A4-BA0E6C2406D5}"/>
              </a:ext>
            </a:extLst>
          </p:cNvPr>
          <p:cNvPicPr>
            <a:picLocks noChangeAspect="1"/>
          </p:cNvPicPr>
          <p:nvPr/>
        </p:nvPicPr>
        <p:blipFill>
          <a:blip r:embed="rId4"/>
          <a:stretch>
            <a:fillRect/>
          </a:stretch>
        </p:blipFill>
        <p:spPr>
          <a:xfrm>
            <a:off x="-16587" y="3429000"/>
            <a:ext cx="4044057" cy="3428999"/>
          </a:xfrm>
          <a:prstGeom prst="rect">
            <a:avLst/>
          </a:prstGeom>
        </p:spPr>
      </p:pic>
      <p:pic>
        <p:nvPicPr>
          <p:cNvPr id="7" name="Picture 6">
            <a:extLst>
              <a:ext uri="{FF2B5EF4-FFF2-40B4-BE49-F238E27FC236}">
                <a16:creationId xmlns:a16="http://schemas.microsoft.com/office/drawing/2014/main" id="{FA10339A-3E71-4EE4-9B89-76C2188BDD85}"/>
              </a:ext>
            </a:extLst>
          </p:cNvPr>
          <p:cNvPicPr>
            <a:picLocks noChangeAspect="1"/>
          </p:cNvPicPr>
          <p:nvPr/>
        </p:nvPicPr>
        <p:blipFill>
          <a:blip r:embed="rId5"/>
          <a:stretch>
            <a:fillRect/>
          </a:stretch>
        </p:blipFill>
        <p:spPr>
          <a:xfrm>
            <a:off x="3929865" y="3429000"/>
            <a:ext cx="4210050" cy="3429000"/>
          </a:xfrm>
          <a:prstGeom prst="rect">
            <a:avLst/>
          </a:prstGeom>
        </p:spPr>
      </p:pic>
      <p:pic>
        <p:nvPicPr>
          <p:cNvPr id="8" name="Picture 7">
            <a:extLst>
              <a:ext uri="{FF2B5EF4-FFF2-40B4-BE49-F238E27FC236}">
                <a16:creationId xmlns:a16="http://schemas.microsoft.com/office/drawing/2014/main" id="{BD65141B-49B5-4328-90C7-51120E37F490}"/>
              </a:ext>
            </a:extLst>
          </p:cNvPr>
          <p:cNvPicPr>
            <a:picLocks noChangeAspect="1"/>
          </p:cNvPicPr>
          <p:nvPr/>
        </p:nvPicPr>
        <p:blipFill>
          <a:blip r:embed="rId6"/>
          <a:stretch>
            <a:fillRect/>
          </a:stretch>
        </p:blipFill>
        <p:spPr>
          <a:xfrm>
            <a:off x="8139915" y="3633746"/>
            <a:ext cx="4181475" cy="3197267"/>
          </a:xfrm>
          <a:prstGeom prst="rect">
            <a:avLst/>
          </a:prstGeom>
        </p:spPr>
      </p:pic>
      <p:sp>
        <p:nvSpPr>
          <p:cNvPr id="9" name="TextBox 8">
            <a:extLst>
              <a:ext uri="{FF2B5EF4-FFF2-40B4-BE49-F238E27FC236}">
                <a16:creationId xmlns:a16="http://schemas.microsoft.com/office/drawing/2014/main" id="{C6048A3C-A9E5-440C-8C3D-E8A24620724F}"/>
              </a:ext>
            </a:extLst>
          </p:cNvPr>
          <p:cNvSpPr txBox="1"/>
          <p:nvPr/>
        </p:nvSpPr>
        <p:spPr>
          <a:xfrm>
            <a:off x="318498" y="2722652"/>
            <a:ext cx="3339101" cy="369332"/>
          </a:xfrm>
          <a:prstGeom prst="rect">
            <a:avLst/>
          </a:prstGeom>
          <a:noFill/>
        </p:spPr>
        <p:txBody>
          <a:bodyPr wrap="square" rtlCol="0">
            <a:spAutoFit/>
          </a:bodyPr>
          <a:lstStyle/>
          <a:p>
            <a:r>
              <a:rPr lang="en-US" dirty="0"/>
              <a:t>59% Women are Dem voters </a:t>
            </a:r>
          </a:p>
        </p:txBody>
      </p:sp>
      <p:sp>
        <p:nvSpPr>
          <p:cNvPr id="10" name="Oval 9">
            <a:extLst>
              <a:ext uri="{FF2B5EF4-FFF2-40B4-BE49-F238E27FC236}">
                <a16:creationId xmlns:a16="http://schemas.microsoft.com/office/drawing/2014/main" id="{9AF1ADB4-5046-4AFE-80D3-5CF7ED5B1004}"/>
              </a:ext>
            </a:extLst>
          </p:cNvPr>
          <p:cNvSpPr/>
          <p:nvPr/>
        </p:nvSpPr>
        <p:spPr>
          <a:xfrm>
            <a:off x="9553492" y="5371528"/>
            <a:ext cx="803082" cy="723568"/>
          </a:xfrm>
          <a:prstGeom prst="ellipse">
            <a:avLst/>
          </a:prstGeom>
          <a:solidFill>
            <a:schemeClr val="accent2">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0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5133-21C4-4BF9-8DF4-35F8389B1B77}"/>
              </a:ext>
            </a:extLst>
          </p:cNvPr>
          <p:cNvSpPr>
            <a:spLocks noGrp="1"/>
          </p:cNvSpPr>
          <p:nvPr>
            <p:ph type="title"/>
          </p:nvPr>
        </p:nvSpPr>
        <p:spPr>
          <a:xfrm>
            <a:off x="609600" y="274638"/>
            <a:ext cx="10876908" cy="751397"/>
          </a:xfrm>
          <a:solidFill>
            <a:schemeClr val="bg1"/>
          </a:solidFill>
        </p:spPr>
        <p:txBody>
          <a:bodyPr/>
          <a:lstStyle/>
          <a:p>
            <a:r>
              <a:rPr lang="en-US" dirty="0"/>
              <a:t>National Results: Age, Race ‘08-’18</a:t>
            </a:r>
          </a:p>
        </p:txBody>
      </p:sp>
      <p:pic>
        <p:nvPicPr>
          <p:cNvPr id="6" name="Content Placeholder 5" descr="https://www.washingtonpost.com/resizer/zbYD_YVa67OiJlTKUYWl8Dsnm28=/1484x0/arc-anglerfish-washpost-prod-washpost.s3.amazonaws.com/public/EKFKFRIEQQYXRPRXESFMNNVFA4.png">
            <a:extLst>
              <a:ext uri="{FF2B5EF4-FFF2-40B4-BE49-F238E27FC236}">
                <a16:creationId xmlns:a16="http://schemas.microsoft.com/office/drawing/2014/main" id="{D4B0A345-DE94-4A3F-AD95-2617A3023FE1}"/>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247" y="1306006"/>
            <a:ext cx="6791232" cy="5551994"/>
          </a:xfrm>
          <a:prstGeom prst="rect">
            <a:avLst/>
          </a:prstGeom>
          <a:noFill/>
          <a:ln>
            <a:noFill/>
          </a:ln>
        </p:spPr>
      </p:pic>
      <p:pic>
        <p:nvPicPr>
          <p:cNvPr id="7" name="Picture 6" descr="https://www.washingtonpost.com/resizer/Pmdkg761QKMSXmSGLZ-4Ir1jMFc=/1484x0/arc-anglerfish-washpost-prod-washpost.s3.amazonaws.com/public/EAEKOLTSLQ2PFKFROW747ZBA2I.png">
            <a:extLst>
              <a:ext uri="{FF2B5EF4-FFF2-40B4-BE49-F238E27FC236}">
                <a16:creationId xmlns:a16="http://schemas.microsoft.com/office/drawing/2014/main" id="{D89F9F8E-65B4-443D-A1F4-BDB16E4BC6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06001"/>
            <a:ext cx="5943600" cy="5551998"/>
          </a:xfrm>
          <a:prstGeom prst="rect">
            <a:avLst/>
          </a:prstGeom>
          <a:noFill/>
          <a:ln>
            <a:noFill/>
          </a:ln>
        </p:spPr>
      </p:pic>
      <p:cxnSp>
        <p:nvCxnSpPr>
          <p:cNvPr id="9" name="Straight Connector 8">
            <a:extLst>
              <a:ext uri="{FF2B5EF4-FFF2-40B4-BE49-F238E27FC236}">
                <a16:creationId xmlns:a16="http://schemas.microsoft.com/office/drawing/2014/main" id="{A930DCD0-8662-485D-9D8F-AA391188C609}"/>
              </a:ext>
            </a:extLst>
          </p:cNvPr>
          <p:cNvCxnSpPr/>
          <p:nvPr/>
        </p:nvCxnSpPr>
        <p:spPr>
          <a:xfrm>
            <a:off x="1296063" y="3347499"/>
            <a:ext cx="3872285"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606F81-FC54-4017-9A07-00DB28F20F88}"/>
              </a:ext>
            </a:extLst>
          </p:cNvPr>
          <p:cNvCxnSpPr>
            <a:cxnSpLocks/>
          </p:cNvCxnSpPr>
          <p:nvPr/>
        </p:nvCxnSpPr>
        <p:spPr>
          <a:xfrm>
            <a:off x="7017057" y="3222497"/>
            <a:ext cx="2815312"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4D9A313-4F24-4690-A54C-1D2100E4A912}"/>
              </a:ext>
            </a:extLst>
          </p:cNvPr>
          <p:cNvSpPr/>
          <p:nvPr/>
        </p:nvSpPr>
        <p:spPr>
          <a:xfrm>
            <a:off x="4503751" y="1787782"/>
            <a:ext cx="803082" cy="723568"/>
          </a:xfrm>
          <a:prstGeom prst="ellipse">
            <a:avLst/>
          </a:prstGeom>
          <a:solidFill>
            <a:schemeClr val="accent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ED45E2B-B4E1-4753-A88E-0463F61C6DFB}"/>
              </a:ext>
            </a:extLst>
          </p:cNvPr>
          <p:cNvSpPr txBox="1"/>
          <p:nvPr/>
        </p:nvSpPr>
        <p:spPr>
          <a:xfrm>
            <a:off x="10233910" y="2085654"/>
            <a:ext cx="1725209" cy="923330"/>
          </a:xfrm>
          <a:prstGeom prst="rect">
            <a:avLst/>
          </a:prstGeom>
          <a:noFill/>
        </p:spPr>
        <p:txBody>
          <a:bodyPr wrap="square" rtlCol="0">
            <a:spAutoFit/>
          </a:bodyPr>
          <a:lstStyle/>
          <a:p>
            <a:r>
              <a:rPr lang="en-US" dirty="0"/>
              <a:t>College women have swung Dem</a:t>
            </a:r>
          </a:p>
        </p:txBody>
      </p:sp>
      <p:sp>
        <p:nvSpPr>
          <p:cNvPr id="14" name="Oval 13">
            <a:extLst>
              <a:ext uri="{FF2B5EF4-FFF2-40B4-BE49-F238E27FC236}">
                <a16:creationId xmlns:a16="http://schemas.microsoft.com/office/drawing/2014/main" id="{D2E40EA3-E6F2-4912-8317-852BDFD1421D}"/>
              </a:ext>
            </a:extLst>
          </p:cNvPr>
          <p:cNvSpPr/>
          <p:nvPr/>
        </p:nvSpPr>
        <p:spPr>
          <a:xfrm>
            <a:off x="9482199" y="1997162"/>
            <a:ext cx="803082" cy="723568"/>
          </a:xfrm>
          <a:prstGeom prst="ellipse">
            <a:avLst/>
          </a:prstGeom>
          <a:solidFill>
            <a:schemeClr val="accent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BD777C0-7494-4611-B404-31F9E2DE4AD5}"/>
              </a:ext>
            </a:extLst>
          </p:cNvPr>
          <p:cNvSpPr txBox="1"/>
          <p:nvPr/>
        </p:nvSpPr>
        <p:spPr>
          <a:xfrm>
            <a:off x="5323338" y="1651101"/>
            <a:ext cx="1725209" cy="646331"/>
          </a:xfrm>
          <a:prstGeom prst="rect">
            <a:avLst/>
          </a:prstGeom>
          <a:noFill/>
        </p:spPr>
        <p:txBody>
          <a:bodyPr wrap="square" rtlCol="0">
            <a:spAutoFit/>
          </a:bodyPr>
          <a:lstStyle/>
          <a:p>
            <a:r>
              <a:rPr lang="en-US" dirty="0"/>
              <a:t>Youth has swung Dem</a:t>
            </a:r>
          </a:p>
        </p:txBody>
      </p:sp>
    </p:spTree>
    <p:extLst>
      <p:ext uri="{BB962C8B-B14F-4D97-AF65-F5344CB8AC3E}">
        <p14:creationId xmlns:p14="http://schemas.microsoft.com/office/powerpoint/2010/main" val="33075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4346-C86D-46D3-949C-F59ED1B25C11}"/>
              </a:ext>
            </a:extLst>
          </p:cNvPr>
          <p:cNvSpPr>
            <a:spLocks noGrp="1"/>
          </p:cNvSpPr>
          <p:nvPr>
            <p:ph type="title"/>
          </p:nvPr>
        </p:nvSpPr>
        <p:spPr>
          <a:solidFill>
            <a:schemeClr val="accent3"/>
          </a:solidFill>
        </p:spPr>
        <p:txBody>
          <a:bodyPr/>
          <a:lstStyle/>
          <a:p>
            <a:r>
              <a:rPr lang="en-US" dirty="0"/>
              <a:t>Old/New Economy Divide Splits Parties</a:t>
            </a:r>
          </a:p>
        </p:txBody>
      </p:sp>
      <p:pic>
        <p:nvPicPr>
          <p:cNvPr id="4" name="Content Placeholder 3">
            <a:hlinkClick r:id="rId2"/>
            <a:extLst>
              <a:ext uri="{FF2B5EF4-FFF2-40B4-BE49-F238E27FC236}">
                <a16:creationId xmlns:a16="http://schemas.microsoft.com/office/drawing/2014/main" id="{36003257-C092-4F1A-9D0C-7F070A1CE88D}"/>
              </a:ext>
            </a:extLst>
          </p:cNvPr>
          <p:cNvPicPr>
            <a:picLocks noGrp="1" noChangeAspect="1"/>
          </p:cNvPicPr>
          <p:nvPr>
            <p:ph idx="1"/>
          </p:nvPr>
        </p:nvPicPr>
        <p:blipFill>
          <a:blip r:embed="rId3"/>
          <a:stretch>
            <a:fillRect/>
          </a:stretch>
        </p:blipFill>
        <p:spPr>
          <a:xfrm>
            <a:off x="1059305" y="1834355"/>
            <a:ext cx="10972800" cy="5000071"/>
          </a:xfrm>
          <a:prstGeom prst="rect">
            <a:avLst/>
          </a:prstGeom>
        </p:spPr>
      </p:pic>
    </p:spTree>
    <p:extLst>
      <p:ext uri="{BB962C8B-B14F-4D97-AF65-F5344CB8AC3E}">
        <p14:creationId xmlns:p14="http://schemas.microsoft.com/office/powerpoint/2010/main" val="85980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056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Statewide Party Registration: 1994-2018</a:t>
            </a:r>
          </a:p>
        </p:txBody>
      </p:sp>
      <p:graphicFrame>
        <p:nvGraphicFramePr>
          <p:cNvPr id="5" name="Chart 4">
            <a:extLst>
              <a:ext uri="{FF2B5EF4-FFF2-40B4-BE49-F238E27FC236}">
                <a16:creationId xmlns:a16="http://schemas.microsoft.com/office/drawing/2014/main" id="{B02DBEAB-4C14-4530-A8FA-49254743DA0C}"/>
              </a:ext>
            </a:extLst>
          </p:cNvPr>
          <p:cNvGraphicFramePr>
            <a:graphicFrameLocks noGrp="1"/>
          </p:cNvGraphicFramePr>
          <p:nvPr>
            <p:extLst/>
          </p:nvPr>
        </p:nvGraphicFramePr>
        <p:xfrm>
          <a:off x="0" y="705665"/>
          <a:ext cx="12192000" cy="61523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1588CE5-C41C-42D2-BDB3-9D0910BD983E}"/>
              </a:ext>
            </a:extLst>
          </p:cNvPr>
          <p:cNvSpPr txBox="1"/>
          <p:nvPr/>
        </p:nvSpPr>
        <p:spPr>
          <a:xfrm>
            <a:off x="8619214" y="6488668"/>
            <a:ext cx="357278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389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1EF6-5185-4534-9E87-FF6A0827FAFF}"/>
              </a:ext>
            </a:extLst>
          </p:cNvPr>
          <p:cNvSpPr>
            <a:spLocks noGrp="1"/>
          </p:cNvSpPr>
          <p:nvPr>
            <p:ph type="title"/>
          </p:nvPr>
        </p:nvSpPr>
        <p:spPr>
          <a:xfrm>
            <a:off x="609600" y="274638"/>
            <a:ext cx="10972800" cy="670584"/>
          </a:xfrm>
          <a:solidFill>
            <a:schemeClr val="bg1"/>
          </a:solidFill>
        </p:spPr>
        <p:txBody>
          <a:bodyPr/>
          <a:lstStyle/>
          <a:p>
            <a:r>
              <a:rPr lang="en-US" sz="3600" dirty="0"/>
              <a:t>Party Registration in Kent County+, Oct. 2018</a:t>
            </a:r>
          </a:p>
        </p:txBody>
      </p:sp>
      <p:graphicFrame>
        <p:nvGraphicFramePr>
          <p:cNvPr id="7" name="Content Placeholder 6">
            <a:extLst>
              <a:ext uri="{FF2B5EF4-FFF2-40B4-BE49-F238E27FC236}">
                <a16:creationId xmlns:a16="http://schemas.microsoft.com/office/drawing/2014/main" id="{62F66DB8-9423-43B8-A49A-062D8F7C7C22}"/>
              </a:ext>
            </a:extLst>
          </p:cNvPr>
          <p:cNvGraphicFramePr>
            <a:graphicFrameLocks noGrp="1"/>
          </p:cNvGraphicFramePr>
          <p:nvPr>
            <p:ph idx="1"/>
            <p:extLst>
              <p:ext uri="{D42A27DB-BD31-4B8C-83A1-F6EECF244321}">
                <p14:modId xmlns:p14="http://schemas.microsoft.com/office/powerpoint/2010/main" val="152244265"/>
              </p:ext>
            </p:extLst>
          </p:nvPr>
        </p:nvGraphicFramePr>
        <p:xfrm>
          <a:off x="0" y="1181528"/>
          <a:ext cx="12082408" cy="7505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915592"/>
      </p:ext>
    </p:extLst>
  </p:cSld>
  <p:clrMapOvr>
    <a:masterClrMapping/>
  </p:clrMapOvr>
</p:sld>
</file>

<file path=ppt/theme/theme1.xml><?xml version="1.0" encoding="utf-8"?>
<a:theme xmlns:a="http://schemas.openxmlformats.org/drawingml/2006/main" name="Patriotic">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triotic" id="{1342E12F-A35A-412E-A7A5-45818C3B6664}" vid="{743B56EC-D6BA-458E-B71A-88E3D6A3A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15095</TotalTime>
  <Words>2520</Words>
  <Application>Microsoft Office PowerPoint</Application>
  <PresentationFormat>Widescreen</PresentationFormat>
  <Paragraphs>743</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Franklin Gothic Book</vt:lpstr>
      <vt:lpstr>Franklin Gothic Medium</vt:lpstr>
      <vt:lpstr>Patriotic</vt:lpstr>
      <vt:lpstr>2018 Elections in USA, Maryland  and Kent County</vt:lpstr>
      <vt:lpstr>Overview</vt:lpstr>
      <vt:lpstr>National Results</vt:lpstr>
      <vt:lpstr>National Results</vt:lpstr>
      <vt:lpstr>National Results: Gender, Age, Race, Ed, Income, Ideology</vt:lpstr>
      <vt:lpstr>National Results: Age, Race ‘08-’18</vt:lpstr>
      <vt:lpstr>Old/New Economy Divide Splits Parties</vt:lpstr>
      <vt:lpstr>Statewide Party Registration: 1994-2018</vt:lpstr>
      <vt:lpstr>Party Registration in Kent County+, Oct. 2018</vt:lpstr>
      <vt:lpstr>Turnout by County: 2014 vs. 2018</vt:lpstr>
      <vt:lpstr>Dem Turnout by County: 2014 vs. 2018</vt:lpstr>
      <vt:lpstr>Rep Turnout by County: 2014 vs. 2018</vt:lpstr>
      <vt:lpstr>Race for Governor: Hogan Wave vs. Blue Wave</vt:lpstr>
      <vt:lpstr>Trends in Voting: Governor’s Races 1994-2018 (Total Vote)</vt:lpstr>
      <vt:lpstr>Jealous Loss is Across the Board:  Core Jurisdictions (below average throughout ‘10, ’14,’16,’18)</vt:lpstr>
      <vt:lpstr>Jealous Loss is Across the Board:  Middle Jurisdictions (below average each year in each jurisdiction)</vt:lpstr>
      <vt:lpstr>Jealous Loss is Across the Board:  Lowest Jurisdictions (Under 35%+ average 2010, 2014, 2016, 2018)</vt:lpstr>
      <vt:lpstr>Why did Hogan Win?</vt:lpstr>
      <vt:lpstr>Candidates, Parties and Ideology F18</vt:lpstr>
      <vt:lpstr>Why did Jealous Lose – Limited Primary Win</vt:lpstr>
      <vt:lpstr>Why did Jealous Lose – Divided Primary</vt:lpstr>
      <vt:lpstr>Why did Jealous Lose – Funding, Strategy, Campaign</vt:lpstr>
      <vt:lpstr>Why did Jealous Lose – Dem Establishment Lukewarm</vt:lpstr>
      <vt:lpstr>Why did Jealous Lose – Policies too progressive?</vt:lpstr>
      <vt:lpstr>Why did Jealous Lose – Race?</vt:lpstr>
      <vt:lpstr>2018: Blue Wave Elsewhere: Governor vs. Other Statewide Votes</vt:lpstr>
      <vt:lpstr>Congressional Races in Maryland - Primaries</vt:lpstr>
      <vt:lpstr>Congressional Races in Maryland - Primaries</vt:lpstr>
      <vt:lpstr>Congressional Races in Maryland - General</vt:lpstr>
      <vt:lpstr>CD1: Why did Colvin lose?</vt:lpstr>
      <vt:lpstr>Could Dems afford to “give away” votes to  make CD1 more competitive?</vt:lpstr>
      <vt:lpstr>Is there a geographic problem in trying to  make CD1 more competitive?</vt:lpstr>
      <vt:lpstr>Could Dems afford to “give away” votes to  make CD1 more competitive?</vt:lpstr>
      <vt:lpstr>Other reasons Colvin lost…</vt:lpstr>
      <vt:lpstr>Maryland General Assembly: 2010-18 Results</vt:lpstr>
      <vt:lpstr>Maryland General Assembly: 2018 Results</vt:lpstr>
      <vt:lpstr>Maryland General Assembly: 2010-18 Results</vt:lpstr>
      <vt:lpstr>How Did Kent County Vote? Dems=9 Reps=10 vs. QA Dems=1 Reps=20</vt:lpstr>
      <vt:lpstr>Possible 2022 Futures - Maryland</vt:lpstr>
      <vt:lpstr>Possible 2022 Futures – Maryland/Kent County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Elections and Polling Results in Maryland and Anne Arundel County</dc:title>
  <dc:creator>Dan Nataf</dc:creator>
  <cp:lastModifiedBy>Dan Nataf</cp:lastModifiedBy>
  <cp:revision>115</cp:revision>
  <cp:lastPrinted>2018-11-14T17:49:01Z</cp:lastPrinted>
  <dcterms:created xsi:type="dcterms:W3CDTF">2018-11-10T21:54:38Z</dcterms:created>
  <dcterms:modified xsi:type="dcterms:W3CDTF">2018-12-13T21:21:52Z</dcterms:modified>
</cp:coreProperties>
</file>