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71" r:id="rId6"/>
    <p:sldId id="272" r:id="rId7"/>
    <p:sldId id="275" r:id="rId8"/>
    <p:sldId id="285" r:id="rId9"/>
    <p:sldId id="286" r:id="rId10"/>
    <p:sldId id="287" r:id="rId11"/>
    <p:sldId id="288" r:id="rId12"/>
    <p:sldId id="289" r:id="rId13"/>
    <p:sldId id="290" r:id="rId14"/>
    <p:sldId id="292" r:id="rId15"/>
    <p:sldId id="284" r:id="rId16"/>
    <p:sldId id="317" r:id="rId17"/>
    <p:sldId id="327" r:id="rId18"/>
    <p:sldId id="328" r:id="rId19"/>
    <p:sldId id="329" r:id="rId20"/>
    <p:sldId id="330" r:id="rId21"/>
    <p:sldId id="313" r:id="rId22"/>
    <p:sldId id="331" r:id="rId23"/>
    <p:sldId id="302" r:id="rId24"/>
    <p:sldId id="314" r:id="rId25"/>
    <p:sldId id="300" r:id="rId26"/>
    <p:sldId id="324" r:id="rId27"/>
    <p:sldId id="291" r:id="rId28"/>
    <p:sldId id="29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40BE3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8259" autoAdjust="0"/>
  </p:normalViewPr>
  <p:slideViewPr>
    <p:cSldViewPr>
      <p:cViewPr>
        <p:scale>
          <a:sx n="60" d="100"/>
          <a:sy n="60" d="100"/>
        </p:scale>
        <p:origin x="-96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hart%20in%20Microsoft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1\Fall\CSLI%20SA%20F1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Chart%20in%20Microsoft%20Word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Chart%202%20in%20Microsoft%20Office%20PowerPoint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Word]Sheet1'!$A$137</c:f>
              <c:strCache>
                <c:ptCount val="1"/>
                <c:pt idx="0">
                  <c:v>CSLI</c:v>
                </c:pt>
              </c:strCache>
            </c:strRef>
          </c:tx>
          <c:spPr>
            <a:ln w="635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Word]Sheet1'!$B$136:$N$136</c:f>
              <c:strCache>
                <c:ptCount val="13"/>
                <c:pt idx="0">
                  <c:v>Fall '07</c:v>
                </c:pt>
                <c:pt idx="1">
                  <c:v>Spring '08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Word]Sheet1'!$B$137:$N$137</c:f>
              <c:numCache>
                <c:formatCode>General</c:formatCode>
                <c:ptCount val="13"/>
                <c:pt idx="0">
                  <c:v>35</c:v>
                </c:pt>
                <c:pt idx="1">
                  <c:v>28</c:v>
                </c:pt>
                <c:pt idx="2">
                  <c:v>24</c:v>
                </c:pt>
                <c:pt idx="3">
                  <c:v>53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in Microsoft Word]Sheet1'!$A$138</c:f>
              <c:strCache>
                <c:ptCount val="1"/>
                <c:pt idx="0">
                  <c:v>Gallup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Word]Sheet1'!$B$136:$N$136</c:f>
              <c:strCache>
                <c:ptCount val="13"/>
                <c:pt idx="0">
                  <c:v>Fall '07</c:v>
                </c:pt>
                <c:pt idx="1">
                  <c:v>Spring '08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Word]Sheet1'!$B$138:$N$138</c:f>
              <c:numCache>
                <c:formatCode>General</c:formatCode>
                <c:ptCount val="13"/>
                <c:pt idx="0">
                  <c:v>32</c:v>
                </c:pt>
                <c:pt idx="1">
                  <c:v>30</c:v>
                </c:pt>
                <c:pt idx="2">
                  <c:v>25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244800"/>
        <c:axId val="277024128"/>
      </c:lineChart>
      <c:catAx>
        <c:axId val="22324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77024128"/>
        <c:crosses val="autoZero"/>
        <c:auto val="1"/>
        <c:lblAlgn val="ctr"/>
        <c:lblOffset val="100"/>
        <c:noMultiLvlLbl val="0"/>
      </c:catAx>
      <c:valAx>
        <c:axId val="27702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44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Right</c:v>
                </c:pt>
              </c:strCache>
            </c:strRef>
          </c:tx>
          <c:spPr>
            <a:ln w="63500">
              <a:solidFill>
                <a:srgbClr val="33CC33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Sheet1!$B$1:$AE$1</c:f>
              <c:strCache>
                <c:ptCount val="30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  <c:pt idx="26">
                  <c:v>Sp '12</c:v>
                </c:pt>
                <c:pt idx="27">
                  <c:v>Fa '12</c:v>
                </c:pt>
                <c:pt idx="28">
                  <c:v>Sp '13</c:v>
                </c:pt>
                <c:pt idx="29">
                  <c:v>Fa '13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57</c:v>
                </c:pt>
                <c:pt idx="1">
                  <c:v>54</c:v>
                </c:pt>
                <c:pt idx="2">
                  <c:v>58</c:v>
                </c:pt>
                <c:pt idx="3">
                  <c:v>55</c:v>
                </c:pt>
                <c:pt idx="4">
                  <c:v>62</c:v>
                </c:pt>
                <c:pt idx="5">
                  <c:v>66</c:v>
                </c:pt>
                <c:pt idx="6">
                  <c:v>60</c:v>
                </c:pt>
                <c:pt idx="7">
                  <c:v>61</c:v>
                </c:pt>
                <c:pt idx="8">
                  <c:v>62</c:v>
                </c:pt>
                <c:pt idx="9">
                  <c:v>51</c:v>
                </c:pt>
                <c:pt idx="10">
                  <c:v>58</c:v>
                </c:pt>
                <c:pt idx="11">
                  <c:v>58</c:v>
                </c:pt>
                <c:pt idx="12">
                  <c:v>53</c:v>
                </c:pt>
                <c:pt idx="13">
                  <c:v>57</c:v>
                </c:pt>
                <c:pt idx="14">
                  <c:v>55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50</c:v>
                </c:pt>
                <c:pt idx="19">
                  <c:v>52</c:v>
                </c:pt>
                <c:pt idx="20">
                  <c:v>47</c:v>
                </c:pt>
                <c:pt idx="21">
                  <c:v>52</c:v>
                </c:pt>
                <c:pt idx="22">
                  <c:v>52</c:v>
                </c:pt>
                <c:pt idx="23">
                  <c:v>49</c:v>
                </c:pt>
                <c:pt idx="24">
                  <c:v>50</c:v>
                </c:pt>
                <c:pt idx="25">
                  <c:v>47</c:v>
                </c:pt>
                <c:pt idx="26">
                  <c:v>43</c:v>
                </c:pt>
                <c:pt idx="27">
                  <c:v>50</c:v>
                </c:pt>
                <c:pt idx="28">
                  <c:v>49</c:v>
                </c:pt>
                <c:pt idx="29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Wrong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Sheet1!$B$1:$AE$1</c:f>
              <c:strCache>
                <c:ptCount val="30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  <c:pt idx="26">
                  <c:v>Sp '12</c:v>
                </c:pt>
                <c:pt idx="27">
                  <c:v>Fa '12</c:v>
                </c:pt>
                <c:pt idx="28">
                  <c:v>Sp '13</c:v>
                </c:pt>
                <c:pt idx="29">
                  <c:v>Fa '13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23</c:v>
                </c:pt>
                <c:pt idx="1">
                  <c:v>27</c:v>
                </c:pt>
                <c:pt idx="2">
                  <c:v>25</c:v>
                </c:pt>
                <c:pt idx="3">
                  <c:v>24</c:v>
                </c:pt>
                <c:pt idx="4">
                  <c:v>23</c:v>
                </c:pt>
                <c:pt idx="5">
                  <c:v>15</c:v>
                </c:pt>
                <c:pt idx="6">
                  <c:v>26</c:v>
                </c:pt>
                <c:pt idx="7">
                  <c:v>21</c:v>
                </c:pt>
                <c:pt idx="8">
                  <c:v>25</c:v>
                </c:pt>
                <c:pt idx="9">
                  <c:v>34</c:v>
                </c:pt>
                <c:pt idx="10">
                  <c:v>31</c:v>
                </c:pt>
                <c:pt idx="11">
                  <c:v>24</c:v>
                </c:pt>
                <c:pt idx="12">
                  <c:v>29</c:v>
                </c:pt>
                <c:pt idx="13">
                  <c:v>27</c:v>
                </c:pt>
                <c:pt idx="14">
                  <c:v>26</c:v>
                </c:pt>
                <c:pt idx="15">
                  <c:v>29</c:v>
                </c:pt>
                <c:pt idx="16">
                  <c:v>27</c:v>
                </c:pt>
                <c:pt idx="17">
                  <c:v>33</c:v>
                </c:pt>
                <c:pt idx="18">
                  <c:v>32</c:v>
                </c:pt>
                <c:pt idx="19">
                  <c:v>31</c:v>
                </c:pt>
                <c:pt idx="20">
                  <c:v>28</c:v>
                </c:pt>
                <c:pt idx="21">
                  <c:v>27</c:v>
                </c:pt>
                <c:pt idx="22">
                  <c:v>28</c:v>
                </c:pt>
                <c:pt idx="23">
                  <c:v>28</c:v>
                </c:pt>
                <c:pt idx="24">
                  <c:v>28</c:v>
                </c:pt>
                <c:pt idx="25">
                  <c:v>32</c:v>
                </c:pt>
                <c:pt idx="26">
                  <c:v>41</c:v>
                </c:pt>
                <c:pt idx="27">
                  <c:v>36</c:v>
                </c:pt>
                <c:pt idx="28">
                  <c:v>33</c:v>
                </c:pt>
                <c:pt idx="29">
                  <c:v>35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Unsure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Sheet1!$B$1:$AE$1</c:f>
              <c:strCache>
                <c:ptCount val="30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  <c:pt idx="26">
                  <c:v>Sp '12</c:v>
                </c:pt>
                <c:pt idx="27">
                  <c:v>Fa '12</c:v>
                </c:pt>
                <c:pt idx="28">
                  <c:v>Sp '13</c:v>
                </c:pt>
                <c:pt idx="29">
                  <c:v>Fa '13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20</c:v>
                </c:pt>
                <c:pt idx="1">
                  <c:v>19</c:v>
                </c:pt>
                <c:pt idx="2">
                  <c:v>17</c:v>
                </c:pt>
                <c:pt idx="3">
                  <c:v>20</c:v>
                </c:pt>
                <c:pt idx="4">
                  <c:v>15</c:v>
                </c:pt>
                <c:pt idx="5">
                  <c:v>19</c:v>
                </c:pt>
                <c:pt idx="6">
                  <c:v>14</c:v>
                </c:pt>
                <c:pt idx="7">
                  <c:v>18</c:v>
                </c:pt>
                <c:pt idx="8">
                  <c:v>13</c:v>
                </c:pt>
                <c:pt idx="9">
                  <c:v>15</c:v>
                </c:pt>
                <c:pt idx="10">
                  <c:v>12</c:v>
                </c:pt>
                <c:pt idx="11">
                  <c:v>19</c:v>
                </c:pt>
                <c:pt idx="12">
                  <c:v>18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21</c:v>
                </c:pt>
                <c:pt idx="17">
                  <c:v>16</c:v>
                </c:pt>
                <c:pt idx="18">
                  <c:v>17</c:v>
                </c:pt>
                <c:pt idx="19">
                  <c:v>17</c:v>
                </c:pt>
                <c:pt idx="20">
                  <c:v>25</c:v>
                </c:pt>
                <c:pt idx="21">
                  <c:v>21</c:v>
                </c:pt>
                <c:pt idx="22">
                  <c:v>20</c:v>
                </c:pt>
                <c:pt idx="23">
                  <c:v>23</c:v>
                </c:pt>
                <c:pt idx="24">
                  <c:v>22</c:v>
                </c:pt>
                <c:pt idx="25">
                  <c:v>22</c:v>
                </c:pt>
                <c:pt idx="26">
                  <c:v>16</c:v>
                </c:pt>
                <c:pt idx="27">
                  <c:v>14</c:v>
                </c:pt>
                <c:pt idx="28">
                  <c:v>18</c:v>
                </c:pt>
                <c:pt idx="29">
                  <c:v>16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490816"/>
        <c:axId val="205211328"/>
      </c:lineChart>
      <c:catAx>
        <c:axId val="21949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5211328"/>
        <c:crosses val="autoZero"/>
        <c:auto val="1"/>
        <c:lblAlgn val="ctr"/>
        <c:lblOffset val="100"/>
        <c:noMultiLvlLbl val="0"/>
      </c:catAx>
      <c:valAx>
        <c:axId val="20521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490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506733387298561E-2"/>
          <c:y val="1.5410490630146698E-2"/>
          <c:w val="0.92750094151582907"/>
          <c:h val="0.85392088562148416"/>
        </c:manualLayout>
      </c:layout>
      <c:lineChart>
        <c:grouping val="standard"/>
        <c:varyColors val="0"/>
        <c:ser>
          <c:idx val="7"/>
          <c:order val="3"/>
          <c:tx>
            <c:strRef>
              <c:f>'[Chart in Microsoft Word]Sheet2'!$C$22</c:f>
              <c:strCache>
                <c:ptCount val="1"/>
                <c:pt idx="0">
                  <c:v>Education </c:v>
                </c:pt>
              </c:strCache>
            </c:strRef>
          </c:tx>
          <c:spPr>
            <a:ln w="63500">
              <a:solidFill>
                <a:srgbClr val="006DDA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Word]Sheet2'!$D$22:$P$22</c:f>
              <c:numCache>
                <c:formatCode>General</c:formatCode>
                <c:ptCount val="13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</c:numCache>
            </c:numRef>
          </c:val>
          <c:smooth val="1"/>
        </c:ser>
        <c:ser>
          <c:idx val="8"/>
          <c:order val="4"/>
          <c:tx>
            <c:strRef>
              <c:f>'[Chart in Microsoft Word]Sheet2'!$C$23</c:f>
              <c:strCache>
                <c:ptCount val="1"/>
                <c:pt idx="0">
                  <c:v>Crime / drugs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Word]Sheet2'!$D$23:$P$23</c:f>
              <c:numCache>
                <c:formatCode>General</c:formatCode>
                <c:ptCount val="13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</c:numCache>
            </c:numRef>
          </c:val>
          <c:smooth val="1"/>
        </c:ser>
        <c:ser>
          <c:idx val="9"/>
          <c:order val="5"/>
          <c:tx>
            <c:strRef>
              <c:f>'[Chart in Microsoft Word]Sheet2'!$C$24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Word]Sheet2'!$D$24:$P$24</c:f>
              <c:numCache>
                <c:formatCode>General</c:formatCode>
                <c:ptCount val="13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</c:numCache>
            </c:numRef>
          </c:val>
          <c:smooth val="1"/>
        </c:ser>
        <c:ser>
          <c:idx val="10"/>
          <c:order val="6"/>
          <c:tx>
            <c:strRef>
              <c:f>'[Chart in Microsoft Word]Sheet2'!$C$25</c:f>
              <c:strCache>
                <c:ptCount val="1"/>
                <c:pt idx="0">
                  <c:v>Govt. inefficient, corrupt</c:v>
                </c:pt>
              </c:strCache>
            </c:strRef>
          </c:tx>
          <c:spPr>
            <a:ln w="98425">
              <a:solidFill>
                <a:srgbClr val="C0504D">
                  <a:lumMod val="60000"/>
                  <a:lumOff val="40000"/>
                </a:srgb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Word]Sheet2'!$D$25:$P$25</c:f>
              <c:numCache>
                <c:formatCode>General</c:formatCode>
                <c:ptCount val="13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</c:numCache>
            </c:numRef>
          </c:val>
          <c:smooth val="1"/>
        </c:ser>
        <c:ser>
          <c:idx val="0"/>
          <c:order val="0"/>
          <c:tx>
            <c:strRef>
              <c:f>'[Chart in Microsoft Word]Sheet2'!$C$21</c:f>
              <c:strCache>
                <c:ptCount val="1"/>
                <c:pt idx="0">
                  <c:v>Economy </c:v>
                </c:pt>
              </c:strCache>
            </c:strRef>
          </c:tx>
          <c:spPr>
            <a:ln w="635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3.2710280373831772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457943925234783E-3"/>
                  <c:y val="6.5656565656565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'[Chart in Microsoft Word]Sheet2'!$D$21:$P$21</c:f>
              <c:numCache>
                <c:formatCode>General</c:formatCode>
                <c:ptCount val="13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'[Chart in Microsoft Word]Sheet2'!$D$20:$P$20</c:f>
              <c:strCache>
                <c:ptCount val="13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468160"/>
        <c:axId val="277022400"/>
      </c:lineChart>
      <c:catAx>
        <c:axId val="245468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77022400"/>
        <c:crosses val="autoZero"/>
        <c:auto val="1"/>
        <c:lblAlgn val="ctr"/>
        <c:lblOffset val="100"/>
        <c:noMultiLvlLbl val="0"/>
      </c:catAx>
      <c:valAx>
        <c:axId val="277022400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5468160"/>
        <c:crosses val="autoZero"/>
        <c:crossBetween val="between"/>
      </c:valAx>
    </c:plotArea>
    <c:legend>
      <c:legendPos val="b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4.6884735202492214E-2"/>
          <c:y val="0.94005171183729019"/>
          <c:w val="0.9"/>
          <c:h val="5.9948288162709806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55</c:v>
                </c:pt>
                <c:pt idx="4">
                  <c:v>49</c:v>
                </c:pt>
                <c:pt idx="5">
                  <c:v>46</c:v>
                </c:pt>
                <c:pt idx="6">
                  <c:v>48</c:v>
                </c:pt>
                <c:pt idx="7">
                  <c:v>44</c:v>
                </c:pt>
                <c:pt idx="8">
                  <c:v>45</c:v>
                </c:pt>
                <c:pt idx="9">
                  <c:v>49</c:v>
                </c:pt>
                <c:pt idx="10">
                  <c:v>48</c:v>
                </c:pt>
                <c:pt idx="11">
                  <c:v>51</c:v>
                </c:pt>
                <c:pt idx="12">
                  <c:v>48</c:v>
                </c:pt>
                <c:pt idx="13">
                  <c:v>49</c:v>
                </c:pt>
                <c:pt idx="14">
                  <c:v>53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33</c:v>
                </c:pt>
                <c:pt idx="11">
                  <c:v>38</c:v>
                </c:pt>
                <c:pt idx="12">
                  <c:v>33</c:v>
                </c:pt>
                <c:pt idx="13">
                  <c:v>30</c:v>
                </c:pt>
                <c:pt idx="14">
                  <c:v>40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ln w="63500">
              <a:solidFill>
                <a:srgbClr val="006DDA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5">
                  <c:v>5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13</c:v>
                </c:pt>
                <c:pt idx="12">
                  <c:v>16</c:v>
                </c:pt>
                <c:pt idx="13">
                  <c:v>12</c:v>
                </c:pt>
                <c:pt idx="14">
                  <c:v>14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38208"/>
        <c:axId val="264761856"/>
      </c:lineChart>
      <c:catAx>
        <c:axId val="147038208"/>
        <c:scaling>
          <c:orientation val="minMax"/>
        </c:scaling>
        <c:delete val="0"/>
        <c:axPos val="b"/>
        <c:majorTickMark val="out"/>
        <c:minorTickMark val="none"/>
        <c:tickLblPos val="nextTo"/>
        <c:crossAx val="264761856"/>
        <c:crosses val="autoZero"/>
        <c:auto val="1"/>
        <c:lblAlgn val="ctr"/>
        <c:lblOffset val="100"/>
        <c:noMultiLvlLbl val="0"/>
      </c:catAx>
      <c:valAx>
        <c:axId val="26476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0382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2 in Microsoft Office PowerPoint]Sheet1'!$A$2</c:f>
              <c:strCache>
                <c:ptCount val="1"/>
                <c:pt idx="0">
                  <c:v>Health Care Quality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AE2E0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90000"/>
                  <a:lumOff val="1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Office PowerPoint]Sheet1'!$B$1:$G$1</c:f>
              <c:strCache>
                <c:ptCount val="6"/>
                <c:pt idx="0">
                  <c:v>Conservatives</c:v>
                </c:pt>
                <c:pt idx="1">
                  <c:v>Moderates</c:v>
                </c:pt>
                <c:pt idx="2">
                  <c:v>Liberals</c:v>
                </c:pt>
                <c:pt idx="3">
                  <c:v>Dems</c:v>
                </c:pt>
                <c:pt idx="4">
                  <c:v>Reps</c:v>
                </c:pt>
                <c:pt idx="5">
                  <c:v>Indep.</c:v>
                </c:pt>
              </c:strCache>
            </c:strRef>
          </c:cat>
          <c:val>
            <c:numRef>
              <c:f>'[Chart 2 in Microsoft Office PowerPoint]Sheet1'!$B$2:$G$2</c:f>
              <c:numCache>
                <c:formatCode>General</c:formatCode>
                <c:ptCount val="6"/>
                <c:pt idx="0">
                  <c:v>18</c:v>
                </c:pt>
                <c:pt idx="1">
                  <c:v>31</c:v>
                </c:pt>
                <c:pt idx="2">
                  <c:v>47</c:v>
                </c:pt>
                <c:pt idx="3">
                  <c:v>35</c:v>
                </c:pt>
                <c:pt idx="4">
                  <c:v>23</c:v>
                </c:pt>
                <c:pt idx="5">
                  <c:v>22</c:v>
                </c:pt>
              </c:numCache>
            </c:numRef>
          </c:val>
        </c:ser>
        <c:ser>
          <c:idx val="1"/>
          <c:order val="1"/>
          <c:tx>
            <c:strRef>
              <c:f>'[Chart 2 in Microsoft Office PowerPoint]Sheet1'!$A$3</c:f>
              <c:strCache>
                <c:ptCount val="1"/>
                <c:pt idx="0">
                  <c:v>Health Care Access</c:v>
                </c:pt>
              </c:strCache>
            </c:strRef>
          </c:tx>
          <c:spPr>
            <a:solidFill>
              <a:srgbClr val="E3906B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DF151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CC6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  <a:lumOff val="2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Office PowerPoint]Sheet1'!$B$1:$G$1</c:f>
              <c:strCache>
                <c:ptCount val="6"/>
                <c:pt idx="0">
                  <c:v>Conservatives</c:v>
                </c:pt>
                <c:pt idx="1">
                  <c:v>Moderates</c:v>
                </c:pt>
                <c:pt idx="2">
                  <c:v>Liberals</c:v>
                </c:pt>
                <c:pt idx="3">
                  <c:v>Dems</c:v>
                </c:pt>
                <c:pt idx="4">
                  <c:v>Reps</c:v>
                </c:pt>
                <c:pt idx="5">
                  <c:v>Indep.</c:v>
                </c:pt>
              </c:strCache>
            </c:strRef>
          </c:cat>
          <c:val>
            <c:numRef>
              <c:f>'[Chart 2 in Microsoft Office PowerPoint]Sheet1'!$B$3:$G$3</c:f>
              <c:numCache>
                <c:formatCode>General</c:formatCode>
                <c:ptCount val="6"/>
                <c:pt idx="0">
                  <c:v>21</c:v>
                </c:pt>
                <c:pt idx="1">
                  <c:v>35</c:v>
                </c:pt>
                <c:pt idx="2">
                  <c:v>56</c:v>
                </c:pt>
                <c:pt idx="3">
                  <c:v>41</c:v>
                </c:pt>
                <c:pt idx="4">
                  <c:v>24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97952"/>
        <c:axId val="131224064"/>
      </c:barChart>
      <c:catAx>
        <c:axId val="142397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1224064"/>
        <c:crosses val="autoZero"/>
        <c:auto val="1"/>
        <c:lblAlgn val="ctr"/>
        <c:lblOffset val="100"/>
        <c:noMultiLvlLbl val="0"/>
      </c:catAx>
      <c:valAx>
        <c:axId val="13122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2397952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0.46535</cdr:x>
      <cdr:y>0.07534</cdr:y>
    </cdr:from>
    <cdr:to>
      <cdr:x>0.58416</cdr:x>
      <cdr:y>0.16663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1400" y="304800"/>
          <a:ext cx="91440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Obama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0.40472</cdr:x>
      <cdr:y>0.31343</cdr:y>
    </cdr:from>
    <cdr:to>
      <cdr:x>0.53205</cdr:x>
      <cdr:y>0.38698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00548" y="2382397"/>
          <a:ext cx="1132773" cy="559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Economy</a:t>
          </a:r>
        </a:p>
      </cdr:txBody>
    </cdr:sp>
  </cdr:relSizeAnchor>
  <cdr:relSizeAnchor xmlns:cdr="http://schemas.openxmlformats.org/drawingml/2006/chartDrawing">
    <cdr:from>
      <cdr:x>0.72897</cdr:x>
      <cdr:y>0.51978</cdr:y>
    </cdr:from>
    <cdr:to>
      <cdr:x>0.81414</cdr:x>
      <cdr:y>0.55761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43600" y="2721768"/>
          <a:ext cx="694425" cy="198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Taxes</a:t>
          </a:r>
        </a:p>
      </cdr:txBody>
    </cdr:sp>
  </cdr:relSizeAnchor>
  <cdr:relSizeAnchor xmlns:cdr="http://schemas.openxmlformats.org/drawingml/2006/chartDrawing">
    <cdr:from>
      <cdr:x>0.78169</cdr:x>
      <cdr:y>0.62165</cdr:y>
    </cdr:from>
    <cdr:to>
      <cdr:x>0.93794</cdr:x>
      <cdr:y>0.69352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73415" y="3255168"/>
          <a:ext cx="1273969" cy="376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Govt. Waste/Ethics</a:t>
          </a:r>
        </a:p>
      </cdr:txBody>
    </cdr:sp>
  </cdr:relSizeAnchor>
  <cdr:relSizeAnchor xmlns:cdr="http://schemas.openxmlformats.org/drawingml/2006/chartDrawing">
    <cdr:from>
      <cdr:x>0.90758</cdr:x>
      <cdr:y>0.70896</cdr:y>
    </cdr:from>
    <cdr:to>
      <cdr:x>0.99275</cdr:x>
      <cdr:y>0.74679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99867" y="3712368"/>
          <a:ext cx="694425" cy="198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Crime</a:t>
          </a:r>
        </a:p>
      </cdr:txBody>
    </cdr:sp>
  </cdr:relSizeAnchor>
  <cdr:relSizeAnchor xmlns:cdr="http://schemas.openxmlformats.org/drawingml/2006/chartDrawing">
    <cdr:from>
      <cdr:x>0.87372</cdr:x>
      <cdr:y>0.78172</cdr:y>
    </cdr:from>
    <cdr:to>
      <cdr:x>1</cdr:x>
      <cdr:y>0.82178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123789" y="4093368"/>
          <a:ext cx="1029611" cy="209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Education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0.0816</cdr:x>
      <cdr:y>0.03234</cdr:y>
    </cdr:from>
    <cdr:to>
      <cdr:x>0.39891</cdr:x>
      <cdr:y>0.14551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152400"/>
          <a:ext cx="2667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Percentage saying “Better”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EEF01C-F3C5-4BA9-8CD8-8EADFB5216AC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53DA49-A770-4016-BD7E-453B852CE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4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615DC-EE19-4324-8653-6263BC04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BBACE-4349-4AF0-9DEF-327D9B832F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1F807-A4D8-4807-9A10-5A5AF28944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A7C5-329D-4675-AED3-3023B3F8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3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AB19-691B-4FAF-B489-ACB2A124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A50F2-04C8-419A-B455-64975EFDB0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455A5-3A02-4F74-BE7A-D54C16EA7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029F6-A24E-4651-9F93-99F7A0CFC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DF1B0-DA9A-4AEC-ADB3-3B2B72886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27DF-4A91-44F3-8EA7-B6781C1F1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22762-5C20-4CB1-9ED0-454FA153D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35D98-411A-42E5-B016-A361A1E4F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68491-D955-452B-B842-0C3F449CCE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BF537C-CB24-49F9-A909-762A65A272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dnataf@aac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http://www.google.com/imgres?imgurl=http://wilybadger.files.wordpress.com/2009/09/official_portrait_of_barack_obama.jpg&amp;imgrefurl=http://wilybadger.wordpress.com/2009/09/10/&amp;h=2608&amp;w=1916&amp;sz=785&amp;tbnid=DN0xaD5h7BnuzM:&amp;tbnh=150&amp;tbnw=110&amp;prev=/images?q=obama+jpg&amp;zoom=1&amp;q=obama+jpg&amp;usg=__erin6FF1ga1ZDoneQDlWOa0HQw0=&amp;sa=X&amp;ei=D5iTTbOYIaSD0QHY1_zMBw&amp;ved=0CDkQ9QEwBA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68300" y="748506"/>
            <a:ext cx="4648200" cy="209311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Learning with the </a:t>
            </a:r>
            <a:br>
              <a:rPr lang="en-US" altLang="en-US" sz="3200" dirty="0" smtClean="0"/>
            </a:br>
            <a:r>
              <a:rPr lang="en-US" altLang="en-US" sz="3200" dirty="0" smtClean="0"/>
              <a:t>Center for the Study of Local Issues: </a:t>
            </a:r>
            <a:br>
              <a:rPr lang="en-US" altLang="en-US" sz="3200" dirty="0" smtClean="0"/>
            </a:br>
            <a:r>
              <a:rPr lang="en-US" altLang="en-US" sz="3200" b="1" dirty="0" smtClean="0"/>
              <a:t>Introductory Meeting</a:t>
            </a: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362200" y="3581400"/>
            <a:ext cx="4419600" cy="2586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Dan Nataf, PhD, </a:t>
            </a:r>
            <a:r>
              <a:rPr lang="en-US" altLang="en-US" sz="1800" dirty="0"/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Center for the Study of Local Issues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Careers 132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Anne Arundel Community College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101 College Parkway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Arnold, MD 21012-1895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http:www2.aacc.edu/</a:t>
            </a:r>
            <a:r>
              <a:rPr lang="en-US" altLang="en-US" sz="1800" dirty="0" err="1"/>
              <a:t>csli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hlinkClick r:id="rId3"/>
              </a:rPr>
              <a:t>ddnataf@aacc.edu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410.777.2733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533400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Agenda:</a:t>
            </a:r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Mission/History of CSLI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Understanding surveys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Your role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previous findings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Questionnaire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838199" y="2057400"/>
            <a:ext cx="74072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Data collection continued</a:t>
            </a:r>
            <a:r>
              <a:rPr lang="en-US" altLang="en-US" sz="2000" b="1" dirty="0"/>
              <a:t>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CSLI’s process: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0070C0"/>
                </a:solidFill>
              </a:rPr>
              <a:t>Telephone</a:t>
            </a:r>
            <a:r>
              <a:rPr lang="en-US" altLang="en-US" sz="3200" b="1" dirty="0">
                <a:solidFill>
                  <a:schemeClr val="bg2"/>
                </a:solidFill>
              </a:rPr>
              <a:t> – personal interviews – </a:t>
            </a:r>
            <a:r>
              <a:rPr lang="en-US" altLang="en-US" sz="3200" b="1" i="1" dirty="0">
                <a:solidFill>
                  <a:srgbClr val="C00000"/>
                </a:solidFill>
              </a:rPr>
              <a:t>that’s what you will be doing</a:t>
            </a:r>
            <a:r>
              <a:rPr lang="en-US" altLang="en-US" sz="2000" b="1" dirty="0">
                <a:solidFill>
                  <a:schemeClr val="bg2"/>
                </a:solidFill>
              </a:rPr>
              <a:t/>
            </a:r>
            <a:br>
              <a:rPr lang="en-US" altLang="en-US" sz="2000" b="1" dirty="0">
                <a:solidFill>
                  <a:schemeClr val="bg2"/>
                </a:solidFill>
              </a:rPr>
            </a:b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31936" y="2044700"/>
            <a:ext cx="6019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4072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Data collection continued)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/>
              <a:t>How do we choose who shall participate in survey?</a:t>
            </a:r>
            <a:r>
              <a:rPr lang="en-US" altLang="en-US" sz="2000" b="1" dirty="0">
                <a:solidFill>
                  <a:schemeClr val="bg2"/>
                </a:solidFill>
              </a:rPr>
              <a:t/>
            </a:r>
            <a:br>
              <a:rPr lang="en-US" altLang="en-US" sz="2000" b="1" dirty="0">
                <a:solidFill>
                  <a:schemeClr val="bg2"/>
                </a:solidFill>
              </a:rPr>
            </a:b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Two choices</a:t>
            </a:r>
            <a:r>
              <a:rPr lang="en-US" altLang="en-US" sz="2000" b="1" dirty="0">
                <a:solidFill>
                  <a:schemeClr val="bg2"/>
                </a:solidFill>
              </a:rPr>
              <a:t>:  </a:t>
            </a:r>
            <a:br>
              <a:rPr lang="en-US" altLang="en-US" sz="2000" b="1" dirty="0">
                <a:solidFill>
                  <a:schemeClr val="bg2"/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(1) Randomly select from listed phone numbers 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(2) Use computer generated “likely unlisted residential numbers within your target jurisdiction”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(3)  Add in some </a:t>
            </a:r>
            <a:r>
              <a:rPr lang="en-US" altLang="en-US" sz="2000" b="1" u="sng" dirty="0">
                <a:solidFill>
                  <a:schemeClr val="accent5">
                    <a:lumMod val="50000"/>
                  </a:schemeClr>
                </a:solidFill>
              </a:rPr>
              <a:t>cell phone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numbers (current option)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CSLI’s lists of numbers are a </a:t>
            </a:r>
            <a:r>
              <a:rPr lang="en-US" altLang="en-US" sz="2000" b="1" dirty="0" smtClean="0"/>
              <a:t>80/5/15 </a:t>
            </a:r>
            <a:r>
              <a:rPr lang="en-US" altLang="en-US" sz="2000" b="1" dirty="0"/>
              <a:t>percent mix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/>
              <a:t>We start with over 10000 phone numbers!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endParaRPr lang="en-US" altLang="en-US" sz="2000" b="1" i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65237" y="2819400"/>
            <a:ext cx="65532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407275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Survey assumptions)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What are we assuming in using telephone numbers?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	</a:t>
            </a:r>
            <a:r>
              <a:rPr lang="en-US" altLang="en-US" sz="2000" b="1" dirty="0"/>
              <a:t>That everyone in our target universe is equally likely to have a phone and willing/able to answer a survey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Could other methods be used to ensure more complete representation?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Ideally, </a:t>
            </a:r>
            <a:r>
              <a:rPr lang="en-US" altLang="en-US" sz="2000" b="1" dirty="0">
                <a:solidFill>
                  <a:srgbClr val="FF0000"/>
                </a:solidFill>
              </a:rPr>
              <a:t>yes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! But the other data collection methods are harder to implement and/or more expensive…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657600"/>
            <a:ext cx="7162800" cy="838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1905000" y="1332707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95400" y="3048000"/>
            <a:ext cx="66294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7924800" cy="428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 </a:t>
            </a:r>
            <a:r>
              <a:rPr lang="en-US" altLang="en-US" sz="2000" b="1" u="sng" dirty="0"/>
              <a:t>How do surveys work?</a:t>
            </a:r>
            <a:r>
              <a:rPr lang="en-US" altLang="en-US" sz="2000" b="1" dirty="0"/>
              <a:t> (Sources of error)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What are other data collection challenges?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lvl="3" eaLnBrk="1" hangingPunct="1">
              <a:lnSpc>
                <a:spcPts val="1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bg2"/>
                </a:solidFill>
              </a:rPr>
              <a:t/>
            </a:r>
            <a:br>
              <a:rPr lang="en-US" altLang="en-US" b="1" dirty="0">
                <a:solidFill>
                  <a:schemeClr val="bg2"/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Interviewer bias 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Social desirability (“Halo effect”)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Unclear questions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Non-attitudes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Non-response bias (both overall and to items)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Unequal representation of subgroups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None of these is necessarily a fatal flaw,</a:t>
            </a:r>
            <a:r>
              <a:rPr lang="en-US" altLang="en-US" sz="1800" b="1" dirty="0">
                <a:solidFill>
                  <a:schemeClr val="bg2"/>
                </a:solidFill>
              </a:rPr>
              <a:t> </a:t>
            </a:r>
            <a:r>
              <a:rPr lang="en-US" altLang="en-US" sz="1800" b="1" dirty="0">
                <a:solidFill>
                  <a:schemeClr val="tx2">
                    <a:lumMod val="75000"/>
                  </a:schemeClr>
                </a:solidFill>
              </a:rPr>
              <a:t>but should make us sensitive that there are more sources of error than just the statistical ‘margin of error’</a:t>
            </a:r>
            <a:endParaRPr lang="en-US" altLang="en-US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62100" y="2743200"/>
            <a:ext cx="57150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715962" y="2057400"/>
            <a:ext cx="74072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 </a:t>
            </a:r>
            <a:r>
              <a:rPr lang="en-US" altLang="en-US" sz="2000" b="1" u="sng" dirty="0"/>
              <a:t>How do surveys work?</a:t>
            </a:r>
            <a:r>
              <a:rPr lang="en-US" altLang="en-US" sz="2000" b="1" dirty="0"/>
              <a:t>  (Getting to the finish line!)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/>
              <a:t>What happens to all the completed surveys?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Data entry.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>
                <a:solidFill>
                  <a:schemeClr val="tx2">
                    <a:lumMod val="75000"/>
                  </a:schemeClr>
                </a:solidFill>
              </a:rPr>
              <a:t>This means we need to enter all the answers into a database for statistical processing.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Statistical analysis.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Write a report.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Send it out as a “press release.”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Post it on the Web.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Use it in public presentations.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US" altLang="en-US" b="1" i="1" dirty="0">
              <a:solidFill>
                <a:schemeClr val="bg2"/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76349" y="2679700"/>
            <a:ext cx="62865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Semi-annual Surveys: Recent Major Topics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69924" y="1600200"/>
            <a:ext cx="74072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400" b="1" dirty="0"/>
              <a:t>Semi-annual survey – topics over the last few years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Major issues facing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Economic conditions and concerns in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Cost of higher education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Sequestration and debt ceiling fed. govt. shutdown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County infrastructure needs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Death Penalty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Presidential job approval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Gun control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Lots of demographic info: </a:t>
            </a:r>
            <a:r>
              <a:rPr lang="en-US" altLang="en-US" sz="2000" b="1" dirty="0">
                <a:solidFill>
                  <a:srgbClr val="0070C0"/>
                </a:solidFill>
              </a:rPr>
              <a:t>age, income, employment situation, race, religion, gender, party, ideology</a:t>
            </a:r>
            <a:endParaRPr lang="en-US" altLang="en-US" sz="1600" b="1" dirty="0">
              <a:solidFill>
                <a:srgbClr val="0070C0"/>
              </a:solidFill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212" y="685800"/>
            <a:ext cx="8229600" cy="762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Presidential job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approval: Fall ‘07 to Fall ‘13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38400" y="22860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5905499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19665353"/>
              </p:ext>
            </p:extLst>
          </p:nvPr>
        </p:nvGraphicFramePr>
        <p:xfrm>
          <a:off x="685800" y="2133600"/>
          <a:ext cx="7696200" cy="404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2438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Bush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Right/Wrong Direction: </a:t>
            </a:r>
            <a:b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1999 to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06085412"/>
              </p:ext>
            </p:extLst>
          </p:nvPr>
        </p:nvGraphicFramePr>
        <p:xfrm>
          <a:off x="1524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5153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1507"/>
            <a:ext cx="8229600" cy="4111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Most Important Problem: Fall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2007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to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Fall 2013</a:t>
            </a:r>
            <a:endParaRPr lang="en-US" sz="2400" b="1" dirty="0">
              <a:solidFill>
                <a:schemeClr val="tx1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467600" y="1295400"/>
            <a:ext cx="1143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7539577"/>
              </p:ext>
            </p:extLst>
          </p:nvPr>
        </p:nvGraphicFramePr>
        <p:xfrm>
          <a:off x="228600" y="1295400"/>
          <a:ext cx="8153400" cy="5236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635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533400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Perceptions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Economy: County, State,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(F ‘6 to F ‘13)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3265871"/>
              </p:ext>
            </p:extLst>
          </p:nvPr>
        </p:nvGraphicFramePr>
        <p:xfrm>
          <a:off x="282575" y="1397000"/>
          <a:ext cx="8632825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33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CSLI History and Mission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8975" y="1808162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/>
              <a:t>Historical Background:  In business since 1978!</a:t>
            </a:r>
            <a:r>
              <a:rPr lang="en-US" altLang="en-US" sz="1800" b="1" dirty="0">
                <a:solidFill>
                  <a:schemeClr val="bg2"/>
                </a:solidFill>
              </a:rPr>
              <a:t/>
            </a:r>
            <a:br>
              <a:rPr lang="en-US" altLang="en-US" sz="1800" b="1" dirty="0">
                <a:solidFill>
                  <a:schemeClr val="bg2"/>
                </a:solidFill>
              </a:rPr>
            </a:b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1. Creation and operation as part of Division of Social Sciences: 1978-1999 – a community college ‘research center’</a:t>
            </a:r>
            <a:b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2 .Operation as part of Sarbanes Center for Public and Community Service 2006-present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Advisory Board: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</a:rPr>
              <a:t> 20 +/- community activists, elected officials, government administrators, students, faculty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</a:rPr>
              <a:t>Provides guidance and link to the community both within and outside the campus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Staff: 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</a:rPr>
              <a:t>Director, Program Specialist, Student Interns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124200"/>
            <a:ext cx="7467600" cy="7620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11163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Is there a relationship between income and economic conditions</a:t>
            </a:r>
            <a:r>
              <a:rPr lang="en-US" sz="2000" dirty="0" smtClean="0"/>
              <a:t>?  (Fall, 2013)</a:t>
            </a: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056006"/>
              </p:ext>
            </p:extLst>
          </p:nvPr>
        </p:nvGraphicFramePr>
        <p:xfrm>
          <a:off x="152400" y="1035053"/>
          <a:ext cx="8145463" cy="5822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7393"/>
                <a:gridCol w="1383183"/>
                <a:gridCol w="855904"/>
                <a:gridCol w="798983"/>
              </a:tblGrid>
              <a:tr h="614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Condition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Under $75,000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$75,000+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Signif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Received a salary increase or other increase in income recently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27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44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Hard to afford cost of utilities such as electricity or gas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48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care insurance is unavailable, too expensive or inadequate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40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en-US" sz="1400" dirty="0" smtClean="0">
                          <a:effectLst/>
                        </a:rPr>
                        <a:t>01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Unable to find affordable housing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Facing the possibility of house foreclosure or loss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11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Hard to afford the cost of transportation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41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33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Wages or salaries are not rising as fast as the cost of living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68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62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Delay in making a major purchase such as a home or car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50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41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Facing the possibility of unemployment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Significant losses in your stock or retirement accounts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effectLst/>
                        </a:rPr>
                        <a:t>41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kumimoji="0" lang="en-US" sz="2000" b="1" kern="1200" dirty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Found a new or better job recently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2"/>
                          </a:solidFill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Taxes are too high in relation to the government services provided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63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59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46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F33547-9AC6-4BE6-849D-13422A519D09}" type="slidenum">
              <a:rPr lang="en-US" altLang="en-US" sz="26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14400"/>
          <a:ext cx="8229600" cy="5707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3600"/>
                <a:gridCol w="838200"/>
                <a:gridCol w="762000"/>
                <a:gridCol w="685800"/>
              </a:tblGrid>
              <a:tr h="3809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Issue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Support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Oppose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Unsure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976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Imposing an additional fine of up to $1500 on drivers caught drunk driving 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Permitting the use of off-shore wind power near Ocean City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300" b="1" i="0" u="none" strike="noStrike" baseline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300" b="1" i="0" u="none" strike="noStrike" baseline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1995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Increasing the alcohol tax 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285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Permitting the purchase of marijuana for medical purposes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Taking away drivers’ licenses from those who refuse to pay taxes 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Increasing the use of cameras to ticket those running red lights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3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2542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Making same sex marriages legal in Maryland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47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>
                          <a:solidFill>
                            <a:srgbClr val="FFFF00"/>
                          </a:solidFill>
                          <a:effectLst/>
                        </a:rPr>
                        <a:t>46</a:t>
                      </a:r>
                      <a:endParaRPr lang="en-US" sz="1300" b="1" i="0" u="none" strike="noStrike" baseline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76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Making preparations to implement President Obama’s health care reform law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43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50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8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sng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Limiting</a:t>
                      </a:r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 the use of binding arbitration when the county negotiates with public safety unions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42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23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976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Allowing the children of illegal immigrants to pay in-state tuition for college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4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4121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university tuition to maintain the quality of higher education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32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66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2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Reducing the pension and retiree health benefits of state workers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28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4437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Promising state workers no furlough days, and providing them with a $750 bonus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59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16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5068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the county income tax to the maximum allowed by law to avoid cuts in essential services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68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the gasoline tax to bolster the transportation trust fund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17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80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304800"/>
            <a:ext cx="8229600" cy="4572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  <a:t>State and County 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  <a:t>Issues 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</a:rPr>
              <a:t>(Fall 2012)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Services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16% with experience (22% students)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48940"/>
              </p:ext>
            </p:extLst>
          </p:nvPr>
        </p:nvGraphicFramePr>
        <p:xfrm>
          <a:off x="152400" y="2667000"/>
          <a:ext cx="8399997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/>
                <a:gridCol w="838200"/>
                <a:gridCol w="775335"/>
                <a:gridCol w="1038860"/>
                <a:gridCol w="1267460"/>
                <a:gridCol w="1127342"/>
              </a:tblGrid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</a:rPr>
                        <a:t>Description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Agree </a:t>
                      </a:r>
                      <a:r>
                        <a:rPr lang="en-US" sz="1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Stds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Disagree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No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/>
                      <a:r>
                        <a:rPr lang="en-US" sz="1800" dirty="0" smtClean="0">
                          <a:effectLst/>
                        </a:rPr>
                        <a:t>knowledge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No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/>
                      <a:r>
                        <a:rPr lang="en-US" sz="1800" dirty="0" smtClean="0">
                          <a:effectLst/>
                        </a:rPr>
                        <a:t>answer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Services are accessible and easily available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49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Services are affordable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54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Services are high quality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58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</a:rPr>
                        <a:t>Providers are compassionate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</a:rPr>
                        <a:t>58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57800" y="56388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87363"/>
          </a:xfrm>
        </p:spPr>
        <p:txBody>
          <a:bodyPr/>
          <a:lstStyle/>
          <a:p>
            <a:pPr algn="ctr" eaLnBrk="1" hangingPunct="1"/>
            <a:r>
              <a:rPr lang="en-US" altLang="en-US" sz="2000" smtClean="0"/>
              <a:t>Budget Issues: </a:t>
            </a:r>
            <a:r>
              <a:rPr lang="en-US" altLang="en-US" sz="2000" smtClean="0">
                <a:solidFill>
                  <a:schemeClr val="tx1"/>
                </a:solidFill>
              </a:rPr>
              <a:t>Party and Ideology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838200"/>
          <a:ext cx="7507288" cy="1828800"/>
        </p:xfrm>
        <a:graphic>
          <a:graphicData uri="http://schemas.openxmlformats.org/drawingml/2006/table">
            <a:tbl>
              <a:tblPr/>
              <a:tblGrid>
                <a:gridCol w="5379244"/>
                <a:gridCol w="406432"/>
                <a:gridCol w="502316"/>
                <a:gridCol w="406432"/>
                <a:gridCol w="406432"/>
                <a:gridCol w="406432"/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All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Dem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Rep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Ind.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D-R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Maintaining the tuition freeze at the University of Maryland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Maintaining the level of state funding for public schools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Requiring school employees to take several unpaid days off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Shifting the cost of teachers’ pensions to local governments 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-5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3429000"/>
          <a:ext cx="3886200" cy="298608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4931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O’Malley </a:t>
                      </a:r>
                      <a:endParaRPr lang="en-US" sz="1600" b="1" i="0" u="none" strike="noStrike" dirty="0" smtClean="0">
                        <a:solidFill>
                          <a:srgbClr val="003366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rgbClr val="003366"/>
                          </a:solidFill>
                          <a:latin typeface="Times New Roman"/>
                        </a:rPr>
                        <a:t>doing </a:t>
                      </a:r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poor job %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Ideology </a:t>
                      </a:r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Conservative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Moderate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Liberal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Conservative-Liberal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Party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Democrat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Republican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Independent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Democrat-Republican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-41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61" name="TextBox 8"/>
          <p:cNvSpPr txBox="1">
            <a:spLocks noChangeArrowheads="1"/>
          </p:cNvSpPr>
          <p:nvPr/>
        </p:nvSpPr>
        <p:spPr bwMode="auto">
          <a:xfrm>
            <a:off x="3429000" y="4572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% saying “support”</a:t>
            </a:r>
          </a:p>
        </p:txBody>
      </p:sp>
      <p:sp>
        <p:nvSpPr>
          <p:cNvPr id="24662" name="TextBox 10"/>
          <p:cNvSpPr txBox="1">
            <a:spLocks noChangeArrowheads="1"/>
          </p:cNvSpPr>
          <p:nvPr/>
        </p:nvSpPr>
        <p:spPr bwMode="auto">
          <a:xfrm>
            <a:off x="990600" y="2971800"/>
            <a:ext cx="78486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O’Malley’s job balancing budget: Good=13%; Okay=42%; Poor=38%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143000"/>
          <a:ext cx="8229600" cy="4267200"/>
        </p:xfrm>
        <a:graphic>
          <a:graphicData uri="http://schemas.openxmlformats.org/drawingml/2006/table">
            <a:tbl>
              <a:tblPr/>
              <a:tblGrid>
                <a:gridCol w="4987635"/>
                <a:gridCol w="665018"/>
                <a:gridCol w="748146"/>
                <a:gridCol w="1080655"/>
                <a:gridCol w="748146"/>
              </a:tblGrid>
              <a:tr h="386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N.A.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President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Obama’s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state of the union speech?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Governor O’Malley’s inaugural speech or his state of the state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speech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Watched County Council hearings being broadcast on local cable stations anytime over the last year?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34" name="Rectangle 1"/>
          <p:cNvSpPr>
            <a:spLocks noChangeArrowheads="1"/>
          </p:cNvSpPr>
          <p:nvPr/>
        </p:nvSpPr>
        <p:spPr bwMode="auto">
          <a:xfrm>
            <a:off x="606867" y="216396"/>
            <a:ext cx="71968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latin typeface="Times New Roman" pitchFamily="18" charset="0"/>
              </a:rPr>
              <a:t>Watched, listened or read about</a:t>
            </a:r>
            <a:r>
              <a:rPr lang="en-US" altLang="en-US" sz="3200" b="1" dirty="0" smtClean="0"/>
              <a:t>…(F ‘12)</a:t>
            </a:r>
            <a:endParaRPr lang="en-US" altLang="en-US" sz="3200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5635" name="AutoShape 2" descr="data:image/jpg;base64,/9j/4AAQSkZJRgABAQAAAQABAAD/2wBDAAkGBwgHBgkIBwgKCgkLDRYPDQwMDRsUFRAWIB0iIiAdHx8kKDQsJCYxJx8fLT0tMTU3Ojo6Iys/RD84QzQ5Ojf/2wBDAQoKCg0MDRoPDxo3JR8lNzc3Nzc3Nzc3Nzc3Nzc3Nzc3Nzc3Nzc3Nzc3Nzc3Nzc3Nzc3Nzc3Nzc3Nzc3Nzc3Nzf/wAARCABOADkDASIAAhEBAxEB/8QAGwAAAgMBAQEAAAAAAAAAAAAABgcDBAUCAQD/xAA6EAACAQIEBAQFAAYLAAAAAAABAgMEEQAFEiEGMUFhE1FxgQcUIjKRFRcjQqHBM1JTYpOiwtHS8PH/xAAZAQADAQEBAAAAAAAAAAAAAAABAwQAAgX/xAAgEQACAgIDAQADAAAAAAAAAAAAAQIRAyEEEjFBMoHB/9oADAMBAAIRAxEAPwDI4bzPLoOJFrHzOcrJJUSmJozoYG5Deti34xR+GNSavN6iQA3aoL+zEn/fGZUGSry+eJc4pbLAVEDLpJ1MzsFO/WNTz/eA2xb+CrKeJKmNjuaYsvqCP5HBkrNY3Z1xBpxbq2SJHkkYKiAszHkAOZwseIOKs2zR3TIUqIqMbCWKM65O97fSPTfAbS9Aot+DEC470bYRyZvxNl0xZK7MAymxEjM49w1xhl8DcXLn6mjrUWLMY11EKLLKo5kDoR1H/Rk0/DOLQQyJiLRi9JHiHRggE/CZotEix5bVDwpZGRyCQoHh2O+/QjuL45+EUng8awof345o/wDLf/TjSMAFZS0suR5fUGT5eANBP9TN95N7/cwNjflyvivwIcng4xgcPVQVfzsiRQaQ0YDfSFLXvyL79l88MYRmccFxw/URxkgzMkRt5M4BHuNvfFTKKBIsuSIx/wBGoG3Q41OJYxJSDWziMG+lergqV9rjA1W5FXVMyTQV7xjXq0CRgNPlsbfwx5/Idy6v4WcdNR7L6V8/pU0uQn0sNvXAzw6jQ8X5XNGNLGpVLDqDdW/gTjR4oT5vNpKZm/ZrEuhdR2NuffGPBBJl9Siq8nipIDGY2IZSdhY++OMTUdjMqc9DsdNsReHizFHItNEs5DShFEhHVrbn8480YvPOEFUtTTtCEoWpESrkMs0TlrIStkHS4AYjzvgjjyvKco48dglQ1BA0dTC8FnZb2ZWN9yuxv642+GIKLP8Agx8oWKOOphDD6RYlrFlc9ybAntiThSN62gjpKikDxJANUx+6NgSFtve43sRvcDa2FzyuTVeMunx1ig1L8k6f8YcVcaTRsji6nAvWzimcwzmRVQEakW57dD6/jF/O+JspyRBHmFahqAovFF9bk28hy97YzIa/9L0cGcQQSRRVGtVViNTBG0k+V+2F8iFx7CuNOpdQMzmtjOaidhNI+xAZLAc+3K3PBR8PMnStrKjM6ldSU7hId9i/M+ttvc4HczglzGtNPl9LLJM5sfptpA5k41aDiOn4JzWkymqk8SnMF61kuRFIxupA62A36kMD0AxzhhbuhmfJSpMZ78sR4ioswo8ypVqcvqYqmBuUkTAj07HscSXxWRCuzp34C4sNZDC0lFUxu0cYNgQR9t+zW9jgXzrjHO84DRy1TU1ISSKamuiDctv1O56nBH8Qs8gzrhjJJV0+O0jmReqFVUMPS5B/GAG2OIRSWirk5JznU/Vp/ojC354cNJmEOT/DXKopaR5QYxM8oNvCZ2Zxp/rNpY7crc+dsKCQ6VJ8hfDN4nrvDy7K+HoItUFFQoa1iB93hrZQTyOoqL8928jhsUnpkrbXgSZNnuVvw5U1dJEkPyyk1HMliBcHUdyD35bi2ETmNVNX1s9XOxMk7l2Pc4YnENZHlvw1ybLaIgzZmPEl0jcgG7flrD2wuXQrdXUqRzBFjgOlpGVvbJspzXMMnn+Yyyrlp5eTaDsw8mHIjscFX61OIf7Og/wW/wCWA1VBXHmgYB0bXENDNlmY1VBOSWhYgHoR0I9RbFEbgY1+Oqo1HE2YS72D6N/7qgfyxkIbovpgRSSpHeTI8k3OXrPrKWUOCVJsfTDFzONcwmnq5i0NDGWYgfczNfbu51H026DC6NtS6r21C9ufMYY1cxqoKhh+zp6WF5VjHRV39ybC5/8AMPxLTZPP4BGe5m9RWUyU94Fok0RhCRoOtnJB9W59hjMraiaqmL1EryyvYs7sWJA23J/GOQS7szG5JuTiHVcknmcJfoxHV7LiLxV88eSMSAo6m2O/Cj8jj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3025" y="-350838"/>
            <a:ext cx="542925" cy="74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256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542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19002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4876800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4876800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4879975"/>
            <a:ext cx="714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9" descr="The Honorable Jamie Benoi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4894263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2" name="Picture 11" descr="The Honorable Dick Lad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4852988"/>
            <a:ext cx="714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3" name="Picture 13" descr="The Honorable Chris Trumbau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4813300"/>
            <a:ext cx="714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15" descr="The Honorable Jerry Walk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832350"/>
            <a:ext cx="7143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Perceptions of 2020: Health Care by Ideology and Party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52400" y="838200"/>
          <a:ext cx="8633460" cy="4865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2667000" y="60198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Health Care Quality/Access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dirty="0" smtClean="0"/>
              <a:t>Earthquake - communication: </a:t>
            </a:r>
            <a:br>
              <a:rPr lang="en-US" sz="3200" dirty="0" smtClean="0"/>
            </a:br>
            <a:r>
              <a:rPr lang="en-US" sz="3200" dirty="0" smtClean="0"/>
              <a:t>Method, Success (Fall 2011)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8081963" cy="444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235"/>
                <a:gridCol w="809963"/>
                <a:gridCol w="945198"/>
                <a:gridCol w="1345247"/>
                <a:gridCol w="1376482"/>
                <a:gridCol w="1671838"/>
              </a:tblGrid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Method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% Saying used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Successful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Not successful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Other/No answer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County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Students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Mobile 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66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71</a:t>
                      </a:r>
                      <a:endParaRPr kumimoji="0" lang="en-US" sz="2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Text message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57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Land line telephone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17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18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Email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9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27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41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Social media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19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90563" y="3124200"/>
            <a:ext cx="7407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The </a:t>
            </a:r>
            <a:r>
              <a:rPr lang="en-US" altLang="en-US" b="1" dirty="0" smtClean="0"/>
              <a:t>Spring 2014 </a:t>
            </a:r>
            <a:r>
              <a:rPr lang="en-US" altLang="en-US" b="1" dirty="0"/>
              <a:t>Semi-annual Survey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See Word document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219200" y="914400"/>
            <a:ext cx="479901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 Next Steps</a:t>
            </a:r>
            <a:endParaRPr lang="en-US" altLang="en-US" b="1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362200"/>
            <a:ext cx="75438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Make sure you know which evenings you are spending with us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First night – </a:t>
            </a:r>
            <a:r>
              <a:rPr lang="en-US" b="1" dirty="0">
                <a:solidFill>
                  <a:schemeClr val="bg2"/>
                </a:solidFill>
              </a:rPr>
              <a:t>come at </a:t>
            </a:r>
            <a:r>
              <a:rPr lang="en-US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5:30 p.m</a:t>
            </a:r>
            <a:r>
              <a:rPr lang="en-US" b="1" dirty="0">
                <a:solidFill>
                  <a:schemeClr val="bg2"/>
                </a:solidFill>
              </a:rPr>
              <a:t>. training in telephone interviewing methods and questionnaire marking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Last two nights – </a:t>
            </a:r>
            <a:r>
              <a:rPr lang="en-US" b="1" dirty="0">
                <a:solidFill>
                  <a:schemeClr val="bg2"/>
                </a:solidFill>
              </a:rPr>
              <a:t>no need for more training, come at 6:00 p.m.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Final meeting – </a:t>
            </a:r>
            <a:r>
              <a:rPr lang="en-US" b="1"/>
              <a:t>in three weeks</a:t>
            </a:r>
            <a:endParaRPr lang="en-US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solidFill>
                  <a:schemeClr val="bg2"/>
                </a:solidFill>
              </a:rPr>
              <a:t>If necessary, don’t forget to turn in your </a:t>
            </a:r>
            <a:r>
              <a:rPr lang="en-US" b="1" dirty="0"/>
              <a:t>short paper </a:t>
            </a:r>
            <a:endParaRPr lang="en-US" b="1" dirty="0">
              <a:solidFill>
                <a:schemeClr val="bg2"/>
              </a:solidFill>
            </a:endParaRPr>
          </a:p>
          <a:p>
            <a:pPr>
              <a:defRPr/>
            </a:pPr>
            <a:endParaRPr lang="en-US" b="1" i="1" dirty="0"/>
          </a:p>
          <a:p>
            <a:pPr algn="ctr">
              <a:defRPr/>
            </a:pPr>
            <a:r>
              <a:rPr lang="en-US" sz="5400" b="1" i="1" dirty="0">
                <a:solidFill>
                  <a:srgbClr val="C00000"/>
                </a:solidFill>
              </a:rPr>
              <a:t>See you next week!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Your Next Steps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400" y="2171700"/>
            <a:ext cx="7086600" cy="990600"/>
          </a:xfrm>
          <a:prstGeom prst="roundRect">
            <a:avLst/>
          </a:prstGeom>
          <a:solidFill>
            <a:schemeClr val="bg2">
              <a:lumMod val="40000"/>
              <a:lumOff val="6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5123" name="Rectangle 61"/>
          <p:cNvSpPr>
            <a:spLocks noChangeArrowheads="1"/>
          </p:cNvSpPr>
          <p:nvPr/>
        </p:nvSpPr>
        <p:spPr bwMode="auto">
          <a:xfrm>
            <a:off x="685800" y="1981200"/>
            <a:ext cx="75438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/>
              <a:t>1. Provide </a:t>
            </a:r>
            <a:r>
              <a:rPr lang="en-US" altLang="en-US" sz="1800" b="1" dirty="0"/>
              <a:t>students opportunities  to better understand applied social science research methods while encouraging civic awareness and engagement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Serve community and local government by offering research services and communicating survey findings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Provide opportunities for faculty professional development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Help AACC understand its environment through relevant data collection and analysis</a:t>
            </a:r>
            <a:br>
              <a:rPr lang="en-US" altLang="en-US" sz="1800" b="1" dirty="0"/>
            </a:br>
            <a:endParaRPr lang="en-US" altLang="en-US" sz="1800" b="1" dirty="0"/>
          </a:p>
        </p:txBody>
      </p:sp>
      <p:sp>
        <p:nvSpPr>
          <p:cNvPr id="5124" name="Rectangle 62"/>
          <p:cNvSpPr>
            <a:spLocks noChangeArrowheads="1"/>
          </p:cNvSpPr>
          <p:nvPr/>
        </p:nvSpPr>
        <p:spPr bwMode="auto">
          <a:xfrm>
            <a:off x="990600" y="1143000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CSLI Mission</a:t>
            </a:r>
            <a:r>
              <a:rPr lang="en-US" altLang="en-US" b="1" dirty="0">
                <a:solidFill>
                  <a:schemeClr val="bg2"/>
                </a:solidFill>
              </a:rPr>
              <a:t> –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four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8382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Mission</a:t>
            </a:r>
            <a:r>
              <a:rPr lang="en-US" altLang="en-US" sz="2000" b="1" dirty="0">
                <a:solidFill>
                  <a:schemeClr val="tx2"/>
                </a:solidFill>
              </a:rPr>
              <a:t>: 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Provide students opportunities to better understand applied social science research methods while encouraging civic awareness and engagement</a:t>
            </a:r>
            <a:r>
              <a:rPr lang="en-US" altLang="en-US" sz="20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47" name="Rectangle 50"/>
          <p:cNvSpPr>
            <a:spLocks noChangeArrowheads="1"/>
          </p:cNvSpPr>
          <p:nvPr/>
        </p:nvSpPr>
        <p:spPr bwMode="auto">
          <a:xfrm>
            <a:off x="838200" y="21336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Activities providing student opportunities: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community surveys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client based research projects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Student internships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CSLI student club (see </a:t>
            </a: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www2.aacc.edu/csli/csliclub.htm)</a:t>
            </a:r>
          </a:p>
        </p:txBody>
      </p:sp>
      <p:pic>
        <p:nvPicPr>
          <p:cNvPr id="6148" name="Picture 51" descr="BD10267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886200"/>
            <a:ext cx="114300" cy="114300"/>
          </a:xfrm>
        </p:spPr>
      </p:pic>
      <p:pic>
        <p:nvPicPr>
          <p:cNvPr id="6149" name="Picture 56" descr="BD1026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352800"/>
            <a:ext cx="114300" cy="114300"/>
          </a:xfrm>
        </p:spPr>
      </p:pic>
      <p:pic>
        <p:nvPicPr>
          <p:cNvPr id="6150" name="Picture 59" descr="BD10267_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953000"/>
            <a:ext cx="114300" cy="114300"/>
          </a:xfrm>
        </p:spPr>
      </p:pic>
      <p:pic>
        <p:nvPicPr>
          <p:cNvPr id="6151" name="Picture 62" descr="BD10267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419600"/>
            <a:ext cx="114300" cy="114300"/>
          </a:xfrm>
        </p:spPr>
      </p:pic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43000" y="2438400"/>
            <a:ext cx="7162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69925" y="950913"/>
            <a:ext cx="740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Semi-annual Survey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74072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The survey process at a glance…</a:t>
            </a:r>
            <a:br>
              <a:rPr lang="en-US" altLang="en-US" b="1" dirty="0"/>
            </a:br>
            <a:endParaRPr lang="en-US" altLang="en-US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Conducted in March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/>
              <a:t>and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/>
              <a:t>October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Telephone interviews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– 350-550 (record 917) </a:t>
            </a:r>
            <a:r>
              <a:rPr lang="en-US" altLang="en-US" b="1" dirty="0"/>
              <a:t>completions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Press releases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Public presentations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Media outreach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Web site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(http://www2.aacc.edu/csli)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000" y="23622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Service Learning </a:t>
            </a:r>
            <a:r>
              <a:rPr lang="en-US" altLang="en-US" b="1" dirty="0" smtClean="0"/>
              <a:t>and </a:t>
            </a:r>
            <a:r>
              <a:rPr lang="en-US" altLang="en-US" b="1" dirty="0" err="1" smtClean="0"/>
              <a:t>Nataf’s</a:t>
            </a:r>
            <a:r>
              <a:rPr lang="en-US" altLang="en-US" b="1" dirty="0" smtClean="0"/>
              <a:t> Classes</a:t>
            </a:r>
            <a:endParaRPr lang="en-US" altLang="en-US" b="1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69925" y="1981200"/>
            <a:ext cx="77724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400" b="1" dirty="0"/>
              <a:t>Semi-annual survey – how students participate for service learning credit (and </a:t>
            </a:r>
            <a:r>
              <a:rPr lang="en-US" altLang="en-US" sz="2400" b="1" dirty="0" err="1"/>
              <a:t>Nataf’s</a:t>
            </a:r>
            <a:r>
              <a:rPr lang="en-US" altLang="en-US" sz="2400" b="1" dirty="0"/>
              <a:t> extra credit)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Up to five contacts with CSLI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Introductory meeting 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2-3+ nights of telephone interviews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Final meeting – review of survey process, findings, SPSS/hypotheses testing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Short paper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(varies by instructor)</a:t>
            </a:r>
            <a:endParaRPr lang="en-US" alt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2095500"/>
            <a:ext cx="77724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4072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2800" b="1" dirty="0"/>
              <a:t> </a:t>
            </a:r>
            <a:r>
              <a:rPr lang="en-US" sz="2400" b="1" u="sng" dirty="0"/>
              <a:t>How do surveys work?</a:t>
            </a:r>
          </a:p>
          <a:p>
            <a:pPr marL="342900" indent="-342900"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Identify a population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whose characteristics and attitudes are interesting to us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population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Residents of Anne Arundel County at least 18 years of age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goal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Ask a small group (the “sample”) questions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Generalize the findings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 the whole population (the “universe”)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4400" y="23622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838200" y="2019300"/>
            <a:ext cx="740727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 </a:t>
            </a:r>
            <a:br>
              <a:rPr lang="en-US" altLang="en-US" b="1" u="sng" dirty="0"/>
            </a:br>
            <a:r>
              <a:rPr lang="en-US" altLang="en-US" sz="1800" b="1" u="sng" dirty="0"/>
              <a:t>How do surveys work? </a:t>
            </a:r>
            <a:r>
              <a:rPr lang="en-US" altLang="en-US" sz="1800" b="1" dirty="0"/>
              <a:t>(continued)</a:t>
            </a:r>
            <a:br>
              <a:rPr lang="en-US" altLang="en-US" sz="1800" b="1" dirty="0"/>
            </a:b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Find a proper </a:t>
            </a:r>
            <a:r>
              <a:rPr lang="en-US" altLang="en-US" sz="2000" b="1" i="1" dirty="0"/>
              <a:t>sample size</a:t>
            </a:r>
            <a:r>
              <a:rPr lang="en-US" altLang="en-US" sz="2000" b="1" i="1" dirty="0">
                <a:solidFill>
                  <a:schemeClr val="bg2"/>
                </a:solidFill>
              </a:rPr>
              <a:t>: </a:t>
            </a:r>
            <a:r>
              <a:rPr lang="en-US" altLang="en-US" sz="2000" b="1" i="1" dirty="0">
                <a:solidFill>
                  <a:schemeClr val="accent5">
                    <a:lumMod val="50000"/>
                  </a:schemeClr>
                </a:solidFill>
              </a:rPr>
              <a:t>costs vs. margins of error – </a:t>
            </a:r>
            <a:r>
              <a:rPr lang="en-US" altLang="en-US" sz="2000" b="1" dirty="0"/>
              <a:t>Example</a:t>
            </a:r>
            <a:r>
              <a:rPr lang="en-US" altLang="en-US" sz="2000" b="1" dirty="0">
                <a:solidFill>
                  <a:schemeClr val="bg2"/>
                </a:solidFill>
              </a:rPr>
              <a:t>: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Population of 100k+, confidence interval 95%</a:t>
            </a:r>
            <a:endParaRPr lang="en-US" altLang="en-US" sz="20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graphicFrame>
        <p:nvGraphicFramePr>
          <p:cNvPr id="48167" name="Group 39"/>
          <p:cNvGraphicFramePr>
            <a:graphicFrameLocks noGrp="1"/>
          </p:cNvGraphicFramePr>
          <p:nvPr>
            <p:ph/>
          </p:nvPr>
        </p:nvGraphicFramePr>
        <p:xfrm>
          <a:off x="2819400" y="3733800"/>
          <a:ext cx="3452813" cy="2286000"/>
        </p:xfrm>
        <a:graphic>
          <a:graphicData uri="http://schemas.openxmlformats.org/drawingml/2006/table">
            <a:tbl>
              <a:tblPr/>
              <a:tblGrid>
                <a:gridCol w="1219200"/>
                <a:gridCol w="2233613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0264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Why is </a:t>
            </a:r>
            <a:r>
              <a:rPr lang="en-US" altLang="en-US" sz="2400" b="1" u="sng" dirty="0"/>
              <a:t>your role</a:t>
            </a:r>
            <a:r>
              <a:rPr lang="en-US" altLang="en-US" sz="2400" b="1" dirty="0"/>
              <a:t> so important?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38200" y="22733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33400" y="2101850"/>
            <a:ext cx="76993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1800" b="1" u="sng" dirty="0"/>
              <a:t>How do surveys work? </a:t>
            </a:r>
            <a:r>
              <a:rPr lang="en-US" altLang="en-US" sz="1800" b="1" dirty="0"/>
              <a:t>(Data collection methods)</a:t>
            </a:r>
            <a:br>
              <a:rPr lang="en-US" altLang="en-US" sz="1800" b="1" dirty="0"/>
            </a:b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Choices</a:t>
            </a:r>
            <a:r>
              <a:rPr lang="en-US" altLang="en-US" sz="2400" b="1" dirty="0">
                <a:solidFill>
                  <a:schemeClr val="bg2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Face to face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Telephone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Self-administered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- by mail, exit poll, group setting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Online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a version of ‘self administered’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19237" y="2076450"/>
            <a:ext cx="6019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  <a:fontScheme name="Capsules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8647</TotalTime>
  <Words>1434</Words>
  <Application>Microsoft Office PowerPoint</Application>
  <PresentationFormat>On-screen Show (4:3)</PresentationFormat>
  <Paragraphs>457</Paragraphs>
  <Slides>28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Learning with the  Center for the Study of Local Issues:  Introductory Meeting</vt:lpstr>
      <vt:lpstr>CSLI History and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Presidential job approval: Fall ‘07 to Fall ‘13</vt:lpstr>
      <vt:lpstr>Right/Wrong Direction:  Spring 1999 to  Fall 2013 </vt:lpstr>
      <vt:lpstr>Most Important Problem: Fall 2007 to Fall 2013</vt:lpstr>
      <vt:lpstr> Perceptions of the Economy: County, State, Federal  (F ‘6 to F ‘13)</vt:lpstr>
      <vt:lpstr>Is there a relationship between income and economic conditions?  (Fall, 2013)</vt:lpstr>
      <vt:lpstr>PowerPoint Presentation</vt:lpstr>
      <vt:lpstr>Mental Health Services 16% with experience (22% students)</vt:lpstr>
      <vt:lpstr>Budget Issues: Party and Ideology</vt:lpstr>
      <vt:lpstr>PowerPoint Presentation</vt:lpstr>
      <vt:lpstr>Perceptions of 2020: Health Care by Ideology and Party</vt:lpstr>
      <vt:lpstr>Earthquake - communication:  Method, Success (Fall 2011)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Overview to Students March 1 and 2, 2012</dc:title>
  <dc:creator>Dan</dc:creator>
  <cp:lastModifiedBy>Dan Nataf</cp:lastModifiedBy>
  <cp:revision>343</cp:revision>
  <dcterms:created xsi:type="dcterms:W3CDTF">2007-09-16T00:41:50Z</dcterms:created>
  <dcterms:modified xsi:type="dcterms:W3CDTF">2014-02-26T16:33:55Z</dcterms:modified>
</cp:coreProperties>
</file>