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8" r:id="rId3"/>
    <p:sldId id="411" r:id="rId4"/>
    <p:sldId id="377" r:id="rId5"/>
    <p:sldId id="354" r:id="rId6"/>
    <p:sldId id="410" r:id="rId7"/>
    <p:sldId id="329" r:id="rId8"/>
    <p:sldId id="409" r:id="rId9"/>
    <p:sldId id="352" r:id="rId10"/>
    <p:sldId id="394" r:id="rId11"/>
    <p:sldId id="406" r:id="rId12"/>
    <p:sldId id="395" r:id="rId13"/>
    <p:sldId id="399" r:id="rId14"/>
    <p:sldId id="400" r:id="rId15"/>
    <p:sldId id="401" r:id="rId16"/>
    <p:sldId id="405" r:id="rId17"/>
    <p:sldId id="375" r:id="rId18"/>
    <p:sldId id="376" r:id="rId19"/>
    <p:sldId id="402" r:id="rId20"/>
    <p:sldId id="388" r:id="rId21"/>
    <p:sldId id="403" r:id="rId22"/>
    <p:sldId id="404" r:id="rId23"/>
    <p:sldId id="407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93D6F7"/>
    <a:srgbClr val="C2E49C"/>
    <a:srgbClr val="61D6FF"/>
    <a:srgbClr val="2FFF8D"/>
    <a:srgbClr val="FFFFC9"/>
    <a:srgbClr val="FCD0D4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68" d="100"/>
          <a:sy n="68" d="100"/>
        </p:scale>
        <p:origin x="12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\Google%20Drive\CSLI\Semiannual%20Survey\S16\EconCond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\Google%20Drive\CSLI\Semiannual%20Survey\F16\CSLI%20SA%20Fall16%20Chart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\Google%20Drive\CSLI\Semiannual%20Survey\F16\MostImptQues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dirty="0"/>
              <a:t>Graph 2: Right/Wrong Direction for Anne Arundel County, Fall 2009 to Fall 2016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Right direction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Sheet2!$B$6:$P$6</c:f>
              <c:strCache>
                <c:ptCount val="15"/>
                <c:pt idx="0">
                  <c:v>Fa ‘09</c:v>
                </c:pt>
                <c:pt idx="1">
                  <c:v>Sp ‘10</c:v>
                </c:pt>
                <c:pt idx="2">
                  <c:v>Fa ‘10</c:v>
                </c:pt>
                <c:pt idx="3">
                  <c:v>Sp ‘11</c:v>
                </c:pt>
                <c:pt idx="4">
                  <c:v>Fa ‘11</c:v>
                </c:pt>
                <c:pt idx="5">
                  <c:v>Sp ‘12</c:v>
                </c:pt>
                <c:pt idx="6">
                  <c:v>Fa ‘12</c:v>
                </c:pt>
                <c:pt idx="7">
                  <c:v>Sp ‘13</c:v>
                </c:pt>
                <c:pt idx="8">
                  <c:v>Fa ‘13</c:v>
                </c:pt>
                <c:pt idx="9">
                  <c:v>Sp ‘14</c:v>
                </c:pt>
                <c:pt idx="10">
                  <c:v>Fa ‘14</c:v>
                </c:pt>
                <c:pt idx="11">
                  <c:v>Sp ‘15</c:v>
                </c:pt>
                <c:pt idx="12">
                  <c:v>Fa ‘15</c:v>
                </c:pt>
                <c:pt idx="13">
                  <c:v>Sp '16</c:v>
                </c:pt>
                <c:pt idx="14">
                  <c:v>Fa '16</c:v>
                </c:pt>
              </c:strCache>
            </c:strRef>
          </c:cat>
          <c:val>
            <c:numRef>
              <c:f>Sheet2!$B$7:$P$7</c:f>
              <c:numCache>
                <c:formatCode>General</c:formatCode>
                <c:ptCount val="15"/>
                <c:pt idx="0">
                  <c:v>52</c:v>
                </c:pt>
                <c:pt idx="1">
                  <c:v>52</c:v>
                </c:pt>
                <c:pt idx="2">
                  <c:v>49</c:v>
                </c:pt>
                <c:pt idx="3">
                  <c:v>50</c:v>
                </c:pt>
                <c:pt idx="4">
                  <c:v>47</c:v>
                </c:pt>
                <c:pt idx="5">
                  <c:v>43</c:v>
                </c:pt>
                <c:pt idx="6">
                  <c:v>50</c:v>
                </c:pt>
                <c:pt idx="7">
                  <c:v>49</c:v>
                </c:pt>
                <c:pt idx="8">
                  <c:v>50</c:v>
                </c:pt>
                <c:pt idx="9">
                  <c:v>50</c:v>
                </c:pt>
                <c:pt idx="10">
                  <c:v>49</c:v>
                </c:pt>
                <c:pt idx="11">
                  <c:v>58</c:v>
                </c:pt>
                <c:pt idx="12">
                  <c:v>51</c:v>
                </c:pt>
                <c:pt idx="13">
                  <c:v>55</c:v>
                </c:pt>
                <c:pt idx="14">
                  <c:v>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23C-4A18-9892-0C9FA429773A}"/>
            </c:ext>
          </c:extLst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Wrong direction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Sheet2!$B$6:$P$6</c:f>
              <c:strCache>
                <c:ptCount val="15"/>
                <c:pt idx="0">
                  <c:v>Fa ‘09</c:v>
                </c:pt>
                <c:pt idx="1">
                  <c:v>Sp ‘10</c:v>
                </c:pt>
                <c:pt idx="2">
                  <c:v>Fa ‘10</c:v>
                </c:pt>
                <c:pt idx="3">
                  <c:v>Sp ‘11</c:v>
                </c:pt>
                <c:pt idx="4">
                  <c:v>Fa ‘11</c:v>
                </c:pt>
                <c:pt idx="5">
                  <c:v>Sp ‘12</c:v>
                </c:pt>
                <c:pt idx="6">
                  <c:v>Fa ‘12</c:v>
                </c:pt>
                <c:pt idx="7">
                  <c:v>Sp ‘13</c:v>
                </c:pt>
                <c:pt idx="8">
                  <c:v>Fa ‘13</c:v>
                </c:pt>
                <c:pt idx="9">
                  <c:v>Sp ‘14</c:v>
                </c:pt>
                <c:pt idx="10">
                  <c:v>Fa ‘14</c:v>
                </c:pt>
                <c:pt idx="11">
                  <c:v>Sp ‘15</c:v>
                </c:pt>
                <c:pt idx="12">
                  <c:v>Fa ‘15</c:v>
                </c:pt>
                <c:pt idx="13">
                  <c:v>Sp '16</c:v>
                </c:pt>
                <c:pt idx="14">
                  <c:v>Fa '16</c:v>
                </c:pt>
              </c:strCache>
            </c:strRef>
          </c:cat>
          <c:val>
            <c:numRef>
              <c:f>Sheet2!$B$8:$P$8</c:f>
              <c:numCache>
                <c:formatCode>General</c:formatCode>
                <c:ptCount val="15"/>
                <c:pt idx="0">
                  <c:v>27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32</c:v>
                </c:pt>
                <c:pt idx="5">
                  <c:v>41</c:v>
                </c:pt>
                <c:pt idx="6">
                  <c:v>36</c:v>
                </c:pt>
                <c:pt idx="7">
                  <c:v>33</c:v>
                </c:pt>
                <c:pt idx="8">
                  <c:v>35</c:v>
                </c:pt>
                <c:pt idx="9">
                  <c:v>33</c:v>
                </c:pt>
                <c:pt idx="10">
                  <c:v>38</c:v>
                </c:pt>
                <c:pt idx="11">
                  <c:v>25</c:v>
                </c:pt>
                <c:pt idx="12">
                  <c:v>22</c:v>
                </c:pt>
                <c:pt idx="13">
                  <c:v>21</c:v>
                </c:pt>
                <c:pt idx="14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23C-4A18-9892-0C9FA429773A}"/>
            </c:ext>
          </c:extLst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Unsure/NA</c:v>
                </c:pt>
              </c:strCache>
            </c:strRef>
          </c:tx>
          <c:spPr>
            <a:ln w="57150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Sheet2!$B$6:$P$6</c:f>
              <c:strCache>
                <c:ptCount val="15"/>
                <c:pt idx="0">
                  <c:v>Fa ‘09</c:v>
                </c:pt>
                <c:pt idx="1">
                  <c:v>Sp ‘10</c:v>
                </c:pt>
                <c:pt idx="2">
                  <c:v>Fa ‘10</c:v>
                </c:pt>
                <c:pt idx="3">
                  <c:v>Sp ‘11</c:v>
                </c:pt>
                <c:pt idx="4">
                  <c:v>Fa ‘11</c:v>
                </c:pt>
                <c:pt idx="5">
                  <c:v>Sp ‘12</c:v>
                </c:pt>
                <c:pt idx="6">
                  <c:v>Fa ‘12</c:v>
                </c:pt>
                <c:pt idx="7">
                  <c:v>Sp ‘13</c:v>
                </c:pt>
                <c:pt idx="8">
                  <c:v>Fa ‘13</c:v>
                </c:pt>
                <c:pt idx="9">
                  <c:v>Sp ‘14</c:v>
                </c:pt>
                <c:pt idx="10">
                  <c:v>Fa ‘14</c:v>
                </c:pt>
                <c:pt idx="11">
                  <c:v>Sp ‘15</c:v>
                </c:pt>
                <c:pt idx="12">
                  <c:v>Fa ‘15</c:v>
                </c:pt>
                <c:pt idx="13">
                  <c:v>Sp '16</c:v>
                </c:pt>
                <c:pt idx="14">
                  <c:v>Fa '16</c:v>
                </c:pt>
              </c:strCache>
            </c:strRef>
          </c:cat>
          <c:val>
            <c:numRef>
              <c:f>Sheet2!$B$9:$P$9</c:f>
              <c:numCache>
                <c:formatCode>General</c:formatCode>
                <c:ptCount val="15"/>
                <c:pt idx="0">
                  <c:v>21</c:v>
                </c:pt>
                <c:pt idx="1">
                  <c:v>20</c:v>
                </c:pt>
                <c:pt idx="2">
                  <c:v>23</c:v>
                </c:pt>
                <c:pt idx="3">
                  <c:v>22</c:v>
                </c:pt>
                <c:pt idx="4">
                  <c:v>22</c:v>
                </c:pt>
                <c:pt idx="5">
                  <c:v>16</c:v>
                </c:pt>
                <c:pt idx="6">
                  <c:v>14</c:v>
                </c:pt>
                <c:pt idx="7">
                  <c:v>18</c:v>
                </c:pt>
                <c:pt idx="8">
                  <c:v>16</c:v>
                </c:pt>
                <c:pt idx="9">
                  <c:v>17</c:v>
                </c:pt>
                <c:pt idx="10">
                  <c:v>13</c:v>
                </c:pt>
                <c:pt idx="11">
                  <c:v>17</c:v>
                </c:pt>
                <c:pt idx="12">
                  <c:v>27</c:v>
                </c:pt>
                <c:pt idx="13">
                  <c:v>24</c:v>
                </c:pt>
                <c:pt idx="14">
                  <c:v>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23C-4A18-9892-0C9FA4297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501632"/>
        <c:axId val="150511616"/>
      </c:lineChart>
      <c:catAx>
        <c:axId val="15050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0511616"/>
        <c:crosses val="autoZero"/>
        <c:auto val="1"/>
        <c:lblAlgn val="ctr"/>
        <c:lblOffset val="100"/>
        <c:noMultiLvlLbl val="0"/>
      </c:catAx>
      <c:valAx>
        <c:axId val="15051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05016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Sheet2!$B$533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Sheet2!$A$534:$A$539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Sheet2!$B$534:$B$539</c:f>
              <c:numCache>
                <c:formatCode>General</c:formatCode>
                <c:ptCount val="6"/>
                <c:pt idx="0">
                  <c:v>34</c:v>
                </c:pt>
                <c:pt idx="1">
                  <c:v>38</c:v>
                </c:pt>
                <c:pt idx="2">
                  <c:v>8</c:v>
                </c:pt>
                <c:pt idx="3">
                  <c:v>1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1-4B07-804D-6FCA0667B0ED}"/>
            </c:ext>
          </c:extLst>
        </c:ser>
        <c:ser>
          <c:idx val="1"/>
          <c:order val="1"/>
          <c:tx>
            <c:strRef>
              <c:f>Sheet2!$C$533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Sheet2!$A$534:$A$539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Sheet2!$C$534:$C$539</c:f>
              <c:numCache>
                <c:formatCode>General</c:formatCode>
                <c:ptCount val="6"/>
                <c:pt idx="0">
                  <c:v>46</c:v>
                </c:pt>
                <c:pt idx="1">
                  <c:v>29</c:v>
                </c:pt>
                <c:pt idx="2">
                  <c:v>2</c:v>
                </c:pt>
                <c:pt idx="3">
                  <c:v>1</c:v>
                </c:pt>
                <c:pt idx="4">
                  <c:v>12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1-4B07-804D-6FCA0667B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760224"/>
        <c:axId val="317759896"/>
      </c:barChart>
      <c:catAx>
        <c:axId val="31776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759896"/>
        <c:crosses val="autoZero"/>
        <c:auto val="1"/>
        <c:lblAlgn val="ctr"/>
        <c:lblOffset val="100"/>
        <c:noMultiLvlLbl val="0"/>
      </c:catAx>
      <c:valAx>
        <c:axId val="31775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76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Sheet1!$B$89</c:f>
              <c:strCache>
                <c:ptCount val="1"/>
                <c:pt idx="0">
                  <c:v>African-Am.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Sheet1!$A$90:$A$95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Sheet1!$B$90:$B$95</c:f>
              <c:numCache>
                <c:formatCode>General</c:formatCode>
                <c:ptCount val="6"/>
                <c:pt idx="0">
                  <c:v>62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  <c:pt idx="4">
                  <c:v>15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A-49C2-8FCA-51FEFDE31D3D}"/>
            </c:ext>
          </c:extLst>
        </c:ser>
        <c:ser>
          <c:idx val="1"/>
          <c:order val="1"/>
          <c:tx>
            <c:strRef>
              <c:f>Sheet1!$C$89</c:f>
              <c:strCache>
                <c:ptCount val="1"/>
                <c:pt idx="0">
                  <c:v>Whites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Sheet1!$A$90:$A$95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Sheet1!$C$90:$C$95</c:f>
              <c:numCache>
                <c:formatCode>General</c:formatCode>
                <c:ptCount val="6"/>
                <c:pt idx="0">
                  <c:v>37</c:v>
                </c:pt>
                <c:pt idx="1">
                  <c:v>36</c:v>
                </c:pt>
                <c:pt idx="2">
                  <c:v>6</c:v>
                </c:pt>
                <c:pt idx="3">
                  <c:v>1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7A-49C2-8FCA-51FEFDE31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900968"/>
        <c:axId val="258899656"/>
      </c:barChart>
      <c:catAx>
        <c:axId val="25890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99656"/>
        <c:crosses val="autoZero"/>
        <c:auto val="1"/>
        <c:lblAlgn val="ctr"/>
        <c:lblOffset val="100"/>
        <c:noMultiLvlLbl val="0"/>
      </c:catAx>
      <c:valAx>
        <c:axId val="25889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90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Sheet1!$B$97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Sheet1!$A$98:$A$103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Sheet1!$B$98:$B$103</c:f>
              <c:numCache>
                <c:formatCode>General</c:formatCode>
                <c:ptCount val="6"/>
                <c:pt idx="0">
                  <c:v>46</c:v>
                </c:pt>
                <c:pt idx="1">
                  <c:v>25</c:v>
                </c:pt>
                <c:pt idx="2">
                  <c:v>9</c:v>
                </c:pt>
                <c:pt idx="3">
                  <c:v>0</c:v>
                </c:pt>
                <c:pt idx="4">
                  <c:v>13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F-4DF8-B855-D248D907920D}"/>
            </c:ext>
          </c:extLst>
        </c:ser>
        <c:ser>
          <c:idx val="1"/>
          <c:order val="1"/>
          <c:tx>
            <c:strRef>
              <c:f>Sheet1!$C$97</c:f>
              <c:strCache>
                <c:ptCount val="1"/>
                <c:pt idx="0">
                  <c:v>Married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Sheet1!$A$98:$A$103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Sheet1!$C$98:$C$103</c:f>
              <c:numCache>
                <c:formatCode>General</c:formatCode>
                <c:ptCount val="6"/>
                <c:pt idx="0">
                  <c:v>37</c:v>
                </c:pt>
                <c:pt idx="1">
                  <c:v>39</c:v>
                </c:pt>
                <c:pt idx="2">
                  <c:v>4</c:v>
                </c:pt>
                <c:pt idx="3">
                  <c:v>1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F-4DF8-B855-D248D907920D}"/>
            </c:ext>
          </c:extLst>
        </c:ser>
        <c:ser>
          <c:idx val="2"/>
          <c:order val="2"/>
          <c:tx>
            <c:strRef>
              <c:f>Sheet1!$D$97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Sheet1!$A$98:$A$103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Sheet1!$D$98:$D$103</c:f>
              <c:numCache>
                <c:formatCode>General</c:formatCode>
                <c:ptCount val="6"/>
                <c:pt idx="0">
                  <c:v>50</c:v>
                </c:pt>
                <c:pt idx="1">
                  <c:v>25</c:v>
                </c:pt>
                <c:pt idx="2">
                  <c:v>4</c:v>
                </c:pt>
                <c:pt idx="3">
                  <c:v>1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BF-4DF8-B855-D248D9079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715128"/>
        <c:axId val="409717424"/>
      </c:barChart>
      <c:catAx>
        <c:axId val="40971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717424"/>
        <c:crosses val="autoZero"/>
        <c:auto val="1"/>
        <c:lblAlgn val="ctr"/>
        <c:lblOffset val="100"/>
        <c:noMultiLvlLbl val="0"/>
      </c:catAx>
      <c:valAx>
        <c:axId val="4097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71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Sheet1!$A$107</c:f>
              <c:strCache>
                <c:ptCount val="1"/>
                <c:pt idx="0">
                  <c:v>Clinton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Sheet1!$B$106:$H$106</c:f>
              <c:strCache>
                <c:ptCount val="7"/>
                <c:pt idx="0">
                  <c:v>Under $30k</c:v>
                </c:pt>
                <c:pt idx="1">
                  <c:v>$30-50K</c:v>
                </c:pt>
                <c:pt idx="2">
                  <c:v>$50-75k</c:v>
                </c:pt>
                <c:pt idx="3">
                  <c:v>$75-100k</c:v>
                </c:pt>
                <c:pt idx="4">
                  <c:v>$100-150k</c:v>
                </c:pt>
                <c:pt idx="5">
                  <c:v>$150-250k</c:v>
                </c:pt>
                <c:pt idx="6">
                  <c:v>Over $250k</c:v>
                </c:pt>
              </c:strCache>
            </c:strRef>
          </c:cat>
          <c:val>
            <c:numRef>
              <c:f>Sheet1!$B$107:$H$107</c:f>
              <c:numCache>
                <c:formatCode>General</c:formatCode>
                <c:ptCount val="7"/>
                <c:pt idx="0">
                  <c:v>60</c:v>
                </c:pt>
                <c:pt idx="1">
                  <c:v>54</c:v>
                </c:pt>
                <c:pt idx="2">
                  <c:v>35</c:v>
                </c:pt>
                <c:pt idx="3">
                  <c:v>35</c:v>
                </c:pt>
                <c:pt idx="4">
                  <c:v>31</c:v>
                </c:pt>
                <c:pt idx="5">
                  <c:v>39</c:v>
                </c:pt>
                <c:pt idx="6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A-468C-AD7A-87D05606FF56}"/>
            </c:ext>
          </c:extLst>
        </c:ser>
        <c:ser>
          <c:idx val="1"/>
          <c:order val="1"/>
          <c:tx>
            <c:strRef>
              <c:f>Sheet1!$A$108</c:f>
              <c:strCache>
                <c:ptCount val="1"/>
                <c:pt idx="0">
                  <c:v>Trump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Sheet1!$B$106:$H$106</c:f>
              <c:strCache>
                <c:ptCount val="7"/>
                <c:pt idx="0">
                  <c:v>Under $30k</c:v>
                </c:pt>
                <c:pt idx="1">
                  <c:v>$30-50K</c:v>
                </c:pt>
                <c:pt idx="2">
                  <c:v>$50-75k</c:v>
                </c:pt>
                <c:pt idx="3">
                  <c:v>$75-100k</c:v>
                </c:pt>
                <c:pt idx="4">
                  <c:v>$100-150k</c:v>
                </c:pt>
                <c:pt idx="5">
                  <c:v>$150-250k</c:v>
                </c:pt>
                <c:pt idx="6">
                  <c:v>Over $250k</c:v>
                </c:pt>
              </c:strCache>
            </c:strRef>
          </c:cat>
          <c:val>
            <c:numRef>
              <c:f>Sheet1!$B$108:$H$108</c:f>
              <c:numCache>
                <c:formatCode>General</c:formatCode>
                <c:ptCount val="7"/>
                <c:pt idx="0">
                  <c:v>17</c:v>
                </c:pt>
                <c:pt idx="1">
                  <c:v>19</c:v>
                </c:pt>
                <c:pt idx="2">
                  <c:v>36</c:v>
                </c:pt>
                <c:pt idx="3">
                  <c:v>30</c:v>
                </c:pt>
                <c:pt idx="4">
                  <c:v>47</c:v>
                </c:pt>
                <c:pt idx="5">
                  <c:v>40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3A-468C-AD7A-87D05606FF56}"/>
            </c:ext>
          </c:extLst>
        </c:ser>
        <c:ser>
          <c:idx val="2"/>
          <c:order val="2"/>
          <c:tx>
            <c:strRef>
              <c:f>Sheet1!$A$109</c:f>
              <c:strCache>
                <c:ptCount val="1"/>
                <c:pt idx="0">
                  <c:v>Johnson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Sheet1!$B$106:$H$106</c:f>
              <c:strCache>
                <c:ptCount val="7"/>
                <c:pt idx="0">
                  <c:v>Under $30k</c:v>
                </c:pt>
                <c:pt idx="1">
                  <c:v>$30-50K</c:v>
                </c:pt>
                <c:pt idx="2">
                  <c:v>$50-75k</c:v>
                </c:pt>
                <c:pt idx="3">
                  <c:v>$75-100k</c:v>
                </c:pt>
                <c:pt idx="4">
                  <c:v>$100-150k</c:v>
                </c:pt>
                <c:pt idx="5">
                  <c:v>$150-250k</c:v>
                </c:pt>
                <c:pt idx="6">
                  <c:v>Over $250k</c:v>
                </c:pt>
              </c:strCache>
            </c:strRef>
          </c:cat>
          <c:val>
            <c:numRef>
              <c:f>Sheet1!$B$109:$H$109</c:f>
              <c:numCache>
                <c:formatCode>General</c:formatCode>
                <c:ptCount val="7"/>
                <c:pt idx="0">
                  <c:v>13</c:v>
                </c:pt>
                <c:pt idx="1">
                  <c:v>1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3A-468C-AD7A-87D05606FF56}"/>
            </c:ext>
          </c:extLst>
        </c:ser>
        <c:ser>
          <c:idx val="3"/>
          <c:order val="3"/>
          <c:tx>
            <c:strRef>
              <c:f>Sheet1!$A$110</c:f>
              <c:strCache>
                <c:ptCount val="1"/>
                <c:pt idx="0">
                  <c:v>Stein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Sheet1!$B$106:$H$106</c:f>
              <c:strCache>
                <c:ptCount val="7"/>
                <c:pt idx="0">
                  <c:v>Under $30k</c:v>
                </c:pt>
                <c:pt idx="1">
                  <c:v>$30-50K</c:v>
                </c:pt>
                <c:pt idx="2">
                  <c:v>$50-75k</c:v>
                </c:pt>
                <c:pt idx="3">
                  <c:v>$75-100k</c:v>
                </c:pt>
                <c:pt idx="4">
                  <c:v>$100-150k</c:v>
                </c:pt>
                <c:pt idx="5">
                  <c:v>$150-250k</c:v>
                </c:pt>
                <c:pt idx="6">
                  <c:v>Over $250k</c:v>
                </c:pt>
              </c:strCache>
            </c:strRef>
          </c:cat>
          <c:val>
            <c:numRef>
              <c:f>Sheet1!$B$110:$H$110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3A-468C-AD7A-87D05606FF56}"/>
            </c:ext>
          </c:extLst>
        </c:ser>
        <c:ser>
          <c:idx val="4"/>
          <c:order val="4"/>
          <c:tx>
            <c:strRef>
              <c:f>Sheet1!$A$111</c:f>
              <c:strCache>
                <c:ptCount val="1"/>
                <c:pt idx="0">
                  <c:v>Undecided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Sheet1!$B$106:$H$106</c:f>
              <c:strCache>
                <c:ptCount val="7"/>
                <c:pt idx="0">
                  <c:v>Under $30k</c:v>
                </c:pt>
                <c:pt idx="1">
                  <c:v>$30-50K</c:v>
                </c:pt>
                <c:pt idx="2">
                  <c:v>$50-75k</c:v>
                </c:pt>
                <c:pt idx="3">
                  <c:v>$75-100k</c:v>
                </c:pt>
                <c:pt idx="4">
                  <c:v>$100-150k</c:v>
                </c:pt>
                <c:pt idx="5">
                  <c:v>$150-250k</c:v>
                </c:pt>
                <c:pt idx="6">
                  <c:v>Over $250k</c:v>
                </c:pt>
              </c:strCache>
            </c:strRef>
          </c:cat>
          <c:val>
            <c:numRef>
              <c:f>Sheet1!$B$111:$H$111</c:f>
              <c:numCache>
                <c:formatCode>General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8</c:v>
                </c:pt>
                <c:pt idx="3">
                  <c:v>14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3A-468C-AD7A-87D05606FF56}"/>
            </c:ext>
          </c:extLst>
        </c:ser>
        <c:ser>
          <c:idx val="5"/>
          <c:order val="5"/>
          <c:tx>
            <c:strRef>
              <c:f>Sheet1!$A$112</c:f>
              <c:strCache>
                <c:ptCount val="1"/>
                <c:pt idx="0">
                  <c:v>Wouldn't vote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Sheet1!$B$106:$H$106</c:f>
              <c:strCache>
                <c:ptCount val="7"/>
                <c:pt idx="0">
                  <c:v>Under $30k</c:v>
                </c:pt>
                <c:pt idx="1">
                  <c:v>$30-50K</c:v>
                </c:pt>
                <c:pt idx="2">
                  <c:v>$50-75k</c:v>
                </c:pt>
                <c:pt idx="3">
                  <c:v>$75-100k</c:v>
                </c:pt>
                <c:pt idx="4">
                  <c:v>$100-150k</c:v>
                </c:pt>
                <c:pt idx="5">
                  <c:v>$150-250k</c:v>
                </c:pt>
                <c:pt idx="6">
                  <c:v>Over $250k</c:v>
                </c:pt>
              </c:strCache>
            </c:strRef>
          </c:cat>
          <c:val>
            <c:numRef>
              <c:f>Sheet1!$B$112:$H$112</c:f>
              <c:numCache>
                <c:formatCode>General</c:formatCode>
                <c:ptCount val="7"/>
                <c:pt idx="0">
                  <c:v>0</c:v>
                </c:pt>
                <c:pt idx="1">
                  <c:v>14</c:v>
                </c:pt>
                <c:pt idx="2">
                  <c:v>11</c:v>
                </c:pt>
                <c:pt idx="3">
                  <c:v>15</c:v>
                </c:pt>
                <c:pt idx="4">
                  <c:v>7</c:v>
                </c:pt>
                <c:pt idx="5">
                  <c:v>9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3A-468C-AD7A-87D05606F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467752"/>
        <c:axId val="490470704"/>
      </c:barChart>
      <c:catAx>
        <c:axId val="49046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470704"/>
        <c:crosses val="autoZero"/>
        <c:auto val="1"/>
        <c:lblAlgn val="ctr"/>
        <c:lblOffset val="100"/>
        <c:noMultiLvlLbl val="0"/>
      </c:catAx>
      <c:valAx>
        <c:axId val="49047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46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Sheet1!$B$114</c:f>
              <c:strCache>
                <c:ptCount val="1"/>
                <c:pt idx="0">
                  <c:v>HS dip or less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Sheet1!$A$115:$A$120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Sheet1!$B$115:$B$120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1-4A7F-875C-C959B1F0219E}"/>
            </c:ext>
          </c:extLst>
        </c:ser>
        <c:ser>
          <c:idx val="1"/>
          <c:order val="1"/>
          <c:tx>
            <c:strRef>
              <c:f>Sheet1!$C$114</c:f>
              <c:strCache>
                <c:ptCount val="1"/>
                <c:pt idx="0">
                  <c:v>Some coll.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Sheet1!$A$115:$A$120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Sheet1!$C$115:$C$120</c:f>
              <c:numCache>
                <c:formatCode>General</c:formatCode>
                <c:ptCount val="6"/>
                <c:pt idx="0">
                  <c:v>37</c:v>
                </c:pt>
                <c:pt idx="1">
                  <c:v>35</c:v>
                </c:pt>
                <c:pt idx="2">
                  <c:v>3</c:v>
                </c:pt>
                <c:pt idx="3">
                  <c:v>2</c:v>
                </c:pt>
                <c:pt idx="4">
                  <c:v>12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1-4A7F-875C-C959B1F0219E}"/>
            </c:ext>
          </c:extLst>
        </c:ser>
        <c:ser>
          <c:idx val="2"/>
          <c:order val="2"/>
          <c:tx>
            <c:strRef>
              <c:f>Sheet1!$D$114</c:f>
              <c:strCache>
                <c:ptCount val="1"/>
                <c:pt idx="0">
                  <c:v>2 yr. deg.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Sheet1!$A$115:$A$120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Sheet1!$D$115:$D$120</c:f>
              <c:numCache>
                <c:formatCode>General</c:formatCode>
                <c:ptCount val="6"/>
                <c:pt idx="0">
                  <c:v>34</c:v>
                </c:pt>
                <c:pt idx="1">
                  <c:v>40</c:v>
                </c:pt>
                <c:pt idx="2">
                  <c:v>6</c:v>
                </c:pt>
                <c:pt idx="3">
                  <c:v>1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E1-4A7F-875C-C959B1F0219E}"/>
            </c:ext>
          </c:extLst>
        </c:ser>
        <c:ser>
          <c:idx val="3"/>
          <c:order val="3"/>
          <c:tx>
            <c:strRef>
              <c:f>Sheet1!$E$114</c:f>
              <c:strCache>
                <c:ptCount val="1"/>
                <c:pt idx="0">
                  <c:v>4 yr. deg.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Sheet1!$A$115:$A$120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Sheet1!$E$115:$E$120</c:f>
              <c:numCache>
                <c:formatCode>General</c:formatCode>
                <c:ptCount val="6"/>
                <c:pt idx="0">
                  <c:v>35</c:v>
                </c:pt>
                <c:pt idx="1">
                  <c:v>38</c:v>
                </c:pt>
                <c:pt idx="2">
                  <c:v>7</c:v>
                </c:pt>
                <c:pt idx="3">
                  <c:v>2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E1-4A7F-875C-C959B1F0219E}"/>
            </c:ext>
          </c:extLst>
        </c:ser>
        <c:ser>
          <c:idx val="4"/>
          <c:order val="4"/>
          <c:tx>
            <c:strRef>
              <c:f>Sheet1!$F$114</c:f>
              <c:strCache>
                <c:ptCount val="1"/>
                <c:pt idx="0">
                  <c:v>Post-grad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Sheet1!$A$115:$A$120</c:f>
              <c:strCache>
                <c:ptCount val="6"/>
                <c:pt idx="0">
                  <c:v>Clinton</c:v>
                </c:pt>
                <c:pt idx="1">
                  <c:v>Trump</c:v>
                </c:pt>
                <c:pt idx="2">
                  <c:v>Johnson</c:v>
                </c:pt>
                <c:pt idx="3">
                  <c:v>Stein</c:v>
                </c:pt>
                <c:pt idx="4">
                  <c:v>Undecided</c:v>
                </c:pt>
                <c:pt idx="5">
                  <c:v>Wouldn't vote</c:v>
                </c:pt>
              </c:strCache>
            </c:strRef>
          </c:cat>
          <c:val>
            <c:numRef>
              <c:f>Sheet1!$F$115:$F$120</c:f>
              <c:numCache>
                <c:formatCode>General</c:formatCode>
                <c:ptCount val="6"/>
                <c:pt idx="0">
                  <c:v>50</c:v>
                </c:pt>
                <c:pt idx="1">
                  <c:v>25</c:v>
                </c:pt>
                <c:pt idx="2">
                  <c:v>6</c:v>
                </c:pt>
                <c:pt idx="3">
                  <c:v>0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E1-4A7F-875C-C959B1F0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785024"/>
        <c:axId val="478791256"/>
      </c:barChart>
      <c:catAx>
        <c:axId val="4787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791256"/>
        <c:crosses val="autoZero"/>
        <c:auto val="1"/>
        <c:lblAlgn val="ctr"/>
        <c:lblOffset val="100"/>
        <c:noMultiLvlLbl val="0"/>
      </c:catAx>
      <c:valAx>
        <c:axId val="47879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78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Sheet1!$A$124</c:f>
              <c:strCache>
                <c:ptCount val="1"/>
                <c:pt idx="0">
                  <c:v>Clinton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Sheet1!$B$123:$J$123</c:f>
              <c:strCache>
                <c:ptCount val="9"/>
                <c:pt idx="0">
                  <c:v>Retired</c:v>
                </c:pt>
                <c:pt idx="1">
                  <c:v>Self-empl.</c:v>
                </c:pt>
                <c:pt idx="2">
                  <c:v>Part-time</c:v>
                </c:pt>
                <c:pt idx="3">
                  <c:v>Private Sect.</c:v>
                </c:pt>
                <c:pt idx="4">
                  <c:v>S/L govt.</c:v>
                </c:pt>
                <c:pt idx="5">
                  <c:v>Fed.</c:v>
                </c:pt>
                <c:pt idx="6">
                  <c:v>Non-prof.</c:v>
                </c:pt>
                <c:pt idx="7">
                  <c:v>Student</c:v>
                </c:pt>
                <c:pt idx="8">
                  <c:v>Unempl.</c:v>
                </c:pt>
              </c:strCache>
            </c:strRef>
          </c:cat>
          <c:val>
            <c:numRef>
              <c:f>Sheet1!$B$124:$J$124</c:f>
              <c:numCache>
                <c:formatCode>General</c:formatCode>
                <c:ptCount val="9"/>
                <c:pt idx="0">
                  <c:v>45</c:v>
                </c:pt>
                <c:pt idx="1">
                  <c:v>20</c:v>
                </c:pt>
                <c:pt idx="2">
                  <c:v>41</c:v>
                </c:pt>
                <c:pt idx="3">
                  <c:v>39</c:v>
                </c:pt>
                <c:pt idx="4">
                  <c:v>36</c:v>
                </c:pt>
                <c:pt idx="5">
                  <c:v>45</c:v>
                </c:pt>
                <c:pt idx="6">
                  <c:v>68</c:v>
                </c:pt>
                <c:pt idx="7">
                  <c:v>25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D-4329-9F05-4B9DE5DBED8D}"/>
            </c:ext>
          </c:extLst>
        </c:ser>
        <c:ser>
          <c:idx val="1"/>
          <c:order val="1"/>
          <c:tx>
            <c:strRef>
              <c:f>Sheet1!$A$125</c:f>
              <c:strCache>
                <c:ptCount val="1"/>
                <c:pt idx="0">
                  <c:v>Trump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Sheet1!$B$123:$J$123</c:f>
              <c:strCache>
                <c:ptCount val="9"/>
                <c:pt idx="0">
                  <c:v>Retired</c:v>
                </c:pt>
                <c:pt idx="1">
                  <c:v>Self-empl.</c:v>
                </c:pt>
                <c:pt idx="2">
                  <c:v>Part-time</c:v>
                </c:pt>
                <c:pt idx="3">
                  <c:v>Private Sect.</c:v>
                </c:pt>
                <c:pt idx="4">
                  <c:v>S/L govt.</c:v>
                </c:pt>
                <c:pt idx="5">
                  <c:v>Fed.</c:v>
                </c:pt>
                <c:pt idx="6">
                  <c:v>Non-prof.</c:v>
                </c:pt>
                <c:pt idx="7">
                  <c:v>Student</c:v>
                </c:pt>
                <c:pt idx="8">
                  <c:v>Unempl.</c:v>
                </c:pt>
              </c:strCache>
            </c:strRef>
          </c:cat>
          <c:val>
            <c:numRef>
              <c:f>Sheet1!$B$125:$J$125</c:f>
              <c:numCache>
                <c:formatCode>General</c:formatCode>
                <c:ptCount val="9"/>
                <c:pt idx="0">
                  <c:v>31</c:v>
                </c:pt>
                <c:pt idx="1">
                  <c:v>50</c:v>
                </c:pt>
                <c:pt idx="2">
                  <c:v>26</c:v>
                </c:pt>
                <c:pt idx="3">
                  <c:v>38</c:v>
                </c:pt>
                <c:pt idx="4">
                  <c:v>37</c:v>
                </c:pt>
                <c:pt idx="5">
                  <c:v>26</c:v>
                </c:pt>
                <c:pt idx="6">
                  <c:v>26</c:v>
                </c:pt>
                <c:pt idx="7">
                  <c:v>37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D-4329-9F05-4B9DE5DBED8D}"/>
            </c:ext>
          </c:extLst>
        </c:ser>
        <c:ser>
          <c:idx val="2"/>
          <c:order val="2"/>
          <c:tx>
            <c:strRef>
              <c:f>Sheet1!$A$126</c:f>
              <c:strCache>
                <c:ptCount val="1"/>
                <c:pt idx="0">
                  <c:v>Johnson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Sheet1!$B$123:$J$123</c:f>
              <c:strCache>
                <c:ptCount val="9"/>
                <c:pt idx="0">
                  <c:v>Retired</c:v>
                </c:pt>
                <c:pt idx="1">
                  <c:v>Self-empl.</c:v>
                </c:pt>
                <c:pt idx="2">
                  <c:v>Part-time</c:v>
                </c:pt>
                <c:pt idx="3">
                  <c:v>Private Sect.</c:v>
                </c:pt>
                <c:pt idx="4">
                  <c:v>S/L govt.</c:v>
                </c:pt>
                <c:pt idx="5">
                  <c:v>Fed.</c:v>
                </c:pt>
                <c:pt idx="6">
                  <c:v>Non-prof.</c:v>
                </c:pt>
                <c:pt idx="7">
                  <c:v>Student</c:v>
                </c:pt>
                <c:pt idx="8">
                  <c:v>Unempl.</c:v>
                </c:pt>
              </c:strCache>
            </c:strRef>
          </c:cat>
          <c:val>
            <c:numRef>
              <c:f>Sheet1!$B$126:$J$126</c:f>
              <c:numCache>
                <c:formatCode>General</c:formatCode>
                <c:ptCount val="9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5</c:v>
                </c:pt>
                <c:pt idx="6">
                  <c:v>3</c:v>
                </c:pt>
                <c:pt idx="7">
                  <c:v>23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D-4329-9F05-4B9DE5DBED8D}"/>
            </c:ext>
          </c:extLst>
        </c:ser>
        <c:ser>
          <c:idx val="3"/>
          <c:order val="3"/>
          <c:tx>
            <c:strRef>
              <c:f>Sheet1!$A$127</c:f>
              <c:strCache>
                <c:ptCount val="1"/>
                <c:pt idx="0">
                  <c:v>Stein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Sheet1!$B$123:$J$123</c:f>
              <c:strCache>
                <c:ptCount val="9"/>
                <c:pt idx="0">
                  <c:v>Retired</c:v>
                </c:pt>
                <c:pt idx="1">
                  <c:v>Self-empl.</c:v>
                </c:pt>
                <c:pt idx="2">
                  <c:v>Part-time</c:v>
                </c:pt>
                <c:pt idx="3">
                  <c:v>Private Sect.</c:v>
                </c:pt>
                <c:pt idx="4">
                  <c:v>S/L govt.</c:v>
                </c:pt>
                <c:pt idx="5">
                  <c:v>Fed.</c:v>
                </c:pt>
                <c:pt idx="6">
                  <c:v>Non-prof.</c:v>
                </c:pt>
                <c:pt idx="7">
                  <c:v>Student</c:v>
                </c:pt>
                <c:pt idx="8">
                  <c:v>Unempl.</c:v>
                </c:pt>
              </c:strCache>
            </c:strRef>
          </c:cat>
          <c:val>
            <c:numRef>
              <c:f>Sheet1!$B$127:$J$127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4D-4329-9F05-4B9DE5DBED8D}"/>
            </c:ext>
          </c:extLst>
        </c:ser>
        <c:ser>
          <c:idx val="4"/>
          <c:order val="4"/>
          <c:tx>
            <c:strRef>
              <c:f>Sheet1!$A$128</c:f>
              <c:strCache>
                <c:ptCount val="1"/>
                <c:pt idx="0">
                  <c:v>Undecided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Sheet1!$B$123:$J$123</c:f>
              <c:strCache>
                <c:ptCount val="9"/>
                <c:pt idx="0">
                  <c:v>Retired</c:v>
                </c:pt>
                <c:pt idx="1">
                  <c:v>Self-empl.</c:v>
                </c:pt>
                <c:pt idx="2">
                  <c:v>Part-time</c:v>
                </c:pt>
                <c:pt idx="3">
                  <c:v>Private Sect.</c:v>
                </c:pt>
                <c:pt idx="4">
                  <c:v>S/L govt.</c:v>
                </c:pt>
                <c:pt idx="5">
                  <c:v>Fed.</c:v>
                </c:pt>
                <c:pt idx="6">
                  <c:v>Non-prof.</c:v>
                </c:pt>
                <c:pt idx="7">
                  <c:v>Student</c:v>
                </c:pt>
                <c:pt idx="8">
                  <c:v>Unempl.</c:v>
                </c:pt>
              </c:strCache>
            </c:strRef>
          </c:cat>
          <c:val>
            <c:numRef>
              <c:f>Sheet1!$B$128:$J$128</c:f>
              <c:numCache>
                <c:formatCode>General</c:formatCode>
                <c:ptCount val="9"/>
                <c:pt idx="0">
                  <c:v>10</c:v>
                </c:pt>
                <c:pt idx="1">
                  <c:v>19</c:v>
                </c:pt>
                <c:pt idx="2">
                  <c:v>19</c:v>
                </c:pt>
                <c:pt idx="3">
                  <c:v>9</c:v>
                </c:pt>
                <c:pt idx="4">
                  <c:v>10</c:v>
                </c:pt>
                <c:pt idx="5">
                  <c:v>13</c:v>
                </c:pt>
                <c:pt idx="6">
                  <c:v>0</c:v>
                </c:pt>
                <c:pt idx="7">
                  <c:v>7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D-4329-9F05-4B9DE5DBED8D}"/>
            </c:ext>
          </c:extLst>
        </c:ser>
        <c:ser>
          <c:idx val="5"/>
          <c:order val="5"/>
          <c:tx>
            <c:strRef>
              <c:f>Sheet1!$A$129</c:f>
              <c:strCache>
                <c:ptCount val="1"/>
                <c:pt idx="0">
                  <c:v>Wouldn't vote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Sheet1!$B$123:$J$123</c:f>
              <c:strCache>
                <c:ptCount val="9"/>
                <c:pt idx="0">
                  <c:v>Retired</c:v>
                </c:pt>
                <c:pt idx="1">
                  <c:v>Self-empl.</c:v>
                </c:pt>
                <c:pt idx="2">
                  <c:v>Part-time</c:v>
                </c:pt>
                <c:pt idx="3">
                  <c:v>Private Sect.</c:v>
                </c:pt>
                <c:pt idx="4">
                  <c:v>S/L govt.</c:v>
                </c:pt>
                <c:pt idx="5">
                  <c:v>Fed.</c:v>
                </c:pt>
                <c:pt idx="6">
                  <c:v>Non-prof.</c:v>
                </c:pt>
                <c:pt idx="7">
                  <c:v>Student</c:v>
                </c:pt>
                <c:pt idx="8">
                  <c:v>Unempl.</c:v>
                </c:pt>
              </c:strCache>
            </c:strRef>
          </c:cat>
          <c:val>
            <c:numRef>
              <c:f>Sheet1!$B$129:$J$129</c:f>
              <c:numCache>
                <c:formatCode>General</c:formatCode>
                <c:ptCount val="9"/>
                <c:pt idx="0">
                  <c:v>9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14</c:v>
                </c:pt>
                <c:pt idx="5">
                  <c:v>11</c:v>
                </c:pt>
                <c:pt idx="6">
                  <c:v>2</c:v>
                </c:pt>
                <c:pt idx="7">
                  <c:v>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D-4329-9F05-4B9DE5DBE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424352"/>
        <c:axId val="462508224"/>
      </c:barChart>
      <c:catAx>
        <c:axId val="48442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508224"/>
        <c:crosses val="autoZero"/>
        <c:auto val="1"/>
        <c:lblAlgn val="ctr"/>
        <c:lblOffset val="100"/>
        <c:noMultiLvlLbl val="0"/>
      </c:catAx>
      <c:valAx>
        <c:axId val="46250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42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348F-3614-4E98-BCA4-0AE9E82E3AF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311DC-1F2C-4798-A9E6-D979FEB9F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E7FDDAF-4E85-4CB6-91C6-EDE66175F745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27D397E-695C-4C94-A4E6-2B25C8D3C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80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997747-6480-41E3-9F20-496F59767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55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E711C-F56A-48F0-8D6D-C79AE5189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9135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60E18-CD21-454C-BC87-6D7617F0C1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6038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BC43-8D3B-438E-A382-14B959AB77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5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0C71-4008-4B5A-8DF8-3BA6A259B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3008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5B23-23C1-4DD1-B38B-1A4E79325F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752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A96E0-D84A-45F2-9658-512BEAF148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76732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0D45-8612-4E8C-8562-F256CF5F01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064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3EA33-779B-4232-96CC-4F5A2484E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683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8D68-AF41-408F-A576-6DC489AE9F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301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C0D62-400E-4C42-8398-B1FA514C31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947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4412-7269-49FF-BA8A-69272ADBC5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2034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5CCBC43-8D3B-438E-A382-14B959AB77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dnataf@aac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76400" y="1295400"/>
            <a:ext cx="7772400" cy="11430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CSLI Survey– Fall 2016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Presentation of Findings</a:t>
            </a:r>
            <a:r>
              <a:rPr lang="en-US" dirty="0"/>
              <a:t>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2667000"/>
            <a:ext cx="7620000" cy="1600200"/>
          </a:xfrm>
        </p:spPr>
        <p:txBody>
          <a:bodyPr>
            <a:normAutofit fontScale="62500" lnSpcReduction="20000"/>
          </a:bodyPr>
          <a:lstStyle/>
          <a:p>
            <a:pPr marR="0" algn="ctr" eaLnBrk="1" hangingPunct="1">
              <a:lnSpc>
                <a:spcPct val="80000"/>
              </a:lnSpc>
            </a:pPr>
            <a:r>
              <a:rPr lang="en-US" sz="2500" dirty="0"/>
              <a:t>Dan Nataf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2500" dirty="0"/>
              <a:t>Director, Center for the Study of Local Issues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2500" dirty="0"/>
              <a:t>Anne Arundel Community College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2500" dirty="0"/>
              <a:t>www2.aacc.edu/csli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2500" dirty="0">
                <a:hlinkClick r:id="rId2"/>
              </a:rPr>
              <a:t>ddnataf@aacc.edu</a:t>
            </a:r>
            <a:endParaRPr lang="en-US" sz="2500" dirty="0"/>
          </a:p>
          <a:p>
            <a:pPr marR="0" algn="ctr" eaLnBrk="1" hangingPunct="1">
              <a:lnSpc>
                <a:spcPct val="80000"/>
              </a:lnSpc>
            </a:pPr>
            <a:r>
              <a:rPr lang="en-US" sz="2500" dirty="0"/>
              <a:t>410-777-2733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85800"/>
          </a:xfrm>
        </p:spPr>
        <p:txBody>
          <a:bodyPr/>
          <a:lstStyle/>
          <a:p>
            <a:pPr algn="ctr"/>
            <a:r>
              <a:rPr lang="en-US" dirty="0"/>
              <a:t>Economic Conditions - Applies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988490"/>
              </p:ext>
            </p:extLst>
          </p:nvPr>
        </p:nvGraphicFramePr>
        <p:xfrm>
          <a:off x="1143000" y="1076587"/>
          <a:ext cx="6629397" cy="5027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5894">
                  <a:extLst>
                    <a:ext uri="{9D8B030D-6E8A-4147-A177-3AD203B41FA5}">
                      <a16:colId xmlns:a16="http://schemas.microsoft.com/office/drawing/2014/main" val="3063980626"/>
                    </a:ext>
                  </a:extLst>
                </a:gridCol>
                <a:gridCol w="1156075">
                  <a:extLst>
                    <a:ext uri="{9D8B030D-6E8A-4147-A177-3AD203B41FA5}">
                      <a16:colId xmlns:a16="http://schemas.microsoft.com/office/drawing/2014/main" val="4124582093"/>
                    </a:ext>
                  </a:extLst>
                </a:gridCol>
                <a:gridCol w="953714">
                  <a:extLst>
                    <a:ext uri="{9D8B030D-6E8A-4147-A177-3AD203B41FA5}">
                      <a16:colId xmlns:a16="http://schemas.microsoft.com/office/drawing/2014/main" val="1796367574"/>
                    </a:ext>
                  </a:extLst>
                </a:gridCol>
                <a:gridCol w="953714">
                  <a:extLst>
                    <a:ext uri="{9D8B030D-6E8A-4147-A177-3AD203B41FA5}">
                      <a16:colId xmlns:a16="http://schemas.microsoft.com/office/drawing/2014/main" val="49551025"/>
                    </a:ext>
                  </a:extLst>
                </a:gridCol>
              </a:tblGrid>
              <a:tr h="810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Condition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</a:rPr>
                        <a:t>Clinton</a:t>
                      </a:r>
                    </a:p>
                  </a:txBody>
                  <a:tcPr marL="63348" marR="63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Trump</a:t>
                      </a:r>
                    </a:p>
                  </a:txBody>
                  <a:tcPr marL="63348" marR="63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</a:rPr>
                        <a:t>Clinton-Trump</a:t>
                      </a:r>
                    </a:p>
                  </a:txBody>
                  <a:tcPr marL="63348" marR="63348" marT="0" marB="0"/>
                </a:tc>
                <a:extLst>
                  <a:ext uri="{0D108BD9-81ED-4DB2-BD59-A6C34878D82A}">
                    <a16:rowId xmlns:a16="http://schemas.microsoft.com/office/drawing/2014/main" val="1082873811"/>
                  </a:ext>
                </a:extLst>
              </a:tr>
              <a:tr h="5402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Taxes are too high in relation to the govt. services provided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5564482"/>
                  </a:ext>
                </a:extLst>
              </a:tr>
              <a:tr h="5402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Wages or salaries are not rising as fast as the cost of living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4128656"/>
                  </a:ext>
                </a:extLst>
              </a:tr>
              <a:tr h="4052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Hard to afford the cost of education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865000"/>
                  </a:ext>
                </a:extLst>
              </a:tr>
              <a:tr h="5402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Unable to afford healthcare or medicine during</a:t>
                      </a:r>
                      <a:r>
                        <a:rPr lang="en-US" sz="1400" baseline="0" dirty="0">
                          <a:effectLst/>
                        </a:rPr>
                        <a:t> the last year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8981140"/>
                  </a:ext>
                </a:extLst>
              </a:tr>
              <a:tr h="5402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Received a salary increase or other increase in income recently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247450"/>
                  </a:ext>
                </a:extLst>
              </a:tr>
              <a:tr h="5402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Hard to afford the cost of food and groceries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1472090"/>
                  </a:ext>
                </a:extLst>
              </a:tr>
              <a:tr h="4052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Found a new or better job recently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5495532"/>
                  </a:ext>
                </a:extLst>
              </a:tr>
              <a:tr h="5402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Facing the possibility of unemployment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28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865795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457200"/>
          </a:xfrm>
        </p:spPr>
        <p:txBody>
          <a:bodyPr/>
          <a:lstStyle/>
          <a:p>
            <a:r>
              <a:rPr lang="en-US" dirty="0"/>
              <a:t>Economic Indicators and Income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19874"/>
              </p:ext>
            </p:extLst>
          </p:nvPr>
        </p:nvGraphicFramePr>
        <p:xfrm>
          <a:off x="190500" y="914400"/>
          <a:ext cx="8686799" cy="5584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176589992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67692888"/>
                    </a:ext>
                  </a:extLst>
                </a:gridCol>
                <a:gridCol w="1153870">
                  <a:extLst>
                    <a:ext uri="{9D8B030D-6E8A-4147-A177-3AD203B41FA5}">
                      <a16:colId xmlns:a16="http://schemas.microsoft.com/office/drawing/2014/main" val="4229115236"/>
                    </a:ext>
                  </a:extLst>
                </a:gridCol>
                <a:gridCol w="664470">
                  <a:extLst>
                    <a:ext uri="{9D8B030D-6E8A-4147-A177-3AD203B41FA5}">
                      <a16:colId xmlns:a16="http://schemas.microsoft.com/office/drawing/2014/main" val="3277528256"/>
                    </a:ext>
                  </a:extLst>
                </a:gridCol>
                <a:gridCol w="658159">
                  <a:extLst>
                    <a:ext uri="{9D8B030D-6E8A-4147-A177-3AD203B41FA5}">
                      <a16:colId xmlns:a16="http://schemas.microsoft.com/office/drawing/2014/main" val="120704508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l"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Condition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Under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$75,000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$75,000+</a:t>
                      </a:r>
                      <a:endParaRPr lang="en-US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Under $75k-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Over 75K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Sp ’16  Fa ‘16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20925"/>
                  </a:ext>
                </a:extLst>
              </a:tr>
              <a:tr h="456070">
                <a:tc>
                  <a:txBody>
                    <a:bodyPr/>
                    <a:lstStyle/>
                    <a:p>
                      <a:pPr algn="l"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Hard to afford cost of food and groceries*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41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27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4797396"/>
                  </a:ext>
                </a:extLst>
              </a:tr>
              <a:tr h="694630">
                <a:tc>
                  <a:txBody>
                    <a:bodyPr/>
                    <a:lstStyle/>
                    <a:p>
                      <a:pPr algn="l"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Unable to afford healthcare or medicine during the last year*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22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14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2452086"/>
                  </a:ext>
                </a:extLst>
              </a:tr>
              <a:tr h="357840">
                <a:tc>
                  <a:txBody>
                    <a:bodyPr/>
                    <a:lstStyle/>
                    <a:p>
                      <a:pPr algn="l"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Hard to afford the cost of education*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52400" algn="l"/>
                          <a:tab pos="228600" algn="l"/>
                          <a:tab pos="247650" algn="ctr"/>
                        </a:tabLst>
                      </a:pPr>
                      <a:r>
                        <a:rPr lang="en-US" sz="2400" b="1" dirty="0">
                          <a:effectLst/>
                        </a:rPr>
                        <a:t>45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35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10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7476116"/>
                  </a:ext>
                </a:extLst>
              </a:tr>
              <a:tr h="694630">
                <a:tc>
                  <a:txBody>
                    <a:bodyPr/>
                    <a:lstStyle/>
                    <a:p>
                      <a:pPr algn="l"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Taxes are too high in relation to the government services provided*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56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64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-8</a:t>
                      </a:r>
                      <a:endParaRPr lang="en-US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7546792"/>
                  </a:ext>
                </a:extLst>
              </a:tr>
              <a:tr h="392922">
                <a:tc>
                  <a:txBody>
                    <a:bodyPr/>
                    <a:lstStyle/>
                    <a:p>
                      <a:pPr algn="l"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Wages or salaries are not rising as fast as the cost of living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64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56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9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307946"/>
                  </a:ext>
                </a:extLst>
              </a:tr>
              <a:tr h="456070">
                <a:tc>
                  <a:txBody>
                    <a:bodyPr/>
                    <a:lstStyle/>
                    <a:p>
                      <a:pPr algn="l"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Facing the possibility of unemployment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12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-1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5861338"/>
                  </a:ext>
                </a:extLst>
              </a:tr>
              <a:tr h="357840">
                <a:tc>
                  <a:txBody>
                    <a:bodyPr/>
                    <a:lstStyle/>
                    <a:p>
                      <a:pPr algn="l"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Found a new or better job recently*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-6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0956915"/>
                  </a:ext>
                </a:extLst>
              </a:tr>
              <a:tr h="694630">
                <a:tc>
                  <a:txBody>
                    <a:bodyPr/>
                    <a:lstStyle/>
                    <a:p>
                      <a:pPr algn="l"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Received a salary increase or other increase in income recently*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35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-20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-12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6569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901918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85800"/>
          </a:xfrm>
        </p:spPr>
        <p:txBody>
          <a:bodyPr/>
          <a:lstStyle/>
          <a:p>
            <a:pPr algn="ctr"/>
            <a:r>
              <a:rPr lang="en-US" dirty="0"/>
              <a:t>Proposal Agreement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10738"/>
              </p:ext>
            </p:extLst>
          </p:nvPr>
        </p:nvGraphicFramePr>
        <p:xfrm>
          <a:off x="228600" y="1066800"/>
          <a:ext cx="8686799" cy="4883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1054">
                  <a:extLst>
                    <a:ext uri="{9D8B030D-6E8A-4147-A177-3AD203B41FA5}">
                      <a16:colId xmlns:a16="http://schemas.microsoft.com/office/drawing/2014/main" val="4124038509"/>
                    </a:ext>
                  </a:extLst>
                </a:gridCol>
                <a:gridCol w="914033">
                  <a:extLst>
                    <a:ext uri="{9D8B030D-6E8A-4147-A177-3AD203B41FA5}">
                      <a16:colId xmlns:a16="http://schemas.microsoft.com/office/drawing/2014/main" val="3496644487"/>
                    </a:ext>
                  </a:extLst>
                </a:gridCol>
                <a:gridCol w="1033936">
                  <a:extLst>
                    <a:ext uri="{9D8B030D-6E8A-4147-A177-3AD203B41FA5}">
                      <a16:colId xmlns:a16="http://schemas.microsoft.com/office/drawing/2014/main" val="174385619"/>
                    </a:ext>
                  </a:extLst>
                </a:gridCol>
                <a:gridCol w="748951">
                  <a:extLst>
                    <a:ext uri="{9D8B030D-6E8A-4147-A177-3AD203B41FA5}">
                      <a16:colId xmlns:a16="http://schemas.microsoft.com/office/drawing/2014/main" val="492521633"/>
                    </a:ext>
                  </a:extLst>
                </a:gridCol>
                <a:gridCol w="948789">
                  <a:extLst>
                    <a:ext uri="{9D8B030D-6E8A-4147-A177-3AD203B41FA5}">
                      <a16:colId xmlns:a16="http://schemas.microsoft.com/office/drawing/2014/main" val="1049247419"/>
                    </a:ext>
                  </a:extLst>
                </a:gridCol>
                <a:gridCol w="778493">
                  <a:extLst>
                    <a:ext uri="{9D8B030D-6E8A-4147-A177-3AD203B41FA5}">
                      <a16:colId xmlns:a16="http://schemas.microsoft.com/office/drawing/2014/main" val="566000348"/>
                    </a:ext>
                  </a:extLst>
                </a:gridCol>
                <a:gridCol w="771543">
                  <a:extLst>
                    <a:ext uri="{9D8B030D-6E8A-4147-A177-3AD203B41FA5}">
                      <a16:colId xmlns:a16="http://schemas.microsoft.com/office/drawing/2014/main" val="1204198975"/>
                    </a:ext>
                  </a:extLst>
                </a:gridCol>
              </a:tblGrid>
              <a:tr h="427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at 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Somewhat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Mostly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Completely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Unsure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097717"/>
                  </a:ext>
                </a:extLst>
              </a:tr>
              <a:tr h="4271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Change the start of the school year until after Labor Day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8938484"/>
                  </a:ext>
                </a:extLst>
              </a:tr>
              <a:tr h="2988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Build another bridge to the Eastern Shore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093357"/>
                  </a:ext>
                </a:extLst>
              </a:tr>
              <a:tr h="4271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Local government should not promote much more development in the county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2515063"/>
                  </a:ext>
                </a:extLst>
              </a:tr>
              <a:tr h="4271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County government should expand its mosquito spraying program.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4222483"/>
                  </a:ext>
                </a:extLst>
              </a:tr>
              <a:tr h="583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Board of Education should treat transgender pupils on the basis of the gender with which they identify, not their birth gender.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33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7084328"/>
                  </a:ext>
                </a:extLst>
              </a:tr>
              <a:tr h="5669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Salary increases for county workers should keep pace with or exceed that of private sector workers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3843686"/>
                  </a:ext>
                </a:extLst>
              </a:tr>
              <a:tr h="5357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 would support an increase in county property or income taxes if the added revenue went only to public schools.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46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1028050"/>
                  </a:ext>
                </a:extLst>
              </a:tr>
              <a:tr h="2759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County already has enough public access points to the Bay - no need to add more.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40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9617504"/>
                  </a:ext>
                </a:extLst>
              </a:tr>
              <a:tr h="4271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Former county executive John Leopold should run again for public office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58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9251228"/>
                  </a:ext>
                </a:extLst>
              </a:tr>
              <a:tr h="4271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county is currently doing enough to combat heroin use and addiction.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42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13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375883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r>
              <a:rPr lang="en-US" dirty="0"/>
              <a:t>Agreement - Statements by Candidate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647713"/>
              </p:ext>
            </p:extLst>
          </p:nvPr>
        </p:nvGraphicFramePr>
        <p:xfrm>
          <a:off x="571500" y="1066801"/>
          <a:ext cx="8305799" cy="5519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1080">
                  <a:extLst>
                    <a:ext uri="{9D8B030D-6E8A-4147-A177-3AD203B41FA5}">
                      <a16:colId xmlns:a16="http://schemas.microsoft.com/office/drawing/2014/main" val="3944982940"/>
                    </a:ext>
                  </a:extLst>
                </a:gridCol>
                <a:gridCol w="1059159">
                  <a:extLst>
                    <a:ext uri="{9D8B030D-6E8A-4147-A177-3AD203B41FA5}">
                      <a16:colId xmlns:a16="http://schemas.microsoft.com/office/drawing/2014/main" val="3957231514"/>
                    </a:ext>
                  </a:extLst>
                </a:gridCol>
                <a:gridCol w="1222106">
                  <a:extLst>
                    <a:ext uri="{9D8B030D-6E8A-4147-A177-3AD203B41FA5}">
                      <a16:colId xmlns:a16="http://schemas.microsoft.com/office/drawing/2014/main" val="1845096958"/>
                    </a:ext>
                  </a:extLst>
                </a:gridCol>
                <a:gridCol w="903454">
                  <a:extLst>
                    <a:ext uri="{9D8B030D-6E8A-4147-A177-3AD203B41FA5}">
                      <a16:colId xmlns:a16="http://schemas.microsoft.com/office/drawing/2014/main" val="1967027754"/>
                    </a:ext>
                  </a:extLst>
                </a:gridCol>
              </a:tblGrid>
              <a:tr h="297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Clinton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Trump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HC-DT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5972213"/>
                  </a:ext>
                </a:extLst>
              </a:tr>
              <a:tr h="7872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Board of Education should treat transgender pupils on the basis of the gender with which they identify, not their birth gender.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9640080"/>
                  </a:ext>
                </a:extLst>
              </a:tr>
              <a:tr h="4630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would support an increase in county property or income taxes if the added revenue went only to public schools.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6612483"/>
                  </a:ext>
                </a:extLst>
              </a:tr>
              <a:tr h="524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Salary increases for county workers should keep pace with or exceed that of private sector workers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0964951"/>
                  </a:ext>
                </a:extLst>
              </a:tr>
              <a:tr h="524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County government should expand its mosquito spraying program.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823427"/>
                  </a:ext>
                </a:extLst>
              </a:tr>
              <a:tr h="524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Former county executive John Leopold should run again for public office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4991136"/>
                  </a:ext>
                </a:extLst>
              </a:tr>
              <a:tr h="524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Local government should not promote much more development in the county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11932"/>
                  </a:ext>
                </a:extLst>
              </a:tr>
              <a:tr h="2976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Build another bridge to the Eastern Shore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341181"/>
                  </a:ext>
                </a:extLst>
              </a:tr>
              <a:tr h="524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county is currently doing enough to combat heroin use and addiction.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8322005"/>
                  </a:ext>
                </a:extLst>
              </a:tr>
              <a:tr h="524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County already has enough public access points to the Bay - no need to add more.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4149162"/>
                  </a:ext>
                </a:extLst>
              </a:tr>
              <a:tr h="524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Change the start of the school year until after Labor Day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-31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895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44010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pPr algn="ctr"/>
            <a:r>
              <a:rPr lang="en-US" dirty="0"/>
              <a:t>Worries - Ranked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413"/>
              </p:ext>
            </p:extLst>
          </p:nvPr>
        </p:nvGraphicFramePr>
        <p:xfrm>
          <a:off x="228600" y="914400"/>
          <a:ext cx="8796929" cy="5696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7678">
                  <a:extLst>
                    <a:ext uri="{9D8B030D-6E8A-4147-A177-3AD203B41FA5}">
                      <a16:colId xmlns:a16="http://schemas.microsoft.com/office/drawing/2014/main" val="3578554644"/>
                    </a:ext>
                  </a:extLst>
                </a:gridCol>
                <a:gridCol w="944041">
                  <a:extLst>
                    <a:ext uri="{9D8B030D-6E8A-4147-A177-3AD203B41FA5}">
                      <a16:colId xmlns:a16="http://schemas.microsoft.com/office/drawing/2014/main" val="2694675139"/>
                    </a:ext>
                  </a:extLst>
                </a:gridCol>
                <a:gridCol w="971710">
                  <a:extLst>
                    <a:ext uri="{9D8B030D-6E8A-4147-A177-3AD203B41FA5}">
                      <a16:colId xmlns:a16="http://schemas.microsoft.com/office/drawing/2014/main" val="3504001012"/>
                    </a:ext>
                  </a:extLst>
                </a:gridCol>
                <a:gridCol w="948372">
                  <a:extLst>
                    <a:ext uri="{9D8B030D-6E8A-4147-A177-3AD203B41FA5}">
                      <a16:colId xmlns:a16="http://schemas.microsoft.com/office/drawing/2014/main" val="3283852616"/>
                    </a:ext>
                  </a:extLst>
                </a:gridCol>
                <a:gridCol w="728376">
                  <a:extLst>
                    <a:ext uri="{9D8B030D-6E8A-4147-A177-3AD203B41FA5}">
                      <a16:colId xmlns:a16="http://schemas.microsoft.com/office/drawing/2014/main" val="2181260436"/>
                    </a:ext>
                  </a:extLst>
                </a:gridCol>
                <a:gridCol w="728376">
                  <a:extLst>
                    <a:ext uri="{9D8B030D-6E8A-4147-A177-3AD203B41FA5}">
                      <a16:colId xmlns:a16="http://schemas.microsoft.com/office/drawing/2014/main" val="3883974563"/>
                    </a:ext>
                  </a:extLst>
                </a:gridCol>
                <a:gridCol w="728376">
                  <a:extLst>
                    <a:ext uri="{9D8B030D-6E8A-4147-A177-3AD203B41FA5}">
                      <a16:colId xmlns:a16="http://schemas.microsoft.com/office/drawing/2014/main" val="4205370014"/>
                    </a:ext>
                  </a:extLst>
                </a:gridCol>
              </a:tblGrid>
              <a:tr h="741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 at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all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Only a little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 fair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amount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Great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deal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N.A.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479004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rising cost of a college education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048283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Our nation’s ability to confront terrorism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3411499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financial burdens of retirement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7093084"/>
                  </a:ext>
                </a:extLst>
              </a:tr>
              <a:tr h="4365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tendency for corporations to send jobs overseas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811472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 relations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5322915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Illegal immigration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1930641"/>
                  </a:ext>
                </a:extLst>
              </a:tr>
              <a:tr h="4325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decline of America as a world power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42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246573"/>
                  </a:ext>
                </a:extLst>
              </a:tr>
              <a:tr h="4325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Climate change, extreme weather, sea level rise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39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9311761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Bullying in our schools (k-12)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9328532"/>
                  </a:ext>
                </a:extLst>
              </a:tr>
              <a:tr h="4365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need for ever increasing skills to obtain or keep a good job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34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316690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Over-regulation of business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9576838"/>
                  </a:ext>
                </a:extLst>
              </a:tr>
              <a:tr h="4365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Discrimination against gays, lesbians or transgendered people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30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28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8262502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Difficulties for women to get ahead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30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26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4015563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Impact of free trade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27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25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4147859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Crime in my neighborhood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35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8843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384318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001000" cy="609600"/>
          </a:xfrm>
        </p:spPr>
        <p:txBody>
          <a:bodyPr/>
          <a:lstStyle/>
          <a:p>
            <a:r>
              <a:rPr lang="en-US" dirty="0"/>
              <a:t>Worries: Clinton-Trump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838200"/>
            <a:ext cx="8839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3589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98786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Job approval, Spring 2014/Fall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00126"/>
            <a:ext cx="7550174" cy="548320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97515"/>
              </p:ext>
            </p:extLst>
          </p:nvPr>
        </p:nvGraphicFramePr>
        <p:xfrm>
          <a:off x="6019800" y="4648200"/>
          <a:ext cx="1590674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Schuh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Hogan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Obama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458559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Presidential Job Approval</a:t>
            </a:r>
            <a:br>
              <a:rPr lang="en-US" dirty="0"/>
            </a:br>
            <a:r>
              <a:rPr lang="en-US" sz="2400" dirty="0"/>
              <a:t>Fall 2007 to Fall 2015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4" y="1524000"/>
            <a:ext cx="887968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81476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r>
              <a:rPr lang="en-US" dirty="0"/>
              <a:t>Presidential Job Approval – Party/</a:t>
            </a:r>
            <a:r>
              <a:rPr lang="en-US" dirty="0" err="1"/>
              <a:t>Ideol</a:t>
            </a:r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1"/>
            <a:ext cx="84582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3015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r>
              <a:rPr lang="en-US" dirty="0"/>
              <a:t>Most Important Problem: S08 to F16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8686800" cy="54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91025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pPr algn="ctr"/>
            <a:r>
              <a:rPr lang="en-US" dirty="0"/>
              <a:t>Presidential Preferences Overall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057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48126"/>
              </p:ext>
            </p:extLst>
          </p:nvPr>
        </p:nvGraphicFramePr>
        <p:xfrm>
          <a:off x="304800" y="990600"/>
          <a:ext cx="8534399" cy="4973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5276">
                  <a:extLst>
                    <a:ext uri="{9D8B030D-6E8A-4147-A177-3AD203B41FA5}">
                      <a16:colId xmlns:a16="http://schemas.microsoft.com/office/drawing/2014/main" val="2683417585"/>
                    </a:ext>
                  </a:extLst>
                </a:gridCol>
                <a:gridCol w="1292868">
                  <a:extLst>
                    <a:ext uri="{9D8B030D-6E8A-4147-A177-3AD203B41FA5}">
                      <a16:colId xmlns:a16="http://schemas.microsoft.com/office/drawing/2014/main" val="2616524862"/>
                    </a:ext>
                  </a:extLst>
                </a:gridCol>
                <a:gridCol w="1389909">
                  <a:extLst>
                    <a:ext uri="{9D8B030D-6E8A-4147-A177-3AD203B41FA5}">
                      <a16:colId xmlns:a16="http://schemas.microsoft.com/office/drawing/2014/main" val="1351271625"/>
                    </a:ext>
                  </a:extLst>
                </a:gridCol>
                <a:gridCol w="2456346">
                  <a:extLst>
                    <a:ext uri="{9D8B030D-6E8A-4147-A177-3AD203B41FA5}">
                      <a16:colId xmlns:a16="http://schemas.microsoft.com/office/drawing/2014/main" val="3042913905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Candidate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Overall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 ‘16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Official Results 2012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Official Results 2008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9357981"/>
                  </a:ext>
                </a:extLst>
              </a:tr>
              <a:tr h="4756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Hillary Clinton (Dem)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40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48.7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48.2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349165"/>
                  </a:ext>
                </a:extLst>
              </a:tr>
              <a:tr h="4756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Donald Trump (Rep)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34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48.8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50.2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409367"/>
                  </a:ext>
                </a:extLst>
              </a:tr>
              <a:tr h="5009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Gary Johnson (Lib)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.5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090594"/>
                  </a:ext>
                </a:extLst>
              </a:tr>
              <a:tr h="4756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Jill Stein (Green)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.9 </a:t>
                      </a:r>
                      <a:r>
                        <a:rPr lang="en-US" sz="1600">
                          <a:effectLst/>
                        </a:rPr>
                        <a:t>(includes Nader)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1569417"/>
                  </a:ext>
                </a:extLst>
              </a:tr>
              <a:tr h="4756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Undecided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928355"/>
                  </a:ext>
                </a:extLst>
              </a:tr>
              <a:tr h="9513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Wouldn’t vote for either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8941737"/>
                  </a:ext>
                </a:extLst>
              </a:tr>
              <a:tr h="4756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39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607855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85800"/>
          </a:xfrm>
        </p:spPr>
        <p:txBody>
          <a:bodyPr/>
          <a:lstStyle/>
          <a:p>
            <a:pPr algn="ctr"/>
            <a:r>
              <a:rPr lang="en-US" dirty="0"/>
              <a:t>Presidential Preferences by Party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367282"/>
              </p:ext>
            </p:extLst>
          </p:nvPr>
        </p:nvGraphicFramePr>
        <p:xfrm>
          <a:off x="533400" y="1981200"/>
          <a:ext cx="830580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9014">
                  <a:extLst>
                    <a:ext uri="{9D8B030D-6E8A-4147-A177-3AD203B41FA5}">
                      <a16:colId xmlns:a16="http://schemas.microsoft.com/office/drawing/2014/main" val="2757388399"/>
                    </a:ext>
                  </a:extLst>
                </a:gridCol>
                <a:gridCol w="1536551">
                  <a:extLst>
                    <a:ext uri="{9D8B030D-6E8A-4147-A177-3AD203B41FA5}">
                      <a16:colId xmlns:a16="http://schemas.microsoft.com/office/drawing/2014/main" val="1125528497"/>
                    </a:ext>
                  </a:extLst>
                </a:gridCol>
                <a:gridCol w="1719934">
                  <a:extLst>
                    <a:ext uri="{9D8B030D-6E8A-4147-A177-3AD203B41FA5}">
                      <a16:colId xmlns:a16="http://schemas.microsoft.com/office/drawing/2014/main" val="1210418243"/>
                    </a:ext>
                  </a:extLst>
                </a:gridCol>
                <a:gridCol w="1780303">
                  <a:extLst>
                    <a:ext uri="{9D8B030D-6E8A-4147-A177-3AD203B41FA5}">
                      <a16:colId xmlns:a16="http://schemas.microsoft.com/office/drawing/2014/main" val="1545118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Candidate/Party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Democrat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Republican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Unaffiliated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167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Hillary Clinton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897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Donald Trump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1311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Gary Johnson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824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Jill Stein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009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Undecided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248746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Wouldn’t vote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860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23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213021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r>
              <a:rPr lang="en-US" dirty="0"/>
              <a:t>Factors Shaping Vote by Candidate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918351"/>
              </p:ext>
            </p:extLst>
          </p:nvPr>
        </p:nvGraphicFramePr>
        <p:xfrm>
          <a:off x="157406" y="990600"/>
          <a:ext cx="8986594" cy="5341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2094">
                  <a:extLst>
                    <a:ext uri="{9D8B030D-6E8A-4147-A177-3AD203B41FA5}">
                      <a16:colId xmlns:a16="http://schemas.microsoft.com/office/drawing/2014/main" val="4149387715"/>
                    </a:ext>
                  </a:extLst>
                </a:gridCol>
                <a:gridCol w="1062672">
                  <a:extLst>
                    <a:ext uri="{9D8B030D-6E8A-4147-A177-3AD203B41FA5}">
                      <a16:colId xmlns:a16="http://schemas.microsoft.com/office/drawing/2014/main" val="1932277280"/>
                    </a:ext>
                  </a:extLst>
                </a:gridCol>
                <a:gridCol w="1147276">
                  <a:extLst>
                    <a:ext uri="{9D8B030D-6E8A-4147-A177-3AD203B41FA5}">
                      <a16:colId xmlns:a16="http://schemas.microsoft.com/office/drawing/2014/main" val="3332194382"/>
                    </a:ext>
                  </a:extLst>
                </a:gridCol>
                <a:gridCol w="1147276">
                  <a:extLst>
                    <a:ext uri="{9D8B030D-6E8A-4147-A177-3AD203B41FA5}">
                      <a16:colId xmlns:a16="http://schemas.microsoft.com/office/drawing/2014/main" val="3160722549"/>
                    </a:ext>
                  </a:extLst>
                </a:gridCol>
                <a:gridCol w="1147276">
                  <a:extLst>
                    <a:ext uri="{9D8B030D-6E8A-4147-A177-3AD203B41FA5}">
                      <a16:colId xmlns:a16="http://schemas.microsoft.com/office/drawing/2014/main" val="3598015246"/>
                    </a:ext>
                  </a:extLst>
                </a:gridCol>
              </a:tblGrid>
              <a:tr h="6294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Clinton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Trump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Overall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HC-DT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6280005"/>
                  </a:ext>
                </a:extLst>
              </a:tr>
              <a:tr h="5035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ability of the candidate to work with Congress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299744"/>
                  </a:ext>
                </a:extLst>
              </a:tr>
              <a:tr h="5035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candidate’s personal background is appealing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998606"/>
                  </a:ext>
                </a:extLst>
              </a:tr>
              <a:tr h="5731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candidate’s ability to relate to people like yourself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29734"/>
                  </a:ext>
                </a:extLst>
              </a:tr>
              <a:tr h="3180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My dislike for the other candidate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687622"/>
                  </a:ext>
                </a:extLst>
              </a:tr>
              <a:tr h="5035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I trust the candidate to make the right decisions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6051295"/>
                  </a:ext>
                </a:extLst>
              </a:tr>
              <a:tr h="3180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need to fill Supreme Court vacancies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029762"/>
                  </a:ext>
                </a:extLst>
              </a:tr>
              <a:tr h="5499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candidate has the right ideas for improving the economy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172541"/>
                  </a:ext>
                </a:extLst>
              </a:tr>
              <a:tr h="3180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The candidate’s choice for vice president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049884"/>
                  </a:ext>
                </a:extLst>
              </a:tr>
              <a:tr h="4340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candidate will better defend America’s national interests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425767"/>
                  </a:ext>
                </a:extLst>
              </a:tr>
              <a:tr h="6361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I want a candidate who can shake up the status quo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-48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83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386091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381000"/>
          </a:xfrm>
        </p:spPr>
        <p:txBody>
          <a:bodyPr/>
          <a:lstStyle/>
          <a:p>
            <a:r>
              <a:rPr lang="en-US" dirty="0"/>
              <a:t>Most important factor shaping choice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217333"/>
              </p:ext>
            </p:extLst>
          </p:nvPr>
        </p:nvGraphicFramePr>
        <p:xfrm>
          <a:off x="1524000" y="735435"/>
          <a:ext cx="4724399" cy="168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4885">
                  <a:extLst>
                    <a:ext uri="{9D8B030D-6E8A-4147-A177-3AD203B41FA5}">
                      <a16:colId xmlns:a16="http://schemas.microsoft.com/office/drawing/2014/main" val="3286015787"/>
                    </a:ext>
                  </a:extLst>
                </a:gridCol>
                <a:gridCol w="745034">
                  <a:extLst>
                    <a:ext uri="{9D8B030D-6E8A-4147-A177-3AD203B41FA5}">
                      <a16:colId xmlns:a16="http://schemas.microsoft.com/office/drawing/2014/main" val="1084358389"/>
                    </a:ext>
                  </a:extLst>
                </a:gridCol>
                <a:gridCol w="702240">
                  <a:extLst>
                    <a:ext uri="{9D8B030D-6E8A-4147-A177-3AD203B41FA5}">
                      <a16:colId xmlns:a16="http://schemas.microsoft.com/office/drawing/2014/main" val="40821036"/>
                    </a:ext>
                  </a:extLst>
                </a:gridCol>
                <a:gridCol w="702240">
                  <a:extLst>
                    <a:ext uri="{9D8B030D-6E8A-4147-A177-3AD203B41FA5}">
                      <a16:colId xmlns:a16="http://schemas.microsoft.com/office/drawing/2014/main" val="26589045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Positive Reasons for Support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Clinton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Trump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Overall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0455542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Experienced	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1650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Qualified	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1036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Outsider, change	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5398703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Leadership	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77171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Temperament, frank, stable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99661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Trusted	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936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44966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11663"/>
              </p:ext>
            </p:extLst>
          </p:nvPr>
        </p:nvGraphicFramePr>
        <p:xfrm>
          <a:off x="1524000" y="2488734"/>
          <a:ext cx="4724399" cy="204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30493450"/>
                    </a:ext>
                  </a:extLst>
                </a:gridCol>
                <a:gridCol w="629397">
                  <a:extLst>
                    <a:ext uri="{9D8B030D-6E8A-4147-A177-3AD203B41FA5}">
                      <a16:colId xmlns:a16="http://schemas.microsoft.com/office/drawing/2014/main" val="877650636"/>
                    </a:ext>
                  </a:extLst>
                </a:gridCol>
                <a:gridCol w="681148">
                  <a:extLst>
                    <a:ext uri="{9D8B030D-6E8A-4147-A177-3AD203B41FA5}">
                      <a16:colId xmlns:a16="http://schemas.microsoft.com/office/drawing/2014/main" val="3444856672"/>
                    </a:ext>
                  </a:extLst>
                </a:gridCol>
                <a:gridCol w="823054">
                  <a:extLst>
                    <a:ext uri="{9D8B030D-6E8A-4147-A177-3AD203B41FA5}">
                      <a16:colId xmlns:a16="http://schemas.microsoft.com/office/drawing/2014/main" val="28414062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Negative Reasons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for Support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Clinton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Trump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Overall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1014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Lesser evil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8901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Dislike Trump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329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Dislike Clinton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5119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Both bad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331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HC lies, crooked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530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Trump crazy, idiot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617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qualified DT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892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qualified HC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234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9957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051107"/>
              </p:ext>
            </p:extLst>
          </p:nvPr>
        </p:nvGraphicFramePr>
        <p:xfrm>
          <a:off x="1066800" y="4533900"/>
          <a:ext cx="5504498" cy="220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7098">
                  <a:extLst>
                    <a:ext uri="{9D8B030D-6E8A-4147-A177-3AD203B41FA5}">
                      <a16:colId xmlns:a16="http://schemas.microsoft.com/office/drawing/2014/main" val="107217469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167135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3405029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779744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Policy/Vision</a:t>
                      </a:r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Reasons for Support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Clinton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Trump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Overall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74607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Vision/plans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055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Foreign policy, national security, military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553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Economy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703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Immigration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0300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Govt like business/less govt.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742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Social issues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8287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Taxes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641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Law and order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970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Supreme Court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87515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24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92313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pPr algn="ctr"/>
            <a:r>
              <a:rPr lang="en-US" sz="2400" dirty="0"/>
              <a:t>Presidential Choice and Demographics: 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69419"/>
            <a:ext cx="8229600" cy="528375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 bwMode="auto">
          <a:xfrm>
            <a:off x="3429000" y="1905000"/>
            <a:ext cx="685800" cy="3657600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37896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pPr algn="ctr"/>
            <a:r>
              <a:rPr lang="en-US" dirty="0"/>
              <a:t>Gender and Presidential Choice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3A2E23-9FEA-4248-9D9F-3051AA9FC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913569"/>
              </p:ext>
            </p:extLst>
          </p:nvPr>
        </p:nvGraphicFramePr>
        <p:xfrm>
          <a:off x="533400" y="1219200"/>
          <a:ext cx="800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915431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pPr algn="ctr"/>
            <a:r>
              <a:rPr lang="en-US" dirty="0"/>
              <a:t>Race and Presidential Choice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6C2D87-AEED-4099-85BC-7EF6C2A695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929771"/>
              </p:ext>
            </p:extLst>
          </p:nvPr>
        </p:nvGraphicFramePr>
        <p:xfrm>
          <a:off x="533400" y="990600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697387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r>
              <a:rPr lang="en-US" dirty="0"/>
              <a:t>Marital Status and Presidential Choice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528164-87A0-4453-BB72-D8645EC55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502817"/>
              </p:ext>
            </p:extLst>
          </p:nvPr>
        </p:nvGraphicFramePr>
        <p:xfrm>
          <a:off x="533400" y="1143000"/>
          <a:ext cx="8001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143389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457200"/>
          </a:xfrm>
        </p:spPr>
        <p:txBody>
          <a:bodyPr/>
          <a:lstStyle/>
          <a:p>
            <a:pPr algn="ctr"/>
            <a:r>
              <a:rPr lang="en-US" dirty="0"/>
              <a:t>Income and Presidential Choice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4794BD-E228-44D6-9904-BA0738372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373020"/>
              </p:ext>
            </p:extLst>
          </p:nvPr>
        </p:nvGraphicFramePr>
        <p:xfrm>
          <a:off x="533400" y="1143000"/>
          <a:ext cx="8001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8608175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pPr algn="ctr"/>
            <a:r>
              <a:rPr lang="en-US" dirty="0"/>
              <a:t>Education and Presidential Choice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10291F-6AF9-4236-9068-9DA4367CC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383419"/>
              </p:ext>
            </p:extLst>
          </p:nvPr>
        </p:nvGraphicFramePr>
        <p:xfrm>
          <a:off x="533400" y="16002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8787650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457200"/>
          </a:xfrm>
        </p:spPr>
        <p:txBody>
          <a:bodyPr/>
          <a:lstStyle/>
          <a:p>
            <a:r>
              <a:rPr lang="en-US" dirty="0"/>
              <a:t>Most </a:t>
            </a:r>
            <a:r>
              <a:rPr lang="en-US" dirty="0" err="1"/>
              <a:t>Impt</a:t>
            </a:r>
            <a:r>
              <a:rPr lang="en-US" dirty="0"/>
              <a:t>. Problem by Pres. Choice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816692"/>
            <a:ext cx="8382000" cy="58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5564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pPr algn="ctr"/>
            <a:r>
              <a:rPr lang="en-US" dirty="0"/>
              <a:t>Employment and Presidential Choice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BDD400-757E-434D-A161-BD7C787C5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397747"/>
              </p:ext>
            </p:extLst>
          </p:nvPr>
        </p:nvGraphicFramePr>
        <p:xfrm>
          <a:off x="533400" y="990600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513868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pPr algn="ctr"/>
            <a:r>
              <a:rPr lang="en-US" dirty="0"/>
              <a:t>Religion and Presidential Choice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355874"/>
              </p:ext>
            </p:extLst>
          </p:nvPr>
        </p:nvGraphicFramePr>
        <p:xfrm>
          <a:off x="375443" y="1676400"/>
          <a:ext cx="8316913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1313">
                  <a:extLst>
                    <a:ext uri="{9D8B030D-6E8A-4147-A177-3AD203B41FA5}">
                      <a16:colId xmlns:a16="http://schemas.microsoft.com/office/drawing/2014/main" val="13708657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4585395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2748194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9051897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56461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389026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4883097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5208618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73925084"/>
                    </a:ext>
                  </a:extLst>
                </a:gridCol>
              </a:tblGrid>
              <a:tr h="7751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Non-</a:t>
                      </a:r>
                      <a:r>
                        <a:rPr lang="en-US" sz="1800" u="none" strike="noStrike" dirty="0" err="1">
                          <a:effectLst/>
                        </a:rPr>
                        <a:t>pract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Evang.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Cath.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Prot.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Christ. </a:t>
                      </a:r>
                      <a:r>
                        <a:rPr lang="en-US" sz="1800" u="none" strike="noStrike" dirty="0" err="1">
                          <a:effectLst/>
                        </a:rPr>
                        <a:t>Otr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Jewish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Spritual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0780851"/>
                  </a:ext>
                </a:extLst>
              </a:tr>
              <a:tr h="428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Clinton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478979"/>
                  </a:ext>
                </a:extLst>
              </a:tr>
              <a:tr h="428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Trump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9863995"/>
                  </a:ext>
                </a:extLst>
              </a:tr>
              <a:tr h="428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Johnson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2976471"/>
                  </a:ext>
                </a:extLst>
              </a:tr>
              <a:tr h="428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Stein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9667156"/>
                  </a:ext>
                </a:extLst>
              </a:tr>
              <a:tr h="40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Undecided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770972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Wouldn't vote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9517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052023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31703A-61C3-4BE1-B632-29CD98CB8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949428"/>
              </p:ext>
            </p:extLst>
          </p:nvPr>
        </p:nvGraphicFramePr>
        <p:xfrm>
          <a:off x="228600" y="3810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03386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6" name="Rectangle 1"/>
          <p:cNvSpPr>
            <a:spLocks noChangeArrowheads="1"/>
          </p:cNvSpPr>
          <p:nvPr/>
        </p:nvSpPr>
        <p:spPr bwMode="auto">
          <a:xfrm>
            <a:off x="33068" y="272535"/>
            <a:ext cx="8232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b="1" dirty="0">
                <a:cs typeface="Times New Roman" pitchFamily="18" charset="0"/>
              </a:rPr>
              <a:t>Right/Wrong Direction – County, State, Nation: Fall ‘12 to Fall ‘16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1371600"/>
            <a:ext cx="8665028" cy="51816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r>
              <a:rPr lang="en-US" sz="2800" dirty="0"/>
              <a:t>Right/Wrong Direction – Presidential Choice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868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1320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76201"/>
            <a:ext cx="8610600" cy="6553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63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87832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0" name="Rectangle 1"/>
          <p:cNvSpPr>
            <a:spLocks noChangeArrowheads="1"/>
          </p:cNvSpPr>
          <p:nvPr/>
        </p:nvSpPr>
        <p:spPr bwMode="auto">
          <a:xfrm>
            <a:off x="533400" y="133350"/>
            <a:ext cx="8451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en-US" sz="2800" b="1"/>
              <a:t>Economic Conditions over the next 12 Months</a:t>
            </a:r>
            <a:endParaRPr lang="en-US" sz="2800"/>
          </a:p>
          <a:p>
            <a:pPr eaLnBrk="0" hangingPunct="0">
              <a:tabLst>
                <a:tab pos="228600" algn="l"/>
              </a:tabLst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610600" cy="416052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53901"/>
              </p:ext>
            </p:extLst>
          </p:nvPr>
        </p:nvGraphicFramePr>
        <p:xfrm>
          <a:off x="685799" y="4846320"/>
          <a:ext cx="7673895" cy="1569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8654">
                  <a:extLst>
                    <a:ext uri="{9D8B030D-6E8A-4147-A177-3AD203B41FA5}">
                      <a16:colId xmlns:a16="http://schemas.microsoft.com/office/drawing/2014/main" val="2367442802"/>
                    </a:ext>
                  </a:extLst>
                </a:gridCol>
                <a:gridCol w="422992">
                  <a:extLst>
                    <a:ext uri="{9D8B030D-6E8A-4147-A177-3AD203B41FA5}">
                      <a16:colId xmlns:a16="http://schemas.microsoft.com/office/drawing/2014/main" val="1364985073"/>
                    </a:ext>
                  </a:extLst>
                </a:gridCol>
                <a:gridCol w="412224">
                  <a:extLst>
                    <a:ext uri="{9D8B030D-6E8A-4147-A177-3AD203B41FA5}">
                      <a16:colId xmlns:a16="http://schemas.microsoft.com/office/drawing/2014/main" val="3832478339"/>
                    </a:ext>
                  </a:extLst>
                </a:gridCol>
                <a:gridCol w="479903">
                  <a:extLst>
                    <a:ext uri="{9D8B030D-6E8A-4147-A177-3AD203B41FA5}">
                      <a16:colId xmlns:a16="http://schemas.microsoft.com/office/drawing/2014/main" val="2876013607"/>
                    </a:ext>
                  </a:extLst>
                </a:gridCol>
                <a:gridCol w="459907">
                  <a:extLst>
                    <a:ext uri="{9D8B030D-6E8A-4147-A177-3AD203B41FA5}">
                      <a16:colId xmlns:a16="http://schemas.microsoft.com/office/drawing/2014/main" val="3000935967"/>
                    </a:ext>
                  </a:extLst>
                </a:gridCol>
                <a:gridCol w="460677">
                  <a:extLst>
                    <a:ext uri="{9D8B030D-6E8A-4147-A177-3AD203B41FA5}">
                      <a16:colId xmlns:a16="http://schemas.microsoft.com/office/drawing/2014/main" val="3998091269"/>
                    </a:ext>
                  </a:extLst>
                </a:gridCol>
                <a:gridCol w="466829">
                  <a:extLst>
                    <a:ext uri="{9D8B030D-6E8A-4147-A177-3AD203B41FA5}">
                      <a16:colId xmlns:a16="http://schemas.microsoft.com/office/drawing/2014/main" val="2756884846"/>
                    </a:ext>
                  </a:extLst>
                </a:gridCol>
                <a:gridCol w="539122">
                  <a:extLst>
                    <a:ext uri="{9D8B030D-6E8A-4147-A177-3AD203B41FA5}">
                      <a16:colId xmlns:a16="http://schemas.microsoft.com/office/drawing/2014/main" val="313286325"/>
                    </a:ext>
                  </a:extLst>
                </a:gridCol>
                <a:gridCol w="586805">
                  <a:extLst>
                    <a:ext uri="{9D8B030D-6E8A-4147-A177-3AD203B41FA5}">
                      <a16:colId xmlns:a16="http://schemas.microsoft.com/office/drawing/2014/main" val="477648064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60578283"/>
                    </a:ext>
                  </a:extLst>
                </a:gridCol>
                <a:gridCol w="509897">
                  <a:extLst>
                    <a:ext uri="{9D8B030D-6E8A-4147-A177-3AD203B41FA5}">
                      <a16:colId xmlns:a16="http://schemas.microsoft.com/office/drawing/2014/main" val="9134272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Better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Same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Worse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Unsure/NA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78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965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Economic growth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63009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Unemployment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477406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Inflation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4762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Your personal financial situation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708359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atrioticPPTTheme">
  <a:themeElements>
    <a:clrScheme name="Fireworks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Firework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PatrioticPPTTheme</Template>
  <TotalTime>38452</TotalTime>
  <Words>1506</Words>
  <Application>Microsoft Office PowerPoint</Application>
  <PresentationFormat>On-screen Show (4:3)</PresentationFormat>
  <Paragraphs>715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Century Gothic</vt:lpstr>
      <vt:lpstr>Tahoma</vt:lpstr>
      <vt:lpstr>Times New Roman</vt:lpstr>
      <vt:lpstr>PatrioticPPTTheme</vt:lpstr>
      <vt:lpstr>CSLI Survey– Fall 2016 Presentation of Findings </vt:lpstr>
      <vt:lpstr>Most Important Problem: S08 to F16</vt:lpstr>
      <vt:lpstr>Most Impt. Problem by Pres. Choice</vt:lpstr>
      <vt:lpstr>PowerPoint Presentation</vt:lpstr>
      <vt:lpstr>PowerPoint Presentation</vt:lpstr>
      <vt:lpstr>Right/Wrong Direction – Presidential Choice</vt:lpstr>
      <vt:lpstr>PowerPoint Presentation</vt:lpstr>
      <vt:lpstr>PowerPoint Presentation</vt:lpstr>
      <vt:lpstr>PowerPoint Presentation</vt:lpstr>
      <vt:lpstr>Economic Conditions - Applies</vt:lpstr>
      <vt:lpstr>Economic Indicators and Income</vt:lpstr>
      <vt:lpstr>Proposal Agreement</vt:lpstr>
      <vt:lpstr>Agreement - Statements by Candidate</vt:lpstr>
      <vt:lpstr>Worries - Ranked</vt:lpstr>
      <vt:lpstr>Worries: Clinton-Trump</vt:lpstr>
      <vt:lpstr>PowerPoint Presentation</vt:lpstr>
      <vt:lpstr>Job approval, Spring 2014/Fall 2016</vt:lpstr>
      <vt:lpstr>Presidential Job Approval Fall 2007 to Fall 2015</vt:lpstr>
      <vt:lpstr>Presidential Job Approval – Party/Ideol.</vt:lpstr>
      <vt:lpstr>Presidential Preferences Overall</vt:lpstr>
      <vt:lpstr>Presidential Preferences by Party</vt:lpstr>
      <vt:lpstr>Factors Shaping Vote by Candidate</vt:lpstr>
      <vt:lpstr>Most important factor shaping choice</vt:lpstr>
      <vt:lpstr>Presidential Choice and Demographics: Age</vt:lpstr>
      <vt:lpstr>Gender and Presidential Choice</vt:lpstr>
      <vt:lpstr>Race and Presidential Choice</vt:lpstr>
      <vt:lpstr>Marital Status and Presidential Choice</vt:lpstr>
      <vt:lpstr>Income and Presidential Choice</vt:lpstr>
      <vt:lpstr>Education and Presidential Choice</vt:lpstr>
      <vt:lpstr>Employment and Presidential Choice</vt:lpstr>
      <vt:lpstr>Religion and Presidential Choice</vt:lpstr>
    </vt:vector>
  </TitlesOfParts>
  <Company>AACC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CSLI Service Learning – Exit Meeting</dc:title>
  <dc:creator>AACC</dc:creator>
  <cp:lastModifiedBy>Nataf, Daniel, D</cp:lastModifiedBy>
  <cp:revision>380</cp:revision>
  <cp:lastPrinted>2016-10-19T19:00:32Z</cp:lastPrinted>
  <dcterms:created xsi:type="dcterms:W3CDTF">2007-11-04T17:37:16Z</dcterms:created>
  <dcterms:modified xsi:type="dcterms:W3CDTF">2016-10-23T14:26:20Z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TC010902941033</vt:lpwstr>
  </property>
</Properties>
</file>