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drawings/drawing3.xml" ContentType="application/vnd.openxmlformats-officedocument.drawingml.chartshapes+xml"/>
  <Override PartName="/ppt/charts/chart11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1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4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8.xml" ContentType="application/vnd.openxmlformats-officedocument.themeOverride+xml"/>
  <Override PartName="/ppt/charts/chart17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9.xml" ContentType="application/vnd.openxmlformats-officedocument.themeOverride+xml"/>
  <Override PartName="/ppt/drawings/drawing5.xml" ContentType="application/vnd.openxmlformats-officedocument.drawingml.chartshapes+xml"/>
  <Override PartName="/ppt/charts/chart18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0.xml" ContentType="application/vnd.openxmlformats-officedocument.themeOverride+xml"/>
  <Override PartName="/ppt/drawings/drawing6.xml" ContentType="application/vnd.openxmlformats-officedocument.drawingml.chartshapes+xml"/>
  <Override PartName="/ppt/charts/chart19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1.xml" ContentType="application/vnd.openxmlformats-officedocument.themeOverride+xml"/>
  <Override PartName="/ppt/drawings/drawing7.xml" ContentType="application/vnd.openxmlformats-officedocument.drawingml.chartshapes+xml"/>
  <Override PartName="/ppt/charts/chart20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2.xml" ContentType="application/vnd.openxmlformats-officedocument.themeOverride+xml"/>
  <Override PartName="/ppt/drawings/drawing8.xml" ContentType="application/vnd.openxmlformats-officedocument.drawingml.chartshapes+xml"/>
  <Override PartName="/ppt/charts/chart21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3.xml" ContentType="application/vnd.openxmlformats-officedocument.themeOverride+xml"/>
  <Override PartName="/ppt/drawings/drawing9.xml" ContentType="application/vnd.openxmlformats-officedocument.drawingml.chartshapes+xml"/>
  <Override PartName="/ppt/charts/chart22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4.xml" ContentType="application/vnd.openxmlformats-officedocument.themeOverride+xml"/>
  <Override PartName="/ppt/drawings/drawing10.xml" ContentType="application/vnd.openxmlformats-officedocument.drawingml.chartshapes+xml"/>
  <Override PartName="/ppt/charts/chart23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5.xml" ContentType="application/vnd.openxmlformats-officedocument.themeOverride+xml"/>
  <Override PartName="/ppt/drawings/drawing11.xml" ContentType="application/vnd.openxmlformats-officedocument.drawingml.chartshapes+xml"/>
  <Override PartName="/ppt/charts/chart24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16.xml" ContentType="application/vnd.openxmlformats-officedocument.themeOverride+xml"/>
  <Override PartName="/ppt/drawings/drawing12.xml" ContentType="application/vnd.openxmlformats-officedocument.drawingml.chartshapes+xml"/>
  <Override PartName="/ppt/charts/chart25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heme/themeOverride17.xml" ContentType="application/vnd.openxmlformats-officedocument.themeOverride+xml"/>
  <Override PartName="/ppt/drawings/drawing13.xml" ContentType="application/vnd.openxmlformats-officedocument.drawingml.chartshapes+xml"/>
  <Override PartName="/ppt/charts/chart26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theme/themeOverride18.xml" ContentType="application/vnd.openxmlformats-officedocument.themeOverride+xml"/>
  <Override PartName="/ppt/drawings/drawing1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4" r:id="rId1"/>
  </p:sldMasterIdLst>
  <p:notesMasterIdLst>
    <p:notesMasterId r:id="rId43"/>
  </p:notesMasterIdLst>
  <p:sldIdLst>
    <p:sldId id="256" r:id="rId2"/>
    <p:sldId id="290" r:id="rId3"/>
    <p:sldId id="401" r:id="rId4"/>
    <p:sldId id="367" r:id="rId5"/>
    <p:sldId id="393" r:id="rId6"/>
    <p:sldId id="402" r:id="rId7"/>
    <p:sldId id="403" r:id="rId8"/>
    <p:sldId id="404" r:id="rId9"/>
    <p:sldId id="405" r:id="rId10"/>
    <p:sldId id="394" r:id="rId11"/>
    <p:sldId id="406" r:id="rId12"/>
    <p:sldId id="395" r:id="rId13"/>
    <p:sldId id="408" r:id="rId14"/>
    <p:sldId id="407" r:id="rId15"/>
    <p:sldId id="396" r:id="rId16"/>
    <p:sldId id="409" r:id="rId17"/>
    <p:sldId id="410" r:id="rId18"/>
    <p:sldId id="411" r:id="rId19"/>
    <p:sldId id="412" r:id="rId20"/>
    <p:sldId id="399" r:id="rId21"/>
    <p:sldId id="413" r:id="rId22"/>
    <p:sldId id="397" r:id="rId23"/>
    <p:sldId id="414" r:id="rId24"/>
    <p:sldId id="415" r:id="rId25"/>
    <p:sldId id="416" r:id="rId26"/>
    <p:sldId id="418" r:id="rId27"/>
    <p:sldId id="400" r:id="rId28"/>
    <p:sldId id="417" r:id="rId29"/>
    <p:sldId id="419" r:id="rId30"/>
    <p:sldId id="421" r:id="rId31"/>
    <p:sldId id="422" r:id="rId32"/>
    <p:sldId id="424" r:id="rId33"/>
    <p:sldId id="425" r:id="rId34"/>
    <p:sldId id="426" r:id="rId35"/>
    <p:sldId id="429" r:id="rId36"/>
    <p:sldId id="427" r:id="rId37"/>
    <p:sldId id="428" r:id="rId38"/>
    <p:sldId id="431" r:id="rId39"/>
    <p:sldId id="430" r:id="rId40"/>
    <p:sldId id="390" r:id="rId41"/>
    <p:sldId id="391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B"/>
    <a:srgbClr val="FFFFC9"/>
    <a:srgbClr val="C2E49C"/>
    <a:srgbClr val="93D6F7"/>
    <a:srgbClr val="61D6FF"/>
    <a:srgbClr val="2FFF8D"/>
    <a:srgbClr val="FCD0D4"/>
    <a:srgbClr val="FF5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77" d="100"/>
          <a:sy n="77" d="100"/>
        </p:scale>
        <p:origin x="68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n\Google%20Drive\CSLI\Semiannual%20Survey\S16\CSLI%20SA%20S16%20Charts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3.xml"/><Relationship Id="rId4" Type="http://schemas.openxmlformats.org/officeDocument/2006/relationships/oleObject" Target="file:///C:\Users\Dan\Google%20Drive\CSLI\Semiannual%20Survey\S16\CSLI%20SA%20S16%20Charts.xls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Dan\Google%20Drive\CSLI\Semiannual%20Survey\S16\CSLI%20SA%20S16%20Charts.xls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\Google%20Drive\CSLI\Semiannual%20Survey\S16\CSLI%20SA%20S16%20Charts.xls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4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\AppData\Roaming\Microsoft\Excel\CSLI%20SA%20S16%20Charts%20(version%201).xls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\AppData\Local\Temp\CSLI%20SA%20S16%20Charts%204-13-1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\AppData\Local\Temp\CSLI%20SA%20S16%20Charts%204-13-1.xls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../embeddings/oleObject1.bin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1.xml"/><Relationship Id="rId1" Type="http://schemas.microsoft.com/office/2011/relationships/chartStyle" Target="style11.xml"/><Relationship Id="rId5" Type="http://schemas.openxmlformats.org/officeDocument/2006/relationships/chartUserShapes" Target="../drawings/drawing5.xml"/><Relationship Id="rId4" Type="http://schemas.openxmlformats.org/officeDocument/2006/relationships/oleObject" Target="file:///C:\Users\Dan\Google%20Drive\CSLI\Semiannual%20Survey\S16\CSLI%20SA%20S16%20Charts.xls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2.xml"/><Relationship Id="rId1" Type="http://schemas.microsoft.com/office/2011/relationships/chartStyle" Target="style12.xml"/><Relationship Id="rId5" Type="http://schemas.openxmlformats.org/officeDocument/2006/relationships/chartUserShapes" Target="../drawings/drawing6.xml"/><Relationship Id="rId4" Type="http://schemas.openxmlformats.org/officeDocument/2006/relationships/oleObject" Target="file:///C:\Users\Dan\Google%20Drive\CSLI\Semiannual%20Survey\S16\CSLI%20SA%20S16%20Charts.xls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3.xml"/><Relationship Id="rId1" Type="http://schemas.microsoft.com/office/2011/relationships/chartStyle" Target="style13.xml"/><Relationship Id="rId5" Type="http://schemas.openxmlformats.org/officeDocument/2006/relationships/chartUserShapes" Target="../drawings/drawing7.xml"/><Relationship Id="rId4" Type="http://schemas.openxmlformats.org/officeDocument/2006/relationships/oleObject" Target="file:///C:\Users\Dan\Google%20Drive\CSLI\Semiannual%20Survey\S16\CSLI%20SA%20S16%20Charts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n\AppData\Local\Temp\CSLI%20SA%20S16%20Charts%204-13-1.xls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4.xml"/><Relationship Id="rId1" Type="http://schemas.microsoft.com/office/2011/relationships/chartStyle" Target="style14.xml"/><Relationship Id="rId5" Type="http://schemas.openxmlformats.org/officeDocument/2006/relationships/chartUserShapes" Target="../drawings/drawing8.xml"/><Relationship Id="rId4" Type="http://schemas.openxmlformats.org/officeDocument/2006/relationships/oleObject" Target="file:///C:\Users\Dan\Google%20Drive\CSLI\Semiannual%20Survey\S16\CSLI%20SA%20S16%20Charts.xls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5.xml"/><Relationship Id="rId1" Type="http://schemas.microsoft.com/office/2011/relationships/chartStyle" Target="style15.xml"/><Relationship Id="rId5" Type="http://schemas.openxmlformats.org/officeDocument/2006/relationships/chartUserShapes" Target="../drawings/drawing9.xml"/><Relationship Id="rId4" Type="http://schemas.openxmlformats.org/officeDocument/2006/relationships/oleObject" Target="file:///C:\Users\Dan\Google%20Drive\CSLI\Semiannual%20Survey\S16\CSLI%20SA%20S16%20Charts.xls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6.xml"/><Relationship Id="rId1" Type="http://schemas.microsoft.com/office/2011/relationships/chartStyle" Target="style16.xml"/><Relationship Id="rId5" Type="http://schemas.openxmlformats.org/officeDocument/2006/relationships/chartUserShapes" Target="../drawings/drawing10.xml"/><Relationship Id="rId4" Type="http://schemas.openxmlformats.org/officeDocument/2006/relationships/oleObject" Target="file:///C:\Users\Dan\Google%20Drive\CSLI\Semiannual%20Survey\S16\CSLI%20SA%20S16%20Charts.xls" TargetMode="Externa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7.xml"/><Relationship Id="rId1" Type="http://schemas.microsoft.com/office/2011/relationships/chartStyle" Target="style17.xml"/><Relationship Id="rId5" Type="http://schemas.openxmlformats.org/officeDocument/2006/relationships/chartUserShapes" Target="../drawings/drawing11.xml"/><Relationship Id="rId4" Type="http://schemas.openxmlformats.org/officeDocument/2006/relationships/oleObject" Target="file:///C:\Users\Dan\Google%20Drive\CSLI\Semiannual%20Survey\S16\CSLI%20SA%20S16%20Charts.xls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8.xml"/><Relationship Id="rId1" Type="http://schemas.microsoft.com/office/2011/relationships/chartStyle" Target="style18.xml"/><Relationship Id="rId5" Type="http://schemas.openxmlformats.org/officeDocument/2006/relationships/chartUserShapes" Target="../drawings/drawing12.xml"/><Relationship Id="rId4" Type="http://schemas.openxmlformats.org/officeDocument/2006/relationships/oleObject" Target="file:///C:\Users\Dan\Google%20Drive\CSLI\Semiannual%20Survey\S16\CSLI%20SA%20S16%20Charts.xls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7.xml"/><Relationship Id="rId2" Type="http://schemas.microsoft.com/office/2011/relationships/chartColorStyle" Target="colors19.xml"/><Relationship Id="rId1" Type="http://schemas.microsoft.com/office/2011/relationships/chartStyle" Target="style19.xml"/><Relationship Id="rId5" Type="http://schemas.openxmlformats.org/officeDocument/2006/relationships/chartUserShapes" Target="../drawings/drawing13.xml"/><Relationship Id="rId4" Type="http://schemas.openxmlformats.org/officeDocument/2006/relationships/oleObject" Target="file:///C:\Users\Dan\Google%20Drive\CSLI\Semiannual%20Survey\S16\CSLI%20SA%20S16%20Charts.xls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8.xml"/><Relationship Id="rId2" Type="http://schemas.microsoft.com/office/2011/relationships/chartColorStyle" Target="colors20.xml"/><Relationship Id="rId1" Type="http://schemas.microsoft.com/office/2011/relationships/chartStyle" Target="style20.xml"/><Relationship Id="rId5" Type="http://schemas.openxmlformats.org/officeDocument/2006/relationships/chartUserShapes" Target="../drawings/drawing14.xml"/><Relationship Id="rId4" Type="http://schemas.openxmlformats.org/officeDocument/2006/relationships/oleObject" Target="file:///C:\Users\Dan\Google%20Drive\CSLI\Semiannual%20Survey\S16\CSLI%20SA%20S16%20Charts.xl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\Google%20Drive\CSLI\Semiannual%20Survey\S16\CSLI%20SA%20S16%20Charts.xls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Dan\Google%20Drive\CSLI\Semiannual%20Survey\S16\CSLI%20SA%20S16%20Charts.xls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Dan\Google%20Drive\CSLI\Semiannual%20Survey\S16\EconConds.xls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\Google%20Drive\CSLI\Semiannual%20Survey\S16\EconConds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C:\Users\Dan\Google%20Drive\CSLI\Semiannual%20Survey\S16\CSLI%20SA%20S16%20Charts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Graph 2: Right/Wrong Direction for Anne Arundel County, Fall 2009 to Spring 2016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7448089440161548E-2"/>
          <c:y val="0.10221393034825872"/>
          <c:w val="0.79236881039560425"/>
          <c:h val="0.85002918478473777"/>
        </c:manualLayout>
      </c:layout>
      <c:lineChart>
        <c:grouping val="standard"/>
        <c:varyColors val="0"/>
        <c:ser>
          <c:idx val="0"/>
          <c:order val="0"/>
          <c:tx>
            <c:strRef>
              <c:f>Sheet2!$A$7</c:f>
              <c:strCache>
                <c:ptCount val="1"/>
                <c:pt idx="0">
                  <c:v>Right direction</c:v>
                </c:pt>
              </c:strCache>
            </c:strRef>
          </c:tx>
          <c:spPr>
            <a:ln w="8255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Sheet2!$B$6:$O$6</c:f>
              <c:strCache>
                <c:ptCount val="14"/>
                <c:pt idx="0">
                  <c:v>Fa ‘09</c:v>
                </c:pt>
                <c:pt idx="1">
                  <c:v>Sp ‘10</c:v>
                </c:pt>
                <c:pt idx="2">
                  <c:v>Fa ‘10</c:v>
                </c:pt>
                <c:pt idx="3">
                  <c:v>Sp ‘11</c:v>
                </c:pt>
                <c:pt idx="4">
                  <c:v>Fa ‘11</c:v>
                </c:pt>
                <c:pt idx="5">
                  <c:v>Sp ‘12</c:v>
                </c:pt>
                <c:pt idx="6">
                  <c:v>Fa ‘12</c:v>
                </c:pt>
                <c:pt idx="7">
                  <c:v>Sp ‘13</c:v>
                </c:pt>
                <c:pt idx="8">
                  <c:v>Fa ‘13</c:v>
                </c:pt>
                <c:pt idx="9">
                  <c:v>Sp ‘14</c:v>
                </c:pt>
                <c:pt idx="10">
                  <c:v>Fa ‘14</c:v>
                </c:pt>
                <c:pt idx="11">
                  <c:v>Sp ‘15</c:v>
                </c:pt>
                <c:pt idx="12">
                  <c:v>Fa ‘15</c:v>
                </c:pt>
                <c:pt idx="13">
                  <c:v>Sp '16</c:v>
                </c:pt>
              </c:strCache>
            </c:strRef>
          </c:cat>
          <c:val>
            <c:numRef>
              <c:f>Sheet2!$B$7:$O$7</c:f>
              <c:numCache>
                <c:formatCode>General</c:formatCode>
                <c:ptCount val="14"/>
                <c:pt idx="0">
                  <c:v>52</c:v>
                </c:pt>
                <c:pt idx="1">
                  <c:v>52</c:v>
                </c:pt>
                <c:pt idx="2">
                  <c:v>49</c:v>
                </c:pt>
                <c:pt idx="3">
                  <c:v>50</c:v>
                </c:pt>
                <c:pt idx="4">
                  <c:v>47</c:v>
                </c:pt>
                <c:pt idx="5">
                  <c:v>43</c:v>
                </c:pt>
                <c:pt idx="6">
                  <c:v>50</c:v>
                </c:pt>
                <c:pt idx="7">
                  <c:v>49</c:v>
                </c:pt>
                <c:pt idx="8">
                  <c:v>50</c:v>
                </c:pt>
                <c:pt idx="9">
                  <c:v>50</c:v>
                </c:pt>
                <c:pt idx="10">
                  <c:v>49</c:v>
                </c:pt>
                <c:pt idx="11">
                  <c:v>58</c:v>
                </c:pt>
                <c:pt idx="12">
                  <c:v>51</c:v>
                </c:pt>
                <c:pt idx="13">
                  <c:v>55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A3BA-4157-9847-055EF1AAF3D7}"/>
            </c:ext>
          </c:extLst>
        </c:ser>
        <c:ser>
          <c:idx val="1"/>
          <c:order val="1"/>
          <c:tx>
            <c:strRef>
              <c:f>Sheet2!$A$8</c:f>
              <c:strCache>
                <c:ptCount val="1"/>
                <c:pt idx="0">
                  <c:v>Wrong direction</c:v>
                </c:pt>
              </c:strCache>
            </c:strRef>
          </c:tx>
          <c:spPr>
            <a:ln w="76200">
              <a:solidFill>
                <a:srgbClr val="FF0000"/>
              </a:solidFill>
              <a:prstDash val="solid"/>
            </a:ln>
          </c:spPr>
          <c:marker>
            <c:symbol val="none"/>
          </c:marker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Sheet2!$B$6:$O$6</c:f>
              <c:strCache>
                <c:ptCount val="14"/>
                <c:pt idx="0">
                  <c:v>Fa ‘09</c:v>
                </c:pt>
                <c:pt idx="1">
                  <c:v>Sp ‘10</c:v>
                </c:pt>
                <c:pt idx="2">
                  <c:v>Fa ‘10</c:v>
                </c:pt>
                <c:pt idx="3">
                  <c:v>Sp ‘11</c:v>
                </c:pt>
                <c:pt idx="4">
                  <c:v>Fa ‘11</c:v>
                </c:pt>
                <c:pt idx="5">
                  <c:v>Sp ‘12</c:v>
                </c:pt>
                <c:pt idx="6">
                  <c:v>Fa ‘12</c:v>
                </c:pt>
                <c:pt idx="7">
                  <c:v>Sp ‘13</c:v>
                </c:pt>
                <c:pt idx="8">
                  <c:v>Fa ‘13</c:v>
                </c:pt>
                <c:pt idx="9">
                  <c:v>Sp ‘14</c:v>
                </c:pt>
                <c:pt idx="10">
                  <c:v>Fa ‘14</c:v>
                </c:pt>
                <c:pt idx="11">
                  <c:v>Sp ‘15</c:v>
                </c:pt>
                <c:pt idx="12">
                  <c:v>Fa ‘15</c:v>
                </c:pt>
                <c:pt idx="13">
                  <c:v>Sp '16</c:v>
                </c:pt>
              </c:strCache>
            </c:strRef>
          </c:cat>
          <c:val>
            <c:numRef>
              <c:f>Sheet2!$B$8:$O$8</c:f>
              <c:numCache>
                <c:formatCode>General</c:formatCode>
                <c:ptCount val="14"/>
                <c:pt idx="0">
                  <c:v>27</c:v>
                </c:pt>
                <c:pt idx="1">
                  <c:v>28</c:v>
                </c:pt>
                <c:pt idx="2">
                  <c:v>28</c:v>
                </c:pt>
                <c:pt idx="3">
                  <c:v>28</c:v>
                </c:pt>
                <c:pt idx="4">
                  <c:v>32</c:v>
                </c:pt>
                <c:pt idx="5">
                  <c:v>41</c:v>
                </c:pt>
                <c:pt idx="6">
                  <c:v>36</c:v>
                </c:pt>
                <c:pt idx="7">
                  <c:v>33</c:v>
                </c:pt>
                <c:pt idx="8">
                  <c:v>35</c:v>
                </c:pt>
                <c:pt idx="9">
                  <c:v>33</c:v>
                </c:pt>
                <c:pt idx="10">
                  <c:v>38</c:v>
                </c:pt>
                <c:pt idx="11">
                  <c:v>25</c:v>
                </c:pt>
                <c:pt idx="12">
                  <c:v>22</c:v>
                </c:pt>
                <c:pt idx="13">
                  <c:v>21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A3BA-4157-9847-055EF1AAF3D7}"/>
            </c:ext>
          </c:extLst>
        </c:ser>
        <c:ser>
          <c:idx val="2"/>
          <c:order val="2"/>
          <c:tx>
            <c:strRef>
              <c:f>Sheet2!$A$9</c:f>
              <c:strCache>
                <c:ptCount val="1"/>
                <c:pt idx="0">
                  <c:v>Unsure/NA</c:v>
                </c:pt>
              </c:strCache>
            </c:strRef>
          </c:tx>
          <c:spPr>
            <a:ln w="82550" cap="rnd">
              <a:solidFill>
                <a:sysClr val="windowText" lastClr="000000">
                  <a:lumMod val="50000"/>
                  <a:lumOff val="50000"/>
                </a:sys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Sheet2!$B$6:$O$6</c:f>
              <c:strCache>
                <c:ptCount val="14"/>
                <c:pt idx="0">
                  <c:v>Fa ‘09</c:v>
                </c:pt>
                <c:pt idx="1">
                  <c:v>Sp ‘10</c:v>
                </c:pt>
                <c:pt idx="2">
                  <c:v>Fa ‘10</c:v>
                </c:pt>
                <c:pt idx="3">
                  <c:v>Sp ‘11</c:v>
                </c:pt>
                <c:pt idx="4">
                  <c:v>Fa ‘11</c:v>
                </c:pt>
                <c:pt idx="5">
                  <c:v>Sp ‘12</c:v>
                </c:pt>
                <c:pt idx="6">
                  <c:v>Fa ‘12</c:v>
                </c:pt>
                <c:pt idx="7">
                  <c:v>Sp ‘13</c:v>
                </c:pt>
                <c:pt idx="8">
                  <c:v>Fa ‘13</c:v>
                </c:pt>
                <c:pt idx="9">
                  <c:v>Sp ‘14</c:v>
                </c:pt>
                <c:pt idx="10">
                  <c:v>Fa ‘14</c:v>
                </c:pt>
                <c:pt idx="11">
                  <c:v>Sp ‘15</c:v>
                </c:pt>
                <c:pt idx="12">
                  <c:v>Fa ‘15</c:v>
                </c:pt>
                <c:pt idx="13">
                  <c:v>Sp '16</c:v>
                </c:pt>
              </c:strCache>
            </c:strRef>
          </c:cat>
          <c:val>
            <c:numRef>
              <c:f>Sheet2!$B$9:$O$9</c:f>
              <c:numCache>
                <c:formatCode>General</c:formatCode>
                <c:ptCount val="14"/>
                <c:pt idx="0">
                  <c:v>21</c:v>
                </c:pt>
                <c:pt idx="1">
                  <c:v>20</c:v>
                </c:pt>
                <c:pt idx="2">
                  <c:v>23</c:v>
                </c:pt>
                <c:pt idx="3">
                  <c:v>22</c:v>
                </c:pt>
                <c:pt idx="4">
                  <c:v>22</c:v>
                </c:pt>
                <c:pt idx="5">
                  <c:v>16</c:v>
                </c:pt>
                <c:pt idx="6">
                  <c:v>14</c:v>
                </c:pt>
                <c:pt idx="7">
                  <c:v>18</c:v>
                </c:pt>
                <c:pt idx="8">
                  <c:v>16</c:v>
                </c:pt>
                <c:pt idx="9">
                  <c:v>17</c:v>
                </c:pt>
                <c:pt idx="10">
                  <c:v>13</c:v>
                </c:pt>
                <c:pt idx="11">
                  <c:v>17</c:v>
                </c:pt>
                <c:pt idx="12">
                  <c:v>27</c:v>
                </c:pt>
                <c:pt idx="13">
                  <c:v>24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A3BA-4157-9847-055EF1AAF3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9147256"/>
        <c:axId val="319147648"/>
      </c:lineChart>
      <c:catAx>
        <c:axId val="319147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147648"/>
        <c:crosses val="autoZero"/>
        <c:auto val="1"/>
        <c:lblAlgn val="ctr"/>
        <c:lblOffset val="100"/>
        <c:noMultiLvlLbl val="0"/>
      </c:catAx>
      <c:valAx>
        <c:axId val="319147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1472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5907161168156247"/>
          <c:y val="0.89061570888079866"/>
          <c:w val="0.54102620767945953"/>
          <c:h val="3.3041132838840193E-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 </a:t>
            </a:r>
            <a:r>
              <a:rPr lang="en-US" dirty="0"/>
              <a:t>Presidential Job Approval by Party and Ideology, Fall 2015 and Spring 2016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Sheet2!$J$227:$J$228</c:f>
              <c:strCache>
                <c:ptCount val="2"/>
                <c:pt idx="0">
                  <c:v>Democrat</c:v>
                </c:pt>
                <c:pt idx="1">
                  <c:v>Fa '15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Sheet2!$I$229:$I$231</c:f>
              <c:strCache>
                <c:ptCount val="3"/>
                <c:pt idx="0">
                  <c:v>Liberal</c:v>
                </c:pt>
                <c:pt idx="1">
                  <c:v>Moderate</c:v>
                </c:pt>
                <c:pt idx="2">
                  <c:v>Conservative</c:v>
                </c:pt>
              </c:strCache>
            </c:strRef>
          </c:cat>
          <c:val>
            <c:numRef>
              <c:f>Sheet2!$J$229:$J$231</c:f>
              <c:numCache>
                <c:formatCode>General</c:formatCode>
                <c:ptCount val="3"/>
                <c:pt idx="0">
                  <c:v>89</c:v>
                </c:pt>
                <c:pt idx="1">
                  <c:v>61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02-49D0-B6C9-878B1C44AF58}"/>
            </c:ext>
          </c:extLst>
        </c:ser>
        <c:ser>
          <c:idx val="1"/>
          <c:order val="1"/>
          <c:tx>
            <c:strRef>
              <c:f>Sheet2!$K$227:$K$228</c:f>
              <c:strCache>
                <c:ptCount val="2"/>
                <c:pt idx="0">
                  <c:v>Democrat</c:v>
                </c:pt>
                <c:pt idx="1">
                  <c:v>Sp '16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Sheet2!$I$229:$I$231</c:f>
              <c:strCache>
                <c:ptCount val="3"/>
                <c:pt idx="0">
                  <c:v>Liberal</c:v>
                </c:pt>
                <c:pt idx="1">
                  <c:v>Moderate</c:v>
                </c:pt>
                <c:pt idx="2">
                  <c:v>Conservative</c:v>
                </c:pt>
              </c:strCache>
            </c:strRef>
          </c:cat>
          <c:val>
            <c:numRef>
              <c:f>Sheet2!$K$229:$K$231</c:f>
              <c:numCache>
                <c:formatCode>General</c:formatCode>
                <c:ptCount val="3"/>
                <c:pt idx="0">
                  <c:v>93</c:v>
                </c:pt>
                <c:pt idx="1">
                  <c:v>76</c:v>
                </c:pt>
                <c:pt idx="2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02-49D0-B6C9-878B1C44AF58}"/>
            </c:ext>
          </c:extLst>
        </c:ser>
        <c:ser>
          <c:idx val="2"/>
          <c:order val="2"/>
          <c:tx>
            <c:strRef>
              <c:f>Sheet2!$L$227:$L$228</c:f>
              <c:strCache>
                <c:ptCount val="2"/>
                <c:pt idx="0">
                  <c:v>Republican</c:v>
                </c:pt>
                <c:pt idx="1">
                  <c:v>Fa '15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Sheet2!$I$229:$I$231</c:f>
              <c:strCache>
                <c:ptCount val="3"/>
                <c:pt idx="0">
                  <c:v>Liberal</c:v>
                </c:pt>
                <c:pt idx="1">
                  <c:v>Moderate</c:v>
                </c:pt>
                <c:pt idx="2">
                  <c:v>Conservative</c:v>
                </c:pt>
              </c:strCache>
            </c:strRef>
          </c:cat>
          <c:val>
            <c:numRef>
              <c:f>Sheet2!$L$229:$L$231</c:f>
              <c:numCache>
                <c:formatCode>General</c:formatCode>
                <c:ptCount val="3"/>
                <c:pt idx="0">
                  <c:v>40</c:v>
                </c:pt>
                <c:pt idx="1">
                  <c:v>14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02-49D0-B6C9-878B1C44AF58}"/>
            </c:ext>
          </c:extLst>
        </c:ser>
        <c:ser>
          <c:idx val="3"/>
          <c:order val="3"/>
          <c:tx>
            <c:strRef>
              <c:f>Sheet2!$M$227:$M$228</c:f>
              <c:strCache>
                <c:ptCount val="2"/>
                <c:pt idx="0">
                  <c:v>Republican</c:v>
                </c:pt>
                <c:pt idx="1">
                  <c:v>Sp '16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Sheet2!$I$229:$I$231</c:f>
              <c:strCache>
                <c:ptCount val="3"/>
                <c:pt idx="0">
                  <c:v>Liberal</c:v>
                </c:pt>
                <c:pt idx="1">
                  <c:v>Moderate</c:v>
                </c:pt>
                <c:pt idx="2">
                  <c:v>Conservative</c:v>
                </c:pt>
              </c:strCache>
            </c:strRef>
          </c:cat>
          <c:val>
            <c:numRef>
              <c:f>Sheet2!$M$229:$M$231</c:f>
              <c:numCache>
                <c:formatCode>General</c:formatCode>
                <c:ptCount val="3"/>
                <c:pt idx="0">
                  <c:v>30</c:v>
                </c:pt>
                <c:pt idx="1">
                  <c:v>24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02-49D0-B6C9-878B1C44AF58}"/>
            </c:ext>
          </c:extLst>
        </c:ser>
        <c:ser>
          <c:idx val="4"/>
          <c:order val="4"/>
          <c:tx>
            <c:strRef>
              <c:f>Sheet2!$N$227:$N$228</c:f>
              <c:strCache>
                <c:ptCount val="2"/>
                <c:pt idx="0">
                  <c:v>Unaffiliated</c:v>
                </c:pt>
                <c:pt idx="1">
                  <c:v>Fa '15</c:v>
                </c:pt>
              </c:strCache>
            </c:strRef>
          </c:tx>
          <c:spPr>
            <a:solidFill>
              <a:srgbClr val="8064A2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Sheet2!$I$229:$I$231</c:f>
              <c:strCache>
                <c:ptCount val="3"/>
                <c:pt idx="0">
                  <c:v>Liberal</c:v>
                </c:pt>
                <c:pt idx="1">
                  <c:v>Moderate</c:v>
                </c:pt>
                <c:pt idx="2">
                  <c:v>Conservative</c:v>
                </c:pt>
              </c:strCache>
            </c:strRef>
          </c:cat>
          <c:val>
            <c:numRef>
              <c:f>Sheet2!$N$229:$N$231</c:f>
              <c:numCache>
                <c:formatCode>General</c:formatCode>
                <c:ptCount val="3"/>
                <c:pt idx="0">
                  <c:v>64</c:v>
                </c:pt>
                <c:pt idx="1">
                  <c:v>39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02-49D0-B6C9-878B1C44AF58}"/>
            </c:ext>
          </c:extLst>
        </c:ser>
        <c:ser>
          <c:idx val="5"/>
          <c:order val="5"/>
          <c:tx>
            <c:strRef>
              <c:f>Sheet2!$O$227:$O$228</c:f>
              <c:strCache>
                <c:ptCount val="2"/>
                <c:pt idx="0">
                  <c:v>Unaffiliated</c:v>
                </c:pt>
                <c:pt idx="1">
                  <c:v>Sp '16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Sheet2!$I$229:$I$231</c:f>
              <c:strCache>
                <c:ptCount val="3"/>
                <c:pt idx="0">
                  <c:v>Liberal</c:v>
                </c:pt>
                <c:pt idx="1">
                  <c:v>Moderate</c:v>
                </c:pt>
                <c:pt idx="2">
                  <c:v>Conservative</c:v>
                </c:pt>
              </c:strCache>
            </c:strRef>
          </c:cat>
          <c:val>
            <c:numRef>
              <c:f>Sheet2!$O$229:$O$231</c:f>
              <c:numCache>
                <c:formatCode>General</c:formatCode>
                <c:ptCount val="3"/>
                <c:pt idx="0">
                  <c:v>90</c:v>
                </c:pt>
                <c:pt idx="1">
                  <c:v>53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F02-49D0-B6C9-878B1C44AF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0660608"/>
        <c:axId val="360661000"/>
      </c:barChart>
      <c:catAx>
        <c:axId val="36066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661000"/>
        <c:crosses val="autoZero"/>
        <c:auto val="1"/>
        <c:lblAlgn val="ctr"/>
        <c:lblOffset val="100"/>
        <c:noMultiLvlLbl val="0"/>
      </c:catAx>
      <c:valAx>
        <c:axId val="360661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660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Trust </a:t>
            </a:r>
            <a:r>
              <a:rPr lang="en-US" dirty="0"/>
              <a:t>in Political Parties, Spring 2008 to Spring 2016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Sheet2!$A$219</c:f>
              <c:strCache>
                <c:ptCount val="1"/>
                <c:pt idx="0">
                  <c:v>Democrats</c:v>
                </c:pt>
              </c:strCache>
            </c:strRef>
          </c:tx>
          <c:spPr>
            <a:ln w="825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6"/>
              <c:layout/>
              <c:tx>
                <c:rich>
                  <a:bodyPr/>
                  <a:lstStyle/>
                  <a:p>
                    <a:fld id="{128E9FC5-0159-4B87-91EF-B9A4D79D903A}" type="VALUE">
                      <a:rPr lang="en-US" baseline="0">
                        <a:solidFill>
                          <a:srgbClr val="0070C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31D-4CA7-B8A2-FABFB1063C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Sheet2!$B$218:$R$218</c:f>
              <c:strCache>
                <c:ptCount val="17"/>
                <c:pt idx="0">
                  <c:v>Sp '08</c:v>
                </c:pt>
                <c:pt idx="1">
                  <c:v>Fa '08</c:v>
                </c:pt>
                <c:pt idx="2">
                  <c:v>Sp '09</c:v>
                </c:pt>
                <c:pt idx="3">
                  <c:v>Fa ‘09</c:v>
                </c:pt>
                <c:pt idx="4">
                  <c:v>Sp ‘10</c:v>
                </c:pt>
                <c:pt idx="5">
                  <c:v>Fa ‘10</c:v>
                </c:pt>
                <c:pt idx="6">
                  <c:v>Sp ‘11</c:v>
                </c:pt>
                <c:pt idx="7">
                  <c:v>Fa ‘11</c:v>
                </c:pt>
                <c:pt idx="8">
                  <c:v>Sp ‘12</c:v>
                </c:pt>
                <c:pt idx="9">
                  <c:v>Fa ‘12</c:v>
                </c:pt>
                <c:pt idx="10">
                  <c:v>Sp ‘13</c:v>
                </c:pt>
                <c:pt idx="11">
                  <c:v>Fa ‘13</c:v>
                </c:pt>
                <c:pt idx="12">
                  <c:v>Sp ‘14</c:v>
                </c:pt>
                <c:pt idx="13">
                  <c:v>Fa ‘14</c:v>
                </c:pt>
                <c:pt idx="14">
                  <c:v>Sp ‘15</c:v>
                </c:pt>
                <c:pt idx="15">
                  <c:v>Fa ‘15</c:v>
                </c:pt>
                <c:pt idx="16">
                  <c:v>Sp '16</c:v>
                </c:pt>
              </c:strCache>
            </c:strRef>
          </c:cat>
          <c:val>
            <c:numRef>
              <c:f>Sheet2!$B$219:$R$219</c:f>
              <c:numCache>
                <c:formatCode>General</c:formatCode>
                <c:ptCount val="17"/>
                <c:pt idx="0">
                  <c:v>42</c:v>
                </c:pt>
                <c:pt idx="1">
                  <c:v>37</c:v>
                </c:pt>
                <c:pt idx="2">
                  <c:v>33</c:v>
                </c:pt>
                <c:pt idx="3">
                  <c:v>34</c:v>
                </c:pt>
                <c:pt idx="4">
                  <c:v>37</c:v>
                </c:pt>
                <c:pt idx="5">
                  <c:v>37</c:v>
                </c:pt>
                <c:pt idx="6">
                  <c:v>34</c:v>
                </c:pt>
                <c:pt idx="7">
                  <c:v>31</c:v>
                </c:pt>
                <c:pt idx="8">
                  <c:v>37</c:v>
                </c:pt>
                <c:pt idx="9">
                  <c:v>37</c:v>
                </c:pt>
                <c:pt idx="10">
                  <c:v>37</c:v>
                </c:pt>
                <c:pt idx="11">
                  <c:v>34</c:v>
                </c:pt>
                <c:pt idx="12">
                  <c:v>32</c:v>
                </c:pt>
                <c:pt idx="13">
                  <c:v>34</c:v>
                </c:pt>
                <c:pt idx="14">
                  <c:v>32</c:v>
                </c:pt>
                <c:pt idx="15">
                  <c:v>33</c:v>
                </c:pt>
                <c:pt idx="16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C31-46DE-9D43-B6AB874B1BD1}"/>
            </c:ext>
          </c:extLst>
        </c:ser>
        <c:ser>
          <c:idx val="1"/>
          <c:order val="1"/>
          <c:tx>
            <c:strRef>
              <c:f>Sheet2!$A$220</c:f>
              <c:strCache>
                <c:ptCount val="1"/>
                <c:pt idx="0">
                  <c:v>Republicans</c:v>
                </c:pt>
              </c:strCache>
            </c:strRef>
          </c:tx>
          <c:spPr>
            <a:ln w="825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Sheet2!$B$218:$R$218</c:f>
              <c:strCache>
                <c:ptCount val="17"/>
                <c:pt idx="0">
                  <c:v>Sp '08</c:v>
                </c:pt>
                <c:pt idx="1">
                  <c:v>Fa '08</c:v>
                </c:pt>
                <c:pt idx="2">
                  <c:v>Sp '09</c:v>
                </c:pt>
                <c:pt idx="3">
                  <c:v>Fa ‘09</c:v>
                </c:pt>
                <c:pt idx="4">
                  <c:v>Sp ‘10</c:v>
                </c:pt>
                <c:pt idx="5">
                  <c:v>Fa ‘10</c:v>
                </c:pt>
                <c:pt idx="6">
                  <c:v>Sp ‘11</c:v>
                </c:pt>
                <c:pt idx="7">
                  <c:v>Fa ‘11</c:v>
                </c:pt>
                <c:pt idx="8">
                  <c:v>Sp ‘12</c:v>
                </c:pt>
                <c:pt idx="9">
                  <c:v>Fa ‘12</c:v>
                </c:pt>
                <c:pt idx="10">
                  <c:v>Sp ‘13</c:v>
                </c:pt>
                <c:pt idx="11">
                  <c:v>Fa ‘13</c:v>
                </c:pt>
                <c:pt idx="12">
                  <c:v>Sp ‘14</c:v>
                </c:pt>
                <c:pt idx="13">
                  <c:v>Fa ‘14</c:v>
                </c:pt>
                <c:pt idx="14">
                  <c:v>Sp ‘15</c:v>
                </c:pt>
                <c:pt idx="15">
                  <c:v>Fa ‘15</c:v>
                </c:pt>
                <c:pt idx="16">
                  <c:v>Sp '16</c:v>
                </c:pt>
              </c:strCache>
            </c:strRef>
          </c:cat>
          <c:val>
            <c:numRef>
              <c:f>Sheet2!$B$220:$R$220</c:f>
              <c:numCache>
                <c:formatCode>General</c:formatCode>
                <c:ptCount val="17"/>
                <c:pt idx="0">
                  <c:v>30</c:v>
                </c:pt>
                <c:pt idx="1">
                  <c:v>28</c:v>
                </c:pt>
                <c:pt idx="2">
                  <c:v>31</c:v>
                </c:pt>
                <c:pt idx="3">
                  <c:v>37</c:v>
                </c:pt>
                <c:pt idx="4">
                  <c:v>34</c:v>
                </c:pt>
                <c:pt idx="5">
                  <c:v>38</c:v>
                </c:pt>
                <c:pt idx="6">
                  <c:v>32</c:v>
                </c:pt>
                <c:pt idx="7">
                  <c:v>30</c:v>
                </c:pt>
                <c:pt idx="8">
                  <c:v>34</c:v>
                </c:pt>
                <c:pt idx="9">
                  <c:v>38</c:v>
                </c:pt>
                <c:pt idx="10">
                  <c:v>32</c:v>
                </c:pt>
                <c:pt idx="11">
                  <c:v>23</c:v>
                </c:pt>
                <c:pt idx="12">
                  <c:v>31</c:v>
                </c:pt>
                <c:pt idx="13">
                  <c:v>39</c:v>
                </c:pt>
                <c:pt idx="14">
                  <c:v>36</c:v>
                </c:pt>
                <c:pt idx="15">
                  <c:v>33</c:v>
                </c:pt>
                <c:pt idx="16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31-46DE-9D43-B6AB874B1BD1}"/>
            </c:ext>
          </c:extLst>
        </c:ser>
        <c:ser>
          <c:idx val="2"/>
          <c:order val="2"/>
          <c:tx>
            <c:strRef>
              <c:f>Sheet2!$A$221</c:f>
              <c:strCache>
                <c:ptCount val="1"/>
                <c:pt idx="0">
                  <c:v>Unaffiliated</c:v>
                </c:pt>
              </c:strCache>
            </c:strRef>
          </c:tx>
          <c:spPr>
            <a:ln w="8255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dLbls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31D-4CA7-B8A2-FABFB1063C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Sheet2!$B$218:$R$218</c:f>
              <c:strCache>
                <c:ptCount val="17"/>
                <c:pt idx="0">
                  <c:v>Sp '08</c:v>
                </c:pt>
                <c:pt idx="1">
                  <c:v>Fa '08</c:v>
                </c:pt>
                <c:pt idx="2">
                  <c:v>Sp '09</c:v>
                </c:pt>
                <c:pt idx="3">
                  <c:v>Fa ‘09</c:v>
                </c:pt>
                <c:pt idx="4">
                  <c:v>Sp ‘10</c:v>
                </c:pt>
                <c:pt idx="5">
                  <c:v>Fa ‘10</c:v>
                </c:pt>
                <c:pt idx="6">
                  <c:v>Sp ‘11</c:v>
                </c:pt>
                <c:pt idx="7">
                  <c:v>Fa ‘11</c:v>
                </c:pt>
                <c:pt idx="8">
                  <c:v>Sp ‘12</c:v>
                </c:pt>
                <c:pt idx="9">
                  <c:v>Fa ‘12</c:v>
                </c:pt>
                <c:pt idx="10">
                  <c:v>Sp ‘13</c:v>
                </c:pt>
                <c:pt idx="11">
                  <c:v>Fa ‘13</c:v>
                </c:pt>
                <c:pt idx="12">
                  <c:v>Sp ‘14</c:v>
                </c:pt>
                <c:pt idx="13">
                  <c:v>Fa ‘14</c:v>
                </c:pt>
                <c:pt idx="14">
                  <c:v>Sp ‘15</c:v>
                </c:pt>
                <c:pt idx="15">
                  <c:v>Fa ‘15</c:v>
                </c:pt>
                <c:pt idx="16">
                  <c:v>Sp '16</c:v>
                </c:pt>
              </c:strCache>
            </c:strRef>
          </c:cat>
          <c:val>
            <c:numRef>
              <c:f>Sheet2!$B$221:$R$221</c:f>
              <c:numCache>
                <c:formatCode>General</c:formatCode>
                <c:ptCount val="17"/>
                <c:pt idx="0">
                  <c:v>20</c:v>
                </c:pt>
                <c:pt idx="1">
                  <c:v>27</c:v>
                </c:pt>
                <c:pt idx="2">
                  <c:v>31</c:v>
                </c:pt>
                <c:pt idx="3">
                  <c:v>21</c:v>
                </c:pt>
                <c:pt idx="4">
                  <c:v>21</c:v>
                </c:pt>
                <c:pt idx="5">
                  <c:v>17</c:v>
                </c:pt>
                <c:pt idx="6">
                  <c:v>29</c:v>
                </c:pt>
                <c:pt idx="7">
                  <c:v>31</c:v>
                </c:pt>
                <c:pt idx="8">
                  <c:v>21</c:v>
                </c:pt>
                <c:pt idx="9">
                  <c:v>17</c:v>
                </c:pt>
                <c:pt idx="10">
                  <c:v>26</c:v>
                </c:pt>
                <c:pt idx="11">
                  <c:v>37</c:v>
                </c:pt>
                <c:pt idx="12">
                  <c:v>29</c:v>
                </c:pt>
                <c:pt idx="13">
                  <c:v>21</c:v>
                </c:pt>
                <c:pt idx="14">
                  <c:v>23</c:v>
                </c:pt>
                <c:pt idx="15">
                  <c:v>26</c:v>
                </c:pt>
                <c:pt idx="16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C31-46DE-9D43-B6AB874B1B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0662568"/>
        <c:axId val="360664920"/>
      </c:lineChart>
      <c:catAx>
        <c:axId val="360662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664920"/>
        <c:crosses val="autoZero"/>
        <c:auto val="1"/>
        <c:lblAlgn val="ctr"/>
        <c:lblOffset val="100"/>
        <c:noMultiLvlLbl val="0"/>
      </c:catAx>
      <c:valAx>
        <c:axId val="360664920"/>
        <c:scaling>
          <c:orientation val="minMax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662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Sheet2!$A$241</c:f>
              <c:strCache>
                <c:ptCount val="1"/>
                <c:pt idx="0">
                  <c:v>Clinton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Sheet2!$B$239:$J$240</c:f>
              <c:multiLvlStrCache>
                <c:ptCount val="9"/>
                <c:lvl>
                  <c:pt idx="0">
                    <c:v>Liberal</c:v>
                  </c:pt>
                  <c:pt idx="1">
                    <c:v>Moderate </c:v>
                  </c:pt>
                  <c:pt idx="2">
                    <c:v>Conservative</c:v>
                  </c:pt>
                  <c:pt idx="3">
                    <c:v>Liberal</c:v>
                  </c:pt>
                  <c:pt idx="4">
                    <c:v>Moderate </c:v>
                  </c:pt>
                  <c:pt idx="5">
                    <c:v>Conservative</c:v>
                  </c:pt>
                  <c:pt idx="6">
                    <c:v>Liberal</c:v>
                  </c:pt>
                  <c:pt idx="7">
                    <c:v>Moderate </c:v>
                  </c:pt>
                  <c:pt idx="8">
                    <c:v>Conservative</c:v>
                  </c:pt>
                </c:lvl>
                <c:lvl>
                  <c:pt idx="0">
                    <c:v>Democrats</c:v>
                  </c:pt>
                  <c:pt idx="3">
                    <c:v>Republicans</c:v>
                  </c:pt>
                  <c:pt idx="6">
                    <c:v>Unaffiliated</c:v>
                  </c:pt>
                </c:lvl>
              </c:multiLvlStrCache>
            </c:multiLvlStrRef>
          </c:cat>
          <c:val>
            <c:numRef>
              <c:f>Sheet2!$B$241:$J$241</c:f>
              <c:numCache>
                <c:formatCode>General</c:formatCode>
                <c:ptCount val="9"/>
                <c:pt idx="0">
                  <c:v>53</c:v>
                </c:pt>
                <c:pt idx="1">
                  <c:v>48</c:v>
                </c:pt>
                <c:pt idx="2">
                  <c:v>32</c:v>
                </c:pt>
                <c:pt idx="3">
                  <c:v>30</c:v>
                </c:pt>
                <c:pt idx="4">
                  <c:v>3</c:v>
                </c:pt>
                <c:pt idx="5">
                  <c:v>0</c:v>
                </c:pt>
                <c:pt idx="6">
                  <c:v>21</c:v>
                </c:pt>
                <c:pt idx="7">
                  <c:v>24</c:v>
                </c:pt>
                <c:pt idx="8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60-4925-90C5-2CC6BEB8514B}"/>
            </c:ext>
          </c:extLst>
        </c:ser>
        <c:ser>
          <c:idx val="1"/>
          <c:order val="1"/>
          <c:tx>
            <c:strRef>
              <c:f>Sheet2!$A$242</c:f>
              <c:strCache>
                <c:ptCount val="1"/>
                <c:pt idx="0">
                  <c:v>Sanders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Sheet2!$B$239:$J$240</c:f>
              <c:multiLvlStrCache>
                <c:ptCount val="9"/>
                <c:lvl>
                  <c:pt idx="0">
                    <c:v>Liberal</c:v>
                  </c:pt>
                  <c:pt idx="1">
                    <c:v>Moderate </c:v>
                  </c:pt>
                  <c:pt idx="2">
                    <c:v>Conservative</c:v>
                  </c:pt>
                  <c:pt idx="3">
                    <c:v>Liberal</c:v>
                  </c:pt>
                  <c:pt idx="4">
                    <c:v>Moderate </c:v>
                  </c:pt>
                  <c:pt idx="5">
                    <c:v>Conservative</c:v>
                  </c:pt>
                  <c:pt idx="6">
                    <c:v>Liberal</c:v>
                  </c:pt>
                  <c:pt idx="7">
                    <c:v>Moderate </c:v>
                  </c:pt>
                  <c:pt idx="8">
                    <c:v>Conservative</c:v>
                  </c:pt>
                </c:lvl>
                <c:lvl>
                  <c:pt idx="0">
                    <c:v>Democrats</c:v>
                  </c:pt>
                  <c:pt idx="3">
                    <c:v>Republicans</c:v>
                  </c:pt>
                  <c:pt idx="6">
                    <c:v>Unaffiliated</c:v>
                  </c:pt>
                </c:lvl>
              </c:multiLvlStrCache>
            </c:multiLvlStrRef>
          </c:cat>
          <c:val>
            <c:numRef>
              <c:f>Sheet2!$B$242:$J$242</c:f>
              <c:numCache>
                <c:formatCode>General</c:formatCode>
                <c:ptCount val="9"/>
                <c:pt idx="0">
                  <c:v>43</c:v>
                </c:pt>
                <c:pt idx="1">
                  <c:v>26</c:v>
                </c:pt>
                <c:pt idx="2">
                  <c:v>5</c:v>
                </c:pt>
                <c:pt idx="3">
                  <c:v>10</c:v>
                </c:pt>
                <c:pt idx="4">
                  <c:v>4</c:v>
                </c:pt>
                <c:pt idx="5">
                  <c:v>0</c:v>
                </c:pt>
                <c:pt idx="6">
                  <c:v>64</c:v>
                </c:pt>
                <c:pt idx="7">
                  <c:v>25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60-4925-90C5-2CC6BEB8514B}"/>
            </c:ext>
          </c:extLst>
        </c:ser>
        <c:ser>
          <c:idx val="2"/>
          <c:order val="2"/>
          <c:tx>
            <c:strRef>
              <c:f>Sheet2!$A$243</c:f>
              <c:strCache>
                <c:ptCount val="1"/>
                <c:pt idx="0">
                  <c:v>Cruz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Sheet2!$B$239:$J$240</c:f>
              <c:multiLvlStrCache>
                <c:ptCount val="9"/>
                <c:lvl>
                  <c:pt idx="0">
                    <c:v>Liberal</c:v>
                  </c:pt>
                  <c:pt idx="1">
                    <c:v>Moderate </c:v>
                  </c:pt>
                  <c:pt idx="2">
                    <c:v>Conservative</c:v>
                  </c:pt>
                  <c:pt idx="3">
                    <c:v>Liberal</c:v>
                  </c:pt>
                  <c:pt idx="4">
                    <c:v>Moderate </c:v>
                  </c:pt>
                  <c:pt idx="5">
                    <c:v>Conservative</c:v>
                  </c:pt>
                  <c:pt idx="6">
                    <c:v>Liberal</c:v>
                  </c:pt>
                  <c:pt idx="7">
                    <c:v>Moderate </c:v>
                  </c:pt>
                  <c:pt idx="8">
                    <c:v>Conservative</c:v>
                  </c:pt>
                </c:lvl>
                <c:lvl>
                  <c:pt idx="0">
                    <c:v>Democrats</c:v>
                  </c:pt>
                  <c:pt idx="3">
                    <c:v>Republicans</c:v>
                  </c:pt>
                  <c:pt idx="6">
                    <c:v>Unaffiliated</c:v>
                  </c:pt>
                </c:lvl>
              </c:multiLvlStrCache>
            </c:multiLvlStrRef>
          </c:cat>
          <c:val>
            <c:numRef>
              <c:f>Sheet2!$B$243:$J$243</c:f>
              <c:numCache>
                <c:formatCode>General</c:formatCode>
                <c:ptCount val="9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0</c:v>
                </c:pt>
                <c:pt idx="4">
                  <c:v>7</c:v>
                </c:pt>
                <c:pt idx="5">
                  <c:v>23</c:v>
                </c:pt>
                <c:pt idx="6">
                  <c:v>0</c:v>
                </c:pt>
                <c:pt idx="7">
                  <c:v>5</c:v>
                </c:pt>
                <c:pt idx="8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60-4925-90C5-2CC6BEB8514B}"/>
            </c:ext>
          </c:extLst>
        </c:ser>
        <c:ser>
          <c:idx val="3"/>
          <c:order val="3"/>
          <c:tx>
            <c:strRef>
              <c:f>Sheet2!$A$244</c:f>
              <c:strCache>
                <c:ptCount val="1"/>
                <c:pt idx="0">
                  <c:v>Kasich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Sheet2!$B$239:$J$240</c:f>
              <c:multiLvlStrCache>
                <c:ptCount val="9"/>
                <c:lvl>
                  <c:pt idx="0">
                    <c:v>Liberal</c:v>
                  </c:pt>
                  <c:pt idx="1">
                    <c:v>Moderate </c:v>
                  </c:pt>
                  <c:pt idx="2">
                    <c:v>Conservative</c:v>
                  </c:pt>
                  <c:pt idx="3">
                    <c:v>Liberal</c:v>
                  </c:pt>
                  <c:pt idx="4">
                    <c:v>Moderate </c:v>
                  </c:pt>
                  <c:pt idx="5">
                    <c:v>Conservative</c:v>
                  </c:pt>
                  <c:pt idx="6">
                    <c:v>Liberal</c:v>
                  </c:pt>
                  <c:pt idx="7">
                    <c:v>Moderate </c:v>
                  </c:pt>
                  <c:pt idx="8">
                    <c:v>Conservative</c:v>
                  </c:pt>
                </c:lvl>
                <c:lvl>
                  <c:pt idx="0">
                    <c:v>Democrats</c:v>
                  </c:pt>
                  <c:pt idx="3">
                    <c:v>Republicans</c:v>
                  </c:pt>
                  <c:pt idx="6">
                    <c:v>Unaffiliated</c:v>
                  </c:pt>
                </c:lvl>
              </c:multiLvlStrCache>
            </c:multiLvlStrRef>
          </c:cat>
          <c:val>
            <c:numRef>
              <c:f>Sheet2!$B$244:$J$244</c:f>
              <c:numCache>
                <c:formatCode>General</c:formatCode>
                <c:ptCount val="9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38</c:v>
                </c:pt>
                <c:pt idx="5">
                  <c:v>14</c:v>
                </c:pt>
                <c:pt idx="6">
                  <c:v>0</c:v>
                </c:pt>
                <c:pt idx="7">
                  <c:v>14</c:v>
                </c:pt>
                <c:pt idx="8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60-4925-90C5-2CC6BEB8514B}"/>
            </c:ext>
          </c:extLst>
        </c:ser>
        <c:ser>
          <c:idx val="4"/>
          <c:order val="4"/>
          <c:tx>
            <c:strRef>
              <c:f>Sheet2!$A$245</c:f>
              <c:strCache>
                <c:ptCount val="1"/>
                <c:pt idx="0">
                  <c:v>Trump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Sheet2!$B$239:$J$240</c:f>
              <c:multiLvlStrCache>
                <c:ptCount val="9"/>
                <c:lvl>
                  <c:pt idx="0">
                    <c:v>Liberal</c:v>
                  </c:pt>
                  <c:pt idx="1">
                    <c:v>Moderate </c:v>
                  </c:pt>
                  <c:pt idx="2">
                    <c:v>Conservative</c:v>
                  </c:pt>
                  <c:pt idx="3">
                    <c:v>Liberal</c:v>
                  </c:pt>
                  <c:pt idx="4">
                    <c:v>Moderate </c:v>
                  </c:pt>
                  <c:pt idx="5">
                    <c:v>Conservative</c:v>
                  </c:pt>
                  <c:pt idx="6">
                    <c:v>Liberal</c:v>
                  </c:pt>
                  <c:pt idx="7">
                    <c:v>Moderate </c:v>
                  </c:pt>
                  <c:pt idx="8">
                    <c:v>Conservative</c:v>
                  </c:pt>
                </c:lvl>
                <c:lvl>
                  <c:pt idx="0">
                    <c:v>Democrats</c:v>
                  </c:pt>
                  <c:pt idx="3">
                    <c:v>Republicans</c:v>
                  </c:pt>
                  <c:pt idx="6">
                    <c:v>Unaffiliated</c:v>
                  </c:pt>
                </c:lvl>
              </c:multiLvlStrCache>
            </c:multiLvlStrRef>
          </c:cat>
          <c:val>
            <c:numRef>
              <c:f>Sheet2!$B$245:$J$245</c:f>
              <c:numCache>
                <c:formatCode>General</c:formatCode>
                <c:ptCount val="9"/>
                <c:pt idx="0">
                  <c:v>2</c:v>
                </c:pt>
                <c:pt idx="1">
                  <c:v>6</c:v>
                </c:pt>
                <c:pt idx="2">
                  <c:v>14</c:v>
                </c:pt>
                <c:pt idx="3">
                  <c:v>10</c:v>
                </c:pt>
                <c:pt idx="4">
                  <c:v>28</c:v>
                </c:pt>
                <c:pt idx="5">
                  <c:v>38</c:v>
                </c:pt>
                <c:pt idx="6">
                  <c:v>0</c:v>
                </c:pt>
                <c:pt idx="7">
                  <c:v>9</c:v>
                </c:pt>
                <c:pt idx="8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60-4925-90C5-2CC6BEB8514B}"/>
            </c:ext>
          </c:extLst>
        </c:ser>
        <c:ser>
          <c:idx val="5"/>
          <c:order val="5"/>
          <c:tx>
            <c:strRef>
              <c:f>Sheet2!$A$246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Sheet2!$B$239:$J$240</c:f>
              <c:multiLvlStrCache>
                <c:ptCount val="9"/>
                <c:lvl>
                  <c:pt idx="0">
                    <c:v>Liberal</c:v>
                  </c:pt>
                  <c:pt idx="1">
                    <c:v>Moderate </c:v>
                  </c:pt>
                  <c:pt idx="2">
                    <c:v>Conservative</c:v>
                  </c:pt>
                  <c:pt idx="3">
                    <c:v>Liberal</c:v>
                  </c:pt>
                  <c:pt idx="4">
                    <c:v>Moderate </c:v>
                  </c:pt>
                  <c:pt idx="5">
                    <c:v>Conservative</c:v>
                  </c:pt>
                  <c:pt idx="6">
                    <c:v>Liberal</c:v>
                  </c:pt>
                  <c:pt idx="7">
                    <c:v>Moderate </c:v>
                  </c:pt>
                  <c:pt idx="8">
                    <c:v>Conservative</c:v>
                  </c:pt>
                </c:lvl>
                <c:lvl>
                  <c:pt idx="0">
                    <c:v>Democrats</c:v>
                  </c:pt>
                  <c:pt idx="3">
                    <c:v>Republicans</c:v>
                  </c:pt>
                  <c:pt idx="6">
                    <c:v>Unaffiliated</c:v>
                  </c:pt>
                </c:lvl>
              </c:multiLvlStrCache>
            </c:multiLvlStrRef>
          </c:cat>
          <c:val>
            <c:numRef>
              <c:f>Sheet2!$B$246:$J$246</c:f>
              <c:numCache>
                <c:formatCode>General</c:formatCode>
                <c:ptCount val="9"/>
                <c:pt idx="0">
                  <c:v>2</c:v>
                </c:pt>
                <c:pt idx="1">
                  <c:v>16</c:v>
                </c:pt>
                <c:pt idx="2">
                  <c:v>44</c:v>
                </c:pt>
                <c:pt idx="3">
                  <c:v>50</c:v>
                </c:pt>
                <c:pt idx="4">
                  <c:v>20</c:v>
                </c:pt>
                <c:pt idx="5">
                  <c:v>25</c:v>
                </c:pt>
                <c:pt idx="6">
                  <c:v>15</c:v>
                </c:pt>
                <c:pt idx="7">
                  <c:v>23</c:v>
                </c:pt>
                <c:pt idx="8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F60-4925-90C5-2CC6BEB851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9958808"/>
        <c:axId val="449965472"/>
      </c:barChart>
      <c:catAx>
        <c:axId val="449958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965472"/>
        <c:crosses val="autoZero"/>
        <c:auto val="1"/>
        <c:lblAlgn val="ctr"/>
        <c:lblOffset val="100"/>
        <c:noMultiLvlLbl val="0"/>
      </c:catAx>
      <c:valAx>
        <c:axId val="449965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958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Character Aspects: Cruz, Kasich, Trump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Sheet2!$E$455</c:f>
              <c:strCache>
                <c:ptCount val="1"/>
                <c:pt idx="0">
                  <c:v>Cruz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Sheet2!$D$456:$D$467</c:f>
              <c:strCache>
                <c:ptCount val="12"/>
                <c:pt idx="0">
                  <c:v>Independent of establishment </c:v>
                </c:pt>
                <c:pt idx="1">
                  <c:v>Not politically correct, </c:v>
                </c:pt>
                <c:pt idx="2">
                  <c:v>Business record </c:v>
                </c:pt>
                <c:pt idx="3">
                  <c:v>Authentic, down to earth </c:v>
                </c:pt>
                <c:pt idx="4">
                  <c:v>Knowledge </c:v>
                </c:pt>
                <c:pt idx="5">
                  <c:v>Anti-Trump </c:v>
                </c:pt>
                <c:pt idx="6">
                  <c:v>Problem solver </c:v>
                </c:pt>
                <c:pt idx="7">
                  <c:v>Electable </c:v>
                </c:pt>
                <c:pt idx="8">
                  <c:v>qualified </c:v>
                </c:pt>
                <c:pt idx="9">
                  <c:v>Experience/track record </c:v>
                </c:pt>
                <c:pt idx="10">
                  <c:v>Honest, trustworthy </c:v>
                </c:pt>
                <c:pt idx="11">
                  <c:v>Reasonable demeanor </c:v>
                </c:pt>
              </c:strCache>
            </c:strRef>
          </c:cat>
          <c:val>
            <c:numRef>
              <c:f>Sheet2!$E$456:$E$467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</c:v>
                </c:pt>
                <c:pt idx="6">
                  <c:v>0</c:v>
                </c:pt>
                <c:pt idx="7">
                  <c:v>8</c:v>
                </c:pt>
                <c:pt idx="8">
                  <c:v>8</c:v>
                </c:pt>
                <c:pt idx="9">
                  <c:v>3</c:v>
                </c:pt>
                <c:pt idx="10">
                  <c:v>14</c:v>
                </c:pt>
                <c:pt idx="1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F3-4135-80DF-AA870AC617C3}"/>
            </c:ext>
          </c:extLst>
        </c:ser>
        <c:ser>
          <c:idx val="1"/>
          <c:order val="1"/>
          <c:tx>
            <c:strRef>
              <c:f>Sheet2!$F$455</c:f>
              <c:strCache>
                <c:ptCount val="1"/>
                <c:pt idx="0">
                  <c:v>Kasich 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Sheet2!$D$456:$D$467</c:f>
              <c:strCache>
                <c:ptCount val="12"/>
                <c:pt idx="0">
                  <c:v>Independent of establishment </c:v>
                </c:pt>
                <c:pt idx="1">
                  <c:v>Not politically correct, </c:v>
                </c:pt>
                <c:pt idx="2">
                  <c:v>Business record </c:v>
                </c:pt>
                <c:pt idx="3">
                  <c:v>Authentic, down to earth </c:v>
                </c:pt>
                <c:pt idx="4">
                  <c:v>Knowledge </c:v>
                </c:pt>
                <c:pt idx="5">
                  <c:v>Anti-Trump </c:v>
                </c:pt>
                <c:pt idx="6">
                  <c:v>Problem solver </c:v>
                </c:pt>
                <c:pt idx="7">
                  <c:v>Electable </c:v>
                </c:pt>
                <c:pt idx="8">
                  <c:v>qualified </c:v>
                </c:pt>
                <c:pt idx="9">
                  <c:v>Experience/track record </c:v>
                </c:pt>
                <c:pt idx="10">
                  <c:v>Honest, trustworthy </c:v>
                </c:pt>
                <c:pt idx="11">
                  <c:v>Reasonable demeanor </c:v>
                </c:pt>
              </c:strCache>
            </c:strRef>
          </c:cat>
          <c:val>
            <c:numRef>
              <c:f>Sheet2!$F$456:$F$467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8</c:v>
                </c:pt>
                <c:pt idx="7">
                  <c:v>9</c:v>
                </c:pt>
                <c:pt idx="8">
                  <c:v>11</c:v>
                </c:pt>
                <c:pt idx="9">
                  <c:v>15</c:v>
                </c:pt>
                <c:pt idx="10">
                  <c:v>18</c:v>
                </c:pt>
                <c:pt idx="1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F3-4135-80DF-AA870AC617C3}"/>
            </c:ext>
          </c:extLst>
        </c:ser>
        <c:ser>
          <c:idx val="2"/>
          <c:order val="2"/>
          <c:tx>
            <c:strRef>
              <c:f>Sheet2!$G$455</c:f>
              <c:strCache>
                <c:ptCount val="1"/>
                <c:pt idx="0">
                  <c:v>Trump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Sheet2!$D$456:$D$467</c:f>
              <c:strCache>
                <c:ptCount val="12"/>
                <c:pt idx="0">
                  <c:v>Independent of establishment </c:v>
                </c:pt>
                <c:pt idx="1">
                  <c:v>Not politically correct, </c:v>
                </c:pt>
                <c:pt idx="2">
                  <c:v>Business record </c:v>
                </c:pt>
                <c:pt idx="3">
                  <c:v>Authentic, down to earth </c:v>
                </c:pt>
                <c:pt idx="4">
                  <c:v>Knowledge </c:v>
                </c:pt>
                <c:pt idx="5">
                  <c:v>Anti-Trump </c:v>
                </c:pt>
                <c:pt idx="6">
                  <c:v>Problem solver </c:v>
                </c:pt>
                <c:pt idx="7">
                  <c:v>Electable </c:v>
                </c:pt>
                <c:pt idx="8">
                  <c:v>qualified </c:v>
                </c:pt>
                <c:pt idx="9">
                  <c:v>Experience/track record </c:v>
                </c:pt>
                <c:pt idx="10">
                  <c:v>Honest, trustworthy </c:v>
                </c:pt>
                <c:pt idx="11">
                  <c:v>Reasonable demeanor </c:v>
                </c:pt>
              </c:strCache>
            </c:strRef>
          </c:cat>
          <c:val>
            <c:numRef>
              <c:f>Sheet2!$G$456:$G$467</c:f>
              <c:numCache>
                <c:formatCode>General</c:formatCode>
                <c:ptCount val="12"/>
                <c:pt idx="0">
                  <c:v>18</c:v>
                </c:pt>
                <c:pt idx="1">
                  <c:v>12</c:v>
                </c:pt>
                <c:pt idx="2">
                  <c:v>11</c:v>
                </c:pt>
                <c:pt idx="3">
                  <c:v>6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5</c:v>
                </c:pt>
                <c:pt idx="8">
                  <c:v>4</c:v>
                </c:pt>
                <c:pt idx="9">
                  <c:v>0</c:v>
                </c:pt>
                <c:pt idx="10">
                  <c:v>12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F3-4135-80DF-AA870AC617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51341136"/>
        <c:axId val="451343096"/>
      </c:barChart>
      <c:catAx>
        <c:axId val="451341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343096"/>
        <c:crosses val="autoZero"/>
        <c:auto val="1"/>
        <c:lblAlgn val="ctr"/>
        <c:lblOffset val="100"/>
        <c:noMultiLvlLbl val="0"/>
      </c:catAx>
      <c:valAx>
        <c:axId val="451343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3411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'[CSLI SA S16 Charts 4-13-1.xls]Sheet2'!$E$488</c:f>
              <c:strCache>
                <c:ptCount val="1"/>
                <c:pt idx="0">
                  <c:v>Cruz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'[CSLI SA S16 Charts 4-13-1.xls]Sheet2'!$D$489:$D$503</c:f>
              <c:strCache>
                <c:ptCount val="15"/>
                <c:pt idx="0">
                  <c:v>Party/Ideology Label</c:v>
                </c:pt>
                <c:pt idx="1">
                  <c:v>Constitutionalist</c:v>
                </c:pt>
                <c:pt idx="2">
                  <c:v>Foreign affairs</c:v>
                </c:pt>
                <c:pt idx="3">
                  <c:v>Middle class helps</c:v>
                </c:pt>
                <c:pt idx="4">
                  <c:v>Women - gender</c:v>
                </c:pt>
                <c:pt idx="5">
                  <c:v>Equality</c:v>
                </c:pt>
                <c:pt idx="6">
                  <c:v>Minimum Wage, college, healthcare</c:v>
                </c:pt>
                <c:pt idx="7">
                  <c:v>Education</c:v>
                </c:pt>
                <c:pt idx="8">
                  <c:v>Budget</c:v>
                </c:pt>
                <c:pt idx="9">
                  <c:v>Environment/CC</c:v>
                </c:pt>
                <c:pt idx="10">
                  <c:v>Morality</c:v>
                </c:pt>
                <c:pt idx="11">
                  <c:v>Anti-corporate - greed, corruption</c:v>
                </c:pt>
                <c:pt idx="12">
                  <c:v>Change</c:v>
                </c:pt>
                <c:pt idx="13">
                  <c:v>Economics</c:v>
                </c:pt>
                <c:pt idx="14">
                  <c:v>Agree with policies/plans/vision</c:v>
                </c:pt>
              </c:strCache>
            </c:strRef>
          </c:cat>
          <c:val>
            <c:numRef>
              <c:f>'[CSLI SA S16 Charts 4-13-1.xls]Sheet2'!$E$489:$E$503</c:f>
              <c:numCache>
                <c:formatCode>General</c:formatCode>
                <c:ptCount val="15"/>
                <c:pt idx="0">
                  <c:v>8</c:v>
                </c:pt>
                <c:pt idx="1">
                  <c:v>18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3</c:v>
                </c:pt>
                <c:pt idx="11">
                  <c:v>3</c:v>
                </c:pt>
                <c:pt idx="12">
                  <c:v>0</c:v>
                </c:pt>
                <c:pt idx="13">
                  <c:v>0</c:v>
                </c:pt>
                <c:pt idx="1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E0-4595-B65B-20B381383B54}"/>
            </c:ext>
          </c:extLst>
        </c:ser>
        <c:ser>
          <c:idx val="1"/>
          <c:order val="1"/>
          <c:tx>
            <c:strRef>
              <c:f>'[CSLI SA S16 Charts 4-13-1.xls]Sheet2'!$F$488</c:f>
              <c:strCache>
                <c:ptCount val="1"/>
                <c:pt idx="0">
                  <c:v>Kasich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'[CSLI SA S16 Charts 4-13-1.xls]Sheet2'!$D$489:$D$503</c:f>
              <c:strCache>
                <c:ptCount val="15"/>
                <c:pt idx="0">
                  <c:v>Party/Ideology Label</c:v>
                </c:pt>
                <c:pt idx="1">
                  <c:v>Constitutionalist</c:v>
                </c:pt>
                <c:pt idx="2">
                  <c:v>Foreign affairs</c:v>
                </c:pt>
                <c:pt idx="3">
                  <c:v>Middle class helps</c:v>
                </c:pt>
                <c:pt idx="4">
                  <c:v>Women - gender</c:v>
                </c:pt>
                <c:pt idx="5">
                  <c:v>Equality</c:v>
                </c:pt>
                <c:pt idx="6">
                  <c:v>Minimum Wage, college, healthcare</c:v>
                </c:pt>
                <c:pt idx="7">
                  <c:v>Education</c:v>
                </c:pt>
                <c:pt idx="8">
                  <c:v>Budget</c:v>
                </c:pt>
                <c:pt idx="9">
                  <c:v>Environment/CC</c:v>
                </c:pt>
                <c:pt idx="10">
                  <c:v>Morality</c:v>
                </c:pt>
                <c:pt idx="11">
                  <c:v>Anti-corporate - greed, corruption</c:v>
                </c:pt>
                <c:pt idx="12">
                  <c:v>Change</c:v>
                </c:pt>
                <c:pt idx="13">
                  <c:v>Economics</c:v>
                </c:pt>
                <c:pt idx="14">
                  <c:v>Agree with policies/plans/vision</c:v>
                </c:pt>
              </c:strCache>
            </c:strRef>
          </c:cat>
          <c:val>
            <c:numRef>
              <c:f>'[CSLI SA S16 Charts 4-13-1.xls]Sheet2'!$F$489:$F$503</c:f>
              <c:numCache>
                <c:formatCode>General</c:formatCode>
                <c:ptCount val="15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E0-4595-B65B-20B381383B54}"/>
            </c:ext>
          </c:extLst>
        </c:ser>
        <c:ser>
          <c:idx val="2"/>
          <c:order val="2"/>
          <c:tx>
            <c:strRef>
              <c:f>'[CSLI SA S16 Charts 4-13-1.xls]Sheet2'!$G$488</c:f>
              <c:strCache>
                <c:ptCount val="1"/>
                <c:pt idx="0">
                  <c:v>Trump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'[CSLI SA S16 Charts 4-13-1.xls]Sheet2'!$D$489:$D$503</c:f>
              <c:strCache>
                <c:ptCount val="15"/>
                <c:pt idx="0">
                  <c:v>Party/Ideology Label</c:v>
                </c:pt>
                <c:pt idx="1">
                  <c:v>Constitutionalist</c:v>
                </c:pt>
                <c:pt idx="2">
                  <c:v>Foreign affairs</c:v>
                </c:pt>
                <c:pt idx="3">
                  <c:v>Middle class helps</c:v>
                </c:pt>
                <c:pt idx="4">
                  <c:v>Women - gender</c:v>
                </c:pt>
                <c:pt idx="5">
                  <c:v>Equality</c:v>
                </c:pt>
                <c:pt idx="6">
                  <c:v>Minimum Wage, college, healthcare</c:v>
                </c:pt>
                <c:pt idx="7">
                  <c:v>Education</c:v>
                </c:pt>
                <c:pt idx="8">
                  <c:v>Budget</c:v>
                </c:pt>
                <c:pt idx="9">
                  <c:v>Environment/CC</c:v>
                </c:pt>
                <c:pt idx="10">
                  <c:v>Morality</c:v>
                </c:pt>
                <c:pt idx="11">
                  <c:v>Anti-corporate - greed, corruption</c:v>
                </c:pt>
                <c:pt idx="12">
                  <c:v>Change</c:v>
                </c:pt>
                <c:pt idx="13">
                  <c:v>Economics</c:v>
                </c:pt>
                <c:pt idx="14">
                  <c:v>Agree with policies/plans/vision</c:v>
                </c:pt>
              </c:strCache>
            </c:strRef>
          </c:cat>
          <c:val>
            <c:numRef>
              <c:f>'[CSLI SA S16 Charts 4-13-1.xls]Sheet2'!$G$489:$G$503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3</c:v>
                </c:pt>
                <c:pt idx="12">
                  <c:v>6</c:v>
                </c:pt>
                <c:pt idx="13">
                  <c:v>7</c:v>
                </c:pt>
                <c:pt idx="1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E0-4595-B65B-20B381383B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05383088"/>
        <c:axId val="405384400"/>
      </c:barChart>
      <c:catAx>
        <c:axId val="405383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384400"/>
        <c:crosses val="autoZero"/>
        <c:auto val="1"/>
        <c:lblAlgn val="ctr"/>
        <c:lblOffset val="100"/>
        <c:noMultiLvlLbl val="0"/>
      </c:catAx>
      <c:valAx>
        <c:axId val="405384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383088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Characer</a:t>
            </a:r>
            <a:r>
              <a:rPr lang="en-US" baseline="0"/>
              <a:t> Aspects - Clinton and Sanders</a:t>
            </a:r>
            <a:r>
              <a:rPr lang="en-US"/>
              <a:t>e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'[CSLI SA S16 Charts 4-13-1.xls]Sheet2'!$E$439</c:f>
              <c:strCache>
                <c:ptCount val="1"/>
                <c:pt idx="0">
                  <c:v>Clinton 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'[CSLI SA S16 Charts 4-13-1.xls]Sheet2'!$D$440:$D$451</c:f>
              <c:strCache>
                <c:ptCount val="12"/>
                <c:pt idx="0">
                  <c:v>Independent of establishment </c:v>
                </c:pt>
                <c:pt idx="1">
                  <c:v>Business record </c:v>
                </c:pt>
                <c:pt idx="2">
                  <c:v>Not politically correct, </c:v>
                </c:pt>
                <c:pt idx="3">
                  <c:v>Authentic, down to earth </c:v>
                </c:pt>
                <c:pt idx="4">
                  <c:v>Anti-Trump </c:v>
                </c:pt>
                <c:pt idx="5">
                  <c:v>Problem solver </c:v>
                </c:pt>
                <c:pt idx="6">
                  <c:v>Knowledge </c:v>
                </c:pt>
                <c:pt idx="7">
                  <c:v>Honest, trustworthy </c:v>
                </c:pt>
                <c:pt idx="8">
                  <c:v>Reasonable demeanor </c:v>
                </c:pt>
                <c:pt idx="9">
                  <c:v>qualified </c:v>
                </c:pt>
                <c:pt idx="10">
                  <c:v>Electable </c:v>
                </c:pt>
                <c:pt idx="11">
                  <c:v>Experience/track record </c:v>
                </c:pt>
              </c:strCache>
            </c:strRef>
          </c:cat>
          <c:val>
            <c:numRef>
              <c:f>'[CSLI SA S16 Charts 4-13-1.xls]Sheet2'!$E$440:$E$451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6</c:v>
                </c:pt>
                <c:pt idx="9">
                  <c:v>10</c:v>
                </c:pt>
                <c:pt idx="10">
                  <c:v>11</c:v>
                </c:pt>
                <c:pt idx="1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99-49AF-B8DD-AB8D5553E906}"/>
            </c:ext>
          </c:extLst>
        </c:ser>
        <c:ser>
          <c:idx val="1"/>
          <c:order val="1"/>
          <c:tx>
            <c:strRef>
              <c:f>'[CSLI SA S16 Charts 4-13-1.xls]Sheet2'!$F$439</c:f>
              <c:strCache>
                <c:ptCount val="1"/>
                <c:pt idx="0">
                  <c:v>Sanders </c:v>
                </c:pt>
              </c:strCache>
            </c:strRef>
          </c:tx>
          <c:spPr>
            <a:solidFill>
              <a:srgbClr val="1F497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'[CSLI SA S16 Charts 4-13-1.xls]Sheet2'!$D$440:$D$451</c:f>
              <c:strCache>
                <c:ptCount val="12"/>
                <c:pt idx="0">
                  <c:v>Independent of establishment </c:v>
                </c:pt>
                <c:pt idx="1">
                  <c:v>Business record </c:v>
                </c:pt>
                <c:pt idx="2">
                  <c:v>Not politically correct, </c:v>
                </c:pt>
                <c:pt idx="3">
                  <c:v>Authentic, down to earth </c:v>
                </c:pt>
                <c:pt idx="4">
                  <c:v>Anti-Trump </c:v>
                </c:pt>
                <c:pt idx="5">
                  <c:v>Problem solver </c:v>
                </c:pt>
                <c:pt idx="6">
                  <c:v>Knowledge </c:v>
                </c:pt>
                <c:pt idx="7">
                  <c:v>Honest, trustworthy </c:v>
                </c:pt>
                <c:pt idx="8">
                  <c:v>Reasonable demeanor </c:v>
                </c:pt>
                <c:pt idx="9">
                  <c:v>qualified </c:v>
                </c:pt>
                <c:pt idx="10">
                  <c:v>Electable </c:v>
                </c:pt>
                <c:pt idx="11">
                  <c:v>Experience/track record </c:v>
                </c:pt>
              </c:strCache>
            </c:strRef>
          </c:cat>
          <c:val>
            <c:numRef>
              <c:f>'[CSLI SA S16 Charts 4-13-1.xls]Sheet2'!$F$440:$F$451</c:f>
              <c:numCache>
                <c:formatCode>General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  <c:pt idx="6">
                  <c:v>2</c:v>
                </c:pt>
                <c:pt idx="7">
                  <c:v>14</c:v>
                </c:pt>
                <c:pt idx="8">
                  <c:v>1</c:v>
                </c:pt>
                <c:pt idx="9">
                  <c:v>0</c:v>
                </c:pt>
                <c:pt idx="10">
                  <c:v>3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99-49AF-B8DD-AB8D5553E9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38990288"/>
        <c:axId val="1"/>
      </c:barChart>
      <c:catAx>
        <c:axId val="338990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9902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31194668039994317"/>
          <c:y val="0.94251134644478063"/>
          <c:w val="0.30233908337307441"/>
          <c:h val="3.3282904689863842E-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Issues and Democratic Candidates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'[CSLI SA S16 Charts 4-13-1.xls]Sheet2'!$E$470</c:f>
              <c:strCache>
                <c:ptCount val="1"/>
                <c:pt idx="0">
                  <c:v>Clinton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4"/>
              <c:layout>
                <c:manualLayout>
                  <c:x val="4.629629629629573E-3"/>
                  <c:y val="9.15593787804290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38F-4A4A-9025-C5A96885A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'[CSLI SA S16 Charts 4-13-1.xls]Sheet2'!$D$471:$D$485</c:f>
              <c:strCache>
                <c:ptCount val="15"/>
                <c:pt idx="0">
                  <c:v>Women - gender</c:v>
                </c:pt>
                <c:pt idx="1">
                  <c:v>Constitutionalist</c:v>
                </c:pt>
                <c:pt idx="2">
                  <c:v>Budget</c:v>
                </c:pt>
                <c:pt idx="3">
                  <c:v>Foreign affairs</c:v>
                </c:pt>
                <c:pt idx="4">
                  <c:v>Economics</c:v>
                </c:pt>
                <c:pt idx="5">
                  <c:v>Education</c:v>
                </c:pt>
                <c:pt idx="6">
                  <c:v>Change</c:v>
                </c:pt>
                <c:pt idx="7">
                  <c:v>Morality</c:v>
                </c:pt>
                <c:pt idx="8">
                  <c:v>Environment/CC</c:v>
                </c:pt>
                <c:pt idx="9">
                  <c:v>Party/Ideology Label</c:v>
                </c:pt>
                <c:pt idx="10">
                  <c:v>Equality</c:v>
                </c:pt>
                <c:pt idx="11">
                  <c:v>Minimum Wage, college, healthcare</c:v>
                </c:pt>
                <c:pt idx="12">
                  <c:v>Middle class helps</c:v>
                </c:pt>
                <c:pt idx="13">
                  <c:v>Anti-corporate - greed, corruption</c:v>
                </c:pt>
                <c:pt idx="14">
                  <c:v>Agree with policies/plans/vision</c:v>
                </c:pt>
              </c:strCache>
            </c:strRef>
          </c:cat>
          <c:val>
            <c:numRef>
              <c:f>'[CSLI SA S16 Charts 4-13-1.xls]Sheet2'!$E$471:$E$485</c:f>
              <c:numCache>
                <c:formatCode>General</c:formatCode>
                <c:ptCount val="15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8F-4A4A-9025-C5A96885A067}"/>
            </c:ext>
          </c:extLst>
        </c:ser>
        <c:ser>
          <c:idx val="1"/>
          <c:order val="1"/>
          <c:tx>
            <c:strRef>
              <c:f>'[CSLI SA S16 Charts 4-13-1.xls]Sheet2'!$F$470</c:f>
              <c:strCache>
                <c:ptCount val="1"/>
                <c:pt idx="0">
                  <c:v>Sanders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'[CSLI SA S16 Charts 4-13-1.xls]Sheet2'!$D$471:$D$485</c:f>
              <c:strCache>
                <c:ptCount val="15"/>
                <c:pt idx="0">
                  <c:v>Women - gender</c:v>
                </c:pt>
                <c:pt idx="1">
                  <c:v>Constitutionalist</c:v>
                </c:pt>
                <c:pt idx="2">
                  <c:v>Budget</c:v>
                </c:pt>
                <c:pt idx="3">
                  <c:v>Foreign affairs</c:v>
                </c:pt>
                <c:pt idx="4">
                  <c:v>Economics</c:v>
                </c:pt>
                <c:pt idx="5">
                  <c:v>Education</c:v>
                </c:pt>
                <c:pt idx="6">
                  <c:v>Change</c:v>
                </c:pt>
                <c:pt idx="7">
                  <c:v>Morality</c:v>
                </c:pt>
                <c:pt idx="8">
                  <c:v>Environment/CC</c:v>
                </c:pt>
                <c:pt idx="9">
                  <c:v>Party/Ideology Label</c:v>
                </c:pt>
                <c:pt idx="10">
                  <c:v>Equality</c:v>
                </c:pt>
                <c:pt idx="11">
                  <c:v>Minimum Wage, college, healthcare</c:v>
                </c:pt>
                <c:pt idx="12">
                  <c:v>Middle class helps</c:v>
                </c:pt>
                <c:pt idx="13">
                  <c:v>Anti-corporate - greed, corruption</c:v>
                </c:pt>
                <c:pt idx="14">
                  <c:v>Agree with policies/plans/vision</c:v>
                </c:pt>
              </c:strCache>
            </c:strRef>
          </c:cat>
          <c:val>
            <c:numRef>
              <c:f>'[CSLI SA S16 Charts 4-13-1.xls]Sheet2'!$F$471:$F$485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7</c:v>
                </c:pt>
                <c:pt idx="13">
                  <c:v>9</c:v>
                </c:pt>
                <c:pt idx="1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8F-4A4A-9025-C5A96885A0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63070288"/>
        <c:axId val="463070616"/>
      </c:barChart>
      <c:catAx>
        <c:axId val="463070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070616"/>
        <c:crosses val="autoZero"/>
        <c:auto val="1"/>
        <c:lblAlgn val="ctr"/>
        <c:lblOffset val="100"/>
        <c:noMultiLvlLbl val="0"/>
      </c:catAx>
      <c:valAx>
        <c:axId val="463070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070288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Kind/Sympathetic </a:t>
            </a:r>
            <a:r>
              <a:rPr lang="en-US" dirty="0"/>
              <a:t>(Agreeableness), Hardworking/Neat (Conscientiousness) and Voting Choices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Sheet2!$B$351</c:f>
              <c:strCache>
                <c:ptCount val="1"/>
                <c:pt idx="0">
                  <c:v>Clinton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Sheet2!$A$352:$A$356</c:f>
              <c:strCache>
                <c:ptCount val="5"/>
                <c:pt idx="0">
                  <c:v>Kind</c:v>
                </c:pt>
                <c:pt idx="1">
                  <c:v>Sympathetic</c:v>
                </c:pt>
                <c:pt idx="3">
                  <c:v>Hardworking</c:v>
                </c:pt>
                <c:pt idx="4">
                  <c:v>Neat</c:v>
                </c:pt>
              </c:strCache>
            </c:strRef>
          </c:cat>
          <c:val>
            <c:numRef>
              <c:f>Sheet2!$B$352:$B$356</c:f>
              <c:numCache>
                <c:formatCode>General</c:formatCode>
                <c:ptCount val="5"/>
                <c:pt idx="0">
                  <c:v>69</c:v>
                </c:pt>
                <c:pt idx="1">
                  <c:v>59</c:v>
                </c:pt>
                <c:pt idx="3">
                  <c:v>56</c:v>
                </c:pt>
                <c:pt idx="4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0E-4F4E-9832-4D6A034FD4C3}"/>
            </c:ext>
          </c:extLst>
        </c:ser>
        <c:ser>
          <c:idx val="1"/>
          <c:order val="1"/>
          <c:tx>
            <c:strRef>
              <c:f>Sheet2!$C$351</c:f>
              <c:strCache>
                <c:ptCount val="1"/>
                <c:pt idx="0">
                  <c:v>Sanders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Sheet2!$A$352:$A$356</c:f>
              <c:strCache>
                <c:ptCount val="5"/>
                <c:pt idx="0">
                  <c:v>Kind</c:v>
                </c:pt>
                <c:pt idx="1">
                  <c:v>Sympathetic</c:v>
                </c:pt>
                <c:pt idx="3">
                  <c:v>Hardworking</c:v>
                </c:pt>
                <c:pt idx="4">
                  <c:v>Neat</c:v>
                </c:pt>
              </c:strCache>
            </c:strRef>
          </c:cat>
          <c:val>
            <c:numRef>
              <c:f>Sheet2!$C$352:$C$356</c:f>
              <c:numCache>
                <c:formatCode>General</c:formatCode>
                <c:ptCount val="5"/>
                <c:pt idx="0">
                  <c:v>56</c:v>
                </c:pt>
                <c:pt idx="1">
                  <c:v>51</c:v>
                </c:pt>
                <c:pt idx="3">
                  <c:v>46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0E-4F4E-9832-4D6A034FD4C3}"/>
            </c:ext>
          </c:extLst>
        </c:ser>
        <c:ser>
          <c:idx val="2"/>
          <c:order val="2"/>
          <c:tx>
            <c:strRef>
              <c:f>Sheet2!$D$351</c:f>
              <c:strCache>
                <c:ptCount val="1"/>
                <c:pt idx="0">
                  <c:v>Cruz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Sheet2!$A$352:$A$356</c:f>
              <c:strCache>
                <c:ptCount val="5"/>
                <c:pt idx="0">
                  <c:v>Kind</c:v>
                </c:pt>
                <c:pt idx="1">
                  <c:v>Sympathetic</c:v>
                </c:pt>
                <c:pt idx="3">
                  <c:v>Hardworking</c:v>
                </c:pt>
                <c:pt idx="4">
                  <c:v>Neat</c:v>
                </c:pt>
              </c:strCache>
            </c:strRef>
          </c:cat>
          <c:val>
            <c:numRef>
              <c:f>Sheet2!$D$352:$D$356</c:f>
              <c:numCache>
                <c:formatCode>General</c:formatCode>
                <c:ptCount val="5"/>
                <c:pt idx="0">
                  <c:v>74</c:v>
                </c:pt>
                <c:pt idx="1">
                  <c:v>41</c:v>
                </c:pt>
                <c:pt idx="3">
                  <c:v>59</c:v>
                </c:pt>
                <c:pt idx="4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0E-4F4E-9832-4D6A034FD4C3}"/>
            </c:ext>
          </c:extLst>
        </c:ser>
        <c:ser>
          <c:idx val="3"/>
          <c:order val="3"/>
          <c:tx>
            <c:strRef>
              <c:f>Sheet2!$E$351</c:f>
              <c:strCache>
                <c:ptCount val="1"/>
                <c:pt idx="0">
                  <c:v>Kasich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Sheet2!$A$352:$A$356</c:f>
              <c:strCache>
                <c:ptCount val="5"/>
                <c:pt idx="0">
                  <c:v>Kind</c:v>
                </c:pt>
                <c:pt idx="1">
                  <c:v>Sympathetic</c:v>
                </c:pt>
                <c:pt idx="3">
                  <c:v>Hardworking</c:v>
                </c:pt>
                <c:pt idx="4">
                  <c:v>Neat</c:v>
                </c:pt>
              </c:strCache>
            </c:strRef>
          </c:cat>
          <c:val>
            <c:numRef>
              <c:f>Sheet2!$E$352:$E$356</c:f>
              <c:numCache>
                <c:formatCode>General</c:formatCode>
                <c:ptCount val="5"/>
                <c:pt idx="0">
                  <c:v>50</c:v>
                </c:pt>
                <c:pt idx="1">
                  <c:v>49</c:v>
                </c:pt>
                <c:pt idx="3">
                  <c:v>72</c:v>
                </c:pt>
                <c:pt idx="4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0E-4F4E-9832-4D6A034FD4C3}"/>
            </c:ext>
          </c:extLst>
        </c:ser>
        <c:ser>
          <c:idx val="4"/>
          <c:order val="4"/>
          <c:tx>
            <c:strRef>
              <c:f>Sheet2!$F$351</c:f>
              <c:strCache>
                <c:ptCount val="1"/>
                <c:pt idx="0">
                  <c:v>Trump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Sheet2!$A$352:$A$356</c:f>
              <c:strCache>
                <c:ptCount val="5"/>
                <c:pt idx="0">
                  <c:v>Kind</c:v>
                </c:pt>
                <c:pt idx="1">
                  <c:v>Sympathetic</c:v>
                </c:pt>
                <c:pt idx="3">
                  <c:v>Hardworking</c:v>
                </c:pt>
                <c:pt idx="4">
                  <c:v>Neat</c:v>
                </c:pt>
              </c:strCache>
            </c:strRef>
          </c:cat>
          <c:val>
            <c:numRef>
              <c:f>Sheet2!$F$352:$F$356</c:f>
              <c:numCache>
                <c:formatCode>General</c:formatCode>
                <c:ptCount val="5"/>
                <c:pt idx="0">
                  <c:v>55</c:v>
                </c:pt>
                <c:pt idx="1">
                  <c:v>44</c:v>
                </c:pt>
                <c:pt idx="3">
                  <c:v>66</c:v>
                </c:pt>
                <c:pt idx="4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0E-4F4E-9832-4D6A034FD4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3504984"/>
        <c:axId val="593505640"/>
      </c:barChart>
      <c:catAx>
        <c:axId val="593504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505640"/>
        <c:crosses val="autoZero"/>
        <c:auto val="1"/>
        <c:lblAlgn val="ctr"/>
        <c:lblOffset val="100"/>
        <c:noMultiLvlLbl val="0"/>
      </c:catAx>
      <c:valAx>
        <c:axId val="593505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504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Tolerance</a:t>
            </a:r>
            <a:r>
              <a:rPr lang="en-US" baseline="0" dirty="0" smtClean="0"/>
              <a:t> </a:t>
            </a:r>
            <a:r>
              <a:rPr lang="en-US" dirty="0"/>
              <a:t>and Voting Choices
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Sheet2!$A$359</c:f>
              <c:strCache>
                <c:ptCount val="1"/>
                <c:pt idx="0">
                  <c:v>Tolerant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4F81BD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D27-43E2-995F-8D849389BA9E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D27-43E2-995F-8D849389BA9E}"/>
              </c:ext>
            </c:extLst>
          </c:dPt>
          <c:dPt>
            <c:idx val="3"/>
            <c:invertIfNegative val="0"/>
            <c:bubble3D val="0"/>
            <c:spPr>
              <a:solidFill>
                <a:srgbClr val="C0504D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D27-43E2-995F-8D849389BA9E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D27-43E2-995F-8D849389BA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Sheet2!$B$358:$F$358</c:f>
              <c:strCache>
                <c:ptCount val="5"/>
                <c:pt idx="0">
                  <c:v>Clinton</c:v>
                </c:pt>
                <c:pt idx="1">
                  <c:v>Sanders</c:v>
                </c:pt>
                <c:pt idx="2">
                  <c:v>Cruz</c:v>
                </c:pt>
                <c:pt idx="3">
                  <c:v>Kasich</c:v>
                </c:pt>
                <c:pt idx="4">
                  <c:v>Trump</c:v>
                </c:pt>
              </c:strCache>
            </c:strRef>
          </c:cat>
          <c:val>
            <c:numRef>
              <c:f>Sheet2!$B$359:$F$359</c:f>
              <c:numCache>
                <c:formatCode>General</c:formatCode>
                <c:ptCount val="5"/>
                <c:pt idx="0">
                  <c:v>63</c:v>
                </c:pt>
                <c:pt idx="1">
                  <c:v>58</c:v>
                </c:pt>
                <c:pt idx="2">
                  <c:v>25</c:v>
                </c:pt>
                <c:pt idx="3">
                  <c:v>41</c:v>
                </c:pt>
                <c:pt idx="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D27-43E2-995F-8D849389BA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3504984"/>
        <c:axId val="593505640"/>
      </c:barChart>
      <c:catAx>
        <c:axId val="593504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505640"/>
        <c:crosses val="autoZero"/>
        <c:auto val="1"/>
        <c:lblAlgn val="ctr"/>
        <c:lblOffset val="100"/>
        <c:noMultiLvlLbl val="0"/>
      </c:catAx>
      <c:valAx>
        <c:axId val="593505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504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 </a:t>
            </a:r>
            <a:r>
              <a:rPr lang="en-US" dirty="0"/>
              <a:t>Calm/Relaxed</a:t>
            </a:r>
            <a:r>
              <a:rPr lang="en-US" baseline="0" dirty="0"/>
              <a:t> (Emotional Stability) and Intellectual/Philosophical (Openness to Experience)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Sheet2!$B$362</c:f>
              <c:strCache>
                <c:ptCount val="1"/>
                <c:pt idx="0">
                  <c:v>Clinton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Sheet2!$A$363:$A$367</c:f>
              <c:strCache>
                <c:ptCount val="5"/>
                <c:pt idx="0">
                  <c:v>Calm</c:v>
                </c:pt>
                <c:pt idx="1">
                  <c:v>Relaxed</c:v>
                </c:pt>
                <c:pt idx="3">
                  <c:v>An intellectual  </c:v>
                </c:pt>
                <c:pt idx="4">
                  <c:v>Philosophical    </c:v>
                </c:pt>
              </c:strCache>
            </c:strRef>
          </c:cat>
          <c:val>
            <c:numRef>
              <c:f>Sheet2!$B$363:$B$367</c:f>
              <c:numCache>
                <c:formatCode>General</c:formatCode>
                <c:ptCount val="5"/>
                <c:pt idx="0">
                  <c:v>43</c:v>
                </c:pt>
                <c:pt idx="1">
                  <c:v>40</c:v>
                </c:pt>
                <c:pt idx="3">
                  <c:v>36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BF-4E1F-9E9D-F79ED63CC505}"/>
            </c:ext>
          </c:extLst>
        </c:ser>
        <c:ser>
          <c:idx val="1"/>
          <c:order val="1"/>
          <c:tx>
            <c:strRef>
              <c:f>Sheet2!$C$362</c:f>
              <c:strCache>
                <c:ptCount val="1"/>
                <c:pt idx="0">
                  <c:v>Sanders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Sheet2!$A$363:$A$367</c:f>
              <c:strCache>
                <c:ptCount val="5"/>
                <c:pt idx="0">
                  <c:v>Calm</c:v>
                </c:pt>
                <c:pt idx="1">
                  <c:v>Relaxed</c:v>
                </c:pt>
                <c:pt idx="3">
                  <c:v>An intellectual  </c:v>
                </c:pt>
                <c:pt idx="4">
                  <c:v>Philosophical    </c:v>
                </c:pt>
              </c:strCache>
            </c:strRef>
          </c:cat>
          <c:val>
            <c:numRef>
              <c:f>Sheet2!$C$363:$C$367</c:f>
              <c:numCache>
                <c:formatCode>General</c:formatCode>
                <c:ptCount val="5"/>
                <c:pt idx="0">
                  <c:v>32</c:v>
                </c:pt>
                <c:pt idx="1">
                  <c:v>28</c:v>
                </c:pt>
                <c:pt idx="3">
                  <c:v>39</c:v>
                </c:pt>
                <c:pt idx="4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BF-4E1F-9E9D-F79ED63CC505}"/>
            </c:ext>
          </c:extLst>
        </c:ser>
        <c:ser>
          <c:idx val="2"/>
          <c:order val="2"/>
          <c:tx>
            <c:strRef>
              <c:f>Sheet2!$D$362</c:f>
              <c:strCache>
                <c:ptCount val="1"/>
                <c:pt idx="0">
                  <c:v>Cruz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Sheet2!$A$363:$A$367</c:f>
              <c:strCache>
                <c:ptCount val="5"/>
                <c:pt idx="0">
                  <c:v>Calm</c:v>
                </c:pt>
                <c:pt idx="1">
                  <c:v>Relaxed</c:v>
                </c:pt>
                <c:pt idx="3">
                  <c:v>An intellectual  </c:v>
                </c:pt>
                <c:pt idx="4">
                  <c:v>Philosophical    </c:v>
                </c:pt>
              </c:strCache>
            </c:strRef>
          </c:cat>
          <c:val>
            <c:numRef>
              <c:f>Sheet2!$D$363:$D$367</c:f>
              <c:numCache>
                <c:formatCode>General</c:formatCode>
                <c:ptCount val="5"/>
                <c:pt idx="0">
                  <c:v>48</c:v>
                </c:pt>
                <c:pt idx="1">
                  <c:v>21</c:v>
                </c:pt>
                <c:pt idx="3">
                  <c:v>25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BF-4E1F-9E9D-F79ED63CC505}"/>
            </c:ext>
          </c:extLst>
        </c:ser>
        <c:ser>
          <c:idx val="3"/>
          <c:order val="3"/>
          <c:tx>
            <c:strRef>
              <c:f>Sheet2!$E$362</c:f>
              <c:strCache>
                <c:ptCount val="1"/>
                <c:pt idx="0">
                  <c:v>Kasich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Sheet2!$A$363:$A$367</c:f>
              <c:strCache>
                <c:ptCount val="5"/>
                <c:pt idx="0">
                  <c:v>Calm</c:v>
                </c:pt>
                <c:pt idx="1">
                  <c:v>Relaxed</c:v>
                </c:pt>
                <c:pt idx="3">
                  <c:v>An intellectual  </c:v>
                </c:pt>
                <c:pt idx="4">
                  <c:v>Philosophical    </c:v>
                </c:pt>
              </c:strCache>
            </c:strRef>
          </c:cat>
          <c:val>
            <c:numRef>
              <c:f>Sheet2!$E$363:$E$367</c:f>
              <c:numCache>
                <c:formatCode>General</c:formatCode>
                <c:ptCount val="5"/>
                <c:pt idx="0">
                  <c:v>29</c:v>
                </c:pt>
                <c:pt idx="1">
                  <c:v>22</c:v>
                </c:pt>
                <c:pt idx="3">
                  <c:v>49</c:v>
                </c:pt>
                <c:pt idx="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BF-4E1F-9E9D-F79ED63CC505}"/>
            </c:ext>
          </c:extLst>
        </c:ser>
        <c:ser>
          <c:idx val="4"/>
          <c:order val="4"/>
          <c:tx>
            <c:strRef>
              <c:f>Sheet2!$F$362</c:f>
              <c:strCache>
                <c:ptCount val="1"/>
                <c:pt idx="0">
                  <c:v>Trump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Sheet2!$A$363:$A$367</c:f>
              <c:strCache>
                <c:ptCount val="5"/>
                <c:pt idx="0">
                  <c:v>Calm</c:v>
                </c:pt>
                <c:pt idx="1">
                  <c:v>Relaxed</c:v>
                </c:pt>
                <c:pt idx="3">
                  <c:v>An intellectual  </c:v>
                </c:pt>
                <c:pt idx="4">
                  <c:v>Philosophical    </c:v>
                </c:pt>
              </c:strCache>
            </c:strRef>
          </c:cat>
          <c:val>
            <c:numRef>
              <c:f>Sheet2!$F$363:$F$367</c:f>
              <c:numCache>
                <c:formatCode>General</c:formatCode>
                <c:ptCount val="5"/>
                <c:pt idx="0">
                  <c:v>33</c:v>
                </c:pt>
                <c:pt idx="1">
                  <c:v>29</c:v>
                </c:pt>
                <c:pt idx="3">
                  <c:v>35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BF-4E1F-9E9D-F79ED63CC5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3504984"/>
        <c:axId val="593505640"/>
      </c:barChart>
      <c:catAx>
        <c:axId val="593504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505640"/>
        <c:crosses val="autoZero"/>
        <c:auto val="1"/>
        <c:lblAlgn val="ctr"/>
        <c:lblOffset val="100"/>
        <c:noMultiLvlLbl val="0"/>
      </c:catAx>
      <c:valAx>
        <c:axId val="593505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504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'[CSLI SA S16 Charts 4-13-1.xls]Sheet2'!$A$85</c:f>
              <c:strCache>
                <c:ptCount val="1"/>
                <c:pt idx="0">
                  <c:v>County</c:v>
                </c:pt>
              </c:strCache>
            </c:strRef>
          </c:tx>
          <c:spPr>
            <a:ln w="76200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'[CSLI SA S16 Charts 4-13-1.xls]Sheet2'!$B$84:$P$84</c:f>
              <c:strCache>
                <c:ptCount val="15"/>
                <c:pt idx="0">
                  <c:v>Sp '09</c:v>
                </c:pt>
                <c:pt idx="1">
                  <c:v>Fa ‘09</c:v>
                </c:pt>
                <c:pt idx="2">
                  <c:v>Sp ‘10</c:v>
                </c:pt>
                <c:pt idx="3">
                  <c:v>Fa ‘10</c:v>
                </c:pt>
                <c:pt idx="4">
                  <c:v>Sp ‘11</c:v>
                </c:pt>
                <c:pt idx="5">
                  <c:v>Fa ‘11</c:v>
                </c:pt>
                <c:pt idx="6">
                  <c:v>Sp ‘12</c:v>
                </c:pt>
                <c:pt idx="7">
                  <c:v>Fa ‘12</c:v>
                </c:pt>
                <c:pt idx="8">
                  <c:v>Sp ‘13</c:v>
                </c:pt>
                <c:pt idx="9">
                  <c:v>Fa ‘13</c:v>
                </c:pt>
                <c:pt idx="10">
                  <c:v>Sp ‘14</c:v>
                </c:pt>
                <c:pt idx="11">
                  <c:v>Fa ‘14</c:v>
                </c:pt>
                <c:pt idx="12">
                  <c:v>Sp ‘15</c:v>
                </c:pt>
                <c:pt idx="13">
                  <c:v>Fa ‘15</c:v>
                </c:pt>
                <c:pt idx="14">
                  <c:v>Sp '16</c:v>
                </c:pt>
              </c:strCache>
            </c:strRef>
          </c:cat>
          <c:val>
            <c:numRef>
              <c:f>'[CSLI SA S16 Charts 4-13-1.xls]Sheet2'!$B$85:$P$85</c:f>
              <c:numCache>
                <c:formatCode>General</c:formatCode>
                <c:ptCount val="15"/>
                <c:pt idx="0">
                  <c:v>46</c:v>
                </c:pt>
                <c:pt idx="1">
                  <c:v>48</c:v>
                </c:pt>
                <c:pt idx="2">
                  <c:v>44</c:v>
                </c:pt>
                <c:pt idx="3">
                  <c:v>45</c:v>
                </c:pt>
                <c:pt idx="4">
                  <c:v>49</c:v>
                </c:pt>
                <c:pt idx="5">
                  <c:v>48</c:v>
                </c:pt>
                <c:pt idx="6">
                  <c:v>51</c:v>
                </c:pt>
                <c:pt idx="7">
                  <c:v>48</c:v>
                </c:pt>
                <c:pt idx="8">
                  <c:v>49</c:v>
                </c:pt>
                <c:pt idx="9">
                  <c:v>53</c:v>
                </c:pt>
                <c:pt idx="10">
                  <c:v>50</c:v>
                </c:pt>
                <c:pt idx="11">
                  <c:v>44</c:v>
                </c:pt>
                <c:pt idx="12">
                  <c:v>57</c:v>
                </c:pt>
                <c:pt idx="13">
                  <c:v>64</c:v>
                </c:pt>
                <c:pt idx="14">
                  <c:v>65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60AA-4ADA-BC34-DBE8EED56171}"/>
            </c:ext>
          </c:extLst>
        </c:ser>
        <c:ser>
          <c:idx val="1"/>
          <c:order val="1"/>
          <c:tx>
            <c:strRef>
              <c:f>'[CSLI SA S16 Charts 4-13-1.xls]Sheet2'!$A$86</c:f>
              <c:strCache>
                <c:ptCount val="1"/>
                <c:pt idx="0">
                  <c:v>State</c:v>
                </c:pt>
              </c:strCache>
            </c:strRef>
          </c:tx>
          <c:spPr>
            <a:ln w="76200" cap="rnd">
              <a:solidFill>
                <a:srgbClr val="F79646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'[CSLI SA S16 Charts 4-13-1.xls]Sheet2'!$B$84:$P$84</c:f>
              <c:strCache>
                <c:ptCount val="15"/>
                <c:pt idx="0">
                  <c:v>Sp '09</c:v>
                </c:pt>
                <c:pt idx="1">
                  <c:v>Fa ‘09</c:v>
                </c:pt>
                <c:pt idx="2">
                  <c:v>Sp ‘10</c:v>
                </c:pt>
                <c:pt idx="3">
                  <c:v>Fa ‘10</c:v>
                </c:pt>
                <c:pt idx="4">
                  <c:v>Sp ‘11</c:v>
                </c:pt>
                <c:pt idx="5">
                  <c:v>Fa ‘11</c:v>
                </c:pt>
                <c:pt idx="6">
                  <c:v>Sp ‘12</c:v>
                </c:pt>
                <c:pt idx="7">
                  <c:v>Fa ‘12</c:v>
                </c:pt>
                <c:pt idx="8">
                  <c:v>Sp ‘13</c:v>
                </c:pt>
                <c:pt idx="9">
                  <c:v>Fa ‘13</c:v>
                </c:pt>
                <c:pt idx="10">
                  <c:v>Sp ‘14</c:v>
                </c:pt>
                <c:pt idx="11">
                  <c:v>Fa ‘14</c:v>
                </c:pt>
                <c:pt idx="12">
                  <c:v>Sp ‘15</c:v>
                </c:pt>
                <c:pt idx="13">
                  <c:v>Fa ‘15</c:v>
                </c:pt>
                <c:pt idx="14">
                  <c:v>Sp '16</c:v>
                </c:pt>
              </c:strCache>
            </c:strRef>
          </c:cat>
          <c:val>
            <c:numRef>
              <c:f>'[CSLI SA S16 Charts 4-13-1.xls]Sheet2'!$B$86:$P$86</c:f>
              <c:numCache>
                <c:formatCode>General</c:formatCode>
                <c:ptCount val="15"/>
                <c:pt idx="0">
                  <c:v>27</c:v>
                </c:pt>
                <c:pt idx="1">
                  <c:v>30</c:v>
                </c:pt>
                <c:pt idx="2">
                  <c:v>31</c:v>
                </c:pt>
                <c:pt idx="3">
                  <c:v>32</c:v>
                </c:pt>
                <c:pt idx="4">
                  <c:v>35</c:v>
                </c:pt>
                <c:pt idx="5">
                  <c:v>33</c:v>
                </c:pt>
                <c:pt idx="6">
                  <c:v>38</c:v>
                </c:pt>
                <c:pt idx="7">
                  <c:v>33</c:v>
                </c:pt>
                <c:pt idx="8">
                  <c:v>30</c:v>
                </c:pt>
                <c:pt idx="9">
                  <c:v>40</c:v>
                </c:pt>
                <c:pt idx="10">
                  <c:v>40</c:v>
                </c:pt>
                <c:pt idx="11">
                  <c:v>28</c:v>
                </c:pt>
                <c:pt idx="12">
                  <c:v>41</c:v>
                </c:pt>
                <c:pt idx="13">
                  <c:v>45</c:v>
                </c:pt>
                <c:pt idx="14">
                  <c:v>52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0AA-4ADA-BC34-DBE8EED56171}"/>
            </c:ext>
          </c:extLst>
        </c:ser>
        <c:ser>
          <c:idx val="2"/>
          <c:order val="2"/>
          <c:tx>
            <c:strRef>
              <c:f>'[CSLI SA S16 Charts 4-13-1.xls]Sheet2'!$A$87</c:f>
              <c:strCache>
                <c:ptCount val="1"/>
                <c:pt idx="0">
                  <c:v>Country</c:v>
                </c:pt>
              </c:strCache>
            </c:strRef>
          </c:tx>
          <c:spPr>
            <a:ln w="69850" cap="rnd">
              <a:solidFill>
                <a:srgbClr val="4F81BD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'[CSLI SA S16 Charts 4-13-1.xls]Sheet2'!$B$84:$P$84</c:f>
              <c:strCache>
                <c:ptCount val="15"/>
                <c:pt idx="0">
                  <c:v>Sp '09</c:v>
                </c:pt>
                <c:pt idx="1">
                  <c:v>Fa ‘09</c:v>
                </c:pt>
                <c:pt idx="2">
                  <c:v>Sp ‘10</c:v>
                </c:pt>
                <c:pt idx="3">
                  <c:v>Fa ‘10</c:v>
                </c:pt>
                <c:pt idx="4">
                  <c:v>Sp ‘11</c:v>
                </c:pt>
                <c:pt idx="5">
                  <c:v>Fa ‘11</c:v>
                </c:pt>
                <c:pt idx="6">
                  <c:v>Sp ‘12</c:v>
                </c:pt>
                <c:pt idx="7">
                  <c:v>Fa ‘12</c:v>
                </c:pt>
                <c:pt idx="8">
                  <c:v>Sp ‘13</c:v>
                </c:pt>
                <c:pt idx="9">
                  <c:v>Fa ‘13</c:v>
                </c:pt>
                <c:pt idx="10">
                  <c:v>Sp ‘14</c:v>
                </c:pt>
                <c:pt idx="11">
                  <c:v>Fa ‘14</c:v>
                </c:pt>
                <c:pt idx="12">
                  <c:v>Sp ‘15</c:v>
                </c:pt>
                <c:pt idx="13">
                  <c:v>Fa ‘15</c:v>
                </c:pt>
                <c:pt idx="14">
                  <c:v>Sp '16</c:v>
                </c:pt>
              </c:strCache>
            </c:strRef>
          </c:cat>
          <c:val>
            <c:numRef>
              <c:f>'[CSLI SA S16 Charts 4-13-1.xls]Sheet2'!$B$87:$P$87</c:f>
              <c:numCache>
                <c:formatCode>General</c:formatCode>
                <c:ptCount val="15"/>
                <c:pt idx="0">
                  <c:v>5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>
                  <c:v>11</c:v>
                </c:pt>
                <c:pt idx="5">
                  <c:v>9</c:v>
                </c:pt>
                <c:pt idx="6">
                  <c:v>13</c:v>
                </c:pt>
                <c:pt idx="7">
                  <c:v>16</c:v>
                </c:pt>
                <c:pt idx="8">
                  <c:v>12</c:v>
                </c:pt>
                <c:pt idx="9">
                  <c:v>14</c:v>
                </c:pt>
                <c:pt idx="10">
                  <c:v>21</c:v>
                </c:pt>
                <c:pt idx="11">
                  <c:v>16</c:v>
                </c:pt>
                <c:pt idx="12">
                  <c:v>27</c:v>
                </c:pt>
                <c:pt idx="13">
                  <c:v>21</c:v>
                </c:pt>
                <c:pt idx="14">
                  <c:v>24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60AA-4ADA-BC34-DBE8EED561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0087704"/>
        <c:axId val="1"/>
      </c:lineChart>
      <c:catAx>
        <c:axId val="340087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0877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37032967032967035"/>
          <c:y val="0.95310136157337366"/>
          <c:w val="0.25824175824175827"/>
          <c:h val="3.3282904689863842E-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Extroversion </a:t>
            </a:r>
            <a:r>
              <a:rPr lang="en-US" dirty="0"/>
              <a:t>(Outgoing/Extroverted)</a:t>
            </a:r>
            <a:r>
              <a:rPr lang="en-US" baseline="0" dirty="0"/>
              <a:t> and Voting Choices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Sheet2!$B$369</c:f>
              <c:strCache>
                <c:ptCount val="1"/>
                <c:pt idx="0">
                  <c:v>Clinton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Sheet2!$A$370:$A$371</c:f>
              <c:strCache>
                <c:ptCount val="2"/>
                <c:pt idx="0">
                  <c:v>Outgoing</c:v>
                </c:pt>
                <c:pt idx="1">
                  <c:v>Extroverted</c:v>
                </c:pt>
              </c:strCache>
            </c:strRef>
          </c:cat>
          <c:val>
            <c:numRef>
              <c:f>Sheet2!$B$370:$B$371</c:f>
              <c:numCache>
                <c:formatCode>General</c:formatCode>
                <c:ptCount val="2"/>
                <c:pt idx="0">
                  <c:v>40</c:v>
                </c:pt>
                <c:pt idx="1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97-47DD-9838-7C1D3A1720BF}"/>
            </c:ext>
          </c:extLst>
        </c:ser>
        <c:ser>
          <c:idx val="1"/>
          <c:order val="1"/>
          <c:tx>
            <c:strRef>
              <c:f>Sheet2!$C$369</c:f>
              <c:strCache>
                <c:ptCount val="1"/>
                <c:pt idx="0">
                  <c:v>Sanders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Sheet2!$A$370:$A$371</c:f>
              <c:strCache>
                <c:ptCount val="2"/>
                <c:pt idx="0">
                  <c:v>Outgoing</c:v>
                </c:pt>
                <c:pt idx="1">
                  <c:v>Extroverted</c:v>
                </c:pt>
              </c:strCache>
            </c:strRef>
          </c:cat>
          <c:val>
            <c:numRef>
              <c:f>Sheet2!$C$370:$C$371</c:f>
              <c:numCache>
                <c:formatCode>General</c:formatCode>
                <c:ptCount val="2"/>
                <c:pt idx="0">
                  <c:v>22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97-47DD-9838-7C1D3A1720BF}"/>
            </c:ext>
          </c:extLst>
        </c:ser>
        <c:ser>
          <c:idx val="2"/>
          <c:order val="2"/>
          <c:tx>
            <c:strRef>
              <c:f>Sheet2!$D$369</c:f>
              <c:strCache>
                <c:ptCount val="1"/>
                <c:pt idx="0">
                  <c:v>Cruz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Sheet2!$A$370:$A$371</c:f>
              <c:strCache>
                <c:ptCount val="2"/>
                <c:pt idx="0">
                  <c:v>Outgoing</c:v>
                </c:pt>
                <c:pt idx="1">
                  <c:v>Extroverted</c:v>
                </c:pt>
              </c:strCache>
            </c:strRef>
          </c:cat>
          <c:val>
            <c:numRef>
              <c:f>Sheet2!$D$370:$D$371</c:f>
              <c:numCache>
                <c:formatCode>General</c:formatCode>
                <c:ptCount val="2"/>
                <c:pt idx="0">
                  <c:v>31</c:v>
                </c:pt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97-47DD-9838-7C1D3A1720BF}"/>
            </c:ext>
          </c:extLst>
        </c:ser>
        <c:ser>
          <c:idx val="3"/>
          <c:order val="3"/>
          <c:tx>
            <c:strRef>
              <c:f>Sheet2!$E$369</c:f>
              <c:strCache>
                <c:ptCount val="1"/>
                <c:pt idx="0">
                  <c:v>Kasich</c:v>
                </c:pt>
              </c:strCache>
            </c:strRef>
          </c:tx>
          <c:spPr>
            <a:solidFill>
              <a:srgbClr val="C0504D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Sheet2!$A$370:$A$371</c:f>
              <c:strCache>
                <c:ptCount val="2"/>
                <c:pt idx="0">
                  <c:v>Outgoing</c:v>
                </c:pt>
                <c:pt idx="1">
                  <c:v>Extroverted</c:v>
                </c:pt>
              </c:strCache>
            </c:strRef>
          </c:cat>
          <c:val>
            <c:numRef>
              <c:f>Sheet2!$E$370:$E$371</c:f>
              <c:numCache>
                <c:formatCode>General</c:formatCode>
                <c:ptCount val="2"/>
                <c:pt idx="0">
                  <c:v>35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97-47DD-9838-7C1D3A1720BF}"/>
            </c:ext>
          </c:extLst>
        </c:ser>
        <c:ser>
          <c:idx val="4"/>
          <c:order val="4"/>
          <c:tx>
            <c:strRef>
              <c:f>Sheet2!$F$369</c:f>
              <c:strCache>
                <c:ptCount val="1"/>
                <c:pt idx="0">
                  <c:v>Trump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Sheet2!$A$370:$A$371</c:f>
              <c:strCache>
                <c:ptCount val="2"/>
                <c:pt idx="0">
                  <c:v>Outgoing</c:v>
                </c:pt>
                <c:pt idx="1">
                  <c:v>Extroverted</c:v>
                </c:pt>
              </c:strCache>
            </c:strRef>
          </c:cat>
          <c:val>
            <c:numRef>
              <c:f>Sheet2!$F$370:$F$371</c:f>
              <c:numCache>
                <c:formatCode>General</c:formatCode>
                <c:ptCount val="2"/>
                <c:pt idx="0">
                  <c:v>42</c:v>
                </c:pt>
                <c:pt idx="1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97-47DD-9838-7C1D3A1720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3504984"/>
        <c:axId val="593505640"/>
      </c:barChart>
      <c:catAx>
        <c:axId val="593504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505640"/>
        <c:crosses val="autoZero"/>
        <c:auto val="1"/>
        <c:lblAlgn val="ctr"/>
        <c:lblOffset val="100"/>
        <c:noMultiLvlLbl val="0"/>
      </c:catAx>
      <c:valAx>
        <c:axId val="593505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504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Preference </a:t>
            </a:r>
            <a:r>
              <a:rPr lang="en-US" dirty="0"/>
              <a:t>and Gender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Sheet2!$K$308</c:f>
              <c:strCache>
                <c:ptCount val="1"/>
                <c:pt idx="0">
                  <c:v>Clinton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Sheet2!$J$309:$J$310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Sheet2!$K$309:$K$310</c:f>
              <c:numCache>
                <c:formatCode>General</c:formatCode>
                <c:ptCount val="2"/>
                <c:pt idx="0">
                  <c:v>-13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30-4A82-BF1E-1CE10D38CE53}"/>
            </c:ext>
          </c:extLst>
        </c:ser>
        <c:ser>
          <c:idx val="1"/>
          <c:order val="1"/>
          <c:tx>
            <c:strRef>
              <c:f>Sheet2!$L$308</c:f>
              <c:strCache>
                <c:ptCount val="1"/>
                <c:pt idx="0">
                  <c:v>Sanders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Sheet2!$J$309:$J$310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Sheet2!$L$309:$L$310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30-4A82-BF1E-1CE10D38CE53}"/>
            </c:ext>
          </c:extLst>
        </c:ser>
        <c:ser>
          <c:idx val="2"/>
          <c:order val="2"/>
          <c:tx>
            <c:strRef>
              <c:f>Sheet2!$M$308</c:f>
              <c:strCache>
                <c:ptCount val="1"/>
                <c:pt idx="0">
                  <c:v>Cruz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Sheet2!$J$309:$J$310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Sheet2!$M$309:$M$310</c:f>
              <c:numCache>
                <c:formatCode>General</c:formatCode>
                <c:ptCount val="2"/>
                <c:pt idx="0">
                  <c:v>19</c:v>
                </c:pt>
                <c:pt idx="1">
                  <c:v>-19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30-4A82-BF1E-1CE10D38CE53}"/>
            </c:ext>
          </c:extLst>
        </c:ser>
        <c:ser>
          <c:idx val="3"/>
          <c:order val="3"/>
          <c:tx>
            <c:strRef>
              <c:f>Sheet2!$N$308</c:f>
              <c:strCache>
                <c:ptCount val="1"/>
                <c:pt idx="0">
                  <c:v>Kasich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Sheet2!$J$309:$J$310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Sheet2!$N$309:$N$310</c:f>
              <c:numCache>
                <c:formatCode>General</c:formatCode>
                <c:ptCount val="2"/>
                <c:pt idx="0">
                  <c:v>-6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E30-4A82-BF1E-1CE10D38CE53}"/>
            </c:ext>
          </c:extLst>
        </c:ser>
        <c:ser>
          <c:idx val="4"/>
          <c:order val="4"/>
          <c:tx>
            <c:strRef>
              <c:f>Sheet2!$O$308</c:f>
              <c:strCache>
                <c:ptCount val="1"/>
                <c:pt idx="0">
                  <c:v>Trump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Sheet2!$J$309:$J$310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Sheet2!$O$309:$O$310</c:f>
              <c:numCache>
                <c:formatCode>General</c:formatCode>
                <c:ptCount val="2"/>
                <c:pt idx="0">
                  <c:v>14</c:v>
                </c:pt>
                <c:pt idx="1">
                  <c:v>-13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E30-4A82-BF1E-1CE10D38C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3504984"/>
        <c:axId val="593505640"/>
      </c:barChart>
      <c:catAx>
        <c:axId val="593504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505640"/>
        <c:crosses val="autoZero"/>
        <c:auto val="1"/>
        <c:lblAlgn val="ctr"/>
        <c:lblOffset val="100"/>
        <c:noMultiLvlLbl val="0"/>
      </c:catAx>
      <c:valAx>
        <c:axId val="593505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504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 </a:t>
            </a:r>
            <a:r>
              <a:rPr lang="en-US" dirty="0"/>
              <a:t>Presidential Candidates and Marital Status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Sheet2!$K$299</c:f>
              <c:strCache>
                <c:ptCount val="1"/>
                <c:pt idx="0">
                  <c:v>Clinton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Sheet2!$J$300:$J$304</c:f>
              <c:strCache>
                <c:ptCount val="5"/>
                <c:pt idx="0">
                  <c:v>Single</c:v>
                </c:pt>
                <c:pt idx="1">
                  <c:v>Married</c:v>
                </c:pt>
                <c:pt idx="2">
                  <c:v>Divorced</c:v>
                </c:pt>
                <c:pt idx="3">
                  <c:v>Widow</c:v>
                </c:pt>
                <c:pt idx="4">
                  <c:v>Living together</c:v>
                </c:pt>
              </c:strCache>
            </c:strRef>
          </c:cat>
          <c:val>
            <c:numRef>
              <c:f>Sheet2!$K$300:$K$304</c:f>
              <c:numCache>
                <c:formatCode>General</c:formatCode>
                <c:ptCount val="5"/>
                <c:pt idx="0">
                  <c:v>2</c:v>
                </c:pt>
                <c:pt idx="1">
                  <c:v>-8</c:v>
                </c:pt>
                <c:pt idx="2">
                  <c:v>5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92-46B8-ACBB-FD674DBA351C}"/>
            </c:ext>
          </c:extLst>
        </c:ser>
        <c:ser>
          <c:idx val="1"/>
          <c:order val="1"/>
          <c:tx>
            <c:strRef>
              <c:f>Sheet2!$L$299</c:f>
              <c:strCache>
                <c:ptCount val="1"/>
                <c:pt idx="0">
                  <c:v>Sanders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Sheet2!$J$300:$J$304</c:f>
              <c:strCache>
                <c:ptCount val="5"/>
                <c:pt idx="0">
                  <c:v>Single</c:v>
                </c:pt>
                <c:pt idx="1">
                  <c:v>Married</c:v>
                </c:pt>
                <c:pt idx="2">
                  <c:v>Divorced</c:v>
                </c:pt>
                <c:pt idx="3">
                  <c:v>Widow</c:v>
                </c:pt>
                <c:pt idx="4">
                  <c:v>Living together</c:v>
                </c:pt>
              </c:strCache>
            </c:strRef>
          </c:cat>
          <c:val>
            <c:numRef>
              <c:f>Sheet2!$L$300:$L$304</c:f>
              <c:numCache>
                <c:formatCode>General</c:formatCode>
                <c:ptCount val="5"/>
                <c:pt idx="0">
                  <c:v>7</c:v>
                </c:pt>
                <c:pt idx="1">
                  <c:v>-6</c:v>
                </c:pt>
                <c:pt idx="2">
                  <c:v>-3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92-46B8-ACBB-FD674DBA351C}"/>
            </c:ext>
          </c:extLst>
        </c:ser>
        <c:ser>
          <c:idx val="2"/>
          <c:order val="2"/>
          <c:tx>
            <c:strRef>
              <c:f>Sheet2!$M$299</c:f>
              <c:strCache>
                <c:ptCount val="1"/>
                <c:pt idx="0">
                  <c:v>Cruz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Sheet2!$J$300:$J$304</c:f>
              <c:strCache>
                <c:ptCount val="5"/>
                <c:pt idx="0">
                  <c:v>Single</c:v>
                </c:pt>
                <c:pt idx="1">
                  <c:v>Married</c:v>
                </c:pt>
                <c:pt idx="2">
                  <c:v>Divorced</c:v>
                </c:pt>
                <c:pt idx="3">
                  <c:v>Widow</c:v>
                </c:pt>
                <c:pt idx="4">
                  <c:v>Living together</c:v>
                </c:pt>
              </c:strCache>
            </c:strRef>
          </c:cat>
          <c:val>
            <c:numRef>
              <c:f>Sheet2!$M$300:$M$304</c:f>
              <c:numCache>
                <c:formatCode>General</c:formatCode>
                <c:ptCount val="5"/>
                <c:pt idx="0">
                  <c:v>-8</c:v>
                </c:pt>
                <c:pt idx="1">
                  <c:v>13</c:v>
                </c:pt>
                <c:pt idx="2">
                  <c:v>-4</c:v>
                </c:pt>
                <c:pt idx="3">
                  <c:v>0</c:v>
                </c:pt>
                <c:pt idx="4">
                  <c:v>-1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92-46B8-ACBB-FD674DBA351C}"/>
            </c:ext>
          </c:extLst>
        </c:ser>
        <c:ser>
          <c:idx val="3"/>
          <c:order val="3"/>
          <c:tx>
            <c:strRef>
              <c:f>Sheet2!$N$299</c:f>
              <c:strCache>
                <c:ptCount val="1"/>
                <c:pt idx="0">
                  <c:v>Kasich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Sheet2!$J$300:$J$304</c:f>
              <c:strCache>
                <c:ptCount val="5"/>
                <c:pt idx="0">
                  <c:v>Single</c:v>
                </c:pt>
                <c:pt idx="1">
                  <c:v>Married</c:v>
                </c:pt>
                <c:pt idx="2">
                  <c:v>Divorced</c:v>
                </c:pt>
                <c:pt idx="3">
                  <c:v>Widow</c:v>
                </c:pt>
                <c:pt idx="4">
                  <c:v>Living together</c:v>
                </c:pt>
              </c:strCache>
            </c:strRef>
          </c:cat>
          <c:val>
            <c:numRef>
              <c:f>Sheet2!$N$300:$N$304</c:f>
              <c:numCache>
                <c:formatCode>General</c:formatCode>
                <c:ptCount val="5"/>
                <c:pt idx="0">
                  <c:v>-4</c:v>
                </c:pt>
                <c:pt idx="1">
                  <c:v>11</c:v>
                </c:pt>
                <c:pt idx="2">
                  <c:v>-2</c:v>
                </c:pt>
                <c:pt idx="3">
                  <c:v>-7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92-46B8-ACBB-FD674DBA351C}"/>
            </c:ext>
          </c:extLst>
        </c:ser>
        <c:ser>
          <c:idx val="4"/>
          <c:order val="4"/>
          <c:tx>
            <c:strRef>
              <c:f>Sheet2!$O$299</c:f>
              <c:strCache>
                <c:ptCount val="1"/>
                <c:pt idx="0">
                  <c:v>Trump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Sheet2!$J$300:$J$304</c:f>
              <c:strCache>
                <c:ptCount val="5"/>
                <c:pt idx="0">
                  <c:v>Single</c:v>
                </c:pt>
                <c:pt idx="1">
                  <c:v>Married</c:v>
                </c:pt>
                <c:pt idx="2">
                  <c:v>Divorced</c:v>
                </c:pt>
                <c:pt idx="3">
                  <c:v>Widow</c:v>
                </c:pt>
                <c:pt idx="4">
                  <c:v>Living together</c:v>
                </c:pt>
              </c:strCache>
            </c:strRef>
          </c:cat>
          <c:val>
            <c:numRef>
              <c:f>Sheet2!$O$300:$O$304</c:f>
              <c:numCache>
                <c:formatCode>General</c:formatCode>
                <c:ptCount val="5"/>
                <c:pt idx="0">
                  <c:v>-10</c:v>
                </c:pt>
                <c:pt idx="1">
                  <c:v>10</c:v>
                </c:pt>
                <c:pt idx="2">
                  <c:v>4</c:v>
                </c:pt>
                <c:pt idx="3">
                  <c:v>-2</c:v>
                </c:pt>
                <c:pt idx="4">
                  <c:v>-1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92-46B8-ACBB-FD674DBA35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3504984"/>
        <c:axId val="593505640"/>
      </c:barChart>
      <c:catAx>
        <c:axId val="593504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505640"/>
        <c:crosses val="autoZero"/>
        <c:auto val="1"/>
        <c:lblAlgn val="ctr"/>
        <c:lblOffset val="100"/>
        <c:noMultiLvlLbl val="0"/>
      </c:catAx>
      <c:valAx>
        <c:axId val="593505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504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Candidate </a:t>
            </a:r>
            <a:r>
              <a:rPr lang="en-US" baseline="0" dirty="0"/>
              <a:t>Preference and Race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Sheet2!$K$266</c:f>
              <c:strCache>
                <c:ptCount val="1"/>
                <c:pt idx="0">
                  <c:v>Clinton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Sheet2!$J$267:$J$268</c:f>
              <c:strCache>
                <c:ptCount val="2"/>
                <c:pt idx="0">
                  <c:v>White</c:v>
                </c:pt>
                <c:pt idx="1">
                  <c:v>Black</c:v>
                </c:pt>
              </c:strCache>
            </c:strRef>
          </c:cat>
          <c:val>
            <c:numRef>
              <c:f>Sheet2!$K$267:$K$268</c:f>
              <c:numCache>
                <c:formatCode>General</c:formatCode>
                <c:ptCount val="2"/>
                <c:pt idx="0">
                  <c:v>-8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B3-4461-9866-5E12581180A6}"/>
            </c:ext>
          </c:extLst>
        </c:ser>
        <c:ser>
          <c:idx val="1"/>
          <c:order val="1"/>
          <c:tx>
            <c:strRef>
              <c:f>Sheet2!$L$266</c:f>
              <c:strCache>
                <c:ptCount val="1"/>
                <c:pt idx="0">
                  <c:v>Sanders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Sheet2!$J$267:$J$268</c:f>
              <c:strCache>
                <c:ptCount val="2"/>
                <c:pt idx="0">
                  <c:v>White</c:v>
                </c:pt>
                <c:pt idx="1">
                  <c:v>Black</c:v>
                </c:pt>
              </c:strCache>
            </c:strRef>
          </c:cat>
          <c:val>
            <c:numRef>
              <c:f>Sheet2!$L$267:$L$268</c:f>
              <c:numCache>
                <c:formatCode>General</c:formatCode>
                <c:ptCount val="2"/>
                <c:pt idx="0">
                  <c:v>2</c:v>
                </c:pt>
                <c:pt idx="1">
                  <c:v>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B3-4461-9866-5E12581180A6}"/>
            </c:ext>
          </c:extLst>
        </c:ser>
        <c:ser>
          <c:idx val="2"/>
          <c:order val="2"/>
          <c:tx>
            <c:strRef>
              <c:f>Sheet2!$M$266</c:f>
              <c:strCache>
                <c:ptCount val="1"/>
                <c:pt idx="0">
                  <c:v>Cruz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Sheet2!$J$267:$J$268</c:f>
              <c:strCache>
                <c:ptCount val="2"/>
                <c:pt idx="0">
                  <c:v>White</c:v>
                </c:pt>
                <c:pt idx="1">
                  <c:v>Black</c:v>
                </c:pt>
              </c:strCache>
            </c:strRef>
          </c:cat>
          <c:val>
            <c:numRef>
              <c:f>Sheet2!$M$267:$M$268</c:f>
              <c:numCache>
                <c:formatCode>General</c:formatCode>
                <c:ptCount val="2"/>
                <c:pt idx="0">
                  <c:v>0</c:v>
                </c:pt>
                <c:pt idx="1">
                  <c:v>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B3-4461-9866-5E12581180A6}"/>
            </c:ext>
          </c:extLst>
        </c:ser>
        <c:ser>
          <c:idx val="3"/>
          <c:order val="3"/>
          <c:tx>
            <c:strRef>
              <c:f>Sheet2!$N$266</c:f>
              <c:strCache>
                <c:ptCount val="1"/>
                <c:pt idx="0">
                  <c:v>Kasich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Sheet2!$J$267:$J$268</c:f>
              <c:strCache>
                <c:ptCount val="2"/>
                <c:pt idx="0">
                  <c:v>White</c:v>
                </c:pt>
                <c:pt idx="1">
                  <c:v>Black</c:v>
                </c:pt>
              </c:strCache>
            </c:strRef>
          </c:cat>
          <c:val>
            <c:numRef>
              <c:f>Sheet2!$N$267:$N$268</c:f>
              <c:numCache>
                <c:formatCode>General</c:formatCode>
                <c:ptCount val="2"/>
                <c:pt idx="0">
                  <c:v>4</c:v>
                </c:pt>
                <c:pt idx="1">
                  <c:v>-8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AB3-4461-9866-5E12581180A6}"/>
            </c:ext>
          </c:extLst>
        </c:ser>
        <c:ser>
          <c:idx val="4"/>
          <c:order val="4"/>
          <c:tx>
            <c:strRef>
              <c:f>Sheet2!$O$266</c:f>
              <c:strCache>
                <c:ptCount val="1"/>
                <c:pt idx="0">
                  <c:v>Trump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Sheet2!$J$267:$J$268</c:f>
              <c:strCache>
                <c:ptCount val="2"/>
                <c:pt idx="0">
                  <c:v>White</c:v>
                </c:pt>
                <c:pt idx="1">
                  <c:v>Black</c:v>
                </c:pt>
              </c:strCache>
            </c:strRef>
          </c:cat>
          <c:val>
            <c:numRef>
              <c:f>Sheet2!$O$267:$O$268</c:f>
              <c:numCache>
                <c:formatCode>General</c:formatCode>
                <c:ptCount val="2"/>
                <c:pt idx="0">
                  <c:v>4</c:v>
                </c:pt>
                <c:pt idx="1">
                  <c:v>-6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B3-4461-9866-5E12581180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3504984"/>
        <c:axId val="593505640"/>
      </c:barChart>
      <c:catAx>
        <c:axId val="593504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505640"/>
        <c:crosses val="autoZero"/>
        <c:auto val="1"/>
        <c:lblAlgn val="ctr"/>
        <c:lblOffset val="100"/>
        <c:noMultiLvlLbl val="0"/>
      </c:catAx>
      <c:valAx>
        <c:axId val="593505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504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 </a:t>
            </a:r>
            <a:r>
              <a:rPr lang="en-US" dirty="0"/>
              <a:t>Presidential Candidates and Income Groups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Sheet2!$K$270</c:f>
              <c:strCache>
                <c:ptCount val="1"/>
                <c:pt idx="0">
                  <c:v>Clinton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Sheet2!$J$271:$J$275</c:f>
              <c:strCache>
                <c:ptCount val="5"/>
                <c:pt idx="0">
                  <c:v>$0-50</c:v>
                </c:pt>
                <c:pt idx="1">
                  <c:v>$50-75k</c:v>
                </c:pt>
                <c:pt idx="2">
                  <c:v>$75-100k</c:v>
                </c:pt>
                <c:pt idx="3">
                  <c:v>$100-150k</c:v>
                </c:pt>
                <c:pt idx="4">
                  <c:v>Over $150k</c:v>
                </c:pt>
              </c:strCache>
            </c:strRef>
          </c:cat>
          <c:val>
            <c:numRef>
              <c:f>Sheet2!$K$271:$K$275</c:f>
              <c:numCache>
                <c:formatCode>General</c:formatCode>
                <c:ptCount val="5"/>
                <c:pt idx="0">
                  <c:v>7</c:v>
                </c:pt>
                <c:pt idx="1">
                  <c:v>-4</c:v>
                </c:pt>
                <c:pt idx="2">
                  <c:v>0</c:v>
                </c:pt>
                <c:pt idx="3">
                  <c:v>-2</c:v>
                </c:pt>
                <c:pt idx="4">
                  <c:v>-1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E1-4434-9327-4E54428539C1}"/>
            </c:ext>
          </c:extLst>
        </c:ser>
        <c:ser>
          <c:idx val="1"/>
          <c:order val="1"/>
          <c:tx>
            <c:strRef>
              <c:f>Sheet2!$L$270</c:f>
              <c:strCache>
                <c:ptCount val="1"/>
                <c:pt idx="0">
                  <c:v>Sanders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Sheet2!$J$271:$J$275</c:f>
              <c:strCache>
                <c:ptCount val="5"/>
                <c:pt idx="0">
                  <c:v>$0-50</c:v>
                </c:pt>
                <c:pt idx="1">
                  <c:v>$50-75k</c:v>
                </c:pt>
                <c:pt idx="2">
                  <c:v>$75-100k</c:v>
                </c:pt>
                <c:pt idx="3">
                  <c:v>$100-150k</c:v>
                </c:pt>
                <c:pt idx="4">
                  <c:v>Over $150k</c:v>
                </c:pt>
              </c:strCache>
            </c:strRef>
          </c:cat>
          <c:val>
            <c:numRef>
              <c:f>Sheet2!$L$271:$L$275</c:f>
              <c:numCache>
                <c:formatCode>General</c:formatCode>
                <c:ptCount val="5"/>
                <c:pt idx="0">
                  <c:v>-6</c:v>
                </c:pt>
                <c:pt idx="1">
                  <c:v>0</c:v>
                </c:pt>
                <c:pt idx="2">
                  <c:v>5</c:v>
                </c:pt>
                <c:pt idx="3">
                  <c:v>2</c:v>
                </c:pt>
                <c:pt idx="4">
                  <c:v>-1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E1-4434-9327-4E54428539C1}"/>
            </c:ext>
          </c:extLst>
        </c:ser>
        <c:ser>
          <c:idx val="2"/>
          <c:order val="2"/>
          <c:tx>
            <c:strRef>
              <c:f>Sheet2!$M$270</c:f>
              <c:strCache>
                <c:ptCount val="1"/>
                <c:pt idx="0">
                  <c:v>Cruz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Sheet2!$J$271:$J$275</c:f>
              <c:strCache>
                <c:ptCount val="5"/>
                <c:pt idx="0">
                  <c:v>$0-50</c:v>
                </c:pt>
                <c:pt idx="1">
                  <c:v>$50-75k</c:v>
                </c:pt>
                <c:pt idx="2">
                  <c:v>$75-100k</c:v>
                </c:pt>
                <c:pt idx="3">
                  <c:v>$100-150k</c:v>
                </c:pt>
                <c:pt idx="4">
                  <c:v>Over $150k</c:v>
                </c:pt>
              </c:strCache>
            </c:strRef>
          </c:cat>
          <c:val>
            <c:numRef>
              <c:f>Sheet2!$M$271:$M$275</c:f>
              <c:numCache>
                <c:formatCode>General</c:formatCode>
                <c:ptCount val="5"/>
                <c:pt idx="0">
                  <c:v>-11</c:v>
                </c:pt>
                <c:pt idx="1">
                  <c:v>12</c:v>
                </c:pt>
                <c:pt idx="2">
                  <c:v>-6</c:v>
                </c:pt>
                <c:pt idx="3">
                  <c:v>16</c:v>
                </c:pt>
                <c:pt idx="4">
                  <c:v>-11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E1-4434-9327-4E54428539C1}"/>
            </c:ext>
          </c:extLst>
        </c:ser>
        <c:ser>
          <c:idx val="3"/>
          <c:order val="3"/>
          <c:tx>
            <c:strRef>
              <c:f>Sheet2!$N$270</c:f>
              <c:strCache>
                <c:ptCount val="1"/>
                <c:pt idx="0">
                  <c:v>Kasich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Sheet2!$J$271:$J$275</c:f>
              <c:strCache>
                <c:ptCount val="5"/>
                <c:pt idx="0">
                  <c:v>$0-50</c:v>
                </c:pt>
                <c:pt idx="1">
                  <c:v>$50-75k</c:v>
                </c:pt>
                <c:pt idx="2">
                  <c:v>$75-100k</c:v>
                </c:pt>
                <c:pt idx="3">
                  <c:v>$100-150k</c:v>
                </c:pt>
                <c:pt idx="4">
                  <c:v>Over $150k</c:v>
                </c:pt>
              </c:strCache>
            </c:strRef>
          </c:cat>
          <c:val>
            <c:numRef>
              <c:f>Sheet2!$N$271:$N$275</c:f>
              <c:numCache>
                <c:formatCode>General</c:formatCode>
                <c:ptCount val="5"/>
                <c:pt idx="0">
                  <c:v>-11</c:v>
                </c:pt>
                <c:pt idx="1">
                  <c:v>-9</c:v>
                </c:pt>
                <c:pt idx="2">
                  <c:v>3</c:v>
                </c:pt>
                <c:pt idx="3">
                  <c:v>-3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E1-4434-9327-4E54428539C1}"/>
            </c:ext>
          </c:extLst>
        </c:ser>
        <c:ser>
          <c:idx val="4"/>
          <c:order val="4"/>
          <c:tx>
            <c:strRef>
              <c:f>Sheet2!$O$270</c:f>
              <c:strCache>
                <c:ptCount val="1"/>
                <c:pt idx="0">
                  <c:v>Trump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Sheet2!$J$271:$J$275</c:f>
              <c:strCache>
                <c:ptCount val="5"/>
                <c:pt idx="0">
                  <c:v>$0-50</c:v>
                </c:pt>
                <c:pt idx="1">
                  <c:v>$50-75k</c:v>
                </c:pt>
                <c:pt idx="2">
                  <c:v>$75-100k</c:v>
                </c:pt>
                <c:pt idx="3">
                  <c:v>$100-150k</c:v>
                </c:pt>
                <c:pt idx="4">
                  <c:v>Over $150k</c:v>
                </c:pt>
              </c:strCache>
            </c:strRef>
          </c:cat>
          <c:val>
            <c:numRef>
              <c:f>Sheet2!$O$271:$O$275</c:f>
              <c:numCache>
                <c:formatCode>General</c:formatCode>
                <c:ptCount val="5"/>
                <c:pt idx="0">
                  <c:v>-2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  <c:pt idx="4">
                  <c:v>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E1-4434-9327-4E54428539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3504984"/>
        <c:axId val="593505640"/>
      </c:barChart>
      <c:catAx>
        <c:axId val="593504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505640"/>
        <c:crosses val="autoZero"/>
        <c:auto val="1"/>
        <c:lblAlgn val="ctr"/>
        <c:lblOffset val="100"/>
        <c:noMultiLvlLbl val="0"/>
      </c:catAx>
      <c:valAx>
        <c:axId val="593505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504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Presidential </a:t>
            </a:r>
            <a:r>
              <a:rPr lang="en-US" dirty="0"/>
              <a:t>Candidates and Education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1899751469119463E-2"/>
          <c:y val="0.19551655001458151"/>
          <c:w val="0.92515044994375706"/>
          <c:h val="0.788666179146613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Sheet2!$K$278</c:f>
              <c:strCache>
                <c:ptCount val="1"/>
                <c:pt idx="0">
                  <c:v>Clinton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Sheet2!$J$279:$J$283</c:f>
              <c:strCache>
                <c:ptCount val="5"/>
                <c:pt idx="0">
                  <c:v>HS diploma or less</c:v>
                </c:pt>
                <c:pt idx="1">
                  <c:v>Some college</c:v>
                </c:pt>
                <c:pt idx="2">
                  <c:v>2 year degree</c:v>
                </c:pt>
                <c:pt idx="3">
                  <c:v>4 year degree</c:v>
                </c:pt>
                <c:pt idx="4">
                  <c:v>Post graduate</c:v>
                </c:pt>
              </c:strCache>
            </c:strRef>
          </c:cat>
          <c:val>
            <c:numRef>
              <c:f>Sheet2!$K$279:$K$283</c:f>
              <c:numCache>
                <c:formatCode>General</c:formatCode>
                <c:ptCount val="5"/>
                <c:pt idx="0">
                  <c:v>-2</c:v>
                </c:pt>
                <c:pt idx="1">
                  <c:v>-9</c:v>
                </c:pt>
                <c:pt idx="2">
                  <c:v>1</c:v>
                </c:pt>
                <c:pt idx="3">
                  <c:v>0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3C-47F3-A712-95A5B094F169}"/>
            </c:ext>
          </c:extLst>
        </c:ser>
        <c:ser>
          <c:idx val="1"/>
          <c:order val="1"/>
          <c:tx>
            <c:strRef>
              <c:f>Sheet2!$L$278</c:f>
              <c:strCache>
                <c:ptCount val="1"/>
                <c:pt idx="0">
                  <c:v>Sanders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Sheet2!$J$279:$J$283</c:f>
              <c:strCache>
                <c:ptCount val="5"/>
                <c:pt idx="0">
                  <c:v>HS diploma or less</c:v>
                </c:pt>
                <c:pt idx="1">
                  <c:v>Some college</c:v>
                </c:pt>
                <c:pt idx="2">
                  <c:v>2 year degree</c:v>
                </c:pt>
                <c:pt idx="3">
                  <c:v>4 year degree</c:v>
                </c:pt>
                <c:pt idx="4">
                  <c:v>Post graduate</c:v>
                </c:pt>
              </c:strCache>
            </c:strRef>
          </c:cat>
          <c:val>
            <c:numRef>
              <c:f>Sheet2!$L$279:$L$283</c:f>
              <c:numCache>
                <c:formatCode>General</c:formatCode>
                <c:ptCount val="5"/>
                <c:pt idx="0">
                  <c:v>-2</c:v>
                </c:pt>
                <c:pt idx="1">
                  <c:v>6</c:v>
                </c:pt>
                <c:pt idx="2">
                  <c:v>-3</c:v>
                </c:pt>
                <c:pt idx="3">
                  <c:v>-3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3C-47F3-A712-95A5B094F169}"/>
            </c:ext>
          </c:extLst>
        </c:ser>
        <c:ser>
          <c:idx val="2"/>
          <c:order val="2"/>
          <c:tx>
            <c:strRef>
              <c:f>Sheet2!$M$278</c:f>
              <c:strCache>
                <c:ptCount val="1"/>
                <c:pt idx="0">
                  <c:v>Cruz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Sheet2!$J$279:$J$283</c:f>
              <c:strCache>
                <c:ptCount val="5"/>
                <c:pt idx="0">
                  <c:v>HS diploma or less</c:v>
                </c:pt>
                <c:pt idx="1">
                  <c:v>Some college</c:v>
                </c:pt>
                <c:pt idx="2">
                  <c:v>2 year degree</c:v>
                </c:pt>
                <c:pt idx="3">
                  <c:v>4 year degree</c:v>
                </c:pt>
                <c:pt idx="4">
                  <c:v>Post graduate</c:v>
                </c:pt>
              </c:strCache>
            </c:strRef>
          </c:cat>
          <c:val>
            <c:numRef>
              <c:f>Sheet2!$M$279:$M$283</c:f>
              <c:numCache>
                <c:formatCode>General</c:formatCode>
                <c:ptCount val="5"/>
                <c:pt idx="0">
                  <c:v>0</c:v>
                </c:pt>
                <c:pt idx="1">
                  <c:v>-11</c:v>
                </c:pt>
                <c:pt idx="2">
                  <c:v>6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3C-47F3-A712-95A5B094F169}"/>
            </c:ext>
          </c:extLst>
        </c:ser>
        <c:ser>
          <c:idx val="3"/>
          <c:order val="3"/>
          <c:tx>
            <c:strRef>
              <c:f>Sheet2!$N$278</c:f>
              <c:strCache>
                <c:ptCount val="1"/>
                <c:pt idx="0">
                  <c:v>Kasich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Sheet2!$J$279:$J$283</c:f>
              <c:strCache>
                <c:ptCount val="5"/>
                <c:pt idx="0">
                  <c:v>HS diploma or less</c:v>
                </c:pt>
                <c:pt idx="1">
                  <c:v>Some college</c:v>
                </c:pt>
                <c:pt idx="2">
                  <c:v>2 year degree</c:v>
                </c:pt>
                <c:pt idx="3">
                  <c:v>4 year degree</c:v>
                </c:pt>
                <c:pt idx="4">
                  <c:v>Post graduate</c:v>
                </c:pt>
              </c:strCache>
            </c:strRef>
          </c:cat>
          <c:val>
            <c:numRef>
              <c:f>Sheet2!$N$279:$N$283</c:f>
              <c:numCache>
                <c:formatCode>General</c:formatCode>
                <c:ptCount val="5"/>
                <c:pt idx="0">
                  <c:v>-6</c:v>
                </c:pt>
                <c:pt idx="1">
                  <c:v>-6</c:v>
                </c:pt>
                <c:pt idx="2">
                  <c:v>-3</c:v>
                </c:pt>
                <c:pt idx="3">
                  <c:v>8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3C-47F3-A712-95A5B094F169}"/>
            </c:ext>
          </c:extLst>
        </c:ser>
        <c:ser>
          <c:idx val="4"/>
          <c:order val="4"/>
          <c:tx>
            <c:strRef>
              <c:f>Sheet2!$O$278</c:f>
              <c:strCache>
                <c:ptCount val="1"/>
                <c:pt idx="0">
                  <c:v>Trump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Sheet2!$J$279:$J$283</c:f>
              <c:strCache>
                <c:ptCount val="5"/>
                <c:pt idx="0">
                  <c:v>HS diploma or less</c:v>
                </c:pt>
                <c:pt idx="1">
                  <c:v>Some college</c:v>
                </c:pt>
                <c:pt idx="2">
                  <c:v>2 year degree</c:v>
                </c:pt>
                <c:pt idx="3">
                  <c:v>4 year degree</c:v>
                </c:pt>
                <c:pt idx="4">
                  <c:v>Post graduate</c:v>
                </c:pt>
              </c:strCache>
            </c:strRef>
          </c:cat>
          <c:val>
            <c:numRef>
              <c:f>Sheet2!$O$279:$O$283</c:f>
              <c:numCache>
                <c:formatCode>General</c:formatCode>
                <c:ptCount val="5"/>
                <c:pt idx="0">
                  <c:v>4</c:v>
                </c:pt>
                <c:pt idx="1">
                  <c:v>7</c:v>
                </c:pt>
                <c:pt idx="2">
                  <c:v>6</c:v>
                </c:pt>
                <c:pt idx="3">
                  <c:v>-1</c:v>
                </c:pt>
                <c:pt idx="4">
                  <c:v>-16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3C-47F3-A712-95A5B094F1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3504984"/>
        <c:axId val="593505640"/>
      </c:barChart>
      <c:catAx>
        <c:axId val="593504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505640"/>
        <c:crosses val="autoZero"/>
        <c:auto val="1"/>
        <c:lblAlgn val="ctr"/>
        <c:lblOffset val="100"/>
        <c:noMultiLvlLbl val="0"/>
      </c:catAx>
      <c:valAx>
        <c:axId val="593505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504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Presidential </a:t>
            </a:r>
            <a:r>
              <a:rPr lang="en-US" dirty="0"/>
              <a:t>Candidates and Religion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Sheet2!$K$287</c:f>
              <c:strCache>
                <c:ptCount val="1"/>
                <c:pt idx="0">
                  <c:v>Clinton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Sheet2!$J$288:$J$297</c:f>
              <c:strCache>
                <c:ptCount val="10"/>
                <c:pt idx="0">
                  <c:v>None</c:v>
                </c:pt>
                <c:pt idx="1">
                  <c:v>Non-practicing</c:v>
                </c:pt>
                <c:pt idx="2">
                  <c:v>Evangelical</c:v>
                </c:pt>
                <c:pt idx="3">
                  <c:v>Catholic</c:v>
                </c:pt>
                <c:pt idx="4">
                  <c:v>Protestant</c:v>
                </c:pt>
                <c:pt idx="5">
                  <c:v>Other Christian</c:v>
                </c:pt>
                <c:pt idx="6">
                  <c:v>Jewish</c:v>
                </c:pt>
                <c:pt idx="7">
                  <c:v>Spiritual person</c:v>
                </c:pt>
                <c:pt idx="8">
                  <c:v>Something else</c:v>
                </c:pt>
                <c:pt idx="9">
                  <c:v>NA</c:v>
                </c:pt>
              </c:strCache>
            </c:strRef>
          </c:cat>
          <c:val>
            <c:numRef>
              <c:f>Sheet2!$K$288:$K$297</c:f>
              <c:numCache>
                <c:formatCode>General</c:formatCode>
                <c:ptCount val="10"/>
                <c:pt idx="0">
                  <c:v>1</c:v>
                </c:pt>
                <c:pt idx="1">
                  <c:v>3</c:v>
                </c:pt>
                <c:pt idx="2">
                  <c:v>-2</c:v>
                </c:pt>
                <c:pt idx="3">
                  <c:v>0</c:v>
                </c:pt>
                <c:pt idx="4">
                  <c:v>-3</c:v>
                </c:pt>
                <c:pt idx="5">
                  <c:v>0</c:v>
                </c:pt>
                <c:pt idx="6">
                  <c:v>0</c:v>
                </c:pt>
                <c:pt idx="7">
                  <c:v>3</c:v>
                </c:pt>
                <c:pt idx="8">
                  <c:v>-1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66-4599-9122-1DE5AA35F4BA}"/>
            </c:ext>
          </c:extLst>
        </c:ser>
        <c:ser>
          <c:idx val="1"/>
          <c:order val="1"/>
          <c:tx>
            <c:strRef>
              <c:f>Sheet2!$L$287</c:f>
              <c:strCache>
                <c:ptCount val="1"/>
                <c:pt idx="0">
                  <c:v>Sanders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Sheet2!$J$288:$J$297</c:f>
              <c:strCache>
                <c:ptCount val="10"/>
                <c:pt idx="0">
                  <c:v>None</c:v>
                </c:pt>
                <c:pt idx="1">
                  <c:v>Non-practicing</c:v>
                </c:pt>
                <c:pt idx="2">
                  <c:v>Evangelical</c:v>
                </c:pt>
                <c:pt idx="3">
                  <c:v>Catholic</c:v>
                </c:pt>
                <c:pt idx="4">
                  <c:v>Protestant</c:v>
                </c:pt>
                <c:pt idx="5">
                  <c:v>Other Christian</c:v>
                </c:pt>
                <c:pt idx="6">
                  <c:v>Jewish</c:v>
                </c:pt>
                <c:pt idx="7">
                  <c:v>Spiritual person</c:v>
                </c:pt>
                <c:pt idx="8">
                  <c:v>Something else</c:v>
                </c:pt>
                <c:pt idx="9">
                  <c:v>NA</c:v>
                </c:pt>
              </c:strCache>
            </c:strRef>
          </c:cat>
          <c:val>
            <c:numRef>
              <c:f>Sheet2!$L$288:$L$297</c:f>
              <c:numCache>
                <c:formatCode>General</c:formatCode>
                <c:ptCount val="10"/>
                <c:pt idx="0">
                  <c:v>18</c:v>
                </c:pt>
                <c:pt idx="1">
                  <c:v>4</c:v>
                </c:pt>
                <c:pt idx="2">
                  <c:v>-7</c:v>
                </c:pt>
                <c:pt idx="3">
                  <c:v>-16</c:v>
                </c:pt>
                <c:pt idx="4">
                  <c:v>-2</c:v>
                </c:pt>
                <c:pt idx="5">
                  <c:v>-3</c:v>
                </c:pt>
                <c:pt idx="6">
                  <c:v>3</c:v>
                </c:pt>
                <c:pt idx="7">
                  <c:v>3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66-4599-9122-1DE5AA35F4BA}"/>
            </c:ext>
          </c:extLst>
        </c:ser>
        <c:ser>
          <c:idx val="2"/>
          <c:order val="2"/>
          <c:tx>
            <c:strRef>
              <c:f>Sheet2!$M$287</c:f>
              <c:strCache>
                <c:ptCount val="1"/>
                <c:pt idx="0">
                  <c:v>Cruz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Sheet2!$J$288:$J$297</c:f>
              <c:strCache>
                <c:ptCount val="10"/>
                <c:pt idx="0">
                  <c:v>None</c:v>
                </c:pt>
                <c:pt idx="1">
                  <c:v>Non-practicing</c:v>
                </c:pt>
                <c:pt idx="2">
                  <c:v>Evangelical</c:v>
                </c:pt>
                <c:pt idx="3">
                  <c:v>Catholic</c:v>
                </c:pt>
                <c:pt idx="4">
                  <c:v>Protestant</c:v>
                </c:pt>
                <c:pt idx="5">
                  <c:v>Other Christian</c:v>
                </c:pt>
                <c:pt idx="6">
                  <c:v>Jewish</c:v>
                </c:pt>
                <c:pt idx="7">
                  <c:v>Spiritual person</c:v>
                </c:pt>
                <c:pt idx="8">
                  <c:v>Something else</c:v>
                </c:pt>
                <c:pt idx="9">
                  <c:v>NA</c:v>
                </c:pt>
              </c:strCache>
            </c:strRef>
          </c:cat>
          <c:val>
            <c:numRef>
              <c:f>Sheet2!$M$288:$M$297</c:f>
              <c:numCache>
                <c:formatCode>General</c:formatCode>
                <c:ptCount val="10"/>
                <c:pt idx="0">
                  <c:v>-9</c:v>
                </c:pt>
                <c:pt idx="1">
                  <c:v>2</c:v>
                </c:pt>
                <c:pt idx="2">
                  <c:v>21</c:v>
                </c:pt>
                <c:pt idx="3">
                  <c:v>-1</c:v>
                </c:pt>
                <c:pt idx="4">
                  <c:v>-8</c:v>
                </c:pt>
                <c:pt idx="5">
                  <c:v>3</c:v>
                </c:pt>
                <c:pt idx="6">
                  <c:v>2</c:v>
                </c:pt>
                <c:pt idx="7">
                  <c:v>-9</c:v>
                </c:pt>
                <c:pt idx="8">
                  <c:v>3</c:v>
                </c:pt>
                <c:pt idx="9">
                  <c:v>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66-4599-9122-1DE5AA35F4BA}"/>
            </c:ext>
          </c:extLst>
        </c:ser>
        <c:ser>
          <c:idx val="3"/>
          <c:order val="3"/>
          <c:tx>
            <c:strRef>
              <c:f>Sheet2!$N$287</c:f>
              <c:strCache>
                <c:ptCount val="1"/>
                <c:pt idx="0">
                  <c:v>Kasich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Sheet2!$J$288:$J$297</c:f>
              <c:strCache>
                <c:ptCount val="10"/>
                <c:pt idx="0">
                  <c:v>None</c:v>
                </c:pt>
                <c:pt idx="1">
                  <c:v>Non-practicing</c:v>
                </c:pt>
                <c:pt idx="2">
                  <c:v>Evangelical</c:v>
                </c:pt>
                <c:pt idx="3">
                  <c:v>Catholic</c:v>
                </c:pt>
                <c:pt idx="4">
                  <c:v>Protestant</c:v>
                </c:pt>
                <c:pt idx="5">
                  <c:v>Other Christian</c:v>
                </c:pt>
                <c:pt idx="6">
                  <c:v>Jewish</c:v>
                </c:pt>
                <c:pt idx="7">
                  <c:v>Spiritual person</c:v>
                </c:pt>
                <c:pt idx="8">
                  <c:v>Something else</c:v>
                </c:pt>
                <c:pt idx="9">
                  <c:v>NA</c:v>
                </c:pt>
              </c:strCache>
            </c:strRef>
          </c:cat>
          <c:val>
            <c:numRef>
              <c:f>Sheet2!$N$288:$N$297</c:f>
              <c:numCache>
                <c:formatCode>General</c:formatCode>
                <c:ptCount val="10"/>
                <c:pt idx="0">
                  <c:v>-6</c:v>
                </c:pt>
                <c:pt idx="1">
                  <c:v>-1</c:v>
                </c:pt>
                <c:pt idx="2">
                  <c:v>-8</c:v>
                </c:pt>
                <c:pt idx="3">
                  <c:v>0</c:v>
                </c:pt>
                <c:pt idx="4">
                  <c:v>14</c:v>
                </c:pt>
                <c:pt idx="5">
                  <c:v>-4</c:v>
                </c:pt>
                <c:pt idx="6">
                  <c:v>3</c:v>
                </c:pt>
                <c:pt idx="7">
                  <c:v>1</c:v>
                </c:pt>
                <c:pt idx="8">
                  <c:v>-2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66-4599-9122-1DE5AA35F4BA}"/>
            </c:ext>
          </c:extLst>
        </c:ser>
        <c:ser>
          <c:idx val="4"/>
          <c:order val="4"/>
          <c:tx>
            <c:strRef>
              <c:f>Sheet2!$O$287</c:f>
              <c:strCache>
                <c:ptCount val="1"/>
                <c:pt idx="0">
                  <c:v>Trump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Sheet2!$J$288:$J$297</c:f>
              <c:strCache>
                <c:ptCount val="10"/>
                <c:pt idx="0">
                  <c:v>None</c:v>
                </c:pt>
                <c:pt idx="1">
                  <c:v>Non-practicing</c:v>
                </c:pt>
                <c:pt idx="2">
                  <c:v>Evangelical</c:v>
                </c:pt>
                <c:pt idx="3">
                  <c:v>Catholic</c:v>
                </c:pt>
                <c:pt idx="4">
                  <c:v>Protestant</c:v>
                </c:pt>
                <c:pt idx="5">
                  <c:v>Other Christian</c:v>
                </c:pt>
                <c:pt idx="6">
                  <c:v>Jewish</c:v>
                </c:pt>
                <c:pt idx="7">
                  <c:v>Spiritual person</c:v>
                </c:pt>
                <c:pt idx="8">
                  <c:v>Something else</c:v>
                </c:pt>
                <c:pt idx="9">
                  <c:v>NA</c:v>
                </c:pt>
              </c:strCache>
            </c:strRef>
          </c:cat>
          <c:val>
            <c:numRef>
              <c:f>Sheet2!$O$288:$O$297</c:f>
              <c:numCache>
                <c:formatCode>General</c:formatCode>
                <c:ptCount val="10"/>
                <c:pt idx="0">
                  <c:v>-9</c:v>
                </c:pt>
                <c:pt idx="1">
                  <c:v>-3</c:v>
                </c:pt>
                <c:pt idx="2">
                  <c:v>-1</c:v>
                </c:pt>
                <c:pt idx="3">
                  <c:v>11</c:v>
                </c:pt>
                <c:pt idx="4">
                  <c:v>-1</c:v>
                </c:pt>
                <c:pt idx="5">
                  <c:v>3</c:v>
                </c:pt>
                <c:pt idx="6">
                  <c:v>-2</c:v>
                </c:pt>
                <c:pt idx="7">
                  <c:v>0</c:v>
                </c:pt>
                <c:pt idx="8">
                  <c:v>5</c:v>
                </c:pt>
                <c:pt idx="9">
                  <c:v>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66-4599-9122-1DE5AA35F4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3504984"/>
        <c:axId val="593505640"/>
      </c:barChart>
      <c:catAx>
        <c:axId val="593504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505640"/>
        <c:crosses val="autoZero"/>
        <c:auto val="1"/>
        <c:lblAlgn val="ctr"/>
        <c:lblOffset val="100"/>
        <c:noMultiLvlLbl val="0"/>
      </c:catAx>
      <c:valAx>
        <c:axId val="593505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504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Economic Conditions - % Saying "Applies" Fall '14 to Spring '16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Sheet3!$B$7</c:f>
              <c:strCache>
                <c:ptCount val="1"/>
                <c:pt idx="0">
                  <c:v>Fall '14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Sheet3!$A$8:$A$15</c:f>
              <c:strCache>
                <c:ptCount val="8"/>
                <c:pt idx="0">
                  <c:v>Taxes are too high in relation to the govt. services provided</c:v>
                </c:pt>
                <c:pt idx="1">
                  <c:v>Wages or salaries are not rising as fast as the cost of living</c:v>
                </c:pt>
                <c:pt idx="2">
                  <c:v>Hard to afford the cost of education</c:v>
                </c:pt>
                <c:pt idx="3">
                  <c:v>Health care insurance is unavailable, too expensive or inadequate</c:v>
                </c:pt>
                <c:pt idx="4">
                  <c:v>Received a salary increase or other increase in income recently</c:v>
                </c:pt>
                <c:pt idx="5">
                  <c:v>Hard to afford the cost of food and groceries</c:v>
                </c:pt>
                <c:pt idx="6">
                  <c:v>Found a new or better job recently</c:v>
                </c:pt>
                <c:pt idx="7">
                  <c:v>Facing the possibility of unemployment</c:v>
                </c:pt>
              </c:strCache>
            </c:strRef>
          </c:cat>
          <c:val>
            <c:numRef>
              <c:f>Sheet3!$B$8:$B$15</c:f>
              <c:numCache>
                <c:formatCode>General</c:formatCode>
                <c:ptCount val="8"/>
                <c:pt idx="0">
                  <c:v>74</c:v>
                </c:pt>
                <c:pt idx="1">
                  <c:v>63</c:v>
                </c:pt>
                <c:pt idx="2">
                  <c:v>45</c:v>
                </c:pt>
                <c:pt idx="3">
                  <c:v>40</c:v>
                </c:pt>
                <c:pt idx="4">
                  <c:v>33</c:v>
                </c:pt>
                <c:pt idx="5">
                  <c:v>33</c:v>
                </c:pt>
                <c:pt idx="6">
                  <c:v>12</c:v>
                </c:pt>
                <c:pt idx="7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B4-40CD-9A2F-F9CFACFF2F29}"/>
            </c:ext>
          </c:extLst>
        </c:ser>
        <c:ser>
          <c:idx val="1"/>
          <c:order val="1"/>
          <c:tx>
            <c:strRef>
              <c:f>Sheet3!$C$7</c:f>
              <c:strCache>
                <c:ptCount val="1"/>
                <c:pt idx="0">
                  <c:v>Spring '15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Sheet3!$A$8:$A$15</c:f>
              <c:strCache>
                <c:ptCount val="8"/>
                <c:pt idx="0">
                  <c:v>Taxes are too high in relation to the govt. services provided</c:v>
                </c:pt>
                <c:pt idx="1">
                  <c:v>Wages or salaries are not rising as fast as the cost of living</c:v>
                </c:pt>
                <c:pt idx="2">
                  <c:v>Hard to afford the cost of education</c:v>
                </c:pt>
                <c:pt idx="3">
                  <c:v>Health care insurance is unavailable, too expensive or inadequate</c:v>
                </c:pt>
                <c:pt idx="4">
                  <c:v>Received a salary increase or other increase in income recently</c:v>
                </c:pt>
                <c:pt idx="5">
                  <c:v>Hard to afford the cost of food and groceries</c:v>
                </c:pt>
                <c:pt idx="6">
                  <c:v>Found a new or better job recently</c:v>
                </c:pt>
                <c:pt idx="7">
                  <c:v>Facing the possibility of unemployment</c:v>
                </c:pt>
              </c:strCache>
            </c:strRef>
          </c:cat>
          <c:val>
            <c:numRef>
              <c:f>Sheet3!$C$8:$C$15</c:f>
              <c:numCache>
                <c:formatCode>General</c:formatCode>
                <c:ptCount val="8"/>
                <c:pt idx="0">
                  <c:v>66</c:v>
                </c:pt>
                <c:pt idx="1">
                  <c:v>57</c:v>
                </c:pt>
                <c:pt idx="2">
                  <c:v>41</c:v>
                </c:pt>
                <c:pt idx="3">
                  <c:v>38</c:v>
                </c:pt>
                <c:pt idx="4">
                  <c:v>37</c:v>
                </c:pt>
                <c:pt idx="5">
                  <c:v>31</c:v>
                </c:pt>
                <c:pt idx="6">
                  <c:v>11</c:v>
                </c:pt>
                <c:pt idx="7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B4-40CD-9A2F-F9CFACFF2F29}"/>
            </c:ext>
          </c:extLst>
        </c:ser>
        <c:ser>
          <c:idx val="2"/>
          <c:order val="2"/>
          <c:tx>
            <c:strRef>
              <c:f>Sheet3!$D$7</c:f>
              <c:strCache>
                <c:ptCount val="1"/>
                <c:pt idx="0">
                  <c:v>Fall '15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Sheet3!$A$8:$A$15</c:f>
              <c:strCache>
                <c:ptCount val="8"/>
                <c:pt idx="0">
                  <c:v>Taxes are too high in relation to the govt. services provided</c:v>
                </c:pt>
                <c:pt idx="1">
                  <c:v>Wages or salaries are not rising as fast as the cost of living</c:v>
                </c:pt>
                <c:pt idx="2">
                  <c:v>Hard to afford the cost of education</c:v>
                </c:pt>
                <c:pt idx="3">
                  <c:v>Health care insurance is unavailable, too expensive or inadequate</c:v>
                </c:pt>
                <c:pt idx="4">
                  <c:v>Received a salary increase or other increase in income recently</c:v>
                </c:pt>
                <c:pt idx="5">
                  <c:v>Hard to afford the cost of food and groceries</c:v>
                </c:pt>
                <c:pt idx="6">
                  <c:v>Found a new or better job recently</c:v>
                </c:pt>
                <c:pt idx="7">
                  <c:v>Facing the possibility of unemployment</c:v>
                </c:pt>
              </c:strCache>
            </c:strRef>
          </c:cat>
          <c:val>
            <c:numRef>
              <c:f>Sheet3!$D$8:$D$15</c:f>
              <c:numCache>
                <c:formatCode>General</c:formatCode>
                <c:ptCount val="8"/>
                <c:pt idx="0">
                  <c:v>62</c:v>
                </c:pt>
                <c:pt idx="1">
                  <c:v>54</c:v>
                </c:pt>
                <c:pt idx="2">
                  <c:v>39</c:v>
                </c:pt>
                <c:pt idx="3">
                  <c:v>33</c:v>
                </c:pt>
                <c:pt idx="4">
                  <c:v>34</c:v>
                </c:pt>
                <c:pt idx="5">
                  <c:v>28</c:v>
                </c:pt>
                <c:pt idx="6">
                  <c:v>13</c:v>
                </c:pt>
                <c:pt idx="7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B4-40CD-9A2F-F9CFACFF2F29}"/>
            </c:ext>
          </c:extLst>
        </c:ser>
        <c:ser>
          <c:idx val="3"/>
          <c:order val="3"/>
          <c:tx>
            <c:strRef>
              <c:f>Sheet3!$E$7</c:f>
              <c:strCache>
                <c:ptCount val="1"/>
                <c:pt idx="0">
                  <c:v>Spring '16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Sheet3!$A$8:$A$15</c:f>
              <c:strCache>
                <c:ptCount val="8"/>
                <c:pt idx="0">
                  <c:v>Taxes are too high in relation to the govt. services provided</c:v>
                </c:pt>
                <c:pt idx="1">
                  <c:v>Wages or salaries are not rising as fast as the cost of living</c:v>
                </c:pt>
                <c:pt idx="2">
                  <c:v>Hard to afford the cost of education</c:v>
                </c:pt>
                <c:pt idx="3">
                  <c:v>Health care insurance is unavailable, too expensive or inadequate</c:v>
                </c:pt>
                <c:pt idx="4">
                  <c:v>Received a salary increase or other increase in income recently</c:v>
                </c:pt>
                <c:pt idx="5">
                  <c:v>Hard to afford the cost of food and groceries</c:v>
                </c:pt>
                <c:pt idx="6">
                  <c:v>Found a new or better job recently</c:v>
                </c:pt>
                <c:pt idx="7">
                  <c:v>Facing the possibility of unemployment</c:v>
                </c:pt>
              </c:strCache>
            </c:strRef>
          </c:cat>
          <c:val>
            <c:numRef>
              <c:f>Sheet3!$E$8:$E$15</c:f>
              <c:numCache>
                <c:formatCode>General</c:formatCode>
                <c:ptCount val="8"/>
                <c:pt idx="0">
                  <c:v>59</c:v>
                </c:pt>
                <c:pt idx="1">
                  <c:v>58</c:v>
                </c:pt>
                <c:pt idx="2">
                  <c:v>39</c:v>
                </c:pt>
                <c:pt idx="3">
                  <c:v>38</c:v>
                </c:pt>
                <c:pt idx="4">
                  <c:v>32</c:v>
                </c:pt>
                <c:pt idx="5">
                  <c:v>30</c:v>
                </c:pt>
                <c:pt idx="6">
                  <c:v>10</c:v>
                </c:pt>
                <c:pt idx="7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4B4-40CD-9A2F-F9CFACFF2F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9143728"/>
        <c:axId val="319144512"/>
      </c:barChart>
      <c:catAx>
        <c:axId val="31914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144512"/>
        <c:crosses val="autoZero"/>
        <c:auto val="1"/>
        <c:lblAlgn val="ctr"/>
        <c:lblOffset val="100"/>
        <c:noMultiLvlLbl val="0"/>
      </c:catAx>
      <c:valAx>
        <c:axId val="319144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143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Sheet3!$B$48</c:f>
              <c:strCache>
                <c:ptCount val="1"/>
                <c:pt idx="0">
                  <c:v>Dems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Sheet3!$A$49:$A$60</c:f>
              <c:strCache>
                <c:ptCount val="12"/>
                <c:pt idx="0">
                  <c:v>Maintain the current ban on roadside panhandling by all nonprofit groups</c:v>
                </c:pt>
                <c:pt idx="1">
                  <c:v>Start the school year after Labor Day rather than before.</c:v>
                </c:pt>
                <c:pt idx="2">
                  <c:v>Replace the school board nominating commission by an elected school board.</c:v>
                </c:pt>
                <c:pt idx="3">
                  <c:v>Reduce the time devoted to state-required testing of students in public schools.</c:v>
                </c:pt>
                <c:pt idx="4">
                  <c:v>Provide body cameras to all local police.</c:v>
                </c:pt>
                <c:pt idx="5">
                  <c:v>Reduce the significance of state-required test results as a part of teacher evaluations.</c:v>
                </c:pt>
                <c:pt idx="6">
                  <c:v>A law making it possible for severely ill individuals to get a doctor’s prescription that can help end their lives. </c:v>
                </c:pt>
                <c:pt idx="7">
                  <c:v>Always include at least one African-American on the county’s school board.</c:v>
                </c:pt>
                <c:pt idx="8">
                  <c:v>A law allowing felons to vote before finishing with probation or parole rather than after.</c:v>
                </c:pt>
                <c:pt idx="9">
                  <c:v>Federal support providing free tuition for community college and public universities.</c:v>
                </c:pt>
                <c:pt idx="10">
                  <c:v>President Obama and the Senate should take action now to fill the vacancy on the US Supreme Court, rather than wait until next year.</c:v>
                </c:pt>
                <c:pt idx="11">
                  <c:v>Raise the federal minimum wage to $15 over the next few years.</c:v>
                </c:pt>
              </c:strCache>
            </c:strRef>
          </c:cat>
          <c:val>
            <c:numRef>
              <c:f>Sheet3!$B$49:$B$60</c:f>
              <c:numCache>
                <c:formatCode>General</c:formatCode>
                <c:ptCount val="12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2</c:v>
                </c:pt>
                <c:pt idx="4">
                  <c:v>2</c:v>
                </c:pt>
                <c:pt idx="5">
                  <c:v>5</c:v>
                </c:pt>
                <c:pt idx="6">
                  <c:v>7</c:v>
                </c:pt>
                <c:pt idx="7">
                  <c:v>15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A8-4073-8494-C72E38F533E3}"/>
            </c:ext>
          </c:extLst>
        </c:ser>
        <c:ser>
          <c:idx val="1"/>
          <c:order val="1"/>
          <c:tx>
            <c:strRef>
              <c:f>Sheet3!$C$48</c:f>
              <c:strCache>
                <c:ptCount val="1"/>
                <c:pt idx="0">
                  <c:v>Reps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3A8-4073-8494-C72E38F533E3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3A8-4073-8494-C72E38F533E3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3A8-4073-8494-C72E38F533E3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3A8-4073-8494-C72E38F533E3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3A8-4073-8494-C72E38F533E3}"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3A8-4073-8494-C72E38F533E3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3A8-4073-8494-C72E38F533E3}"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3A8-4073-8494-C72E38F533E3}"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3A8-4073-8494-C72E38F533E3}"/>
                </c:ext>
              </c:extLst>
            </c:dLbl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83A8-4073-8494-C72E38F533E3}"/>
                </c:ext>
              </c:extLst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3A8-4073-8494-C72E38F533E3}"/>
                </c:ext>
              </c:extLst>
            </c:dLbl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83A8-4073-8494-C72E38F533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Sheet3!$A$49:$A$60</c:f>
              <c:strCache>
                <c:ptCount val="12"/>
                <c:pt idx="0">
                  <c:v>Maintain the current ban on roadside panhandling by all nonprofit groups</c:v>
                </c:pt>
                <c:pt idx="1">
                  <c:v>Start the school year after Labor Day rather than before.</c:v>
                </c:pt>
                <c:pt idx="2">
                  <c:v>Replace the school board nominating commission by an elected school board.</c:v>
                </c:pt>
                <c:pt idx="3">
                  <c:v>Reduce the time devoted to state-required testing of students in public schools.</c:v>
                </c:pt>
                <c:pt idx="4">
                  <c:v>Provide body cameras to all local police.</c:v>
                </c:pt>
                <c:pt idx="5">
                  <c:v>Reduce the significance of state-required test results as a part of teacher evaluations.</c:v>
                </c:pt>
                <c:pt idx="6">
                  <c:v>A law making it possible for severely ill individuals to get a doctor’s prescription that can help end their lives. </c:v>
                </c:pt>
                <c:pt idx="7">
                  <c:v>Always include at least one African-American on the county’s school board.</c:v>
                </c:pt>
                <c:pt idx="8">
                  <c:v>A law allowing felons to vote before finishing with probation or parole rather than after.</c:v>
                </c:pt>
                <c:pt idx="9">
                  <c:v>Federal support providing free tuition for community college and public universities.</c:v>
                </c:pt>
                <c:pt idx="10">
                  <c:v>President Obama and the Senate should take action now to fill the vacancy on the US Supreme Court, rather than wait until next year.</c:v>
                </c:pt>
                <c:pt idx="11">
                  <c:v>Raise the federal minimum wage to $15 over the next few years.</c:v>
                </c:pt>
              </c:strCache>
            </c:strRef>
          </c:cat>
          <c:val>
            <c:numRef>
              <c:f>Sheet3!$C$49:$C$60</c:f>
              <c:numCache>
                <c:formatCode>General</c:formatCode>
                <c:ptCount val="12"/>
                <c:pt idx="0">
                  <c:v>8</c:v>
                </c:pt>
                <c:pt idx="1">
                  <c:v>6</c:v>
                </c:pt>
                <c:pt idx="2">
                  <c:v>5</c:v>
                </c:pt>
                <c:pt idx="3">
                  <c:v>-3</c:v>
                </c:pt>
                <c:pt idx="4">
                  <c:v>-2</c:v>
                </c:pt>
                <c:pt idx="5">
                  <c:v>-6</c:v>
                </c:pt>
                <c:pt idx="6">
                  <c:v>-8</c:v>
                </c:pt>
                <c:pt idx="7">
                  <c:v>-22</c:v>
                </c:pt>
                <c:pt idx="8">
                  <c:v>-18</c:v>
                </c:pt>
                <c:pt idx="9">
                  <c:v>-24</c:v>
                </c:pt>
                <c:pt idx="10">
                  <c:v>-26</c:v>
                </c:pt>
                <c:pt idx="11">
                  <c:v>-23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83A8-4073-8494-C72E38F533E3}"/>
            </c:ext>
          </c:extLst>
        </c:ser>
        <c:ser>
          <c:idx val="2"/>
          <c:order val="2"/>
          <c:tx>
            <c:strRef>
              <c:f>Sheet3!$D$48</c:f>
              <c:strCache>
                <c:ptCount val="1"/>
                <c:pt idx="0">
                  <c:v>Unaffiliated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Sheet3!$A$49:$A$60</c:f>
              <c:strCache>
                <c:ptCount val="12"/>
                <c:pt idx="0">
                  <c:v>Maintain the current ban on roadside panhandling by all nonprofit groups</c:v>
                </c:pt>
                <c:pt idx="1">
                  <c:v>Start the school year after Labor Day rather than before.</c:v>
                </c:pt>
                <c:pt idx="2">
                  <c:v>Replace the school board nominating commission by an elected school board.</c:v>
                </c:pt>
                <c:pt idx="3">
                  <c:v>Reduce the time devoted to state-required testing of students in public schools.</c:v>
                </c:pt>
                <c:pt idx="4">
                  <c:v>Provide body cameras to all local police.</c:v>
                </c:pt>
                <c:pt idx="5">
                  <c:v>Reduce the significance of state-required test results as a part of teacher evaluations.</c:v>
                </c:pt>
                <c:pt idx="6">
                  <c:v>A law making it possible for severely ill individuals to get a doctor’s prescription that can help end their lives. </c:v>
                </c:pt>
                <c:pt idx="7">
                  <c:v>Always include at least one African-American on the county’s school board.</c:v>
                </c:pt>
                <c:pt idx="8">
                  <c:v>A law allowing felons to vote before finishing with probation or parole rather than after.</c:v>
                </c:pt>
                <c:pt idx="9">
                  <c:v>Federal support providing free tuition for community college and public universities.</c:v>
                </c:pt>
                <c:pt idx="10">
                  <c:v>President Obama and the Senate should take action now to fill the vacancy on the US Supreme Court, rather than wait until next year.</c:v>
                </c:pt>
                <c:pt idx="11">
                  <c:v>Raise the federal minimum wage to $15 over the next few years.</c:v>
                </c:pt>
              </c:strCache>
            </c:strRef>
          </c:cat>
          <c:val>
            <c:numRef>
              <c:f>Sheet3!$D$49:$D$60</c:f>
              <c:numCache>
                <c:formatCode>General</c:formatCode>
                <c:ptCount val="12"/>
                <c:pt idx="0">
                  <c:v>-2</c:v>
                </c:pt>
                <c:pt idx="1">
                  <c:v>-5</c:v>
                </c:pt>
                <c:pt idx="2">
                  <c:v>-12</c:v>
                </c:pt>
                <c:pt idx="3">
                  <c:v>9</c:v>
                </c:pt>
                <c:pt idx="4">
                  <c:v>0</c:v>
                </c:pt>
                <c:pt idx="5">
                  <c:v>6</c:v>
                </c:pt>
                <c:pt idx="6">
                  <c:v>2</c:v>
                </c:pt>
                <c:pt idx="7">
                  <c:v>-9</c:v>
                </c:pt>
                <c:pt idx="8">
                  <c:v>-2</c:v>
                </c:pt>
                <c:pt idx="9">
                  <c:v>0</c:v>
                </c:pt>
                <c:pt idx="10">
                  <c:v>3</c:v>
                </c:pt>
                <c:pt idx="11">
                  <c:v>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3A8-4073-8494-C72E38F533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19145688"/>
        <c:axId val="142146096"/>
      </c:barChart>
      <c:catAx>
        <c:axId val="319145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146096"/>
        <c:crosses val="autoZero"/>
        <c:auto val="1"/>
        <c:lblAlgn val="ctr"/>
        <c:lblOffset val="100"/>
        <c:noMultiLvlLbl val="0"/>
      </c:catAx>
      <c:valAx>
        <c:axId val="142146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145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Media </a:t>
            </a:r>
            <a:r>
              <a:rPr lang="en-US" dirty="0"/>
              <a:t>Source and Age Group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Sheet2!$B$151</c:f>
              <c:strCache>
                <c:ptCount val="1"/>
                <c:pt idx="0">
                  <c:v>18-29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Sheet2!$A$152:$A$156</c:f>
              <c:strCache>
                <c:ptCount val="5"/>
                <c:pt idx="0">
                  <c:v>Television programming or nightly news</c:v>
                </c:pt>
                <c:pt idx="1">
                  <c:v>Radio broadcasts or news</c:v>
                </c:pt>
                <c:pt idx="2">
                  <c:v>Newspapers or news magazines either print or online</c:v>
                </c:pt>
                <c:pt idx="3">
                  <c:v>Other online sources</c:v>
                </c:pt>
                <c:pt idx="4">
                  <c:v>Social media like Facebook or Twitter</c:v>
                </c:pt>
              </c:strCache>
            </c:strRef>
          </c:cat>
          <c:val>
            <c:numRef>
              <c:f>Sheet2!$B$152:$B$156</c:f>
              <c:numCache>
                <c:formatCode>General</c:formatCode>
                <c:ptCount val="5"/>
                <c:pt idx="0">
                  <c:v>31</c:v>
                </c:pt>
                <c:pt idx="1">
                  <c:v>24</c:v>
                </c:pt>
                <c:pt idx="2">
                  <c:v>21</c:v>
                </c:pt>
                <c:pt idx="3">
                  <c:v>31</c:v>
                </c:pt>
                <c:pt idx="4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F7-4331-AEB4-E1ABB4DB2032}"/>
            </c:ext>
          </c:extLst>
        </c:ser>
        <c:ser>
          <c:idx val="1"/>
          <c:order val="1"/>
          <c:tx>
            <c:strRef>
              <c:f>Sheet2!$C$151</c:f>
              <c:strCache>
                <c:ptCount val="1"/>
                <c:pt idx="0">
                  <c:v>30-39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Sheet2!$A$152:$A$156</c:f>
              <c:strCache>
                <c:ptCount val="5"/>
                <c:pt idx="0">
                  <c:v>Television programming or nightly news</c:v>
                </c:pt>
                <c:pt idx="1">
                  <c:v>Radio broadcasts or news</c:v>
                </c:pt>
                <c:pt idx="2">
                  <c:v>Newspapers or news magazines either print or online</c:v>
                </c:pt>
                <c:pt idx="3">
                  <c:v>Other online sources</c:v>
                </c:pt>
                <c:pt idx="4">
                  <c:v>Social media like Facebook or Twitter</c:v>
                </c:pt>
              </c:strCache>
            </c:strRef>
          </c:cat>
          <c:val>
            <c:numRef>
              <c:f>Sheet2!$C$152:$C$156</c:f>
              <c:numCache>
                <c:formatCode>General</c:formatCode>
                <c:ptCount val="5"/>
                <c:pt idx="0">
                  <c:v>46</c:v>
                </c:pt>
                <c:pt idx="1">
                  <c:v>29</c:v>
                </c:pt>
                <c:pt idx="2">
                  <c:v>39</c:v>
                </c:pt>
                <c:pt idx="3">
                  <c:v>20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F7-4331-AEB4-E1ABB4DB2032}"/>
            </c:ext>
          </c:extLst>
        </c:ser>
        <c:ser>
          <c:idx val="2"/>
          <c:order val="2"/>
          <c:tx>
            <c:strRef>
              <c:f>Sheet2!$D$151</c:f>
              <c:strCache>
                <c:ptCount val="1"/>
                <c:pt idx="0">
                  <c:v>40-49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Sheet2!$A$152:$A$156</c:f>
              <c:strCache>
                <c:ptCount val="5"/>
                <c:pt idx="0">
                  <c:v>Television programming or nightly news</c:v>
                </c:pt>
                <c:pt idx="1">
                  <c:v>Radio broadcasts or news</c:v>
                </c:pt>
                <c:pt idx="2">
                  <c:v>Newspapers or news magazines either print or online</c:v>
                </c:pt>
                <c:pt idx="3">
                  <c:v>Other online sources</c:v>
                </c:pt>
                <c:pt idx="4">
                  <c:v>Social media like Facebook or Twitter</c:v>
                </c:pt>
              </c:strCache>
            </c:strRef>
          </c:cat>
          <c:val>
            <c:numRef>
              <c:f>Sheet2!$D$152:$D$156</c:f>
              <c:numCache>
                <c:formatCode>General</c:formatCode>
                <c:ptCount val="5"/>
                <c:pt idx="0">
                  <c:v>40</c:v>
                </c:pt>
                <c:pt idx="1">
                  <c:v>38</c:v>
                </c:pt>
                <c:pt idx="2">
                  <c:v>33</c:v>
                </c:pt>
                <c:pt idx="3">
                  <c:v>18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F7-4331-AEB4-E1ABB4DB2032}"/>
            </c:ext>
          </c:extLst>
        </c:ser>
        <c:ser>
          <c:idx val="3"/>
          <c:order val="3"/>
          <c:tx>
            <c:strRef>
              <c:f>Sheet2!$E$151</c:f>
              <c:strCache>
                <c:ptCount val="1"/>
                <c:pt idx="0">
                  <c:v>50-59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Sheet2!$A$152:$A$156</c:f>
              <c:strCache>
                <c:ptCount val="5"/>
                <c:pt idx="0">
                  <c:v>Television programming or nightly news</c:v>
                </c:pt>
                <c:pt idx="1">
                  <c:v>Radio broadcasts or news</c:v>
                </c:pt>
                <c:pt idx="2">
                  <c:v>Newspapers or news magazines either print or online</c:v>
                </c:pt>
                <c:pt idx="3">
                  <c:v>Other online sources</c:v>
                </c:pt>
                <c:pt idx="4">
                  <c:v>Social media like Facebook or Twitter</c:v>
                </c:pt>
              </c:strCache>
            </c:strRef>
          </c:cat>
          <c:val>
            <c:numRef>
              <c:f>Sheet2!$E$152:$E$156</c:f>
              <c:numCache>
                <c:formatCode>General</c:formatCode>
                <c:ptCount val="5"/>
                <c:pt idx="0">
                  <c:v>47</c:v>
                </c:pt>
                <c:pt idx="1">
                  <c:v>45</c:v>
                </c:pt>
                <c:pt idx="2">
                  <c:v>33</c:v>
                </c:pt>
                <c:pt idx="3">
                  <c:v>23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F7-4331-AEB4-E1ABB4DB2032}"/>
            </c:ext>
          </c:extLst>
        </c:ser>
        <c:ser>
          <c:idx val="4"/>
          <c:order val="4"/>
          <c:tx>
            <c:strRef>
              <c:f>Sheet2!$F$151</c:f>
              <c:strCache>
                <c:ptCount val="1"/>
                <c:pt idx="0">
                  <c:v>60-69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Sheet2!$A$152:$A$156</c:f>
              <c:strCache>
                <c:ptCount val="5"/>
                <c:pt idx="0">
                  <c:v>Television programming or nightly news</c:v>
                </c:pt>
                <c:pt idx="1">
                  <c:v>Radio broadcasts or news</c:v>
                </c:pt>
                <c:pt idx="2">
                  <c:v>Newspapers or news magazines either print or online</c:v>
                </c:pt>
                <c:pt idx="3">
                  <c:v>Other online sources</c:v>
                </c:pt>
                <c:pt idx="4">
                  <c:v>Social media like Facebook or Twitter</c:v>
                </c:pt>
              </c:strCache>
            </c:strRef>
          </c:cat>
          <c:val>
            <c:numRef>
              <c:f>Sheet2!$F$152:$F$156</c:f>
              <c:numCache>
                <c:formatCode>General</c:formatCode>
                <c:ptCount val="5"/>
                <c:pt idx="0">
                  <c:v>57</c:v>
                </c:pt>
                <c:pt idx="1">
                  <c:v>35</c:v>
                </c:pt>
                <c:pt idx="2">
                  <c:v>52</c:v>
                </c:pt>
                <c:pt idx="3">
                  <c:v>21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F7-4331-AEB4-E1ABB4DB2032}"/>
            </c:ext>
          </c:extLst>
        </c:ser>
        <c:ser>
          <c:idx val="5"/>
          <c:order val="5"/>
          <c:tx>
            <c:strRef>
              <c:f>Sheet2!$G$151</c:f>
              <c:strCache>
                <c:ptCount val="1"/>
                <c:pt idx="0">
                  <c:v>70+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Sheet2!$A$152:$A$156</c:f>
              <c:strCache>
                <c:ptCount val="5"/>
                <c:pt idx="0">
                  <c:v>Television programming or nightly news</c:v>
                </c:pt>
                <c:pt idx="1">
                  <c:v>Radio broadcasts or news</c:v>
                </c:pt>
                <c:pt idx="2">
                  <c:v>Newspapers or news magazines either print or online</c:v>
                </c:pt>
                <c:pt idx="3">
                  <c:v>Other online sources</c:v>
                </c:pt>
                <c:pt idx="4">
                  <c:v>Social media like Facebook or Twitter</c:v>
                </c:pt>
              </c:strCache>
            </c:strRef>
          </c:cat>
          <c:val>
            <c:numRef>
              <c:f>Sheet2!$G$152:$G$156</c:f>
              <c:numCache>
                <c:formatCode>General</c:formatCode>
                <c:ptCount val="5"/>
                <c:pt idx="0">
                  <c:v>58</c:v>
                </c:pt>
                <c:pt idx="1">
                  <c:v>18</c:v>
                </c:pt>
                <c:pt idx="2">
                  <c:v>57</c:v>
                </c:pt>
                <c:pt idx="3">
                  <c:v>15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F7-4331-AEB4-E1ABB4DB20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0667272"/>
        <c:axId val="360661392"/>
      </c:barChart>
      <c:catAx>
        <c:axId val="360667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661392"/>
        <c:crosses val="autoZero"/>
        <c:auto val="1"/>
        <c:lblAlgn val="ctr"/>
        <c:lblOffset val="100"/>
        <c:noMultiLvlLbl val="0"/>
      </c:catAx>
      <c:valAx>
        <c:axId val="360661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667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E8F-495B-89EF-4F33C26AD75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E8F-495B-89EF-4F33C26AD75B}"/>
              </c:ext>
            </c:extLst>
          </c:dPt>
          <c:dPt>
            <c:idx val="2"/>
            <c:invertIfNegative val="0"/>
            <c:bubble3D val="0"/>
            <c:spPr>
              <a:solidFill>
                <a:srgbClr val="C2E49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E8F-495B-89EF-4F33C26AD75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E8F-495B-89EF-4F33C26AD75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E8F-495B-89EF-4F33C26AD75B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E8F-495B-89EF-4F33C26AD75B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E8F-495B-89EF-4F33C26AD75B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E8F-495B-89EF-4F33C26AD75B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E8F-495B-89EF-4F33C26AD75B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E8F-495B-89EF-4F33C26AD7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Sheet2!$A$160:$A$164</c:f>
              <c:strCache>
                <c:ptCount val="5"/>
                <c:pt idx="0">
                  <c:v>Television programming or nightly news</c:v>
                </c:pt>
                <c:pt idx="1">
                  <c:v>Newspapers or news magazines either print or online</c:v>
                </c:pt>
                <c:pt idx="2">
                  <c:v>Radio broadcasts or news</c:v>
                </c:pt>
                <c:pt idx="3">
                  <c:v>Other online sources</c:v>
                </c:pt>
                <c:pt idx="4">
                  <c:v>Social media like Facebook or Twitter</c:v>
                </c:pt>
              </c:strCache>
            </c:strRef>
          </c:cat>
          <c:val>
            <c:numRef>
              <c:f>Sheet2!$B$160:$B$164</c:f>
              <c:numCache>
                <c:formatCode>General</c:formatCode>
                <c:ptCount val="5"/>
                <c:pt idx="0">
                  <c:v>32</c:v>
                </c:pt>
                <c:pt idx="1">
                  <c:v>30</c:v>
                </c:pt>
                <c:pt idx="2">
                  <c:v>16</c:v>
                </c:pt>
                <c:pt idx="3">
                  <c:v>14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E8F-495B-89EF-4F33C26AD7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0665704"/>
        <c:axId val="360666096"/>
      </c:barChart>
      <c:catAx>
        <c:axId val="360665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666096"/>
        <c:crosses val="autoZero"/>
        <c:auto val="1"/>
        <c:lblAlgn val="ctr"/>
        <c:lblOffset val="100"/>
        <c:noMultiLvlLbl val="0"/>
      </c:catAx>
      <c:valAx>
        <c:axId val="36066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665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8109486314210713E-2"/>
          <c:y val="6.4453193350831162E-2"/>
          <c:w val="0.94871585237083"/>
          <c:h val="0.8320708403716216"/>
        </c:manualLayout>
      </c:layout>
      <c:lineChart>
        <c:grouping val="standard"/>
        <c:varyColors val="0"/>
        <c:ser>
          <c:idx val="0"/>
          <c:order val="0"/>
          <c:tx>
            <c:strRef>
              <c:f>Sheet2!$A$203</c:f>
              <c:strCache>
                <c:ptCount val="1"/>
                <c:pt idx="0">
                  <c:v>County Executive</c:v>
                </c:pt>
              </c:strCache>
            </c:strRef>
          </c:tx>
          <c:spPr>
            <a:ln w="82550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-4.7619047619047623E-3"/>
                  <c:y val="4.2328042328042326E-2"/>
                </c:manualLayout>
              </c:layout>
              <c:spPr>
                <a:solidFill>
                  <a:srgbClr val="FFFFC9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A31-46AC-8CD9-AE2050A4D9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Sheet2!$B$202:$F$202</c:f>
              <c:strCache>
                <c:ptCount val="5"/>
                <c:pt idx="0">
                  <c:v>Sp '14</c:v>
                </c:pt>
                <c:pt idx="1">
                  <c:v>Fa '14</c:v>
                </c:pt>
                <c:pt idx="2">
                  <c:v>Sp '15</c:v>
                </c:pt>
                <c:pt idx="3">
                  <c:v>Fa '15</c:v>
                </c:pt>
                <c:pt idx="4">
                  <c:v>Sp '16</c:v>
                </c:pt>
              </c:strCache>
            </c:strRef>
          </c:cat>
          <c:val>
            <c:numRef>
              <c:f>Sheet2!$B$203:$F$203</c:f>
              <c:numCache>
                <c:formatCode>General</c:formatCode>
                <c:ptCount val="5"/>
                <c:pt idx="0">
                  <c:v>54</c:v>
                </c:pt>
                <c:pt idx="1">
                  <c:v>50</c:v>
                </c:pt>
                <c:pt idx="2">
                  <c:v>45</c:v>
                </c:pt>
                <c:pt idx="3">
                  <c:v>43</c:v>
                </c:pt>
                <c:pt idx="4">
                  <c:v>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BC8-4775-87FE-AEA9F9806C62}"/>
            </c:ext>
          </c:extLst>
        </c:ser>
        <c:ser>
          <c:idx val="1"/>
          <c:order val="1"/>
          <c:tx>
            <c:strRef>
              <c:f>Sheet2!$A$204</c:f>
              <c:strCache>
                <c:ptCount val="1"/>
                <c:pt idx="0">
                  <c:v>Governor</c:v>
                </c:pt>
              </c:strCache>
            </c:strRef>
          </c:tx>
          <c:spPr>
            <a:ln w="76200" cap="rnd">
              <a:solidFill>
                <a:srgbClr val="F79646">
                  <a:lumMod val="75000"/>
                </a:srgb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A31-46AC-8CD9-AE2050A4D9B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7A31-46AC-8CD9-AE2050A4D9B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A31-46AC-8CD9-AE2050A4D9B1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7A31-46AC-8CD9-AE2050A4D9B1}"/>
                </c:ext>
              </c:extLst>
            </c:dLbl>
            <c:dLbl>
              <c:idx val="4"/>
              <c:spPr>
                <a:solidFill>
                  <a:srgbClr val="FFFFC9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A31-46AC-8CD9-AE2050A4D9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Sheet2!$B$202:$F$202</c:f>
              <c:strCache>
                <c:ptCount val="5"/>
                <c:pt idx="0">
                  <c:v>Sp '14</c:v>
                </c:pt>
                <c:pt idx="1">
                  <c:v>Fa '14</c:v>
                </c:pt>
                <c:pt idx="2">
                  <c:v>Sp '15</c:v>
                </c:pt>
                <c:pt idx="3">
                  <c:v>Fa '15</c:v>
                </c:pt>
                <c:pt idx="4">
                  <c:v>Sp '16</c:v>
                </c:pt>
              </c:strCache>
            </c:strRef>
          </c:cat>
          <c:val>
            <c:numRef>
              <c:f>Sheet2!$B$204:$F$204</c:f>
              <c:numCache>
                <c:formatCode>General</c:formatCode>
                <c:ptCount val="5"/>
                <c:pt idx="0">
                  <c:v>33</c:v>
                </c:pt>
                <c:pt idx="1">
                  <c:v>27</c:v>
                </c:pt>
                <c:pt idx="2">
                  <c:v>56</c:v>
                </c:pt>
                <c:pt idx="3">
                  <c:v>71</c:v>
                </c:pt>
                <c:pt idx="4">
                  <c:v>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BC8-4775-87FE-AEA9F9806C62}"/>
            </c:ext>
          </c:extLst>
        </c:ser>
        <c:ser>
          <c:idx val="2"/>
          <c:order val="2"/>
          <c:tx>
            <c:strRef>
              <c:f>Sheet2!$A$205</c:f>
              <c:strCache>
                <c:ptCount val="1"/>
                <c:pt idx="0">
                  <c:v>President</c:v>
                </c:pt>
              </c:strCache>
            </c:strRef>
          </c:tx>
          <c:spPr>
            <a:ln w="698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0"/>
                  <c:y val="-1.4134875651253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BC8-4775-87FE-AEA9F9806C62}"/>
                </c:ext>
              </c:extLst>
            </c:dLbl>
            <c:dLbl>
              <c:idx val="2"/>
              <c:layout>
                <c:manualLayout>
                  <c:x val="0"/>
                  <c:y val="1.2115607701074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BC8-4775-87FE-AEA9F9806C62}"/>
                </c:ext>
              </c:extLst>
            </c:dLbl>
            <c:dLbl>
              <c:idx val="3"/>
              <c:layout>
                <c:manualLayout>
                  <c:x val="4.3996641012352313E-3"/>
                  <c:y val="1.4134875651253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BC8-4775-87FE-AEA9F9806C62}"/>
                </c:ext>
              </c:extLst>
            </c:dLbl>
            <c:dLbl>
              <c:idx val="4"/>
              <c:layout>
                <c:manualLayout>
                  <c:x val="-4.7619047619047623E-3"/>
                  <c:y val="-2.910052910052909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A7CEB40-E0DD-4DAF-9D74-8051EDDBF25A}" type="VALUE">
                      <a:rPr lang="en-US" sz="1600" b="1"/>
                      <a:pPr>
                        <a:defRPr sz="1600" b="1"/>
                      </a:pPr>
                      <a:t>[VALUE]</a:t>
                    </a:fld>
                    <a:endParaRPr lang="en-US"/>
                  </a:p>
                </c:rich>
              </c:tx>
              <c:spPr>
                <a:solidFill>
                  <a:srgbClr val="FFFFC9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A31-46AC-8CD9-AE2050A4D9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Sheet2!$B$202:$F$202</c:f>
              <c:strCache>
                <c:ptCount val="5"/>
                <c:pt idx="0">
                  <c:v>Sp '14</c:v>
                </c:pt>
                <c:pt idx="1">
                  <c:v>Fa '14</c:v>
                </c:pt>
                <c:pt idx="2">
                  <c:v>Sp '15</c:v>
                </c:pt>
                <c:pt idx="3">
                  <c:v>Fa '15</c:v>
                </c:pt>
                <c:pt idx="4">
                  <c:v>Sp '16</c:v>
                </c:pt>
              </c:strCache>
            </c:strRef>
          </c:cat>
          <c:val>
            <c:numRef>
              <c:f>Sheet2!$B$205:$F$205</c:f>
              <c:numCache>
                <c:formatCode>General</c:formatCode>
                <c:ptCount val="5"/>
                <c:pt idx="0">
                  <c:v>39</c:v>
                </c:pt>
                <c:pt idx="1">
                  <c:v>32</c:v>
                </c:pt>
                <c:pt idx="2">
                  <c:v>37</c:v>
                </c:pt>
                <c:pt idx="3">
                  <c:v>38</c:v>
                </c:pt>
                <c:pt idx="4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BC8-4775-87FE-AEA9F9806C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0666488"/>
        <c:axId val="360666880"/>
      </c:lineChart>
      <c:catAx>
        <c:axId val="360666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666880"/>
        <c:crosses val="autoZero"/>
        <c:auto val="1"/>
        <c:lblAlgn val="ctr"/>
        <c:lblOffset val="100"/>
        <c:noMultiLvlLbl val="0"/>
      </c:catAx>
      <c:valAx>
        <c:axId val="36066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666488"/>
        <c:crosses val="autoZero"/>
        <c:crossBetween val="between"/>
      </c:valAx>
      <c:spPr>
        <a:noFill/>
        <a:ln>
          <a:solidFill>
            <a:srgbClr val="000099"/>
          </a:solidFill>
        </a:ln>
        <a:effectLst/>
      </c:spPr>
    </c:plotArea>
    <c:legend>
      <c:legendPos val="b"/>
      <c:layout>
        <c:manualLayout>
          <c:xMode val="edge"/>
          <c:yMode val="edge"/>
          <c:x val="0.27609461317335332"/>
          <c:y val="0.76209973753280835"/>
          <c:w val="0.43828696412948381"/>
          <c:h val="5.19214785651793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baseline="0" dirty="0" smtClean="0"/>
              <a:t> </a:t>
            </a:r>
            <a:r>
              <a:rPr lang="en-US" b="1" baseline="0" dirty="0"/>
              <a:t>Presidential Job Approval - CSLI and Gallup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CSLI</c:v>
                </c:pt>
              </c:strCache>
            </c:strRef>
          </c:tx>
          <c:spPr>
            <a:ln w="82550" cap="rnd">
              <a:solidFill>
                <a:srgbClr val="00823B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F '07</c:v>
                </c:pt>
                <c:pt idx="1">
                  <c:v>S '08</c:v>
                </c:pt>
                <c:pt idx="2">
                  <c:v>F '08</c:v>
                </c:pt>
                <c:pt idx="3">
                  <c:v>S '09</c:v>
                </c:pt>
                <c:pt idx="4">
                  <c:v>F '09</c:v>
                </c:pt>
                <c:pt idx="5">
                  <c:v>S '10</c:v>
                </c:pt>
                <c:pt idx="6">
                  <c:v>F '10</c:v>
                </c:pt>
                <c:pt idx="7">
                  <c:v>S '11</c:v>
                </c:pt>
                <c:pt idx="8">
                  <c:v>F '11</c:v>
                </c:pt>
                <c:pt idx="9">
                  <c:v>S '12</c:v>
                </c:pt>
                <c:pt idx="10">
                  <c:v>F '12</c:v>
                </c:pt>
                <c:pt idx="11">
                  <c:v>S '13</c:v>
                </c:pt>
                <c:pt idx="12">
                  <c:v>F '13</c:v>
                </c:pt>
                <c:pt idx="13">
                  <c:v>S '14</c:v>
                </c:pt>
                <c:pt idx="14">
                  <c:v>F '14</c:v>
                </c:pt>
                <c:pt idx="15">
                  <c:v>S '15</c:v>
                </c:pt>
                <c:pt idx="16">
                  <c:v>F '15</c:v>
                </c:pt>
                <c:pt idx="17">
                  <c:v>S '16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35</c:v>
                </c:pt>
                <c:pt idx="1">
                  <c:v>30</c:v>
                </c:pt>
                <c:pt idx="2">
                  <c:v>25</c:v>
                </c:pt>
                <c:pt idx="3">
                  <c:v>52</c:v>
                </c:pt>
                <c:pt idx="4">
                  <c:v>47</c:v>
                </c:pt>
                <c:pt idx="5">
                  <c:v>47</c:v>
                </c:pt>
                <c:pt idx="6">
                  <c:v>42</c:v>
                </c:pt>
                <c:pt idx="7">
                  <c:v>47</c:v>
                </c:pt>
                <c:pt idx="8">
                  <c:v>37</c:v>
                </c:pt>
                <c:pt idx="9">
                  <c:v>42</c:v>
                </c:pt>
                <c:pt idx="10">
                  <c:v>44</c:v>
                </c:pt>
                <c:pt idx="11">
                  <c:v>44</c:v>
                </c:pt>
                <c:pt idx="12">
                  <c:v>40</c:v>
                </c:pt>
                <c:pt idx="13">
                  <c:v>39</c:v>
                </c:pt>
                <c:pt idx="14">
                  <c:v>32</c:v>
                </c:pt>
                <c:pt idx="15">
                  <c:v>37</c:v>
                </c:pt>
                <c:pt idx="16">
                  <c:v>38</c:v>
                </c:pt>
                <c:pt idx="17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8F-485C-BEB7-372A1DDC987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Gallup</c:v>
                </c:pt>
              </c:strCache>
            </c:strRef>
          </c:tx>
          <c:spPr>
            <a:ln w="825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F '07</c:v>
                </c:pt>
                <c:pt idx="1">
                  <c:v>S '08</c:v>
                </c:pt>
                <c:pt idx="2">
                  <c:v>F '08</c:v>
                </c:pt>
                <c:pt idx="3">
                  <c:v>S '09</c:v>
                </c:pt>
                <c:pt idx="4">
                  <c:v>F '09</c:v>
                </c:pt>
                <c:pt idx="5">
                  <c:v>S '10</c:v>
                </c:pt>
                <c:pt idx="6">
                  <c:v>F '10</c:v>
                </c:pt>
                <c:pt idx="7">
                  <c:v>S '11</c:v>
                </c:pt>
                <c:pt idx="8">
                  <c:v>F '11</c:v>
                </c:pt>
                <c:pt idx="9">
                  <c:v>S '12</c:v>
                </c:pt>
                <c:pt idx="10">
                  <c:v>F '12</c:v>
                </c:pt>
                <c:pt idx="11">
                  <c:v>S '13</c:v>
                </c:pt>
                <c:pt idx="12">
                  <c:v>F '13</c:v>
                </c:pt>
                <c:pt idx="13">
                  <c:v>S '14</c:v>
                </c:pt>
                <c:pt idx="14">
                  <c:v>F '14</c:v>
                </c:pt>
                <c:pt idx="15">
                  <c:v>S '15</c:v>
                </c:pt>
                <c:pt idx="16">
                  <c:v>F '15</c:v>
                </c:pt>
                <c:pt idx="17">
                  <c:v>S '16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32</c:v>
                </c:pt>
                <c:pt idx="1">
                  <c:v>28</c:v>
                </c:pt>
                <c:pt idx="2">
                  <c:v>24</c:v>
                </c:pt>
                <c:pt idx="3">
                  <c:v>61</c:v>
                </c:pt>
                <c:pt idx="4">
                  <c:v>54</c:v>
                </c:pt>
                <c:pt idx="5">
                  <c:v>47</c:v>
                </c:pt>
                <c:pt idx="6">
                  <c:v>43</c:v>
                </c:pt>
                <c:pt idx="7">
                  <c:v>47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49</c:v>
                </c:pt>
                <c:pt idx="12">
                  <c:v>43</c:v>
                </c:pt>
                <c:pt idx="13">
                  <c:v>45</c:v>
                </c:pt>
                <c:pt idx="14">
                  <c:v>40</c:v>
                </c:pt>
                <c:pt idx="15">
                  <c:v>49</c:v>
                </c:pt>
                <c:pt idx="16">
                  <c:v>46</c:v>
                </c:pt>
                <c:pt idx="17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8F-485C-BEB7-372A1DDC98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4039416"/>
        <c:axId val="364033928"/>
      </c:lineChart>
      <c:catAx>
        <c:axId val="36403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033928"/>
        <c:crosses val="autoZero"/>
        <c:auto val="1"/>
        <c:lblAlgn val="ctr"/>
        <c:lblOffset val="100"/>
        <c:noMultiLvlLbl val="0"/>
      </c:catAx>
      <c:valAx>
        <c:axId val="364033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039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>
                <a:effectLst/>
              </a:rPr>
              <a:t> </a:t>
            </a:r>
            <a:r>
              <a:rPr lang="en-US" sz="1400" b="1" dirty="0" smtClean="0">
                <a:effectLst/>
              </a:rPr>
              <a:t> </a:t>
            </a:r>
            <a:r>
              <a:rPr lang="en-US" sz="1400" b="1" dirty="0">
                <a:effectLst/>
              </a:rPr>
              <a:t>Presidential Job Approval by Party Registration – Fall ’09 to Spring ‘16</a:t>
            </a:r>
            <a:endParaRPr lang="en-US" sz="1400" dirty="0">
              <a:effectLst/>
            </a:endParaRPr>
          </a:p>
        </c:rich>
      </c:tx>
      <c:layout>
        <c:manualLayout>
          <c:xMode val="edge"/>
          <c:yMode val="edge"/>
          <c:x val="0.10229731700204141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8202338691640251E-2"/>
          <c:y val="0.18325396825396825"/>
          <c:w val="0.92723101891943038"/>
          <c:h val="0.602169103862017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Dem</c:v>
                </c:pt>
              </c:strCache>
            </c:strRef>
          </c:tx>
          <c:spPr>
            <a:ln w="793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Fa '09</c:v>
                </c:pt>
                <c:pt idx="1">
                  <c:v>Sp '10</c:v>
                </c:pt>
                <c:pt idx="2">
                  <c:v>Fa '10</c:v>
                </c:pt>
                <c:pt idx="3">
                  <c:v>Sp '11</c:v>
                </c:pt>
                <c:pt idx="4">
                  <c:v>Fa '11</c:v>
                </c:pt>
                <c:pt idx="5">
                  <c:v>Sp '12</c:v>
                </c:pt>
                <c:pt idx="6">
                  <c:v>Fa '12</c:v>
                </c:pt>
                <c:pt idx="7">
                  <c:v>Sp '13</c:v>
                </c:pt>
                <c:pt idx="8">
                  <c:v>Fa '13</c:v>
                </c:pt>
                <c:pt idx="9">
                  <c:v>Sp '14</c:v>
                </c:pt>
                <c:pt idx="10">
                  <c:v>Fa '14</c:v>
                </c:pt>
                <c:pt idx="11">
                  <c:v>Sp '15</c:v>
                </c:pt>
                <c:pt idx="12">
                  <c:v>Fa '15</c:v>
                </c:pt>
                <c:pt idx="13">
                  <c:v>Sp '16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72</c:v>
                </c:pt>
                <c:pt idx="1">
                  <c:v>70</c:v>
                </c:pt>
                <c:pt idx="2">
                  <c:v>61</c:v>
                </c:pt>
                <c:pt idx="3">
                  <c:v>70</c:v>
                </c:pt>
                <c:pt idx="4">
                  <c:v>67</c:v>
                </c:pt>
                <c:pt idx="5">
                  <c:v>73</c:v>
                </c:pt>
                <c:pt idx="6">
                  <c:v>76</c:v>
                </c:pt>
                <c:pt idx="7">
                  <c:v>75</c:v>
                </c:pt>
                <c:pt idx="8">
                  <c:v>71</c:v>
                </c:pt>
                <c:pt idx="9">
                  <c:v>66</c:v>
                </c:pt>
                <c:pt idx="10">
                  <c:v>53</c:v>
                </c:pt>
                <c:pt idx="11">
                  <c:v>62</c:v>
                </c:pt>
                <c:pt idx="12">
                  <c:v>66</c:v>
                </c:pt>
                <c:pt idx="13">
                  <c:v>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63-4570-AACE-6F2381325C0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Unaffil.</c:v>
                </c:pt>
              </c:strCache>
            </c:strRef>
          </c:tx>
          <c:spPr>
            <a:ln w="8255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Fa '09</c:v>
                </c:pt>
                <c:pt idx="1">
                  <c:v>Sp '10</c:v>
                </c:pt>
                <c:pt idx="2">
                  <c:v>Fa '10</c:v>
                </c:pt>
                <c:pt idx="3">
                  <c:v>Sp '11</c:v>
                </c:pt>
                <c:pt idx="4">
                  <c:v>Fa '11</c:v>
                </c:pt>
                <c:pt idx="5">
                  <c:v>Sp '12</c:v>
                </c:pt>
                <c:pt idx="6">
                  <c:v>Fa '12</c:v>
                </c:pt>
                <c:pt idx="7">
                  <c:v>Sp '13</c:v>
                </c:pt>
                <c:pt idx="8">
                  <c:v>Fa '13</c:v>
                </c:pt>
                <c:pt idx="9">
                  <c:v>Sp '14</c:v>
                </c:pt>
                <c:pt idx="10">
                  <c:v>Fa '14</c:v>
                </c:pt>
                <c:pt idx="11">
                  <c:v>Sp '15</c:v>
                </c:pt>
                <c:pt idx="12">
                  <c:v>Fa '15</c:v>
                </c:pt>
                <c:pt idx="13">
                  <c:v>Sp '16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54</c:v>
                </c:pt>
                <c:pt idx="1">
                  <c:v>53</c:v>
                </c:pt>
                <c:pt idx="2">
                  <c:v>33</c:v>
                </c:pt>
                <c:pt idx="3">
                  <c:v>57</c:v>
                </c:pt>
                <c:pt idx="4">
                  <c:v>47</c:v>
                </c:pt>
                <c:pt idx="5">
                  <c:v>34</c:v>
                </c:pt>
                <c:pt idx="6">
                  <c:v>34</c:v>
                </c:pt>
                <c:pt idx="7">
                  <c:v>46</c:v>
                </c:pt>
                <c:pt idx="8">
                  <c:v>37</c:v>
                </c:pt>
                <c:pt idx="9">
                  <c:v>35</c:v>
                </c:pt>
                <c:pt idx="10">
                  <c:v>36</c:v>
                </c:pt>
                <c:pt idx="11">
                  <c:v>38</c:v>
                </c:pt>
                <c:pt idx="12">
                  <c:v>36</c:v>
                </c:pt>
                <c:pt idx="13">
                  <c:v>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E63-4570-AACE-6F2381325C0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Rep</c:v>
                </c:pt>
              </c:strCache>
            </c:strRef>
          </c:tx>
          <c:spPr>
            <a:ln w="793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Fa '09</c:v>
                </c:pt>
                <c:pt idx="1">
                  <c:v>Sp '10</c:v>
                </c:pt>
                <c:pt idx="2">
                  <c:v>Fa '10</c:v>
                </c:pt>
                <c:pt idx="3">
                  <c:v>Sp '11</c:v>
                </c:pt>
                <c:pt idx="4">
                  <c:v>Fa '11</c:v>
                </c:pt>
                <c:pt idx="5">
                  <c:v>Sp '12</c:v>
                </c:pt>
                <c:pt idx="6">
                  <c:v>Fa '12</c:v>
                </c:pt>
                <c:pt idx="7">
                  <c:v>Sp '13</c:v>
                </c:pt>
                <c:pt idx="8">
                  <c:v>Fa '13</c:v>
                </c:pt>
                <c:pt idx="9">
                  <c:v>Sp '14</c:v>
                </c:pt>
                <c:pt idx="10">
                  <c:v>Fa '14</c:v>
                </c:pt>
                <c:pt idx="11">
                  <c:v>Sp '15</c:v>
                </c:pt>
                <c:pt idx="12">
                  <c:v>Fa '15</c:v>
                </c:pt>
                <c:pt idx="13">
                  <c:v>Sp '16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18</c:v>
                </c:pt>
                <c:pt idx="4">
                  <c:v>7</c:v>
                </c:pt>
                <c:pt idx="5">
                  <c:v>12</c:v>
                </c:pt>
                <c:pt idx="6">
                  <c:v>11</c:v>
                </c:pt>
                <c:pt idx="7">
                  <c:v>9</c:v>
                </c:pt>
                <c:pt idx="8">
                  <c:v>9</c:v>
                </c:pt>
                <c:pt idx="9">
                  <c:v>10</c:v>
                </c:pt>
                <c:pt idx="10">
                  <c:v>9</c:v>
                </c:pt>
                <c:pt idx="11">
                  <c:v>11</c:v>
                </c:pt>
                <c:pt idx="12">
                  <c:v>8</c:v>
                </c:pt>
                <c:pt idx="13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E63-4570-AACE-6F2381325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0660216"/>
        <c:axId val="360661784"/>
      </c:lineChart>
      <c:catAx>
        <c:axId val="36066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661784"/>
        <c:crosses val="autoZero"/>
        <c:auto val="1"/>
        <c:lblAlgn val="ctr"/>
        <c:lblOffset val="100"/>
        <c:noMultiLvlLbl val="0"/>
      </c:catAx>
      <c:valAx>
        <c:axId val="360661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66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0.03519</cdr:x>
      <cdr:y>0.05052</cdr:y>
    </cdr:from>
    <cdr:to>
      <cdr:x>0.15835</cdr:x>
      <cdr:y>0.92232</cdr:y>
    </cdr:to>
    <cdr:sp macro="" textlink="">
      <cdr:nvSpPr>
        <cdr:cNvPr id="2" name="Rounded Rectangle 1"/>
        <cdr:cNvSpPr/>
      </cdr:nvSpPr>
      <cdr:spPr bwMode="auto">
        <a:xfrm xmlns:a="http://schemas.openxmlformats.org/drawingml/2006/main">
          <a:off x="304800" y="278203"/>
          <a:ext cx="1066800" cy="480060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1">
            <a:alpha val="0"/>
          </a:schemeClr>
        </a:solidFill>
        <a:ln xmlns:a="http://schemas.openxmlformats.org/drawingml/2006/main"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non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0.43155</cdr:x>
      <cdr:y>0.07746</cdr:y>
    </cdr:from>
    <cdr:to>
      <cdr:x>0.43408</cdr:x>
      <cdr:y>0.93178</cdr:y>
    </cdr:to>
    <cdr:cxnSp macro="">
      <cdr:nvCxnSpPr>
        <cdr:cNvPr id="4" name="Straight Connector 3"/>
        <cdr:cNvCxnSpPr/>
      </cdr:nvCxnSpPr>
      <cdr:spPr>
        <a:xfrm xmlns:a="http://schemas.openxmlformats.org/drawingml/2006/main" flipV="1">
          <a:off x="3737154" y="487178"/>
          <a:ext cx="21909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0.23508</cdr:x>
      <cdr:y>0.07629</cdr:y>
    </cdr:from>
    <cdr:to>
      <cdr:x>0.23761</cdr:x>
      <cdr:y>0.93061</cdr:y>
    </cdr:to>
    <cdr:cxnSp macro="">
      <cdr:nvCxnSpPr>
        <cdr:cNvPr id="7" name="Straight Connector 6"/>
        <cdr:cNvCxnSpPr/>
      </cdr:nvCxnSpPr>
      <cdr:spPr>
        <a:xfrm xmlns:a="http://schemas.openxmlformats.org/drawingml/2006/main" flipV="1">
          <a:off x="2035749" y="479808"/>
          <a:ext cx="21910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0.62047</cdr:x>
      <cdr:y>0.08554</cdr:y>
    </cdr:from>
    <cdr:to>
      <cdr:x>0.623</cdr:x>
      <cdr:y>0.93986</cdr:y>
    </cdr:to>
    <cdr:cxnSp macro="">
      <cdr:nvCxnSpPr>
        <cdr:cNvPr id="8" name="Straight Connector 7"/>
        <cdr:cNvCxnSpPr/>
      </cdr:nvCxnSpPr>
      <cdr:spPr>
        <a:xfrm xmlns:a="http://schemas.openxmlformats.org/drawingml/2006/main" flipV="1">
          <a:off x="5373151" y="537973"/>
          <a:ext cx="21909" cy="53731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0.79595</cdr:x>
      <cdr:y>0.07398</cdr:y>
    </cdr:from>
    <cdr:to>
      <cdr:x>0.79848</cdr:x>
      <cdr:y>0.9283</cdr:y>
    </cdr:to>
    <cdr:cxnSp macro="">
      <cdr:nvCxnSpPr>
        <cdr:cNvPr id="9" name="Straight Connector 8"/>
        <cdr:cNvCxnSpPr/>
      </cdr:nvCxnSpPr>
      <cdr:spPr>
        <a:xfrm xmlns:a="http://schemas.openxmlformats.org/drawingml/2006/main" flipV="1">
          <a:off x="6892765" y="465277"/>
          <a:ext cx="21909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0.06667</cdr:x>
      <cdr:y>0.20896</cdr:y>
    </cdr:from>
    <cdr:to>
      <cdr:x>0.16574</cdr:x>
      <cdr:y>0.24249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533400" y="1066800"/>
          <a:ext cx="792659" cy="1711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Sanders</a:t>
          </a:r>
        </a:p>
      </cdr:txBody>
    </cdr:sp>
  </cdr:relSizeAnchor>
  <cdr:relSizeAnchor xmlns:cdr="http://schemas.openxmlformats.org/drawingml/2006/chartDrawing">
    <cdr:from>
      <cdr:x>0.69101</cdr:x>
      <cdr:y>0.74449</cdr:y>
    </cdr:from>
    <cdr:to>
      <cdr:x>0.80353</cdr:x>
      <cdr:y>0.77802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5983956" y="4682405"/>
          <a:ext cx="974395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Kasich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0.50964</cdr:x>
      <cdr:y>0.07746</cdr:y>
    </cdr:from>
    <cdr:to>
      <cdr:x>0.51217</cdr:x>
      <cdr:y>0.93178</cdr:y>
    </cdr:to>
    <cdr:cxnSp macro="">
      <cdr:nvCxnSpPr>
        <cdr:cNvPr id="10" name="Straight Connector 3"/>
        <cdr:cNvCxnSpPr/>
      </cdr:nvCxnSpPr>
      <cdr:spPr>
        <a:xfrm xmlns:a="http://schemas.openxmlformats.org/drawingml/2006/main" flipV="1">
          <a:off x="4413395" y="487156"/>
          <a:ext cx="21910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0.54546</cdr:x>
      <cdr:y>0.10245</cdr:y>
    </cdr:from>
    <cdr:to>
      <cdr:x>0.64454</cdr:x>
      <cdr:y>0.16382</cdr:y>
    </cdr:to>
    <cdr:sp macro="" textlink="">
      <cdr:nvSpPr>
        <cdr:cNvPr id="14" name="TextBox 9"/>
        <cdr:cNvSpPr txBox="1"/>
      </cdr:nvSpPr>
      <cdr:spPr>
        <a:xfrm xmlns:a="http://schemas.openxmlformats.org/drawingml/2006/main">
          <a:off x="3491383" y="476251"/>
          <a:ext cx="634192" cy="2853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Clinton</a:t>
          </a:r>
        </a:p>
      </cdr:txBody>
    </cdr:sp>
  </cdr:relSizeAnchor>
  <cdr:relSizeAnchor xmlns:cdr="http://schemas.openxmlformats.org/drawingml/2006/chartDrawing">
    <cdr:from>
      <cdr:x>0.16288</cdr:x>
      <cdr:y>0.82426</cdr:y>
    </cdr:from>
    <cdr:to>
      <cdr:x>0.26195</cdr:x>
      <cdr:y>0.85779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1410488" y="5184090"/>
          <a:ext cx="857922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Clinton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0.21327</cdr:x>
      <cdr:y>0.06474</cdr:y>
    </cdr:from>
    <cdr:to>
      <cdr:x>0.21746</cdr:x>
      <cdr:y>0.92486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1846869" y="407149"/>
          <a:ext cx="36284" cy="540964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0.59444</cdr:x>
      <cdr:y>0.0763</cdr:y>
    </cdr:from>
    <cdr:to>
      <cdr:x>0.59697</cdr:x>
      <cdr:y>0.93062</cdr:y>
    </cdr:to>
    <cdr:cxnSp macro="">
      <cdr:nvCxnSpPr>
        <cdr:cNvPr id="4" name="Straight Connector 3"/>
        <cdr:cNvCxnSpPr/>
      </cdr:nvCxnSpPr>
      <cdr:spPr>
        <a:xfrm xmlns:a="http://schemas.openxmlformats.org/drawingml/2006/main" flipV="1">
          <a:off x="5147727" y="479907"/>
          <a:ext cx="21909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0.4156</cdr:x>
      <cdr:y>0.0786</cdr:y>
    </cdr:from>
    <cdr:to>
      <cdr:x>0.41813</cdr:x>
      <cdr:y>0.93292</cdr:y>
    </cdr:to>
    <cdr:cxnSp macro="">
      <cdr:nvCxnSpPr>
        <cdr:cNvPr id="7" name="Straight Connector 6"/>
        <cdr:cNvCxnSpPr/>
      </cdr:nvCxnSpPr>
      <cdr:spPr>
        <a:xfrm xmlns:a="http://schemas.openxmlformats.org/drawingml/2006/main" flipV="1">
          <a:off x="3599012" y="494350"/>
          <a:ext cx="21910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0.7968</cdr:x>
      <cdr:y>0.07976</cdr:y>
    </cdr:from>
    <cdr:to>
      <cdr:x>0.79933</cdr:x>
      <cdr:y>0.93408</cdr:y>
    </cdr:to>
    <cdr:cxnSp macro="">
      <cdr:nvCxnSpPr>
        <cdr:cNvPr id="8" name="Straight Connector 7"/>
        <cdr:cNvCxnSpPr/>
      </cdr:nvCxnSpPr>
      <cdr:spPr>
        <a:xfrm xmlns:a="http://schemas.openxmlformats.org/drawingml/2006/main" flipV="1">
          <a:off x="6900060" y="501618"/>
          <a:ext cx="21909" cy="53731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0.89589</cdr:x>
      <cdr:y>0.20462</cdr:y>
    </cdr:from>
    <cdr:to>
      <cdr:x>0.97481</cdr:x>
      <cdr:y>0.23815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758153" y="1286968"/>
          <a:ext cx="683469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Kasich</a:t>
          </a: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0.03945</cdr:x>
      <cdr:y>0.37686</cdr:y>
    </cdr:from>
    <cdr:to>
      <cdr:x>0.13852</cdr:x>
      <cdr:y>0.41039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341652" y="2370216"/>
          <a:ext cx="857922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Clinton</a:t>
          </a:r>
        </a:p>
      </cdr:txBody>
    </cdr:sp>
  </cdr:relSizeAnchor>
  <cdr:relSizeAnchor xmlns:cdr="http://schemas.openxmlformats.org/drawingml/2006/chartDrawing">
    <cdr:from>
      <cdr:x>0.67505</cdr:x>
      <cdr:y>0.18033</cdr:y>
    </cdr:from>
    <cdr:to>
      <cdr:x>0.78757</cdr:x>
      <cdr:y>0.21386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5845808" y="1134161"/>
          <a:ext cx="974395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Cruz</a:t>
          </a:r>
        </a:p>
      </cdr:txBody>
    </cdr:sp>
  </cdr:relSizeAnchor>
  <cdr:relSizeAnchor xmlns:cdr="http://schemas.openxmlformats.org/drawingml/2006/chartDrawing">
    <cdr:from>
      <cdr:x>0.29806</cdr:x>
      <cdr:y>0.26704</cdr:y>
    </cdr:from>
    <cdr:to>
      <cdr:x>0.41058</cdr:x>
      <cdr:y>0.30057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2581106" y="1679502"/>
          <a:ext cx="974395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Cruz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0.24779</cdr:x>
      <cdr:y>0.11111</cdr:y>
    </cdr:from>
    <cdr:to>
      <cdr:x>0.25198</cdr:x>
      <cdr:y>0.97123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2133600" y="609600"/>
          <a:ext cx="36078" cy="471896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0.63717</cdr:x>
      <cdr:y>0.09722</cdr:y>
    </cdr:from>
    <cdr:to>
      <cdr:x>0.6397</cdr:x>
      <cdr:y>0.95154</cdr:y>
    </cdr:to>
    <cdr:cxnSp macro="">
      <cdr:nvCxnSpPr>
        <cdr:cNvPr id="4" name="Straight Connector 3"/>
        <cdr:cNvCxnSpPr/>
      </cdr:nvCxnSpPr>
      <cdr:spPr>
        <a:xfrm xmlns:a="http://schemas.openxmlformats.org/drawingml/2006/main" flipV="1">
          <a:off x="5486400" y="533400"/>
          <a:ext cx="21785" cy="468714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0.44248</cdr:x>
      <cdr:y>0.09722</cdr:y>
    </cdr:from>
    <cdr:to>
      <cdr:x>0.44501</cdr:x>
      <cdr:y>0.95154</cdr:y>
    </cdr:to>
    <cdr:cxnSp macro="">
      <cdr:nvCxnSpPr>
        <cdr:cNvPr id="7" name="Straight Connector 6"/>
        <cdr:cNvCxnSpPr/>
      </cdr:nvCxnSpPr>
      <cdr:spPr>
        <a:xfrm xmlns:a="http://schemas.openxmlformats.org/drawingml/2006/main" flipV="1">
          <a:off x="3810000" y="533400"/>
          <a:ext cx="21784" cy="468714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0.80531</cdr:x>
      <cdr:y>0.09722</cdr:y>
    </cdr:from>
    <cdr:to>
      <cdr:x>0.80784</cdr:x>
      <cdr:y>0.95154</cdr:y>
    </cdr:to>
    <cdr:cxnSp macro="">
      <cdr:nvCxnSpPr>
        <cdr:cNvPr id="8" name="Straight Connector 7"/>
        <cdr:cNvCxnSpPr/>
      </cdr:nvCxnSpPr>
      <cdr:spPr>
        <a:xfrm xmlns:a="http://schemas.openxmlformats.org/drawingml/2006/main" flipV="1">
          <a:off x="6934200" y="533400"/>
          <a:ext cx="21785" cy="468714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0.71681</cdr:x>
      <cdr:y>0.26389</cdr:y>
    </cdr:from>
    <cdr:to>
      <cdr:x>0.81589</cdr:x>
      <cdr:y>0.29742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172200" y="1447800"/>
          <a:ext cx="853138" cy="1839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Kasich</a:t>
          </a:r>
        </a:p>
      </cdr:txBody>
    </cdr:sp>
  </cdr:relSizeAnchor>
  <cdr:relSizeAnchor xmlns:cdr="http://schemas.openxmlformats.org/drawingml/2006/chartDrawing">
    <cdr:from>
      <cdr:x>0.27434</cdr:x>
      <cdr:y>0.26389</cdr:y>
    </cdr:from>
    <cdr:to>
      <cdr:x>0.45991</cdr:x>
      <cdr:y>0.29742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2362200" y="1447800"/>
          <a:ext cx="1597869" cy="1839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Sanders             Trump</a:t>
          </a:r>
        </a:p>
      </cdr:txBody>
    </cdr:sp>
  </cdr:relSizeAnchor>
  <cdr:relSizeAnchor xmlns:cdr="http://schemas.openxmlformats.org/drawingml/2006/chartDrawing">
    <cdr:from>
      <cdr:x>0.80603</cdr:x>
      <cdr:y>0.09363</cdr:y>
    </cdr:from>
    <cdr:to>
      <cdr:x>0.98573</cdr:x>
      <cdr:y>0.12715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6980045" y="588870"/>
          <a:ext cx="1556100" cy="2108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Clinton, Sanders, Kasich</a:t>
          </a:r>
        </a:p>
      </cdr:txBody>
    </cdr:sp>
  </cdr:relSizeAnchor>
  <cdr:relSizeAnchor xmlns:cdr="http://schemas.openxmlformats.org/drawingml/2006/chartDrawing">
    <cdr:from>
      <cdr:x>0.52212</cdr:x>
      <cdr:y>0.27778</cdr:y>
    </cdr:from>
    <cdr:to>
      <cdr:x>0.63464</cdr:x>
      <cdr:y>0.31131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4495800" y="1524000"/>
          <a:ext cx="968864" cy="1839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/>
            <a:t>Cruz, Trump</a:t>
          </a:r>
          <a:endParaRPr lang="en-US" sz="11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0.13602</cdr:x>
      <cdr:y>0.08208</cdr:y>
    </cdr:from>
    <cdr:to>
      <cdr:x>0.14021</cdr:x>
      <cdr:y>0.9422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1177938" y="516214"/>
          <a:ext cx="36284" cy="540964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0.3266</cdr:x>
      <cdr:y>0.08324</cdr:y>
    </cdr:from>
    <cdr:to>
      <cdr:x>0.32913</cdr:x>
      <cdr:y>0.93756</cdr:y>
    </cdr:to>
    <cdr:cxnSp macro="">
      <cdr:nvCxnSpPr>
        <cdr:cNvPr id="4" name="Straight Connector 3"/>
        <cdr:cNvCxnSpPr/>
      </cdr:nvCxnSpPr>
      <cdr:spPr>
        <a:xfrm xmlns:a="http://schemas.openxmlformats.org/drawingml/2006/main" flipV="1">
          <a:off x="2828279" y="523533"/>
          <a:ext cx="21909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0.2292</cdr:x>
      <cdr:y>0.09132</cdr:y>
    </cdr:from>
    <cdr:to>
      <cdr:x>0.23173</cdr:x>
      <cdr:y>0.94564</cdr:y>
    </cdr:to>
    <cdr:cxnSp macro="">
      <cdr:nvCxnSpPr>
        <cdr:cNvPr id="7" name="Straight Connector 6"/>
        <cdr:cNvCxnSpPr/>
      </cdr:nvCxnSpPr>
      <cdr:spPr>
        <a:xfrm xmlns:a="http://schemas.openxmlformats.org/drawingml/2006/main" flipV="1">
          <a:off x="1984852" y="574331"/>
          <a:ext cx="21910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0.41728</cdr:x>
      <cdr:y>0.0786</cdr:y>
    </cdr:from>
    <cdr:to>
      <cdr:x>0.41981</cdr:x>
      <cdr:y>0.93292</cdr:y>
    </cdr:to>
    <cdr:cxnSp macro="">
      <cdr:nvCxnSpPr>
        <cdr:cNvPr id="9" name="Straight Connector 8"/>
        <cdr:cNvCxnSpPr/>
      </cdr:nvCxnSpPr>
      <cdr:spPr>
        <a:xfrm xmlns:a="http://schemas.openxmlformats.org/drawingml/2006/main" flipV="1">
          <a:off x="3613547" y="494361"/>
          <a:ext cx="21909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0.44584</cdr:x>
      <cdr:y>0.17621</cdr:y>
    </cdr:from>
    <cdr:to>
      <cdr:x>0.54492</cdr:x>
      <cdr:y>0.24278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853733" y="819151"/>
          <a:ext cx="634191" cy="3094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Kasich</a:t>
          </a:r>
        </a:p>
      </cdr:txBody>
    </cdr:sp>
  </cdr:relSizeAnchor>
  <cdr:relSizeAnchor xmlns:cdr="http://schemas.openxmlformats.org/drawingml/2006/chartDrawing">
    <cdr:from>
      <cdr:x>0.06884</cdr:x>
      <cdr:y>0.2705</cdr:y>
    </cdr:from>
    <cdr:to>
      <cdr:x>0.16791</cdr:x>
      <cdr:y>0.30403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596125" y="1701315"/>
          <a:ext cx="857977" cy="2108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Sanders</a:t>
          </a:r>
        </a:p>
      </cdr:txBody>
    </cdr:sp>
  </cdr:relSizeAnchor>
  <cdr:relSizeAnchor xmlns:cdr="http://schemas.openxmlformats.org/drawingml/2006/chartDrawing">
    <cdr:from>
      <cdr:x>0.36691</cdr:x>
      <cdr:y>0.25663</cdr:y>
    </cdr:from>
    <cdr:to>
      <cdr:x>0.49539</cdr:x>
      <cdr:y>0.29015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3177316" y="1614080"/>
          <a:ext cx="1112605" cy="2108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Trump</a:t>
          </a:r>
        </a:p>
      </cdr:txBody>
    </cdr:sp>
  </cdr:relSizeAnchor>
  <cdr:relSizeAnchor xmlns:cdr="http://schemas.openxmlformats.org/drawingml/2006/chartDrawing">
    <cdr:from>
      <cdr:x>0.24936</cdr:x>
      <cdr:y>0.07628</cdr:y>
    </cdr:from>
    <cdr:to>
      <cdr:x>0.31738</cdr:x>
      <cdr:y>0.10981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2159415" y="479771"/>
          <a:ext cx="589020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Cruz</a:t>
          </a:r>
        </a:p>
      </cdr:txBody>
    </cdr:sp>
  </cdr:relSizeAnchor>
  <cdr:relSizeAnchor xmlns:cdr="http://schemas.openxmlformats.org/drawingml/2006/chartDrawing">
    <cdr:from>
      <cdr:x>0.51384</cdr:x>
      <cdr:y>0.10981</cdr:y>
    </cdr:from>
    <cdr:to>
      <cdr:x>0.51637</cdr:x>
      <cdr:y>0.96413</cdr:y>
    </cdr:to>
    <cdr:cxnSp macro="">
      <cdr:nvCxnSpPr>
        <cdr:cNvPr id="14" name="Straight Connector 13"/>
        <cdr:cNvCxnSpPr/>
      </cdr:nvCxnSpPr>
      <cdr:spPr>
        <a:xfrm xmlns:a="http://schemas.openxmlformats.org/drawingml/2006/main" flipV="1">
          <a:off x="4449750" y="690647"/>
          <a:ext cx="21909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0.60872</cdr:x>
      <cdr:y>0.09941</cdr:y>
    </cdr:from>
    <cdr:to>
      <cdr:x>0.61125</cdr:x>
      <cdr:y>0.95373</cdr:y>
    </cdr:to>
    <cdr:cxnSp macro="">
      <cdr:nvCxnSpPr>
        <cdr:cNvPr id="15" name="Straight Connector 14"/>
        <cdr:cNvCxnSpPr/>
      </cdr:nvCxnSpPr>
      <cdr:spPr>
        <a:xfrm xmlns:a="http://schemas.openxmlformats.org/drawingml/2006/main" flipV="1">
          <a:off x="5271372" y="625209"/>
          <a:ext cx="21909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0.70108</cdr:x>
      <cdr:y>0.06819</cdr:y>
    </cdr:from>
    <cdr:to>
      <cdr:x>0.70361</cdr:x>
      <cdr:y>0.92251</cdr:y>
    </cdr:to>
    <cdr:cxnSp macro="">
      <cdr:nvCxnSpPr>
        <cdr:cNvPr id="16" name="Straight Connector 15"/>
        <cdr:cNvCxnSpPr/>
      </cdr:nvCxnSpPr>
      <cdr:spPr>
        <a:xfrm xmlns:a="http://schemas.openxmlformats.org/drawingml/2006/main" flipV="1">
          <a:off x="6071182" y="428892"/>
          <a:ext cx="21909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0.78336</cdr:x>
      <cdr:y>0.0786</cdr:y>
    </cdr:from>
    <cdr:to>
      <cdr:x>0.78589</cdr:x>
      <cdr:y>0.93292</cdr:y>
    </cdr:to>
    <cdr:cxnSp macro="">
      <cdr:nvCxnSpPr>
        <cdr:cNvPr id="17" name="Straight Connector 16"/>
        <cdr:cNvCxnSpPr/>
      </cdr:nvCxnSpPr>
      <cdr:spPr>
        <a:xfrm xmlns:a="http://schemas.openxmlformats.org/drawingml/2006/main" flipV="1">
          <a:off x="6783739" y="494330"/>
          <a:ext cx="21909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0.89</cdr:x>
      <cdr:y>0.0786</cdr:y>
    </cdr:from>
    <cdr:to>
      <cdr:x>0.89253</cdr:x>
      <cdr:y>0.93292</cdr:y>
    </cdr:to>
    <cdr:cxnSp macro="">
      <cdr:nvCxnSpPr>
        <cdr:cNvPr id="18" name="Straight Connector 17"/>
        <cdr:cNvCxnSpPr/>
      </cdr:nvCxnSpPr>
      <cdr:spPr>
        <a:xfrm xmlns:a="http://schemas.openxmlformats.org/drawingml/2006/main" flipV="1">
          <a:off x="7707155" y="494330"/>
          <a:ext cx="21909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0.15365</cdr:x>
      <cdr:y>0.61734</cdr:y>
    </cdr:from>
    <cdr:to>
      <cdr:x>0.29911</cdr:x>
      <cdr:y>0.66936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83483" y="3410495"/>
          <a:ext cx="931042" cy="2873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O'Malley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0.70612</cdr:x>
      <cdr:y>0.089</cdr:y>
    </cdr:from>
    <cdr:to>
      <cdr:x>0.79932</cdr:x>
      <cdr:y>0.14103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114808" y="559769"/>
          <a:ext cx="807080" cy="3271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Hogan</a:t>
          </a:r>
        </a:p>
      </cdr:txBody>
    </cdr:sp>
  </cdr:relSizeAnchor>
  <cdr:relSizeAnchor xmlns:cdr="http://schemas.openxmlformats.org/drawingml/2006/chartDrawing">
    <cdr:from>
      <cdr:x>0.23844</cdr:x>
      <cdr:y>0.29478</cdr:y>
    </cdr:from>
    <cdr:to>
      <cdr:x>0.35565</cdr:x>
      <cdr:y>0.34681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526207" y="1628512"/>
          <a:ext cx="750268" cy="287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err="1"/>
            <a:t>Neuman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0.44982</cdr:x>
      <cdr:y>0.54839</cdr:y>
    </cdr:from>
    <cdr:to>
      <cdr:x>0.54302</cdr:x>
      <cdr:y>0.60041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879187" y="3029592"/>
          <a:ext cx="596554" cy="2873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Obama</a:t>
          </a:r>
        </a:p>
      </cdr:txBody>
    </cdr:sp>
  </cdr:relSizeAnchor>
  <cdr:relSizeAnchor xmlns:cdr="http://schemas.openxmlformats.org/drawingml/2006/chartDrawing">
    <cdr:from>
      <cdr:x>0.61964</cdr:x>
      <cdr:y>0.37339</cdr:y>
    </cdr:from>
    <cdr:to>
      <cdr:x>0.71284</cdr:x>
      <cdr:y>0.42542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365896" y="2348433"/>
          <a:ext cx="807080" cy="3271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Schuh</a:t>
          </a:r>
        </a:p>
      </cdr:txBody>
    </cdr:sp>
  </cdr:relSizeAnchor>
  <cdr:relSizeAnchor xmlns:cdr="http://schemas.openxmlformats.org/drawingml/2006/chartDrawing">
    <cdr:from>
      <cdr:x>0.5105</cdr:x>
      <cdr:y>0.11207</cdr:y>
    </cdr:from>
    <cdr:to>
      <cdr:x>0.51339</cdr:x>
      <cdr:y>0.90636</cdr:y>
    </cdr:to>
    <cdr:cxnSp macro="">
      <cdr:nvCxnSpPr>
        <cdr:cNvPr id="8" name="Straight Connector 7"/>
        <cdr:cNvCxnSpPr/>
      </cdr:nvCxnSpPr>
      <cdr:spPr>
        <a:xfrm xmlns:a="http://schemas.openxmlformats.org/drawingml/2006/main" flipV="1">
          <a:off x="3267608" y="619125"/>
          <a:ext cx="18517" cy="438806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0.51888</cdr:x>
      <cdr:y>0.82426</cdr:y>
    </cdr:from>
    <cdr:to>
      <cdr:x>0.72124</cdr:x>
      <cdr:y>0.87629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4493376" y="5184120"/>
          <a:ext cx="1752405" cy="3271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After 2014 Elections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0.38636</cdr:x>
      <cdr:y>0.17742</cdr:y>
    </cdr:from>
    <cdr:to>
      <cdr:x>0.38636</cdr:x>
      <cdr:y>0.72581</cdr:y>
    </cdr:to>
    <cdr:cxnSp macro="">
      <cdr:nvCxnSpPr>
        <cdr:cNvPr id="7" name="Straight Connector 6"/>
        <cdr:cNvCxnSpPr/>
      </cdr:nvCxnSpPr>
      <cdr:spPr>
        <a:xfrm xmlns:a="http://schemas.openxmlformats.org/drawingml/2006/main" flipV="1">
          <a:off x="1295400" y="838200"/>
          <a:ext cx="0" cy="259080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0.68182</cdr:x>
      <cdr:y>0.17742</cdr:y>
    </cdr:from>
    <cdr:to>
      <cdr:x>0.68182</cdr:x>
      <cdr:y>0.72581</cdr:y>
    </cdr:to>
    <cdr:cxnSp macro="">
      <cdr:nvCxnSpPr>
        <cdr:cNvPr id="8" name="Straight Connector 7"/>
        <cdr:cNvCxnSpPr/>
      </cdr:nvCxnSpPr>
      <cdr:spPr>
        <a:xfrm xmlns:a="http://schemas.openxmlformats.org/drawingml/2006/main" flipH="1" flipV="1">
          <a:off x="2286000" y="838200"/>
          <a:ext cx="1" cy="259080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0.35013</cdr:x>
      <cdr:y>0.07746</cdr:y>
    </cdr:from>
    <cdr:to>
      <cdr:x>0.35097</cdr:x>
      <cdr:y>0.87283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 flipV="1">
          <a:off x="3032004" y="487156"/>
          <a:ext cx="7271" cy="500244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0.66667</cdr:x>
      <cdr:y>0.07514</cdr:y>
    </cdr:from>
    <cdr:to>
      <cdr:x>0.66919</cdr:x>
      <cdr:y>0.87052</cdr:y>
    </cdr:to>
    <cdr:cxnSp macro="">
      <cdr:nvCxnSpPr>
        <cdr:cNvPr id="5" name="Straight Connector 4"/>
        <cdr:cNvCxnSpPr/>
      </cdr:nvCxnSpPr>
      <cdr:spPr>
        <a:xfrm xmlns:a="http://schemas.openxmlformats.org/drawingml/2006/main" flipV="1">
          <a:off x="5773168" y="472615"/>
          <a:ext cx="21813" cy="500244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0.03275</cdr:x>
      <cdr:y>0.15029</cdr:y>
    </cdr:from>
    <cdr:to>
      <cdr:x>0.08984</cdr:x>
      <cdr:y>0.18497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83569" y="945229"/>
          <a:ext cx="494427" cy="218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35%</a:t>
          </a:r>
        </a:p>
      </cdr:txBody>
    </cdr:sp>
  </cdr:relSizeAnchor>
  <cdr:relSizeAnchor xmlns:cdr="http://schemas.openxmlformats.org/drawingml/2006/chartDrawing">
    <cdr:from>
      <cdr:x>0.17043</cdr:x>
      <cdr:y>0.15374</cdr:y>
    </cdr:from>
    <cdr:to>
      <cdr:x>0.22753</cdr:x>
      <cdr:y>0.18842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475914" y="966945"/>
          <a:ext cx="494427" cy="218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52%</a:t>
          </a:r>
        </a:p>
      </cdr:txBody>
    </cdr:sp>
  </cdr:relSizeAnchor>
  <cdr:relSizeAnchor xmlns:cdr="http://schemas.openxmlformats.org/drawingml/2006/chartDrawing">
    <cdr:from>
      <cdr:x>0.28462</cdr:x>
      <cdr:y>0.15374</cdr:y>
    </cdr:from>
    <cdr:to>
      <cdr:x>0.34172</cdr:x>
      <cdr:y>0.18842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464769" y="966945"/>
          <a:ext cx="494427" cy="218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13%</a:t>
          </a:r>
        </a:p>
      </cdr:txBody>
    </cdr:sp>
  </cdr:relSizeAnchor>
  <cdr:relSizeAnchor xmlns:cdr="http://schemas.openxmlformats.org/drawingml/2006/chartDrawing">
    <cdr:from>
      <cdr:x>0.3879</cdr:x>
      <cdr:y>0.15143</cdr:y>
    </cdr:from>
    <cdr:to>
      <cdr:x>0.44499</cdr:x>
      <cdr:y>0.18611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3359101" y="952403"/>
          <a:ext cx="494427" cy="218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4%</a:t>
          </a:r>
        </a:p>
      </cdr:txBody>
    </cdr:sp>
  </cdr:relSizeAnchor>
  <cdr:relSizeAnchor xmlns:cdr="http://schemas.openxmlformats.org/drawingml/2006/chartDrawing">
    <cdr:from>
      <cdr:x>0.48949</cdr:x>
      <cdr:y>0.15259</cdr:y>
    </cdr:from>
    <cdr:to>
      <cdr:x>0.54659</cdr:x>
      <cdr:y>0.18727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4238891" y="959674"/>
          <a:ext cx="494427" cy="218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34%</a:t>
          </a:r>
        </a:p>
      </cdr:txBody>
    </cdr:sp>
  </cdr:relSizeAnchor>
  <cdr:relSizeAnchor xmlns:cdr="http://schemas.openxmlformats.org/drawingml/2006/chartDrawing">
    <cdr:from>
      <cdr:x>0.60116</cdr:x>
      <cdr:y>0.15259</cdr:y>
    </cdr:from>
    <cdr:to>
      <cdr:x>0.65826</cdr:x>
      <cdr:y>0.18727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5205933" y="959674"/>
          <a:ext cx="494427" cy="218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62%</a:t>
          </a:r>
        </a:p>
      </cdr:txBody>
    </cdr:sp>
  </cdr:relSizeAnchor>
  <cdr:relSizeAnchor xmlns:cdr="http://schemas.openxmlformats.org/drawingml/2006/chartDrawing">
    <cdr:from>
      <cdr:x>0.67257</cdr:x>
      <cdr:y>0.00191</cdr:y>
    </cdr:from>
    <cdr:to>
      <cdr:x>0.75484</cdr:x>
      <cdr:y>0.03847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5791200" y="11482"/>
          <a:ext cx="708394" cy="2200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18%</a:t>
          </a:r>
        </a:p>
      </cdr:txBody>
    </cdr:sp>
  </cdr:relSizeAnchor>
  <cdr:relSizeAnchor xmlns:cdr="http://schemas.openxmlformats.org/drawingml/2006/chartDrawing">
    <cdr:from>
      <cdr:x>0.81023</cdr:x>
      <cdr:y>0.14796</cdr:y>
    </cdr:from>
    <cdr:to>
      <cdr:x>0.86733</cdr:x>
      <cdr:y>0.18264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7016410" y="930590"/>
          <a:ext cx="494427" cy="218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58%</a:t>
          </a:r>
        </a:p>
      </cdr:txBody>
    </cdr:sp>
  </cdr:relSizeAnchor>
  <cdr:relSizeAnchor xmlns:cdr="http://schemas.openxmlformats.org/drawingml/2006/chartDrawing">
    <cdr:from>
      <cdr:x>0.92862</cdr:x>
      <cdr:y>0.14912</cdr:y>
    </cdr:from>
    <cdr:to>
      <cdr:x>0.98571</cdr:x>
      <cdr:y>0.1838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8041619" y="937861"/>
          <a:ext cx="494427" cy="218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24%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0.22404</cdr:x>
      <cdr:y>0.13699</cdr:y>
    </cdr:from>
    <cdr:to>
      <cdr:x>0.227</cdr:x>
      <cdr:y>0.8317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 flipV="1">
          <a:off x="1438275" y="666751"/>
          <a:ext cx="19050" cy="338137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0.5089</cdr:x>
      <cdr:y>0.15264</cdr:y>
    </cdr:from>
    <cdr:to>
      <cdr:x>0.51187</cdr:x>
      <cdr:y>0.84149</cdr:y>
    </cdr:to>
    <cdr:cxnSp macro="">
      <cdr:nvCxnSpPr>
        <cdr:cNvPr id="4" name="Straight Connector 3"/>
        <cdr:cNvCxnSpPr/>
      </cdr:nvCxnSpPr>
      <cdr:spPr>
        <a:xfrm xmlns:a="http://schemas.openxmlformats.org/drawingml/2006/main" flipV="1">
          <a:off x="3267075" y="742951"/>
          <a:ext cx="19050" cy="335279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0.80415</cdr:x>
      <cdr:y>0.15264</cdr:y>
    </cdr:from>
    <cdr:to>
      <cdr:x>0.80712</cdr:x>
      <cdr:y>0.8317</cdr:y>
    </cdr:to>
    <cdr:cxnSp macro="">
      <cdr:nvCxnSpPr>
        <cdr:cNvPr id="9" name="Straight Connector 8"/>
        <cdr:cNvCxnSpPr/>
      </cdr:nvCxnSpPr>
      <cdr:spPr>
        <a:xfrm xmlns:a="http://schemas.openxmlformats.org/drawingml/2006/main" flipV="1">
          <a:off x="5162550" y="742950"/>
          <a:ext cx="19050" cy="330517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0.6789</cdr:x>
      <cdr:y>0.11765</cdr:y>
    </cdr:from>
    <cdr:to>
      <cdr:x>0.88364</cdr:x>
      <cdr:y>0.17968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638800" y="609600"/>
          <a:ext cx="1700530" cy="3214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Kasich, Trump</a:t>
          </a:r>
        </a:p>
      </cdr:txBody>
    </cdr:sp>
  </cdr:relSizeAnchor>
  <cdr:relSizeAnchor xmlns:cdr="http://schemas.openxmlformats.org/drawingml/2006/chartDrawing">
    <cdr:from>
      <cdr:x>0.82263</cdr:x>
      <cdr:y>0.56138</cdr:y>
    </cdr:from>
    <cdr:to>
      <cdr:x>0.9217</cdr:x>
      <cdr:y>0.59491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5281185" y="2732370"/>
          <a:ext cx="636014" cy="163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Sanders</a:t>
          </a:r>
        </a:p>
      </cdr:txBody>
    </cdr:sp>
  </cdr:relSizeAnchor>
  <cdr:relSizeAnchor xmlns:cdr="http://schemas.openxmlformats.org/drawingml/2006/chartDrawing">
    <cdr:from>
      <cdr:x>0.04869</cdr:x>
      <cdr:y>0.09131</cdr:y>
    </cdr:from>
    <cdr:to>
      <cdr:x>0.2092</cdr:x>
      <cdr:y>0.15656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12581" y="444430"/>
          <a:ext cx="1030443" cy="3175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Clinton, Cruz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0.42065</cdr:x>
      <cdr:y>0.09827</cdr:y>
    </cdr:from>
    <cdr:to>
      <cdr:x>0.42149</cdr:x>
      <cdr:y>0.86705</cdr:y>
    </cdr:to>
    <cdr:cxnSp macro="">
      <cdr:nvCxnSpPr>
        <cdr:cNvPr id="7" name="Straight Connector 6"/>
        <cdr:cNvCxnSpPr/>
      </cdr:nvCxnSpPr>
      <cdr:spPr>
        <a:xfrm xmlns:a="http://schemas.openxmlformats.org/drawingml/2006/main" flipV="1">
          <a:off x="3642767" y="618034"/>
          <a:ext cx="7271" cy="483521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0.22334</cdr:x>
      <cdr:y>0.10751</cdr:y>
    </cdr:from>
    <cdr:to>
      <cdr:x>0.2267</cdr:x>
      <cdr:y>0.87052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1934084" y="676202"/>
          <a:ext cx="29084" cy="47988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0.50798</cdr:x>
      <cdr:y>0.10636</cdr:y>
    </cdr:from>
    <cdr:to>
      <cdr:x>0.50966</cdr:x>
      <cdr:y>0.87283</cdr:y>
    </cdr:to>
    <cdr:cxnSp macro="">
      <cdr:nvCxnSpPr>
        <cdr:cNvPr id="4" name="Straight Connector 3"/>
        <cdr:cNvCxnSpPr/>
      </cdr:nvCxnSpPr>
      <cdr:spPr>
        <a:xfrm xmlns:a="http://schemas.openxmlformats.org/drawingml/2006/main" flipV="1">
          <a:off x="4398950" y="668931"/>
          <a:ext cx="14542" cy="48206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0.80603</cdr:x>
      <cdr:y>0.11329</cdr:y>
    </cdr:from>
    <cdr:to>
      <cdr:x>0.80856</cdr:x>
      <cdr:y>0.93755</cdr:y>
    </cdr:to>
    <cdr:cxnSp macro="">
      <cdr:nvCxnSpPr>
        <cdr:cNvPr id="9" name="Straight Connector 8"/>
        <cdr:cNvCxnSpPr/>
      </cdr:nvCxnSpPr>
      <cdr:spPr>
        <a:xfrm xmlns:a="http://schemas.openxmlformats.org/drawingml/2006/main" flipV="1">
          <a:off x="6980017" y="712557"/>
          <a:ext cx="21949" cy="518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0.68178</cdr:x>
      <cdr:y>0.11098</cdr:y>
    </cdr:from>
    <cdr:to>
      <cdr:x>0.79765</cdr:x>
      <cdr:y>0.14451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904051" y="698017"/>
          <a:ext cx="1003392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Kasich</a:t>
          </a:r>
        </a:p>
      </cdr:txBody>
    </cdr:sp>
  </cdr:relSizeAnchor>
  <cdr:relSizeAnchor xmlns:cdr="http://schemas.openxmlformats.org/drawingml/2006/chartDrawing">
    <cdr:from>
      <cdr:x>0.67254</cdr:x>
      <cdr:y>0.46703</cdr:y>
    </cdr:from>
    <cdr:to>
      <cdr:x>0.77161</cdr:x>
      <cdr:y>0.50056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5823990" y="2937346"/>
          <a:ext cx="857922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Cruz</a:t>
          </a:r>
        </a:p>
      </cdr:txBody>
    </cdr:sp>
  </cdr:relSizeAnchor>
  <cdr:relSizeAnchor xmlns:cdr="http://schemas.openxmlformats.org/drawingml/2006/chartDrawing">
    <cdr:from>
      <cdr:x>0.04785</cdr:x>
      <cdr:y>0.1364</cdr:y>
    </cdr:from>
    <cdr:to>
      <cdr:x>0.16037</cdr:x>
      <cdr:y>0.16993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414372" y="857855"/>
          <a:ext cx="974396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Clinton, Cruz</a:t>
          </a:r>
        </a:p>
      </cdr:txBody>
    </cdr:sp>
  </cdr:relSizeAnchor>
  <cdr:relSizeAnchor xmlns:cdr="http://schemas.openxmlformats.org/drawingml/2006/chartDrawing">
    <cdr:from>
      <cdr:x>0.86313</cdr:x>
      <cdr:y>0.43929</cdr:y>
    </cdr:from>
    <cdr:to>
      <cdr:x>0.9622</cdr:x>
      <cdr:y>0.47282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7474483" y="2762880"/>
          <a:ext cx="857922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Cruz</a:t>
          </a:r>
        </a:p>
      </cdr:txBody>
    </cdr:sp>
  </cdr:relSizeAnchor>
  <cdr:relSizeAnchor xmlns:cdr="http://schemas.openxmlformats.org/drawingml/2006/chartDrawing">
    <cdr:from>
      <cdr:x>0.23509</cdr:x>
      <cdr:y>0.26126</cdr:y>
    </cdr:from>
    <cdr:to>
      <cdr:x>0.33416</cdr:x>
      <cdr:y>0.29479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2035781" y="1643147"/>
          <a:ext cx="857922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Clinton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0.23258</cdr:x>
      <cdr:y>0.07168</cdr:y>
    </cdr:from>
    <cdr:to>
      <cdr:x>0.23678</cdr:x>
      <cdr:y>0.87168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2014050" y="450802"/>
          <a:ext cx="36370" cy="50315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0.50798</cdr:x>
      <cdr:y>0.10636</cdr:y>
    </cdr:from>
    <cdr:to>
      <cdr:x>0.50966</cdr:x>
      <cdr:y>0.87283</cdr:y>
    </cdr:to>
    <cdr:cxnSp macro="">
      <cdr:nvCxnSpPr>
        <cdr:cNvPr id="4" name="Straight Connector 3"/>
        <cdr:cNvCxnSpPr/>
      </cdr:nvCxnSpPr>
      <cdr:spPr>
        <a:xfrm xmlns:a="http://schemas.openxmlformats.org/drawingml/2006/main" flipV="1">
          <a:off x="4398950" y="668931"/>
          <a:ext cx="14542" cy="48206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0.70529</cdr:x>
      <cdr:y>0.07398</cdr:y>
    </cdr:from>
    <cdr:to>
      <cdr:x>0.71117</cdr:x>
      <cdr:y>0.86821</cdr:y>
    </cdr:to>
    <cdr:cxnSp macro="">
      <cdr:nvCxnSpPr>
        <cdr:cNvPr id="9" name="Straight Connector 8"/>
        <cdr:cNvCxnSpPr/>
      </cdr:nvCxnSpPr>
      <cdr:spPr>
        <a:xfrm xmlns:a="http://schemas.openxmlformats.org/drawingml/2006/main" flipH="1" flipV="1">
          <a:off x="6107598" y="465314"/>
          <a:ext cx="50933" cy="499520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0.85474</cdr:x>
      <cdr:y>0.09826</cdr:y>
    </cdr:from>
    <cdr:to>
      <cdr:x>0.97061</cdr:x>
      <cdr:y>0.13179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401870" y="618017"/>
          <a:ext cx="1003405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 Trump</a:t>
          </a:r>
        </a:p>
      </cdr:txBody>
    </cdr:sp>
  </cdr:relSizeAnchor>
  <cdr:relSizeAnchor xmlns:cdr="http://schemas.openxmlformats.org/drawingml/2006/chartDrawing">
    <cdr:from>
      <cdr:x>0.62963</cdr:x>
      <cdr:y>0.46647</cdr:y>
    </cdr:from>
    <cdr:to>
      <cdr:x>0.7287</cdr:x>
      <cdr:y>0.5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5181600" y="2630331"/>
          <a:ext cx="815307" cy="1890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Sanders</a:t>
          </a:r>
        </a:p>
      </cdr:txBody>
    </cdr:sp>
  </cdr:relSizeAnchor>
  <cdr:relSizeAnchor xmlns:cdr="http://schemas.openxmlformats.org/drawingml/2006/chartDrawing">
    <cdr:from>
      <cdr:x>0.0764</cdr:x>
      <cdr:y>0.1468</cdr:y>
    </cdr:from>
    <cdr:to>
      <cdr:x>0.18892</cdr:x>
      <cdr:y>0.18033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661586" y="923294"/>
          <a:ext cx="974396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Clinton</a:t>
          </a:r>
        </a:p>
      </cdr:txBody>
    </cdr:sp>
  </cdr:relSizeAnchor>
  <cdr:relSizeAnchor xmlns:cdr="http://schemas.openxmlformats.org/drawingml/2006/chartDrawing">
    <cdr:from>
      <cdr:x>0.3837</cdr:x>
      <cdr:y>0.11212</cdr:y>
    </cdr:from>
    <cdr:to>
      <cdr:x>0.49957</cdr:x>
      <cdr:y>0.14565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3322747" y="705189"/>
          <a:ext cx="1003405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 Trump</a:t>
          </a:r>
        </a:p>
      </cdr:txBody>
    </cdr:sp>
  </cdr:relSizeAnchor>
  <cdr:relSizeAnchor xmlns:cdr="http://schemas.openxmlformats.org/drawingml/2006/chartDrawing">
    <cdr:from>
      <cdr:x>0.56674</cdr:x>
      <cdr:y>0.24392</cdr:y>
    </cdr:from>
    <cdr:to>
      <cdr:x>0.67926</cdr:x>
      <cdr:y>0.27745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4907823" y="1534082"/>
          <a:ext cx="974396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Clinton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0.50964</cdr:x>
      <cdr:y>0.07746</cdr:y>
    </cdr:from>
    <cdr:to>
      <cdr:x>0.51217</cdr:x>
      <cdr:y>0.93178</cdr:y>
    </cdr:to>
    <cdr:cxnSp macro="">
      <cdr:nvCxnSpPr>
        <cdr:cNvPr id="4" name="Straight Connector 3"/>
        <cdr:cNvCxnSpPr/>
      </cdr:nvCxnSpPr>
      <cdr:spPr>
        <a:xfrm xmlns:a="http://schemas.openxmlformats.org/drawingml/2006/main" flipV="1">
          <a:off x="4413395" y="487156"/>
          <a:ext cx="21910" cy="537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0.55737</cdr:x>
      <cdr:y>0.17211</cdr:y>
    </cdr:from>
    <cdr:to>
      <cdr:x>0.65645</cdr:x>
      <cdr:y>0.23122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567583" y="800100"/>
          <a:ext cx="634192" cy="2748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Clinton</a:t>
          </a:r>
        </a:p>
      </cdr:txBody>
    </cdr:sp>
  </cdr:relSizeAnchor>
  <cdr:relSizeAnchor xmlns:cdr="http://schemas.openxmlformats.org/drawingml/2006/chartDrawing">
    <cdr:from>
      <cdr:x>0.16708</cdr:x>
      <cdr:y>0.47744</cdr:y>
    </cdr:from>
    <cdr:to>
      <cdr:x>0.26615</cdr:x>
      <cdr:y>0.51097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1446843" y="3002793"/>
          <a:ext cx="857922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Sanders</a:t>
          </a:r>
        </a:p>
      </cdr:txBody>
    </cdr:sp>
  </cdr:relSizeAnchor>
  <cdr:relSizeAnchor xmlns:cdr="http://schemas.openxmlformats.org/drawingml/2006/chartDrawing">
    <cdr:from>
      <cdr:x>0.86145</cdr:x>
      <cdr:y>0.81502</cdr:y>
    </cdr:from>
    <cdr:to>
      <cdr:x>0.98993</cdr:x>
      <cdr:y>0.84854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7459931" y="5125969"/>
          <a:ext cx="1112605" cy="2108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Trump</a:t>
          </a:r>
        </a:p>
      </cdr:txBody>
    </cdr:sp>
  </cdr:relSizeAnchor>
  <cdr:relSizeAnchor xmlns:cdr="http://schemas.openxmlformats.org/drawingml/2006/chartDrawing">
    <cdr:from>
      <cdr:x>0.72291</cdr:x>
      <cdr:y>0.87397</cdr:y>
    </cdr:from>
    <cdr:to>
      <cdr:x>0.83543</cdr:x>
      <cdr:y>0.9075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6260254" y="5496756"/>
          <a:ext cx="974395" cy="210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Cruz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6E7FDDAF-4E85-4CB6-91C6-EDE66175F745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727D397E-695C-4C94-A4E6-2B25C8D3C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80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20" name="Rectangle 140"/>
          <p:cNvSpPr>
            <a:spLocks noGrp="1" noChangeArrowheads="1"/>
          </p:cNvSpPr>
          <p:nvPr>
            <p:ph type="ctrTitle" sz="quarter"/>
          </p:nvPr>
        </p:nvSpPr>
        <p:spPr>
          <a:xfrm>
            <a:off x="2590800" y="2640013"/>
            <a:ext cx="6019800" cy="1230312"/>
          </a:xfrm>
        </p:spPr>
        <p:txBody>
          <a:bodyPr/>
          <a:lstStyle>
            <a:lvl1pPr algn="r"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7421" name="Rectangle 14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90800" y="3867150"/>
            <a:ext cx="6019800" cy="685800"/>
          </a:xfrm>
        </p:spPr>
        <p:txBody>
          <a:bodyPr/>
          <a:lstStyle>
            <a:lvl1pPr marL="0" indent="0" algn="r"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E997747-6480-41E3-9F20-496F597679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55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E711C-F56A-48F0-8D6D-C79AE5189B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7913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381000"/>
            <a:ext cx="20002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848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0E18-CD21-454C-BC87-6D7617F0C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0603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1157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9243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10100" y="1600200"/>
            <a:ext cx="3924300" cy="45720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/>
          </a:p>
        </p:txBody>
      </p:sp>
      <p:sp>
        <p:nvSpPr>
          <p:cNvPr id="5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CBC43-8D3B-438E-A382-14B959AB77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5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0C71-4008-4B5A-8DF8-3BA6A259BD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3008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A5B23-23C1-4DD1-B38B-1A4E79325F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7752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A96E0-D84A-45F2-9658-512BEAF148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7673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30D45-8612-4E8C-8562-F256CF5F01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2064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3EA33-779B-4232-96CC-4F5A2484E8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0683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E8D68-AF41-408F-A576-6DC489AE9F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9301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C0D62-400E-4C42-8398-B1FA514C31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9947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F4412-7269-49FF-BA8A-69272ADBC5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2034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01000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8001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398" name="Rectangle 14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324600"/>
            <a:ext cx="1676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399" name="Rectangle 14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7400" y="6324600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400" name="Rectangle 1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324600"/>
            <a:ext cx="1066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75CCBC43-8D3B-438E-A382-14B959AB77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  <p:sldLayoutId id="2147484026" r:id="rId12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lr>
          <a:srgbClr val="000000"/>
        </a:buClr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Century Gothic" pitchFamily="34" charset="0"/>
        <a:buChar char="−"/>
        <a:defRPr sz="22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Century Gothic" pitchFamily="34" charset="0"/>
        <a:buChar char="−"/>
        <a:defRPr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828800"/>
            <a:ext cx="8686800" cy="1829761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CSLI Survey Spring 2016</a:t>
            </a:r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 smtClean="0"/>
              <a:t>Presented to Almost 7:30 Dem Club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>
            <a:normAutofit/>
          </a:bodyPr>
          <a:lstStyle/>
          <a:p>
            <a:pPr marR="0" algn="ctr" eaLnBrk="1" hangingPunct="1">
              <a:lnSpc>
                <a:spcPct val="80000"/>
              </a:lnSpc>
            </a:pPr>
            <a:r>
              <a:rPr lang="en-US" sz="2500" dirty="0" smtClean="0"/>
              <a:t>April 15, 2016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85800"/>
          </a:xfrm>
        </p:spPr>
        <p:txBody>
          <a:bodyPr/>
          <a:lstStyle/>
          <a:p>
            <a:r>
              <a:rPr lang="en-US" dirty="0" smtClean="0"/>
              <a:t>Economic Conditions - Applies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4392940"/>
              </p:ext>
            </p:extLst>
          </p:nvPr>
        </p:nvGraphicFramePr>
        <p:xfrm>
          <a:off x="381000" y="1087677"/>
          <a:ext cx="8458198" cy="4862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82836">
                  <a:extLst>
                    <a:ext uri="{9D8B030D-6E8A-4147-A177-3AD203B41FA5}">
                      <a16:colId xmlns:a16="http://schemas.microsoft.com/office/drawing/2014/main" val="3063980626"/>
                    </a:ext>
                  </a:extLst>
                </a:gridCol>
                <a:gridCol w="1424708">
                  <a:extLst>
                    <a:ext uri="{9D8B030D-6E8A-4147-A177-3AD203B41FA5}">
                      <a16:colId xmlns:a16="http://schemas.microsoft.com/office/drawing/2014/main" val="4124582093"/>
                    </a:ext>
                  </a:extLst>
                </a:gridCol>
                <a:gridCol w="1175327">
                  <a:extLst>
                    <a:ext uri="{9D8B030D-6E8A-4147-A177-3AD203B41FA5}">
                      <a16:colId xmlns:a16="http://schemas.microsoft.com/office/drawing/2014/main" val="49551025"/>
                    </a:ext>
                  </a:extLst>
                </a:gridCol>
                <a:gridCol w="1175327">
                  <a:extLst>
                    <a:ext uri="{9D8B030D-6E8A-4147-A177-3AD203B41FA5}">
                      <a16:colId xmlns:a16="http://schemas.microsoft.com/office/drawing/2014/main" val="2498892934"/>
                    </a:ext>
                  </a:extLst>
                </a:gridCol>
              </a:tblGrid>
              <a:tr h="8104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Condition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Public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Students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Public-</a:t>
                      </a:r>
                      <a:r>
                        <a:rPr lang="en-US" sz="1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Stds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2873811"/>
                  </a:ext>
                </a:extLst>
              </a:tr>
              <a:tr h="54027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Taxes are too high in relation to the govt. services provided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5564482"/>
                  </a:ext>
                </a:extLst>
              </a:tr>
              <a:tr h="54027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Wages or salaries are not rising as fast as the cost of living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4128656"/>
                  </a:ext>
                </a:extLst>
              </a:tr>
              <a:tr h="40520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Hard to afford the cost of education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8865000"/>
                  </a:ext>
                </a:extLst>
              </a:tr>
              <a:tr h="54027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Health care insurance is unavailable, too expensive or inadequate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8981140"/>
                  </a:ext>
                </a:extLst>
              </a:tr>
              <a:tr h="54027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Received a salary increase or other increase in income recently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2247450"/>
                  </a:ext>
                </a:extLst>
              </a:tr>
              <a:tr h="54027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Hard to afford the cost of food and groceries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1472090"/>
                  </a:ext>
                </a:extLst>
              </a:tr>
              <a:tr h="40520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Found a new or better job recently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75495532"/>
                  </a:ext>
                </a:extLst>
              </a:tr>
              <a:tr h="54027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Facing the possibility of unemployment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0287908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 bwMode="auto">
          <a:xfrm>
            <a:off x="7772400" y="2514600"/>
            <a:ext cx="914400" cy="457200"/>
          </a:xfrm>
          <a:prstGeom prst="roundRect">
            <a:avLst/>
          </a:prstGeom>
          <a:solidFill>
            <a:schemeClr val="tx1">
              <a:alpha val="0"/>
            </a:schemeClr>
          </a:solidFill>
          <a:ln w="349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7772400" y="4953000"/>
            <a:ext cx="914400" cy="457200"/>
          </a:xfrm>
          <a:prstGeom prst="roundRect">
            <a:avLst/>
          </a:prstGeom>
          <a:solidFill>
            <a:schemeClr val="tx1">
              <a:alpha val="0"/>
            </a:schemeClr>
          </a:solidFill>
          <a:ln w="349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865795"/>
      </p:ext>
    </p:extLst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09600"/>
          </a:xfrm>
        </p:spPr>
        <p:txBody>
          <a:bodyPr/>
          <a:lstStyle/>
          <a:p>
            <a:r>
              <a:rPr lang="en-US" sz="2400" dirty="0" smtClean="0"/>
              <a:t>Income and Economic Conditions - % Applies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879072"/>
              </p:ext>
            </p:extLst>
          </p:nvPr>
        </p:nvGraphicFramePr>
        <p:xfrm>
          <a:off x="533400" y="1143001"/>
          <a:ext cx="8305799" cy="47683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0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46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599"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Condition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400">
                          <a:effectLst/>
                        </a:rPr>
                        <a:t>Under 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$75,000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400">
                          <a:effectLst/>
                        </a:rPr>
                        <a:t>$75,000+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400">
                          <a:effectLst/>
                        </a:rPr>
                        <a:t>Under $75k-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Over 75K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088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Hard to afford cost of food and groceries*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47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794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Health care insurance is unavailable, too expensive or inadequate*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47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33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561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Hard to afford the cost of education*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52400" algn="l"/>
                          <a:tab pos="228600" algn="l"/>
                          <a:tab pos="247650" algn="ctr"/>
                        </a:tabLst>
                      </a:pPr>
                      <a:r>
                        <a:rPr lang="en-US" sz="1800" dirty="0">
                          <a:effectLst/>
                        </a:rPr>
                        <a:t>43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35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3794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Taxes are too high in relation to the government services provided*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62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54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107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Wages or salaries are not rising as fast as the cost of living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61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56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088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Facing the possibility of unemployment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</a:rPr>
                        <a:t>-1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561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Found a new or better job recently*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12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</a:rPr>
                        <a:t>-6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3794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Received a salary increase or other increase in income recently*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20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40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</a:rPr>
                        <a:t>-20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 bwMode="auto">
          <a:xfrm>
            <a:off x="7772400" y="1752600"/>
            <a:ext cx="838204" cy="457200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7800290" y="2362199"/>
            <a:ext cx="838204" cy="457200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7800290" y="5301787"/>
            <a:ext cx="838204" cy="457200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772400" y="2895600"/>
            <a:ext cx="838204" cy="1066800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7772400" y="3951962"/>
            <a:ext cx="914400" cy="457200"/>
          </a:xfrm>
          <a:prstGeom prst="roundRect">
            <a:avLst/>
          </a:prstGeom>
          <a:solidFill>
            <a:srgbClr val="00B050">
              <a:alpha val="0"/>
            </a:srgbClr>
          </a:solidFill>
          <a:ln w="34925" cap="sq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7767935" y="4768387"/>
            <a:ext cx="838204" cy="457200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815616"/>
      </p:ext>
    </p:extLst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85800"/>
          </a:xfrm>
        </p:spPr>
        <p:txBody>
          <a:bodyPr/>
          <a:lstStyle/>
          <a:p>
            <a:r>
              <a:rPr lang="en-US" dirty="0" smtClean="0"/>
              <a:t>Proposal Agreement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668409"/>
              </p:ext>
            </p:extLst>
          </p:nvPr>
        </p:nvGraphicFramePr>
        <p:xfrm>
          <a:off x="533400" y="1066800"/>
          <a:ext cx="8382001" cy="4998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43600">
                  <a:extLst>
                    <a:ext uri="{9D8B030D-6E8A-4147-A177-3AD203B41FA5}">
                      <a16:colId xmlns:a16="http://schemas.microsoft.com/office/drawing/2014/main" val="4065307449"/>
                    </a:ext>
                  </a:extLst>
                </a:gridCol>
                <a:gridCol w="764909">
                  <a:extLst>
                    <a:ext uri="{9D8B030D-6E8A-4147-A177-3AD203B41FA5}">
                      <a16:colId xmlns:a16="http://schemas.microsoft.com/office/drawing/2014/main" val="2885289272"/>
                    </a:ext>
                  </a:extLst>
                </a:gridCol>
                <a:gridCol w="835291">
                  <a:extLst>
                    <a:ext uri="{9D8B030D-6E8A-4147-A177-3AD203B41FA5}">
                      <a16:colId xmlns:a16="http://schemas.microsoft.com/office/drawing/2014/main" val="599927483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39304463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Public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Students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Public-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Stds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79101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Maintain the current ban on roadside panhandling by all nonprofit groups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47302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Provide body cameras to all local police.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>
                          <a:effectLst/>
                        </a:rPr>
                        <a:t>69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34682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Start the school year after Labor Day rather than before.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>
                          <a:effectLst/>
                        </a:rPr>
                        <a:t>65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17996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Reduce the time devoted to state-required testing of students in public schools.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>
                          <a:effectLst/>
                        </a:rPr>
                        <a:t>59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81587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Replace the school board nominating commission by an elected school board.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dirty="0">
                          <a:effectLst/>
                        </a:rPr>
                        <a:t>57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0245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President Obama and the Senate should take action now to fill the vacancy on the US Supreme Court, rather than wait until next year.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dirty="0">
                          <a:effectLst/>
                        </a:rPr>
                        <a:t>57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77245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 law making it possible for severely ill individuals to get a doctor’s prescription that can help end their lives.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>
                          <a:effectLst/>
                        </a:rPr>
                        <a:t>50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36715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Reduce the significance of state-required test results as a part of teacher evaluations.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>
                          <a:effectLst/>
                        </a:rPr>
                        <a:t>50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82660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Raise the federal minimum wage to $15 over the next few years.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>
                          <a:effectLst/>
                        </a:rPr>
                        <a:t>47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58538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Federal support providing free tuition for community college and public universities.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>
                          <a:effectLst/>
                        </a:rPr>
                        <a:t>45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70309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Always include at least one African-American on the county’s school board.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>
                          <a:effectLst/>
                        </a:rPr>
                        <a:t>39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370498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 law allowing felons to vote </a:t>
                      </a:r>
                      <a:r>
                        <a:rPr lang="en-US" sz="1400" u="sng" dirty="0">
                          <a:effectLst/>
                        </a:rPr>
                        <a:t>before</a:t>
                      </a:r>
                      <a:r>
                        <a:rPr lang="en-US" sz="1400" dirty="0">
                          <a:effectLst/>
                        </a:rPr>
                        <a:t> finishing with probation or parole rather than after.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dirty="0">
                          <a:effectLst/>
                        </a:rPr>
                        <a:t>18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95526971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 bwMode="auto">
          <a:xfrm>
            <a:off x="8077197" y="1492773"/>
            <a:ext cx="838204" cy="457200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8077197" y="2133600"/>
            <a:ext cx="901833" cy="1139269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8077198" y="3695700"/>
            <a:ext cx="876301" cy="838200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8077199" y="4793727"/>
            <a:ext cx="901831" cy="449737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375883"/>
      </p:ext>
    </p:extLst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001000" cy="685800"/>
          </a:xfrm>
        </p:spPr>
        <p:txBody>
          <a:bodyPr/>
          <a:lstStyle/>
          <a:p>
            <a:pPr algn="ctr"/>
            <a:r>
              <a:rPr lang="en-US" dirty="0" smtClean="0"/>
              <a:t>Proposals by Party Registration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300728"/>
              </p:ext>
            </p:extLst>
          </p:nvPr>
        </p:nvGraphicFramePr>
        <p:xfrm>
          <a:off x="152400" y="762000"/>
          <a:ext cx="87630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9410925"/>
      </p:ext>
    </p:extLst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300931"/>
            <a:ext cx="8001000" cy="510012"/>
          </a:xfrm>
        </p:spPr>
        <p:txBody>
          <a:bodyPr/>
          <a:lstStyle/>
          <a:p>
            <a:r>
              <a:rPr lang="en-US" dirty="0" smtClean="0"/>
              <a:t>Economic Conditions and Candidates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413207"/>
              </p:ext>
            </p:extLst>
          </p:nvPr>
        </p:nvGraphicFramePr>
        <p:xfrm>
          <a:off x="533398" y="1050901"/>
          <a:ext cx="8305801" cy="50291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59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4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4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5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85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08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7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96775"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Condition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</a:rPr>
                        <a:t>Clinton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</a:rPr>
                        <a:t>Sanders</a:t>
                      </a:r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</a:rPr>
                        <a:t>Cruz</a:t>
                      </a:r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</a:rPr>
                        <a:t>Kasich</a:t>
                      </a:r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</a:rPr>
                        <a:t>Trump</a:t>
                      </a:r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</a:rPr>
                        <a:t>Average</a:t>
                      </a:r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419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Hard to afford cost of food and groceries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22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20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45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13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51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977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Health care insurance is unavailable, too expensive or inadequate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28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38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36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36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57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39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Hard to afford the cost of education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52400" algn="l"/>
                          <a:tab pos="228600" algn="l"/>
                          <a:tab pos="247650" algn="ctr"/>
                        </a:tabLst>
                      </a:pPr>
                      <a:r>
                        <a:rPr lang="en-US" sz="1800" dirty="0">
                          <a:effectLst/>
                        </a:rPr>
                        <a:t>29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57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38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33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38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39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977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Taxes are too high in relation to the government services provided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44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37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75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65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70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58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2977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Wages or salaries are not rising as fast as the cost of living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49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64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65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51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69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60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8419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Facing the possibility of unemployment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17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17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Found a new or better job recently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15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2977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Received a salary increase or other increase in income recently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29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45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38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41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23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35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 bwMode="auto">
          <a:xfrm>
            <a:off x="7527925" y="1732377"/>
            <a:ext cx="609600" cy="457200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458272" y="1720399"/>
            <a:ext cx="533400" cy="457200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527770" y="2300222"/>
            <a:ext cx="609600" cy="457200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648093" y="2879081"/>
            <a:ext cx="609600" cy="383892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854498" y="3351821"/>
            <a:ext cx="1371600" cy="457200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6400800" y="3331144"/>
            <a:ext cx="609600" cy="457200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6946900" y="2847096"/>
            <a:ext cx="609600" cy="364069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800600" y="2847096"/>
            <a:ext cx="609600" cy="364069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7512050" y="3351870"/>
            <a:ext cx="609600" cy="457200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4765288" y="4035629"/>
            <a:ext cx="609600" cy="457200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5648093" y="4648887"/>
            <a:ext cx="609600" cy="380998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6946900" y="4612312"/>
            <a:ext cx="609600" cy="380998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6420172" y="5057353"/>
            <a:ext cx="609600" cy="352847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7572220" y="4065589"/>
            <a:ext cx="520700" cy="380998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588249" y="4653989"/>
            <a:ext cx="552451" cy="380998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6369049" y="4626896"/>
            <a:ext cx="609600" cy="380998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7572065" y="5046833"/>
            <a:ext cx="609600" cy="405058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7556500" y="5571870"/>
            <a:ext cx="552451" cy="380998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6978649" y="4086144"/>
            <a:ext cx="609600" cy="364069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6978649" y="1767893"/>
            <a:ext cx="501328" cy="437402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4769315" y="2332565"/>
            <a:ext cx="609600" cy="364069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4717819" y="4612312"/>
            <a:ext cx="609600" cy="364069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5664820" y="5571870"/>
            <a:ext cx="609600" cy="364069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4800600" y="5571870"/>
            <a:ext cx="609600" cy="352847"/>
          </a:xfrm>
          <a:prstGeom prst="roundRect">
            <a:avLst/>
          </a:prstGeom>
          <a:solidFill>
            <a:schemeClr val="accent2">
              <a:alpha val="0"/>
            </a:schemeClr>
          </a:solidFill>
          <a:ln w="25400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240896"/>
      </p:ext>
    </p:extLst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"/>
            <a:ext cx="8001000" cy="533400"/>
          </a:xfrm>
        </p:spPr>
        <p:txBody>
          <a:bodyPr/>
          <a:lstStyle/>
          <a:p>
            <a:r>
              <a:rPr lang="en-US" dirty="0" smtClean="0"/>
              <a:t>Information Sources: State and Local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6730483"/>
              </p:ext>
            </p:extLst>
          </p:nvPr>
        </p:nvGraphicFramePr>
        <p:xfrm>
          <a:off x="832009" y="831206"/>
          <a:ext cx="7556182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64960">
                  <a:extLst>
                    <a:ext uri="{9D8B030D-6E8A-4147-A177-3AD203B41FA5}">
                      <a16:colId xmlns:a16="http://schemas.microsoft.com/office/drawing/2014/main" val="51889639"/>
                    </a:ext>
                  </a:extLst>
                </a:gridCol>
                <a:gridCol w="891222">
                  <a:extLst>
                    <a:ext uri="{9D8B030D-6E8A-4147-A177-3AD203B41FA5}">
                      <a16:colId xmlns:a16="http://schemas.microsoft.com/office/drawing/2014/main" val="22363883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Television programming or nightly news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b="1" dirty="0">
                          <a:effectLst/>
                        </a:rPr>
                        <a:t>82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94921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Radio broadcasts or news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b="1" dirty="0">
                          <a:effectLst/>
                        </a:rPr>
                        <a:t>71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95079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Newspapers or news magazines either print or online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b="1" dirty="0">
                          <a:effectLst/>
                        </a:rPr>
                        <a:t>69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83302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Other online sources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b="1" dirty="0">
                          <a:effectLst/>
                        </a:rPr>
                        <a:t>52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7076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Social media like Facebook or Twitter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b="1" dirty="0">
                          <a:effectLst/>
                        </a:rPr>
                        <a:t>42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6675155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62889107"/>
              </p:ext>
            </p:extLst>
          </p:nvPr>
        </p:nvGraphicFramePr>
        <p:xfrm>
          <a:off x="609600" y="2735580"/>
          <a:ext cx="8001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0454310"/>
      </p:ext>
    </p:extLst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09600"/>
          </a:xfrm>
        </p:spPr>
        <p:txBody>
          <a:bodyPr/>
          <a:lstStyle/>
          <a:p>
            <a:pPr algn="ctr"/>
            <a:r>
              <a:rPr lang="en-US" dirty="0" smtClean="0"/>
              <a:t>Trust in Various Media Types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473079"/>
              </p:ext>
            </p:extLst>
          </p:nvPr>
        </p:nvGraphicFramePr>
        <p:xfrm>
          <a:off x="533400" y="1066800"/>
          <a:ext cx="8001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4584788"/>
      </p:ext>
    </p:extLst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85800"/>
          </a:xfrm>
        </p:spPr>
        <p:txBody>
          <a:bodyPr/>
          <a:lstStyle/>
          <a:p>
            <a:pPr algn="ctr"/>
            <a:r>
              <a:rPr lang="en-US" dirty="0" smtClean="0"/>
              <a:t>Most Trustworthy News Sources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456147"/>
              </p:ext>
            </p:extLst>
          </p:nvPr>
        </p:nvGraphicFramePr>
        <p:xfrm>
          <a:off x="5105400" y="1447800"/>
          <a:ext cx="3505200" cy="3614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3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1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TV</a:t>
                      </a:r>
                      <a:endParaRPr lang="en-US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 Cases</a:t>
                      </a:r>
                      <a:endParaRPr lang="en-US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FOX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42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CNN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37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NBC (</a:t>
                      </a:r>
                      <a:r>
                        <a:rPr lang="en-US" sz="1600" u="none" strike="noStrike" dirty="0" err="1">
                          <a:effectLst/>
                        </a:rPr>
                        <a:t>wbal</a:t>
                      </a:r>
                      <a:r>
                        <a:rPr lang="en-US" sz="1600" u="none" strike="noStrike" dirty="0">
                          <a:effectLst/>
                        </a:rPr>
                        <a:t>)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25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BBC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18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MSNBC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15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456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0" marR="3450" marT="34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0" marR="3450" marT="345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4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Radio</a:t>
                      </a:r>
                      <a:endParaRPr lang="en-US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 Cases</a:t>
                      </a:r>
                      <a:endParaRPr lang="en-US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4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NPR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42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4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WTOP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8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4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680AM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4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WAMU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4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WYPR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569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0" marR="3450" marT="34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0" marR="3450" marT="345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086434"/>
              </p:ext>
            </p:extLst>
          </p:nvPr>
        </p:nvGraphicFramePr>
        <p:xfrm>
          <a:off x="1371600" y="1143000"/>
          <a:ext cx="2770738" cy="494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0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 err="1">
                          <a:effectLst/>
                        </a:rPr>
                        <a:t>Newpapers</a:t>
                      </a:r>
                      <a:endParaRPr lang="en-US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 Cases</a:t>
                      </a:r>
                      <a:endParaRPr lang="en-US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WASH. POST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42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CAPITAL/GAZETTE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39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NY TIMES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22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BALT. SUN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16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WSJ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13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456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0" marR="3450" marT="34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0" marR="3450" marT="345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4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Social Media</a:t>
                      </a:r>
                      <a:endParaRPr lang="en-US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 Cases</a:t>
                      </a:r>
                      <a:endParaRPr lang="en-US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4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TWITTER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4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AAPD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4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FACEBOOK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4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SM GEN.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145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0" marR="3450" marT="34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0" marR="3450" marT="345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456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0" marR="3450" marT="34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50" marR="3450" marT="345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4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Online</a:t>
                      </a:r>
                      <a:endParaRPr lang="en-US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 Cases</a:t>
                      </a:r>
                      <a:endParaRPr lang="en-US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4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MSN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4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ONLINE GEN.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4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CNN.COM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4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HUFF. POST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4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GOOGLE NEWS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0" marR="3450" marT="345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469117"/>
      </p:ext>
    </p:extLst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09600"/>
          </a:xfrm>
        </p:spPr>
        <p:txBody>
          <a:bodyPr/>
          <a:lstStyle/>
          <a:p>
            <a:r>
              <a:rPr lang="en-US" dirty="0" smtClean="0"/>
              <a:t>Job Approval: Hogan, Schuh, Obama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240989"/>
              </p:ext>
            </p:extLst>
          </p:nvPr>
        </p:nvGraphicFramePr>
        <p:xfrm>
          <a:off x="533400" y="914400"/>
          <a:ext cx="8001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0881915"/>
      </p:ext>
    </p:extLst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09600"/>
          </a:xfrm>
        </p:spPr>
        <p:txBody>
          <a:bodyPr/>
          <a:lstStyle/>
          <a:p>
            <a:r>
              <a:rPr lang="en-US" dirty="0" smtClean="0"/>
              <a:t>Job Approval: Obama – CSLI/Gallup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4311686"/>
              </p:ext>
            </p:extLst>
          </p:nvPr>
        </p:nvGraphicFramePr>
        <p:xfrm>
          <a:off x="609600" y="1219200"/>
          <a:ext cx="7924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0684974"/>
      </p:ext>
    </p:ext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CSLI </a:t>
            </a:r>
            <a:r>
              <a:rPr lang="en-US" dirty="0" err="1" smtClean="0"/>
              <a:t>Sping</a:t>
            </a:r>
            <a:r>
              <a:rPr lang="en-US" dirty="0" smtClean="0"/>
              <a:t> 2016 Survey - Overview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Administered March 25-April 1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566 completions</a:t>
            </a: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310 Telephone – 6-8:45 p.m.</a:t>
            </a: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256 Online – Web panel</a:t>
            </a: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64 students as telephone interviewers, 3 interns monitoring and supervising the field work</a:t>
            </a: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67 questions – completed both by public and students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09600"/>
          </a:xfrm>
        </p:spPr>
        <p:txBody>
          <a:bodyPr/>
          <a:lstStyle/>
          <a:p>
            <a:r>
              <a:rPr lang="en-US" dirty="0" smtClean="0"/>
              <a:t>Obama Job Approval by Party Reg.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70086"/>
              </p:ext>
            </p:extLst>
          </p:nvPr>
        </p:nvGraphicFramePr>
        <p:xfrm>
          <a:off x="76200" y="1219200"/>
          <a:ext cx="5486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128796847"/>
              </p:ext>
            </p:extLst>
          </p:nvPr>
        </p:nvGraphicFramePr>
        <p:xfrm>
          <a:off x="5638800" y="1295400"/>
          <a:ext cx="3505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344010"/>
      </p:ext>
    </p:extLst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09600"/>
          </a:xfrm>
        </p:spPr>
        <p:txBody>
          <a:bodyPr/>
          <a:lstStyle/>
          <a:p>
            <a:pPr algn="ctr"/>
            <a:r>
              <a:rPr lang="en-US" dirty="0" smtClean="0"/>
              <a:t>Trust in Political Parties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555928"/>
              </p:ext>
            </p:extLst>
          </p:nvPr>
        </p:nvGraphicFramePr>
        <p:xfrm>
          <a:off x="533400" y="1143000"/>
          <a:ext cx="8001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9525087"/>
      </p:ext>
    </p:extLst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457200"/>
          </a:xfrm>
        </p:spPr>
        <p:txBody>
          <a:bodyPr/>
          <a:lstStyle/>
          <a:p>
            <a:pPr algn="ctr"/>
            <a:r>
              <a:rPr lang="en-US" dirty="0" smtClean="0"/>
              <a:t>Candidate Preference - President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5541438"/>
              </p:ext>
            </p:extLst>
          </p:nvPr>
        </p:nvGraphicFramePr>
        <p:xfrm>
          <a:off x="609600" y="1066800"/>
          <a:ext cx="8381998" cy="4673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0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5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5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5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5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5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27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Democrats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Republicans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Unaffiliated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47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Democrats</a:t>
                      </a:r>
                      <a:endParaRPr lang="en-US" sz="1200" dirty="0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Fall 2015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Spring 2016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Fall 2015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Spring 2016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Fall 2015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Spring 2016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Hillary Clinton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47 (</a:t>
                      </a:r>
                      <a:r>
                        <a:rPr lang="en-US" sz="1600" b="1" dirty="0">
                          <a:effectLst/>
                        </a:rPr>
                        <a:t>60</a:t>
                      </a:r>
                      <a:r>
                        <a:rPr lang="en-US" sz="1600" dirty="0">
                          <a:effectLst/>
                        </a:rPr>
                        <a:t>%)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Bernie Sanders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 (</a:t>
                      </a:r>
                      <a:r>
                        <a:rPr lang="en-US" sz="1600" b="1" dirty="0">
                          <a:effectLst/>
                        </a:rPr>
                        <a:t>40</a:t>
                      </a:r>
                      <a:r>
                        <a:rPr lang="en-US" sz="1600" dirty="0">
                          <a:effectLst/>
                        </a:rPr>
                        <a:t>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9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Republicans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Ben Carson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--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--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--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Ted Cruz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16 </a:t>
                      </a:r>
                      <a:r>
                        <a:rPr lang="en-US" sz="1600" dirty="0" smtClean="0">
                          <a:effectLst/>
                        </a:rPr>
                        <a:t>(</a:t>
                      </a:r>
                      <a:r>
                        <a:rPr lang="en-US" sz="1600" b="1" dirty="0" smtClean="0">
                          <a:effectLst/>
                        </a:rPr>
                        <a:t>22</a:t>
                      </a:r>
                      <a:r>
                        <a:rPr lang="en-US" sz="1600" dirty="0" smtClean="0">
                          <a:effectLst/>
                        </a:rPr>
                        <a:t>%)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Carly Fiorina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--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--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--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John Kasich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22  (</a:t>
                      </a:r>
                      <a:r>
                        <a:rPr lang="en-US" sz="1600" b="1" dirty="0">
                          <a:effectLst/>
                        </a:rPr>
                        <a:t>29</a:t>
                      </a:r>
                      <a:r>
                        <a:rPr lang="en-US" sz="1600" dirty="0">
                          <a:effectLst/>
                        </a:rPr>
                        <a:t>%)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Marco Rubio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--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--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--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Donald Trump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34  (</a:t>
                      </a:r>
                      <a:r>
                        <a:rPr lang="en-US" sz="1600" b="1" dirty="0">
                          <a:effectLst/>
                        </a:rPr>
                        <a:t>49</a:t>
                      </a:r>
                      <a:r>
                        <a:rPr lang="en-US" sz="1600" dirty="0">
                          <a:effectLst/>
                        </a:rPr>
                        <a:t>%)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Others/None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6121789"/>
            <a:ext cx="845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Monmouth Poll of MD: Trump 47%, Kasich 27%, Cruz </a:t>
            </a:r>
            <a:r>
              <a:rPr lang="en-US" sz="1400" dirty="0"/>
              <a:t>17%. NBC/Marist </a:t>
            </a:r>
            <a:r>
              <a:rPr lang="en-US" sz="1400" dirty="0" smtClean="0"/>
              <a:t>poll Clinton 58% Sanders 36%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09001716"/>
      </p:ext>
    </p:extLst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001000" cy="533400"/>
          </a:xfrm>
        </p:spPr>
        <p:txBody>
          <a:bodyPr/>
          <a:lstStyle/>
          <a:p>
            <a:r>
              <a:rPr lang="en-US" sz="2200" dirty="0"/>
              <a:t>Candidate Preference by Party Registration and Ideology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681878"/>
              </p:ext>
            </p:extLst>
          </p:nvPr>
        </p:nvGraphicFramePr>
        <p:xfrm>
          <a:off x="228600" y="685800"/>
          <a:ext cx="86106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1763022"/>
      </p:ext>
    </p:extLst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533400"/>
          </a:xfrm>
        </p:spPr>
        <p:txBody>
          <a:bodyPr/>
          <a:lstStyle/>
          <a:p>
            <a:r>
              <a:rPr lang="en-US" dirty="0" smtClean="0"/>
              <a:t>Hypothetical Trump vs. Clinton Match-up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808120"/>
              </p:ext>
            </p:extLst>
          </p:nvPr>
        </p:nvGraphicFramePr>
        <p:xfrm>
          <a:off x="609597" y="1447800"/>
          <a:ext cx="8077202" cy="3543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03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80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Overall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Dems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Rep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Unaffiliated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Donald Trump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35 (</a:t>
                      </a:r>
                      <a:r>
                        <a:rPr lang="en-US" sz="2400" b="1" dirty="0" smtClean="0">
                          <a:effectLst/>
                        </a:rPr>
                        <a:t>43</a:t>
                      </a:r>
                      <a:r>
                        <a:rPr lang="en-US" sz="2400" dirty="0" smtClean="0">
                          <a:effectLst/>
                        </a:rPr>
                        <a:t>%)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Hillary Clinton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46 (</a:t>
                      </a:r>
                      <a:r>
                        <a:rPr lang="en-US" sz="2400" b="1" dirty="0" smtClean="0">
                          <a:effectLst/>
                        </a:rPr>
                        <a:t>57</a:t>
                      </a:r>
                      <a:r>
                        <a:rPr lang="en-US" sz="2400" dirty="0" smtClean="0">
                          <a:effectLst/>
                        </a:rPr>
                        <a:t>%)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76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Neither </a:t>
                      </a:r>
                      <a:r>
                        <a:rPr lang="en-US" sz="1800" dirty="0">
                          <a:effectLst/>
                        </a:rPr>
                        <a:t>or </a:t>
                      </a:r>
                      <a:r>
                        <a:rPr lang="en-US" sz="1800" dirty="0" smtClean="0">
                          <a:effectLst/>
                        </a:rPr>
                        <a:t>third </a:t>
                      </a:r>
                      <a:r>
                        <a:rPr lang="en-US" sz="1800" dirty="0">
                          <a:effectLst/>
                        </a:rPr>
                        <a:t>party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 answer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285389"/>
      </p:ext>
    </p:extLst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09600"/>
          </a:xfrm>
        </p:spPr>
        <p:txBody>
          <a:bodyPr/>
          <a:lstStyle/>
          <a:p>
            <a:r>
              <a:rPr lang="en-US" dirty="0" smtClean="0"/>
              <a:t>Character and Republican Candidates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1088134"/>
              </p:ext>
            </p:extLst>
          </p:nvPr>
        </p:nvGraphicFramePr>
        <p:xfrm>
          <a:off x="304800" y="1066800"/>
          <a:ext cx="8610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7861081"/>
      </p:ext>
    </p:extLst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01000" cy="623888"/>
          </a:xfrm>
        </p:spPr>
        <p:txBody>
          <a:bodyPr/>
          <a:lstStyle/>
          <a:p>
            <a:pPr algn="ctr"/>
            <a:r>
              <a:rPr lang="en-US" dirty="0" smtClean="0"/>
              <a:t>Issues and Republican Candidates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328597"/>
              </p:ext>
            </p:extLst>
          </p:nvPr>
        </p:nvGraphicFramePr>
        <p:xfrm>
          <a:off x="228600" y="990600"/>
          <a:ext cx="8763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0947045"/>
      </p:ext>
    </p:extLst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533400"/>
          </a:xfrm>
        </p:spPr>
        <p:txBody>
          <a:bodyPr/>
          <a:lstStyle/>
          <a:p>
            <a:r>
              <a:rPr lang="en-US" dirty="0" smtClean="0"/>
              <a:t>Character and Democratic Candidates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473083"/>
              </p:ext>
            </p:extLst>
          </p:nvPr>
        </p:nvGraphicFramePr>
        <p:xfrm>
          <a:off x="533400" y="914400"/>
          <a:ext cx="83058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5384318"/>
      </p:ext>
    </p:extLst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01000" cy="623888"/>
          </a:xfrm>
        </p:spPr>
        <p:txBody>
          <a:bodyPr/>
          <a:lstStyle/>
          <a:p>
            <a:r>
              <a:rPr lang="en-US" dirty="0" smtClean="0"/>
              <a:t>Issues and Democratic Candidates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657001"/>
              </p:ext>
            </p:extLst>
          </p:nvPr>
        </p:nvGraphicFramePr>
        <p:xfrm>
          <a:off x="533400" y="852488"/>
          <a:ext cx="8229600" cy="554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6934973"/>
      </p:ext>
    </p:extLst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533400"/>
          </a:xfrm>
        </p:spPr>
        <p:txBody>
          <a:bodyPr/>
          <a:lstStyle/>
          <a:p>
            <a:pPr algn="ctr"/>
            <a:r>
              <a:rPr lang="en-US" dirty="0" smtClean="0"/>
              <a:t>Personality and Politics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0200798"/>
              </p:ext>
            </p:extLst>
          </p:nvPr>
        </p:nvGraphicFramePr>
        <p:xfrm>
          <a:off x="533400" y="1066797"/>
          <a:ext cx="8381999" cy="5005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1429">
                  <a:extLst>
                    <a:ext uri="{9D8B030D-6E8A-4147-A177-3AD203B41FA5}">
                      <a16:colId xmlns:a16="http://schemas.microsoft.com/office/drawing/2014/main" val="2466254787"/>
                    </a:ext>
                  </a:extLst>
                </a:gridCol>
                <a:gridCol w="749827">
                  <a:extLst>
                    <a:ext uri="{9D8B030D-6E8A-4147-A177-3AD203B41FA5}">
                      <a16:colId xmlns:a16="http://schemas.microsoft.com/office/drawing/2014/main" val="2687873705"/>
                    </a:ext>
                  </a:extLst>
                </a:gridCol>
                <a:gridCol w="702963">
                  <a:extLst>
                    <a:ext uri="{9D8B030D-6E8A-4147-A177-3AD203B41FA5}">
                      <a16:colId xmlns:a16="http://schemas.microsoft.com/office/drawing/2014/main" val="1886793616"/>
                    </a:ext>
                  </a:extLst>
                </a:gridCol>
                <a:gridCol w="602540">
                  <a:extLst>
                    <a:ext uri="{9D8B030D-6E8A-4147-A177-3AD203B41FA5}">
                      <a16:colId xmlns:a16="http://schemas.microsoft.com/office/drawing/2014/main" val="3142869935"/>
                    </a:ext>
                  </a:extLst>
                </a:gridCol>
                <a:gridCol w="602540">
                  <a:extLst>
                    <a:ext uri="{9D8B030D-6E8A-4147-A177-3AD203B41FA5}">
                      <a16:colId xmlns:a16="http://schemas.microsoft.com/office/drawing/2014/main" val="2784174836"/>
                    </a:ext>
                  </a:extLst>
                </a:gridCol>
                <a:gridCol w="502117">
                  <a:extLst>
                    <a:ext uri="{9D8B030D-6E8A-4147-A177-3AD203B41FA5}">
                      <a16:colId xmlns:a16="http://schemas.microsoft.com/office/drawing/2014/main" val="2916234266"/>
                    </a:ext>
                  </a:extLst>
                </a:gridCol>
                <a:gridCol w="2510583">
                  <a:extLst>
                    <a:ext uri="{9D8B030D-6E8A-4147-A177-3AD203B41FA5}">
                      <a16:colId xmlns:a16="http://schemas.microsoft.com/office/drawing/2014/main" val="474913750"/>
                    </a:ext>
                  </a:extLst>
                </a:gridCol>
              </a:tblGrid>
              <a:tr h="422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First term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Second term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4190246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Kind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Unkind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7402842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Hardworking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Lazy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7443887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Sympathetic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Unsympathetic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5389451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Tolerant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Intolerant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9162891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Neat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Sloppy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8919153"/>
                  </a:ext>
                </a:extLst>
              </a:tr>
              <a:tr h="3634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An intellectual 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Not an intellectual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6567733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Outgoing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Shy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0109044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Calm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Nervous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6372384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Philosophical   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Unreflective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1676618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Extroverted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Introverted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3156562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Relaxed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Tense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7461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60760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01000" cy="533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CSLI </a:t>
            </a:r>
            <a:r>
              <a:rPr lang="en-US" dirty="0" smtClean="0"/>
              <a:t>Spring </a:t>
            </a:r>
            <a:r>
              <a:rPr lang="en-US" dirty="0" smtClean="0"/>
              <a:t>2016 Survey - Overview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382000" cy="45720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Main areas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General direction, key problems</a:t>
            </a: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Economic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conditions</a:t>
            </a: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Public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policy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proposals - agreement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Media – information about state and local</a:t>
            </a: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Politics</a:t>
            </a:r>
          </a:p>
          <a:p>
            <a:pPr lvl="3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Job approval</a:t>
            </a:r>
          </a:p>
          <a:p>
            <a:pPr lvl="3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Voters’ candidate preferences, issues/character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Personality and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politics</a:t>
            </a:r>
          </a:p>
          <a:p>
            <a:pPr lvl="3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Demographics and voter candidate preferences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29528"/>
      </p:ext>
    </p:extLst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533400"/>
          </a:xfrm>
        </p:spPr>
        <p:txBody>
          <a:bodyPr/>
          <a:lstStyle/>
          <a:p>
            <a:pPr algn="ctr"/>
            <a:r>
              <a:rPr lang="en-US" dirty="0" smtClean="0"/>
              <a:t>Personality and Politics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093954"/>
              </p:ext>
            </p:extLst>
          </p:nvPr>
        </p:nvGraphicFramePr>
        <p:xfrm>
          <a:off x="533400" y="990600"/>
          <a:ext cx="83058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0255807"/>
      </p:ext>
    </p:extLst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533400"/>
          </a:xfrm>
        </p:spPr>
        <p:txBody>
          <a:bodyPr/>
          <a:lstStyle/>
          <a:p>
            <a:pPr algn="ctr"/>
            <a:r>
              <a:rPr lang="en-US" dirty="0" smtClean="0"/>
              <a:t>Personality and Politics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882704"/>
              </p:ext>
            </p:extLst>
          </p:nvPr>
        </p:nvGraphicFramePr>
        <p:xfrm>
          <a:off x="533400" y="1066800"/>
          <a:ext cx="8001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5510896"/>
      </p:ext>
    </p:extLst>
  </p:cSld>
  <p:clrMapOvr>
    <a:masterClrMapping/>
  </p:clrMapOvr>
  <p:transition spd="med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01000" cy="533400"/>
          </a:xfrm>
        </p:spPr>
        <p:txBody>
          <a:bodyPr/>
          <a:lstStyle/>
          <a:p>
            <a:pPr algn="ctr"/>
            <a:r>
              <a:rPr lang="en-US" dirty="0" smtClean="0"/>
              <a:t>Personality and Politics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729706"/>
              </p:ext>
            </p:extLst>
          </p:nvPr>
        </p:nvGraphicFramePr>
        <p:xfrm>
          <a:off x="533400" y="685800"/>
          <a:ext cx="8382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9813352"/>
      </p:ext>
    </p:extLst>
  </p:cSld>
  <p:clrMapOvr>
    <a:masterClrMapping/>
  </p:clrMapOvr>
  <p:transition spd="med"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533400"/>
          </a:xfrm>
        </p:spPr>
        <p:txBody>
          <a:bodyPr/>
          <a:lstStyle/>
          <a:p>
            <a:pPr algn="ctr"/>
            <a:r>
              <a:rPr lang="en-US" dirty="0" smtClean="0"/>
              <a:t>Personality and Politics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860290"/>
              </p:ext>
            </p:extLst>
          </p:nvPr>
        </p:nvGraphicFramePr>
        <p:xfrm>
          <a:off x="304800" y="990600"/>
          <a:ext cx="8229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53236"/>
      </p:ext>
    </p:extLst>
  </p:cSld>
  <p:clrMapOvr>
    <a:masterClrMapping/>
  </p:clrMapOvr>
  <p:transition spd="med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533400"/>
          </a:xfrm>
        </p:spPr>
        <p:txBody>
          <a:bodyPr/>
          <a:lstStyle/>
          <a:p>
            <a:pPr algn="ctr"/>
            <a:r>
              <a:rPr lang="en-US" dirty="0" smtClean="0"/>
              <a:t>Demographics and Candidate Choice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029035"/>
              </p:ext>
            </p:extLst>
          </p:nvPr>
        </p:nvGraphicFramePr>
        <p:xfrm>
          <a:off x="533400" y="990600"/>
          <a:ext cx="8001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140640"/>
      </p:ext>
    </p:extLst>
  </p:cSld>
  <p:clrMapOvr>
    <a:masterClrMapping/>
  </p:clrMapOvr>
  <p:transition spd="med"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533400"/>
          </a:xfrm>
        </p:spPr>
        <p:txBody>
          <a:bodyPr/>
          <a:lstStyle/>
          <a:p>
            <a:pPr algn="ctr"/>
            <a:r>
              <a:rPr lang="en-US" dirty="0" smtClean="0"/>
              <a:t>Demographics and Candidate Choice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769347"/>
              </p:ext>
            </p:extLst>
          </p:nvPr>
        </p:nvGraphicFramePr>
        <p:xfrm>
          <a:off x="533400" y="1066800"/>
          <a:ext cx="8001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0574411"/>
      </p:ext>
    </p:extLst>
  </p:cSld>
  <p:clrMapOvr>
    <a:masterClrMapping/>
  </p:clrMapOvr>
  <p:transition spd="med"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533400"/>
          </a:xfrm>
        </p:spPr>
        <p:txBody>
          <a:bodyPr/>
          <a:lstStyle/>
          <a:p>
            <a:pPr algn="ctr"/>
            <a:r>
              <a:rPr lang="en-US" dirty="0" smtClean="0"/>
              <a:t>Demographics and Candidate Choice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2373135"/>
              </p:ext>
            </p:extLst>
          </p:nvPr>
        </p:nvGraphicFramePr>
        <p:xfrm>
          <a:off x="533400" y="1066800"/>
          <a:ext cx="8001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0594527"/>
      </p:ext>
    </p:extLst>
  </p:cSld>
  <p:clrMapOvr>
    <a:masterClrMapping/>
  </p:clrMapOvr>
  <p:transition spd="med"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533400"/>
          </a:xfrm>
        </p:spPr>
        <p:txBody>
          <a:bodyPr/>
          <a:lstStyle/>
          <a:p>
            <a:pPr algn="ctr"/>
            <a:r>
              <a:rPr lang="en-US" dirty="0" smtClean="0"/>
              <a:t>Demographics and Candidate Choice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481019"/>
              </p:ext>
            </p:extLst>
          </p:nvPr>
        </p:nvGraphicFramePr>
        <p:xfrm>
          <a:off x="533400" y="1066800"/>
          <a:ext cx="8001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1910356"/>
      </p:ext>
    </p:extLst>
  </p:cSld>
  <p:clrMapOvr>
    <a:masterClrMapping/>
  </p:clrMapOvr>
  <p:transition spd="med"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533400"/>
          </a:xfrm>
        </p:spPr>
        <p:txBody>
          <a:bodyPr/>
          <a:lstStyle/>
          <a:p>
            <a:pPr algn="ctr"/>
            <a:r>
              <a:rPr lang="en-US" dirty="0" smtClean="0"/>
              <a:t>Demographics and Candidate Choice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9444142"/>
              </p:ext>
            </p:extLst>
          </p:nvPr>
        </p:nvGraphicFramePr>
        <p:xfrm>
          <a:off x="228600" y="990600"/>
          <a:ext cx="8610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1915534"/>
      </p:ext>
    </p:extLst>
  </p:cSld>
  <p:clrMapOvr>
    <a:masterClrMapping/>
  </p:clrMapOvr>
  <p:transition spd="med"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533400"/>
          </a:xfrm>
        </p:spPr>
        <p:txBody>
          <a:bodyPr/>
          <a:lstStyle/>
          <a:p>
            <a:pPr algn="ctr"/>
            <a:r>
              <a:rPr lang="en-US" dirty="0" smtClean="0"/>
              <a:t>Demographics and Candidate Choice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653313"/>
              </p:ext>
            </p:extLst>
          </p:nvPr>
        </p:nvGraphicFramePr>
        <p:xfrm>
          <a:off x="304800" y="1066800"/>
          <a:ext cx="8610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0015918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4"/>
          <p:cNvSpPr txBox="1">
            <a:spLocks noChangeArrowheads="1"/>
          </p:cNvSpPr>
          <p:nvPr/>
        </p:nvSpPr>
        <p:spPr bwMode="auto">
          <a:xfrm>
            <a:off x="762000" y="381000"/>
            <a:ext cx="73152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County: </a:t>
            </a:r>
            <a:r>
              <a:rPr lang="en-US" dirty="0" smtClean="0"/>
              <a:t>Most Important Question? Spring ‘08 </a:t>
            </a:r>
            <a:r>
              <a:rPr lang="en-US" dirty="0"/>
              <a:t>to </a:t>
            </a:r>
            <a:r>
              <a:rPr lang="en-US" dirty="0" smtClean="0"/>
              <a:t>Spring ‘16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81000" y="838200"/>
            <a:ext cx="8839200" cy="5562600"/>
            <a:chOff x="0" y="0"/>
            <a:chExt cx="6887382" cy="4050992"/>
          </a:xfrm>
        </p:grpSpPr>
        <p:sp>
          <p:nvSpPr>
            <p:cNvPr id="5" name="Rectangle 4"/>
            <p:cNvSpPr/>
            <p:nvPr/>
          </p:nvSpPr>
          <p:spPr>
            <a:xfrm>
              <a:off x="6438646" y="3826612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Shape 2364"/>
            <p:cNvSpPr/>
            <p:nvPr/>
          </p:nvSpPr>
          <p:spPr>
            <a:xfrm>
              <a:off x="301752" y="2731008"/>
              <a:ext cx="5986272" cy="0"/>
            </a:xfrm>
            <a:custGeom>
              <a:avLst/>
              <a:gdLst/>
              <a:ahLst/>
              <a:cxnLst/>
              <a:rect l="0" t="0" r="0" b="0"/>
              <a:pathLst>
                <a:path w="5986272">
                  <a:moveTo>
                    <a:pt x="0" y="0"/>
                  </a:moveTo>
                  <a:lnTo>
                    <a:pt x="5986272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D9D9D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8" name="Shape 2365"/>
            <p:cNvSpPr/>
            <p:nvPr/>
          </p:nvSpPr>
          <p:spPr>
            <a:xfrm>
              <a:off x="301752" y="2276856"/>
              <a:ext cx="5986272" cy="0"/>
            </a:xfrm>
            <a:custGeom>
              <a:avLst/>
              <a:gdLst/>
              <a:ahLst/>
              <a:cxnLst/>
              <a:rect l="0" t="0" r="0" b="0"/>
              <a:pathLst>
                <a:path w="5986272">
                  <a:moveTo>
                    <a:pt x="0" y="0"/>
                  </a:moveTo>
                  <a:lnTo>
                    <a:pt x="5986272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D9D9D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Shape 2366"/>
            <p:cNvSpPr/>
            <p:nvPr/>
          </p:nvSpPr>
          <p:spPr>
            <a:xfrm>
              <a:off x="301752" y="1825752"/>
              <a:ext cx="5986272" cy="0"/>
            </a:xfrm>
            <a:custGeom>
              <a:avLst/>
              <a:gdLst/>
              <a:ahLst/>
              <a:cxnLst/>
              <a:rect l="0" t="0" r="0" b="0"/>
              <a:pathLst>
                <a:path w="5986272">
                  <a:moveTo>
                    <a:pt x="0" y="0"/>
                  </a:moveTo>
                  <a:lnTo>
                    <a:pt x="5986272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D9D9D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Shape 2367"/>
            <p:cNvSpPr/>
            <p:nvPr/>
          </p:nvSpPr>
          <p:spPr>
            <a:xfrm>
              <a:off x="301752" y="1374648"/>
              <a:ext cx="5986272" cy="0"/>
            </a:xfrm>
            <a:custGeom>
              <a:avLst/>
              <a:gdLst/>
              <a:ahLst/>
              <a:cxnLst/>
              <a:rect l="0" t="0" r="0" b="0"/>
              <a:pathLst>
                <a:path w="5986272">
                  <a:moveTo>
                    <a:pt x="0" y="0"/>
                  </a:moveTo>
                  <a:lnTo>
                    <a:pt x="5986272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D9D9D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Shape 2368"/>
            <p:cNvSpPr/>
            <p:nvPr/>
          </p:nvSpPr>
          <p:spPr>
            <a:xfrm>
              <a:off x="301752" y="923544"/>
              <a:ext cx="5986272" cy="0"/>
            </a:xfrm>
            <a:custGeom>
              <a:avLst/>
              <a:gdLst/>
              <a:ahLst/>
              <a:cxnLst/>
              <a:rect l="0" t="0" r="0" b="0"/>
              <a:pathLst>
                <a:path w="5986272">
                  <a:moveTo>
                    <a:pt x="0" y="0"/>
                  </a:moveTo>
                  <a:lnTo>
                    <a:pt x="5986272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D9D9D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Shape 2369"/>
            <p:cNvSpPr/>
            <p:nvPr/>
          </p:nvSpPr>
          <p:spPr>
            <a:xfrm>
              <a:off x="301752" y="472440"/>
              <a:ext cx="5986272" cy="0"/>
            </a:xfrm>
            <a:custGeom>
              <a:avLst/>
              <a:gdLst/>
              <a:ahLst/>
              <a:cxnLst/>
              <a:rect l="0" t="0" r="0" b="0"/>
              <a:pathLst>
                <a:path w="5986272">
                  <a:moveTo>
                    <a:pt x="0" y="0"/>
                  </a:moveTo>
                  <a:lnTo>
                    <a:pt x="5986272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D9D9D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Shape 2370"/>
            <p:cNvSpPr/>
            <p:nvPr/>
          </p:nvSpPr>
          <p:spPr>
            <a:xfrm>
              <a:off x="301752" y="3182112"/>
              <a:ext cx="5986272" cy="0"/>
            </a:xfrm>
            <a:custGeom>
              <a:avLst/>
              <a:gdLst/>
              <a:ahLst/>
              <a:cxnLst/>
              <a:rect l="0" t="0" r="0" b="0"/>
              <a:pathLst>
                <a:path w="5986272">
                  <a:moveTo>
                    <a:pt x="0" y="0"/>
                  </a:moveTo>
                  <a:lnTo>
                    <a:pt x="5986272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D9D9D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Shape 2371"/>
            <p:cNvSpPr/>
            <p:nvPr/>
          </p:nvSpPr>
          <p:spPr>
            <a:xfrm>
              <a:off x="478536" y="1892809"/>
              <a:ext cx="5632704" cy="926592"/>
            </a:xfrm>
            <a:custGeom>
              <a:avLst/>
              <a:gdLst/>
              <a:ahLst/>
              <a:cxnLst/>
              <a:rect l="0" t="0" r="0" b="0"/>
              <a:pathLst>
                <a:path w="5632704" h="926592">
                  <a:moveTo>
                    <a:pt x="0" y="565023"/>
                  </a:moveTo>
                  <a:cubicBezTo>
                    <a:pt x="117348" y="625221"/>
                    <a:pt x="234696" y="700532"/>
                    <a:pt x="352044" y="745744"/>
                  </a:cubicBezTo>
                  <a:cubicBezTo>
                    <a:pt x="469392" y="790956"/>
                    <a:pt x="586740" y="836168"/>
                    <a:pt x="704088" y="836168"/>
                  </a:cubicBezTo>
                  <a:cubicBezTo>
                    <a:pt x="821436" y="836168"/>
                    <a:pt x="938784" y="753364"/>
                    <a:pt x="1056132" y="745744"/>
                  </a:cubicBezTo>
                  <a:cubicBezTo>
                    <a:pt x="1173480" y="738251"/>
                    <a:pt x="1290828" y="798576"/>
                    <a:pt x="1408176" y="790956"/>
                  </a:cubicBezTo>
                  <a:cubicBezTo>
                    <a:pt x="1525524" y="783463"/>
                    <a:pt x="1642872" y="700532"/>
                    <a:pt x="1760220" y="700532"/>
                  </a:cubicBezTo>
                  <a:cubicBezTo>
                    <a:pt x="1877568" y="700532"/>
                    <a:pt x="1994916" y="760857"/>
                    <a:pt x="2112264" y="790956"/>
                  </a:cubicBezTo>
                  <a:cubicBezTo>
                    <a:pt x="2229612" y="821182"/>
                    <a:pt x="2346960" y="926592"/>
                    <a:pt x="2464308" y="881380"/>
                  </a:cubicBezTo>
                  <a:cubicBezTo>
                    <a:pt x="2581656" y="836168"/>
                    <a:pt x="2699004" y="580009"/>
                    <a:pt x="2816352" y="519811"/>
                  </a:cubicBezTo>
                  <a:cubicBezTo>
                    <a:pt x="2933700" y="459486"/>
                    <a:pt x="3051048" y="534924"/>
                    <a:pt x="3168396" y="519811"/>
                  </a:cubicBezTo>
                  <a:cubicBezTo>
                    <a:pt x="3285744" y="504698"/>
                    <a:pt x="3403092" y="444500"/>
                    <a:pt x="3520440" y="429387"/>
                  </a:cubicBezTo>
                  <a:cubicBezTo>
                    <a:pt x="3637788" y="414274"/>
                    <a:pt x="3755136" y="451993"/>
                    <a:pt x="3872484" y="429387"/>
                  </a:cubicBezTo>
                  <a:cubicBezTo>
                    <a:pt x="3989832" y="406781"/>
                    <a:pt x="4107180" y="361569"/>
                    <a:pt x="4224528" y="293750"/>
                  </a:cubicBezTo>
                  <a:cubicBezTo>
                    <a:pt x="4341876" y="226060"/>
                    <a:pt x="4459224" y="45212"/>
                    <a:pt x="4576572" y="22606"/>
                  </a:cubicBezTo>
                  <a:cubicBezTo>
                    <a:pt x="4693920" y="0"/>
                    <a:pt x="4811269" y="52705"/>
                    <a:pt x="4928616" y="158242"/>
                  </a:cubicBezTo>
                  <a:cubicBezTo>
                    <a:pt x="5045964" y="263651"/>
                    <a:pt x="5163312" y="557402"/>
                    <a:pt x="5280660" y="655447"/>
                  </a:cubicBezTo>
                  <a:cubicBezTo>
                    <a:pt x="5398009" y="753364"/>
                    <a:pt x="5515357" y="715645"/>
                    <a:pt x="5632704" y="745744"/>
                  </a:cubicBezTo>
                </a:path>
              </a:pathLst>
            </a:custGeom>
            <a:ln w="45720" cap="rnd">
              <a:round/>
            </a:ln>
          </p:spPr>
          <p:style>
            <a:lnRef idx="1">
              <a:srgbClr val="4F81BD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Shape 2372"/>
            <p:cNvSpPr/>
            <p:nvPr/>
          </p:nvSpPr>
          <p:spPr>
            <a:xfrm>
              <a:off x="478536" y="2276856"/>
              <a:ext cx="5632704" cy="731520"/>
            </a:xfrm>
            <a:custGeom>
              <a:avLst/>
              <a:gdLst/>
              <a:ahLst/>
              <a:cxnLst/>
              <a:rect l="0" t="0" r="0" b="0"/>
              <a:pathLst>
                <a:path w="5632704" h="731520">
                  <a:moveTo>
                    <a:pt x="0" y="633476"/>
                  </a:moveTo>
                  <a:cubicBezTo>
                    <a:pt x="117348" y="663702"/>
                    <a:pt x="234696" y="724027"/>
                    <a:pt x="352044" y="724027"/>
                  </a:cubicBezTo>
                  <a:cubicBezTo>
                    <a:pt x="469392" y="724027"/>
                    <a:pt x="586740" y="663702"/>
                    <a:pt x="704088" y="633476"/>
                  </a:cubicBezTo>
                  <a:cubicBezTo>
                    <a:pt x="821436" y="603377"/>
                    <a:pt x="938784" y="542925"/>
                    <a:pt x="1056132" y="542925"/>
                  </a:cubicBezTo>
                  <a:cubicBezTo>
                    <a:pt x="1173480" y="542925"/>
                    <a:pt x="1290828" y="618363"/>
                    <a:pt x="1408176" y="633476"/>
                  </a:cubicBezTo>
                  <a:cubicBezTo>
                    <a:pt x="1525524" y="648589"/>
                    <a:pt x="1642872" y="633476"/>
                    <a:pt x="1760220" y="633476"/>
                  </a:cubicBezTo>
                  <a:cubicBezTo>
                    <a:pt x="1877568" y="633476"/>
                    <a:pt x="1994916" y="648589"/>
                    <a:pt x="2112264" y="633476"/>
                  </a:cubicBezTo>
                  <a:cubicBezTo>
                    <a:pt x="2229612" y="618363"/>
                    <a:pt x="2346960" y="527939"/>
                    <a:pt x="2464308" y="542925"/>
                  </a:cubicBezTo>
                  <a:cubicBezTo>
                    <a:pt x="2581656" y="558038"/>
                    <a:pt x="2699004" y="716407"/>
                    <a:pt x="2816352" y="724027"/>
                  </a:cubicBezTo>
                  <a:cubicBezTo>
                    <a:pt x="2933700" y="731520"/>
                    <a:pt x="3051048" y="595757"/>
                    <a:pt x="3168396" y="588264"/>
                  </a:cubicBezTo>
                  <a:cubicBezTo>
                    <a:pt x="3285744" y="580644"/>
                    <a:pt x="3403092" y="693801"/>
                    <a:pt x="3520440" y="678688"/>
                  </a:cubicBezTo>
                  <a:cubicBezTo>
                    <a:pt x="3637788" y="663702"/>
                    <a:pt x="3755136" y="520319"/>
                    <a:pt x="3872484" y="497713"/>
                  </a:cubicBezTo>
                  <a:cubicBezTo>
                    <a:pt x="3989832" y="475107"/>
                    <a:pt x="4107180" y="520319"/>
                    <a:pt x="4224528" y="542925"/>
                  </a:cubicBezTo>
                  <a:cubicBezTo>
                    <a:pt x="4341876" y="565658"/>
                    <a:pt x="4459224" y="671195"/>
                    <a:pt x="4576572" y="633476"/>
                  </a:cubicBezTo>
                  <a:cubicBezTo>
                    <a:pt x="4693920" y="595757"/>
                    <a:pt x="4811269" y="384556"/>
                    <a:pt x="4928616" y="316738"/>
                  </a:cubicBezTo>
                  <a:cubicBezTo>
                    <a:pt x="5045964" y="248920"/>
                    <a:pt x="5163312" y="279019"/>
                    <a:pt x="5280660" y="226187"/>
                  </a:cubicBezTo>
                  <a:cubicBezTo>
                    <a:pt x="5398009" y="173482"/>
                    <a:pt x="5515357" y="75438"/>
                    <a:pt x="5632704" y="0"/>
                  </a:cubicBezTo>
                </a:path>
              </a:pathLst>
            </a:custGeom>
            <a:ln w="45720" cap="rnd">
              <a:round/>
            </a:ln>
          </p:spPr>
          <p:style>
            <a:lnRef idx="1">
              <a:srgbClr val="C0504D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Shape 2373"/>
            <p:cNvSpPr/>
            <p:nvPr/>
          </p:nvSpPr>
          <p:spPr>
            <a:xfrm>
              <a:off x="478536" y="975360"/>
              <a:ext cx="5632704" cy="1709928"/>
            </a:xfrm>
            <a:custGeom>
              <a:avLst/>
              <a:gdLst/>
              <a:ahLst/>
              <a:cxnLst/>
              <a:rect l="0" t="0" r="0" b="0"/>
              <a:pathLst>
                <a:path w="5632704" h="1709928">
                  <a:moveTo>
                    <a:pt x="0" y="1167512"/>
                  </a:moveTo>
                  <a:cubicBezTo>
                    <a:pt x="117348" y="941578"/>
                    <a:pt x="234696" y="677926"/>
                    <a:pt x="352044" y="489586"/>
                  </a:cubicBezTo>
                  <a:cubicBezTo>
                    <a:pt x="469392" y="301372"/>
                    <a:pt x="586740" y="0"/>
                    <a:pt x="704088" y="37719"/>
                  </a:cubicBezTo>
                  <a:cubicBezTo>
                    <a:pt x="821436" y="75312"/>
                    <a:pt x="938784" y="625222"/>
                    <a:pt x="1056132" y="715645"/>
                  </a:cubicBezTo>
                  <a:cubicBezTo>
                    <a:pt x="1173480" y="805942"/>
                    <a:pt x="1290828" y="602615"/>
                    <a:pt x="1408176" y="580010"/>
                  </a:cubicBezTo>
                  <a:cubicBezTo>
                    <a:pt x="1525524" y="557403"/>
                    <a:pt x="1642872" y="572516"/>
                    <a:pt x="1760220" y="580010"/>
                  </a:cubicBezTo>
                  <a:cubicBezTo>
                    <a:pt x="1877568" y="587502"/>
                    <a:pt x="1994916" y="715645"/>
                    <a:pt x="2112264" y="625222"/>
                  </a:cubicBezTo>
                  <a:cubicBezTo>
                    <a:pt x="2229612" y="534798"/>
                    <a:pt x="2346960" y="0"/>
                    <a:pt x="2464308" y="37719"/>
                  </a:cubicBezTo>
                  <a:cubicBezTo>
                    <a:pt x="2581656" y="75312"/>
                    <a:pt x="2699004" y="693039"/>
                    <a:pt x="2816352" y="851154"/>
                  </a:cubicBezTo>
                  <a:cubicBezTo>
                    <a:pt x="2928747" y="1002665"/>
                    <a:pt x="3056001" y="936244"/>
                    <a:pt x="3168396" y="986790"/>
                  </a:cubicBezTo>
                  <a:cubicBezTo>
                    <a:pt x="3285744" y="1039495"/>
                    <a:pt x="3403092" y="1084707"/>
                    <a:pt x="3520440" y="1167512"/>
                  </a:cubicBezTo>
                  <a:cubicBezTo>
                    <a:pt x="3637788" y="1250442"/>
                    <a:pt x="3755136" y="1431163"/>
                    <a:pt x="3872484" y="1483996"/>
                  </a:cubicBezTo>
                  <a:cubicBezTo>
                    <a:pt x="3989832" y="1536700"/>
                    <a:pt x="4107180" y="1498981"/>
                    <a:pt x="4224528" y="1483996"/>
                  </a:cubicBezTo>
                  <a:cubicBezTo>
                    <a:pt x="4341876" y="1468882"/>
                    <a:pt x="4459224" y="1363473"/>
                    <a:pt x="4576572" y="1393572"/>
                  </a:cubicBezTo>
                  <a:cubicBezTo>
                    <a:pt x="4693920" y="1423671"/>
                    <a:pt x="4811269" y="1619504"/>
                    <a:pt x="4928616" y="1664716"/>
                  </a:cubicBezTo>
                  <a:cubicBezTo>
                    <a:pt x="5045964" y="1709928"/>
                    <a:pt x="5163312" y="1657223"/>
                    <a:pt x="5280660" y="1664716"/>
                  </a:cubicBezTo>
                  <a:cubicBezTo>
                    <a:pt x="5398009" y="1672209"/>
                    <a:pt x="5515357" y="1694815"/>
                    <a:pt x="5632704" y="1709928"/>
                  </a:cubicBezTo>
                </a:path>
              </a:pathLst>
            </a:custGeom>
            <a:ln w="57912" cap="rnd">
              <a:round/>
            </a:ln>
          </p:spPr>
          <p:style>
            <a:lnRef idx="1">
              <a:srgbClr val="77933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Shape 2374"/>
            <p:cNvSpPr/>
            <p:nvPr/>
          </p:nvSpPr>
          <p:spPr>
            <a:xfrm>
              <a:off x="478536" y="2602992"/>
              <a:ext cx="5632704" cy="374904"/>
            </a:xfrm>
            <a:custGeom>
              <a:avLst/>
              <a:gdLst/>
              <a:ahLst/>
              <a:cxnLst/>
              <a:rect l="0" t="0" r="0" b="0"/>
              <a:pathLst>
                <a:path w="5632704" h="374904">
                  <a:moveTo>
                    <a:pt x="0" y="37465"/>
                  </a:moveTo>
                  <a:cubicBezTo>
                    <a:pt x="117348" y="67437"/>
                    <a:pt x="234696" y="97536"/>
                    <a:pt x="352044" y="127508"/>
                  </a:cubicBezTo>
                  <a:cubicBezTo>
                    <a:pt x="469392" y="157480"/>
                    <a:pt x="586740" y="194945"/>
                    <a:pt x="704088" y="217424"/>
                  </a:cubicBezTo>
                  <a:cubicBezTo>
                    <a:pt x="821436" y="239903"/>
                    <a:pt x="938784" y="262382"/>
                    <a:pt x="1056132" y="262382"/>
                  </a:cubicBezTo>
                  <a:cubicBezTo>
                    <a:pt x="1173480" y="262382"/>
                    <a:pt x="1290828" y="232410"/>
                    <a:pt x="1408176" y="217424"/>
                  </a:cubicBezTo>
                  <a:cubicBezTo>
                    <a:pt x="1525524" y="202438"/>
                    <a:pt x="1642872" y="187452"/>
                    <a:pt x="1760220" y="172466"/>
                  </a:cubicBezTo>
                  <a:cubicBezTo>
                    <a:pt x="1877568" y="157480"/>
                    <a:pt x="1994916" y="97536"/>
                    <a:pt x="2112264" y="127508"/>
                  </a:cubicBezTo>
                  <a:cubicBezTo>
                    <a:pt x="2229612" y="157480"/>
                    <a:pt x="2346960" y="329946"/>
                    <a:pt x="2464308" y="352425"/>
                  </a:cubicBezTo>
                  <a:cubicBezTo>
                    <a:pt x="2581656" y="374904"/>
                    <a:pt x="2699004" y="284988"/>
                    <a:pt x="2816352" y="262382"/>
                  </a:cubicBezTo>
                  <a:cubicBezTo>
                    <a:pt x="2933700" y="239903"/>
                    <a:pt x="3051048" y="224917"/>
                    <a:pt x="3168396" y="217424"/>
                  </a:cubicBezTo>
                  <a:cubicBezTo>
                    <a:pt x="3285744" y="209931"/>
                    <a:pt x="3403092" y="202438"/>
                    <a:pt x="3520440" y="217424"/>
                  </a:cubicBezTo>
                  <a:cubicBezTo>
                    <a:pt x="3637788" y="232410"/>
                    <a:pt x="3755136" y="337439"/>
                    <a:pt x="3872484" y="307467"/>
                  </a:cubicBezTo>
                  <a:cubicBezTo>
                    <a:pt x="3989832" y="277368"/>
                    <a:pt x="4107180" y="74930"/>
                    <a:pt x="4224528" y="37465"/>
                  </a:cubicBezTo>
                  <a:cubicBezTo>
                    <a:pt x="4341876" y="0"/>
                    <a:pt x="4459224" y="59944"/>
                    <a:pt x="4576572" y="82423"/>
                  </a:cubicBezTo>
                  <a:cubicBezTo>
                    <a:pt x="4693920" y="105029"/>
                    <a:pt x="4811269" y="157480"/>
                    <a:pt x="4928616" y="172466"/>
                  </a:cubicBezTo>
                  <a:cubicBezTo>
                    <a:pt x="5045964" y="187452"/>
                    <a:pt x="5163312" y="164973"/>
                    <a:pt x="5280660" y="172466"/>
                  </a:cubicBezTo>
                  <a:cubicBezTo>
                    <a:pt x="5398009" y="179959"/>
                    <a:pt x="5515357" y="202438"/>
                    <a:pt x="5632704" y="217424"/>
                  </a:cubicBezTo>
                </a:path>
              </a:pathLst>
            </a:custGeom>
            <a:ln w="45720" cap="rnd">
              <a:round/>
            </a:ln>
          </p:spPr>
          <p:style>
            <a:lnRef idx="1">
              <a:srgbClr val="FF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Shape 2375"/>
            <p:cNvSpPr/>
            <p:nvPr/>
          </p:nvSpPr>
          <p:spPr>
            <a:xfrm>
              <a:off x="478536" y="2767584"/>
              <a:ext cx="5632704" cy="286512"/>
            </a:xfrm>
            <a:custGeom>
              <a:avLst/>
              <a:gdLst/>
              <a:ahLst/>
              <a:cxnLst/>
              <a:rect l="0" t="0" r="0" b="0"/>
              <a:pathLst>
                <a:path w="5632704" h="286512">
                  <a:moveTo>
                    <a:pt x="0" y="98044"/>
                  </a:moveTo>
                  <a:cubicBezTo>
                    <a:pt x="117348" y="113157"/>
                    <a:pt x="234696" y="120650"/>
                    <a:pt x="352044" y="143256"/>
                  </a:cubicBezTo>
                  <a:cubicBezTo>
                    <a:pt x="469392" y="165862"/>
                    <a:pt x="586740" y="226187"/>
                    <a:pt x="704088" y="233680"/>
                  </a:cubicBezTo>
                  <a:cubicBezTo>
                    <a:pt x="821436" y="241300"/>
                    <a:pt x="938784" y="203581"/>
                    <a:pt x="1056132" y="188468"/>
                  </a:cubicBezTo>
                  <a:cubicBezTo>
                    <a:pt x="1173480" y="173355"/>
                    <a:pt x="1290828" y="150749"/>
                    <a:pt x="1408176" y="143256"/>
                  </a:cubicBezTo>
                  <a:cubicBezTo>
                    <a:pt x="1525524" y="135763"/>
                    <a:pt x="1642872" y="120650"/>
                    <a:pt x="1760220" y="143256"/>
                  </a:cubicBezTo>
                  <a:cubicBezTo>
                    <a:pt x="1877568" y="165862"/>
                    <a:pt x="1994916" y="271399"/>
                    <a:pt x="2112264" y="279019"/>
                  </a:cubicBezTo>
                  <a:cubicBezTo>
                    <a:pt x="2229612" y="286512"/>
                    <a:pt x="2346960" y="203581"/>
                    <a:pt x="2464308" y="188468"/>
                  </a:cubicBezTo>
                  <a:cubicBezTo>
                    <a:pt x="2581656" y="173355"/>
                    <a:pt x="2699004" y="196088"/>
                    <a:pt x="2816352" y="188468"/>
                  </a:cubicBezTo>
                  <a:cubicBezTo>
                    <a:pt x="2933700" y="180975"/>
                    <a:pt x="3051048" y="143256"/>
                    <a:pt x="3168396" y="143256"/>
                  </a:cubicBezTo>
                  <a:cubicBezTo>
                    <a:pt x="3285744" y="143256"/>
                    <a:pt x="3403092" y="173355"/>
                    <a:pt x="3520440" y="188468"/>
                  </a:cubicBezTo>
                  <a:cubicBezTo>
                    <a:pt x="3637788" y="203581"/>
                    <a:pt x="3755136" y="226187"/>
                    <a:pt x="3872484" y="233680"/>
                  </a:cubicBezTo>
                  <a:cubicBezTo>
                    <a:pt x="3989832" y="241300"/>
                    <a:pt x="4107180" y="241300"/>
                    <a:pt x="4224528" y="233680"/>
                  </a:cubicBezTo>
                  <a:cubicBezTo>
                    <a:pt x="4341876" y="226187"/>
                    <a:pt x="4459224" y="218694"/>
                    <a:pt x="4576572" y="188468"/>
                  </a:cubicBezTo>
                  <a:cubicBezTo>
                    <a:pt x="4693920" y="158369"/>
                    <a:pt x="4811269" y="82931"/>
                    <a:pt x="4928616" y="52832"/>
                  </a:cubicBezTo>
                  <a:cubicBezTo>
                    <a:pt x="5045964" y="22606"/>
                    <a:pt x="5163312" y="0"/>
                    <a:pt x="5280660" y="7493"/>
                  </a:cubicBezTo>
                  <a:cubicBezTo>
                    <a:pt x="5398009" y="15113"/>
                    <a:pt x="5515357" y="67818"/>
                    <a:pt x="5632704" y="98044"/>
                  </a:cubicBezTo>
                </a:path>
              </a:pathLst>
            </a:custGeom>
            <a:ln w="45720" cap="rnd">
              <a:round/>
            </a:ln>
          </p:spPr>
          <p:style>
            <a:lnRef idx="1">
              <a:srgbClr val="4BACC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Shape 2376"/>
            <p:cNvSpPr/>
            <p:nvPr/>
          </p:nvSpPr>
          <p:spPr>
            <a:xfrm>
              <a:off x="478536" y="2639568"/>
              <a:ext cx="5632704" cy="512064"/>
            </a:xfrm>
            <a:custGeom>
              <a:avLst/>
              <a:gdLst/>
              <a:ahLst/>
              <a:cxnLst/>
              <a:rect l="0" t="0" r="0" b="0"/>
              <a:pathLst>
                <a:path w="5632704" h="512064">
                  <a:moveTo>
                    <a:pt x="0" y="0"/>
                  </a:moveTo>
                  <a:cubicBezTo>
                    <a:pt x="117348" y="45212"/>
                    <a:pt x="234696" y="82804"/>
                    <a:pt x="352044" y="135509"/>
                  </a:cubicBezTo>
                  <a:cubicBezTo>
                    <a:pt x="469392" y="188214"/>
                    <a:pt x="586740" y="286131"/>
                    <a:pt x="704088" y="316230"/>
                  </a:cubicBezTo>
                  <a:cubicBezTo>
                    <a:pt x="821436" y="346456"/>
                    <a:pt x="938784" y="316230"/>
                    <a:pt x="1056132" y="316230"/>
                  </a:cubicBezTo>
                  <a:cubicBezTo>
                    <a:pt x="1173480" y="316230"/>
                    <a:pt x="1290828" y="293624"/>
                    <a:pt x="1408176" y="316230"/>
                  </a:cubicBezTo>
                  <a:cubicBezTo>
                    <a:pt x="1525524" y="338836"/>
                    <a:pt x="1642872" y="444246"/>
                    <a:pt x="1760220" y="451866"/>
                  </a:cubicBezTo>
                  <a:cubicBezTo>
                    <a:pt x="1877568" y="459359"/>
                    <a:pt x="1994916" y="376555"/>
                    <a:pt x="2112264" y="361442"/>
                  </a:cubicBezTo>
                  <a:cubicBezTo>
                    <a:pt x="2229612" y="346456"/>
                    <a:pt x="2346960" y="361442"/>
                    <a:pt x="2464308" y="361442"/>
                  </a:cubicBezTo>
                  <a:cubicBezTo>
                    <a:pt x="2581656" y="361442"/>
                    <a:pt x="2699004" y="353949"/>
                    <a:pt x="2816352" y="361442"/>
                  </a:cubicBezTo>
                  <a:cubicBezTo>
                    <a:pt x="2933700" y="368935"/>
                    <a:pt x="3051048" y="391541"/>
                    <a:pt x="3168396" y="406654"/>
                  </a:cubicBezTo>
                  <a:cubicBezTo>
                    <a:pt x="3285744" y="421640"/>
                    <a:pt x="3403092" y="459359"/>
                    <a:pt x="3520440" y="451866"/>
                  </a:cubicBezTo>
                  <a:cubicBezTo>
                    <a:pt x="3637788" y="444246"/>
                    <a:pt x="3755136" y="376555"/>
                    <a:pt x="3872484" y="361442"/>
                  </a:cubicBezTo>
                  <a:cubicBezTo>
                    <a:pt x="3989832" y="346456"/>
                    <a:pt x="4107180" y="346456"/>
                    <a:pt x="4224528" y="361442"/>
                  </a:cubicBezTo>
                  <a:cubicBezTo>
                    <a:pt x="4341876" y="376555"/>
                    <a:pt x="4459224" y="436753"/>
                    <a:pt x="4576572" y="451866"/>
                  </a:cubicBezTo>
                  <a:cubicBezTo>
                    <a:pt x="4693920" y="466852"/>
                    <a:pt x="4811269" y="512064"/>
                    <a:pt x="4928616" y="451866"/>
                  </a:cubicBezTo>
                  <a:cubicBezTo>
                    <a:pt x="5045964" y="391541"/>
                    <a:pt x="5163312" y="158115"/>
                    <a:pt x="5280660" y="90424"/>
                  </a:cubicBezTo>
                  <a:cubicBezTo>
                    <a:pt x="5398009" y="22606"/>
                    <a:pt x="5515357" y="60198"/>
                    <a:pt x="5632704" y="45212"/>
                  </a:cubicBezTo>
                </a:path>
              </a:pathLst>
            </a:custGeom>
            <a:ln w="45720" cap="rnd">
              <a:round/>
            </a:ln>
          </p:spPr>
          <p:style>
            <a:lnRef idx="1">
              <a:srgbClr val="59595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86105" y="2413381"/>
              <a:ext cx="155125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16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938149" y="2594102"/>
              <a:ext cx="155125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12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290574" y="2684399"/>
              <a:ext cx="155125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642618" y="2594102"/>
              <a:ext cx="155530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12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994916" y="2639314"/>
              <a:ext cx="155125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11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347214" y="2548534"/>
              <a:ext cx="155330" cy="15731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13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699258" y="2639314"/>
              <a:ext cx="155125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11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053207" y="2729738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9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403727" y="2368042"/>
              <a:ext cx="155125" cy="1569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17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756025" y="2368042"/>
              <a:ext cx="155125" cy="1569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17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108069" y="2277745"/>
              <a:ext cx="155530" cy="1569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19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460494" y="2277745"/>
              <a:ext cx="155125" cy="1569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19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812792" y="2142109"/>
              <a:ext cx="155125" cy="1569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22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164836" y="1870837"/>
              <a:ext cx="155125" cy="1569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b="1" dirty="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28</a:t>
              </a:r>
              <a:endPara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7134" y="2006473"/>
              <a:ext cx="155125" cy="1569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25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869178" y="2503678"/>
              <a:ext cx="155125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14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210462" y="2513940"/>
              <a:ext cx="155125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b="1" dirty="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12</a:t>
              </a:r>
              <a:endPara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87629" y="2864892"/>
              <a:ext cx="78307" cy="15731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6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39673" y="2955671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4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292098" y="2864892"/>
              <a:ext cx="78307" cy="15731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6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644142" y="2774951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8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996440" y="2864892"/>
              <a:ext cx="78307" cy="15731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6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348738" y="2864892"/>
              <a:ext cx="78307" cy="15731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6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700782" y="2864892"/>
              <a:ext cx="78307" cy="15731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6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53207" y="2774951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8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757549" y="2820035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7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109593" y="2910586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5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462018" y="2729738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9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814316" y="2774951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8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166360" y="2864892"/>
              <a:ext cx="78307" cy="15731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6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517134" y="2548534"/>
              <a:ext cx="155330" cy="15731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13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869178" y="2458466"/>
              <a:ext cx="155125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15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221603" y="2226311"/>
              <a:ext cx="243205" cy="1631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b="1" dirty="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</a:t>
              </a:r>
              <a:endPara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86105" y="2097024"/>
              <a:ext cx="155125" cy="1569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 b="1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23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938149" y="1418844"/>
              <a:ext cx="155125" cy="1569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 b="1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38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290574" y="967105"/>
              <a:ext cx="155125" cy="1569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 b="1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48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642618" y="1645031"/>
              <a:ext cx="155530" cy="1569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 b="1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33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994916" y="1509395"/>
              <a:ext cx="155125" cy="1569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 b="1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36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347214" y="1509395"/>
              <a:ext cx="155125" cy="1569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 b="1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36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699258" y="1554480"/>
              <a:ext cx="155125" cy="1569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 b="1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35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051683" y="967105"/>
              <a:ext cx="155125" cy="1569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 b="1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48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403727" y="1780667"/>
              <a:ext cx="155125" cy="1569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 b="1" dirty="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30</a:t>
              </a:r>
              <a:endPara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756025" y="1916303"/>
              <a:ext cx="155125" cy="1569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 b="1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27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108069" y="2097024"/>
              <a:ext cx="155530" cy="1569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 b="1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23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460494" y="2413381"/>
              <a:ext cx="155125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 b="1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16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812792" y="2413381"/>
              <a:ext cx="155125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 b="1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16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164836" y="2322830"/>
              <a:ext cx="155125" cy="1569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 b="1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18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517134" y="2594102"/>
              <a:ext cx="155125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 b="1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12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869178" y="2594102"/>
              <a:ext cx="155125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 b="1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12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938149" y="2684399"/>
              <a:ext cx="155125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292098" y="2774951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8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644142" y="2820035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7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996440" y="2774951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8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348738" y="2729738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9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699258" y="2684399"/>
              <a:ext cx="155125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053207" y="2910586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5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405251" y="2820035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7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757549" y="2774951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8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109593" y="2774951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8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462018" y="2864892"/>
              <a:ext cx="78307" cy="15731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6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812792" y="2594102"/>
              <a:ext cx="155125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12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164836" y="2639314"/>
              <a:ext cx="155125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11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518658" y="2729738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9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870702" y="2729738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9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157263" y="2795286"/>
              <a:ext cx="270971" cy="27220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b="1" dirty="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8</a:t>
              </a:r>
              <a:endPara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280649" y="2865306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b="1" dirty="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7</a:t>
              </a:r>
              <a:endPara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86105" y="2594102"/>
              <a:ext cx="155125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12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939673" y="2729738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9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292098" y="2910586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5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644142" y="2910586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5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996440" y="2910586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5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348738" y="3046222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700782" y="2955671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4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053207" y="2955671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4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405251" y="2955671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4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757549" y="3000756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109593" y="3046222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462018" y="2955671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4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4814316" y="2955671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4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5166360" y="3046222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5518658" y="3046222"/>
              <a:ext cx="7810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869178" y="2684399"/>
              <a:ext cx="155125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319700" y="2626835"/>
              <a:ext cx="263135" cy="18135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b="1" dirty="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11</a:t>
              </a:r>
              <a:endPara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39294" y="3129814"/>
              <a:ext cx="78307" cy="15731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81382" y="2678303"/>
              <a:ext cx="155125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81382" y="2226310"/>
              <a:ext cx="155125" cy="1569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81382" y="1774190"/>
              <a:ext cx="155125" cy="1569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81382" y="1322197"/>
              <a:ext cx="155125" cy="1569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40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81382" y="870204"/>
              <a:ext cx="155125" cy="1569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50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81382" y="417983"/>
              <a:ext cx="155330" cy="15731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60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39547" y="3278759"/>
              <a:ext cx="373869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Sp '08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94690" y="3278759"/>
              <a:ext cx="365859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 '08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043940" y="3278759"/>
              <a:ext cx="373870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Sp '09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399032" y="3278759"/>
              <a:ext cx="365859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 '09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748282" y="3278759"/>
              <a:ext cx="375102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Sp '10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103374" y="3278759"/>
              <a:ext cx="365859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 '10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453005" y="3278759"/>
              <a:ext cx="373869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Sp '11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807843" y="3278759"/>
              <a:ext cx="365859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 '11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3157474" y="3278759"/>
              <a:ext cx="373870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Sp '12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3512185" y="3278759"/>
              <a:ext cx="365859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 '12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861816" y="3278759"/>
              <a:ext cx="373870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Sp '13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216654" y="3278759"/>
              <a:ext cx="365859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 '13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4566158" y="3278759"/>
              <a:ext cx="373870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Sp '14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4920996" y="3278759"/>
              <a:ext cx="365859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 '14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5270627" y="3278759"/>
              <a:ext cx="373870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Sp '15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5625338" y="3278759"/>
              <a:ext cx="367092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 '15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5974970" y="3278759"/>
              <a:ext cx="373869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 dirty="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Sp '16</a:t>
              </a:r>
              <a:endPara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1000379" y="133859"/>
              <a:ext cx="5887003" cy="2394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Graph 1: Most Important Problem Spring 2008 to Spring 2016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8" name="Shape 2488"/>
            <p:cNvSpPr/>
            <p:nvPr/>
          </p:nvSpPr>
          <p:spPr>
            <a:xfrm>
              <a:off x="1194816" y="3584448"/>
              <a:ext cx="243840" cy="0"/>
            </a:xfrm>
            <a:custGeom>
              <a:avLst/>
              <a:gdLst/>
              <a:ahLst/>
              <a:cxnLst/>
              <a:rect l="0" t="0" r="0" b="0"/>
              <a:pathLst>
                <a:path w="243840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ln w="45720" cap="rnd">
              <a:round/>
            </a:ln>
          </p:spPr>
          <p:style>
            <a:lnRef idx="1">
              <a:srgbClr val="4F81BD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1466088" y="3531997"/>
              <a:ext cx="38727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Taxes 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1752854" y="3531997"/>
              <a:ext cx="76715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–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1835150" y="3531997"/>
              <a:ext cx="553179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too high 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2" name="Shape 2492"/>
            <p:cNvSpPr/>
            <p:nvPr/>
          </p:nvSpPr>
          <p:spPr>
            <a:xfrm>
              <a:off x="2566416" y="3584448"/>
              <a:ext cx="243840" cy="0"/>
            </a:xfrm>
            <a:custGeom>
              <a:avLst/>
              <a:gdLst/>
              <a:ahLst/>
              <a:cxnLst/>
              <a:rect l="0" t="0" r="0" b="0"/>
              <a:pathLst>
                <a:path w="243840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ln w="45720" cap="rnd">
              <a:round/>
            </a:ln>
          </p:spPr>
          <p:style>
            <a:lnRef idx="1">
              <a:srgbClr val="C0504D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838323" y="3531997"/>
              <a:ext cx="914879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Crime / drugs*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4" name="Shape 2494"/>
            <p:cNvSpPr/>
            <p:nvPr/>
          </p:nvSpPr>
          <p:spPr>
            <a:xfrm>
              <a:off x="3938016" y="3584448"/>
              <a:ext cx="243840" cy="0"/>
            </a:xfrm>
            <a:custGeom>
              <a:avLst/>
              <a:gdLst/>
              <a:ahLst/>
              <a:cxnLst/>
              <a:rect l="0" t="0" r="0" b="0"/>
              <a:pathLst>
                <a:path w="243840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ln w="45720" cap="rnd">
              <a:round/>
            </a:ln>
          </p:spPr>
          <p:style>
            <a:lnRef idx="1">
              <a:srgbClr val="77933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4210558" y="3531997"/>
              <a:ext cx="568430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Economy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6" name="Shape 2496"/>
            <p:cNvSpPr/>
            <p:nvPr/>
          </p:nvSpPr>
          <p:spPr>
            <a:xfrm>
              <a:off x="1194816" y="3797808"/>
              <a:ext cx="243840" cy="0"/>
            </a:xfrm>
            <a:custGeom>
              <a:avLst/>
              <a:gdLst/>
              <a:ahLst/>
              <a:cxnLst/>
              <a:rect l="0" t="0" r="0" b="0"/>
              <a:pathLst>
                <a:path w="243840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ln w="45720" cap="rnd">
              <a:round/>
            </a:ln>
          </p:spPr>
          <p:style>
            <a:lnRef idx="1">
              <a:srgbClr val="FF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1466088" y="3746246"/>
              <a:ext cx="615876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Education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8" name="Shape 2498"/>
            <p:cNvSpPr/>
            <p:nvPr/>
          </p:nvSpPr>
          <p:spPr>
            <a:xfrm>
              <a:off x="2566416" y="3797808"/>
              <a:ext cx="243840" cy="0"/>
            </a:xfrm>
            <a:custGeom>
              <a:avLst/>
              <a:gdLst/>
              <a:ahLst/>
              <a:cxnLst/>
              <a:rect l="0" t="0" r="0" b="0"/>
              <a:pathLst>
                <a:path w="243840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ln w="45720" cap="rnd">
              <a:round/>
            </a:ln>
          </p:spPr>
          <p:style>
            <a:lnRef idx="1">
              <a:srgbClr val="4BACC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2838323" y="3746246"/>
              <a:ext cx="923813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Transportation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0" name="Shape 2500"/>
            <p:cNvSpPr/>
            <p:nvPr/>
          </p:nvSpPr>
          <p:spPr>
            <a:xfrm>
              <a:off x="3938016" y="3797808"/>
              <a:ext cx="243840" cy="0"/>
            </a:xfrm>
            <a:custGeom>
              <a:avLst/>
              <a:gdLst/>
              <a:ahLst/>
              <a:cxnLst/>
              <a:rect l="0" t="0" r="0" b="0"/>
              <a:pathLst>
                <a:path w="243840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ln w="45720" cap="rnd">
              <a:round/>
            </a:ln>
          </p:spPr>
          <p:style>
            <a:lnRef idx="1">
              <a:srgbClr val="59595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210558" y="3746246"/>
              <a:ext cx="1417531" cy="156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Growth / development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2" name="Shape 2502"/>
            <p:cNvSpPr/>
            <p:nvPr/>
          </p:nvSpPr>
          <p:spPr>
            <a:xfrm>
              <a:off x="0" y="0"/>
              <a:ext cx="6428233" cy="3960876"/>
            </a:xfrm>
            <a:custGeom>
              <a:avLst/>
              <a:gdLst/>
              <a:ahLst/>
              <a:cxnLst/>
              <a:rect l="0" t="0" r="0" b="0"/>
              <a:pathLst>
                <a:path w="6428233" h="3960876">
                  <a:moveTo>
                    <a:pt x="0" y="3960876"/>
                  </a:moveTo>
                  <a:lnTo>
                    <a:pt x="0" y="0"/>
                  </a:lnTo>
                  <a:lnTo>
                    <a:pt x="6428233" y="0"/>
                  </a:lnTo>
                  <a:lnTo>
                    <a:pt x="6428233" y="3960876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D9D9D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909434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7469376"/>
              </p:ext>
            </p:extLst>
          </p:nvPr>
        </p:nvGraphicFramePr>
        <p:xfrm>
          <a:off x="76199" y="76205"/>
          <a:ext cx="9347552" cy="67215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5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6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6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6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63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63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633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Clinton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Sanders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Carson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Trump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 Rubio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1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Economy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13.0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14.9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4.6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12.5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8.8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1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Foreign policy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14.4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2.6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6.0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4.0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37.4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Inequality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3.2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12.6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Immigration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3.9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3.9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7.0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Spending, debt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3.0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3.9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5.5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2.2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Constitution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1.1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6.7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4.4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Liberal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4.6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5.6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3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Taxes, lower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1.1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1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Health Care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4.6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Business pro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11.5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Womens issues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6.0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3.3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1.1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3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Party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2.8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63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Crime/safety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1.1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71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Education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5.2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63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Environment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1.1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3.3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63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Smaller govt, less regs.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1.9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2.2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63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Guns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1.1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2.2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71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Anti-corporate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5.2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63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Abortion - anti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1.1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1.1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1.5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63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Conservative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2.1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63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Military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2.1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63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Religion - pro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2.1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463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Other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2.8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9.3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4.2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3.3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463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Total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49.8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72.5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47.4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49.0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58.2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" y="152405"/>
            <a:ext cx="2255521" cy="457200"/>
          </a:xfrm>
          <a:solidFill>
            <a:schemeClr val="accent1">
              <a:tint val="20000"/>
            </a:schemeClr>
          </a:solidFill>
        </p:spPr>
        <p:txBody>
          <a:bodyPr/>
          <a:lstStyle/>
          <a:p>
            <a:pPr algn="ctr"/>
            <a:r>
              <a:rPr lang="en-US" sz="1600" dirty="0" smtClean="0"/>
              <a:t>Candidates and Issues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4228443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" y="152405"/>
            <a:ext cx="2255521" cy="457200"/>
          </a:xfrm>
          <a:solidFill>
            <a:schemeClr val="accent1">
              <a:tint val="20000"/>
            </a:schemeClr>
          </a:solidFill>
        </p:spPr>
        <p:txBody>
          <a:bodyPr/>
          <a:lstStyle/>
          <a:p>
            <a:pPr algn="ctr"/>
            <a:r>
              <a:rPr lang="en-US" sz="1600" dirty="0" smtClean="0"/>
              <a:t>Candidates and Issues</a:t>
            </a:r>
            <a:endParaRPr lang="en-US" sz="1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815557"/>
              </p:ext>
            </p:extLst>
          </p:nvPr>
        </p:nvGraphicFramePr>
        <p:xfrm>
          <a:off x="457201" y="533401"/>
          <a:ext cx="8458200" cy="55843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4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6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6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6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093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Clinton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Sanders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Carson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Trump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Rubio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Leadership, competence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11.6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4.8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7.4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13.5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9.9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Honest, trustworthy, independent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5.3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5.6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9.5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3.5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8.8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Consensus builder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4.2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1.9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9.1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5.5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3.3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Fresh face, change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0.7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1.9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11.9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10.5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3.3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Experience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17.9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0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America first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3.7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3.9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4.0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4.4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4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Hard truths, frank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1.1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3.5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9.5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6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Working people, cares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4.6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4.5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2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Middle class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1.9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3.0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Ethical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2.8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4.4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Character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1.1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1.4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Electable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2.1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2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Intelligence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6.0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1.1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1.1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1.5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7.7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50.2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27.5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52.6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51.0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41.8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8332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458200" cy="547688"/>
          </a:xfrm>
        </p:spPr>
        <p:txBody>
          <a:bodyPr/>
          <a:lstStyle/>
          <a:p>
            <a:r>
              <a:rPr lang="en-US" sz="2800" dirty="0" smtClean="0"/>
              <a:t>Most Important Problem: Public vs Students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184476"/>
              </p:ext>
            </p:extLst>
          </p:nvPr>
        </p:nvGraphicFramePr>
        <p:xfrm>
          <a:off x="685800" y="1100052"/>
          <a:ext cx="6936872" cy="5148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9928">
                  <a:extLst>
                    <a:ext uri="{9D8B030D-6E8A-4147-A177-3AD203B41FA5}">
                      <a16:colId xmlns:a16="http://schemas.microsoft.com/office/drawing/2014/main" val="2714071814"/>
                    </a:ext>
                  </a:extLst>
                </a:gridCol>
                <a:gridCol w="874368">
                  <a:extLst>
                    <a:ext uri="{9D8B030D-6E8A-4147-A177-3AD203B41FA5}">
                      <a16:colId xmlns:a16="http://schemas.microsoft.com/office/drawing/2014/main" val="1349901194"/>
                    </a:ext>
                  </a:extLst>
                </a:gridCol>
                <a:gridCol w="1251288">
                  <a:extLst>
                    <a:ext uri="{9D8B030D-6E8A-4147-A177-3AD203B41FA5}">
                      <a16:colId xmlns:a16="http://schemas.microsoft.com/office/drawing/2014/main" val="283711589"/>
                    </a:ext>
                  </a:extLst>
                </a:gridCol>
                <a:gridCol w="1251288">
                  <a:extLst>
                    <a:ext uri="{9D8B030D-6E8A-4147-A177-3AD203B41FA5}">
                      <a16:colId xmlns:a16="http://schemas.microsoft.com/office/drawing/2014/main" val="543959471"/>
                    </a:ext>
                  </a:extLst>
                </a:gridCol>
              </a:tblGrid>
              <a:tr h="51286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</a:rPr>
                        <a:t>Public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</a:rPr>
                        <a:t>Students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</a:rPr>
                        <a:t>Public-Students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extLst>
                  <a:ext uri="{0D108BD9-81ED-4DB2-BD59-A6C34878D82A}">
                    <a16:rowId xmlns:a16="http://schemas.microsoft.com/office/drawing/2014/main" val="1877871716"/>
                  </a:ext>
                </a:extLst>
              </a:tr>
              <a:tr h="37079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Crime / </a:t>
                      </a:r>
                      <a:r>
                        <a:rPr lang="en-US" sz="1800" dirty="0" smtClean="0">
                          <a:effectLst/>
                        </a:rPr>
                        <a:t>drugs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-11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Taxes – too high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extLst>
                  <a:ext uri="{0D108BD9-81ED-4DB2-BD59-A6C34878D82A}">
                    <a16:rowId xmlns:a16="http://schemas.microsoft.com/office/drawing/2014/main" val="2967684177"/>
                  </a:ext>
                </a:extLst>
              </a:tr>
              <a:tr h="37079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Economy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-5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extLst>
                  <a:ext uri="{0D108BD9-81ED-4DB2-BD59-A6C34878D82A}">
                    <a16:rowId xmlns:a16="http://schemas.microsoft.com/office/drawing/2014/main" val="3525785369"/>
                  </a:ext>
                </a:extLst>
              </a:tr>
              <a:tr h="50984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Growth / development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84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Education </a:t>
                      </a:r>
                      <a:r>
                        <a:rPr lang="en-US" sz="1800" dirty="0" smtClean="0">
                          <a:effectLst/>
                        </a:rPr>
                        <a:t>/ school </a:t>
                      </a:r>
                      <a:r>
                        <a:rPr lang="en-US" sz="1800" dirty="0">
                          <a:effectLst/>
                        </a:rPr>
                        <a:t>problems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extLst>
                  <a:ext uri="{0D108BD9-81ED-4DB2-BD59-A6C34878D82A}">
                    <a16:rowId xmlns:a16="http://schemas.microsoft.com/office/drawing/2014/main" val="982397381"/>
                  </a:ext>
                </a:extLst>
              </a:tr>
              <a:tr h="50984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Traffic congestion</a:t>
                      </a:r>
                      <a:r>
                        <a:rPr lang="en-US" sz="1800" dirty="0" smtClean="0">
                          <a:effectLst/>
                        </a:rPr>
                        <a:t>/ problems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extLst>
                  <a:ext uri="{0D108BD9-81ED-4DB2-BD59-A6C34878D82A}">
                    <a16:rowId xmlns:a16="http://schemas.microsoft.com/office/drawing/2014/main" val="786948133"/>
                  </a:ext>
                </a:extLst>
              </a:tr>
              <a:tr h="509847">
                <a:tc>
                  <a:txBody>
                    <a:bodyPr/>
                    <a:lstStyle/>
                    <a:p>
                      <a:r>
                        <a:rPr lang="en-US" dirty="0" smtClean="0"/>
                        <a:t>Environment</a:t>
                      </a:r>
                      <a:endParaRPr lang="en-US" dirty="0"/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6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5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3348" marR="63348" marT="0" marB="0"/>
                </a:tc>
                <a:extLst>
                  <a:ext uri="{0D108BD9-81ED-4DB2-BD59-A6C34878D82A}">
                    <a16:rowId xmlns:a16="http://schemas.microsoft.com/office/drawing/2014/main" val="3816829998"/>
                  </a:ext>
                </a:extLst>
              </a:tr>
              <a:tr h="37079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Unsure/no answer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extLst>
                  <a:ext uri="{0D108BD9-81ED-4DB2-BD59-A6C34878D82A}">
                    <a16:rowId xmlns:a16="http://schemas.microsoft.com/office/drawing/2014/main" val="1679288964"/>
                  </a:ext>
                </a:extLst>
              </a:tr>
              <a:tr h="37079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Other answer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extLst>
                  <a:ext uri="{0D108BD9-81ED-4DB2-BD59-A6C34878D82A}">
                    <a16:rowId xmlns:a16="http://schemas.microsoft.com/office/drawing/2014/main" val="2070139995"/>
                  </a:ext>
                </a:extLst>
              </a:tr>
              <a:tr h="4571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101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348" marR="63348" marT="0" marB="0"/>
                </a:tc>
                <a:extLst>
                  <a:ext uri="{0D108BD9-81ED-4DB2-BD59-A6C34878D82A}">
                    <a16:rowId xmlns:a16="http://schemas.microsoft.com/office/drawing/2014/main" val="2374135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299342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4"/>
          <p:cNvSpPr txBox="1">
            <a:spLocks noChangeArrowheads="1"/>
          </p:cNvSpPr>
          <p:nvPr/>
        </p:nvSpPr>
        <p:spPr bwMode="auto">
          <a:xfrm>
            <a:off x="810718" y="239988"/>
            <a:ext cx="7315200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County: </a:t>
            </a:r>
            <a:r>
              <a:rPr lang="en-US" dirty="0" smtClean="0"/>
              <a:t>Right/Wrong Direction - Fall ‘09 </a:t>
            </a:r>
            <a:r>
              <a:rPr lang="en-US" dirty="0"/>
              <a:t>to </a:t>
            </a:r>
            <a:r>
              <a:rPr lang="en-US" dirty="0" smtClean="0"/>
              <a:t>Spring ’16</a:t>
            </a:r>
            <a:br>
              <a:rPr lang="en-US" dirty="0" smtClean="0"/>
            </a:br>
            <a:r>
              <a:rPr lang="en-US" dirty="0" smtClean="0"/>
              <a:t>County, State, Nation - Fall ‘12 to Spring ‘16</a:t>
            </a:r>
            <a:endParaRPr lang="en-US" dirty="0"/>
          </a:p>
        </p:txBody>
      </p:sp>
      <p:graphicFrame>
        <p:nvGraphicFramePr>
          <p:cNvPr id="207" name="Chart 2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834799"/>
              </p:ext>
            </p:extLst>
          </p:nvPr>
        </p:nvGraphicFramePr>
        <p:xfrm>
          <a:off x="381000" y="853324"/>
          <a:ext cx="8597480" cy="562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02203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4"/>
          <p:cNvSpPr txBox="1">
            <a:spLocks noChangeArrowheads="1"/>
          </p:cNvSpPr>
          <p:nvPr/>
        </p:nvSpPr>
        <p:spPr bwMode="auto">
          <a:xfrm>
            <a:off x="810718" y="239988"/>
            <a:ext cx="73152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Right/Wrong Direction: County, State, Nation - Fall ‘12 to Spring ‘16</a:t>
            </a:r>
            <a:endParaRPr lang="en-US" dirty="0"/>
          </a:p>
        </p:txBody>
      </p:sp>
      <p:grpSp>
        <p:nvGrpSpPr>
          <p:cNvPr id="208" name="Group 207"/>
          <p:cNvGrpSpPr/>
          <p:nvPr/>
        </p:nvGrpSpPr>
        <p:grpSpPr>
          <a:xfrm>
            <a:off x="381000" y="990600"/>
            <a:ext cx="7744918" cy="3276601"/>
            <a:chOff x="0" y="0"/>
            <a:chExt cx="6166231" cy="2945203"/>
          </a:xfrm>
          <a:solidFill>
            <a:schemeClr val="bg1">
              <a:alpha val="0"/>
            </a:schemeClr>
          </a:solidFill>
        </p:grpSpPr>
        <p:sp>
          <p:nvSpPr>
            <p:cNvPr id="209" name="Rectangle 208"/>
            <p:cNvSpPr/>
            <p:nvPr/>
          </p:nvSpPr>
          <p:spPr>
            <a:xfrm>
              <a:off x="6115558" y="2720823"/>
              <a:ext cx="50673" cy="22438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10" name="Shape 3632"/>
            <p:cNvSpPr/>
            <p:nvPr/>
          </p:nvSpPr>
          <p:spPr>
            <a:xfrm>
              <a:off x="326136" y="1926336"/>
              <a:ext cx="5647944" cy="0"/>
            </a:xfrm>
            <a:custGeom>
              <a:avLst/>
              <a:gdLst/>
              <a:ahLst/>
              <a:cxnLst/>
              <a:rect l="0" t="0" r="0" b="0"/>
              <a:pathLst>
                <a:path w="5647944">
                  <a:moveTo>
                    <a:pt x="0" y="0"/>
                  </a:moveTo>
                  <a:lnTo>
                    <a:pt x="564794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11" name="Shape 3633"/>
            <p:cNvSpPr/>
            <p:nvPr/>
          </p:nvSpPr>
          <p:spPr>
            <a:xfrm>
              <a:off x="326136" y="1630680"/>
              <a:ext cx="5647944" cy="0"/>
            </a:xfrm>
            <a:custGeom>
              <a:avLst/>
              <a:gdLst/>
              <a:ahLst/>
              <a:cxnLst/>
              <a:rect l="0" t="0" r="0" b="0"/>
              <a:pathLst>
                <a:path w="5647944">
                  <a:moveTo>
                    <a:pt x="0" y="0"/>
                  </a:moveTo>
                  <a:lnTo>
                    <a:pt x="564794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12" name="Shape 3634"/>
            <p:cNvSpPr/>
            <p:nvPr/>
          </p:nvSpPr>
          <p:spPr>
            <a:xfrm>
              <a:off x="326136" y="1331976"/>
              <a:ext cx="5647944" cy="0"/>
            </a:xfrm>
            <a:custGeom>
              <a:avLst/>
              <a:gdLst/>
              <a:ahLst/>
              <a:cxnLst/>
              <a:rect l="0" t="0" r="0" b="0"/>
              <a:pathLst>
                <a:path w="5647944">
                  <a:moveTo>
                    <a:pt x="0" y="0"/>
                  </a:moveTo>
                  <a:lnTo>
                    <a:pt x="564794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13" name="Shape 3635"/>
            <p:cNvSpPr/>
            <p:nvPr/>
          </p:nvSpPr>
          <p:spPr>
            <a:xfrm>
              <a:off x="326136" y="1033272"/>
              <a:ext cx="5647944" cy="0"/>
            </a:xfrm>
            <a:custGeom>
              <a:avLst/>
              <a:gdLst/>
              <a:ahLst/>
              <a:cxnLst/>
              <a:rect l="0" t="0" r="0" b="0"/>
              <a:pathLst>
                <a:path w="5647944">
                  <a:moveTo>
                    <a:pt x="0" y="0"/>
                  </a:moveTo>
                  <a:lnTo>
                    <a:pt x="564794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14" name="Shape 3636"/>
            <p:cNvSpPr/>
            <p:nvPr/>
          </p:nvSpPr>
          <p:spPr>
            <a:xfrm>
              <a:off x="326136" y="734568"/>
              <a:ext cx="5647944" cy="0"/>
            </a:xfrm>
            <a:custGeom>
              <a:avLst/>
              <a:gdLst/>
              <a:ahLst/>
              <a:cxnLst/>
              <a:rect l="0" t="0" r="0" b="0"/>
              <a:pathLst>
                <a:path w="5647944">
                  <a:moveTo>
                    <a:pt x="0" y="0"/>
                  </a:moveTo>
                  <a:lnTo>
                    <a:pt x="564794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15" name="Shape 3637"/>
            <p:cNvSpPr/>
            <p:nvPr/>
          </p:nvSpPr>
          <p:spPr>
            <a:xfrm>
              <a:off x="326136" y="438912"/>
              <a:ext cx="5647944" cy="0"/>
            </a:xfrm>
            <a:custGeom>
              <a:avLst/>
              <a:gdLst/>
              <a:ahLst/>
              <a:cxnLst/>
              <a:rect l="0" t="0" r="0" b="0"/>
              <a:pathLst>
                <a:path w="5647944">
                  <a:moveTo>
                    <a:pt x="0" y="0"/>
                  </a:moveTo>
                  <a:lnTo>
                    <a:pt x="564794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16" name="Shape 3638"/>
            <p:cNvSpPr/>
            <p:nvPr/>
          </p:nvSpPr>
          <p:spPr>
            <a:xfrm>
              <a:off x="326136" y="140208"/>
              <a:ext cx="5647944" cy="0"/>
            </a:xfrm>
            <a:custGeom>
              <a:avLst/>
              <a:gdLst/>
              <a:ahLst/>
              <a:cxnLst/>
              <a:rect l="0" t="0" r="0" b="0"/>
              <a:pathLst>
                <a:path w="5647944">
                  <a:moveTo>
                    <a:pt x="0" y="0"/>
                  </a:moveTo>
                  <a:lnTo>
                    <a:pt x="564794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17" name="Shape 3639"/>
            <p:cNvSpPr/>
            <p:nvPr/>
          </p:nvSpPr>
          <p:spPr>
            <a:xfrm>
              <a:off x="326136" y="140208"/>
              <a:ext cx="0" cy="2084832"/>
            </a:xfrm>
            <a:custGeom>
              <a:avLst/>
              <a:gdLst/>
              <a:ahLst/>
              <a:cxnLst/>
              <a:rect l="0" t="0" r="0" b="0"/>
              <a:pathLst>
                <a:path h="2084832">
                  <a:moveTo>
                    <a:pt x="0" y="2084832"/>
                  </a:moveTo>
                  <a:lnTo>
                    <a:pt x="0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18" name="Shape 3640"/>
            <p:cNvSpPr/>
            <p:nvPr/>
          </p:nvSpPr>
          <p:spPr>
            <a:xfrm>
              <a:off x="286512" y="2225040"/>
              <a:ext cx="39624" cy="0"/>
            </a:xfrm>
            <a:custGeom>
              <a:avLst/>
              <a:gdLst/>
              <a:ahLst/>
              <a:cxnLst/>
              <a:rect l="0" t="0" r="0" b="0"/>
              <a:pathLst>
                <a:path w="39624">
                  <a:moveTo>
                    <a:pt x="0" y="0"/>
                  </a:moveTo>
                  <a:lnTo>
                    <a:pt x="3962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19" name="Shape 3641"/>
            <p:cNvSpPr/>
            <p:nvPr/>
          </p:nvSpPr>
          <p:spPr>
            <a:xfrm>
              <a:off x="286512" y="1926336"/>
              <a:ext cx="39624" cy="0"/>
            </a:xfrm>
            <a:custGeom>
              <a:avLst/>
              <a:gdLst/>
              <a:ahLst/>
              <a:cxnLst/>
              <a:rect l="0" t="0" r="0" b="0"/>
              <a:pathLst>
                <a:path w="39624">
                  <a:moveTo>
                    <a:pt x="0" y="0"/>
                  </a:moveTo>
                  <a:lnTo>
                    <a:pt x="3962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20" name="Shape 3642"/>
            <p:cNvSpPr/>
            <p:nvPr/>
          </p:nvSpPr>
          <p:spPr>
            <a:xfrm>
              <a:off x="286512" y="1630680"/>
              <a:ext cx="39624" cy="0"/>
            </a:xfrm>
            <a:custGeom>
              <a:avLst/>
              <a:gdLst/>
              <a:ahLst/>
              <a:cxnLst/>
              <a:rect l="0" t="0" r="0" b="0"/>
              <a:pathLst>
                <a:path w="39624">
                  <a:moveTo>
                    <a:pt x="0" y="0"/>
                  </a:moveTo>
                  <a:lnTo>
                    <a:pt x="3962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21" name="Shape 3643"/>
            <p:cNvSpPr/>
            <p:nvPr/>
          </p:nvSpPr>
          <p:spPr>
            <a:xfrm>
              <a:off x="286512" y="1331976"/>
              <a:ext cx="39624" cy="0"/>
            </a:xfrm>
            <a:custGeom>
              <a:avLst/>
              <a:gdLst/>
              <a:ahLst/>
              <a:cxnLst/>
              <a:rect l="0" t="0" r="0" b="0"/>
              <a:pathLst>
                <a:path w="39624">
                  <a:moveTo>
                    <a:pt x="0" y="0"/>
                  </a:moveTo>
                  <a:lnTo>
                    <a:pt x="3962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22" name="Shape 3644"/>
            <p:cNvSpPr/>
            <p:nvPr/>
          </p:nvSpPr>
          <p:spPr>
            <a:xfrm>
              <a:off x="286512" y="1033272"/>
              <a:ext cx="39624" cy="0"/>
            </a:xfrm>
            <a:custGeom>
              <a:avLst/>
              <a:gdLst/>
              <a:ahLst/>
              <a:cxnLst/>
              <a:rect l="0" t="0" r="0" b="0"/>
              <a:pathLst>
                <a:path w="39624">
                  <a:moveTo>
                    <a:pt x="0" y="0"/>
                  </a:moveTo>
                  <a:lnTo>
                    <a:pt x="3962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23" name="Shape 3645"/>
            <p:cNvSpPr/>
            <p:nvPr/>
          </p:nvSpPr>
          <p:spPr>
            <a:xfrm>
              <a:off x="286512" y="734568"/>
              <a:ext cx="39624" cy="0"/>
            </a:xfrm>
            <a:custGeom>
              <a:avLst/>
              <a:gdLst/>
              <a:ahLst/>
              <a:cxnLst/>
              <a:rect l="0" t="0" r="0" b="0"/>
              <a:pathLst>
                <a:path w="39624">
                  <a:moveTo>
                    <a:pt x="0" y="0"/>
                  </a:moveTo>
                  <a:lnTo>
                    <a:pt x="3962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24" name="Shape 3646"/>
            <p:cNvSpPr/>
            <p:nvPr/>
          </p:nvSpPr>
          <p:spPr>
            <a:xfrm>
              <a:off x="286512" y="438912"/>
              <a:ext cx="39624" cy="0"/>
            </a:xfrm>
            <a:custGeom>
              <a:avLst/>
              <a:gdLst/>
              <a:ahLst/>
              <a:cxnLst/>
              <a:rect l="0" t="0" r="0" b="0"/>
              <a:pathLst>
                <a:path w="39624">
                  <a:moveTo>
                    <a:pt x="0" y="0"/>
                  </a:moveTo>
                  <a:lnTo>
                    <a:pt x="3962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25" name="Shape 3647"/>
            <p:cNvSpPr/>
            <p:nvPr/>
          </p:nvSpPr>
          <p:spPr>
            <a:xfrm>
              <a:off x="286512" y="140208"/>
              <a:ext cx="39624" cy="0"/>
            </a:xfrm>
            <a:custGeom>
              <a:avLst/>
              <a:gdLst/>
              <a:ahLst/>
              <a:cxnLst/>
              <a:rect l="0" t="0" r="0" b="0"/>
              <a:pathLst>
                <a:path w="39624">
                  <a:moveTo>
                    <a:pt x="0" y="0"/>
                  </a:moveTo>
                  <a:lnTo>
                    <a:pt x="3962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26" name="Shape 3648"/>
            <p:cNvSpPr/>
            <p:nvPr/>
          </p:nvSpPr>
          <p:spPr>
            <a:xfrm>
              <a:off x="326136" y="2225040"/>
              <a:ext cx="5647944" cy="0"/>
            </a:xfrm>
            <a:custGeom>
              <a:avLst/>
              <a:gdLst/>
              <a:ahLst/>
              <a:cxnLst/>
              <a:rect l="0" t="0" r="0" b="0"/>
              <a:pathLst>
                <a:path w="5647944">
                  <a:moveTo>
                    <a:pt x="0" y="0"/>
                  </a:moveTo>
                  <a:lnTo>
                    <a:pt x="5647944" y="0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27" name="Shape 3649"/>
            <p:cNvSpPr/>
            <p:nvPr/>
          </p:nvSpPr>
          <p:spPr>
            <a:xfrm>
              <a:off x="326136" y="2225040"/>
              <a:ext cx="0" cy="39624"/>
            </a:xfrm>
            <a:custGeom>
              <a:avLst/>
              <a:gdLst/>
              <a:ahLst/>
              <a:cxnLst/>
              <a:rect l="0" t="0" r="0" b="0"/>
              <a:pathLst>
                <a:path h="3962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28" name="Shape 3650"/>
            <p:cNvSpPr/>
            <p:nvPr/>
          </p:nvSpPr>
          <p:spPr>
            <a:xfrm>
              <a:off x="1033272" y="2225040"/>
              <a:ext cx="0" cy="39624"/>
            </a:xfrm>
            <a:custGeom>
              <a:avLst/>
              <a:gdLst/>
              <a:ahLst/>
              <a:cxnLst/>
              <a:rect l="0" t="0" r="0" b="0"/>
              <a:pathLst>
                <a:path h="3962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29" name="Shape 3651"/>
            <p:cNvSpPr/>
            <p:nvPr/>
          </p:nvSpPr>
          <p:spPr>
            <a:xfrm>
              <a:off x="1740408" y="2225040"/>
              <a:ext cx="0" cy="39624"/>
            </a:xfrm>
            <a:custGeom>
              <a:avLst/>
              <a:gdLst/>
              <a:ahLst/>
              <a:cxnLst/>
              <a:rect l="0" t="0" r="0" b="0"/>
              <a:pathLst>
                <a:path h="3962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30" name="Shape 3652"/>
            <p:cNvSpPr/>
            <p:nvPr/>
          </p:nvSpPr>
          <p:spPr>
            <a:xfrm>
              <a:off x="2444496" y="2225040"/>
              <a:ext cx="0" cy="39624"/>
            </a:xfrm>
            <a:custGeom>
              <a:avLst/>
              <a:gdLst/>
              <a:ahLst/>
              <a:cxnLst/>
              <a:rect l="0" t="0" r="0" b="0"/>
              <a:pathLst>
                <a:path h="3962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31" name="Shape 3653"/>
            <p:cNvSpPr/>
            <p:nvPr/>
          </p:nvSpPr>
          <p:spPr>
            <a:xfrm>
              <a:off x="3151632" y="2225040"/>
              <a:ext cx="0" cy="39624"/>
            </a:xfrm>
            <a:custGeom>
              <a:avLst/>
              <a:gdLst/>
              <a:ahLst/>
              <a:cxnLst/>
              <a:rect l="0" t="0" r="0" b="0"/>
              <a:pathLst>
                <a:path h="3962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32" name="Shape 3654"/>
            <p:cNvSpPr/>
            <p:nvPr/>
          </p:nvSpPr>
          <p:spPr>
            <a:xfrm>
              <a:off x="3855720" y="2225040"/>
              <a:ext cx="0" cy="39624"/>
            </a:xfrm>
            <a:custGeom>
              <a:avLst/>
              <a:gdLst/>
              <a:ahLst/>
              <a:cxnLst/>
              <a:rect l="0" t="0" r="0" b="0"/>
              <a:pathLst>
                <a:path h="3962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33" name="Shape 3655"/>
            <p:cNvSpPr/>
            <p:nvPr/>
          </p:nvSpPr>
          <p:spPr>
            <a:xfrm>
              <a:off x="4562856" y="2225040"/>
              <a:ext cx="0" cy="39624"/>
            </a:xfrm>
            <a:custGeom>
              <a:avLst/>
              <a:gdLst/>
              <a:ahLst/>
              <a:cxnLst/>
              <a:rect l="0" t="0" r="0" b="0"/>
              <a:pathLst>
                <a:path h="3962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34" name="Shape 3656"/>
            <p:cNvSpPr/>
            <p:nvPr/>
          </p:nvSpPr>
          <p:spPr>
            <a:xfrm>
              <a:off x="5266944" y="2225040"/>
              <a:ext cx="0" cy="39624"/>
            </a:xfrm>
            <a:custGeom>
              <a:avLst/>
              <a:gdLst/>
              <a:ahLst/>
              <a:cxnLst/>
              <a:rect l="0" t="0" r="0" b="0"/>
              <a:pathLst>
                <a:path h="3962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35" name="Shape 3657"/>
            <p:cNvSpPr/>
            <p:nvPr/>
          </p:nvSpPr>
          <p:spPr>
            <a:xfrm>
              <a:off x="5974080" y="2225040"/>
              <a:ext cx="0" cy="39624"/>
            </a:xfrm>
            <a:custGeom>
              <a:avLst/>
              <a:gdLst/>
              <a:ahLst/>
              <a:cxnLst/>
              <a:rect l="0" t="0" r="0" b="0"/>
              <a:pathLst>
                <a:path h="3962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grpFill/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36" name="Shape 3658"/>
            <p:cNvSpPr/>
            <p:nvPr/>
          </p:nvSpPr>
          <p:spPr>
            <a:xfrm>
              <a:off x="679704" y="1152144"/>
              <a:ext cx="4940809" cy="774192"/>
            </a:xfrm>
            <a:custGeom>
              <a:avLst/>
              <a:gdLst/>
              <a:ahLst/>
              <a:cxnLst/>
              <a:rect l="0" t="0" r="0" b="0"/>
              <a:pathLst>
                <a:path w="4940809" h="774192">
                  <a:moveTo>
                    <a:pt x="0" y="0"/>
                  </a:moveTo>
                  <a:lnTo>
                    <a:pt x="707136" y="356616"/>
                  </a:lnTo>
                  <a:lnTo>
                    <a:pt x="1411224" y="774192"/>
                  </a:lnTo>
                  <a:lnTo>
                    <a:pt x="2118360" y="268224"/>
                  </a:lnTo>
                  <a:lnTo>
                    <a:pt x="2822448" y="387096"/>
                  </a:lnTo>
                  <a:lnTo>
                    <a:pt x="3529584" y="268224"/>
                  </a:lnTo>
                  <a:lnTo>
                    <a:pt x="4236720" y="448056"/>
                  </a:lnTo>
                  <a:lnTo>
                    <a:pt x="4940809" y="448056"/>
                  </a:lnTo>
                </a:path>
              </a:pathLst>
            </a:custGeom>
            <a:grpFill/>
            <a:ln w="64008" cap="rnd">
              <a:round/>
            </a:ln>
          </p:spPr>
          <p:style>
            <a:lnRef idx="1">
              <a:srgbClr val="0070C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37" name="Shape 3659"/>
            <p:cNvSpPr/>
            <p:nvPr/>
          </p:nvSpPr>
          <p:spPr>
            <a:xfrm>
              <a:off x="679704" y="676656"/>
              <a:ext cx="4940809" cy="743712"/>
            </a:xfrm>
            <a:custGeom>
              <a:avLst/>
              <a:gdLst/>
              <a:ahLst/>
              <a:cxnLst/>
              <a:rect l="0" t="0" r="0" b="0"/>
              <a:pathLst>
                <a:path w="4940809" h="743712">
                  <a:moveTo>
                    <a:pt x="0" y="475488"/>
                  </a:moveTo>
                  <a:lnTo>
                    <a:pt x="707136" y="505968"/>
                  </a:lnTo>
                  <a:lnTo>
                    <a:pt x="1411224" y="505968"/>
                  </a:lnTo>
                  <a:lnTo>
                    <a:pt x="2118360" y="624840"/>
                  </a:lnTo>
                  <a:lnTo>
                    <a:pt x="2822448" y="743712"/>
                  </a:lnTo>
                  <a:lnTo>
                    <a:pt x="3529584" y="149352"/>
                  </a:lnTo>
                  <a:lnTo>
                    <a:pt x="4236720" y="30480"/>
                  </a:lnTo>
                  <a:lnTo>
                    <a:pt x="4940809" y="0"/>
                  </a:lnTo>
                </a:path>
              </a:pathLst>
            </a:custGeom>
            <a:grpFill/>
            <a:ln w="64008" cap="rnd">
              <a:round/>
            </a:ln>
          </p:spPr>
          <p:style>
            <a:lnRef idx="1">
              <a:srgbClr val="E46C0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38" name="Shape 3660"/>
            <p:cNvSpPr/>
            <p:nvPr/>
          </p:nvSpPr>
          <p:spPr>
            <a:xfrm>
              <a:off x="679704" y="496824"/>
              <a:ext cx="4940809" cy="268224"/>
            </a:xfrm>
            <a:custGeom>
              <a:avLst/>
              <a:gdLst/>
              <a:ahLst/>
              <a:cxnLst/>
              <a:rect l="0" t="0" r="0" b="0"/>
              <a:pathLst>
                <a:path w="4940809" h="268224">
                  <a:moveTo>
                    <a:pt x="0" y="237744"/>
                  </a:moveTo>
                  <a:lnTo>
                    <a:pt x="707136" y="268224"/>
                  </a:lnTo>
                  <a:lnTo>
                    <a:pt x="1411224" y="237744"/>
                  </a:lnTo>
                  <a:lnTo>
                    <a:pt x="2118360" y="237744"/>
                  </a:lnTo>
                  <a:lnTo>
                    <a:pt x="2822448" y="268224"/>
                  </a:lnTo>
                  <a:lnTo>
                    <a:pt x="3529584" y="0"/>
                  </a:lnTo>
                  <a:lnTo>
                    <a:pt x="4236720" y="210312"/>
                  </a:lnTo>
                  <a:lnTo>
                    <a:pt x="4940809" y="91440"/>
                  </a:lnTo>
                </a:path>
              </a:pathLst>
            </a:custGeom>
            <a:grpFill/>
            <a:ln w="64008" cap="rnd">
              <a:round/>
            </a:ln>
          </p:spPr>
          <p:style>
            <a:lnRef idx="1">
              <a:srgbClr val="77933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1495933" y="1450848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24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2201926" y="1867789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2908046" y="1361567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27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3614039" y="1480693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23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4320286" y="1361567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27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5026152" y="1540129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21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5732400" y="1540129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21</a:t>
              </a:r>
              <a:endPara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789686" y="1093597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36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1495933" y="1123188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35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2201926" y="1123188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35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2908046" y="1242314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31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3614039" y="1361567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27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4320286" y="765937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47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5732400" y="616966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52</a:t>
              </a:r>
              <a:endPara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789686" y="676173"/>
              <a:ext cx="204316" cy="206866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50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1495933" y="706247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49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2201926" y="676173"/>
              <a:ext cx="204316" cy="206866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50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2908046" y="676173"/>
              <a:ext cx="204316" cy="206866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50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3614039" y="706247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49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4320286" y="438277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58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5026152" y="646811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51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5708220" y="386510"/>
              <a:ext cx="204111" cy="20645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55</a:t>
              </a:r>
              <a:endPara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145999" y="2168017"/>
              <a:ext cx="86322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81382" y="1870202"/>
              <a:ext cx="171452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81382" y="1572514"/>
              <a:ext cx="171452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81382" y="1274699"/>
              <a:ext cx="171452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81382" y="976884"/>
              <a:ext cx="171452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40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81382" y="678586"/>
              <a:ext cx="171659" cy="17383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50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81382" y="381000"/>
              <a:ext cx="171452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60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81382" y="83185"/>
              <a:ext cx="171452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70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499618" y="2333244"/>
              <a:ext cx="483031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Fall '12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1132078" y="2333244"/>
              <a:ext cx="677640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Spring '13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1911731" y="2333244"/>
              <a:ext cx="483031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Fall '13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2544191" y="2333244"/>
              <a:ext cx="677640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Spring '14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3323844" y="2333244"/>
              <a:ext cx="483031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Fall '14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3956050" y="2333244"/>
              <a:ext cx="679683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Spring '15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4735957" y="2333244"/>
              <a:ext cx="483031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Fall '15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5368163" y="2333244"/>
              <a:ext cx="677640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Spring '16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7" name="Shape 3701"/>
            <p:cNvSpPr/>
            <p:nvPr/>
          </p:nvSpPr>
          <p:spPr>
            <a:xfrm>
              <a:off x="2051304" y="2657856"/>
              <a:ext cx="243840" cy="0"/>
            </a:xfrm>
            <a:custGeom>
              <a:avLst/>
              <a:gdLst/>
              <a:ahLst/>
              <a:cxnLst/>
              <a:rect l="0" t="0" r="0" b="0"/>
              <a:pathLst>
                <a:path w="243840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grpFill/>
            <a:ln w="51816" cap="rnd">
              <a:round/>
            </a:ln>
          </p:spPr>
          <p:style>
            <a:lnRef idx="1">
              <a:srgbClr val="0070C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2322830" y="2601214"/>
              <a:ext cx="462430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Nation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9" name="Shape 3703"/>
            <p:cNvSpPr/>
            <p:nvPr/>
          </p:nvSpPr>
          <p:spPr>
            <a:xfrm>
              <a:off x="2801112" y="2657856"/>
              <a:ext cx="243840" cy="0"/>
            </a:xfrm>
            <a:custGeom>
              <a:avLst/>
              <a:gdLst/>
              <a:ahLst/>
              <a:cxnLst/>
              <a:rect l="0" t="0" r="0" b="0"/>
              <a:pathLst>
                <a:path w="243840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grpFill/>
            <a:ln w="51816" cap="rnd">
              <a:round/>
            </a:ln>
          </p:spPr>
          <p:style>
            <a:lnRef idx="1">
              <a:srgbClr val="E46C0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3071114" y="2601214"/>
              <a:ext cx="356697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State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1" name="Shape 3705"/>
            <p:cNvSpPr/>
            <p:nvPr/>
          </p:nvSpPr>
          <p:spPr>
            <a:xfrm>
              <a:off x="3465576" y="2657856"/>
              <a:ext cx="243840" cy="0"/>
            </a:xfrm>
            <a:custGeom>
              <a:avLst/>
              <a:gdLst/>
              <a:ahLst/>
              <a:cxnLst/>
              <a:rect l="0" t="0" r="0" b="0"/>
              <a:pathLst>
                <a:path w="243840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grpFill/>
            <a:ln w="51816" cap="rnd">
              <a:round/>
            </a:ln>
          </p:spPr>
          <p:style>
            <a:lnRef idx="1">
              <a:srgbClr val="77933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3738626" y="2601214"/>
              <a:ext cx="490693" cy="17342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County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3" name="Shape 3707"/>
            <p:cNvSpPr/>
            <p:nvPr/>
          </p:nvSpPr>
          <p:spPr>
            <a:xfrm>
              <a:off x="0" y="0"/>
              <a:ext cx="6114288" cy="2849880"/>
            </a:xfrm>
            <a:custGeom>
              <a:avLst/>
              <a:gdLst/>
              <a:ahLst/>
              <a:cxnLst/>
              <a:rect l="0" t="0" r="0" b="0"/>
              <a:pathLst>
                <a:path w="6114288" h="2849880">
                  <a:moveTo>
                    <a:pt x="0" y="127000"/>
                  </a:moveTo>
                  <a:cubicBezTo>
                    <a:pt x="0" y="56896"/>
                    <a:pt x="56871" y="0"/>
                    <a:pt x="127025" y="0"/>
                  </a:cubicBezTo>
                  <a:lnTo>
                    <a:pt x="5987288" y="0"/>
                  </a:lnTo>
                  <a:cubicBezTo>
                    <a:pt x="6057392" y="0"/>
                    <a:pt x="6114288" y="56896"/>
                    <a:pt x="6114288" y="127000"/>
                  </a:cubicBezTo>
                  <a:lnTo>
                    <a:pt x="6114288" y="2722880"/>
                  </a:lnTo>
                  <a:cubicBezTo>
                    <a:pt x="6114288" y="2792984"/>
                    <a:pt x="6057392" y="2849880"/>
                    <a:pt x="5987288" y="2849880"/>
                  </a:cubicBezTo>
                  <a:lnTo>
                    <a:pt x="127025" y="2849880"/>
                  </a:lnTo>
                  <a:cubicBezTo>
                    <a:pt x="56871" y="2849880"/>
                    <a:pt x="0" y="2792984"/>
                    <a:pt x="0" y="2722880"/>
                  </a:cubicBezTo>
                  <a:close/>
                </a:path>
              </a:pathLst>
            </a:custGeom>
            <a:noFill/>
            <a:ln w="9144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147843"/>
              </p:ext>
            </p:extLst>
          </p:nvPr>
        </p:nvGraphicFramePr>
        <p:xfrm>
          <a:off x="228601" y="4243824"/>
          <a:ext cx="43434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9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6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State </a:t>
                      </a:r>
                      <a:r>
                        <a:rPr lang="en-US" dirty="0" smtClean="0"/>
                        <a:t>direction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Hogan Approve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Hogan Disapprove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28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003562"/>
              </p:ext>
            </p:extLst>
          </p:nvPr>
        </p:nvGraphicFramePr>
        <p:xfrm>
          <a:off x="4648200" y="4255942"/>
          <a:ext cx="4454035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Nation </a:t>
                      </a:r>
                      <a:r>
                        <a:rPr lang="en-US" dirty="0" smtClean="0"/>
                        <a:t>direction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Obama Approve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Obama Disapprove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5870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22057"/>
          </a:xfrm>
        </p:spPr>
        <p:txBody>
          <a:bodyPr/>
          <a:lstStyle/>
          <a:p>
            <a:pPr algn="ctr"/>
            <a:r>
              <a:rPr lang="en-US" sz="2400" dirty="0" smtClean="0"/>
              <a:t>Economic Conditions: County, State, Nation – </a:t>
            </a:r>
            <a:br>
              <a:rPr lang="en-US" sz="2400" dirty="0" smtClean="0"/>
            </a:br>
            <a:r>
              <a:rPr lang="en-US" sz="2400" dirty="0" smtClean="0"/>
              <a:t>% </a:t>
            </a:r>
            <a:r>
              <a:rPr lang="en-US" sz="2400" dirty="0" err="1" smtClean="0"/>
              <a:t>Excellent+Good</a:t>
            </a:r>
            <a:r>
              <a:rPr lang="en-US" sz="2400" dirty="0" smtClean="0"/>
              <a:t> Spring 2009 to Spring 2016</a:t>
            </a:r>
            <a:endParaRPr lang="en-US" sz="2400" dirty="0"/>
          </a:p>
        </p:txBody>
      </p:sp>
      <p:graphicFrame>
        <p:nvGraphicFramePr>
          <p:cNvPr id="96" name="Chart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758216"/>
              </p:ext>
            </p:extLst>
          </p:nvPr>
        </p:nvGraphicFramePr>
        <p:xfrm>
          <a:off x="242124" y="1143000"/>
          <a:ext cx="8659752" cy="5430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3602522"/>
      </p:ext>
    </p:extLst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22057"/>
          </a:xfrm>
        </p:spPr>
        <p:txBody>
          <a:bodyPr/>
          <a:lstStyle/>
          <a:p>
            <a:pPr algn="ctr"/>
            <a:r>
              <a:rPr lang="en-US" sz="2400" dirty="0" smtClean="0"/>
              <a:t>Economic Conditions: % Saying Applies</a:t>
            </a:r>
            <a:endParaRPr lang="en-US" sz="2400" dirty="0"/>
          </a:p>
        </p:txBody>
      </p:sp>
      <p:graphicFrame>
        <p:nvGraphicFramePr>
          <p:cNvPr id="96" name="Chart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451425"/>
              </p:ext>
            </p:extLst>
          </p:nvPr>
        </p:nvGraphicFramePr>
        <p:xfrm>
          <a:off x="457200" y="1017197"/>
          <a:ext cx="8661623" cy="5506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2432633"/>
      </p:ext>
    </p:extLst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atrioticPPTTheme">
  <a:themeElements>
    <a:clrScheme name="Fireworks 9">
      <a:dk1>
        <a:srgbClr val="000099"/>
      </a:dk1>
      <a:lt1>
        <a:srgbClr val="FFFFFF"/>
      </a:lt1>
      <a:dk2>
        <a:srgbClr val="FFFFFF"/>
      </a:dk2>
      <a:lt2>
        <a:srgbClr val="99CCFF"/>
      </a:lt2>
      <a:accent1>
        <a:srgbClr val="0099CC"/>
      </a:accent1>
      <a:accent2>
        <a:srgbClr val="CC0000"/>
      </a:accent2>
      <a:accent3>
        <a:srgbClr val="FFFFFF"/>
      </a:accent3>
      <a:accent4>
        <a:srgbClr val="000082"/>
      </a:accent4>
      <a:accent5>
        <a:srgbClr val="AACAE2"/>
      </a:accent5>
      <a:accent6>
        <a:srgbClr val="B90000"/>
      </a:accent6>
      <a:hlink>
        <a:srgbClr val="0099FF"/>
      </a:hlink>
      <a:folHlink>
        <a:srgbClr val="66CCFF"/>
      </a:folHlink>
    </a:clrScheme>
    <a:fontScheme name="Firework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works 7">
        <a:dk1>
          <a:srgbClr val="A50021"/>
        </a:dk1>
        <a:lt1>
          <a:srgbClr val="FFFFFF"/>
        </a:lt1>
        <a:dk2>
          <a:srgbClr val="FFFFFF"/>
        </a:dk2>
        <a:lt2>
          <a:srgbClr val="C27474"/>
        </a:lt2>
        <a:accent1>
          <a:srgbClr val="A50021"/>
        </a:accent1>
        <a:accent2>
          <a:srgbClr val="D19FA6"/>
        </a:accent2>
        <a:accent3>
          <a:srgbClr val="FFFFFF"/>
        </a:accent3>
        <a:accent4>
          <a:srgbClr val="8C001B"/>
        </a:accent4>
        <a:accent5>
          <a:srgbClr val="CFAAAB"/>
        </a:accent5>
        <a:accent6>
          <a:srgbClr val="BD9096"/>
        </a:accent6>
        <a:hlink>
          <a:srgbClr val="A50021"/>
        </a:hlink>
        <a:folHlink>
          <a:srgbClr val="FE1F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works 8">
        <a:dk1>
          <a:srgbClr val="A50021"/>
        </a:dk1>
        <a:lt1>
          <a:srgbClr val="FFFFFF"/>
        </a:lt1>
        <a:dk2>
          <a:srgbClr val="FFFFFF"/>
        </a:dk2>
        <a:lt2>
          <a:srgbClr val="C27474"/>
        </a:lt2>
        <a:accent1>
          <a:srgbClr val="772F3B"/>
        </a:accent1>
        <a:accent2>
          <a:srgbClr val="D19FA6"/>
        </a:accent2>
        <a:accent3>
          <a:srgbClr val="FFFFFF"/>
        </a:accent3>
        <a:accent4>
          <a:srgbClr val="8C001B"/>
        </a:accent4>
        <a:accent5>
          <a:srgbClr val="BDADAF"/>
        </a:accent5>
        <a:accent6>
          <a:srgbClr val="BD9096"/>
        </a:accent6>
        <a:hlink>
          <a:srgbClr val="A50021"/>
        </a:hlink>
        <a:folHlink>
          <a:srgbClr val="FE1F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works 9">
        <a:dk1>
          <a:srgbClr val="000099"/>
        </a:dk1>
        <a:lt1>
          <a:srgbClr val="FFFFFF"/>
        </a:lt1>
        <a:dk2>
          <a:srgbClr val="FFFFFF"/>
        </a:dk2>
        <a:lt2>
          <a:srgbClr val="99CCFF"/>
        </a:lt2>
        <a:accent1>
          <a:srgbClr val="0099CC"/>
        </a:accent1>
        <a:accent2>
          <a:srgbClr val="CC0000"/>
        </a:accent2>
        <a:accent3>
          <a:srgbClr val="FFFFFF"/>
        </a:accent3>
        <a:accent4>
          <a:srgbClr val="000082"/>
        </a:accent4>
        <a:accent5>
          <a:srgbClr val="AACAE2"/>
        </a:accent5>
        <a:accent6>
          <a:srgbClr val="B90000"/>
        </a:accent6>
        <a:hlink>
          <a:srgbClr val="00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PatrioticPPTTheme</Template>
  <TotalTime>38426</TotalTime>
  <Words>2045</Words>
  <Application>Microsoft Office PowerPoint</Application>
  <PresentationFormat>On-screen Show (4:3)</PresentationFormat>
  <Paragraphs>1080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Arial Black</vt:lpstr>
      <vt:lpstr>Calibri</vt:lpstr>
      <vt:lpstr>Century Gothic</vt:lpstr>
      <vt:lpstr>Tahoma</vt:lpstr>
      <vt:lpstr>Times New Roman</vt:lpstr>
      <vt:lpstr>PatrioticPPTTheme</vt:lpstr>
      <vt:lpstr>CSLI Survey Spring 2016  Presented to Almost 7:30 Dem Club</vt:lpstr>
      <vt:lpstr>CSLI Sping 2016 Survey - Overview</vt:lpstr>
      <vt:lpstr>CSLI Spring 2016 Survey - Overview</vt:lpstr>
      <vt:lpstr>PowerPoint Presentation</vt:lpstr>
      <vt:lpstr>Most Important Problem: Public vs Students</vt:lpstr>
      <vt:lpstr>PowerPoint Presentation</vt:lpstr>
      <vt:lpstr>PowerPoint Presentation</vt:lpstr>
      <vt:lpstr>Economic Conditions: County, State, Nation –  % Excellent+Good Spring 2009 to Spring 2016</vt:lpstr>
      <vt:lpstr>Economic Conditions: % Saying Applies</vt:lpstr>
      <vt:lpstr>Economic Conditions - Applies</vt:lpstr>
      <vt:lpstr>Income and Economic Conditions - % Applies</vt:lpstr>
      <vt:lpstr>Proposal Agreement</vt:lpstr>
      <vt:lpstr>Proposals by Party Registration</vt:lpstr>
      <vt:lpstr>Economic Conditions and Candidates</vt:lpstr>
      <vt:lpstr>Information Sources: State and Local</vt:lpstr>
      <vt:lpstr>Trust in Various Media Types</vt:lpstr>
      <vt:lpstr>Most Trustworthy News Sources</vt:lpstr>
      <vt:lpstr>Job Approval: Hogan, Schuh, Obama</vt:lpstr>
      <vt:lpstr>Job Approval: Obama – CSLI/Gallup</vt:lpstr>
      <vt:lpstr>Obama Job Approval by Party Reg.</vt:lpstr>
      <vt:lpstr>Trust in Political Parties</vt:lpstr>
      <vt:lpstr>Candidate Preference - President</vt:lpstr>
      <vt:lpstr>Candidate Preference by Party Registration and Ideology</vt:lpstr>
      <vt:lpstr>Hypothetical Trump vs. Clinton Match-up</vt:lpstr>
      <vt:lpstr>Character and Republican Candidates</vt:lpstr>
      <vt:lpstr>Issues and Republican Candidates</vt:lpstr>
      <vt:lpstr>Character and Democratic Candidates</vt:lpstr>
      <vt:lpstr>Issues and Democratic Candidates</vt:lpstr>
      <vt:lpstr>Personality and Politics</vt:lpstr>
      <vt:lpstr>Personality and Politics</vt:lpstr>
      <vt:lpstr>Personality and Politics</vt:lpstr>
      <vt:lpstr>Personality and Politics</vt:lpstr>
      <vt:lpstr>Personality and Politics</vt:lpstr>
      <vt:lpstr>Demographics and Candidate Choice </vt:lpstr>
      <vt:lpstr>Demographics and Candidate Choice </vt:lpstr>
      <vt:lpstr>Demographics and Candidate Choice </vt:lpstr>
      <vt:lpstr>Demographics and Candidate Choice </vt:lpstr>
      <vt:lpstr>Demographics and Candidate Choice </vt:lpstr>
      <vt:lpstr>Demographics and Candidate Choice </vt:lpstr>
      <vt:lpstr>Candidates and Issues</vt:lpstr>
      <vt:lpstr>Candidates and Issues</vt:lpstr>
    </vt:vector>
  </TitlesOfParts>
  <Company>AACC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CSLI Service Learning – Exit Meeting</dc:title>
  <dc:creator>AACC</dc:creator>
  <cp:lastModifiedBy>Dan Nataf</cp:lastModifiedBy>
  <cp:revision>394</cp:revision>
  <cp:lastPrinted>1601-01-01T00:00:00Z</cp:lastPrinted>
  <dcterms:created xsi:type="dcterms:W3CDTF">2007-11-04T17:37:16Z</dcterms:created>
  <dcterms:modified xsi:type="dcterms:W3CDTF">2016-04-13T23:58:40Z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TC010902941033</vt:lpwstr>
  </property>
</Properties>
</file>