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1.xml" ContentType="application/vnd.openxmlformats-officedocument.themeOverrid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2.xml" ContentType="application/vnd.openxmlformats-officedocument.themeOverride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3.xml" ContentType="application/vnd.openxmlformats-officedocument.themeOverride+xml"/>
  <Override PartName="/ppt/drawings/drawing8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4.xml" ContentType="application/vnd.openxmlformats-officedocument.themeOverride+xml"/>
  <Override PartName="/ppt/drawings/drawing9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5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6.xml" ContentType="application/vnd.openxmlformats-officedocument.themeOverride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46"/>
  </p:notesMasterIdLst>
  <p:sldIdLst>
    <p:sldId id="256" r:id="rId2"/>
    <p:sldId id="257" r:id="rId3"/>
    <p:sldId id="373" r:id="rId4"/>
    <p:sldId id="259" r:id="rId5"/>
    <p:sldId id="260" r:id="rId6"/>
    <p:sldId id="343" r:id="rId7"/>
    <p:sldId id="272" r:id="rId8"/>
    <p:sldId id="275" r:id="rId9"/>
    <p:sldId id="285" r:id="rId10"/>
    <p:sldId id="377" r:id="rId11"/>
    <p:sldId id="286" r:id="rId12"/>
    <p:sldId id="288" r:id="rId13"/>
    <p:sldId id="289" r:id="rId14"/>
    <p:sldId id="290" r:id="rId15"/>
    <p:sldId id="284" r:id="rId16"/>
    <p:sldId id="300" r:id="rId17"/>
    <p:sldId id="298" r:id="rId18"/>
    <p:sldId id="549" r:id="rId19"/>
    <p:sldId id="282" r:id="rId20"/>
    <p:sldId id="550" r:id="rId21"/>
    <p:sldId id="553" r:id="rId22"/>
    <p:sldId id="555" r:id="rId23"/>
    <p:sldId id="556" r:id="rId24"/>
    <p:sldId id="292" r:id="rId25"/>
    <p:sldId id="294" r:id="rId26"/>
    <p:sldId id="559" r:id="rId27"/>
    <p:sldId id="558" r:id="rId28"/>
    <p:sldId id="560" r:id="rId29"/>
    <p:sldId id="321" r:id="rId30"/>
    <p:sldId id="333" r:id="rId31"/>
    <p:sldId id="323" r:id="rId32"/>
    <p:sldId id="324" r:id="rId33"/>
    <p:sldId id="327" r:id="rId34"/>
    <p:sldId id="334" r:id="rId35"/>
    <p:sldId id="328" r:id="rId36"/>
    <p:sldId id="329" r:id="rId37"/>
    <p:sldId id="330" r:id="rId38"/>
    <p:sldId id="366" r:id="rId39"/>
    <p:sldId id="315" r:id="rId40"/>
    <p:sldId id="368" r:id="rId41"/>
    <p:sldId id="369" r:id="rId42"/>
    <p:sldId id="356" r:id="rId43"/>
    <p:sldId id="316" r:id="rId44"/>
    <p:sldId id="371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2CF82E2-AE42-48E6-84F4-3C073E624AB5}">
          <p14:sldIdLst>
            <p14:sldId id="256"/>
            <p14:sldId id="257"/>
            <p14:sldId id="373"/>
            <p14:sldId id="259"/>
            <p14:sldId id="260"/>
            <p14:sldId id="343"/>
            <p14:sldId id="272"/>
            <p14:sldId id="275"/>
            <p14:sldId id="285"/>
            <p14:sldId id="377"/>
            <p14:sldId id="286"/>
            <p14:sldId id="288"/>
            <p14:sldId id="289"/>
            <p14:sldId id="290"/>
            <p14:sldId id="284"/>
            <p14:sldId id="300"/>
            <p14:sldId id="298"/>
            <p14:sldId id="549"/>
            <p14:sldId id="282"/>
            <p14:sldId id="550"/>
            <p14:sldId id="553"/>
            <p14:sldId id="555"/>
            <p14:sldId id="556"/>
            <p14:sldId id="292"/>
            <p14:sldId id="294"/>
            <p14:sldId id="559"/>
            <p14:sldId id="558"/>
            <p14:sldId id="560"/>
            <p14:sldId id="321"/>
            <p14:sldId id="333"/>
            <p14:sldId id="323"/>
            <p14:sldId id="324"/>
            <p14:sldId id="327"/>
            <p14:sldId id="334"/>
            <p14:sldId id="328"/>
            <p14:sldId id="329"/>
            <p14:sldId id="330"/>
            <p14:sldId id="366"/>
            <p14:sldId id="315"/>
            <p14:sldId id="368"/>
            <p14:sldId id="369"/>
            <p14:sldId id="356"/>
            <p14:sldId id="316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440BE3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8259" autoAdjust="0"/>
  </p:normalViewPr>
  <p:slideViewPr>
    <p:cSldViewPr>
      <p:cViewPr varScale="1">
        <p:scale>
          <a:sx n="63" d="100"/>
          <a:sy n="63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Dan\AppData\Roaming\Microsoft\Excel\MostImptQuestion%20Others%20(version%202).xlsb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4.xml"/><Relationship Id="rId4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5.xml"/><Relationship Id="rId4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6.xml"/><Relationship Id="rId4" Type="http://schemas.openxmlformats.org/officeDocument/2006/relationships/oleObject" Target="../embeddings/oleObject1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7.xml"/><Relationship Id="rId4" Type="http://schemas.openxmlformats.org/officeDocument/2006/relationships/oleObject" Target="../embeddings/oleObject2.bin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8.xml"/><Relationship Id="rId4" Type="http://schemas.openxmlformats.org/officeDocument/2006/relationships/package" Target="../embeddings/Microsoft_Excel_Worksheet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9.xml"/><Relationship Id="rId4" Type="http://schemas.openxmlformats.org/officeDocument/2006/relationships/oleObject" Target="../embeddings/oleObject3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../embeddings/oleObject4.bin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0.xml"/><Relationship Id="rId4" Type="http://schemas.openxmlformats.org/officeDocument/2006/relationships/oleObject" Target="../embeddings/oleObject5.bin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\Google%20Drive\CSLI\Semiannual%20Survey\S17\Spring%202017%20Graphs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Dan\Google%20Drive\CSLI\Semiannual%20Survey\S17\S17%20Job%20Approval%20Trust%20Part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an\Google%20Drive\CSLI\Semiannual%20Survey\S18\MostImptQuestio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Chart%20in%20Microsoft%20Word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Google%20Drive\CSLI\Semiannual%20Survey\S18\MostImptQuestion%20Oth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636482939632544E-2"/>
          <c:y val="5.3253514543558769E-2"/>
          <c:w val="0.94036054703688354"/>
          <c:h val="0.845672707007514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Sheet1!$B$206</c:f>
              <c:strCache>
                <c:ptCount val="1"/>
                <c:pt idx="0">
                  <c:v>CSLI</c:v>
                </c:pt>
              </c:strCache>
            </c:strRef>
          </c:tx>
          <c:spPr>
            <a:ln w="63500" cap="rnd">
              <a:solidFill>
                <a:srgbClr val="F18E5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18E5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Sheet1!$C$205:$X$205</c:f>
              <c:strCache>
                <c:ptCount val="22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  <c:pt idx="16">
                  <c:v>F '15</c:v>
                </c:pt>
                <c:pt idx="17">
                  <c:v>S 16</c:v>
                </c:pt>
                <c:pt idx="18">
                  <c:v>F '16</c:v>
                </c:pt>
                <c:pt idx="19">
                  <c:v>S '17</c:v>
                </c:pt>
                <c:pt idx="20">
                  <c:v>F '17</c:v>
                </c:pt>
                <c:pt idx="21">
                  <c:v>S '18</c:v>
                </c:pt>
              </c:strCache>
            </c:strRef>
          </c:cat>
          <c:val>
            <c:numRef>
              <c:f>Sheet1!$C$206:$X$206</c:f>
              <c:numCache>
                <c:formatCode>General</c:formatCode>
                <c:ptCount val="22"/>
                <c:pt idx="0">
                  <c:v>35</c:v>
                </c:pt>
                <c:pt idx="1">
                  <c:v>30</c:v>
                </c:pt>
                <c:pt idx="2">
                  <c:v>24</c:v>
                </c:pt>
                <c:pt idx="3">
                  <c:v>53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  <c:pt idx="14">
                  <c:v>32</c:v>
                </c:pt>
                <c:pt idx="15">
                  <c:v>37</c:v>
                </c:pt>
                <c:pt idx="16">
                  <c:v>38</c:v>
                </c:pt>
                <c:pt idx="17">
                  <c:v>46</c:v>
                </c:pt>
                <c:pt idx="18">
                  <c:v>48</c:v>
                </c:pt>
                <c:pt idx="19">
                  <c:v>35</c:v>
                </c:pt>
                <c:pt idx="20">
                  <c:v>34</c:v>
                </c:pt>
                <c:pt idx="21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31-4A08-8AAB-C269140A0111}"/>
            </c:ext>
          </c:extLst>
        </c:ser>
        <c:ser>
          <c:idx val="1"/>
          <c:order val="1"/>
          <c:tx>
            <c:strRef>
              <c:f>Sheet1!$B$207</c:f>
              <c:strCache>
                <c:ptCount val="1"/>
                <c:pt idx="0">
                  <c:v>Gallup</c:v>
                </c:pt>
              </c:strCache>
            </c:strRef>
          </c:tx>
          <c:spPr>
            <a:ln w="635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Sheet1!$C$205:$X$205</c:f>
              <c:strCache>
                <c:ptCount val="22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  <c:pt idx="16">
                  <c:v>F '15</c:v>
                </c:pt>
                <c:pt idx="17">
                  <c:v>S 16</c:v>
                </c:pt>
                <c:pt idx="18">
                  <c:v>F '16</c:v>
                </c:pt>
                <c:pt idx="19">
                  <c:v>S '17</c:v>
                </c:pt>
                <c:pt idx="20">
                  <c:v>F '17</c:v>
                </c:pt>
                <c:pt idx="21">
                  <c:v>S '18</c:v>
                </c:pt>
              </c:strCache>
            </c:strRef>
          </c:cat>
          <c:val>
            <c:numRef>
              <c:f>Sheet1!$C$207:$X$207</c:f>
              <c:numCache>
                <c:formatCode>General</c:formatCode>
                <c:ptCount val="22"/>
                <c:pt idx="0">
                  <c:v>32</c:v>
                </c:pt>
                <c:pt idx="1">
                  <c:v>28</c:v>
                </c:pt>
                <c:pt idx="2">
                  <c:v>61</c:v>
                </c:pt>
                <c:pt idx="3">
                  <c:v>54</c:v>
                </c:pt>
                <c:pt idx="4">
                  <c:v>47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  <c:pt idx="14">
                  <c:v>40</c:v>
                </c:pt>
                <c:pt idx="15">
                  <c:v>49</c:v>
                </c:pt>
                <c:pt idx="16">
                  <c:v>46</c:v>
                </c:pt>
                <c:pt idx="17">
                  <c:v>50</c:v>
                </c:pt>
                <c:pt idx="18">
                  <c:v>52</c:v>
                </c:pt>
                <c:pt idx="19">
                  <c:v>36</c:v>
                </c:pt>
                <c:pt idx="20">
                  <c:v>36</c:v>
                </c:pt>
                <c:pt idx="21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31-4A08-8AAB-C269140A0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7042488"/>
        <c:axId val="757040520"/>
      </c:lineChart>
      <c:catAx>
        <c:axId val="75704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40520"/>
        <c:crosses val="autoZero"/>
        <c:auto val="1"/>
        <c:lblAlgn val="ctr"/>
        <c:lblOffset val="100"/>
        <c:noMultiLvlLbl val="0"/>
      </c:catAx>
      <c:valAx>
        <c:axId val="75704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42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Sheet1!$B$57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Sheet1!$A$58:$A$60</c:f>
              <c:strCache>
                <c:ptCount val="3"/>
                <c:pt idx="0">
                  <c:v>Increasing tolls on the Chesapeake Bay bridge during peak summer hours bridge to avoid traffic jams  </c:v>
                </c:pt>
                <c:pt idx="1">
                  <c:v>An amendment to Maryland’s constitution that limits the use of casino money only for education, possibly resulting in cuts in other services or tax hikes</c:v>
                </c:pt>
                <c:pt idx="2">
                  <c:v>Expanding Maryland’s laws that allow family members, law enforcement and others to seek a court order to temporarily prohibit access to firearms</c:v>
                </c:pt>
              </c:strCache>
            </c:strRef>
          </c:cat>
          <c:val>
            <c:numRef>
              <c:f>Sheet1!$B$58:$B$60</c:f>
              <c:numCache>
                <c:formatCode>General</c:formatCode>
                <c:ptCount val="3"/>
                <c:pt idx="0">
                  <c:v>31</c:v>
                </c:pt>
                <c:pt idx="1">
                  <c:v>51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6-468E-A44B-C08D58161499}"/>
            </c:ext>
          </c:extLst>
        </c:ser>
        <c:ser>
          <c:idx val="1"/>
          <c:order val="1"/>
          <c:tx>
            <c:strRef>
              <c:f>Sheet1!$C$57</c:f>
              <c:strCache>
                <c:ptCount val="1"/>
                <c:pt idx="0">
                  <c:v>Dems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Sheet1!$A$58:$A$60</c:f>
              <c:strCache>
                <c:ptCount val="3"/>
                <c:pt idx="0">
                  <c:v>Increasing tolls on the Chesapeake Bay bridge during peak summer hours bridge to avoid traffic jams  </c:v>
                </c:pt>
                <c:pt idx="1">
                  <c:v>An amendment to Maryland’s constitution that limits the use of casino money only for education, possibly resulting in cuts in other services or tax hikes</c:v>
                </c:pt>
                <c:pt idx="2">
                  <c:v>Expanding Maryland’s laws that allow family members, law enforcement and others to seek a court order to temporarily prohibit access to firearms</c:v>
                </c:pt>
              </c:strCache>
            </c:strRef>
          </c:cat>
          <c:val>
            <c:numRef>
              <c:f>Sheet1!$C$58:$C$60</c:f>
              <c:numCache>
                <c:formatCode>General</c:formatCode>
                <c:ptCount val="3"/>
                <c:pt idx="0">
                  <c:v>37</c:v>
                </c:pt>
                <c:pt idx="1">
                  <c:v>61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86-468E-A44B-C08D58161499}"/>
            </c:ext>
          </c:extLst>
        </c:ser>
        <c:ser>
          <c:idx val="2"/>
          <c:order val="2"/>
          <c:tx>
            <c:strRef>
              <c:f>Sheet1!$D$57</c:f>
              <c:strCache>
                <c:ptCount val="1"/>
                <c:pt idx="0">
                  <c:v>Reps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Sheet1!$A$58:$A$60</c:f>
              <c:strCache>
                <c:ptCount val="3"/>
                <c:pt idx="0">
                  <c:v>Increasing tolls on the Chesapeake Bay bridge during peak summer hours bridge to avoid traffic jams  </c:v>
                </c:pt>
                <c:pt idx="1">
                  <c:v>An amendment to Maryland’s constitution that limits the use of casino money only for education, possibly resulting in cuts in other services or tax hikes</c:v>
                </c:pt>
                <c:pt idx="2">
                  <c:v>Expanding Maryland’s laws that allow family members, law enforcement and others to seek a court order to temporarily prohibit access to firearms</c:v>
                </c:pt>
              </c:strCache>
            </c:strRef>
          </c:cat>
          <c:val>
            <c:numRef>
              <c:f>Sheet1!$D$58:$D$60</c:f>
              <c:numCache>
                <c:formatCode>General</c:formatCode>
                <c:ptCount val="3"/>
                <c:pt idx="0">
                  <c:v>23</c:v>
                </c:pt>
                <c:pt idx="1">
                  <c:v>42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86-468E-A44B-C08D58161499}"/>
            </c:ext>
          </c:extLst>
        </c:ser>
        <c:ser>
          <c:idx val="3"/>
          <c:order val="3"/>
          <c:tx>
            <c:strRef>
              <c:f>Sheet1!$E$57</c:f>
              <c:strCache>
                <c:ptCount val="1"/>
                <c:pt idx="0">
                  <c:v>Unaffil.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Sheet1!$A$58:$A$60</c:f>
              <c:strCache>
                <c:ptCount val="3"/>
                <c:pt idx="0">
                  <c:v>Increasing tolls on the Chesapeake Bay bridge during peak summer hours bridge to avoid traffic jams  </c:v>
                </c:pt>
                <c:pt idx="1">
                  <c:v>An amendment to Maryland’s constitution that limits the use of casino money only for education, possibly resulting in cuts in other services or tax hikes</c:v>
                </c:pt>
                <c:pt idx="2">
                  <c:v>Expanding Maryland’s laws that allow family members, law enforcement and others to seek a court order to temporarily prohibit access to firearms</c:v>
                </c:pt>
              </c:strCache>
            </c:strRef>
          </c:cat>
          <c:val>
            <c:numRef>
              <c:f>Sheet1!$E$58:$E$60</c:f>
              <c:numCache>
                <c:formatCode>General</c:formatCode>
                <c:ptCount val="3"/>
                <c:pt idx="0">
                  <c:v>30</c:v>
                </c:pt>
                <c:pt idx="1">
                  <c:v>52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86-468E-A44B-C08D58161499}"/>
            </c:ext>
          </c:extLst>
        </c:ser>
        <c:ser>
          <c:idx val="4"/>
          <c:order val="4"/>
          <c:tx>
            <c:strRef>
              <c:f>Sheet1!$F$57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Sheet1!$A$58:$A$60</c:f>
              <c:strCache>
                <c:ptCount val="3"/>
                <c:pt idx="0">
                  <c:v>Increasing tolls on the Chesapeake Bay bridge during peak summer hours bridge to avoid traffic jams  </c:v>
                </c:pt>
                <c:pt idx="1">
                  <c:v>An amendment to Maryland’s constitution that limits the use of casino money only for education, possibly resulting in cuts in other services or tax hikes</c:v>
                </c:pt>
                <c:pt idx="2">
                  <c:v>Expanding Maryland’s laws that allow family members, law enforcement and others to seek a court order to temporarily prohibit access to firearms</c:v>
                </c:pt>
              </c:strCache>
            </c:strRef>
          </c:cat>
          <c:val>
            <c:numRef>
              <c:f>Sheet1!$F$58:$F$60</c:f>
              <c:numCache>
                <c:formatCode>General</c:formatCode>
                <c:ptCount val="3"/>
                <c:pt idx="0">
                  <c:v>32</c:v>
                </c:pt>
                <c:pt idx="1">
                  <c:v>53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86-468E-A44B-C08D58161499}"/>
            </c:ext>
          </c:extLst>
        </c:ser>
        <c:ser>
          <c:idx val="5"/>
          <c:order val="5"/>
          <c:tx>
            <c:strRef>
              <c:f>Sheet1!$G$57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Sheet1!$A$58:$A$60</c:f>
              <c:strCache>
                <c:ptCount val="3"/>
                <c:pt idx="0">
                  <c:v>Increasing tolls on the Chesapeake Bay bridge during peak summer hours bridge to avoid traffic jams  </c:v>
                </c:pt>
                <c:pt idx="1">
                  <c:v>An amendment to Maryland’s constitution that limits the use of casino money only for education, possibly resulting in cuts in other services or tax hikes</c:v>
                </c:pt>
                <c:pt idx="2">
                  <c:v>Expanding Maryland’s laws that allow family members, law enforcement and others to seek a court order to temporarily prohibit access to firearms</c:v>
                </c:pt>
              </c:strCache>
            </c:strRef>
          </c:cat>
          <c:val>
            <c:numRef>
              <c:f>Sheet1!$G$58:$G$60</c:f>
              <c:numCache>
                <c:formatCode>General</c:formatCode>
                <c:ptCount val="3"/>
                <c:pt idx="0">
                  <c:v>28</c:v>
                </c:pt>
                <c:pt idx="1">
                  <c:v>50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386-468E-A44B-C08D58161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368472"/>
        <c:axId val="389807200"/>
      </c:barChart>
      <c:catAx>
        <c:axId val="38836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07200"/>
        <c:crosses val="autoZero"/>
        <c:auto val="1"/>
        <c:lblAlgn val="ctr"/>
        <c:lblOffset val="100"/>
        <c:noMultiLvlLbl val="0"/>
      </c:catAx>
      <c:valAx>
        <c:axId val="38980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6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Sheet1!$B$64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Sheet1!$A$65:$A$68</c:f>
              <c:strCache>
                <c:ptCount val="4"/>
                <c:pt idx="0">
                  <c:v>Candidates who refuse political contributions from developers with projects pending approval before the county</c:v>
                </c:pt>
                <c:pt idx="1">
                  <c:v>Using school redistricting to reduce racial disparities among county schools</c:v>
                </c:pt>
                <c:pt idx="2">
                  <c:v>A county council resolution intended to limit women’s access to abortion</c:v>
                </c:pt>
                <c:pt idx="3">
                  <c:v>A starting county teacher earns about $46,000 per year plus health and pension benefits – should this be higher, lower or unchanged?  (% higher shown)</c:v>
                </c:pt>
              </c:strCache>
            </c:strRef>
          </c:cat>
          <c:val>
            <c:numRef>
              <c:f>Sheet1!$B$65:$B$68</c:f>
              <c:numCache>
                <c:formatCode>General</c:formatCode>
                <c:ptCount val="4"/>
                <c:pt idx="0">
                  <c:v>64</c:v>
                </c:pt>
                <c:pt idx="1">
                  <c:v>39</c:v>
                </c:pt>
                <c:pt idx="2">
                  <c:v>17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9-4676-806F-89582B427FD6}"/>
            </c:ext>
          </c:extLst>
        </c:ser>
        <c:ser>
          <c:idx val="1"/>
          <c:order val="1"/>
          <c:tx>
            <c:strRef>
              <c:f>Sheet1!$C$64</c:f>
              <c:strCache>
                <c:ptCount val="1"/>
                <c:pt idx="0">
                  <c:v>Dems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Sheet1!$A$65:$A$68</c:f>
              <c:strCache>
                <c:ptCount val="4"/>
                <c:pt idx="0">
                  <c:v>Candidates who refuse political contributions from developers with projects pending approval before the county</c:v>
                </c:pt>
                <c:pt idx="1">
                  <c:v>Using school redistricting to reduce racial disparities among county schools</c:v>
                </c:pt>
                <c:pt idx="2">
                  <c:v>A county council resolution intended to limit women’s access to abortion</c:v>
                </c:pt>
                <c:pt idx="3">
                  <c:v>A starting county teacher earns about $46,000 per year plus health and pension benefits – should this be higher, lower or unchanged?  (% higher shown)</c:v>
                </c:pt>
              </c:strCache>
            </c:strRef>
          </c:cat>
          <c:val>
            <c:numRef>
              <c:f>Sheet1!$C$65:$C$68</c:f>
              <c:numCache>
                <c:formatCode>General</c:formatCode>
                <c:ptCount val="4"/>
                <c:pt idx="0">
                  <c:v>68</c:v>
                </c:pt>
                <c:pt idx="1">
                  <c:v>53</c:v>
                </c:pt>
                <c:pt idx="2">
                  <c:v>3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E9-4676-806F-89582B427FD6}"/>
            </c:ext>
          </c:extLst>
        </c:ser>
        <c:ser>
          <c:idx val="2"/>
          <c:order val="2"/>
          <c:tx>
            <c:strRef>
              <c:f>Sheet1!$D$64</c:f>
              <c:strCache>
                <c:ptCount val="1"/>
                <c:pt idx="0">
                  <c:v>Reps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Sheet1!$A$65:$A$68</c:f>
              <c:strCache>
                <c:ptCount val="4"/>
                <c:pt idx="0">
                  <c:v>Candidates who refuse political contributions from developers with projects pending approval before the county</c:v>
                </c:pt>
                <c:pt idx="1">
                  <c:v>Using school redistricting to reduce racial disparities among county schools</c:v>
                </c:pt>
                <c:pt idx="2">
                  <c:v>A county council resolution intended to limit women’s access to abortion</c:v>
                </c:pt>
                <c:pt idx="3">
                  <c:v>A starting county teacher earns about $46,000 per year plus health and pension benefits – should this be higher, lower or unchanged?  (% higher shown)</c:v>
                </c:pt>
              </c:strCache>
            </c:strRef>
          </c:cat>
          <c:val>
            <c:numRef>
              <c:f>Sheet1!$D$65:$D$68</c:f>
              <c:numCache>
                <c:formatCode>General</c:formatCode>
                <c:ptCount val="4"/>
                <c:pt idx="0">
                  <c:v>62</c:v>
                </c:pt>
                <c:pt idx="1">
                  <c:v>20</c:v>
                </c:pt>
                <c:pt idx="2">
                  <c:v>30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E9-4676-806F-89582B427FD6}"/>
            </c:ext>
          </c:extLst>
        </c:ser>
        <c:ser>
          <c:idx val="3"/>
          <c:order val="3"/>
          <c:tx>
            <c:strRef>
              <c:f>Sheet1!$E$64</c:f>
              <c:strCache>
                <c:ptCount val="1"/>
                <c:pt idx="0">
                  <c:v>Unaffil.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Sheet1!$A$65:$A$68</c:f>
              <c:strCache>
                <c:ptCount val="4"/>
                <c:pt idx="0">
                  <c:v>Candidates who refuse political contributions from developers with projects pending approval before the county</c:v>
                </c:pt>
                <c:pt idx="1">
                  <c:v>Using school redistricting to reduce racial disparities among county schools</c:v>
                </c:pt>
                <c:pt idx="2">
                  <c:v>A county council resolution intended to limit women’s access to abortion</c:v>
                </c:pt>
                <c:pt idx="3">
                  <c:v>A starting county teacher earns about $46,000 per year plus health and pension benefits – should this be higher, lower or unchanged?  (% higher shown)</c:v>
                </c:pt>
              </c:strCache>
            </c:strRef>
          </c:cat>
          <c:val>
            <c:numRef>
              <c:f>Sheet1!$E$65:$E$68</c:f>
              <c:numCache>
                <c:formatCode>General</c:formatCode>
                <c:ptCount val="4"/>
                <c:pt idx="0">
                  <c:v>62</c:v>
                </c:pt>
                <c:pt idx="1">
                  <c:v>45</c:v>
                </c:pt>
                <c:pt idx="2">
                  <c:v>17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E9-4676-806F-89582B427FD6}"/>
            </c:ext>
          </c:extLst>
        </c:ser>
        <c:ser>
          <c:idx val="4"/>
          <c:order val="4"/>
          <c:tx>
            <c:strRef>
              <c:f>Sheet1!$F$64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Sheet1!$A$65:$A$68</c:f>
              <c:strCache>
                <c:ptCount val="4"/>
                <c:pt idx="0">
                  <c:v>Candidates who refuse political contributions from developers with projects pending approval before the county</c:v>
                </c:pt>
                <c:pt idx="1">
                  <c:v>Using school redistricting to reduce racial disparities among county schools</c:v>
                </c:pt>
                <c:pt idx="2">
                  <c:v>A county council resolution intended to limit women’s access to abortion</c:v>
                </c:pt>
                <c:pt idx="3">
                  <c:v>A starting county teacher earns about $46,000 per year plus health and pension benefits – should this be higher, lower or unchanged?  (% higher shown)</c:v>
                </c:pt>
              </c:strCache>
            </c:strRef>
          </c:cat>
          <c:val>
            <c:numRef>
              <c:f>Sheet1!$F$65:$F$68</c:f>
              <c:numCache>
                <c:formatCode>General</c:formatCode>
                <c:ptCount val="4"/>
                <c:pt idx="0">
                  <c:v>64</c:v>
                </c:pt>
                <c:pt idx="1">
                  <c:v>39</c:v>
                </c:pt>
                <c:pt idx="2">
                  <c:v>20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E9-4676-806F-89582B427FD6}"/>
            </c:ext>
          </c:extLst>
        </c:ser>
        <c:ser>
          <c:idx val="5"/>
          <c:order val="5"/>
          <c:tx>
            <c:strRef>
              <c:f>Sheet1!$G$64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Sheet1!$A$65:$A$68</c:f>
              <c:strCache>
                <c:ptCount val="4"/>
                <c:pt idx="0">
                  <c:v>Candidates who refuse political contributions from developers with projects pending approval before the county</c:v>
                </c:pt>
                <c:pt idx="1">
                  <c:v>Using school redistricting to reduce racial disparities among county schools</c:v>
                </c:pt>
                <c:pt idx="2">
                  <c:v>A county council resolution intended to limit women’s access to abortion</c:v>
                </c:pt>
                <c:pt idx="3">
                  <c:v>A starting county teacher earns about $46,000 per year plus health and pension benefits – should this be higher, lower or unchanged?  (% higher shown)</c:v>
                </c:pt>
              </c:strCache>
            </c:strRef>
          </c:cat>
          <c:val>
            <c:numRef>
              <c:f>Sheet1!$G$65:$G$68</c:f>
              <c:numCache>
                <c:formatCode>General</c:formatCode>
                <c:ptCount val="4"/>
                <c:pt idx="0">
                  <c:v>64</c:v>
                </c:pt>
                <c:pt idx="1">
                  <c:v>40</c:v>
                </c:pt>
                <c:pt idx="2">
                  <c:v>13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E9-4676-806F-89582B427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368472"/>
        <c:axId val="389807200"/>
      </c:barChart>
      <c:catAx>
        <c:axId val="38836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07200"/>
        <c:crosses val="autoZero"/>
        <c:auto val="1"/>
        <c:lblAlgn val="ctr"/>
        <c:lblOffset val="100"/>
        <c:noMultiLvlLbl val="0"/>
      </c:catAx>
      <c:valAx>
        <c:axId val="38980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6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Sheet1!$F$10</c:f>
              <c:strCache>
                <c:ptCount val="1"/>
                <c:pt idx="0">
                  <c:v>Worse-Better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Sheet1!$A$11:$A$23</c:f>
              <c:strCache>
                <c:ptCount val="13"/>
                <c:pt idx="0">
                  <c:v>Reducing traffic congestion</c:v>
                </c:pt>
                <c:pt idx="1">
                  <c:v>Managing growth and development</c:v>
                </c:pt>
                <c:pt idx="2">
                  <c:v>Reducing the opioid epidemic</c:v>
                </c:pt>
                <c:pt idx="3">
                  <c:v>Making life more affordable in the county</c:v>
                </c:pt>
                <c:pt idx="4">
                  <c:v>Improving ethics in government</c:v>
                </c:pt>
                <c:pt idx="5">
                  <c:v>Reducing poverty and homelessness</c:v>
                </c:pt>
                <c:pt idx="6">
                  <c:v>Controlling crime such as gang violence</c:v>
                </c:pt>
                <c:pt idx="7">
                  <c:v>Keeping taxes low</c:v>
                </c:pt>
                <c:pt idx="8">
                  <c:v>Improving the academic performance of our children</c:v>
                </c:pt>
                <c:pt idx="9">
                  <c:v>Improving the efficiency of local government</c:v>
                </c:pt>
                <c:pt idx="10">
                  <c:v>Improving the environment</c:v>
                </c:pt>
                <c:pt idx="11">
                  <c:v>Improving the overall quality of life in our county</c:v>
                </c:pt>
                <c:pt idx="12">
                  <c:v>Improving the local economy</c:v>
                </c:pt>
              </c:strCache>
            </c:strRef>
          </c:cat>
          <c:val>
            <c:numRef>
              <c:f>Sheet1!$F$11:$F$23</c:f>
              <c:numCache>
                <c:formatCode>General</c:formatCode>
                <c:ptCount val="13"/>
                <c:pt idx="0">
                  <c:v>66</c:v>
                </c:pt>
                <c:pt idx="1">
                  <c:v>42</c:v>
                </c:pt>
                <c:pt idx="2">
                  <c:v>37</c:v>
                </c:pt>
                <c:pt idx="3">
                  <c:v>31</c:v>
                </c:pt>
                <c:pt idx="4">
                  <c:v>20</c:v>
                </c:pt>
                <c:pt idx="5">
                  <c:v>16</c:v>
                </c:pt>
                <c:pt idx="6">
                  <c:v>13</c:v>
                </c:pt>
                <c:pt idx="7">
                  <c:v>10</c:v>
                </c:pt>
                <c:pt idx="8">
                  <c:v>9</c:v>
                </c:pt>
                <c:pt idx="9">
                  <c:v>6</c:v>
                </c:pt>
                <c:pt idx="10">
                  <c:v>2</c:v>
                </c:pt>
                <c:pt idx="11">
                  <c:v>-3</c:v>
                </c:pt>
                <c:pt idx="12">
                  <c:v>-26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0-4C20-B73E-872884A64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585320"/>
        <c:axId val="139585976"/>
      </c:barChart>
      <c:catAx>
        <c:axId val="13958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85976"/>
        <c:crosses val="autoZero"/>
        <c:auto val="1"/>
        <c:lblAlgn val="ctr"/>
        <c:lblOffset val="100"/>
        <c:noMultiLvlLbl val="0"/>
      </c:catAx>
      <c:valAx>
        <c:axId val="13958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8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Better-Worse Fall 2018 vs. Fall 2015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Sheet2!$B$51</c:f>
              <c:strCache>
                <c:ptCount val="1"/>
                <c:pt idx="0">
                  <c:v>Fall 18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Sheet2!$A$52:$A$58</c:f>
              <c:strCache>
                <c:ptCount val="7"/>
                <c:pt idx="0">
                  <c:v>Improving the overall quality of life in our county</c:v>
                </c:pt>
                <c:pt idx="1">
                  <c:v>Keeping taxes low</c:v>
                </c:pt>
                <c:pt idx="2">
                  <c:v>Controlling crime such as gang violence</c:v>
                </c:pt>
                <c:pt idx="3">
                  <c:v>Improving the environment</c:v>
                </c:pt>
                <c:pt idx="4">
                  <c:v>Managing growth and development</c:v>
                </c:pt>
                <c:pt idx="5">
                  <c:v>Reducing poverty and homelessness</c:v>
                </c:pt>
                <c:pt idx="6">
                  <c:v>Improving the local economy</c:v>
                </c:pt>
              </c:strCache>
            </c:strRef>
          </c:cat>
          <c:val>
            <c:numRef>
              <c:f>Sheet2!$B$52:$B$58</c:f>
              <c:numCache>
                <c:formatCode>General</c:formatCode>
                <c:ptCount val="7"/>
                <c:pt idx="0">
                  <c:v>3</c:v>
                </c:pt>
                <c:pt idx="1">
                  <c:v>-10</c:v>
                </c:pt>
                <c:pt idx="2">
                  <c:v>-13</c:v>
                </c:pt>
                <c:pt idx="3">
                  <c:v>-2</c:v>
                </c:pt>
                <c:pt idx="4">
                  <c:v>-42</c:v>
                </c:pt>
                <c:pt idx="5">
                  <c:v>-16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AF-48E1-AC8B-80B90A02716E}"/>
            </c:ext>
          </c:extLst>
        </c:ser>
        <c:ser>
          <c:idx val="1"/>
          <c:order val="1"/>
          <c:tx>
            <c:strRef>
              <c:f>Sheet2!$C$51</c:f>
              <c:strCache>
                <c:ptCount val="1"/>
                <c:pt idx="0">
                  <c:v>Fall 15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Sheet2!$A$52:$A$58</c:f>
              <c:strCache>
                <c:ptCount val="7"/>
                <c:pt idx="0">
                  <c:v>Improving the overall quality of life in our county</c:v>
                </c:pt>
                <c:pt idx="1">
                  <c:v>Keeping taxes low</c:v>
                </c:pt>
                <c:pt idx="2">
                  <c:v>Controlling crime such as gang violence</c:v>
                </c:pt>
                <c:pt idx="3">
                  <c:v>Improving the environment</c:v>
                </c:pt>
                <c:pt idx="4">
                  <c:v>Managing growth and development</c:v>
                </c:pt>
                <c:pt idx="5">
                  <c:v>Reducing poverty and homelessness</c:v>
                </c:pt>
                <c:pt idx="6">
                  <c:v>Improving the local economy</c:v>
                </c:pt>
              </c:strCache>
            </c:strRef>
          </c:cat>
          <c:val>
            <c:numRef>
              <c:f>Sheet2!$C$52:$C$58</c:f>
              <c:numCache>
                <c:formatCode>General</c:formatCode>
                <c:ptCount val="7"/>
                <c:pt idx="0">
                  <c:v>5</c:v>
                </c:pt>
                <c:pt idx="1">
                  <c:v>-18</c:v>
                </c:pt>
                <c:pt idx="2">
                  <c:v>-27</c:v>
                </c:pt>
                <c:pt idx="3">
                  <c:v>1</c:v>
                </c:pt>
                <c:pt idx="4">
                  <c:v>-17</c:v>
                </c:pt>
                <c:pt idx="5">
                  <c:v>-18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AF-48E1-AC8B-80B90A027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407656"/>
        <c:axId val="654407984"/>
      </c:barChart>
      <c:catAx>
        <c:axId val="654407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407984"/>
        <c:crosses val="autoZero"/>
        <c:auto val="1"/>
        <c:lblAlgn val="ctr"/>
        <c:lblOffset val="100"/>
        <c:noMultiLvlLbl val="0"/>
      </c:catAx>
      <c:valAx>
        <c:axId val="65440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407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 Party Affiliation by Gender</a:t>
            </a:r>
          </a:p>
        </c:rich>
      </c:tx>
      <c:layout>
        <c:manualLayout>
          <c:xMode val="edge"/>
          <c:yMode val="edge"/>
          <c:x val="0.383869047619047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Sheet2!$B$83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Sheet2!$A$84:$A$89</c:f>
              <c:strCache>
                <c:ptCount val="6"/>
                <c:pt idx="0">
                  <c:v>Democrat – strong</c:v>
                </c:pt>
                <c:pt idx="1">
                  <c:v>Democrat – somewhat strong</c:v>
                </c:pt>
                <c:pt idx="2">
                  <c:v>Democrat – not strong</c:v>
                </c:pt>
                <c:pt idx="3">
                  <c:v>Republican – strong</c:v>
                </c:pt>
                <c:pt idx="4">
                  <c:v>Republican – somewhat strong</c:v>
                </c:pt>
                <c:pt idx="5">
                  <c:v>Republican – not strong</c:v>
                </c:pt>
              </c:strCache>
            </c:strRef>
          </c:cat>
          <c:val>
            <c:numRef>
              <c:f>Sheet2!$B$84:$B$89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7</c:v>
                </c:pt>
                <c:pt idx="3">
                  <c:v>15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D-467A-BF49-E465F3D7F963}"/>
            </c:ext>
          </c:extLst>
        </c:ser>
        <c:ser>
          <c:idx val="1"/>
          <c:order val="1"/>
          <c:tx>
            <c:strRef>
              <c:f>Sheet2!$C$83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Sheet2!$A$84:$A$89</c:f>
              <c:strCache>
                <c:ptCount val="6"/>
                <c:pt idx="0">
                  <c:v>Democrat – strong</c:v>
                </c:pt>
                <c:pt idx="1">
                  <c:v>Democrat – somewhat strong</c:v>
                </c:pt>
                <c:pt idx="2">
                  <c:v>Democrat – not strong</c:v>
                </c:pt>
                <c:pt idx="3">
                  <c:v>Republican – strong</c:v>
                </c:pt>
                <c:pt idx="4">
                  <c:v>Republican – somewhat strong</c:v>
                </c:pt>
                <c:pt idx="5">
                  <c:v>Republican – not strong</c:v>
                </c:pt>
              </c:strCache>
            </c:strRef>
          </c:cat>
          <c:val>
            <c:numRef>
              <c:f>Sheet2!$C$84:$C$89</c:f>
              <c:numCache>
                <c:formatCode>General</c:formatCode>
                <c:ptCount val="6"/>
                <c:pt idx="0">
                  <c:v>9</c:v>
                </c:pt>
                <c:pt idx="1">
                  <c:v>14</c:v>
                </c:pt>
                <c:pt idx="2">
                  <c:v>6</c:v>
                </c:pt>
                <c:pt idx="3">
                  <c:v>18</c:v>
                </c:pt>
                <c:pt idx="4">
                  <c:v>13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D-467A-BF49-E465F3D7F963}"/>
            </c:ext>
          </c:extLst>
        </c:ser>
        <c:ser>
          <c:idx val="2"/>
          <c:order val="2"/>
          <c:tx>
            <c:strRef>
              <c:f>Sheet2!$D$83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BCC4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Sheet2!$A$84:$A$89</c:f>
              <c:strCache>
                <c:ptCount val="6"/>
                <c:pt idx="0">
                  <c:v>Democrat – strong</c:v>
                </c:pt>
                <c:pt idx="1">
                  <c:v>Democrat – somewhat strong</c:v>
                </c:pt>
                <c:pt idx="2">
                  <c:v>Democrat – not strong</c:v>
                </c:pt>
                <c:pt idx="3">
                  <c:v>Republican – strong</c:v>
                </c:pt>
                <c:pt idx="4">
                  <c:v>Republican – somewhat strong</c:v>
                </c:pt>
                <c:pt idx="5">
                  <c:v>Republican – not strong</c:v>
                </c:pt>
              </c:strCache>
            </c:strRef>
          </c:cat>
          <c:val>
            <c:numRef>
              <c:f>Sheet2!$D$84:$D$89</c:f>
              <c:numCache>
                <c:formatCode>General</c:formatCode>
                <c:ptCount val="6"/>
                <c:pt idx="0">
                  <c:v>20</c:v>
                </c:pt>
                <c:pt idx="1">
                  <c:v>18</c:v>
                </c:pt>
                <c:pt idx="2">
                  <c:v>9</c:v>
                </c:pt>
                <c:pt idx="3">
                  <c:v>12</c:v>
                </c:pt>
                <c:pt idx="4">
                  <c:v>12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3D-467A-BF49-E465F3D7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2267888"/>
        <c:axId val="322262640"/>
      </c:barChart>
      <c:catAx>
        <c:axId val="32226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262640"/>
        <c:crosses val="autoZero"/>
        <c:auto val="1"/>
        <c:lblAlgn val="ctr"/>
        <c:lblOffset val="100"/>
        <c:noMultiLvlLbl val="0"/>
      </c:catAx>
      <c:valAx>
        <c:axId val="32226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26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695651190152964E-2"/>
          <c:y val="4.1095890410958902E-2"/>
          <c:w val="0.9392468775454792"/>
          <c:h val="0.87823140258152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Sheet1!$A$52</c:f>
              <c:strCache>
                <c:ptCount val="1"/>
                <c:pt idx="0">
                  <c:v>Net Jealous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Sheet1!$B$51:$K$51</c:f>
              <c:strCache>
                <c:ptCount val="10"/>
                <c:pt idx="0">
                  <c:v>Overall</c:v>
                </c:pt>
                <c:pt idx="1">
                  <c:v>Dem Strong</c:v>
                </c:pt>
                <c:pt idx="2">
                  <c:v>Dem Somewhat</c:v>
                </c:pt>
                <c:pt idx="3">
                  <c:v>Dem Not</c:v>
                </c:pt>
                <c:pt idx="4">
                  <c:v>Rep Strong</c:v>
                </c:pt>
                <c:pt idx="5">
                  <c:v>Rep SW</c:v>
                </c:pt>
                <c:pt idx="6">
                  <c:v>Rep NS</c:v>
                </c:pt>
                <c:pt idx="7">
                  <c:v>Unaffil.LD</c:v>
                </c:pt>
                <c:pt idx="8">
                  <c:v>Unaffil LR</c:v>
                </c:pt>
                <c:pt idx="9">
                  <c:v>Unaffil noL</c:v>
                </c:pt>
              </c:strCache>
            </c:strRef>
          </c:cat>
          <c:val>
            <c:numRef>
              <c:f>Sheet1!$B$52:$K$52</c:f>
              <c:numCache>
                <c:formatCode>General</c:formatCode>
                <c:ptCount val="10"/>
                <c:pt idx="0">
                  <c:v>-54</c:v>
                </c:pt>
                <c:pt idx="1">
                  <c:v>30</c:v>
                </c:pt>
                <c:pt idx="2">
                  <c:v>-27</c:v>
                </c:pt>
                <c:pt idx="3">
                  <c:v>-80</c:v>
                </c:pt>
                <c:pt idx="4">
                  <c:v>-100</c:v>
                </c:pt>
                <c:pt idx="5">
                  <c:v>-94</c:v>
                </c:pt>
                <c:pt idx="6">
                  <c:v>-77</c:v>
                </c:pt>
                <c:pt idx="7">
                  <c:v>-22</c:v>
                </c:pt>
                <c:pt idx="8">
                  <c:v>-88</c:v>
                </c:pt>
                <c:pt idx="9">
                  <c:v>-40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7A-4032-A92A-8D9366DE6424}"/>
            </c:ext>
          </c:extLst>
        </c:ser>
        <c:ser>
          <c:idx val="1"/>
          <c:order val="1"/>
          <c:tx>
            <c:strRef>
              <c:f>Sheet1!$A$53</c:f>
              <c:strCache>
                <c:ptCount val="1"/>
                <c:pt idx="0">
                  <c:v>Net Pittman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Sheet1!$B$51:$K$51</c:f>
              <c:strCache>
                <c:ptCount val="10"/>
                <c:pt idx="0">
                  <c:v>Overall</c:v>
                </c:pt>
                <c:pt idx="1">
                  <c:v>Dem Strong</c:v>
                </c:pt>
                <c:pt idx="2">
                  <c:v>Dem Somewhat</c:v>
                </c:pt>
                <c:pt idx="3">
                  <c:v>Dem Not</c:v>
                </c:pt>
                <c:pt idx="4">
                  <c:v>Rep Strong</c:v>
                </c:pt>
                <c:pt idx="5">
                  <c:v>Rep SW</c:v>
                </c:pt>
                <c:pt idx="6">
                  <c:v>Rep NS</c:v>
                </c:pt>
                <c:pt idx="7">
                  <c:v>Unaffil.LD</c:v>
                </c:pt>
                <c:pt idx="8">
                  <c:v>Unaffil LR</c:v>
                </c:pt>
                <c:pt idx="9">
                  <c:v>Unaffil noL</c:v>
                </c:pt>
              </c:strCache>
            </c:strRef>
          </c:cat>
          <c:val>
            <c:numRef>
              <c:f>Sheet1!$B$53:$K$53</c:f>
              <c:numCache>
                <c:formatCode>General</c:formatCode>
                <c:ptCount val="10"/>
                <c:pt idx="0">
                  <c:v>-5</c:v>
                </c:pt>
                <c:pt idx="1">
                  <c:v>71</c:v>
                </c:pt>
                <c:pt idx="2">
                  <c:v>52</c:v>
                </c:pt>
                <c:pt idx="3">
                  <c:v>-32</c:v>
                </c:pt>
                <c:pt idx="4">
                  <c:v>-58</c:v>
                </c:pt>
                <c:pt idx="5">
                  <c:v>-53</c:v>
                </c:pt>
                <c:pt idx="6">
                  <c:v>-19</c:v>
                </c:pt>
                <c:pt idx="7">
                  <c:v>61</c:v>
                </c:pt>
                <c:pt idx="8">
                  <c:v>-63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7A-4032-A92A-8D9366DE6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099960"/>
        <c:axId val="527099304"/>
      </c:barChart>
      <c:catAx>
        <c:axId val="52709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099304"/>
        <c:crosses val="autoZero"/>
        <c:auto val="1"/>
        <c:lblAlgn val="ctr"/>
        <c:lblOffset val="100"/>
        <c:noMultiLvlLbl val="0"/>
      </c:catAx>
      <c:valAx>
        <c:axId val="52709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099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Sheet2!$A$205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Sheet2!$B$205:$C$205</c:f>
              <c:numCache>
                <c:formatCode>General</c:formatCode>
                <c:ptCount val="2"/>
                <c:pt idx="0">
                  <c:v>17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5-4329-8169-2C281B832820}"/>
            </c:ext>
          </c:extLst>
        </c:ser>
        <c:ser>
          <c:idx val="1"/>
          <c:order val="1"/>
          <c:tx>
            <c:strRef>
              <c:f>Sheet2!$A$206</c:f>
              <c:strCache>
                <c:ptCount val="1"/>
                <c:pt idx="0">
                  <c:v>Record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Sheet2!$B$206:$C$206</c:f>
              <c:numCache>
                <c:formatCode>General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E5-4329-8169-2C281B832820}"/>
            </c:ext>
          </c:extLst>
        </c:ser>
        <c:ser>
          <c:idx val="2"/>
          <c:order val="2"/>
          <c:tx>
            <c:strRef>
              <c:f>Sheet2!$A$207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Sheet2!$B$207:$C$207</c:f>
              <c:numCache>
                <c:formatCode>General</c:formatCode>
                <c:ptCount val="2"/>
                <c:pt idx="0">
                  <c:v>11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E5-4329-8169-2C281B832820}"/>
            </c:ext>
          </c:extLst>
        </c:ser>
        <c:ser>
          <c:idx val="3"/>
          <c:order val="3"/>
          <c:tx>
            <c:strRef>
              <c:f>Sheet2!$A$208</c:f>
              <c:strCache>
                <c:ptCount val="1"/>
                <c:pt idx="0">
                  <c:v>Taxes, fiscal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Sheet2!$B$208:$C$208</c:f>
              <c:numCache>
                <c:formatCode>General</c:formatCode>
                <c:ptCount val="2"/>
                <c:pt idx="0">
                  <c:v>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5-4329-8169-2C281B832820}"/>
            </c:ext>
          </c:extLst>
        </c:ser>
        <c:ser>
          <c:idx val="4"/>
          <c:order val="4"/>
          <c:tx>
            <c:strRef>
              <c:f>Sheet2!$A$209</c:f>
              <c:strCache>
                <c:ptCount val="1"/>
                <c:pt idx="0">
                  <c:v>Party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Sheet2!$B$209:$C$209</c:f>
              <c:numCache>
                <c:formatCode>General</c:formatCode>
                <c:ptCount val="2"/>
                <c:pt idx="0">
                  <c:v>12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E5-4329-8169-2C281B832820}"/>
            </c:ext>
          </c:extLst>
        </c:ser>
        <c:ser>
          <c:idx val="5"/>
          <c:order val="5"/>
          <c:tx>
            <c:strRef>
              <c:f>Sheet2!$A$210</c:f>
              <c:strCache>
                <c:ptCount val="1"/>
                <c:pt idx="0">
                  <c:v>Vision, Plans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Sheet2!$B$210:$C$210</c:f>
              <c:numCache>
                <c:formatCode>General</c:formatCode>
                <c:ptCount val="2"/>
                <c:pt idx="0">
                  <c:v>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E5-4329-8169-2C281B832820}"/>
            </c:ext>
          </c:extLst>
        </c:ser>
        <c:ser>
          <c:idx val="6"/>
          <c:order val="6"/>
          <c:tx>
            <c:strRef>
              <c:f>Sheet2!$A$211</c:f>
              <c:strCache>
                <c:ptCount val="1"/>
                <c:pt idx="0">
                  <c:v>Honesty, integrity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Sheet2!$B$211:$C$211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E5-4329-8169-2C281B832820}"/>
            </c:ext>
          </c:extLst>
        </c:ser>
        <c:ser>
          <c:idx val="7"/>
          <c:order val="7"/>
          <c:tx>
            <c:strRef>
              <c:f>Sheet2!$A$212</c:f>
              <c:strCache>
                <c:ptCount val="1"/>
                <c:pt idx="0">
                  <c:v>Econ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Sheet2!$B$212:$C$212</c:f>
              <c:numCache>
                <c:formatCode>General</c:formatCode>
                <c:ptCount val="2"/>
                <c:pt idx="0">
                  <c:v>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E5-4329-8169-2C281B832820}"/>
            </c:ext>
          </c:extLst>
        </c:ser>
        <c:ser>
          <c:idx val="8"/>
          <c:order val="8"/>
          <c:tx>
            <c:strRef>
              <c:f>Sheet2!$A$213</c:f>
              <c:strCache>
                <c:ptCount val="1"/>
                <c:pt idx="0">
                  <c:v>Environ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Sheet2!$B$204:$C$204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Sheet2!$B$213:$C$213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E5-4329-8169-2C281B832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197376"/>
        <c:axId val="509206888"/>
      </c:barChart>
      <c:catAx>
        <c:axId val="50919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206888"/>
        <c:crosses val="autoZero"/>
        <c:auto val="1"/>
        <c:lblAlgn val="ctr"/>
        <c:lblOffset val="100"/>
        <c:noMultiLvlLbl val="0"/>
      </c:catAx>
      <c:valAx>
        <c:axId val="50920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19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135733033370827E-2"/>
          <c:y val="0.81956914057329555"/>
          <c:w val="0.92982377202849631"/>
          <c:h val="0.16403069542506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Sheet2!$A$217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Sheet2!$B$217:$C$217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4-4DAE-959D-D98DCCC04ED1}"/>
            </c:ext>
          </c:extLst>
        </c:ser>
        <c:ser>
          <c:idx val="1"/>
          <c:order val="1"/>
          <c:tx>
            <c:strRef>
              <c:f>Sheet2!$A$218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Sheet2!$B$218:$C$218</c:f>
              <c:numCache>
                <c:formatCode>General</c:formatCode>
                <c:ptCount val="2"/>
                <c:pt idx="0">
                  <c:v>16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4-4DAE-959D-D98DCCC04ED1}"/>
            </c:ext>
          </c:extLst>
        </c:ser>
        <c:ser>
          <c:idx val="2"/>
          <c:order val="2"/>
          <c:tx>
            <c:strRef>
              <c:f>Sheet2!$A$219</c:f>
              <c:strCache>
                <c:ptCount val="1"/>
                <c:pt idx="0">
                  <c:v>Taxes, fiscal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Sheet2!$B$219:$C$219</c:f>
              <c:numCache>
                <c:formatCode>General</c:formatCode>
                <c:ptCount val="2"/>
                <c:pt idx="0">
                  <c:v>0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44-4DAE-959D-D98DCCC04ED1}"/>
            </c:ext>
          </c:extLst>
        </c:ser>
        <c:ser>
          <c:idx val="3"/>
          <c:order val="3"/>
          <c:tx>
            <c:strRef>
              <c:f>Sheet2!$A$220</c:f>
              <c:strCache>
                <c:ptCount val="1"/>
                <c:pt idx="0">
                  <c:v>Drugs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Sheet2!$B$220:$C$220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44-4DAE-959D-D98DCCC04ED1}"/>
            </c:ext>
          </c:extLst>
        </c:ser>
        <c:ser>
          <c:idx val="4"/>
          <c:order val="4"/>
          <c:tx>
            <c:strRef>
              <c:f>Sheet2!$A$221</c:f>
              <c:strCache>
                <c:ptCount val="1"/>
                <c:pt idx="0">
                  <c:v>Crime, safety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Sheet2!$B$221:$C$221</c:f>
              <c:numCache>
                <c:formatCode>General</c:formatCode>
                <c:ptCount val="2"/>
                <c:pt idx="0">
                  <c:v>2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44-4DAE-959D-D98DCCC04ED1}"/>
            </c:ext>
          </c:extLst>
        </c:ser>
        <c:ser>
          <c:idx val="5"/>
          <c:order val="5"/>
          <c:tx>
            <c:strRef>
              <c:f>Sheet2!$A$222</c:f>
              <c:strCache>
                <c:ptCount val="1"/>
                <c:pt idx="0">
                  <c:v>Econ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Sheet2!$B$222:$C$222</c:f>
              <c:numCache>
                <c:formatCode>General</c:formatCode>
                <c:ptCount val="2"/>
                <c:pt idx="0">
                  <c:v>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44-4DAE-959D-D98DCCC04ED1}"/>
            </c:ext>
          </c:extLst>
        </c:ser>
        <c:ser>
          <c:idx val="6"/>
          <c:order val="6"/>
          <c:tx>
            <c:strRef>
              <c:f>Sheet2!$A$223</c:f>
              <c:strCache>
                <c:ptCount val="1"/>
                <c:pt idx="0">
                  <c:v>Environ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Sheet2!$B$223:$C$223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44-4DAE-959D-D98DCCC04ED1}"/>
            </c:ext>
          </c:extLst>
        </c:ser>
        <c:ser>
          <c:idx val="7"/>
          <c:order val="7"/>
          <c:tx>
            <c:strRef>
              <c:f>Sheet2!$A$224</c:f>
              <c:strCache>
                <c:ptCount val="1"/>
                <c:pt idx="0">
                  <c:v>County workers/salaries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Sheet2!$B$224:$C$224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44-4DAE-959D-D98DCCC04ED1}"/>
            </c:ext>
          </c:extLst>
        </c:ser>
        <c:ser>
          <c:idx val="8"/>
          <c:order val="8"/>
          <c:tx>
            <c:strRef>
              <c:f>Sheet2!$A$225</c:f>
              <c:strCache>
                <c:ptCount val="1"/>
                <c:pt idx="0">
                  <c:v>Transportation/Infrastructure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Sheet2!$B$225:$C$225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44-4DAE-959D-D98DCCC04ED1}"/>
            </c:ext>
          </c:extLst>
        </c:ser>
        <c:ser>
          <c:idx val="9"/>
          <c:order val="9"/>
          <c:tx>
            <c:strRef>
              <c:f>Sheet2!$A$226</c:f>
              <c:strCache>
                <c:ptCount val="1"/>
                <c:pt idx="0">
                  <c:v>Honesty, integrity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Sheet2!$B$226:$C$226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244-4DAE-959D-D98DCCC04ED1}"/>
            </c:ext>
          </c:extLst>
        </c:ser>
        <c:ser>
          <c:idx val="10"/>
          <c:order val="10"/>
          <c:tx>
            <c:strRef>
              <c:f>Sheet2!$A$227</c:f>
              <c:strCache>
                <c:ptCount val="1"/>
                <c:pt idx="0">
                  <c:v>Equality, social policy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Sheet2!$B$216:$C$216</c:f>
              <c:strCache>
                <c:ptCount val="2"/>
                <c:pt idx="0">
                  <c:v>Pittman</c:v>
                </c:pt>
                <c:pt idx="1">
                  <c:v>Schuh</c:v>
                </c:pt>
              </c:strCache>
            </c:strRef>
          </c:cat>
          <c:val>
            <c:numRef>
              <c:f>Sheet2!$B$227:$C$227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44-4DAE-959D-D98DCCC04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460848"/>
        <c:axId val="626461176"/>
      </c:barChart>
      <c:catAx>
        <c:axId val="62646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61176"/>
        <c:crosses val="autoZero"/>
        <c:auto val="1"/>
        <c:lblAlgn val="ctr"/>
        <c:lblOffset val="100"/>
        <c:noMultiLvlLbl val="0"/>
      </c:catAx>
      <c:valAx>
        <c:axId val="62646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6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Issues - Pittman-Schuh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Sheet2!$B$260</c:f>
              <c:strCache>
                <c:ptCount val="1"/>
                <c:pt idx="0">
                  <c:v>Pttman-Schuh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AE-4133-B47F-D6DDCDFF5264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AE-4133-B47F-D6DDCDFF5264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AE-4133-B47F-D6DDCDFF5264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AE-4133-B47F-D6DDCDFF5264}"/>
              </c:ext>
            </c:extLst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2AE-4133-B47F-D6DDCDFF5264}"/>
              </c:ext>
            </c:extLst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2AE-4133-B47F-D6DDCDFF5264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2AE-4133-B47F-D6DDCDFF5264}"/>
              </c:ext>
            </c:extLst>
          </c:dPt>
          <c:dPt>
            <c:idx val="9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2AE-4133-B47F-D6DDCDFF52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Sheet2!$A$261:$A$271</c:f>
              <c:strCache>
                <c:ptCount val="11"/>
                <c:pt idx="0">
                  <c:v>The federal EPA decision to ease restrictions on using coal for electricity</c:v>
                </c:pt>
                <c:pt idx="1">
                  <c:v>Increasing tolls on the Chesapeake Bay bridge during peak summer hours bridge to avoid traffic jams  </c:v>
                </c:pt>
                <c:pt idx="2">
                  <c:v>An amendment to Maryland’s constitution that limits the use of casino money only for education, possibly resulting in cuts in other services or tax hikes</c:v>
                </c:pt>
                <c:pt idx="3">
                  <c:v>Expanding Maryland’s laws that allow family members, law enforcement and others to seek a court order to temporarily prohibit access to firearms</c:v>
                </c:pt>
                <c:pt idx="4">
                  <c:v>Candidates who refuse political contributions from developers with projects pending approval before the county</c:v>
                </c:pt>
                <c:pt idx="5">
                  <c:v>Using school redistricting to reduce racial disparities among county schools</c:v>
                </c:pt>
                <c:pt idx="6">
                  <c:v>A county council resolution intended to limit women’s access to abortion</c:v>
                </c:pt>
                <c:pt idx="7">
                  <c:v>Higher school teacher sal.</c:v>
                </c:pt>
                <c:pt idx="8">
                  <c:v>Brett Kavanaugh nom.</c:v>
                </c:pt>
                <c:pt idx="9">
                  <c:v>Retirement Age Justices</c:v>
                </c:pt>
                <c:pt idx="10">
                  <c:v>Trade Agreement</c:v>
                </c:pt>
              </c:strCache>
            </c:strRef>
          </c:cat>
          <c:val>
            <c:numRef>
              <c:f>Sheet2!$B$261:$B$271</c:f>
              <c:numCache>
                <c:formatCode>General</c:formatCode>
                <c:ptCount val="11"/>
                <c:pt idx="0">
                  <c:v>-58</c:v>
                </c:pt>
                <c:pt idx="1">
                  <c:v>25</c:v>
                </c:pt>
                <c:pt idx="2">
                  <c:v>20</c:v>
                </c:pt>
                <c:pt idx="3">
                  <c:v>33</c:v>
                </c:pt>
                <c:pt idx="4">
                  <c:v>13</c:v>
                </c:pt>
                <c:pt idx="5">
                  <c:v>32</c:v>
                </c:pt>
                <c:pt idx="6">
                  <c:v>-27</c:v>
                </c:pt>
                <c:pt idx="7">
                  <c:v>35</c:v>
                </c:pt>
                <c:pt idx="8">
                  <c:v>-74</c:v>
                </c:pt>
                <c:pt idx="9">
                  <c:v>10</c:v>
                </c:pt>
                <c:pt idx="10">
                  <c:v>-62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2AE-4133-B47F-D6DDCDFF5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471344"/>
        <c:axId val="626458224"/>
      </c:barChart>
      <c:catAx>
        <c:axId val="62647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58224"/>
        <c:crosses val="autoZero"/>
        <c:auto val="0"/>
        <c:lblAlgn val="ctr"/>
        <c:lblOffset val="100"/>
        <c:noMultiLvlLbl val="0"/>
      </c:catAx>
      <c:valAx>
        <c:axId val="62645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71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 rot="5400000" vert="horz" anchor="ctr" anchorCtr="0"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Clinton and Trump Voters - Perceived Discrimination - Sorted by Percentage Difference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305254628406348"/>
          <c:y val="0.11388134301692332"/>
          <c:w val="0.83117440856805658"/>
          <c:h val="0.79379851302075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Sheet2!$B$275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Sheet2!$A$276:$A$285</c:f>
              <c:strCache>
                <c:ptCount val="10"/>
                <c:pt idx="0">
                  <c:v>African-Americans</c:v>
                </c:pt>
                <c:pt idx="1">
                  <c:v>Hispanics</c:v>
                </c:pt>
                <c:pt idx="2">
                  <c:v>Transgendered people</c:v>
                </c:pt>
                <c:pt idx="3">
                  <c:v>Women</c:v>
                </c:pt>
                <c:pt idx="4">
                  <c:v>Native-Americans</c:v>
                </c:pt>
                <c:pt idx="5">
                  <c:v>People with physical or mental disabilities</c:v>
                </c:pt>
                <c:pt idx="6">
                  <c:v>People with a criminal record</c:v>
                </c:pt>
                <c:pt idx="7">
                  <c:v>People without a college degree</c:v>
                </c:pt>
                <c:pt idx="8">
                  <c:v>Atheists</c:v>
                </c:pt>
                <c:pt idx="9">
                  <c:v>White men</c:v>
                </c:pt>
              </c:strCache>
            </c:strRef>
          </c:cat>
          <c:val>
            <c:numRef>
              <c:f>Sheet2!$B$276:$B$285</c:f>
              <c:numCache>
                <c:formatCode>General</c:formatCode>
                <c:ptCount val="10"/>
                <c:pt idx="0">
                  <c:v>69</c:v>
                </c:pt>
                <c:pt idx="1">
                  <c:v>56</c:v>
                </c:pt>
                <c:pt idx="2">
                  <c:v>73</c:v>
                </c:pt>
                <c:pt idx="3">
                  <c:v>39</c:v>
                </c:pt>
                <c:pt idx="4">
                  <c:v>36</c:v>
                </c:pt>
                <c:pt idx="5">
                  <c:v>48</c:v>
                </c:pt>
                <c:pt idx="6">
                  <c:v>49</c:v>
                </c:pt>
                <c:pt idx="7">
                  <c:v>14</c:v>
                </c:pt>
                <c:pt idx="8">
                  <c:v>8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F-4774-A44D-B11A89DF89D5}"/>
            </c:ext>
          </c:extLst>
        </c:ser>
        <c:ser>
          <c:idx val="1"/>
          <c:order val="1"/>
          <c:tx>
            <c:strRef>
              <c:f>Sheet2!$C$275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Sheet2!$A$276:$A$285</c:f>
              <c:strCache>
                <c:ptCount val="10"/>
                <c:pt idx="0">
                  <c:v>African-Americans</c:v>
                </c:pt>
                <c:pt idx="1">
                  <c:v>Hispanics</c:v>
                </c:pt>
                <c:pt idx="2">
                  <c:v>Transgendered people</c:v>
                </c:pt>
                <c:pt idx="3">
                  <c:v>Women</c:v>
                </c:pt>
                <c:pt idx="4">
                  <c:v>Native-Americans</c:v>
                </c:pt>
                <c:pt idx="5">
                  <c:v>People with physical or mental disabilities</c:v>
                </c:pt>
                <c:pt idx="6">
                  <c:v>People with a criminal record</c:v>
                </c:pt>
                <c:pt idx="7">
                  <c:v>People without a college degree</c:v>
                </c:pt>
                <c:pt idx="8">
                  <c:v>Atheists</c:v>
                </c:pt>
                <c:pt idx="9">
                  <c:v>White men</c:v>
                </c:pt>
              </c:strCache>
            </c:strRef>
          </c:cat>
          <c:val>
            <c:numRef>
              <c:f>Sheet2!$C$276:$C$285</c:f>
              <c:numCache>
                <c:formatCode>General</c:formatCode>
                <c:ptCount val="10"/>
                <c:pt idx="0">
                  <c:v>15</c:v>
                </c:pt>
                <c:pt idx="1">
                  <c:v>10</c:v>
                </c:pt>
                <c:pt idx="2">
                  <c:v>33</c:v>
                </c:pt>
                <c:pt idx="3">
                  <c:v>10</c:v>
                </c:pt>
                <c:pt idx="4">
                  <c:v>9</c:v>
                </c:pt>
                <c:pt idx="5">
                  <c:v>23</c:v>
                </c:pt>
                <c:pt idx="6">
                  <c:v>26</c:v>
                </c:pt>
                <c:pt idx="7">
                  <c:v>8</c:v>
                </c:pt>
                <c:pt idx="8">
                  <c:v>5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CF-4774-A44D-B11A89DF8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5115008"/>
        <c:axId val="315116544"/>
      </c:barChart>
      <c:catAx>
        <c:axId val="31511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116544"/>
        <c:crosses val="autoZero"/>
        <c:auto val="1"/>
        <c:lblAlgn val="ctr"/>
        <c:lblOffset val="100"/>
        <c:noMultiLvlLbl val="0"/>
      </c:catAx>
      <c:valAx>
        <c:axId val="315116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11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Graph 8: Job Approval for County Executive, Governor and President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County Executive</c:v>
                </c:pt>
              </c:strCache>
            </c:strRef>
          </c:tx>
          <c:spPr>
            <a:ln w="44450" cap="rnd">
              <a:solidFill>
                <a:srgbClr val="FFC000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Sheet1!$B$4:$J$4</c:f>
              <c:strCache>
                <c:ptCount val="9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  <c:pt idx="5">
                  <c:v>Fa '16</c:v>
                </c:pt>
                <c:pt idx="6">
                  <c:v>Sp '17</c:v>
                </c:pt>
                <c:pt idx="7">
                  <c:v>Fa '17</c:v>
                </c:pt>
                <c:pt idx="8">
                  <c:v>Sp '18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54</c:v>
                </c:pt>
                <c:pt idx="1">
                  <c:v>50</c:v>
                </c:pt>
                <c:pt idx="2">
                  <c:v>45</c:v>
                </c:pt>
                <c:pt idx="3">
                  <c:v>43</c:v>
                </c:pt>
                <c:pt idx="4">
                  <c:v>44</c:v>
                </c:pt>
                <c:pt idx="5">
                  <c:v>46</c:v>
                </c:pt>
                <c:pt idx="6">
                  <c:v>39</c:v>
                </c:pt>
                <c:pt idx="7">
                  <c:v>49</c:v>
                </c:pt>
                <c:pt idx="8">
                  <c:v>41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348-4A76-B2B9-26CB58AD97FA}"/>
            </c:ext>
          </c:extLst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Governor</c:v>
                </c:pt>
              </c:strCache>
            </c:strRef>
          </c:tx>
          <c:spPr>
            <a:ln w="4445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Sheet1!$B$4:$J$4</c:f>
              <c:strCache>
                <c:ptCount val="9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  <c:pt idx="5">
                  <c:v>Fa '16</c:v>
                </c:pt>
                <c:pt idx="6">
                  <c:v>Sp '17</c:v>
                </c:pt>
                <c:pt idx="7">
                  <c:v>Fa '17</c:v>
                </c:pt>
                <c:pt idx="8">
                  <c:v>Sp '18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0">
                  <c:v>33</c:v>
                </c:pt>
                <c:pt idx="1">
                  <c:v>27</c:v>
                </c:pt>
                <c:pt idx="2">
                  <c:v>56</c:v>
                </c:pt>
                <c:pt idx="3">
                  <c:v>71</c:v>
                </c:pt>
                <c:pt idx="4">
                  <c:v>73</c:v>
                </c:pt>
                <c:pt idx="5">
                  <c:v>72</c:v>
                </c:pt>
                <c:pt idx="6">
                  <c:v>76</c:v>
                </c:pt>
                <c:pt idx="7">
                  <c:v>75</c:v>
                </c:pt>
                <c:pt idx="8">
                  <c:v>76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348-4A76-B2B9-26CB58AD97FA}"/>
            </c:ext>
          </c:extLst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President</c:v>
                </c:pt>
              </c:strCache>
            </c:strRef>
          </c:tx>
          <c:spPr>
            <a:ln w="571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Sheet1!$B$4:$J$4</c:f>
              <c:strCache>
                <c:ptCount val="9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  <c:pt idx="5">
                  <c:v>Fa '16</c:v>
                </c:pt>
                <c:pt idx="6">
                  <c:v>Sp '17</c:v>
                </c:pt>
                <c:pt idx="7">
                  <c:v>Fa '17</c:v>
                </c:pt>
                <c:pt idx="8">
                  <c:v>Sp '18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9"/>
                <c:pt idx="0">
                  <c:v>39</c:v>
                </c:pt>
                <c:pt idx="1">
                  <c:v>32</c:v>
                </c:pt>
                <c:pt idx="2">
                  <c:v>37</c:v>
                </c:pt>
                <c:pt idx="3">
                  <c:v>38</c:v>
                </c:pt>
                <c:pt idx="4">
                  <c:v>46</c:v>
                </c:pt>
                <c:pt idx="5">
                  <c:v>48</c:v>
                </c:pt>
                <c:pt idx="6">
                  <c:v>35</c:v>
                </c:pt>
                <c:pt idx="7">
                  <c:v>34</c:v>
                </c:pt>
                <c:pt idx="8">
                  <c:v>34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348-4A76-B2B9-26CB58AD9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305008"/>
        <c:axId val="441305992"/>
      </c:lineChart>
      <c:catAx>
        <c:axId val="44130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992"/>
        <c:crosses val="autoZero"/>
        <c:auto val="1"/>
        <c:lblAlgn val="ctr"/>
        <c:lblOffset val="100"/>
        <c:noMultiLvlLbl val="0"/>
      </c:catAx>
      <c:valAx>
        <c:axId val="44130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Most Important Problem Fall '14 to Fall '18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Sheet1!$C$31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Sheet1!$D$31:$L$31</c:f>
              <c:numCache>
                <c:formatCode>General</c:formatCode>
                <c:ptCount val="9"/>
                <c:pt idx="0">
                  <c:v>28</c:v>
                </c:pt>
                <c:pt idx="1">
                  <c:v>25</c:v>
                </c:pt>
                <c:pt idx="2">
                  <c:v>14</c:v>
                </c:pt>
                <c:pt idx="3">
                  <c:v>12</c:v>
                </c:pt>
                <c:pt idx="4">
                  <c:v>9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6D2-48CB-BC63-96F413600E4B}"/>
            </c:ext>
          </c:extLst>
        </c:ser>
        <c:ser>
          <c:idx val="1"/>
          <c:order val="1"/>
          <c:tx>
            <c:strRef>
              <c:f>Sheet1!$C$32</c:f>
              <c:strCache>
                <c:ptCount val="1"/>
                <c:pt idx="0">
                  <c:v>Crime / drugs*</c:v>
                </c:pt>
              </c:strCache>
            </c:strRef>
          </c:tx>
          <c:spPr>
            <a:ln w="444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Sheet1!$D$32:$L$32</c:f>
              <c:numCache>
                <c:formatCode>General</c:formatCode>
                <c:ptCount val="9"/>
                <c:pt idx="0">
                  <c:v>6</c:v>
                </c:pt>
                <c:pt idx="1">
                  <c:v>13</c:v>
                </c:pt>
                <c:pt idx="2">
                  <c:v>15</c:v>
                </c:pt>
                <c:pt idx="3">
                  <c:v>20</c:v>
                </c:pt>
                <c:pt idx="4">
                  <c:v>19</c:v>
                </c:pt>
                <c:pt idx="5">
                  <c:v>32</c:v>
                </c:pt>
                <c:pt idx="6">
                  <c:v>32</c:v>
                </c:pt>
                <c:pt idx="7">
                  <c:v>37</c:v>
                </c:pt>
                <c:pt idx="8">
                  <c:v>31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6D2-48CB-BC63-96F413600E4B}"/>
            </c:ext>
          </c:extLst>
        </c:ser>
        <c:ser>
          <c:idx val="2"/>
          <c:order val="2"/>
          <c:tx>
            <c:strRef>
              <c:f>Sheet1!$C$33</c:f>
              <c:strCache>
                <c:ptCount val="1"/>
                <c:pt idx="0">
                  <c:v>Economy </c:v>
                </c:pt>
              </c:strCache>
            </c:strRef>
          </c:tx>
          <c:spPr>
            <a:ln w="5715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Sheet1!$D$33:$L$33</c:f>
              <c:numCache>
                <c:formatCode>General</c:formatCode>
                <c:ptCount val="9"/>
                <c:pt idx="0">
                  <c:v>18</c:v>
                </c:pt>
                <c:pt idx="1">
                  <c:v>12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6</c:v>
                </c:pt>
                <c:pt idx="6">
                  <c:v>4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6D2-48CB-BC63-96F413600E4B}"/>
            </c:ext>
          </c:extLst>
        </c:ser>
        <c:ser>
          <c:idx val="3"/>
          <c:order val="3"/>
          <c:tx>
            <c:strRef>
              <c:f>Sheet1!$C$34</c:f>
              <c:strCache>
                <c:ptCount val="1"/>
                <c:pt idx="0">
                  <c:v>Education</c:v>
                </c:pt>
              </c:strCache>
            </c:strRef>
          </c:tx>
          <c:spPr>
            <a:ln w="44450" cap="rnd">
              <a:solidFill>
                <a:srgbClr val="5B9BD5">
                  <a:lumMod val="75000"/>
                </a:srgbClr>
              </a:solidFill>
              <a:prstDash val="lg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Sheet1!$D$34:$L$34</c:f>
              <c:numCache>
                <c:formatCode>General</c:formatCode>
                <c:ptCount val="9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10</c:v>
                </c:pt>
                <c:pt idx="6">
                  <c:v>5</c:v>
                </c:pt>
                <c:pt idx="7">
                  <c:v>9</c:v>
                </c:pt>
                <c:pt idx="8">
                  <c:v>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46D2-48CB-BC63-96F413600E4B}"/>
            </c:ext>
          </c:extLst>
        </c:ser>
        <c:ser>
          <c:idx val="4"/>
          <c:order val="4"/>
          <c:tx>
            <c:strRef>
              <c:f>Sheet1!$C$35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Sheet1!$D$35:$L$35</c:f>
              <c:numCache>
                <c:formatCode>General</c:formatCode>
                <c:ptCount val="9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  <c:pt idx="4">
                  <c:v>11</c:v>
                </c:pt>
                <c:pt idx="5">
                  <c:v>5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46D2-48CB-BC63-96F413600E4B}"/>
            </c:ext>
          </c:extLst>
        </c:ser>
        <c:ser>
          <c:idx val="5"/>
          <c:order val="5"/>
          <c:tx>
            <c:strRef>
              <c:f>Sheet1!$C$36</c:f>
              <c:strCache>
                <c:ptCount val="1"/>
                <c:pt idx="0">
                  <c:v>Growth / development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Sheet1!$D$36:$L$36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11</c:v>
                </c:pt>
                <c:pt idx="4">
                  <c:v>14</c:v>
                </c:pt>
                <c:pt idx="5">
                  <c:v>6</c:v>
                </c:pt>
                <c:pt idx="6">
                  <c:v>12</c:v>
                </c:pt>
                <c:pt idx="7">
                  <c:v>10</c:v>
                </c:pt>
                <c:pt idx="8">
                  <c:v>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46D2-48CB-BC63-96F413600E4B}"/>
            </c:ext>
          </c:extLst>
        </c:ser>
        <c:ser>
          <c:idx val="6"/>
          <c:order val="6"/>
          <c:tx>
            <c:strRef>
              <c:f>Sheet1!$C$37</c:f>
              <c:strCache>
                <c:ptCount val="1"/>
                <c:pt idx="0">
                  <c:v>Environment</c:v>
                </c:pt>
              </c:strCache>
            </c:strRef>
          </c:tx>
          <c:spPr>
            <a:ln w="53975" cap="rnd">
              <a:solidFill>
                <a:srgbClr val="70AD47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Sheet1!$D$30:$L$30</c:f>
              <c:strCache>
                <c:ptCount val="9"/>
                <c:pt idx="0">
                  <c:v>Fa '14</c:v>
                </c:pt>
                <c:pt idx="1">
                  <c:v>Sp '15</c:v>
                </c:pt>
                <c:pt idx="2">
                  <c:v>Fa '15</c:v>
                </c:pt>
                <c:pt idx="3">
                  <c:v>Sp '16</c:v>
                </c:pt>
                <c:pt idx="4">
                  <c:v>Fa '16</c:v>
                </c:pt>
                <c:pt idx="5">
                  <c:v>Sp '17</c:v>
                </c:pt>
                <c:pt idx="6">
                  <c:v>Fa '17</c:v>
                </c:pt>
                <c:pt idx="7">
                  <c:v>Sp '18</c:v>
                </c:pt>
                <c:pt idx="8">
                  <c:v>Fa '18</c:v>
                </c:pt>
              </c:strCache>
            </c:strRef>
          </c:cat>
          <c:val>
            <c:numRef>
              <c:f>Sheet1!$D$37:$L$37</c:f>
              <c:numCache>
                <c:formatCode>General</c:formatCode>
                <c:ptCount val="9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6</c:v>
                </c:pt>
                <c:pt idx="7">
                  <c:v>5</c:v>
                </c:pt>
                <c:pt idx="8">
                  <c:v>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46D2-48CB-BC63-96F413600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305008"/>
        <c:axId val="441305992"/>
      </c:lineChart>
      <c:catAx>
        <c:axId val="44130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992"/>
        <c:crosses val="autoZero"/>
        <c:auto val="1"/>
        <c:lblAlgn val="ctr"/>
        <c:lblOffset val="100"/>
        <c:noMultiLvlLbl val="0"/>
      </c:catAx>
      <c:valAx>
        <c:axId val="44130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County, State and Federal "Right" Direction Fall 2012 to Spring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Sheet2!$B$32</c:f>
              <c:strCache>
                <c:ptCount val="1"/>
                <c:pt idx="0">
                  <c:v>County</c:v>
                </c:pt>
              </c:strCache>
            </c:strRef>
          </c:tx>
          <c:spPr>
            <a:ln w="444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Sheet2!$A$33:$A$44</c:f>
              <c:strCache>
                <c:ptCount val="12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  <c:pt idx="6">
                  <c:v>Fall '15</c:v>
                </c:pt>
                <c:pt idx="7">
                  <c:v>Spring '16</c:v>
                </c:pt>
                <c:pt idx="8">
                  <c:v>Fall '16</c:v>
                </c:pt>
                <c:pt idx="9">
                  <c:v>Spring '17</c:v>
                </c:pt>
                <c:pt idx="10">
                  <c:v>Fall '17</c:v>
                </c:pt>
                <c:pt idx="11">
                  <c:v>Spring '18</c:v>
                </c:pt>
              </c:strCache>
            </c:strRef>
          </c:cat>
          <c:val>
            <c:numRef>
              <c:f>Sheet2!$B$33:$B$44</c:f>
              <c:numCache>
                <c:formatCode>General</c:formatCode>
                <c:ptCount val="12"/>
                <c:pt idx="0">
                  <c:v>50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49</c:v>
                </c:pt>
                <c:pt idx="5">
                  <c:v>58</c:v>
                </c:pt>
                <c:pt idx="6">
                  <c:v>51</c:v>
                </c:pt>
                <c:pt idx="7">
                  <c:v>55</c:v>
                </c:pt>
                <c:pt idx="8">
                  <c:v>56</c:v>
                </c:pt>
                <c:pt idx="9">
                  <c:v>51</c:v>
                </c:pt>
                <c:pt idx="10">
                  <c:v>60</c:v>
                </c:pt>
                <c:pt idx="11">
                  <c:v>47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190-4B34-BF22-CCC055768435}"/>
            </c:ext>
          </c:extLst>
        </c:ser>
        <c:ser>
          <c:idx val="1"/>
          <c:order val="1"/>
          <c:tx>
            <c:strRef>
              <c:f>Sheet2!$C$32</c:f>
              <c:strCache>
                <c:ptCount val="1"/>
                <c:pt idx="0">
                  <c:v>State</c:v>
                </c:pt>
              </c:strCache>
            </c:strRef>
          </c:tx>
          <c:spPr>
            <a:ln w="44450" cap="rnd">
              <a:solidFill>
                <a:srgbClr val="F7964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Sheet2!$A$33:$A$44</c:f>
              <c:strCache>
                <c:ptCount val="12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  <c:pt idx="6">
                  <c:v>Fall '15</c:v>
                </c:pt>
                <c:pt idx="7">
                  <c:v>Spring '16</c:v>
                </c:pt>
                <c:pt idx="8">
                  <c:v>Fall '16</c:v>
                </c:pt>
                <c:pt idx="9">
                  <c:v>Spring '17</c:v>
                </c:pt>
                <c:pt idx="10">
                  <c:v>Fall '17</c:v>
                </c:pt>
                <c:pt idx="11">
                  <c:v>Spring '18</c:v>
                </c:pt>
              </c:strCache>
            </c:strRef>
          </c:cat>
          <c:val>
            <c:numRef>
              <c:f>Sheet2!$C$33:$C$44</c:f>
              <c:numCache>
                <c:formatCode>General</c:formatCode>
                <c:ptCount val="12"/>
                <c:pt idx="0">
                  <c:v>36</c:v>
                </c:pt>
                <c:pt idx="1">
                  <c:v>35</c:v>
                </c:pt>
                <c:pt idx="2">
                  <c:v>35</c:v>
                </c:pt>
                <c:pt idx="3">
                  <c:v>31</c:v>
                </c:pt>
                <c:pt idx="4">
                  <c:v>27</c:v>
                </c:pt>
                <c:pt idx="5">
                  <c:v>47</c:v>
                </c:pt>
                <c:pt idx="6">
                  <c:v>51</c:v>
                </c:pt>
                <c:pt idx="7">
                  <c:v>52</c:v>
                </c:pt>
                <c:pt idx="8">
                  <c:v>56</c:v>
                </c:pt>
                <c:pt idx="9">
                  <c:v>55</c:v>
                </c:pt>
                <c:pt idx="10">
                  <c:v>60</c:v>
                </c:pt>
                <c:pt idx="11">
                  <c:v>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190-4B34-BF22-CCC055768435}"/>
            </c:ext>
          </c:extLst>
        </c:ser>
        <c:ser>
          <c:idx val="2"/>
          <c:order val="2"/>
          <c:tx>
            <c:strRef>
              <c:f>Sheet2!$D$32</c:f>
              <c:strCache>
                <c:ptCount val="1"/>
                <c:pt idx="0">
                  <c:v>Nation</c:v>
                </c:pt>
              </c:strCache>
            </c:strRef>
          </c:tx>
          <c:spPr>
            <a:ln w="57150" cap="rnd">
              <a:solidFill>
                <a:srgbClr val="1F497D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Sheet2!$A$33:$A$44</c:f>
              <c:strCache>
                <c:ptCount val="12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  <c:pt idx="6">
                  <c:v>Fall '15</c:v>
                </c:pt>
                <c:pt idx="7">
                  <c:v>Spring '16</c:v>
                </c:pt>
                <c:pt idx="8">
                  <c:v>Fall '16</c:v>
                </c:pt>
                <c:pt idx="9">
                  <c:v>Spring '17</c:v>
                </c:pt>
                <c:pt idx="10">
                  <c:v>Fall '17</c:v>
                </c:pt>
                <c:pt idx="11">
                  <c:v>Spring '18</c:v>
                </c:pt>
              </c:strCache>
            </c:strRef>
          </c:cat>
          <c:val>
            <c:numRef>
              <c:f>Sheet2!$D$33:$D$44</c:f>
              <c:numCache>
                <c:formatCode>General</c:formatCode>
                <c:ptCount val="12"/>
                <c:pt idx="0">
                  <c:v>36</c:v>
                </c:pt>
                <c:pt idx="1">
                  <c:v>24</c:v>
                </c:pt>
                <c:pt idx="2">
                  <c:v>10</c:v>
                </c:pt>
                <c:pt idx="3">
                  <c:v>27</c:v>
                </c:pt>
                <c:pt idx="4">
                  <c:v>23</c:v>
                </c:pt>
                <c:pt idx="5">
                  <c:v>27</c:v>
                </c:pt>
                <c:pt idx="6">
                  <c:v>21</c:v>
                </c:pt>
                <c:pt idx="7">
                  <c:v>21</c:v>
                </c:pt>
                <c:pt idx="8">
                  <c:v>20</c:v>
                </c:pt>
                <c:pt idx="9">
                  <c:v>28</c:v>
                </c:pt>
                <c:pt idx="10">
                  <c:v>30</c:v>
                </c:pt>
                <c:pt idx="11">
                  <c:v>26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190-4B34-BF22-CCC055768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305008"/>
        <c:axId val="441305992"/>
      </c:lineChart>
      <c:catAx>
        <c:axId val="44130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992"/>
        <c:crosses val="autoZero"/>
        <c:auto val="1"/>
        <c:lblAlgn val="ctr"/>
        <c:lblOffset val="100"/>
        <c:noMultiLvlLbl val="0"/>
      </c:catAx>
      <c:valAx>
        <c:axId val="44130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Graph 3: County, State and Federal "Right" Direction </a:t>
            </a:r>
            <a:br>
              <a:rPr lang="en-US"/>
            </a:br>
            <a:r>
              <a:rPr lang="en-US"/>
              <a:t>Fall 2012 to Fall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Sheet2!$B$32</c:f>
              <c:strCache>
                <c:ptCount val="1"/>
                <c:pt idx="0">
                  <c:v>County</c:v>
                </c:pt>
              </c:strCache>
            </c:strRef>
          </c:tx>
          <c:spPr>
            <a:ln w="444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Sheet2!$A$33:$A$45</c:f>
              <c:strCache>
                <c:ptCount val="13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  <c:pt idx="6">
                  <c:v>Fall '15</c:v>
                </c:pt>
                <c:pt idx="7">
                  <c:v>Spring '16</c:v>
                </c:pt>
                <c:pt idx="8">
                  <c:v>Fall '16</c:v>
                </c:pt>
                <c:pt idx="9">
                  <c:v>Spring '17</c:v>
                </c:pt>
                <c:pt idx="10">
                  <c:v>Fall '17</c:v>
                </c:pt>
                <c:pt idx="11">
                  <c:v>Spring '18</c:v>
                </c:pt>
                <c:pt idx="12">
                  <c:v>Fall '18</c:v>
                </c:pt>
              </c:strCache>
            </c:strRef>
          </c:cat>
          <c:val>
            <c:numRef>
              <c:f>Sheet2!$B$33:$B$45</c:f>
              <c:numCache>
                <c:formatCode>General</c:formatCode>
                <c:ptCount val="13"/>
                <c:pt idx="0">
                  <c:v>50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49</c:v>
                </c:pt>
                <c:pt idx="5">
                  <c:v>58</c:v>
                </c:pt>
                <c:pt idx="6">
                  <c:v>51</c:v>
                </c:pt>
                <c:pt idx="7">
                  <c:v>55</c:v>
                </c:pt>
                <c:pt idx="8">
                  <c:v>56</c:v>
                </c:pt>
                <c:pt idx="9">
                  <c:v>51</c:v>
                </c:pt>
                <c:pt idx="10">
                  <c:v>60</c:v>
                </c:pt>
                <c:pt idx="11">
                  <c:v>47</c:v>
                </c:pt>
                <c:pt idx="12">
                  <c:v>57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F11-4104-B21B-94B97B6D9BDC}"/>
            </c:ext>
          </c:extLst>
        </c:ser>
        <c:ser>
          <c:idx val="1"/>
          <c:order val="1"/>
          <c:tx>
            <c:strRef>
              <c:f>Sheet2!$C$32</c:f>
              <c:strCache>
                <c:ptCount val="1"/>
                <c:pt idx="0">
                  <c:v>State</c:v>
                </c:pt>
              </c:strCache>
            </c:strRef>
          </c:tx>
          <c:spPr>
            <a:ln w="44450" cap="rnd">
              <a:solidFill>
                <a:srgbClr val="F7964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Sheet2!$A$33:$A$45</c:f>
              <c:strCache>
                <c:ptCount val="13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  <c:pt idx="6">
                  <c:v>Fall '15</c:v>
                </c:pt>
                <c:pt idx="7">
                  <c:v>Spring '16</c:v>
                </c:pt>
                <c:pt idx="8">
                  <c:v>Fall '16</c:v>
                </c:pt>
                <c:pt idx="9">
                  <c:v>Spring '17</c:v>
                </c:pt>
                <c:pt idx="10">
                  <c:v>Fall '17</c:v>
                </c:pt>
                <c:pt idx="11">
                  <c:v>Spring '18</c:v>
                </c:pt>
                <c:pt idx="12">
                  <c:v>Fall '18</c:v>
                </c:pt>
              </c:strCache>
            </c:strRef>
          </c:cat>
          <c:val>
            <c:numRef>
              <c:f>Sheet2!$C$33:$C$45</c:f>
              <c:numCache>
                <c:formatCode>General</c:formatCode>
                <c:ptCount val="13"/>
                <c:pt idx="0">
                  <c:v>36</c:v>
                </c:pt>
                <c:pt idx="1">
                  <c:v>35</c:v>
                </c:pt>
                <c:pt idx="2">
                  <c:v>35</c:v>
                </c:pt>
                <c:pt idx="3">
                  <c:v>31</c:v>
                </c:pt>
                <c:pt idx="4">
                  <c:v>27</c:v>
                </c:pt>
                <c:pt idx="5">
                  <c:v>47</c:v>
                </c:pt>
                <c:pt idx="6">
                  <c:v>51</c:v>
                </c:pt>
                <c:pt idx="7">
                  <c:v>52</c:v>
                </c:pt>
                <c:pt idx="8">
                  <c:v>56</c:v>
                </c:pt>
                <c:pt idx="9">
                  <c:v>55</c:v>
                </c:pt>
                <c:pt idx="10">
                  <c:v>60</c:v>
                </c:pt>
                <c:pt idx="11">
                  <c:v>52</c:v>
                </c:pt>
                <c:pt idx="12">
                  <c:v>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F11-4104-B21B-94B97B6D9BDC}"/>
            </c:ext>
          </c:extLst>
        </c:ser>
        <c:ser>
          <c:idx val="2"/>
          <c:order val="2"/>
          <c:tx>
            <c:strRef>
              <c:f>Sheet2!$D$32</c:f>
              <c:strCache>
                <c:ptCount val="1"/>
                <c:pt idx="0">
                  <c:v>Nation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11-4104-B21B-94B97B6D9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Sheet2!$A$33:$A$45</c:f>
              <c:strCache>
                <c:ptCount val="13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  <c:pt idx="6">
                  <c:v>Fall '15</c:v>
                </c:pt>
                <c:pt idx="7">
                  <c:v>Spring '16</c:v>
                </c:pt>
                <c:pt idx="8">
                  <c:v>Fall '16</c:v>
                </c:pt>
                <c:pt idx="9">
                  <c:v>Spring '17</c:v>
                </c:pt>
                <c:pt idx="10">
                  <c:v>Fall '17</c:v>
                </c:pt>
                <c:pt idx="11">
                  <c:v>Spring '18</c:v>
                </c:pt>
                <c:pt idx="12">
                  <c:v>Fall '18</c:v>
                </c:pt>
              </c:strCache>
            </c:strRef>
          </c:cat>
          <c:val>
            <c:numRef>
              <c:f>Sheet2!$D$33:$D$45</c:f>
              <c:numCache>
                <c:formatCode>General</c:formatCode>
                <c:ptCount val="13"/>
                <c:pt idx="0">
                  <c:v>36</c:v>
                </c:pt>
                <c:pt idx="1">
                  <c:v>24</c:v>
                </c:pt>
                <c:pt idx="2">
                  <c:v>10</c:v>
                </c:pt>
                <c:pt idx="3">
                  <c:v>27</c:v>
                </c:pt>
                <c:pt idx="4">
                  <c:v>23</c:v>
                </c:pt>
                <c:pt idx="5">
                  <c:v>27</c:v>
                </c:pt>
                <c:pt idx="6">
                  <c:v>21</c:v>
                </c:pt>
                <c:pt idx="7">
                  <c:v>21</c:v>
                </c:pt>
                <c:pt idx="8">
                  <c:v>20</c:v>
                </c:pt>
                <c:pt idx="9">
                  <c:v>28</c:v>
                </c:pt>
                <c:pt idx="10">
                  <c:v>30</c:v>
                </c:pt>
                <c:pt idx="11">
                  <c:v>26</c:v>
                </c:pt>
                <c:pt idx="12">
                  <c:v>31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FF11-4104-B21B-94B97B6D9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305008"/>
        <c:axId val="441305992"/>
      </c:lineChart>
      <c:catAx>
        <c:axId val="44130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992"/>
        <c:crosses val="autoZero"/>
        <c:auto val="1"/>
        <c:lblAlgn val="ctr"/>
        <c:lblOffset val="100"/>
        <c:noMultiLvlLbl val="0"/>
      </c:catAx>
      <c:valAx>
        <c:axId val="44130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Graph 5: Excellent+Good Scores Fall 2010 to Fall 2018 - County, State and Country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Word]Sheet3'!$A$33</c:f>
              <c:strCache>
                <c:ptCount val="1"/>
                <c:pt idx="0">
                  <c:v>Federal</c:v>
                </c:pt>
              </c:strCache>
            </c:strRef>
          </c:tx>
          <c:spPr>
            <a:ln w="44450" cap="rnd">
              <a:solidFill>
                <a:srgbClr val="1F497D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Word]Sheet3'!$B$32:$R$32</c:f>
              <c:strCache>
                <c:ptCount val="17"/>
                <c:pt idx="0">
                  <c:v>Fa ‘10</c:v>
                </c:pt>
                <c:pt idx="1">
                  <c:v>Sp ‘11</c:v>
                </c:pt>
                <c:pt idx="2">
                  <c:v>Fa ‘11</c:v>
                </c:pt>
                <c:pt idx="3">
                  <c:v>Sp ‘12</c:v>
                </c:pt>
                <c:pt idx="4">
                  <c:v>Fa ‘12</c:v>
                </c:pt>
                <c:pt idx="5">
                  <c:v>Sp ‘13</c:v>
                </c:pt>
                <c:pt idx="6">
                  <c:v>Fa ‘13</c:v>
                </c:pt>
                <c:pt idx="7">
                  <c:v>Sp ‘14</c:v>
                </c:pt>
                <c:pt idx="8">
                  <c:v>Fa ‘14</c:v>
                </c:pt>
                <c:pt idx="9">
                  <c:v>Sp ‘15</c:v>
                </c:pt>
                <c:pt idx="10">
                  <c:v>Fa ‘15</c:v>
                </c:pt>
                <c:pt idx="11">
                  <c:v>Sp '16</c:v>
                </c:pt>
                <c:pt idx="12">
                  <c:v>Fa '16</c:v>
                </c:pt>
                <c:pt idx="13">
                  <c:v>Sp '17</c:v>
                </c:pt>
                <c:pt idx="14">
                  <c:v>Fa '17</c:v>
                </c:pt>
                <c:pt idx="15">
                  <c:v>Sp '18</c:v>
                </c:pt>
                <c:pt idx="16">
                  <c:v>Fa '18</c:v>
                </c:pt>
              </c:strCache>
            </c:strRef>
          </c:cat>
          <c:val>
            <c:numRef>
              <c:f>'[Chart in Microsoft Word]Sheet3'!$B$33:$R$33</c:f>
              <c:numCache>
                <c:formatCode>General</c:formatCode>
                <c:ptCount val="17"/>
                <c:pt idx="0">
                  <c:v>11</c:v>
                </c:pt>
                <c:pt idx="1">
                  <c:v>11</c:v>
                </c:pt>
                <c:pt idx="2">
                  <c:v>9</c:v>
                </c:pt>
                <c:pt idx="3">
                  <c:v>13</c:v>
                </c:pt>
                <c:pt idx="4">
                  <c:v>16</c:v>
                </c:pt>
                <c:pt idx="5">
                  <c:v>12</c:v>
                </c:pt>
                <c:pt idx="6">
                  <c:v>14</c:v>
                </c:pt>
                <c:pt idx="7">
                  <c:v>21</c:v>
                </c:pt>
                <c:pt idx="8">
                  <c:v>16</c:v>
                </c:pt>
                <c:pt idx="9">
                  <c:v>27</c:v>
                </c:pt>
                <c:pt idx="10">
                  <c:v>21</c:v>
                </c:pt>
                <c:pt idx="11">
                  <c:v>24</c:v>
                </c:pt>
                <c:pt idx="12">
                  <c:v>20</c:v>
                </c:pt>
                <c:pt idx="13">
                  <c:v>28</c:v>
                </c:pt>
                <c:pt idx="14">
                  <c:v>43</c:v>
                </c:pt>
                <c:pt idx="15">
                  <c:v>46</c:v>
                </c:pt>
                <c:pt idx="16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2CB-4FE4-B36C-E2C6F404EB03}"/>
            </c:ext>
          </c:extLst>
        </c:ser>
        <c:ser>
          <c:idx val="1"/>
          <c:order val="1"/>
          <c:tx>
            <c:strRef>
              <c:f>'[Chart in Microsoft Word]Sheet3'!$A$34</c:f>
              <c:strCache>
                <c:ptCount val="1"/>
                <c:pt idx="0">
                  <c:v>State</c:v>
                </c:pt>
              </c:strCache>
            </c:strRef>
          </c:tx>
          <c:spPr>
            <a:ln w="44450" cap="rnd">
              <a:solidFill>
                <a:srgbClr val="F7964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Word]Sheet3'!$B$32:$R$32</c:f>
              <c:strCache>
                <c:ptCount val="17"/>
                <c:pt idx="0">
                  <c:v>Fa ‘10</c:v>
                </c:pt>
                <c:pt idx="1">
                  <c:v>Sp ‘11</c:v>
                </c:pt>
                <c:pt idx="2">
                  <c:v>Fa ‘11</c:v>
                </c:pt>
                <c:pt idx="3">
                  <c:v>Sp ‘12</c:v>
                </c:pt>
                <c:pt idx="4">
                  <c:v>Fa ‘12</c:v>
                </c:pt>
                <c:pt idx="5">
                  <c:v>Sp ‘13</c:v>
                </c:pt>
                <c:pt idx="6">
                  <c:v>Fa ‘13</c:v>
                </c:pt>
                <c:pt idx="7">
                  <c:v>Sp ‘14</c:v>
                </c:pt>
                <c:pt idx="8">
                  <c:v>Fa ‘14</c:v>
                </c:pt>
                <c:pt idx="9">
                  <c:v>Sp ‘15</c:v>
                </c:pt>
                <c:pt idx="10">
                  <c:v>Fa ‘15</c:v>
                </c:pt>
                <c:pt idx="11">
                  <c:v>Sp '16</c:v>
                </c:pt>
                <c:pt idx="12">
                  <c:v>Fa '16</c:v>
                </c:pt>
                <c:pt idx="13">
                  <c:v>Sp '17</c:v>
                </c:pt>
                <c:pt idx="14">
                  <c:v>Fa '17</c:v>
                </c:pt>
                <c:pt idx="15">
                  <c:v>Sp '18</c:v>
                </c:pt>
                <c:pt idx="16">
                  <c:v>Fa '18</c:v>
                </c:pt>
              </c:strCache>
            </c:strRef>
          </c:cat>
          <c:val>
            <c:numRef>
              <c:f>'[Chart in Microsoft Word]Sheet3'!$B$34:$R$34</c:f>
              <c:numCache>
                <c:formatCode>General</c:formatCode>
                <c:ptCount val="17"/>
                <c:pt idx="0">
                  <c:v>32</c:v>
                </c:pt>
                <c:pt idx="1">
                  <c:v>35</c:v>
                </c:pt>
                <c:pt idx="2">
                  <c:v>33</c:v>
                </c:pt>
                <c:pt idx="3">
                  <c:v>38</c:v>
                </c:pt>
                <c:pt idx="4">
                  <c:v>33</c:v>
                </c:pt>
                <c:pt idx="5">
                  <c:v>30</c:v>
                </c:pt>
                <c:pt idx="6">
                  <c:v>40</c:v>
                </c:pt>
                <c:pt idx="7">
                  <c:v>40</c:v>
                </c:pt>
                <c:pt idx="8">
                  <c:v>28</c:v>
                </c:pt>
                <c:pt idx="9">
                  <c:v>41</c:v>
                </c:pt>
                <c:pt idx="10">
                  <c:v>45</c:v>
                </c:pt>
                <c:pt idx="11">
                  <c:v>53</c:v>
                </c:pt>
                <c:pt idx="12">
                  <c:v>49</c:v>
                </c:pt>
                <c:pt idx="13">
                  <c:v>56</c:v>
                </c:pt>
                <c:pt idx="14">
                  <c:v>63</c:v>
                </c:pt>
                <c:pt idx="15">
                  <c:v>63</c:v>
                </c:pt>
                <c:pt idx="16">
                  <c:v>70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2CB-4FE4-B36C-E2C6F404EB03}"/>
            </c:ext>
          </c:extLst>
        </c:ser>
        <c:ser>
          <c:idx val="2"/>
          <c:order val="2"/>
          <c:tx>
            <c:strRef>
              <c:f>'[Chart in Microsoft Word]Sheet3'!$A$35</c:f>
              <c:strCache>
                <c:ptCount val="1"/>
                <c:pt idx="0">
                  <c:v>County</c:v>
                </c:pt>
              </c:strCache>
            </c:strRef>
          </c:tx>
          <c:spPr>
            <a:ln w="571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Word]Sheet3'!$B$32:$R$32</c:f>
              <c:strCache>
                <c:ptCount val="17"/>
                <c:pt idx="0">
                  <c:v>Fa ‘10</c:v>
                </c:pt>
                <c:pt idx="1">
                  <c:v>Sp ‘11</c:v>
                </c:pt>
                <c:pt idx="2">
                  <c:v>Fa ‘11</c:v>
                </c:pt>
                <c:pt idx="3">
                  <c:v>Sp ‘12</c:v>
                </c:pt>
                <c:pt idx="4">
                  <c:v>Fa ‘12</c:v>
                </c:pt>
                <c:pt idx="5">
                  <c:v>Sp ‘13</c:v>
                </c:pt>
                <c:pt idx="6">
                  <c:v>Fa ‘13</c:v>
                </c:pt>
                <c:pt idx="7">
                  <c:v>Sp ‘14</c:v>
                </c:pt>
                <c:pt idx="8">
                  <c:v>Fa ‘14</c:v>
                </c:pt>
                <c:pt idx="9">
                  <c:v>Sp ‘15</c:v>
                </c:pt>
                <c:pt idx="10">
                  <c:v>Fa ‘15</c:v>
                </c:pt>
                <c:pt idx="11">
                  <c:v>Sp '16</c:v>
                </c:pt>
                <c:pt idx="12">
                  <c:v>Fa '16</c:v>
                </c:pt>
                <c:pt idx="13">
                  <c:v>Sp '17</c:v>
                </c:pt>
                <c:pt idx="14">
                  <c:v>Fa '17</c:v>
                </c:pt>
                <c:pt idx="15">
                  <c:v>Sp '18</c:v>
                </c:pt>
                <c:pt idx="16">
                  <c:v>Fa '18</c:v>
                </c:pt>
              </c:strCache>
            </c:strRef>
          </c:cat>
          <c:val>
            <c:numRef>
              <c:f>'[Chart in Microsoft Word]Sheet3'!$B$35:$R$35</c:f>
              <c:numCache>
                <c:formatCode>General</c:formatCode>
                <c:ptCount val="17"/>
                <c:pt idx="0">
                  <c:v>45</c:v>
                </c:pt>
                <c:pt idx="1">
                  <c:v>49</c:v>
                </c:pt>
                <c:pt idx="2">
                  <c:v>48</c:v>
                </c:pt>
                <c:pt idx="3">
                  <c:v>51</c:v>
                </c:pt>
                <c:pt idx="4">
                  <c:v>48</c:v>
                </c:pt>
                <c:pt idx="5">
                  <c:v>49</c:v>
                </c:pt>
                <c:pt idx="6">
                  <c:v>53</c:v>
                </c:pt>
                <c:pt idx="7">
                  <c:v>50</c:v>
                </c:pt>
                <c:pt idx="8">
                  <c:v>44</c:v>
                </c:pt>
                <c:pt idx="9">
                  <c:v>57</c:v>
                </c:pt>
                <c:pt idx="10">
                  <c:v>64</c:v>
                </c:pt>
                <c:pt idx="11">
                  <c:v>65</c:v>
                </c:pt>
                <c:pt idx="12">
                  <c:v>60</c:v>
                </c:pt>
                <c:pt idx="13">
                  <c:v>65</c:v>
                </c:pt>
                <c:pt idx="14">
                  <c:v>71</c:v>
                </c:pt>
                <c:pt idx="15">
                  <c:v>68</c:v>
                </c:pt>
                <c:pt idx="16">
                  <c:v>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E2CB-4FE4-B36C-E2C6F404E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305008"/>
        <c:axId val="441305992"/>
      </c:lineChart>
      <c:catAx>
        <c:axId val="44130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992"/>
        <c:crosses val="autoZero"/>
        <c:auto val="1"/>
        <c:lblAlgn val="ctr"/>
        <c:lblOffset val="100"/>
        <c:noMultiLvlLbl val="0"/>
      </c:catAx>
      <c:valAx>
        <c:axId val="44130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3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Economic Conditions by Income Levels (Sorted by Under $75k-$75+)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Under $75K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Sheet2!$A$4:$A$11</c:f>
              <c:strCache>
                <c:ptCount val="8"/>
                <c:pt idx="0">
                  <c:v>Hard to afford cost of food and groceries*</c:v>
                </c:pt>
                <c:pt idx="1">
                  <c:v>Health care insurance is unavailable, too expensive or inadequate/</c:v>
                </c:pt>
                <c:pt idx="2">
                  <c:v>Wages or salaries are not rising as fast as the cost of living*</c:v>
                </c:pt>
                <c:pt idx="3">
                  <c:v>Hard to afford the cost of education*</c:v>
                </c:pt>
                <c:pt idx="4">
                  <c:v>Taxes are too high in relation to the government services provided*</c:v>
                </c:pt>
                <c:pt idx="5">
                  <c:v>Facing the possibility of unemployment*</c:v>
                </c:pt>
                <c:pt idx="6">
                  <c:v>Found a new or better job recently*</c:v>
                </c:pt>
                <c:pt idx="7">
                  <c:v>Received a salary increase or other increase in income recently*</c:v>
                </c:pt>
              </c:strCache>
            </c:strRef>
          </c:cat>
          <c:val>
            <c:numRef>
              <c:f>Sheet2!$B$4:$B$11</c:f>
              <c:numCache>
                <c:formatCode>General</c:formatCode>
                <c:ptCount val="8"/>
                <c:pt idx="0">
                  <c:v>35</c:v>
                </c:pt>
                <c:pt idx="1">
                  <c:v>43</c:v>
                </c:pt>
                <c:pt idx="2">
                  <c:v>53</c:v>
                </c:pt>
                <c:pt idx="3">
                  <c:v>38</c:v>
                </c:pt>
                <c:pt idx="4">
                  <c:v>57</c:v>
                </c:pt>
                <c:pt idx="5">
                  <c:v>8</c:v>
                </c:pt>
                <c:pt idx="6">
                  <c:v>13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C-4272-98ED-6EFD3A021AD6}"/>
            </c:ext>
          </c:extLst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$75k+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Sheet2!$A$4:$A$11</c:f>
              <c:strCache>
                <c:ptCount val="8"/>
                <c:pt idx="0">
                  <c:v>Hard to afford cost of food and groceries*</c:v>
                </c:pt>
                <c:pt idx="1">
                  <c:v>Health care insurance is unavailable, too expensive or inadequate/</c:v>
                </c:pt>
                <c:pt idx="2">
                  <c:v>Wages or salaries are not rising as fast as the cost of living*</c:v>
                </c:pt>
                <c:pt idx="3">
                  <c:v>Hard to afford the cost of education*</c:v>
                </c:pt>
                <c:pt idx="4">
                  <c:v>Taxes are too high in relation to the government services provided*</c:v>
                </c:pt>
                <c:pt idx="5">
                  <c:v>Facing the possibility of unemployment*</c:v>
                </c:pt>
                <c:pt idx="6">
                  <c:v>Found a new or better job recently*</c:v>
                </c:pt>
                <c:pt idx="7">
                  <c:v>Received a salary increase or other increase in income recently*</c:v>
                </c:pt>
              </c:strCache>
            </c:strRef>
          </c:cat>
          <c:val>
            <c:numRef>
              <c:f>Sheet2!$C$4:$C$11</c:f>
              <c:numCache>
                <c:formatCode>General</c:formatCode>
                <c:ptCount val="8"/>
                <c:pt idx="0">
                  <c:v>14</c:v>
                </c:pt>
                <c:pt idx="1">
                  <c:v>29</c:v>
                </c:pt>
                <c:pt idx="2">
                  <c:v>41</c:v>
                </c:pt>
                <c:pt idx="3">
                  <c:v>28</c:v>
                </c:pt>
                <c:pt idx="4">
                  <c:v>55</c:v>
                </c:pt>
                <c:pt idx="5">
                  <c:v>6</c:v>
                </c:pt>
                <c:pt idx="6">
                  <c:v>12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C-4272-98ED-6EFD3A021AD6}"/>
            </c:ext>
          </c:extLst>
        </c:ser>
        <c:ser>
          <c:idx val="2"/>
          <c:order val="2"/>
          <c:tx>
            <c:strRef>
              <c:f>Sheet2!$D$3</c:f>
              <c:strCache>
                <c:ptCount val="1"/>
                <c:pt idx="0">
                  <c:v>Under-Over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Sheet2!$A$4:$A$11</c:f>
              <c:strCache>
                <c:ptCount val="8"/>
                <c:pt idx="0">
                  <c:v>Hard to afford cost of food and groceries*</c:v>
                </c:pt>
                <c:pt idx="1">
                  <c:v>Health care insurance is unavailable, too expensive or inadequate/</c:v>
                </c:pt>
                <c:pt idx="2">
                  <c:v>Wages or salaries are not rising as fast as the cost of living*</c:v>
                </c:pt>
                <c:pt idx="3">
                  <c:v>Hard to afford the cost of education*</c:v>
                </c:pt>
                <c:pt idx="4">
                  <c:v>Taxes are too high in relation to the government services provided*</c:v>
                </c:pt>
                <c:pt idx="5">
                  <c:v>Facing the possibility of unemployment*</c:v>
                </c:pt>
                <c:pt idx="6">
                  <c:v>Found a new or better job recently*</c:v>
                </c:pt>
                <c:pt idx="7">
                  <c:v>Received a salary increase or other increase in income recently*</c:v>
                </c:pt>
              </c:strCache>
            </c:strRef>
          </c:cat>
          <c:val>
            <c:numRef>
              <c:f>Sheet2!$D$4:$D$11</c:f>
              <c:numCache>
                <c:formatCode>General</c:formatCode>
                <c:ptCount val="8"/>
                <c:pt idx="0">
                  <c:v>21</c:v>
                </c:pt>
                <c:pt idx="1">
                  <c:v>14</c:v>
                </c:pt>
                <c:pt idx="2">
                  <c:v>12</c:v>
                </c:pt>
                <c:pt idx="3">
                  <c:v>10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C-4272-98ED-6EFD3A021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0623472"/>
        <c:axId val="850622160"/>
      </c:barChart>
      <c:catAx>
        <c:axId val="85062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22160"/>
        <c:crosses val="autoZero"/>
        <c:auto val="1"/>
        <c:lblAlgn val="ctr"/>
        <c:lblOffset val="100"/>
        <c:noMultiLvlLbl val="0"/>
      </c:catAx>
      <c:valAx>
        <c:axId val="85062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2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Differences between Clinton and Trump Voters Regarding Gun Proposals/Statements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20-40BA-856D-567F5D77B8E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620-40BA-856D-567F5D77B8EC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620-40BA-856D-567F5D77B8EC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620-40BA-856D-567F5D77B8EC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620-40BA-856D-567F5D77B8EC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620-40BA-856D-567F5D77B8EC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620-40BA-856D-567F5D77B8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Sheet1!$B$174:$B$184</c:f>
              <c:strCache>
                <c:ptCount val="11"/>
                <c:pt idx="0">
                  <c:v>Passing more gun control restrictions by Congress</c:v>
                </c:pt>
                <c:pt idx="1">
                  <c:v>A national ban on assault style weapons</c:v>
                </c:pt>
                <c:pt idx="2">
                  <c:v>Federal ban on high capacity gun magazines</c:v>
                </c:pt>
                <c:pt idx="3">
                  <c:v>A liability insurance requirement for gun owners</c:v>
                </c:pt>
                <c:pt idx="4">
                  <c:v>Fear that a mass shooting might occur in a school near you</c:v>
                </c:pt>
                <c:pt idx="5">
                  <c:v>National testing for knowledge and proficiency in gun use prior to purchase</c:v>
                </c:pt>
                <c:pt idx="6">
                  <c:v>Mandatory background checks for all gun sales</c:v>
                </c:pt>
                <c:pt idx="7">
                  <c:v>Metal detectors at all Maryland public schools</c:v>
                </c:pt>
                <c:pt idx="8">
                  <c:v>Armed police officers at all Maryland public schools</c:v>
                </c:pt>
                <c:pt idx="9">
                  <c:v>Impose mandatory minimum sentences for those convicted of using guns in commission of a crime</c:v>
                </c:pt>
                <c:pt idx="10">
                  <c:v>Allowing teachers at Maryland public schools to carry guns</c:v>
                </c:pt>
              </c:strCache>
            </c:strRef>
          </c:cat>
          <c:val>
            <c:numRef>
              <c:f>Sheet1!$F$174:$F$184</c:f>
              <c:numCache>
                <c:formatCode>General</c:formatCode>
                <c:ptCount val="11"/>
                <c:pt idx="0">
                  <c:v>61</c:v>
                </c:pt>
                <c:pt idx="1">
                  <c:v>45</c:v>
                </c:pt>
                <c:pt idx="2">
                  <c:v>44</c:v>
                </c:pt>
                <c:pt idx="3">
                  <c:v>44</c:v>
                </c:pt>
                <c:pt idx="4">
                  <c:v>29</c:v>
                </c:pt>
                <c:pt idx="5">
                  <c:v>19</c:v>
                </c:pt>
                <c:pt idx="6">
                  <c:v>6</c:v>
                </c:pt>
                <c:pt idx="7">
                  <c:v>-17</c:v>
                </c:pt>
                <c:pt idx="8">
                  <c:v>-18</c:v>
                </c:pt>
                <c:pt idx="9">
                  <c:v>-20</c:v>
                </c:pt>
                <c:pt idx="10">
                  <c:v>-49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620-40BA-856D-567F5D77B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5120120"/>
        <c:axId val="825124384"/>
      </c:barChart>
      <c:catAx>
        <c:axId val="82512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124384"/>
        <c:crosses val="autoZero"/>
        <c:auto val="1"/>
        <c:lblAlgn val="ctr"/>
        <c:lblOffset val="100"/>
        <c:noMultiLvlLbl val="0"/>
      </c:catAx>
      <c:valAx>
        <c:axId val="82512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120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The federal EPA decision to ease restrictions on using coal for electricity</c:v>
                </c:pt>
                <c:pt idx="1">
                  <c:v>The nomination of Brett Kavanaugh for the US Supreme Court</c:v>
                </c:pt>
                <c:pt idx="2">
                  <c:v>Imposing a mandatory retirement age for US Supreme Court justices as currently exists for Maryland judges</c:v>
                </c:pt>
                <c:pt idx="3">
                  <c:v>The trade agreement between the US, Mexico and Canada favored by President Trump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36</c:v>
                </c:pt>
                <c:pt idx="1">
                  <c:v>43</c:v>
                </c:pt>
                <c:pt idx="2">
                  <c:v>59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5-4FE8-BBE1-BCB2C6F134FD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Dems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The federal EPA decision to ease restrictions on using coal for electricity</c:v>
                </c:pt>
                <c:pt idx="1">
                  <c:v>The nomination of Brett Kavanaugh for the US Supreme Court</c:v>
                </c:pt>
                <c:pt idx="2">
                  <c:v>Imposing a mandatory retirement age for US Supreme Court justices as currently exists for Maryland judges</c:v>
                </c:pt>
                <c:pt idx="3">
                  <c:v>The trade agreement between the US, Mexico and Canada favored by President Trump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14</c:v>
                </c:pt>
                <c:pt idx="1">
                  <c:v>10</c:v>
                </c:pt>
                <c:pt idx="2">
                  <c:v>64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B5-4FE8-BBE1-BCB2C6F134FD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Reps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The federal EPA decision to ease restrictions on using coal for electricity</c:v>
                </c:pt>
                <c:pt idx="1">
                  <c:v>The nomination of Brett Kavanaugh for the US Supreme Court</c:v>
                </c:pt>
                <c:pt idx="2">
                  <c:v>Imposing a mandatory retirement age for US Supreme Court justices as currently exists for Maryland judges</c:v>
                </c:pt>
                <c:pt idx="3">
                  <c:v>The trade agreement between the US, Mexico and Canada favored by President Trump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64</c:v>
                </c:pt>
                <c:pt idx="1">
                  <c:v>82</c:v>
                </c:pt>
                <c:pt idx="2">
                  <c:v>56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B5-4FE8-BBE1-BCB2C6F134FD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Unaffil.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The federal EPA decision to ease restrictions on using coal for electricity</c:v>
                </c:pt>
                <c:pt idx="1">
                  <c:v>The nomination of Brett Kavanaugh for the US Supreme Court</c:v>
                </c:pt>
                <c:pt idx="2">
                  <c:v>Imposing a mandatory retirement age for US Supreme Court justices as currently exists for Maryland judges</c:v>
                </c:pt>
                <c:pt idx="3">
                  <c:v>The trade agreement between the US, Mexico and Canada favored by President Trump</c:v>
                </c:pt>
              </c:strCache>
            </c:strRef>
          </c:cat>
          <c:val>
            <c:numRef>
              <c:f>Sheet1!$E$3:$E$6</c:f>
              <c:numCache>
                <c:formatCode>General</c:formatCode>
                <c:ptCount val="4"/>
                <c:pt idx="0">
                  <c:v>31</c:v>
                </c:pt>
                <c:pt idx="1">
                  <c:v>47</c:v>
                </c:pt>
                <c:pt idx="2">
                  <c:v>54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B5-4FE8-BBE1-BCB2C6F134FD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The federal EPA decision to ease restrictions on using coal for electricity</c:v>
                </c:pt>
                <c:pt idx="1">
                  <c:v>The nomination of Brett Kavanaugh for the US Supreme Court</c:v>
                </c:pt>
                <c:pt idx="2">
                  <c:v>Imposing a mandatory retirement age for US Supreme Court justices as currently exists for Maryland judges</c:v>
                </c:pt>
                <c:pt idx="3">
                  <c:v>The trade agreement between the US, Mexico and Canada favored by President Trump</c:v>
                </c:pt>
              </c:strCache>
            </c:strRef>
          </c:cat>
          <c:val>
            <c:numRef>
              <c:f>Sheet1!$F$3:$F$6</c:f>
              <c:numCache>
                <c:formatCode>General</c:formatCode>
                <c:ptCount val="4"/>
                <c:pt idx="0">
                  <c:v>40</c:v>
                </c:pt>
                <c:pt idx="1">
                  <c:v>56</c:v>
                </c:pt>
                <c:pt idx="2">
                  <c:v>52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B5-4FE8-BBE1-BCB2C6F134FD}"/>
            </c:ext>
          </c:extLst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The federal EPA decision to ease restrictions on using coal for electricity</c:v>
                </c:pt>
                <c:pt idx="1">
                  <c:v>The nomination of Brett Kavanaugh for the US Supreme Court</c:v>
                </c:pt>
                <c:pt idx="2">
                  <c:v>Imposing a mandatory retirement age for US Supreme Court justices as currently exists for Maryland judges</c:v>
                </c:pt>
                <c:pt idx="3">
                  <c:v>The trade agreement between the US, Mexico and Canada favored by President Trump</c:v>
                </c:pt>
              </c:strCache>
            </c:strRef>
          </c:cat>
          <c:val>
            <c:numRef>
              <c:f>Sheet1!$G$3:$G$6</c:f>
              <c:numCache>
                <c:formatCode>General</c:formatCode>
                <c:ptCount val="4"/>
                <c:pt idx="0">
                  <c:v>31</c:v>
                </c:pt>
                <c:pt idx="1">
                  <c:v>29</c:v>
                </c:pt>
                <c:pt idx="2">
                  <c:v>65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B5-4FE8-BBE1-BCB2C6F13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368472"/>
        <c:axId val="389807200"/>
      </c:barChart>
      <c:catAx>
        <c:axId val="38836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07200"/>
        <c:crosses val="autoZero"/>
        <c:auto val="1"/>
        <c:lblAlgn val="ctr"/>
        <c:lblOffset val="100"/>
        <c:noMultiLvlLbl val="0"/>
      </c:catAx>
      <c:valAx>
        <c:axId val="38980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6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6715F-4883-41EC-8F55-2EBD693EAD9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D2E1E0-AE5B-45AF-B939-A6043AC4BA39}">
      <dgm:prSet phldrT="[Text]"/>
      <dgm:spPr/>
      <dgm:t>
        <a:bodyPr/>
        <a:lstStyle/>
        <a:p>
          <a:r>
            <a:rPr lang="en-US" dirty="0"/>
            <a:t>Sarbanes Director</a:t>
          </a:r>
        </a:p>
      </dgm:t>
    </dgm:pt>
    <dgm:pt modelId="{A3D7BA43-BDE4-426D-924A-8A6DFA61CBDE}" type="parTrans" cxnId="{11E4A3A2-C5E5-4466-B6EE-2C99E23C7F3E}">
      <dgm:prSet/>
      <dgm:spPr/>
      <dgm:t>
        <a:bodyPr/>
        <a:lstStyle/>
        <a:p>
          <a:endParaRPr lang="en-US"/>
        </a:p>
      </dgm:t>
    </dgm:pt>
    <dgm:pt modelId="{8F020AE4-1F0E-4A9C-9771-3962C5237CBC}" type="sibTrans" cxnId="{11E4A3A2-C5E5-4466-B6EE-2C99E23C7F3E}">
      <dgm:prSet/>
      <dgm:spPr/>
      <dgm:t>
        <a:bodyPr/>
        <a:lstStyle/>
        <a:p>
          <a:endParaRPr lang="en-US"/>
        </a:p>
      </dgm:t>
    </dgm:pt>
    <dgm:pt modelId="{C8EF4111-C265-4C36-B980-5CD132007D27}">
      <dgm:prSet phldrT="[Text]"/>
      <dgm:spPr/>
      <dgm:t>
        <a:bodyPr/>
        <a:lstStyle/>
        <a:p>
          <a:r>
            <a:rPr lang="en-US" dirty="0"/>
            <a:t>Director</a:t>
          </a:r>
        </a:p>
      </dgm:t>
    </dgm:pt>
    <dgm:pt modelId="{DF37A9F2-778B-43BB-8457-5BDBA76FEEB1}" type="parTrans" cxnId="{13AF2914-F0DE-4936-835E-1BDC134A14A8}">
      <dgm:prSet/>
      <dgm:spPr/>
      <dgm:t>
        <a:bodyPr/>
        <a:lstStyle/>
        <a:p>
          <a:endParaRPr lang="en-US"/>
        </a:p>
      </dgm:t>
    </dgm:pt>
    <dgm:pt modelId="{32AFDE47-ABB9-4502-8777-A1F3B3D33535}" type="sibTrans" cxnId="{13AF2914-F0DE-4936-835E-1BDC134A14A8}">
      <dgm:prSet/>
      <dgm:spPr/>
      <dgm:t>
        <a:bodyPr/>
        <a:lstStyle/>
        <a:p>
          <a:endParaRPr lang="en-US"/>
        </a:p>
      </dgm:t>
    </dgm:pt>
    <dgm:pt modelId="{B5937422-BB02-434F-AC53-3FB70167BA39}">
      <dgm:prSet phldrT="[Text]"/>
      <dgm:spPr/>
      <dgm:t>
        <a:bodyPr/>
        <a:lstStyle/>
        <a:p>
          <a:r>
            <a:rPr lang="en-US" dirty="0"/>
            <a:t>Assistant</a:t>
          </a:r>
        </a:p>
      </dgm:t>
    </dgm:pt>
    <dgm:pt modelId="{E9843720-0B15-4333-B105-20C0118C036D}" type="parTrans" cxnId="{80A0E0DE-E823-412F-A792-ADEDE4A06008}">
      <dgm:prSet/>
      <dgm:spPr/>
      <dgm:t>
        <a:bodyPr/>
        <a:lstStyle/>
        <a:p>
          <a:endParaRPr lang="en-US"/>
        </a:p>
      </dgm:t>
    </dgm:pt>
    <dgm:pt modelId="{B00D8ECF-D596-4A25-BA85-35ED1A542CCF}" type="sibTrans" cxnId="{80A0E0DE-E823-412F-A792-ADEDE4A06008}">
      <dgm:prSet/>
      <dgm:spPr/>
      <dgm:t>
        <a:bodyPr/>
        <a:lstStyle/>
        <a:p>
          <a:endParaRPr lang="en-US"/>
        </a:p>
      </dgm:t>
    </dgm:pt>
    <dgm:pt modelId="{8A4E1764-01FC-4968-85C2-36EE6C2DA656}">
      <dgm:prSet phldrT="[Text]"/>
      <dgm:spPr/>
      <dgm:t>
        <a:bodyPr/>
        <a:lstStyle/>
        <a:p>
          <a:r>
            <a:rPr lang="en-US" dirty="0"/>
            <a:t>Interns/</a:t>
          </a:r>
        </a:p>
        <a:p>
          <a:r>
            <a:rPr lang="en-US" dirty="0"/>
            <a:t>Students</a:t>
          </a:r>
        </a:p>
      </dgm:t>
    </dgm:pt>
    <dgm:pt modelId="{5452C122-2A62-4AF6-8F07-AD64F34C2C3D}" type="parTrans" cxnId="{AB7A1AA3-A5CC-4638-8409-52F1F37C4850}">
      <dgm:prSet/>
      <dgm:spPr/>
      <dgm:t>
        <a:bodyPr/>
        <a:lstStyle/>
        <a:p>
          <a:endParaRPr lang="en-US"/>
        </a:p>
      </dgm:t>
    </dgm:pt>
    <dgm:pt modelId="{32C081B1-68AB-4C0E-9F1C-25F2DD41934F}" type="sibTrans" cxnId="{AB7A1AA3-A5CC-4638-8409-52F1F37C4850}">
      <dgm:prSet/>
      <dgm:spPr/>
      <dgm:t>
        <a:bodyPr/>
        <a:lstStyle/>
        <a:p>
          <a:endParaRPr lang="en-US"/>
        </a:p>
      </dgm:t>
    </dgm:pt>
    <dgm:pt modelId="{B03250BB-2F39-41C0-98E5-0EF6A3C33064}">
      <dgm:prSet phldrT="[Text]"/>
      <dgm:spPr/>
      <dgm:t>
        <a:bodyPr/>
        <a:lstStyle/>
        <a:p>
          <a:r>
            <a:rPr lang="en-US" dirty="0"/>
            <a:t>AACC Administration</a:t>
          </a:r>
        </a:p>
      </dgm:t>
    </dgm:pt>
    <dgm:pt modelId="{DCF29DCD-D185-4C5F-8315-62A68500F1D3}" type="parTrans" cxnId="{DF7085EE-650D-4036-943D-A117FA072841}">
      <dgm:prSet/>
      <dgm:spPr/>
      <dgm:t>
        <a:bodyPr/>
        <a:lstStyle/>
        <a:p>
          <a:endParaRPr lang="en-US"/>
        </a:p>
      </dgm:t>
    </dgm:pt>
    <dgm:pt modelId="{0F447982-9CC1-4FE8-96C0-14F1D8932F7D}" type="sibTrans" cxnId="{DF7085EE-650D-4036-943D-A117FA072841}">
      <dgm:prSet/>
      <dgm:spPr/>
      <dgm:t>
        <a:bodyPr/>
        <a:lstStyle/>
        <a:p>
          <a:endParaRPr lang="en-US"/>
        </a:p>
      </dgm:t>
    </dgm:pt>
    <dgm:pt modelId="{B3890268-6FBF-437B-A26B-63B8AD177950}">
      <dgm:prSet phldrT="[Text]"/>
      <dgm:spPr/>
      <dgm:t>
        <a:bodyPr/>
        <a:lstStyle/>
        <a:p>
          <a:r>
            <a:rPr lang="en-US" dirty="0"/>
            <a:t>Center for Study of Local Issues</a:t>
          </a:r>
        </a:p>
      </dgm:t>
    </dgm:pt>
    <dgm:pt modelId="{96BAB7AF-E00A-4C97-B49A-A4AC84D0C59A}" type="parTrans" cxnId="{52300090-5EFD-4441-99C1-03AB883FD79E}">
      <dgm:prSet/>
      <dgm:spPr/>
      <dgm:t>
        <a:bodyPr/>
        <a:lstStyle/>
        <a:p>
          <a:endParaRPr lang="en-US"/>
        </a:p>
      </dgm:t>
    </dgm:pt>
    <dgm:pt modelId="{772A5740-8FEB-40C6-BA98-C421A04D25D2}" type="sibTrans" cxnId="{52300090-5EFD-4441-99C1-03AB883FD79E}">
      <dgm:prSet/>
      <dgm:spPr/>
      <dgm:t>
        <a:bodyPr/>
        <a:lstStyle/>
        <a:p>
          <a:endParaRPr lang="en-US"/>
        </a:p>
      </dgm:t>
    </dgm:pt>
    <dgm:pt modelId="{E7144B72-2B98-4BC0-999F-1A777BD7826E}">
      <dgm:prSet phldrT="[Text]"/>
      <dgm:spPr/>
      <dgm:t>
        <a:bodyPr/>
        <a:lstStyle/>
        <a:p>
          <a:r>
            <a:rPr lang="en-US" dirty="0"/>
            <a:t>Assistance</a:t>
          </a:r>
        </a:p>
      </dgm:t>
    </dgm:pt>
    <dgm:pt modelId="{B5D9CFA0-6CB0-4C6E-9FB1-5E59590FED7D}" type="parTrans" cxnId="{3EE35CC7-A9CB-42D8-BEAE-4202549C191B}">
      <dgm:prSet/>
      <dgm:spPr/>
      <dgm:t>
        <a:bodyPr/>
        <a:lstStyle/>
        <a:p>
          <a:endParaRPr lang="en-US"/>
        </a:p>
      </dgm:t>
    </dgm:pt>
    <dgm:pt modelId="{BA93C77C-68D9-4112-964C-B2FE9A92FDE1}" type="sibTrans" cxnId="{3EE35CC7-A9CB-42D8-BEAE-4202549C191B}">
      <dgm:prSet/>
      <dgm:spPr/>
      <dgm:t>
        <a:bodyPr/>
        <a:lstStyle/>
        <a:p>
          <a:endParaRPr lang="en-US"/>
        </a:p>
      </dgm:t>
    </dgm:pt>
    <dgm:pt modelId="{9C485FE2-CF42-4713-AE05-BC1AFC5AEAA1}">
      <dgm:prSet phldrT="[Text]"/>
      <dgm:spPr/>
      <dgm:t>
        <a:bodyPr/>
        <a:lstStyle/>
        <a:p>
          <a:r>
            <a:rPr lang="en-US" dirty="0"/>
            <a:t>Faculty, students community members, politicians, administrators, Capital editor</a:t>
          </a:r>
        </a:p>
      </dgm:t>
    </dgm:pt>
    <dgm:pt modelId="{EF77E904-58A4-4D0D-A4AA-D6CC113CC7B4}" type="parTrans" cxnId="{0F60770D-78AE-45AE-A3EC-A5B05A2D67DF}">
      <dgm:prSet/>
      <dgm:spPr/>
      <dgm:t>
        <a:bodyPr/>
        <a:lstStyle/>
        <a:p>
          <a:endParaRPr lang="en-US"/>
        </a:p>
      </dgm:t>
    </dgm:pt>
    <dgm:pt modelId="{A290B6A1-A87D-401B-888A-63205A3ABF9A}" type="sibTrans" cxnId="{0F60770D-78AE-45AE-A3EC-A5B05A2D67DF}">
      <dgm:prSet/>
      <dgm:spPr/>
      <dgm:t>
        <a:bodyPr/>
        <a:lstStyle/>
        <a:p>
          <a:endParaRPr lang="en-US"/>
        </a:p>
      </dgm:t>
    </dgm:pt>
    <dgm:pt modelId="{2EE0ACE9-0B43-4FBF-8051-5B6F34B07A7D}">
      <dgm:prSet phldrT="[Text]"/>
      <dgm:spPr/>
      <dgm:t>
        <a:bodyPr/>
        <a:lstStyle/>
        <a:p>
          <a:r>
            <a:rPr lang="en-US"/>
            <a:t>Advisory Board</a:t>
          </a:r>
        </a:p>
      </dgm:t>
    </dgm:pt>
    <dgm:pt modelId="{1D26F3F9-6C8A-4590-BD98-D07305599278}" type="parTrans" cxnId="{D265E00A-4963-4D37-B626-6AE08B9A026C}">
      <dgm:prSet/>
      <dgm:spPr/>
      <dgm:t>
        <a:bodyPr/>
        <a:lstStyle/>
        <a:p>
          <a:endParaRPr lang="en-US"/>
        </a:p>
      </dgm:t>
    </dgm:pt>
    <dgm:pt modelId="{36029D12-9325-487A-A0DB-B29CAB20DDF1}" type="sibTrans" cxnId="{D265E00A-4963-4D37-B626-6AE08B9A026C}">
      <dgm:prSet/>
      <dgm:spPr/>
      <dgm:t>
        <a:bodyPr/>
        <a:lstStyle/>
        <a:p>
          <a:endParaRPr lang="en-US"/>
        </a:p>
      </dgm:t>
    </dgm:pt>
    <dgm:pt modelId="{F095939B-C727-48E8-ABCE-DC9AA0F87CB3}">
      <dgm:prSet phldrT="[Text]"/>
      <dgm:spPr/>
      <dgm:t>
        <a:bodyPr/>
        <a:lstStyle/>
        <a:p>
          <a:r>
            <a:rPr lang="en-US" dirty="0"/>
            <a:t>Advisory Board</a:t>
          </a:r>
        </a:p>
      </dgm:t>
    </dgm:pt>
    <dgm:pt modelId="{F18F8CFA-48FA-4C15-86A6-D8A016C468D0}" type="parTrans" cxnId="{1DD5A0C3-3EBA-4BB5-8167-E0504C5CDDD6}">
      <dgm:prSet/>
      <dgm:spPr/>
      <dgm:t>
        <a:bodyPr/>
        <a:lstStyle/>
        <a:p>
          <a:endParaRPr lang="en-US"/>
        </a:p>
      </dgm:t>
    </dgm:pt>
    <dgm:pt modelId="{EB0F8D62-636F-4624-894B-6B437DFF93C7}" type="sibTrans" cxnId="{1DD5A0C3-3EBA-4BB5-8167-E0504C5CDDD6}">
      <dgm:prSet/>
      <dgm:spPr/>
      <dgm:t>
        <a:bodyPr/>
        <a:lstStyle/>
        <a:p>
          <a:endParaRPr lang="en-US"/>
        </a:p>
      </dgm:t>
    </dgm:pt>
    <dgm:pt modelId="{F057AF67-2BF0-43A9-8316-9C005B29C886}" type="pres">
      <dgm:prSet presAssocID="{60E6715F-4883-41EC-8F55-2EBD693EAD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4C2053-DE7B-44CA-B2F6-015C72F21607}" type="pres">
      <dgm:prSet presAssocID="{60E6715F-4883-41EC-8F55-2EBD693EAD91}" presName="hierFlow" presStyleCnt="0"/>
      <dgm:spPr/>
    </dgm:pt>
    <dgm:pt modelId="{5CAD501A-8C57-4260-BA0B-5A95E5A99239}" type="pres">
      <dgm:prSet presAssocID="{60E6715F-4883-41EC-8F55-2EBD693EAD91}" presName="firstBuf" presStyleCnt="0"/>
      <dgm:spPr/>
    </dgm:pt>
    <dgm:pt modelId="{585D9D9C-9326-4BA8-937D-468073EE80BC}" type="pres">
      <dgm:prSet presAssocID="{60E6715F-4883-41EC-8F55-2EBD693EAD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776F400-FE33-4109-8F49-C5A39A6A48B4}" type="pres">
      <dgm:prSet presAssocID="{92D2E1E0-AE5B-45AF-B939-A6043AC4BA39}" presName="Name14" presStyleCnt="0"/>
      <dgm:spPr/>
    </dgm:pt>
    <dgm:pt modelId="{34AEE3F4-B4F5-4F88-B93A-E0535D0FFEFF}" type="pres">
      <dgm:prSet presAssocID="{92D2E1E0-AE5B-45AF-B939-A6043AC4BA3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5019-973E-4B4D-9D47-2C6AB6C63ACD}" type="pres">
      <dgm:prSet presAssocID="{92D2E1E0-AE5B-45AF-B939-A6043AC4BA39}" presName="hierChild2" presStyleCnt="0"/>
      <dgm:spPr/>
    </dgm:pt>
    <dgm:pt modelId="{587194AB-89EE-41D4-8910-1B39258202AA}" type="pres">
      <dgm:prSet presAssocID="{DF37A9F2-778B-43BB-8457-5BDBA76FEEB1}" presName="Name19" presStyleLbl="parChTrans1D2" presStyleIdx="0" presStyleCnt="1"/>
      <dgm:spPr/>
      <dgm:t>
        <a:bodyPr/>
        <a:lstStyle/>
        <a:p>
          <a:endParaRPr lang="en-US"/>
        </a:p>
      </dgm:t>
    </dgm:pt>
    <dgm:pt modelId="{BC0715BB-F2A4-40F9-851B-A74A85F57D36}" type="pres">
      <dgm:prSet presAssocID="{C8EF4111-C265-4C36-B980-5CD132007D27}" presName="Name21" presStyleCnt="0"/>
      <dgm:spPr/>
    </dgm:pt>
    <dgm:pt modelId="{80E3CADF-803D-4C90-8515-354C9D30FBC3}" type="pres">
      <dgm:prSet presAssocID="{C8EF4111-C265-4C36-B980-5CD132007D27}" presName="level2Shape" presStyleLbl="node2" presStyleIdx="0" presStyleCnt="1"/>
      <dgm:spPr/>
      <dgm:t>
        <a:bodyPr/>
        <a:lstStyle/>
        <a:p>
          <a:endParaRPr lang="en-US"/>
        </a:p>
      </dgm:t>
    </dgm:pt>
    <dgm:pt modelId="{8038FA95-D3F0-4454-9A4C-FC88AF6B4290}" type="pres">
      <dgm:prSet presAssocID="{C8EF4111-C265-4C36-B980-5CD132007D27}" presName="hierChild3" presStyleCnt="0"/>
      <dgm:spPr/>
    </dgm:pt>
    <dgm:pt modelId="{A819E495-2847-49B4-AF20-84FD04B582FF}" type="pres">
      <dgm:prSet presAssocID="{E9843720-0B15-4333-B105-20C0118C036D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3609674-FEEC-4FEA-8896-17CC5D63661A}" type="pres">
      <dgm:prSet presAssocID="{B5937422-BB02-434F-AC53-3FB70167BA39}" presName="Name21" presStyleCnt="0"/>
      <dgm:spPr/>
    </dgm:pt>
    <dgm:pt modelId="{AF02229C-3FE5-4376-9F17-103BC9FF3853}" type="pres">
      <dgm:prSet presAssocID="{B5937422-BB02-434F-AC53-3FB70167BA39}" presName="level2Shape" presStyleLbl="node3" presStyleIdx="0" presStyleCnt="4"/>
      <dgm:spPr/>
      <dgm:t>
        <a:bodyPr/>
        <a:lstStyle/>
        <a:p>
          <a:endParaRPr lang="en-US"/>
        </a:p>
      </dgm:t>
    </dgm:pt>
    <dgm:pt modelId="{95228B2C-51F1-492E-89F8-8CA880C29AC6}" type="pres">
      <dgm:prSet presAssocID="{B5937422-BB02-434F-AC53-3FB70167BA39}" presName="hierChild3" presStyleCnt="0"/>
      <dgm:spPr/>
    </dgm:pt>
    <dgm:pt modelId="{C4F813C0-E11F-4F69-87EA-E1C9DE926C94}" type="pres">
      <dgm:prSet presAssocID="{5452C122-2A62-4AF6-8F07-AD64F34C2C3D}" presName="Name19" presStyleLbl="parChTrans1D3" presStyleIdx="1" presStyleCnt="4"/>
      <dgm:spPr/>
      <dgm:t>
        <a:bodyPr/>
        <a:lstStyle/>
        <a:p>
          <a:endParaRPr lang="en-US"/>
        </a:p>
      </dgm:t>
    </dgm:pt>
    <dgm:pt modelId="{4AEA8F95-4A8E-4FD0-9C2A-16A412BD13AC}" type="pres">
      <dgm:prSet presAssocID="{8A4E1764-01FC-4968-85C2-36EE6C2DA656}" presName="Name21" presStyleCnt="0"/>
      <dgm:spPr/>
    </dgm:pt>
    <dgm:pt modelId="{96A22BFF-664D-4528-9129-0B2F531617F4}" type="pres">
      <dgm:prSet presAssocID="{8A4E1764-01FC-4968-85C2-36EE6C2DA656}" presName="level2Shape" presStyleLbl="node3" presStyleIdx="1" presStyleCnt="4"/>
      <dgm:spPr/>
      <dgm:t>
        <a:bodyPr/>
        <a:lstStyle/>
        <a:p>
          <a:endParaRPr lang="en-US"/>
        </a:p>
      </dgm:t>
    </dgm:pt>
    <dgm:pt modelId="{860B4C46-0BA6-4FD7-9261-9AD8D39B2D7E}" type="pres">
      <dgm:prSet presAssocID="{8A4E1764-01FC-4968-85C2-36EE6C2DA656}" presName="hierChild3" presStyleCnt="0"/>
      <dgm:spPr/>
    </dgm:pt>
    <dgm:pt modelId="{EF131515-C754-4F00-A5B8-598888D3916C}" type="pres">
      <dgm:prSet presAssocID="{EF77E904-58A4-4D0D-A4AA-D6CC113CC7B4}" presName="Name19" presStyleLbl="parChTrans1D3" presStyleIdx="2" presStyleCnt="4"/>
      <dgm:spPr/>
      <dgm:t>
        <a:bodyPr/>
        <a:lstStyle/>
        <a:p>
          <a:endParaRPr lang="en-US"/>
        </a:p>
      </dgm:t>
    </dgm:pt>
    <dgm:pt modelId="{FDAED79D-D37A-45D6-93C1-21022BBA0C13}" type="pres">
      <dgm:prSet presAssocID="{9C485FE2-CF42-4713-AE05-BC1AFC5AEAA1}" presName="Name21" presStyleCnt="0"/>
      <dgm:spPr/>
    </dgm:pt>
    <dgm:pt modelId="{4BE481C3-211D-46A4-B110-558D484C2979}" type="pres">
      <dgm:prSet presAssocID="{9C485FE2-CF42-4713-AE05-BC1AFC5AEAA1}" presName="level2Shape" presStyleLbl="node3" presStyleIdx="2" presStyleCnt="4" custScaleX="149192" custScaleY="201970" custLinFactY="36845" custLinFactNeighborX="-65479" custLinFactNeighborY="100000"/>
      <dgm:spPr/>
      <dgm:t>
        <a:bodyPr/>
        <a:lstStyle/>
        <a:p>
          <a:endParaRPr lang="en-US"/>
        </a:p>
      </dgm:t>
    </dgm:pt>
    <dgm:pt modelId="{4DD17BEF-D6B3-442F-844B-31814345EED7}" type="pres">
      <dgm:prSet presAssocID="{9C485FE2-CF42-4713-AE05-BC1AFC5AEAA1}" presName="hierChild3" presStyleCnt="0"/>
      <dgm:spPr/>
    </dgm:pt>
    <dgm:pt modelId="{B7790245-1116-437B-B6F1-25929E2349EF}" type="pres">
      <dgm:prSet presAssocID="{F18F8CFA-48FA-4C15-86A6-D8A016C468D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56375BBD-626F-4D55-9080-F9DEA07D343A}" type="pres">
      <dgm:prSet presAssocID="{F095939B-C727-48E8-ABCE-DC9AA0F87CB3}" presName="Name21" presStyleCnt="0"/>
      <dgm:spPr/>
    </dgm:pt>
    <dgm:pt modelId="{C4DEF719-7394-4A26-B6E2-F85B6566E7FE}" type="pres">
      <dgm:prSet presAssocID="{F095939B-C727-48E8-ABCE-DC9AA0F87CB3}" presName="level2Shape" presStyleLbl="node3" presStyleIdx="3" presStyleCnt="4" custLinFactNeighborX="-72887" custLinFactNeighborY="-3775"/>
      <dgm:spPr/>
      <dgm:t>
        <a:bodyPr/>
        <a:lstStyle/>
        <a:p>
          <a:endParaRPr lang="en-US"/>
        </a:p>
      </dgm:t>
    </dgm:pt>
    <dgm:pt modelId="{897C2052-E291-43B4-875E-A8B5100B9D8F}" type="pres">
      <dgm:prSet presAssocID="{F095939B-C727-48E8-ABCE-DC9AA0F87CB3}" presName="hierChild3" presStyleCnt="0"/>
      <dgm:spPr/>
    </dgm:pt>
    <dgm:pt modelId="{448DAB72-7D47-4A53-BFF9-77FC75CDB145}" type="pres">
      <dgm:prSet presAssocID="{60E6715F-4883-41EC-8F55-2EBD693EAD91}" presName="bgShapesFlow" presStyleCnt="0"/>
      <dgm:spPr/>
    </dgm:pt>
    <dgm:pt modelId="{E5A034D4-9A07-4822-B690-A15D1CE51642}" type="pres">
      <dgm:prSet presAssocID="{B03250BB-2F39-41C0-98E5-0EF6A3C33064}" presName="rectComp" presStyleCnt="0"/>
      <dgm:spPr/>
    </dgm:pt>
    <dgm:pt modelId="{3A0C326D-82D9-4996-BC1E-445A4B48F104}" type="pres">
      <dgm:prSet presAssocID="{B03250BB-2F39-41C0-98E5-0EF6A3C33064}" presName="bgRect" presStyleLbl="bgShp" presStyleIdx="0" presStyleCnt="4"/>
      <dgm:spPr/>
      <dgm:t>
        <a:bodyPr/>
        <a:lstStyle/>
        <a:p>
          <a:endParaRPr lang="en-US"/>
        </a:p>
      </dgm:t>
    </dgm:pt>
    <dgm:pt modelId="{CEB22459-B733-4832-81EE-CB2CC7D88C8A}" type="pres">
      <dgm:prSet presAssocID="{B03250BB-2F39-41C0-98E5-0EF6A3C33064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256CC-1444-4192-8351-709B147743D9}" type="pres">
      <dgm:prSet presAssocID="{B03250BB-2F39-41C0-98E5-0EF6A3C33064}" presName="spComp" presStyleCnt="0"/>
      <dgm:spPr/>
    </dgm:pt>
    <dgm:pt modelId="{C23A5123-0A96-45B6-BEFF-3F23B110C78A}" type="pres">
      <dgm:prSet presAssocID="{B03250BB-2F39-41C0-98E5-0EF6A3C33064}" presName="vSp" presStyleCnt="0"/>
      <dgm:spPr/>
    </dgm:pt>
    <dgm:pt modelId="{DC49661C-408A-49FC-B2D4-EB7A9C7BB99C}" type="pres">
      <dgm:prSet presAssocID="{B3890268-6FBF-437B-A26B-63B8AD177950}" presName="rectComp" presStyleCnt="0"/>
      <dgm:spPr/>
    </dgm:pt>
    <dgm:pt modelId="{47134D00-AAEF-4586-A9DB-D395A875121E}" type="pres">
      <dgm:prSet presAssocID="{B3890268-6FBF-437B-A26B-63B8AD177950}" presName="bgRect" presStyleLbl="bgShp" presStyleIdx="1" presStyleCnt="4"/>
      <dgm:spPr/>
      <dgm:t>
        <a:bodyPr/>
        <a:lstStyle/>
        <a:p>
          <a:endParaRPr lang="en-US"/>
        </a:p>
      </dgm:t>
    </dgm:pt>
    <dgm:pt modelId="{33B89D01-23CB-48B8-B632-50FC4183E3B7}" type="pres">
      <dgm:prSet presAssocID="{B3890268-6FBF-437B-A26B-63B8AD177950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B1670-C931-4D5B-86D1-8BB40C4F5CE5}" type="pres">
      <dgm:prSet presAssocID="{B3890268-6FBF-437B-A26B-63B8AD177950}" presName="spComp" presStyleCnt="0"/>
      <dgm:spPr/>
    </dgm:pt>
    <dgm:pt modelId="{0CD73B11-B51C-4080-A3C8-220B28AD9D2F}" type="pres">
      <dgm:prSet presAssocID="{B3890268-6FBF-437B-A26B-63B8AD177950}" presName="vSp" presStyleCnt="0"/>
      <dgm:spPr/>
    </dgm:pt>
    <dgm:pt modelId="{3DDA6076-C551-466B-8060-1728A34133E3}" type="pres">
      <dgm:prSet presAssocID="{E7144B72-2B98-4BC0-999F-1A777BD7826E}" presName="rectComp" presStyleCnt="0"/>
      <dgm:spPr/>
    </dgm:pt>
    <dgm:pt modelId="{6A2525C9-FA92-431D-924F-1869155C7460}" type="pres">
      <dgm:prSet presAssocID="{E7144B72-2B98-4BC0-999F-1A777BD7826E}" presName="bgRect" presStyleLbl="bgShp" presStyleIdx="2" presStyleCnt="4"/>
      <dgm:spPr/>
      <dgm:t>
        <a:bodyPr/>
        <a:lstStyle/>
        <a:p>
          <a:endParaRPr lang="en-US"/>
        </a:p>
      </dgm:t>
    </dgm:pt>
    <dgm:pt modelId="{E64DE41A-904E-423B-9CBC-32D928ADA834}" type="pres">
      <dgm:prSet presAssocID="{E7144B72-2B98-4BC0-999F-1A777BD7826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461A2-1092-40F5-8813-F0A390A4816D}" type="pres">
      <dgm:prSet presAssocID="{E7144B72-2B98-4BC0-999F-1A777BD7826E}" presName="spComp" presStyleCnt="0"/>
      <dgm:spPr/>
    </dgm:pt>
    <dgm:pt modelId="{5433EE65-DEF2-4EEA-B9A4-854FA127818B}" type="pres">
      <dgm:prSet presAssocID="{E7144B72-2B98-4BC0-999F-1A777BD7826E}" presName="vSp" presStyleCnt="0"/>
      <dgm:spPr/>
    </dgm:pt>
    <dgm:pt modelId="{BA0D4B8A-C7FF-4401-A46E-6978AAEB9AB9}" type="pres">
      <dgm:prSet presAssocID="{2EE0ACE9-0B43-4FBF-8051-5B6F34B07A7D}" presName="rectComp" presStyleCnt="0"/>
      <dgm:spPr/>
    </dgm:pt>
    <dgm:pt modelId="{356AEF0D-6F36-4AE4-BAA3-D36C8AED933F}" type="pres">
      <dgm:prSet presAssocID="{2EE0ACE9-0B43-4FBF-8051-5B6F34B07A7D}" presName="bgRect" presStyleLbl="bgShp" presStyleIdx="3" presStyleCnt="4" custScaleY="181831"/>
      <dgm:spPr/>
      <dgm:t>
        <a:bodyPr/>
        <a:lstStyle/>
        <a:p>
          <a:endParaRPr lang="en-US"/>
        </a:p>
      </dgm:t>
    </dgm:pt>
    <dgm:pt modelId="{B1CD5A82-EE3D-4BBB-82F7-72F7DCFBB05E}" type="pres">
      <dgm:prSet presAssocID="{2EE0ACE9-0B43-4FBF-8051-5B6F34B07A7D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A2367-BB2E-4DB6-BA91-69489F3B6B56}" type="presOf" srcId="{92D2E1E0-AE5B-45AF-B939-A6043AC4BA39}" destId="{34AEE3F4-B4F5-4F88-B93A-E0535D0FFEFF}" srcOrd="0" destOrd="0" presId="urn:microsoft.com/office/officeart/2005/8/layout/hierarchy6"/>
    <dgm:cxn modelId="{1DD5A0C3-3EBA-4BB5-8167-E0504C5CDDD6}" srcId="{C8EF4111-C265-4C36-B980-5CD132007D27}" destId="{F095939B-C727-48E8-ABCE-DC9AA0F87CB3}" srcOrd="3" destOrd="0" parTransId="{F18F8CFA-48FA-4C15-86A6-D8A016C468D0}" sibTransId="{EB0F8D62-636F-4624-894B-6B437DFF93C7}"/>
    <dgm:cxn modelId="{B1F7BB5A-4EAC-415B-AC2A-F08C05592BEE}" type="presOf" srcId="{2EE0ACE9-0B43-4FBF-8051-5B6F34B07A7D}" destId="{B1CD5A82-EE3D-4BBB-82F7-72F7DCFBB05E}" srcOrd="1" destOrd="0" presId="urn:microsoft.com/office/officeart/2005/8/layout/hierarchy6"/>
    <dgm:cxn modelId="{80C8CF02-902F-4D31-964E-B95F5B672CEC}" type="presOf" srcId="{60E6715F-4883-41EC-8F55-2EBD693EAD91}" destId="{F057AF67-2BF0-43A9-8316-9C005B29C886}" srcOrd="0" destOrd="0" presId="urn:microsoft.com/office/officeart/2005/8/layout/hierarchy6"/>
    <dgm:cxn modelId="{13AF2914-F0DE-4936-835E-1BDC134A14A8}" srcId="{92D2E1E0-AE5B-45AF-B939-A6043AC4BA39}" destId="{C8EF4111-C265-4C36-B980-5CD132007D27}" srcOrd="0" destOrd="0" parTransId="{DF37A9F2-778B-43BB-8457-5BDBA76FEEB1}" sibTransId="{32AFDE47-ABB9-4502-8777-A1F3B3D33535}"/>
    <dgm:cxn modelId="{A03099D7-C81D-4968-8E06-46BFFAE0C106}" type="presOf" srcId="{B03250BB-2F39-41C0-98E5-0EF6A3C33064}" destId="{3A0C326D-82D9-4996-BC1E-445A4B48F104}" srcOrd="0" destOrd="0" presId="urn:microsoft.com/office/officeart/2005/8/layout/hierarchy6"/>
    <dgm:cxn modelId="{35B3BA97-B3EF-48E9-B7FE-0B32CB7DD459}" type="presOf" srcId="{5452C122-2A62-4AF6-8F07-AD64F34C2C3D}" destId="{C4F813C0-E11F-4F69-87EA-E1C9DE926C94}" srcOrd="0" destOrd="0" presId="urn:microsoft.com/office/officeart/2005/8/layout/hierarchy6"/>
    <dgm:cxn modelId="{C756D0D4-8247-4EDA-85C2-7491A42F6F5B}" type="presOf" srcId="{C8EF4111-C265-4C36-B980-5CD132007D27}" destId="{80E3CADF-803D-4C90-8515-354C9D30FBC3}" srcOrd="0" destOrd="0" presId="urn:microsoft.com/office/officeart/2005/8/layout/hierarchy6"/>
    <dgm:cxn modelId="{11E4A3A2-C5E5-4466-B6EE-2C99E23C7F3E}" srcId="{60E6715F-4883-41EC-8F55-2EBD693EAD91}" destId="{92D2E1E0-AE5B-45AF-B939-A6043AC4BA39}" srcOrd="0" destOrd="0" parTransId="{A3D7BA43-BDE4-426D-924A-8A6DFA61CBDE}" sibTransId="{8F020AE4-1F0E-4A9C-9771-3962C5237CBC}"/>
    <dgm:cxn modelId="{37099985-DA1D-4C05-8411-93B6FCDA8A90}" type="presOf" srcId="{9C485FE2-CF42-4713-AE05-BC1AFC5AEAA1}" destId="{4BE481C3-211D-46A4-B110-558D484C2979}" srcOrd="0" destOrd="0" presId="urn:microsoft.com/office/officeart/2005/8/layout/hierarchy6"/>
    <dgm:cxn modelId="{0A491607-DFF6-418C-9832-18C7CB2D8F25}" type="presOf" srcId="{B3890268-6FBF-437B-A26B-63B8AD177950}" destId="{33B89D01-23CB-48B8-B632-50FC4183E3B7}" srcOrd="1" destOrd="0" presId="urn:microsoft.com/office/officeart/2005/8/layout/hierarchy6"/>
    <dgm:cxn modelId="{2EE33CA5-FB87-4E86-92C3-8B31514CF0C8}" type="presOf" srcId="{F18F8CFA-48FA-4C15-86A6-D8A016C468D0}" destId="{B7790245-1116-437B-B6F1-25929E2349EF}" srcOrd="0" destOrd="0" presId="urn:microsoft.com/office/officeart/2005/8/layout/hierarchy6"/>
    <dgm:cxn modelId="{0587656E-BD1F-4064-93F5-041CBE464AB1}" type="presOf" srcId="{B5937422-BB02-434F-AC53-3FB70167BA39}" destId="{AF02229C-3FE5-4376-9F17-103BC9FF3853}" srcOrd="0" destOrd="0" presId="urn:microsoft.com/office/officeart/2005/8/layout/hierarchy6"/>
    <dgm:cxn modelId="{AB7A1AA3-A5CC-4638-8409-52F1F37C4850}" srcId="{C8EF4111-C265-4C36-B980-5CD132007D27}" destId="{8A4E1764-01FC-4968-85C2-36EE6C2DA656}" srcOrd="1" destOrd="0" parTransId="{5452C122-2A62-4AF6-8F07-AD64F34C2C3D}" sibTransId="{32C081B1-68AB-4C0E-9F1C-25F2DD41934F}"/>
    <dgm:cxn modelId="{52300090-5EFD-4441-99C1-03AB883FD79E}" srcId="{60E6715F-4883-41EC-8F55-2EBD693EAD91}" destId="{B3890268-6FBF-437B-A26B-63B8AD177950}" srcOrd="2" destOrd="0" parTransId="{96BAB7AF-E00A-4C97-B49A-A4AC84D0C59A}" sibTransId="{772A5740-8FEB-40C6-BA98-C421A04D25D2}"/>
    <dgm:cxn modelId="{80A0E0DE-E823-412F-A792-ADEDE4A06008}" srcId="{C8EF4111-C265-4C36-B980-5CD132007D27}" destId="{B5937422-BB02-434F-AC53-3FB70167BA39}" srcOrd="0" destOrd="0" parTransId="{E9843720-0B15-4333-B105-20C0118C036D}" sibTransId="{B00D8ECF-D596-4A25-BA85-35ED1A542CCF}"/>
    <dgm:cxn modelId="{D265E00A-4963-4D37-B626-6AE08B9A026C}" srcId="{60E6715F-4883-41EC-8F55-2EBD693EAD91}" destId="{2EE0ACE9-0B43-4FBF-8051-5B6F34B07A7D}" srcOrd="4" destOrd="0" parTransId="{1D26F3F9-6C8A-4590-BD98-D07305599278}" sibTransId="{36029D12-9325-487A-A0DB-B29CAB20DDF1}"/>
    <dgm:cxn modelId="{DF7085EE-650D-4036-943D-A117FA072841}" srcId="{60E6715F-4883-41EC-8F55-2EBD693EAD91}" destId="{B03250BB-2F39-41C0-98E5-0EF6A3C33064}" srcOrd="1" destOrd="0" parTransId="{DCF29DCD-D185-4C5F-8315-62A68500F1D3}" sibTransId="{0F447982-9CC1-4FE8-96C0-14F1D8932F7D}"/>
    <dgm:cxn modelId="{B5C2BDB4-6564-4F03-905D-E43166AB9FEF}" type="presOf" srcId="{DF37A9F2-778B-43BB-8457-5BDBA76FEEB1}" destId="{587194AB-89EE-41D4-8910-1B39258202AA}" srcOrd="0" destOrd="0" presId="urn:microsoft.com/office/officeart/2005/8/layout/hierarchy6"/>
    <dgm:cxn modelId="{BBA44CE7-2BA4-48A1-8ED0-C7637895FCA4}" type="presOf" srcId="{F095939B-C727-48E8-ABCE-DC9AA0F87CB3}" destId="{C4DEF719-7394-4A26-B6E2-F85B6566E7FE}" srcOrd="0" destOrd="0" presId="urn:microsoft.com/office/officeart/2005/8/layout/hierarchy6"/>
    <dgm:cxn modelId="{E0343B73-463E-443B-845A-4B04B17540DF}" type="presOf" srcId="{E7144B72-2B98-4BC0-999F-1A777BD7826E}" destId="{E64DE41A-904E-423B-9CBC-32D928ADA834}" srcOrd="1" destOrd="0" presId="urn:microsoft.com/office/officeart/2005/8/layout/hierarchy6"/>
    <dgm:cxn modelId="{0F60770D-78AE-45AE-A3EC-A5B05A2D67DF}" srcId="{C8EF4111-C265-4C36-B980-5CD132007D27}" destId="{9C485FE2-CF42-4713-AE05-BC1AFC5AEAA1}" srcOrd="2" destOrd="0" parTransId="{EF77E904-58A4-4D0D-A4AA-D6CC113CC7B4}" sibTransId="{A290B6A1-A87D-401B-888A-63205A3ABF9A}"/>
    <dgm:cxn modelId="{49FC9C6D-B504-4F33-8ABE-B7326A2DE63A}" type="presOf" srcId="{2EE0ACE9-0B43-4FBF-8051-5B6F34B07A7D}" destId="{356AEF0D-6F36-4AE4-BAA3-D36C8AED933F}" srcOrd="0" destOrd="0" presId="urn:microsoft.com/office/officeart/2005/8/layout/hierarchy6"/>
    <dgm:cxn modelId="{6395B905-1420-4ECA-B514-47410A061AF8}" type="presOf" srcId="{EF77E904-58A4-4D0D-A4AA-D6CC113CC7B4}" destId="{EF131515-C754-4F00-A5B8-598888D3916C}" srcOrd="0" destOrd="0" presId="urn:microsoft.com/office/officeart/2005/8/layout/hierarchy6"/>
    <dgm:cxn modelId="{3EE35CC7-A9CB-42D8-BEAE-4202549C191B}" srcId="{60E6715F-4883-41EC-8F55-2EBD693EAD91}" destId="{E7144B72-2B98-4BC0-999F-1A777BD7826E}" srcOrd="3" destOrd="0" parTransId="{B5D9CFA0-6CB0-4C6E-9FB1-5E59590FED7D}" sibTransId="{BA93C77C-68D9-4112-964C-B2FE9A92FDE1}"/>
    <dgm:cxn modelId="{5330EBE1-545A-469E-8B16-8B1DC5303131}" type="presOf" srcId="{B03250BB-2F39-41C0-98E5-0EF6A3C33064}" destId="{CEB22459-B733-4832-81EE-CB2CC7D88C8A}" srcOrd="1" destOrd="0" presId="urn:microsoft.com/office/officeart/2005/8/layout/hierarchy6"/>
    <dgm:cxn modelId="{25964EE7-5AEC-41FD-93D5-8A51A9055185}" type="presOf" srcId="{E9843720-0B15-4333-B105-20C0118C036D}" destId="{A819E495-2847-49B4-AF20-84FD04B582FF}" srcOrd="0" destOrd="0" presId="urn:microsoft.com/office/officeart/2005/8/layout/hierarchy6"/>
    <dgm:cxn modelId="{D6C2A7DD-F805-4B91-A02C-1BFFF130AAF6}" type="presOf" srcId="{8A4E1764-01FC-4968-85C2-36EE6C2DA656}" destId="{96A22BFF-664D-4528-9129-0B2F531617F4}" srcOrd="0" destOrd="0" presId="urn:microsoft.com/office/officeart/2005/8/layout/hierarchy6"/>
    <dgm:cxn modelId="{7FADC08D-0DFC-4371-9CB1-6C26AC4621CF}" type="presOf" srcId="{B3890268-6FBF-437B-A26B-63B8AD177950}" destId="{47134D00-AAEF-4586-A9DB-D395A875121E}" srcOrd="0" destOrd="0" presId="urn:microsoft.com/office/officeart/2005/8/layout/hierarchy6"/>
    <dgm:cxn modelId="{06FC80C2-F788-4C5A-85BE-BCDB68B797AC}" type="presOf" srcId="{E7144B72-2B98-4BC0-999F-1A777BD7826E}" destId="{6A2525C9-FA92-431D-924F-1869155C7460}" srcOrd="0" destOrd="0" presId="urn:microsoft.com/office/officeart/2005/8/layout/hierarchy6"/>
    <dgm:cxn modelId="{4F5D5109-05DA-4242-B403-C7063937FA0A}" type="presParOf" srcId="{F057AF67-2BF0-43A9-8316-9C005B29C886}" destId="{CE4C2053-DE7B-44CA-B2F6-015C72F21607}" srcOrd="0" destOrd="0" presId="urn:microsoft.com/office/officeart/2005/8/layout/hierarchy6"/>
    <dgm:cxn modelId="{8554FA71-1D73-45B1-AF89-E7138E35D2D8}" type="presParOf" srcId="{CE4C2053-DE7B-44CA-B2F6-015C72F21607}" destId="{5CAD501A-8C57-4260-BA0B-5A95E5A99239}" srcOrd="0" destOrd="0" presId="urn:microsoft.com/office/officeart/2005/8/layout/hierarchy6"/>
    <dgm:cxn modelId="{6A019FB8-5B45-47CC-BAE4-477280631A7A}" type="presParOf" srcId="{CE4C2053-DE7B-44CA-B2F6-015C72F21607}" destId="{585D9D9C-9326-4BA8-937D-468073EE80BC}" srcOrd="1" destOrd="0" presId="urn:microsoft.com/office/officeart/2005/8/layout/hierarchy6"/>
    <dgm:cxn modelId="{41CBF3FF-BD7C-4A0E-8973-29656BDC186E}" type="presParOf" srcId="{585D9D9C-9326-4BA8-937D-468073EE80BC}" destId="{1776F400-FE33-4109-8F49-C5A39A6A48B4}" srcOrd="0" destOrd="0" presId="urn:microsoft.com/office/officeart/2005/8/layout/hierarchy6"/>
    <dgm:cxn modelId="{B5DAB9E9-5FC4-4A54-A461-154DBDAF445F}" type="presParOf" srcId="{1776F400-FE33-4109-8F49-C5A39A6A48B4}" destId="{34AEE3F4-B4F5-4F88-B93A-E0535D0FFEFF}" srcOrd="0" destOrd="0" presId="urn:microsoft.com/office/officeart/2005/8/layout/hierarchy6"/>
    <dgm:cxn modelId="{023F3B75-A0FE-4B63-B850-F925CAC7C863}" type="presParOf" srcId="{1776F400-FE33-4109-8F49-C5A39A6A48B4}" destId="{2F3C5019-973E-4B4D-9D47-2C6AB6C63ACD}" srcOrd="1" destOrd="0" presId="urn:microsoft.com/office/officeart/2005/8/layout/hierarchy6"/>
    <dgm:cxn modelId="{5A2E01CC-56D8-41A9-A84F-EEF334551A4A}" type="presParOf" srcId="{2F3C5019-973E-4B4D-9D47-2C6AB6C63ACD}" destId="{587194AB-89EE-41D4-8910-1B39258202AA}" srcOrd="0" destOrd="0" presId="urn:microsoft.com/office/officeart/2005/8/layout/hierarchy6"/>
    <dgm:cxn modelId="{092ADFF7-22FB-4D79-A19D-927B6CDA2BC0}" type="presParOf" srcId="{2F3C5019-973E-4B4D-9D47-2C6AB6C63ACD}" destId="{BC0715BB-F2A4-40F9-851B-A74A85F57D36}" srcOrd="1" destOrd="0" presId="urn:microsoft.com/office/officeart/2005/8/layout/hierarchy6"/>
    <dgm:cxn modelId="{6B452072-E9BE-4B61-8618-293E2BDA6A80}" type="presParOf" srcId="{BC0715BB-F2A4-40F9-851B-A74A85F57D36}" destId="{80E3CADF-803D-4C90-8515-354C9D30FBC3}" srcOrd="0" destOrd="0" presId="urn:microsoft.com/office/officeart/2005/8/layout/hierarchy6"/>
    <dgm:cxn modelId="{E9354D6A-971E-403D-85D4-5212410E687D}" type="presParOf" srcId="{BC0715BB-F2A4-40F9-851B-A74A85F57D36}" destId="{8038FA95-D3F0-4454-9A4C-FC88AF6B4290}" srcOrd="1" destOrd="0" presId="urn:microsoft.com/office/officeart/2005/8/layout/hierarchy6"/>
    <dgm:cxn modelId="{648495B2-D35E-487A-BE86-61769EF7E4A6}" type="presParOf" srcId="{8038FA95-D3F0-4454-9A4C-FC88AF6B4290}" destId="{A819E495-2847-49B4-AF20-84FD04B582FF}" srcOrd="0" destOrd="0" presId="urn:microsoft.com/office/officeart/2005/8/layout/hierarchy6"/>
    <dgm:cxn modelId="{19D801F0-4FF4-4155-8A68-53762FDD105E}" type="presParOf" srcId="{8038FA95-D3F0-4454-9A4C-FC88AF6B4290}" destId="{A3609674-FEEC-4FEA-8896-17CC5D63661A}" srcOrd="1" destOrd="0" presId="urn:microsoft.com/office/officeart/2005/8/layout/hierarchy6"/>
    <dgm:cxn modelId="{B4FC4907-E1B7-4E80-BF13-3F42D96C4DED}" type="presParOf" srcId="{A3609674-FEEC-4FEA-8896-17CC5D63661A}" destId="{AF02229C-3FE5-4376-9F17-103BC9FF3853}" srcOrd="0" destOrd="0" presId="urn:microsoft.com/office/officeart/2005/8/layout/hierarchy6"/>
    <dgm:cxn modelId="{A63C264C-C9D0-4E2D-93AC-AF36F4500B5D}" type="presParOf" srcId="{A3609674-FEEC-4FEA-8896-17CC5D63661A}" destId="{95228B2C-51F1-492E-89F8-8CA880C29AC6}" srcOrd="1" destOrd="0" presId="urn:microsoft.com/office/officeart/2005/8/layout/hierarchy6"/>
    <dgm:cxn modelId="{37B7DD43-58AB-4F50-B7CE-BB12AEB8B64C}" type="presParOf" srcId="{8038FA95-D3F0-4454-9A4C-FC88AF6B4290}" destId="{C4F813C0-E11F-4F69-87EA-E1C9DE926C94}" srcOrd="2" destOrd="0" presId="urn:microsoft.com/office/officeart/2005/8/layout/hierarchy6"/>
    <dgm:cxn modelId="{865A8E8C-FB05-40B2-9231-0825FC528EF0}" type="presParOf" srcId="{8038FA95-D3F0-4454-9A4C-FC88AF6B4290}" destId="{4AEA8F95-4A8E-4FD0-9C2A-16A412BD13AC}" srcOrd="3" destOrd="0" presId="urn:microsoft.com/office/officeart/2005/8/layout/hierarchy6"/>
    <dgm:cxn modelId="{DE1BF58F-4493-4D0B-B746-C1945C1F97DE}" type="presParOf" srcId="{4AEA8F95-4A8E-4FD0-9C2A-16A412BD13AC}" destId="{96A22BFF-664D-4528-9129-0B2F531617F4}" srcOrd="0" destOrd="0" presId="urn:microsoft.com/office/officeart/2005/8/layout/hierarchy6"/>
    <dgm:cxn modelId="{46EBF171-3E38-4B78-B574-33624AAF6406}" type="presParOf" srcId="{4AEA8F95-4A8E-4FD0-9C2A-16A412BD13AC}" destId="{860B4C46-0BA6-4FD7-9261-9AD8D39B2D7E}" srcOrd="1" destOrd="0" presId="urn:microsoft.com/office/officeart/2005/8/layout/hierarchy6"/>
    <dgm:cxn modelId="{FAF58E47-349C-431E-BEF0-750DC7D80BA9}" type="presParOf" srcId="{8038FA95-D3F0-4454-9A4C-FC88AF6B4290}" destId="{EF131515-C754-4F00-A5B8-598888D3916C}" srcOrd="4" destOrd="0" presId="urn:microsoft.com/office/officeart/2005/8/layout/hierarchy6"/>
    <dgm:cxn modelId="{2F953E18-108D-41A9-935C-B69E76D71841}" type="presParOf" srcId="{8038FA95-D3F0-4454-9A4C-FC88AF6B4290}" destId="{FDAED79D-D37A-45D6-93C1-21022BBA0C13}" srcOrd="5" destOrd="0" presId="urn:microsoft.com/office/officeart/2005/8/layout/hierarchy6"/>
    <dgm:cxn modelId="{0256698D-2CF7-4109-A42D-6E864375F9FA}" type="presParOf" srcId="{FDAED79D-D37A-45D6-93C1-21022BBA0C13}" destId="{4BE481C3-211D-46A4-B110-558D484C2979}" srcOrd="0" destOrd="0" presId="urn:microsoft.com/office/officeart/2005/8/layout/hierarchy6"/>
    <dgm:cxn modelId="{D9CBE1B9-C3E8-4F2B-B210-ABBE9E949D2F}" type="presParOf" srcId="{FDAED79D-D37A-45D6-93C1-21022BBA0C13}" destId="{4DD17BEF-D6B3-442F-844B-31814345EED7}" srcOrd="1" destOrd="0" presId="urn:microsoft.com/office/officeart/2005/8/layout/hierarchy6"/>
    <dgm:cxn modelId="{68CE062A-CD56-43DD-B40C-F835F9EE0B3A}" type="presParOf" srcId="{8038FA95-D3F0-4454-9A4C-FC88AF6B4290}" destId="{B7790245-1116-437B-B6F1-25929E2349EF}" srcOrd="6" destOrd="0" presId="urn:microsoft.com/office/officeart/2005/8/layout/hierarchy6"/>
    <dgm:cxn modelId="{5CF30B61-BC87-4473-93D9-3ECF14433ECA}" type="presParOf" srcId="{8038FA95-D3F0-4454-9A4C-FC88AF6B4290}" destId="{56375BBD-626F-4D55-9080-F9DEA07D343A}" srcOrd="7" destOrd="0" presId="urn:microsoft.com/office/officeart/2005/8/layout/hierarchy6"/>
    <dgm:cxn modelId="{58A2E92C-29DB-4F63-A1FD-0E2753E17F24}" type="presParOf" srcId="{56375BBD-626F-4D55-9080-F9DEA07D343A}" destId="{C4DEF719-7394-4A26-B6E2-F85B6566E7FE}" srcOrd="0" destOrd="0" presId="urn:microsoft.com/office/officeart/2005/8/layout/hierarchy6"/>
    <dgm:cxn modelId="{7293C39D-94FC-46C4-86FC-2D62322A1AF7}" type="presParOf" srcId="{56375BBD-626F-4D55-9080-F9DEA07D343A}" destId="{897C2052-E291-43B4-875E-A8B5100B9D8F}" srcOrd="1" destOrd="0" presId="urn:microsoft.com/office/officeart/2005/8/layout/hierarchy6"/>
    <dgm:cxn modelId="{58B71132-9D07-4A41-A24B-4B16888B686C}" type="presParOf" srcId="{F057AF67-2BF0-43A9-8316-9C005B29C886}" destId="{448DAB72-7D47-4A53-BFF9-77FC75CDB145}" srcOrd="1" destOrd="0" presId="urn:microsoft.com/office/officeart/2005/8/layout/hierarchy6"/>
    <dgm:cxn modelId="{B6AB1A2C-43AB-4141-84FB-5051208C5BE7}" type="presParOf" srcId="{448DAB72-7D47-4A53-BFF9-77FC75CDB145}" destId="{E5A034D4-9A07-4822-B690-A15D1CE51642}" srcOrd="0" destOrd="0" presId="urn:microsoft.com/office/officeart/2005/8/layout/hierarchy6"/>
    <dgm:cxn modelId="{47BE7B95-DD5B-4011-9FD5-6A3C49E6F08F}" type="presParOf" srcId="{E5A034D4-9A07-4822-B690-A15D1CE51642}" destId="{3A0C326D-82D9-4996-BC1E-445A4B48F104}" srcOrd="0" destOrd="0" presId="urn:microsoft.com/office/officeart/2005/8/layout/hierarchy6"/>
    <dgm:cxn modelId="{EF194E61-3C2D-417A-81AA-1FCED1EBDB73}" type="presParOf" srcId="{E5A034D4-9A07-4822-B690-A15D1CE51642}" destId="{CEB22459-B733-4832-81EE-CB2CC7D88C8A}" srcOrd="1" destOrd="0" presId="urn:microsoft.com/office/officeart/2005/8/layout/hierarchy6"/>
    <dgm:cxn modelId="{1FD7E5A2-E512-4C79-93DA-1EE72984C821}" type="presParOf" srcId="{448DAB72-7D47-4A53-BFF9-77FC75CDB145}" destId="{EE6256CC-1444-4192-8351-709B147743D9}" srcOrd="1" destOrd="0" presId="urn:microsoft.com/office/officeart/2005/8/layout/hierarchy6"/>
    <dgm:cxn modelId="{59981B7C-C45E-4BA3-A695-4A21E3DB4B99}" type="presParOf" srcId="{EE6256CC-1444-4192-8351-709B147743D9}" destId="{C23A5123-0A96-45B6-BEFF-3F23B110C78A}" srcOrd="0" destOrd="0" presId="urn:microsoft.com/office/officeart/2005/8/layout/hierarchy6"/>
    <dgm:cxn modelId="{CB5D583A-F57E-418F-8688-D20998595DBE}" type="presParOf" srcId="{448DAB72-7D47-4A53-BFF9-77FC75CDB145}" destId="{DC49661C-408A-49FC-B2D4-EB7A9C7BB99C}" srcOrd="2" destOrd="0" presId="urn:microsoft.com/office/officeart/2005/8/layout/hierarchy6"/>
    <dgm:cxn modelId="{AAB7FE2D-79AE-4F79-A6C8-62A1D1DDB8D4}" type="presParOf" srcId="{DC49661C-408A-49FC-B2D4-EB7A9C7BB99C}" destId="{47134D00-AAEF-4586-A9DB-D395A875121E}" srcOrd="0" destOrd="0" presId="urn:microsoft.com/office/officeart/2005/8/layout/hierarchy6"/>
    <dgm:cxn modelId="{D34961C3-0A27-428B-9E15-456098BAF2D9}" type="presParOf" srcId="{DC49661C-408A-49FC-B2D4-EB7A9C7BB99C}" destId="{33B89D01-23CB-48B8-B632-50FC4183E3B7}" srcOrd="1" destOrd="0" presId="urn:microsoft.com/office/officeart/2005/8/layout/hierarchy6"/>
    <dgm:cxn modelId="{17809173-845C-4C1F-B33F-D2D5D51444EE}" type="presParOf" srcId="{448DAB72-7D47-4A53-BFF9-77FC75CDB145}" destId="{77CB1670-C931-4D5B-86D1-8BB40C4F5CE5}" srcOrd="3" destOrd="0" presId="urn:microsoft.com/office/officeart/2005/8/layout/hierarchy6"/>
    <dgm:cxn modelId="{5CD7545E-BE64-451C-B451-D7F7091E3C28}" type="presParOf" srcId="{77CB1670-C931-4D5B-86D1-8BB40C4F5CE5}" destId="{0CD73B11-B51C-4080-A3C8-220B28AD9D2F}" srcOrd="0" destOrd="0" presId="urn:microsoft.com/office/officeart/2005/8/layout/hierarchy6"/>
    <dgm:cxn modelId="{3EF2292B-37C5-4A7B-8372-8B90CC10864C}" type="presParOf" srcId="{448DAB72-7D47-4A53-BFF9-77FC75CDB145}" destId="{3DDA6076-C551-466B-8060-1728A34133E3}" srcOrd="4" destOrd="0" presId="urn:microsoft.com/office/officeart/2005/8/layout/hierarchy6"/>
    <dgm:cxn modelId="{1FD0D6D3-3837-4124-9408-BCE588841A36}" type="presParOf" srcId="{3DDA6076-C551-466B-8060-1728A34133E3}" destId="{6A2525C9-FA92-431D-924F-1869155C7460}" srcOrd="0" destOrd="0" presId="urn:microsoft.com/office/officeart/2005/8/layout/hierarchy6"/>
    <dgm:cxn modelId="{96547184-2DAD-45A7-97C4-FEB5497A8161}" type="presParOf" srcId="{3DDA6076-C551-466B-8060-1728A34133E3}" destId="{E64DE41A-904E-423B-9CBC-32D928ADA834}" srcOrd="1" destOrd="0" presId="urn:microsoft.com/office/officeart/2005/8/layout/hierarchy6"/>
    <dgm:cxn modelId="{38ECEEF2-7ED4-4422-9F4E-7F3F3761A887}" type="presParOf" srcId="{448DAB72-7D47-4A53-BFF9-77FC75CDB145}" destId="{914461A2-1092-40F5-8813-F0A390A4816D}" srcOrd="5" destOrd="0" presId="urn:microsoft.com/office/officeart/2005/8/layout/hierarchy6"/>
    <dgm:cxn modelId="{7DEEA8FF-4DDA-4606-91E8-358746A71003}" type="presParOf" srcId="{914461A2-1092-40F5-8813-F0A390A4816D}" destId="{5433EE65-DEF2-4EEA-B9A4-854FA127818B}" srcOrd="0" destOrd="0" presId="urn:microsoft.com/office/officeart/2005/8/layout/hierarchy6"/>
    <dgm:cxn modelId="{8B7A4AFF-66B5-466E-B6A2-19D4331FD23B}" type="presParOf" srcId="{448DAB72-7D47-4A53-BFF9-77FC75CDB145}" destId="{BA0D4B8A-C7FF-4401-A46E-6978AAEB9AB9}" srcOrd="6" destOrd="0" presId="urn:microsoft.com/office/officeart/2005/8/layout/hierarchy6"/>
    <dgm:cxn modelId="{93569815-7419-4952-80AB-A96AE6D75BBA}" type="presParOf" srcId="{BA0D4B8A-C7FF-4401-A46E-6978AAEB9AB9}" destId="{356AEF0D-6F36-4AE4-BAA3-D36C8AED933F}" srcOrd="0" destOrd="0" presId="urn:microsoft.com/office/officeart/2005/8/layout/hierarchy6"/>
    <dgm:cxn modelId="{C2A6A82E-C504-49D0-AF33-34AC6D1E34DF}" type="presParOf" srcId="{BA0D4B8A-C7FF-4401-A46E-6978AAEB9AB9}" destId="{B1CD5A82-EE3D-4BBB-82F7-72F7DCFBB05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AEF0D-6F36-4AE4-BAA3-D36C8AED933F}">
      <dsp:nvSpPr>
        <dsp:cNvPr id="0" name=""/>
        <dsp:cNvSpPr/>
      </dsp:nvSpPr>
      <dsp:spPr>
        <a:xfrm>
          <a:off x="0" y="3624630"/>
          <a:ext cx="8153400" cy="149412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Advisory Board</a:t>
          </a:r>
        </a:p>
      </dsp:txBody>
      <dsp:txXfrm>
        <a:off x="0" y="3624630"/>
        <a:ext cx="2446020" cy="1494123"/>
      </dsp:txXfrm>
    </dsp:sp>
    <dsp:sp modelId="{6A2525C9-FA92-431D-924F-1869155C7460}">
      <dsp:nvSpPr>
        <dsp:cNvPr id="0" name=""/>
        <dsp:cNvSpPr/>
      </dsp:nvSpPr>
      <dsp:spPr>
        <a:xfrm>
          <a:off x="0" y="2665969"/>
          <a:ext cx="8153400" cy="8217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Assistance</a:t>
          </a:r>
        </a:p>
      </dsp:txBody>
      <dsp:txXfrm>
        <a:off x="0" y="2665969"/>
        <a:ext cx="2446020" cy="821709"/>
      </dsp:txXfrm>
    </dsp:sp>
    <dsp:sp modelId="{47134D00-AAEF-4586-A9DB-D395A875121E}">
      <dsp:nvSpPr>
        <dsp:cNvPr id="0" name=""/>
        <dsp:cNvSpPr/>
      </dsp:nvSpPr>
      <dsp:spPr>
        <a:xfrm>
          <a:off x="0" y="1707307"/>
          <a:ext cx="8153400" cy="8217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Center for Study of Local Issues</a:t>
          </a:r>
        </a:p>
      </dsp:txBody>
      <dsp:txXfrm>
        <a:off x="0" y="1707307"/>
        <a:ext cx="2446020" cy="821709"/>
      </dsp:txXfrm>
    </dsp:sp>
    <dsp:sp modelId="{3A0C326D-82D9-4996-BC1E-445A4B48F104}">
      <dsp:nvSpPr>
        <dsp:cNvPr id="0" name=""/>
        <dsp:cNvSpPr/>
      </dsp:nvSpPr>
      <dsp:spPr>
        <a:xfrm>
          <a:off x="0" y="748646"/>
          <a:ext cx="8153400" cy="8217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AACC Administration</a:t>
          </a:r>
        </a:p>
      </dsp:txBody>
      <dsp:txXfrm>
        <a:off x="0" y="748646"/>
        <a:ext cx="2446020" cy="821709"/>
      </dsp:txXfrm>
    </dsp:sp>
    <dsp:sp modelId="{34AEE3F4-B4F5-4F88-B93A-E0535D0FFEFF}">
      <dsp:nvSpPr>
        <dsp:cNvPr id="0" name=""/>
        <dsp:cNvSpPr/>
      </dsp:nvSpPr>
      <dsp:spPr>
        <a:xfrm>
          <a:off x="4704607" y="817121"/>
          <a:ext cx="1027137" cy="68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Sarbanes Director</a:t>
          </a:r>
        </a:p>
      </dsp:txBody>
      <dsp:txXfrm>
        <a:off x="4724663" y="837177"/>
        <a:ext cx="987025" cy="644646"/>
      </dsp:txXfrm>
    </dsp:sp>
    <dsp:sp modelId="{587194AB-89EE-41D4-8910-1B39258202AA}">
      <dsp:nvSpPr>
        <dsp:cNvPr id="0" name=""/>
        <dsp:cNvSpPr/>
      </dsp:nvSpPr>
      <dsp:spPr>
        <a:xfrm>
          <a:off x="5172455" y="1501880"/>
          <a:ext cx="91440" cy="273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3CADF-803D-4C90-8515-354C9D30FBC3}">
      <dsp:nvSpPr>
        <dsp:cNvPr id="0" name=""/>
        <dsp:cNvSpPr/>
      </dsp:nvSpPr>
      <dsp:spPr>
        <a:xfrm>
          <a:off x="4704607" y="1775783"/>
          <a:ext cx="1027137" cy="68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Director</a:t>
          </a:r>
        </a:p>
      </dsp:txBody>
      <dsp:txXfrm>
        <a:off x="4724663" y="1795839"/>
        <a:ext cx="987025" cy="644646"/>
      </dsp:txXfrm>
    </dsp:sp>
    <dsp:sp modelId="{A819E495-2847-49B4-AF20-84FD04B582FF}">
      <dsp:nvSpPr>
        <dsp:cNvPr id="0" name=""/>
        <dsp:cNvSpPr/>
      </dsp:nvSpPr>
      <dsp:spPr>
        <a:xfrm>
          <a:off x="2962623" y="2460541"/>
          <a:ext cx="2255552" cy="273903"/>
        </a:xfrm>
        <a:custGeom>
          <a:avLst/>
          <a:gdLst/>
          <a:ahLst/>
          <a:cxnLst/>
          <a:rect l="0" t="0" r="0" b="0"/>
          <a:pathLst>
            <a:path>
              <a:moveTo>
                <a:pt x="2255552" y="0"/>
              </a:moveTo>
              <a:lnTo>
                <a:pt x="2255552" y="136951"/>
              </a:lnTo>
              <a:lnTo>
                <a:pt x="0" y="136951"/>
              </a:lnTo>
              <a:lnTo>
                <a:pt x="0" y="2739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2229C-3FE5-4376-9F17-103BC9FF3853}">
      <dsp:nvSpPr>
        <dsp:cNvPr id="0" name=""/>
        <dsp:cNvSpPr/>
      </dsp:nvSpPr>
      <dsp:spPr>
        <a:xfrm>
          <a:off x="2449054" y="2734444"/>
          <a:ext cx="1027137" cy="68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Assistant</a:t>
          </a:r>
        </a:p>
      </dsp:txBody>
      <dsp:txXfrm>
        <a:off x="2469110" y="2754500"/>
        <a:ext cx="987025" cy="644646"/>
      </dsp:txXfrm>
    </dsp:sp>
    <dsp:sp modelId="{C4F813C0-E11F-4F69-87EA-E1C9DE926C94}">
      <dsp:nvSpPr>
        <dsp:cNvPr id="0" name=""/>
        <dsp:cNvSpPr/>
      </dsp:nvSpPr>
      <dsp:spPr>
        <a:xfrm>
          <a:off x="4297902" y="2460541"/>
          <a:ext cx="920273" cy="273903"/>
        </a:xfrm>
        <a:custGeom>
          <a:avLst/>
          <a:gdLst/>
          <a:ahLst/>
          <a:cxnLst/>
          <a:rect l="0" t="0" r="0" b="0"/>
          <a:pathLst>
            <a:path>
              <a:moveTo>
                <a:pt x="920273" y="0"/>
              </a:moveTo>
              <a:lnTo>
                <a:pt x="920273" y="136951"/>
              </a:lnTo>
              <a:lnTo>
                <a:pt x="0" y="136951"/>
              </a:lnTo>
              <a:lnTo>
                <a:pt x="0" y="2739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22BFF-664D-4528-9129-0B2F531617F4}">
      <dsp:nvSpPr>
        <dsp:cNvPr id="0" name=""/>
        <dsp:cNvSpPr/>
      </dsp:nvSpPr>
      <dsp:spPr>
        <a:xfrm>
          <a:off x="3784333" y="2734444"/>
          <a:ext cx="1027137" cy="68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Interns/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Students</a:t>
          </a:r>
        </a:p>
      </dsp:txBody>
      <dsp:txXfrm>
        <a:off x="3804389" y="2754500"/>
        <a:ext cx="987025" cy="644646"/>
      </dsp:txXfrm>
    </dsp:sp>
    <dsp:sp modelId="{EF131515-C754-4F00-A5B8-598888D3916C}">
      <dsp:nvSpPr>
        <dsp:cNvPr id="0" name=""/>
        <dsp:cNvSpPr/>
      </dsp:nvSpPr>
      <dsp:spPr>
        <a:xfrm>
          <a:off x="5167536" y="2460541"/>
          <a:ext cx="91440" cy="1210960"/>
        </a:xfrm>
        <a:custGeom>
          <a:avLst/>
          <a:gdLst/>
          <a:ahLst/>
          <a:cxnLst/>
          <a:rect l="0" t="0" r="0" b="0"/>
          <a:pathLst>
            <a:path>
              <a:moveTo>
                <a:pt x="50639" y="0"/>
              </a:moveTo>
              <a:lnTo>
                <a:pt x="50639" y="605480"/>
              </a:lnTo>
              <a:lnTo>
                <a:pt x="45720" y="605480"/>
              </a:lnTo>
              <a:lnTo>
                <a:pt x="45720" y="1210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481C3-211D-46A4-B110-558D484C2979}">
      <dsp:nvSpPr>
        <dsp:cNvPr id="0" name=""/>
        <dsp:cNvSpPr/>
      </dsp:nvSpPr>
      <dsp:spPr>
        <a:xfrm>
          <a:off x="4447052" y="3671502"/>
          <a:ext cx="1532406" cy="1383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Faculty, students community members, politicians, administrators, Capital editor</a:t>
          </a:r>
        </a:p>
      </dsp:txBody>
      <dsp:txXfrm>
        <a:off x="4487559" y="3712009"/>
        <a:ext cx="1451392" cy="1301992"/>
      </dsp:txXfrm>
    </dsp:sp>
    <dsp:sp modelId="{B7790245-1116-437B-B6F1-25929E2349EF}">
      <dsp:nvSpPr>
        <dsp:cNvPr id="0" name=""/>
        <dsp:cNvSpPr/>
      </dsp:nvSpPr>
      <dsp:spPr>
        <a:xfrm>
          <a:off x="5218176" y="2460541"/>
          <a:ext cx="1506902" cy="24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26"/>
              </a:lnTo>
              <a:lnTo>
                <a:pt x="1506902" y="124026"/>
              </a:lnTo>
              <a:lnTo>
                <a:pt x="1506902" y="248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EF719-7394-4A26-B6E2-F85B6566E7FE}">
      <dsp:nvSpPr>
        <dsp:cNvPr id="0" name=""/>
        <dsp:cNvSpPr/>
      </dsp:nvSpPr>
      <dsp:spPr>
        <a:xfrm>
          <a:off x="6211510" y="2708595"/>
          <a:ext cx="1027137" cy="68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Advisory Board</a:t>
          </a:r>
        </a:p>
      </dsp:txBody>
      <dsp:txXfrm>
        <a:off x="6231566" y="2728651"/>
        <a:ext cx="987025" cy="644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0.86667</cdr:x>
      <cdr:y>0.08219</cdr:y>
    </cdr:from>
    <cdr:to>
      <cdr:x>0.87544</cdr:x>
      <cdr:y>0.89041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6B0B4A8-CCC1-4DBE-B471-44F937700C02}"/>
            </a:ext>
          </a:extLst>
        </cdr:cNvPr>
        <cdr:cNvCxnSpPr/>
      </cdr:nvCxnSpPr>
      <cdr:spPr>
        <a:xfrm xmlns:a="http://schemas.openxmlformats.org/drawingml/2006/main">
          <a:off x="7924800" y="457200"/>
          <a:ext cx="80210" cy="449580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0.15789</cdr:x>
      <cdr:y>0.06849</cdr:y>
    </cdr:from>
    <cdr:to>
      <cdr:x>0.16667</cdr:x>
      <cdr:y>0.87671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866A5F86-71D0-428B-9DEE-7BDB64B1E695}"/>
            </a:ext>
          </a:extLst>
        </cdr:cNvPr>
        <cdr:cNvCxnSpPr/>
      </cdr:nvCxnSpPr>
      <cdr:spPr>
        <a:xfrm xmlns:a="http://schemas.openxmlformats.org/drawingml/2006/main">
          <a:off x="1371600" y="381000"/>
          <a:ext cx="76200" cy="449580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</cdr:x>
      <cdr:y>0.08219</cdr:y>
    </cdr:from>
    <cdr:to>
      <cdr:x>0.78465</cdr:x>
      <cdr:y>0.15068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E38CE376-C8B9-4EA5-82FD-319984DF2AA6}"/>
            </a:ext>
          </a:extLst>
        </cdr:cNvPr>
        <cdr:cNvSpPr txBox="1"/>
      </cdr:nvSpPr>
      <cdr:spPr>
        <a:xfrm xmlns:a="http://schemas.openxmlformats.org/drawingml/2006/main">
          <a:off x="3886200" y="457200"/>
          <a:ext cx="3288632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Obama Period</a:t>
          </a:r>
        </a:p>
      </cdr:txBody>
    </cdr:sp>
  </cdr:relSizeAnchor>
  <cdr:relSizeAnchor xmlns:cdr="http://schemas.openxmlformats.org/drawingml/2006/chartDrawing">
    <cdr:from>
      <cdr:x>0.88333</cdr:x>
      <cdr:y>0.06849</cdr:y>
    </cdr:from>
    <cdr:to>
      <cdr:x>1</cdr:x>
      <cdr:y>0.17808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03B8FB6-839A-43FD-AF29-E42868F49AB6}"/>
            </a:ext>
          </a:extLst>
        </cdr:cNvPr>
        <cdr:cNvSpPr txBox="1"/>
      </cdr:nvSpPr>
      <cdr:spPr>
        <a:xfrm xmlns:a="http://schemas.openxmlformats.org/drawingml/2006/main">
          <a:off x="8077200" y="381000"/>
          <a:ext cx="1066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Trump Period</a:t>
          </a:r>
        </a:p>
      </cdr:txBody>
    </cdr:sp>
  </cdr:relSizeAnchor>
  <cdr:relSizeAnchor xmlns:cdr="http://schemas.openxmlformats.org/drawingml/2006/chartDrawing">
    <cdr:from>
      <cdr:x>0.025</cdr:x>
      <cdr:y>0.06849</cdr:y>
    </cdr:from>
    <cdr:to>
      <cdr:x>0.17778</cdr:x>
      <cdr:y>0.13699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603B8FB6-839A-43FD-AF29-E42868F49AB6}"/>
            </a:ext>
          </a:extLst>
        </cdr:cNvPr>
        <cdr:cNvSpPr txBox="1"/>
      </cdr:nvSpPr>
      <cdr:spPr>
        <a:xfrm xmlns:a="http://schemas.openxmlformats.org/drawingml/2006/main">
          <a:off x="228600" y="381000"/>
          <a:ext cx="139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Bush Period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0.34211</cdr:x>
      <cdr:y>0.11429</cdr:y>
    </cdr:from>
    <cdr:to>
      <cdr:x>0.74728</cdr:x>
      <cdr:y>0.18981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971800" y="609600"/>
          <a:ext cx="3519631" cy="402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Favored more by Pittman</a:t>
          </a:r>
          <a:r>
            <a:rPr lang="en-US" sz="1400" b="1" baseline="0" dirty="0"/>
            <a:t> Voters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0.40972</cdr:x>
      <cdr:y>0.84391</cdr:y>
    </cdr:from>
    <cdr:to>
      <cdr:x>0.74139</cdr:x>
      <cdr:y>0.9446</cdr:y>
    </cdr:to>
    <cdr:sp macro="" textlink="">
      <cdr:nvSpPr>
        <cdr:cNvPr id="4" name="Text Box 1"/>
        <cdr:cNvSpPr txBox="1"/>
      </cdr:nvSpPr>
      <cdr:spPr>
        <a:xfrm xmlns:a="http://schemas.openxmlformats.org/drawingml/2006/main">
          <a:off x="3297447" y="3921052"/>
          <a:ext cx="2669289" cy="467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Favored more by Schuh</a:t>
          </a:r>
          <a:r>
            <a:rPr lang="en-US" sz="1400" b="1" baseline="0"/>
            <a:t> Voters</a:t>
          </a:r>
          <a:endParaRPr lang="en-US" sz="14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0.48558</cdr:x>
      <cdr:y>0.05897</cdr:y>
    </cdr:from>
    <cdr:to>
      <cdr:x>0.63477</cdr:x>
      <cdr:y>0.14647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108117" y="273930"/>
          <a:ext cx="954925" cy="4064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Hogan (gov.)</a:t>
          </a:r>
        </a:p>
      </cdr:txBody>
    </cdr:sp>
  </cdr:relSizeAnchor>
  <cdr:relSizeAnchor xmlns:cdr="http://schemas.openxmlformats.org/drawingml/2006/chartDrawing">
    <cdr:from>
      <cdr:x>0.05107</cdr:x>
      <cdr:y>0.20367</cdr:y>
    </cdr:from>
    <cdr:to>
      <cdr:x>0.20485</cdr:x>
      <cdr:y>0.29116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26891" y="946038"/>
          <a:ext cx="984326" cy="4064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Neuman (CE)</a:t>
          </a:r>
        </a:p>
      </cdr:txBody>
    </cdr:sp>
  </cdr:relSizeAnchor>
  <cdr:relSizeAnchor xmlns:cdr="http://schemas.openxmlformats.org/drawingml/2006/chartDrawing">
    <cdr:from>
      <cdr:x>0.05225</cdr:x>
      <cdr:y>0.41065</cdr:y>
    </cdr:from>
    <cdr:to>
      <cdr:x>0.22636</cdr:x>
      <cdr:y>0.47081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34464" y="1907495"/>
          <a:ext cx="1114443" cy="2794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Obama (Pres.)</a:t>
          </a:r>
        </a:p>
      </cdr:txBody>
    </cdr:sp>
  </cdr:relSizeAnchor>
  <cdr:relSizeAnchor xmlns:cdr="http://schemas.openxmlformats.org/drawingml/2006/chartDrawing">
    <cdr:from>
      <cdr:x>0.05299</cdr:x>
      <cdr:y>0.65051</cdr:y>
    </cdr:from>
    <cdr:to>
      <cdr:x>0.2271</cdr:x>
      <cdr:y>0.738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339184" y="3021620"/>
          <a:ext cx="1114443" cy="4064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O'Malley (gov.)</a:t>
          </a:r>
        </a:p>
      </cdr:txBody>
    </cdr:sp>
  </cdr:relSizeAnchor>
  <cdr:relSizeAnchor xmlns:cdr="http://schemas.openxmlformats.org/drawingml/2006/chartDrawing">
    <cdr:from>
      <cdr:x>0.32535</cdr:x>
      <cdr:y>0.63285</cdr:y>
    </cdr:from>
    <cdr:to>
      <cdr:x>0.49946</cdr:x>
      <cdr:y>0.74767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2082479" y="2939592"/>
          <a:ext cx="1114443" cy="53335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1st Poll after 2014 election</a:t>
          </a:r>
        </a:p>
      </cdr:txBody>
    </cdr:sp>
  </cdr:relSizeAnchor>
  <cdr:relSizeAnchor xmlns:cdr="http://schemas.openxmlformats.org/drawingml/2006/chartDrawing">
    <cdr:from>
      <cdr:x>0.32198</cdr:x>
      <cdr:y>0.12193</cdr:y>
    </cdr:from>
    <cdr:to>
      <cdr:x>0.32495</cdr:x>
      <cdr:y>0.86424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AAC576A0-5E9F-4F66-8104-D48990FC89F3}"/>
            </a:ext>
          </a:extLst>
        </cdr:cNvPr>
        <cdr:cNvCxnSpPr/>
      </cdr:nvCxnSpPr>
      <cdr:spPr>
        <a:xfrm xmlns:a="http://schemas.openxmlformats.org/drawingml/2006/main" flipH="1" flipV="1">
          <a:off x="2060903" y="566355"/>
          <a:ext cx="19050" cy="3448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0.72592</cdr:x>
      <cdr:y>0.12872</cdr:y>
    </cdr:from>
    <cdr:to>
      <cdr:x>0.72889</cdr:x>
      <cdr:y>0.87103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5A590F9F-CC97-49D8-A554-3D1393D9DA4C}"/>
            </a:ext>
          </a:extLst>
        </cdr:cNvPr>
        <cdr:cNvCxnSpPr/>
      </cdr:nvCxnSpPr>
      <cdr:spPr>
        <a:xfrm xmlns:a="http://schemas.openxmlformats.org/drawingml/2006/main" flipH="1" flipV="1">
          <a:off x="4646448" y="597886"/>
          <a:ext cx="19050" cy="3448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0.65734</cdr:x>
      <cdr:y>0.2766</cdr:y>
    </cdr:from>
    <cdr:to>
      <cdr:x>0.79784</cdr:x>
      <cdr:y>0.36408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4207512" y="1284812"/>
          <a:ext cx="899325" cy="4063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Schuh (CE.)</a:t>
          </a:r>
        </a:p>
      </cdr:txBody>
    </cdr:sp>
  </cdr:relSizeAnchor>
  <cdr:relSizeAnchor xmlns:cdr="http://schemas.openxmlformats.org/drawingml/2006/chartDrawing">
    <cdr:from>
      <cdr:x>0.73185</cdr:x>
      <cdr:y>0.71174</cdr:y>
    </cdr:from>
    <cdr:to>
      <cdr:x>0.9134</cdr:x>
      <cdr:y>0.80401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4684422" y="3306031"/>
          <a:ext cx="1162065" cy="42860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aseline="0">
              <a:solidFill>
                <a:sysClr val="windowText" lastClr="000000"/>
              </a:solidFill>
            </a:rPr>
            <a:t>1st poll after Trump elected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0.47706</cdr:x>
      <cdr:y>0.0866</cdr:y>
    </cdr:from>
    <cdr:to>
      <cdr:x>0.77669</cdr:x>
      <cdr:y>0.18749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E3C57A6-6EB0-437E-9AE4-1423EE85A25F}"/>
            </a:ext>
          </a:extLst>
        </cdr:cNvPr>
        <cdr:cNvSpPr txBox="1"/>
      </cdr:nvSpPr>
      <cdr:spPr>
        <a:xfrm xmlns:a="http://schemas.openxmlformats.org/drawingml/2006/main">
          <a:off x="3962400" y="545009"/>
          <a:ext cx="2488667" cy="63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Sharp partisan differences except</a:t>
          </a:r>
          <a:r>
            <a:rPr lang="en-US" sz="1600" baseline="0" dirty="0"/>
            <a:t> on SC retirement</a:t>
          </a:r>
          <a:endParaRPr lang="en-US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0.199</cdr:x>
      <cdr:y>0.07864</cdr:y>
    </cdr:from>
    <cdr:to>
      <cdr:x>0.6656</cdr:x>
      <cdr:y>0.13739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E3C57A6-6EB0-437E-9AE4-1423EE85A25F}"/>
            </a:ext>
          </a:extLst>
        </cdr:cNvPr>
        <cdr:cNvSpPr txBox="1"/>
      </cdr:nvSpPr>
      <cdr:spPr>
        <a:xfrm xmlns:a="http://schemas.openxmlformats.org/drawingml/2006/main">
          <a:off x="1741669" y="457201"/>
          <a:ext cx="4083715" cy="341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Mild partisan differences on state issues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0.06386</cdr:y>
    </cdr:from>
    <cdr:to>
      <cdr:x>0.54523</cdr:x>
      <cdr:y>0.17497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E3C57A6-6EB0-437E-9AE4-1423EE85A25F}"/>
            </a:ext>
          </a:extLst>
        </cdr:cNvPr>
        <cdr:cNvSpPr txBox="1"/>
      </cdr:nvSpPr>
      <cdr:spPr>
        <a:xfrm xmlns:a="http://schemas.openxmlformats.org/drawingml/2006/main">
          <a:off x="0" y="381001"/>
          <a:ext cx="4724383" cy="662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Significant partisan differences on local issues except contributions from developers </a:t>
          </a:r>
        </a:p>
      </cdr:txBody>
    </cdr:sp>
  </cdr:relSizeAnchor>
  <cdr:relSizeAnchor xmlns:cdr="http://schemas.openxmlformats.org/drawingml/2006/chartDrawing">
    <cdr:from>
      <cdr:x>0.01633</cdr:x>
      <cdr:y>0.17881</cdr:y>
    </cdr:from>
    <cdr:to>
      <cdr:x>0.28015</cdr:x>
      <cdr:y>0.9068</cdr:y>
    </cdr:to>
    <cdr:sp macro="" textlink="">
      <cdr:nvSpPr>
        <cdr:cNvPr id="3" name="Rectangle: Rounded Corners 2">
          <a:extLst xmlns:a="http://schemas.openxmlformats.org/drawingml/2006/main">
            <a:ext uri="{FF2B5EF4-FFF2-40B4-BE49-F238E27FC236}">
              <a16:creationId xmlns:a16="http://schemas.microsoft.com/office/drawing/2014/main" id="{DB21D4B3-39D4-414A-8177-8A9BCEAED28A}"/>
            </a:ext>
          </a:extLst>
        </cdr:cNvPr>
        <cdr:cNvSpPr/>
      </cdr:nvSpPr>
      <cdr:spPr bwMode="auto">
        <a:xfrm xmlns:a="http://schemas.openxmlformats.org/drawingml/2006/main">
          <a:off x="141498" y="1066828"/>
          <a:ext cx="2285971" cy="4343383"/>
        </a:xfrm>
        <a:prstGeom xmlns:a="http://schemas.openxmlformats.org/drawingml/2006/main" prst="roundRect">
          <a:avLst/>
        </a:prstGeom>
        <a:gradFill xmlns:a="http://schemas.openxmlformats.org/drawingml/2006/main" rotWithShape="1">
          <a:gsLst>
            <a:gs pos="0">
              <a:schemeClr val="bg2">
                <a:gamma/>
                <a:tint val="26667"/>
                <a:invGamma/>
                <a:alpha val="0"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xmlns:a="http://schemas.openxmlformats.org/drawingml/2006/main" w="19050">
          <a:solidFill>
            <a:schemeClr val="tx1"/>
          </a:solidFill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rot="0" spcFirstLastPara="0" vert="horz" wrap="non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0"/>
            </a:spcBef>
            <a:spcAft>
              <a:spcPct val="0"/>
            </a:spcAft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 baseline="-250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0.88889</cdr:x>
      <cdr:y>0.13889</cdr:y>
    </cdr:from>
    <cdr:to>
      <cdr:x>1</cdr:x>
      <cdr:y>0.22222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EC985AB-7A19-4796-BF41-0FEF3436D33B}"/>
            </a:ext>
          </a:extLst>
        </cdr:cNvPr>
        <cdr:cNvSpPr txBox="1"/>
      </cdr:nvSpPr>
      <cdr:spPr>
        <a:xfrm xmlns:a="http://schemas.openxmlformats.org/drawingml/2006/main">
          <a:off x="7315200" y="76200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Big gain</a:t>
          </a:r>
        </a:p>
      </cdr:txBody>
    </cdr:sp>
  </cdr:relSizeAnchor>
  <cdr:relSizeAnchor xmlns:cdr="http://schemas.openxmlformats.org/drawingml/2006/chartDrawing">
    <cdr:from>
      <cdr:x>0.65741</cdr:x>
      <cdr:y>0.73611</cdr:y>
    </cdr:from>
    <cdr:to>
      <cdr:x>0.88889</cdr:x>
      <cdr:y>0.81944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CCA9391-9086-4761-B576-DDE6A932EE5F}"/>
            </a:ext>
          </a:extLst>
        </cdr:cNvPr>
        <cdr:cNvSpPr txBox="1"/>
      </cdr:nvSpPr>
      <cdr:spPr>
        <a:xfrm xmlns:a="http://schemas.openxmlformats.org/drawingml/2006/main">
          <a:off x="5410200" y="4038600"/>
          <a:ext cx="1905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Big loss</a:t>
          </a:r>
        </a:p>
      </cdr:txBody>
    </cdr:sp>
  </cdr:relSizeAnchor>
  <cdr:relSizeAnchor xmlns:cdr="http://schemas.openxmlformats.org/drawingml/2006/chartDrawing">
    <cdr:from>
      <cdr:x>0.22222</cdr:x>
      <cdr:y>0.75</cdr:y>
    </cdr:from>
    <cdr:to>
      <cdr:x>0.4537</cdr:x>
      <cdr:y>0.83333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4315CC6B-5699-422F-B39B-252A757AB39E}"/>
            </a:ext>
          </a:extLst>
        </cdr:cNvPr>
        <cdr:cNvSpPr txBox="1"/>
      </cdr:nvSpPr>
      <cdr:spPr>
        <a:xfrm xmlns:a="http://schemas.openxmlformats.org/drawingml/2006/main">
          <a:off x="1828812" y="4114800"/>
          <a:ext cx="1904988" cy="457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Mild gains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0.50893</cdr:x>
      <cdr:y>0.14286</cdr:y>
    </cdr:from>
    <cdr:to>
      <cdr:x>0.50893</cdr:x>
      <cdr:y>0.71429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7A0251A-377F-4389-8A73-EABCE5EF2DE3}"/>
            </a:ext>
          </a:extLst>
        </cdr:cNvPr>
        <cdr:cNvCxnSpPr/>
      </cdr:nvCxnSpPr>
      <cdr:spPr>
        <a:xfrm xmlns:a="http://schemas.openxmlformats.org/drawingml/2006/main">
          <a:off x="4343400" y="457200"/>
          <a:ext cx="0" cy="1828800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0.35345</cdr:x>
      <cdr:y>0.08219</cdr:y>
    </cdr:from>
    <cdr:to>
      <cdr:x>0.69828</cdr:x>
      <cdr:y>0.20548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4AF1648-5F8D-48AB-A418-F6DCC9AB4C31}"/>
            </a:ext>
          </a:extLst>
        </cdr:cNvPr>
        <cdr:cNvSpPr txBox="1"/>
      </cdr:nvSpPr>
      <cdr:spPr>
        <a:xfrm xmlns:a="http://schemas.openxmlformats.org/drawingml/2006/main">
          <a:off x="3124200" y="457200"/>
          <a:ext cx="3048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0.35345</cdr:x>
      <cdr:y>0</cdr:y>
    </cdr:from>
    <cdr:to>
      <cdr:x>0.68103</cdr:x>
      <cdr:y>0.17808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5042B05-DF55-4260-8FC0-4A592862A90A}"/>
            </a:ext>
          </a:extLst>
        </cdr:cNvPr>
        <cdr:cNvSpPr txBox="1"/>
      </cdr:nvSpPr>
      <cdr:spPr>
        <a:xfrm xmlns:a="http://schemas.openxmlformats.org/drawingml/2006/main">
          <a:off x="3124200" y="-1219200"/>
          <a:ext cx="28956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Jealous-Hogan, </a:t>
          </a:r>
        </a:p>
        <a:p xmlns:a="http://schemas.openxmlformats.org/drawingml/2006/main">
          <a:pPr algn="ctr"/>
          <a:r>
            <a:rPr lang="en-US" sz="2000" b="1" dirty="0"/>
            <a:t>Pittman-Schuh Net Vote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0.13393</cdr:x>
      <cdr:y>0.07246</cdr:y>
    </cdr:from>
    <cdr:to>
      <cdr:x>0.50893</cdr:x>
      <cdr:y>0.2029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7592C62-5E42-41BC-BF0C-55A36FBED196}"/>
            </a:ext>
          </a:extLst>
        </cdr:cNvPr>
        <cdr:cNvSpPr txBox="1"/>
      </cdr:nvSpPr>
      <cdr:spPr>
        <a:xfrm xmlns:a="http://schemas.openxmlformats.org/drawingml/2006/main">
          <a:off x="1143000" y="381000"/>
          <a:ext cx="3200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Development, Education and Party Strongest for Pittman</a:t>
          </a:r>
        </a:p>
      </cdr:txBody>
    </cdr:sp>
  </cdr:relSizeAnchor>
  <cdr:relSizeAnchor xmlns:cdr="http://schemas.openxmlformats.org/drawingml/2006/chartDrawing">
    <cdr:from>
      <cdr:x>0.54464</cdr:x>
      <cdr:y>0.05797</cdr:y>
    </cdr:from>
    <cdr:to>
      <cdr:x>0.91964</cdr:x>
      <cdr:y>0.18841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689188E-9880-4499-8E10-AD1E1CD7EB1D}"/>
            </a:ext>
          </a:extLst>
        </cdr:cNvPr>
        <cdr:cNvSpPr txBox="1"/>
      </cdr:nvSpPr>
      <cdr:spPr>
        <a:xfrm xmlns:a="http://schemas.openxmlformats.org/drawingml/2006/main">
          <a:off x="4648200" y="304800"/>
          <a:ext cx="3200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Record, Taxes, Vision - Strongest for Schuh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EEF01C-F3C5-4BA9-8CD8-8EADFB5216AC}" type="datetimeFigureOut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53DA49-A770-4016-BD7E-453B852CE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4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191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980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58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67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7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3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08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731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77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316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858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16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15DC-EE19-4324-8653-6263BC04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BBACE-4349-4AF0-9DEF-327D9B832F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F807-A4D8-4807-9A10-5A5AF2894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A7C5-329D-4675-AED3-3023B3F8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AB19-691B-4FAF-B489-ACB2A124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A50F2-04C8-419A-B455-64975EFDB0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455A5-3A02-4F74-BE7A-D54C16EA7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029F6-A24E-4651-9F93-99F7A0CFC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DF1B0-DA9A-4AEC-ADB3-3B2B72886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27DF-4A91-44F3-8EA7-B6781C1F1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22762-5C20-4CB1-9ED0-454FA153D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35D98-411A-42E5-B016-A361A1E4F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68491-D955-452B-B842-0C3F449CC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BF537C-CB24-49F9-A909-762A65A272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acc.edu/csl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dnataf@aacc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interactive/2018/upshot/elections-poll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68300" y="748506"/>
            <a:ext cx="4648200" cy="209311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Learning with the </a:t>
            </a:r>
            <a:br>
              <a:rPr lang="en-US" altLang="en-US" sz="3200" dirty="0"/>
            </a:br>
            <a:r>
              <a:rPr lang="en-US" altLang="en-US" sz="3200" dirty="0"/>
              <a:t>Center for the Study of Local Issues: </a:t>
            </a:r>
            <a:br>
              <a:rPr lang="en-US" altLang="en-US" sz="3200" dirty="0"/>
            </a:br>
            <a:r>
              <a:rPr lang="en-US" altLang="en-US" sz="3200" b="1" dirty="0"/>
              <a:t>Introductory Meeting</a:t>
            </a: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828800" y="3200400"/>
            <a:ext cx="5334000" cy="25853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Dan Nataf, PhD, </a:t>
            </a:r>
            <a:r>
              <a:rPr lang="en-US" altLang="en-US" sz="1800" dirty="0"/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Center for the Study of Local Issues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Careers 132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Anne Arundel Community College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101 College Parkway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Arnold, MD 21012-1895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hlinkClick r:id="rId3"/>
              </a:rPr>
              <a:t>http:www2.aacc.edu/</a:t>
            </a:r>
            <a:r>
              <a:rPr lang="en-US" altLang="en-US" sz="1800" dirty="0" err="1">
                <a:hlinkClick r:id="rId3"/>
              </a:rPr>
              <a:t>csli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hlinkClick r:id="rId4"/>
              </a:rPr>
              <a:t>ddnataf@aacc.edu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410.777.2733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685800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Agenda: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Mission/History of CSLI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Understanding surveys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Your role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previous findings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Questionnaire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Next steps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F95A3B7-007C-4675-A139-531A33681AB8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152400" y="1657134"/>
            <a:ext cx="7924800" cy="49722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9C5D52-FE0C-4678-8909-A89892EF1E70}"/>
              </a:ext>
            </a:extLst>
          </p:cNvPr>
          <p:cNvSpPr txBox="1"/>
          <p:nvPr/>
        </p:nvSpPr>
        <p:spPr>
          <a:xfrm>
            <a:off x="32004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38 calls/complete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86CCAA-BEC7-461D-826E-FD5EFE2B1BB2}"/>
              </a:ext>
            </a:extLst>
          </p:cNvPr>
          <p:cNvSpPr txBox="1"/>
          <p:nvPr/>
        </p:nvSpPr>
        <p:spPr>
          <a:xfrm>
            <a:off x="3048000" y="480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51 calls/complete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4C54A-2A97-4E08-8105-6F718C0B982B}"/>
              </a:ext>
            </a:extLst>
          </p:cNvPr>
          <p:cNvSpPr txBox="1"/>
          <p:nvPr/>
        </p:nvSpPr>
        <p:spPr>
          <a:xfrm>
            <a:off x="3076492" y="5987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69 calls/complete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FFC444-9BD8-4CE9-8FF3-1E19007E0002}"/>
              </a:ext>
            </a:extLst>
          </p:cNvPr>
          <p:cNvSpPr txBox="1"/>
          <p:nvPr/>
        </p:nvSpPr>
        <p:spPr>
          <a:xfrm>
            <a:off x="457200" y="206734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many calls did the </a:t>
            </a:r>
            <a:r>
              <a:rPr lang="en-US" sz="3200" dirty="0">
                <a:hlinkClick r:id="rId3"/>
              </a:rPr>
              <a:t>New York Times </a:t>
            </a:r>
            <a:r>
              <a:rPr lang="en-US" sz="3200" dirty="0"/>
              <a:t>have to make when polling during the 2018 mid-terms?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424A15-5E9D-48AD-92CB-F51AE020C782}"/>
              </a:ext>
            </a:extLst>
          </p:cNvPr>
          <p:cNvSpPr/>
          <p:nvPr/>
        </p:nvSpPr>
        <p:spPr>
          <a:xfrm>
            <a:off x="3076492" y="3429000"/>
            <a:ext cx="210510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EF020E-2717-46EA-B432-5561289FF60F}"/>
              </a:ext>
            </a:extLst>
          </p:cNvPr>
          <p:cNvSpPr/>
          <p:nvPr/>
        </p:nvSpPr>
        <p:spPr>
          <a:xfrm>
            <a:off x="2895600" y="4743666"/>
            <a:ext cx="210510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17900B-DF93-48A6-A33C-5BE1C90A4C92}"/>
              </a:ext>
            </a:extLst>
          </p:cNvPr>
          <p:cNvSpPr/>
          <p:nvPr/>
        </p:nvSpPr>
        <p:spPr>
          <a:xfrm>
            <a:off x="2986046" y="5943600"/>
            <a:ext cx="210510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27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2023262"/>
            <a:ext cx="8610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Choices</a:t>
            </a:r>
            <a:r>
              <a:rPr lang="en-US" altLang="en-US" sz="2400" b="1" dirty="0">
                <a:solidFill>
                  <a:schemeClr val="bg2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   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Face to face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=&gt;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Telephone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   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Self-administered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- by mail, exit poll, group setting</a:t>
            </a: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=&gt;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Online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a version of ‘self administered’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1173811"/>
            <a:ext cx="6707187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 b="1" dirty="0"/>
          </a:p>
          <a:p>
            <a:pPr algn="ctr">
              <a:defRPr/>
            </a:pPr>
            <a:r>
              <a:rPr lang="en-US" altLang="en-US" b="1" dirty="0">
                <a:solidFill>
                  <a:schemeClr val="tx2"/>
                </a:solidFill>
              </a:rPr>
              <a:t> </a:t>
            </a:r>
          </a:p>
          <a:p>
            <a:pPr algn="ctr">
              <a:defRPr/>
            </a:pPr>
            <a:r>
              <a:rPr lang="en-US" altLang="en-US" sz="2400" b="1" u="sng" dirty="0">
                <a:solidFill>
                  <a:schemeClr val="tx1"/>
                </a:solidFill>
              </a:rPr>
              <a:t>How do surveys work? </a:t>
            </a:r>
            <a:r>
              <a:rPr lang="en-US" altLang="en-US" sz="2400" b="1" dirty="0">
                <a:solidFill>
                  <a:schemeClr val="tx1"/>
                </a:solidFill>
              </a:rPr>
              <a:t>(Data collection methods)</a:t>
            </a:r>
            <a:br>
              <a:rPr lang="en-US" altLang="en-US" sz="2400" b="1" dirty="0">
                <a:solidFill>
                  <a:schemeClr val="tx1"/>
                </a:solidFill>
              </a:rPr>
            </a:br>
            <a:endParaRPr lang="en-US" altLang="en-US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1066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74373" y="3150401"/>
            <a:ext cx="6324601" cy="533400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8410" y="4572000"/>
            <a:ext cx="6858000" cy="5334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07763" y="990600"/>
            <a:ext cx="7407275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Data collection continued)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/>
              <a:t>How do we choose who shall participate in survey?</a:t>
            </a:r>
            <a:r>
              <a:rPr lang="en-US" altLang="en-US" sz="2000" b="1" dirty="0">
                <a:solidFill>
                  <a:schemeClr val="bg2"/>
                </a:solidFill>
              </a:rPr>
              <a:t/>
            </a:r>
            <a:br>
              <a:rPr lang="en-US" altLang="en-US" sz="2000" b="1" dirty="0">
                <a:solidFill>
                  <a:schemeClr val="bg2"/>
                </a:solidFill>
              </a:rPr>
            </a:b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  </a:t>
            </a:r>
            <a:br>
              <a:rPr lang="en-US" altLang="en-US" sz="2000" b="1" dirty="0">
                <a:solidFill>
                  <a:schemeClr val="bg2"/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(1) Randomly select from listed phone numbers 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(2) Use computer generated “likely unlisted residential numbers within your target jurisdiction”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(3)  Add in some random </a:t>
            </a:r>
            <a:r>
              <a:rPr lang="en-US" altLang="en-US" sz="2000" b="1" u="sng" dirty="0">
                <a:solidFill>
                  <a:schemeClr val="accent5">
                    <a:lumMod val="50000"/>
                  </a:schemeClr>
                </a:solidFill>
              </a:rPr>
              <a:t>cell phone/targeted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numbers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CSLI’s lists of numbers are a 70/30 landline/targeted percent mix</a:t>
            </a:r>
            <a:br>
              <a:rPr lang="en-US" altLang="en-US" sz="2000" b="1" dirty="0"/>
            </a:b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We start with over 11,000 phone numbers!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i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66800" y="1981200"/>
            <a:ext cx="65532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1676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34962" y="792163"/>
            <a:ext cx="7407275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Survey assumptions)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we assuming in using telephone numbers?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	</a:t>
            </a:r>
            <a:r>
              <a:rPr lang="en-US" altLang="en-US" sz="2000" b="1" dirty="0"/>
              <a:t>That everyone in our target universe is equally likely to have a phone and willing/able to answer a survey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Could other methods be used to ensure more complete representation?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Ideally, </a:t>
            </a:r>
            <a:r>
              <a:rPr lang="en-US" altLang="en-US" sz="2000" b="1" dirty="0">
                <a:solidFill>
                  <a:srgbClr val="FF0000"/>
                </a:solidFill>
              </a:rPr>
              <a:t>yes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! But the other data collection methods are harder to implement and/or more expensive…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832226"/>
            <a:ext cx="7162800" cy="838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5800" y="2133600"/>
            <a:ext cx="6934200" cy="6858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447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7924800" cy="577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(Sources of error)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other data collection challenges?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lvl="3" eaLnBrk="1" hangingPunct="1">
              <a:lnSpc>
                <a:spcPts val="1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2"/>
                </a:solidFill>
              </a:rPr>
              <a:t/>
            </a:r>
            <a:br>
              <a:rPr lang="en-US" altLang="en-US" b="1" dirty="0">
                <a:solidFill>
                  <a:schemeClr val="bg2"/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Interviewer bias 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Social desirability (“Halo effect”)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Unclear questions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Non-attitudes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Non-response bias (both overall and for items)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Unequal representation of subgroups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None of these is necessarily a fatal flaw,</a:t>
            </a:r>
            <a:r>
              <a:rPr lang="en-US" altLang="en-US" sz="1800" b="1" dirty="0">
                <a:solidFill>
                  <a:schemeClr val="bg2"/>
                </a:solidFill>
              </a:rPr>
              <a:t> </a:t>
            </a:r>
            <a:r>
              <a:rPr lang="en-US" altLang="en-US" sz="1800" b="1" dirty="0">
                <a:solidFill>
                  <a:schemeClr val="tx2">
                    <a:lumMod val="75000"/>
                  </a:schemeClr>
                </a:solidFill>
              </a:rPr>
              <a:t>but should make us sensitive that there are more sources of error than just the statistical ‘margin of error’</a:t>
            </a:r>
            <a:endParaRPr lang="en-US" altLang="en-US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33500" y="1524000"/>
            <a:ext cx="57150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3716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Semi-annual Surveys: Recent Major Topics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69924" y="1600200"/>
            <a:ext cx="7407275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Major issues facing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Economic conditions and concerns in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Cost of higher education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County schools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County infrastructure needs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Death Penalty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Presidential job approval/election prediction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Gun control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Marijuana use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Drug abuse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Elections – “horserace” “key issues”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Lots of demographic info: </a:t>
            </a:r>
            <a:r>
              <a:rPr lang="en-US" altLang="en-US" sz="2000" b="1" dirty="0">
                <a:solidFill>
                  <a:srgbClr val="0070C0"/>
                </a:solidFill>
              </a:rPr>
              <a:t>age, income, employment situation, race, religion, gender, party, ideology</a:t>
            </a:r>
            <a:endParaRPr lang="en-US" altLang="en-US" sz="1600" b="1" dirty="0">
              <a:solidFill>
                <a:srgbClr val="0070C0"/>
              </a:solidFill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315200" cy="715963"/>
          </a:xfrm>
        </p:spPr>
        <p:txBody>
          <a:bodyPr/>
          <a:lstStyle/>
          <a:p>
            <a:pPr algn="ctr"/>
            <a:r>
              <a:rPr lang="en-US" sz="2800" b="1" dirty="0"/>
              <a:t>Presidential Job Approval: CSLI vs. Gallup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ADC97AC-546C-4C5B-AD62-7F7E5E9708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100025"/>
              </p:ext>
            </p:extLst>
          </p:nvPr>
        </p:nvGraphicFramePr>
        <p:xfrm>
          <a:off x="-76200" y="12192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460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066800" y="0"/>
            <a:ext cx="7315200" cy="71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05A5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05A5B"/>
                </a:solidFill>
                <a:latin typeface="Microsoft Sans Serif" panose="020B0604020202020204" pitchFamily="34" charset="0"/>
              </a:defRPr>
            </a:lvl9pPr>
          </a:lstStyle>
          <a:p>
            <a:pPr algn="ctr"/>
            <a:r>
              <a:rPr lang="en-US" sz="2800" baseline="0" dirty="0"/>
              <a:t>Job Approval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07AE62F-D600-4458-988E-36D77957A806}"/>
              </a:ext>
            </a:extLst>
          </p:cNvPr>
          <p:cNvGraphicFramePr/>
          <p:nvPr>
            <p:extLst/>
          </p:nvPr>
        </p:nvGraphicFramePr>
        <p:xfrm>
          <a:off x="457200" y="1295400"/>
          <a:ext cx="8229600" cy="537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823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Most important problem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57971C5-5FE9-4F26-81D6-7F12F0D1FC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0448785"/>
              </p:ext>
            </p:extLst>
          </p:nvPr>
        </p:nvGraphicFramePr>
        <p:xfrm>
          <a:off x="318408" y="838201"/>
          <a:ext cx="8673192" cy="523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C39DB7A8-99EB-403F-AD89-9862080EFC29}"/>
              </a:ext>
            </a:extLst>
          </p:cNvPr>
          <p:cNvSpPr txBox="1"/>
          <p:nvPr/>
        </p:nvSpPr>
        <p:spPr>
          <a:xfrm>
            <a:off x="1371600" y="2590800"/>
            <a:ext cx="1295465" cy="304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High taxes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34796BC1-B4F9-41B7-8430-F1992B258927}"/>
              </a:ext>
            </a:extLst>
          </p:cNvPr>
          <p:cNvSpPr txBox="1"/>
          <p:nvPr/>
        </p:nvSpPr>
        <p:spPr>
          <a:xfrm>
            <a:off x="1104973" y="3575760"/>
            <a:ext cx="914359" cy="304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Economy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278A060-F862-499A-A185-623B417BA733}"/>
              </a:ext>
            </a:extLst>
          </p:cNvPr>
          <p:cNvSpPr txBox="1"/>
          <p:nvPr/>
        </p:nvSpPr>
        <p:spPr>
          <a:xfrm>
            <a:off x="417399" y="4025302"/>
            <a:ext cx="990564" cy="304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Education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278A060-F862-499A-A185-623B417BA733}"/>
              </a:ext>
            </a:extLst>
          </p:cNvPr>
          <p:cNvSpPr txBox="1"/>
          <p:nvPr/>
        </p:nvSpPr>
        <p:spPr>
          <a:xfrm>
            <a:off x="6705600" y="1828801"/>
            <a:ext cx="1295400" cy="30681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Drugs/crime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85321E0-26E5-4662-870A-3912DD673D92}"/>
              </a:ext>
            </a:extLst>
          </p:cNvPr>
          <p:cNvSpPr txBox="1"/>
          <p:nvPr/>
        </p:nvSpPr>
        <p:spPr>
          <a:xfrm>
            <a:off x="7682621" y="3637357"/>
            <a:ext cx="1142971" cy="3047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Growth/dev.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8BB64082-F2F8-49DC-B3A8-34F09ABD80C3}"/>
              </a:ext>
            </a:extLst>
          </p:cNvPr>
          <p:cNvSpPr txBox="1"/>
          <p:nvPr/>
        </p:nvSpPr>
        <p:spPr>
          <a:xfrm>
            <a:off x="3886200" y="4572000"/>
            <a:ext cx="1143058" cy="304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Environment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54ED9090-0322-4FB9-9EBB-1B3DE6218605}"/>
              </a:ext>
            </a:extLst>
          </p:cNvPr>
          <p:cNvSpPr txBox="1"/>
          <p:nvPr/>
        </p:nvSpPr>
        <p:spPr>
          <a:xfrm>
            <a:off x="6553200" y="4244072"/>
            <a:ext cx="1142971" cy="304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Transp.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19E7A07-346E-4616-9472-0C7A11B4836F}"/>
              </a:ext>
            </a:extLst>
          </p:cNvPr>
          <p:cNvSpPr txBox="1">
            <a:spLocks/>
          </p:cNvSpPr>
          <p:nvPr/>
        </p:nvSpPr>
        <p:spPr>
          <a:xfrm>
            <a:off x="685800" y="19109"/>
            <a:ext cx="7315200" cy="71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/>
              <a:t>Most important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2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243" y="304800"/>
            <a:ext cx="7315200" cy="7159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/>
              <a:t>R/W Direction – All Levels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C4A143-8FF0-48C8-9F0E-594D552E9B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0593304"/>
              </p:ext>
            </p:extLst>
          </p:nvPr>
        </p:nvGraphicFramePr>
        <p:xfrm>
          <a:off x="228601" y="1105534"/>
          <a:ext cx="8534400" cy="537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2BDD08D-4AFA-4A5D-AB76-1F50A79B3873}"/>
              </a:ext>
            </a:extLst>
          </p:cNvPr>
          <p:cNvSpPr/>
          <p:nvPr/>
        </p:nvSpPr>
        <p:spPr bwMode="auto">
          <a:xfrm>
            <a:off x="8382000" y="1524000"/>
            <a:ext cx="304800" cy="4419600"/>
          </a:xfrm>
          <a:prstGeom prst="rect">
            <a:avLst/>
          </a:prstGeom>
          <a:solidFill>
            <a:schemeClr val="bg2">
              <a:lumMod val="20000"/>
              <a:lumOff val="80000"/>
              <a:alpha val="14000"/>
            </a:schemeClr>
          </a:solidFill>
          <a:ln>
            <a:solidFill>
              <a:schemeClr val="tx1">
                <a:lumMod val="15000"/>
                <a:lumOff val="85000"/>
              </a:scheme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CSLI History and Mission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8975" y="1808162"/>
            <a:ext cx="67786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/>
              <a:t>Historical Background:  In business since 1978!</a:t>
            </a:r>
            <a:r>
              <a:rPr lang="en-US" altLang="en-US" sz="1800" b="1" dirty="0">
                <a:solidFill>
                  <a:schemeClr val="bg2"/>
                </a:solidFill>
              </a:rPr>
              <a:t/>
            </a:r>
            <a:br>
              <a:rPr lang="en-US" altLang="en-US" sz="1800" b="1" dirty="0">
                <a:solidFill>
                  <a:schemeClr val="bg2"/>
                </a:solidFill>
              </a:rPr>
            </a:b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1. Creation and operation as part of Division of Social Sciences: 1978-1999 – a community college ‘research center’</a:t>
            </a:r>
            <a:b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2 .Operation as part of Sarbanes Center for Public and Community Service 2006-present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5845" y="3213099"/>
            <a:ext cx="6279681" cy="9144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DD90-DC52-4C7C-A0FB-4D8E516E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8600"/>
            <a:ext cx="7315200" cy="715963"/>
          </a:xfrm>
        </p:spPr>
        <p:txBody>
          <a:bodyPr/>
          <a:lstStyle/>
          <a:p>
            <a:r>
              <a:rPr lang="en-US" sz="3600" b="1" dirty="0"/>
              <a:t>R/W Direction by Demographics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C4A143-8FF0-48C8-9F0E-594D552E9B2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3184" y="785148"/>
          <a:ext cx="8629816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5588EF8C-54A9-4A72-B28A-66498BDE8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89" y="4736069"/>
            <a:ext cx="434974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Direction Percentages for County, State and Nation by Vote for Governor and Party, Fall 2018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Hogan voters much more likely than Jealous voters to say “right direction” at every jurisdiction.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0EE1B4-9474-4964-9C25-86E9DD0C1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90015"/>
              </p:ext>
            </p:extLst>
          </p:nvPr>
        </p:nvGraphicFramePr>
        <p:xfrm>
          <a:off x="4633292" y="4753840"/>
          <a:ext cx="4434508" cy="15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456256016"/>
                    </a:ext>
                  </a:extLst>
                </a:gridCol>
                <a:gridCol w="673735">
                  <a:extLst>
                    <a:ext uri="{9D8B030D-6E8A-4147-A177-3AD203B41FA5}">
                      <a16:colId xmlns:a16="http://schemas.microsoft.com/office/drawing/2014/main" val="3695243543"/>
                    </a:ext>
                  </a:extLst>
                </a:gridCol>
                <a:gridCol w="624522">
                  <a:extLst>
                    <a:ext uri="{9D8B030D-6E8A-4147-A177-3AD203B41FA5}">
                      <a16:colId xmlns:a16="http://schemas.microsoft.com/office/drawing/2014/main" val="322888111"/>
                    </a:ext>
                  </a:extLst>
                </a:gridCol>
                <a:gridCol w="694372">
                  <a:extLst>
                    <a:ext uri="{9D8B030D-6E8A-4147-A177-3AD203B41FA5}">
                      <a16:colId xmlns:a16="http://schemas.microsoft.com/office/drawing/2014/main" val="1134948526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2604250180"/>
                    </a:ext>
                  </a:extLst>
                </a:gridCol>
                <a:gridCol w="729919">
                  <a:extLst>
                    <a:ext uri="{9D8B030D-6E8A-4147-A177-3AD203B41FA5}">
                      <a16:colId xmlns:a16="http://schemas.microsoft.com/office/drawing/2014/main" val="1401344571"/>
                    </a:ext>
                  </a:extLst>
                </a:gridCol>
              </a:tblGrid>
              <a:tr h="42776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Hogan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Voters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Jealous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Voters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Republicans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Democrats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283201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County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57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983103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State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63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73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38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70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58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100649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Nation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31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44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60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6113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85A7F72-897E-41FF-970B-FC40D90C0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272014"/>
              </p:ext>
            </p:extLst>
          </p:nvPr>
        </p:nvGraphicFramePr>
        <p:xfrm>
          <a:off x="4633292" y="4753840"/>
          <a:ext cx="4349749" cy="15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456256016"/>
                    </a:ext>
                  </a:extLst>
                </a:gridCol>
                <a:gridCol w="673735">
                  <a:extLst>
                    <a:ext uri="{9D8B030D-6E8A-4147-A177-3AD203B41FA5}">
                      <a16:colId xmlns:a16="http://schemas.microsoft.com/office/drawing/2014/main" val="3695243543"/>
                    </a:ext>
                  </a:extLst>
                </a:gridCol>
                <a:gridCol w="624522">
                  <a:extLst>
                    <a:ext uri="{9D8B030D-6E8A-4147-A177-3AD203B41FA5}">
                      <a16:colId xmlns:a16="http://schemas.microsoft.com/office/drawing/2014/main" val="322888111"/>
                    </a:ext>
                  </a:extLst>
                </a:gridCol>
                <a:gridCol w="694372">
                  <a:extLst>
                    <a:ext uri="{9D8B030D-6E8A-4147-A177-3AD203B41FA5}">
                      <a16:colId xmlns:a16="http://schemas.microsoft.com/office/drawing/2014/main" val="1134948526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2604250180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1401344571"/>
                    </a:ext>
                  </a:extLst>
                </a:gridCol>
              </a:tblGrid>
              <a:tr h="42776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50" dirty="0">
                          <a:effectLst/>
                        </a:rPr>
                        <a:t>Overall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50" dirty="0">
                          <a:effectLst/>
                        </a:rPr>
                        <a:t>Hogan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Voters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50" dirty="0">
                          <a:effectLst/>
                        </a:rPr>
                        <a:t>Jealous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Voters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50" dirty="0">
                          <a:effectLst/>
                        </a:rPr>
                        <a:t>Republicans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50" dirty="0">
                          <a:effectLst/>
                        </a:rPr>
                        <a:t>Democrats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283201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County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57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983103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State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63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73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38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70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58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100649"/>
                  </a:ext>
                </a:extLst>
              </a:tr>
              <a:tr h="215148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Nation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31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44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60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61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91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243" y="304800"/>
            <a:ext cx="7315200" cy="7159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/>
              <a:t>Rate Econ Cond. All Levels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41613-9DFB-478F-AF99-A4608FF047D7}"/>
              </a:ext>
            </a:extLst>
          </p:cNvPr>
          <p:cNvSpPr/>
          <p:nvPr/>
        </p:nvSpPr>
        <p:spPr bwMode="auto">
          <a:xfrm>
            <a:off x="8382000" y="1524000"/>
            <a:ext cx="304800" cy="4419600"/>
          </a:xfrm>
          <a:prstGeom prst="rect">
            <a:avLst/>
          </a:prstGeom>
          <a:solidFill>
            <a:schemeClr val="bg2">
              <a:lumMod val="20000"/>
              <a:lumOff val="80000"/>
              <a:alpha val="14000"/>
            </a:schemeClr>
          </a:solidFill>
          <a:ln>
            <a:solidFill>
              <a:schemeClr val="tx1">
                <a:lumMod val="15000"/>
                <a:lumOff val="85000"/>
              </a:scheme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781D093-05EE-4EE5-AB71-B576F5CDC8BF}"/>
              </a:ext>
            </a:extLst>
          </p:cNvPr>
          <p:cNvGraphicFramePr/>
          <p:nvPr>
            <p:extLst/>
          </p:nvPr>
        </p:nvGraphicFramePr>
        <p:xfrm>
          <a:off x="457200" y="1028700"/>
          <a:ext cx="8305799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810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75AA-C3BD-4A79-977F-633C4B2C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15963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/>
              <a:t>Economic Conditions and Gender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D48017C-5F06-48F0-BFD2-F0C1E0834BB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143000"/>
          <a:ext cx="8534400" cy="5326261"/>
        </p:xfrm>
        <a:graphic>
          <a:graphicData uri="http://schemas.openxmlformats.org/drawingml/2006/table">
            <a:tbl>
              <a:tblPr/>
              <a:tblGrid>
                <a:gridCol w="4564912">
                  <a:extLst>
                    <a:ext uri="{9D8B030D-6E8A-4147-A177-3AD203B41FA5}">
                      <a16:colId xmlns:a16="http://schemas.microsoft.com/office/drawing/2014/main" val="2754627111"/>
                    </a:ext>
                  </a:extLst>
                </a:gridCol>
                <a:gridCol w="918904">
                  <a:extLst>
                    <a:ext uri="{9D8B030D-6E8A-4147-A177-3AD203B41FA5}">
                      <a16:colId xmlns:a16="http://schemas.microsoft.com/office/drawing/2014/main" val="2301413356"/>
                    </a:ext>
                  </a:extLst>
                </a:gridCol>
                <a:gridCol w="966603">
                  <a:extLst>
                    <a:ext uri="{9D8B030D-6E8A-4147-A177-3AD203B41FA5}">
                      <a16:colId xmlns:a16="http://schemas.microsoft.com/office/drawing/2014/main" val="2148520827"/>
                    </a:ext>
                  </a:extLst>
                </a:gridCol>
                <a:gridCol w="992372">
                  <a:extLst>
                    <a:ext uri="{9D8B030D-6E8A-4147-A177-3AD203B41FA5}">
                      <a16:colId xmlns:a16="http://schemas.microsoft.com/office/drawing/2014/main" val="653950354"/>
                    </a:ext>
                  </a:extLst>
                </a:gridCol>
                <a:gridCol w="1091609">
                  <a:extLst>
                    <a:ext uri="{9D8B030D-6E8A-4147-A177-3AD203B41FA5}">
                      <a16:colId xmlns:a16="http://schemas.microsoft.com/office/drawing/2014/main" val="452079188"/>
                    </a:ext>
                  </a:extLst>
                </a:gridCol>
              </a:tblGrid>
              <a:tr h="1549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Overall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Men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Women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M-W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03262"/>
                  </a:ext>
                </a:extLst>
              </a:tr>
              <a:tr h="590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Hard to afford the cost of food and groceries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17832"/>
                  </a:ext>
                </a:extLst>
              </a:tr>
              <a:tr h="7794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Wages or salaries are not rising as fast as the cost of living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563994"/>
                  </a:ext>
                </a:extLst>
              </a:tr>
              <a:tr h="7138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Health care insurance is unavailable, too expensive or inadequate/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16778"/>
                  </a:ext>
                </a:extLst>
              </a:tr>
              <a:tr h="409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Hard to afford the cost of education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060540"/>
                  </a:ext>
                </a:extLst>
              </a:tr>
              <a:tr h="5858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Facing the possibility of unemployment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62769"/>
                  </a:ext>
                </a:extLst>
              </a:tr>
              <a:tr h="409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Found a new or better job recently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653999"/>
                  </a:ext>
                </a:extLst>
              </a:tr>
              <a:tr h="7794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Received a salary increase or other increase in income recently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3452"/>
                  </a:ext>
                </a:extLst>
              </a:tr>
              <a:tr h="7794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Taxes are too high in relation to the govt. services provided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27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07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398" cy="7159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dirty="0"/>
              <a:t>Economic Conditions by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64870-1832-4C18-87DE-BC7703DDB4D7}"/>
              </a:ext>
            </a:extLst>
          </p:cNvPr>
          <p:cNvSpPr txBox="1"/>
          <p:nvPr/>
        </p:nvSpPr>
        <p:spPr>
          <a:xfrm>
            <a:off x="1371600" y="6172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Less presence of negative economic conditions at higher income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3077703-6E13-48BA-8A92-4F53F2D65C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9531" y="715963"/>
          <a:ext cx="8664937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162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7951"/>
            <a:ext cx="7315200" cy="537849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2800" dirty="0"/>
              <a:t>Agreement Regarding Guns S18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2D4157-E570-44F1-BF19-FC86A1ACC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55400"/>
              </p:ext>
            </p:extLst>
          </p:nvPr>
        </p:nvGraphicFramePr>
        <p:xfrm>
          <a:off x="381000" y="838200"/>
          <a:ext cx="8458199" cy="5562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7414">
                  <a:extLst>
                    <a:ext uri="{9D8B030D-6E8A-4147-A177-3AD203B41FA5}">
                      <a16:colId xmlns:a16="http://schemas.microsoft.com/office/drawing/2014/main" val="1786253963"/>
                    </a:ext>
                  </a:extLst>
                </a:gridCol>
                <a:gridCol w="866514">
                  <a:extLst>
                    <a:ext uri="{9D8B030D-6E8A-4147-A177-3AD203B41FA5}">
                      <a16:colId xmlns:a16="http://schemas.microsoft.com/office/drawing/2014/main" val="3322344085"/>
                    </a:ext>
                  </a:extLst>
                </a:gridCol>
                <a:gridCol w="956017">
                  <a:extLst>
                    <a:ext uri="{9D8B030D-6E8A-4147-A177-3AD203B41FA5}">
                      <a16:colId xmlns:a16="http://schemas.microsoft.com/office/drawing/2014/main" val="1381363464"/>
                    </a:ext>
                  </a:extLst>
                </a:gridCol>
                <a:gridCol w="1198254">
                  <a:extLst>
                    <a:ext uri="{9D8B030D-6E8A-4147-A177-3AD203B41FA5}">
                      <a16:colId xmlns:a16="http://schemas.microsoft.com/office/drawing/2014/main" val="799927793"/>
                    </a:ext>
                  </a:extLst>
                </a:gridCol>
              </a:tblGrid>
              <a:tr h="775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Statement/proposal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Disagree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Unsure/DK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5501868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Mandatory background checks for all gun sales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96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1848382"/>
                  </a:ext>
                </a:extLst>
              </a:tr>
              <a:tr h="6068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National testing for knowledge and proficiency in gun use prior to purchase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8662443"/>
                  </a:ext>
                </a:extLst>
              </a:tr>
              <a:tr h="53940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Impose mandatory minimum sentences for those convicted of using guns in commission of a crime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063322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Armed police officers at all Maryland public schools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75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681417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ban on high capacity gun magazines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1678147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national ban on assault style weapons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780084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 detectors at all Maryland public schools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69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782266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Passing more gun control restrictions by Congress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66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8300205"/>
                  </a:ext>
                </a:extLst>
              </a:tr>
              <a:tr h="53940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 that a mass shooting might occur in a school near you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61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9334777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liability insurance requirement for gun owners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201195"/>
                  </a:ext>
                </a:extLst>
              </a:tr>
              <a:tr h="387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Allowing teachers at Maryland public schools to carry guns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26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58632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C642F8-D386-4F1B-9D3C-A1A058346E21}"/>
              </a:ext>
            </a:extLst>
          </p:cNvPr>
          <p:cNvSpPr/>
          <p:nvPr/>
        </p:nvSpPr>
        <p:spPr>
          <a:xfrm>
            <a:off x="6934200" y="5943598"/>
            <a:ext cx="48741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36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315200" cy="7159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2800" dirty="0"/>
              <a:t>Support for Statements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D06278D-DC1E-4556-949B-E622DC384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434752"/>
              </p:ext>
            </p:extLst>
          </p:nvPr>
        </p:nvGraphicFramePr>
        <p:xfrm>
          <a:off x="152400" y="818197"/>
          <a:ext cx="8915400" cy="6039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03FF978-3015-4252-8C55-7E3EFF90A3EA}"/>
              </a:ext>
            </a:extLst>
          </p:cNvPr>
          <p:cNvSpPr txBox="1"/>
          <p:nvPr/>
        </p:nvSpPr>
        <p:spPr>
          <a:xfrm>
            <a:off x="1219200" y="1676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Clinton Voters Favor Most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C75542-DD0B-40A1-841D-CDAE5764C790}"/>
              </a:ext>
            </a:extLst>
          </p:cNvPr>
          <p:cNvSpPr txBox="1"/>
          <p:nvPr/>
        </p:nvSpPr>
        <p:spPr>
          <a:xfrm>
            <a:off x="4876800" y="6248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Trump Voters Favor Most</a:t>
            </a:r>
          </a:p>
        </p:txBody>
      </p:sp>
    </p:spTree>
    <p:extLst>
      <p:ext uri="{BB962C8B-B14F-4D97-AF65-F5344CB8AC3E}">
        <p14:creationId xmlns:p14="http://schemas.microsoft.com/office/powerpoint/2010/main" val="169722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C0583B0-0554-4F45-A424-746BF3FF1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10731"/>
              </p:ext>
            </p:extLst>
          </p:nvPr>
        </p:nvGraphicFramePr>
        <p:xfrm>
          <a:off x="152400" y="597991"/>
          <a:ext cx="8686800" cy="629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EA2F5E8-0C08-4903-89E7-172C31A8D5C8}"/>
              </a:ext>
            </a:extLst>
          </p:cNvPr>
          <p:cNvSpPr txBox="1"/>
          <p:nvPr/>
        </p:nvSpPr>
        <p:spPr>
          <a:xfrm>
            <a:off x="1752600" y="76200"/>
            <a:ext cx="5867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Party and Gender by Federal Issues (% Agreeing)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97D527-24D2-4FA0-8ACB-292BC77DB5D3}"/>
              </a:ext>
            </a:extLst>
          </p:cNvPr>
          <p:cNvSpPr/>
          <p:nvPr/>
        </p:nvSpPr>
        <p:spPr bwMode="auto">
          <a:xfrm>
            <a:off x="4343400" y="762000"/>
            <a:ext cx="2286000" cy="5638800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  <a:alpha val="0"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>
            <a:solidFill>
              <a:schemeClr val="tx1"/>
            </a:solidFill>
          </a:ln>
          <a:effectLst/>
          <a:ex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09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713232F-2F60-46EB-983B-A25213DEE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23593"/>
              </p:ext>
            </p:extLst>
          </p:nvPr>
        </p:nvGraphicFramePr>
        <p:xfrm>
          <a:off x="239531" y="761999"/>
          <a:ext cx="8752069" cy="5813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DDD322-760C-438D-A3F2-CDFEC168CBC2}"/>
              </a:ext>
            </a:extLst>
          </p:cNvPr>
          <p:cNvSpPr txBox="1"/>
          <p:nvPr/>
        </p:nvSpPr>
        <p:spPr>
          <a:xfrm>
            <a:off x="2209800" y="97468"/>
            <a:ext cx="510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Party and Gender by State Issues - % Agreeing</a:t>
            </a:r>
          </a:p>
        </p:txBody>
      </p:sp>
    </p:spTree>
    <p:extLst>
      <p:ext uri="{BB962C8B-B14F-4D97-AF65-F5344CB8AC3E}">
        <p14:creationId xmlns:p14="http://schemas.microsoft.com/office/powerpoint/2010/main" val="1995942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DDD322-760C-438D-A3F2-CDFEC168CBC2}"/>
              </a:ext>
            </a:extLst>
          </p:cNvPr>
          <p:cNvSpPr txBox="1"/>
          <p:nvPr/>
        </p:nvSpPr>
        <p:spPr>
          <a:xfrm>
            <a:off x="2209800" y="97468"/>
            <a:ext cx="510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Party and Gender by Local Issues - % Agreeing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7C490C4-894F-4D9E-8FA6-05221F266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99435"/>
              </p:ext>
            </p:extLst>
          </p:nvPr>
        </p:nvGraphicFramePr>
        <p:xfrm>
          <a:off x="239531" y="609599"/>
          <a:ext cx="8664937" cy="596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851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C077-8094-4DDB-A478-E6F1671F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4047"/>
            <a:ext cx="7772400" cy="715963"/>
          </a:xfrm>
        </p:spPr>
        <p:txBody>
          <a:bodyPr/>
          <a:lstStyle/>
          <a:p>
            <a:r>
              <a:rPr lang="en-US" dirty="0"/>
              <a:t>County: Better, Same, Worse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8821C1-C0FA-4E13-A0B6-6E328399354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832922"/>
          <a:ext cx="79248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8533">
                  <a:extLst>
                    <a:ext uri="{9D8B030D-6E8A-4147-A177-3AD203B41FA5}">
                      <a16:colId xmlns:a16="http://schemas.microsoft.com/office/drawing/2014/main" val="3144924778"/>
                    </a:ext>
                  </a:extLst>
                </a:gridCol>
                <a:gridCol w="814930">
                  <a:extLst>
                    <a:ext uri="{9D8B030D-6E8A-4147-A177-3AD203B41FA5}">
                      <a16:colId xmlns:a16="http://schemas.microsoft.com/office/drawing/2014/main" val="2270650540"/>
                    </a:ext>
                  </a:extLst>
                </a:gridCol>
                <a:gridCol w="1210796">
                  <a:extLst>
                    <a:ext uri="{9D8B030D-6E8A-4147-A177-3AD203B41FA5}">
                      <a16:colId xmlns:a16="http://schemas.microsoft.com/office/drawing/2014/main" val="117360425"/>
                    </a:ext>
                  </a:extLst>
                </a:gridCol>
                <a:gridCol w="874796">
                  <a:extLst>
                    <a:ext uri="{9D8B030D-6E8A-4147-A177-3AD203B41FA5}">
                      <a16:colId xmlns:a16="http://schemas.microsoft.com/office/drawing/2014/main" val="1972295669"/>
                    </a:ext>
                  </a:extLst>
                </a:gridCol>
                <a:gridCol w="785745">
                  <a:extLst>
                    <a:ext uri="{9D8B030D-6E8A-4147-A177-3AD203B41FA5}">
                      <a16:colId xmlns:a16="http://schemas.microsoft.com/office/drawing/2014/main" val="40602395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Issues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Gotten better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Stayed about the same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Gotten worse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Unsure/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NA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42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Controlling crime such as gang violence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37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31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825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Improving the local economy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37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331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Reducing poverty and homelessness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2731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Reducing traffic congestion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365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Managing growth and development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55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5278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Improving the environment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545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Improving ethics in government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474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Keeping taxes low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51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22614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Improving the efficiency of local government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57966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Improving the academic performance of our children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819677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Reducing the opioid epidemic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52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5497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Making life more affordable in the county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7284972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dirty="0">
                          <a:effectLst/>
                        </a:rPr>
                        <a:t>Improving the overall quality of life in our county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5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85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C55D-613F-44AA-90C1-BFD96B57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639762"/>
          </a:xfrm>
        </p:spPr>
        <p:txBody>
          <a:bodyPr/>
          <a:lstStyle/>
          <a:p>
            <a:pPr algn="ctr"/>
            <a:r>
              <a:rPr lang="en-US" dirty="0"/>
              <a:t>CSLI Flowchart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5B47EB-99A6-41E5-AB0A-136DCBDFB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902916"/>
              </p:ext>
            </p:extLst>
          </p:nvPr>
        </p:nvGraphicFramePr>
        <p:xfrm>
          <a:off x="152400" y="9144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225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C077-8094-4DDB-A478-E6F1671F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50" y="55561"/>
            <a:ext cx="7886700" cy="6254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County: Worse Minus Better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6136F81-A0F1-4AA1-9359-DCC5BE2FD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845533"/>
              </p:ext>
            </p:extLst>
          </p:nvPr>
        </p:nvGraphicFramePr>
        <p:xfrm>
          <a:off x="304800" y="9906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0A7B5A-EDDF-464C-AF16-30602BC4B81B}"/>
              </a:ext>
            </a:extLst>
          </p:cNvPr>
          <p:cNvSpPr txBox="1"/>
          <p:nvPr/>
        </p:nvSpPr>
        <p:spPr>
          <a:xfrm>
            <a:off x="15240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Worse Scores Highest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35C04E-F2F5-4F1E-87FE-BB94DD5608F3}"/>
              </a:ext>
            </a:extLst>
          </p:cNvPr>
          <p:cNvSpPr txBox="1"/>
          <p:nvPr/>
        </p:nvSpPr>
        <p:spPr>
          <a:xfrm>
            <a:off x="6400800" y="601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Better Scores Highest</a:t>
            </a:r>
          </a:p>
        </p:txBody>
      </p:sp>
    </p:spTree>
    <p:extLst>
      <p:ext uri="{BB962C8B-B14F-4D97-AF65-F5344CB8AC3E}">
        <p14:creationId xmlns:p14="http://schemas.microsoft.com/office/powerpoint/2010/main" val="448312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C62-6E45-4745-B0BF-ACB2FA74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37" y="81516"/>
            <a:ext cx="7315200" cy="715963"/>
          </a:xfrm>
          <a:solidFill>
            <a:srgbClr val="FFFFFF"/>
          </a:solidFill>
        </p:spPr>
        <p:txBody>
          <a:bodyPr/>
          <a:lstStyle/>
          <a:p>
            <a:r>
              <a:rPr lang="en-US" dirty="0"/>
              <a:t>County Issues - F’18 vs F’15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36EA63-04FF-4095-9134-E4AF3314624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0668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B6FCF0A-11ED-458D-A924-EDB5DB81460A}"/>
              </a:ext>
            </a:extLst>
          </p:cNvPr>
          <p:cNvSpPr/>
          <p:nvPr/>
        </p:nvSpPr>
        <p:spPr bwMode="auto">
          <a:xfrm>
            <a:off x="5257800" y="2819400"/>
            <a:ext cx="1219200" cy="3657600"/>
          </a:xfrm>
          <a:prstGeom prst="roundRect">
            <a:avLst/>
          </a:prstGeom>
          <a:solidFill>
            <a:schemeClr val="accent1">
              <a:alpha val="9000"/>
            </a:schemeClr>
          </a:solidFill>
          <a:ln>
            <a:solidFill>
              <a:srgbClr val="5B9BD5">
                <a:lumMod val="75000"/>
              </a:srgb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BAB129-5A40-4912-8532-BC3154969CC2}"/>
              </a:ext>
            </a:extLst>
          </p:cNvPr>
          <p:cNvSpPr/>
          <p:nvPr/>
        </p:nvSpPr>
        <p:spPr bwMode="auto">
          <a:xfrm>
            <a:off x="7696200" y="1371600"/>
            <a:ext cx="1143000" cy="3657600"/>
          </a:xfrm>
          <a:prstGeom prst="roundRect">
            <a:avLst/>
          </a:prstGeom>
          <a:solidFill>
            <a:schemeClr val="accent1">
              <a:alpha val="4000"/>
            </a:schemeClr>
          </a:solidFill>
          <a:ln>
            <a:solidFill>
              <a:srgbClr val="5B9BD5">
                <a:lumMod val="75000"/>
              </a:srgb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B21D4B3-39D4-414A-8177-8A9BCEAED28A}"/>
              </a:ext>
            </a:extLst>
          </p:cNvPr>
          <p:cNvSpPr/>
          <p:nvPr/>
        </p:nvSpPr>
        <p:spPr bwMode="auto">
          <a:xfrm>
            <a:off x="1960032" y="1752600"/>
            <a:ext cx="2383367" cy="3657600"/>
          </a:xfrm>
          <a:prstGeom prst="roundRect">
            <a:avLst/>
          </a:prstGeom>
          <a:solidFill>
            <a:schemeClr val="accent1">
              <a:alpha val="9000"/>
            </a:schemeClr>
          </a:solidFill>
          <a:ln>
            <a:solidFill>
              <a:srgbClr val="5B9BD5">
                <a:lumMod val="75000"/>
              </a:srgb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7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DD57-318A-489D-A531-7B245CF9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270" y="76200"/>
            <a:ext cx="7586330" cy="457200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sz="2400" b="1" dirty="0"/>
              <a:t>Presidential Vote ’16 by Ideology and Party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58FAA2-AEC4-4A96-83F2-D5AD0141333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0501" y="799710"/>
          <a:ext cx="8762998" cy="2143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420">
                  <a:extLst>
                    <a:ext uri="{9D8B030D-6E8A-4147-A177-3AD203B41FA5}">
                      <a16:colId xmlns:a16="http://schemas.microsoft.com/office/drawing/2014/main" val="3774655499"/>
                    </a:ext>
                  </a:extLst>
                </a:gridCol>
                <a:gridCol w="1047242">
                  <a:extLst>
                    <a:ext uri="{9D8B030D-6E8A-4147-A177-3AD203B41FA5}">
                      <a16:colId xmlns:a16="http://schemas.microsoft.com/office/drawing/2014/main" val="2720819250"/>
                    </a:ext>
                  </a:extLst>
                </a:gridCol>
                <a:gridCol w="947849">
                  <a:extLst>
                    <a:ext uri="{9D8B030D-6E8A-4147-A177-3AD203B41FA5}">
                      <a16:colId xmlns:a16="http://schemas.microsoft.com/office/drawing/2014/main" val="124532637"/>
                    </a:ext>
                  </a:extLst>
                </a:gridCol>
                <a:gridCol w="1085091">
                  <a:extLst>
                    <a:ext uri="{9D8B030D-6E8A-4147-A177-3AD203B41FA5}">
                      <a16:colId xmlns:a16="http://schemas.microsoft.com/office/drawing/2014/main" val="3782470922"/>
                    </a:ext>
                  </a:extLst>
                </a:gridCol>
                <a:gridCol w="947849">
                  <a:extLst>
                    <a:ext uri="{9D8B030D-6E8A-4147-A177-3AD203B41FA5}">
                      <a16:colId xmlns:a16="http://schemas.microsoft.com/office/drawing/2014/main" val="2778173615"/>
                    </a:ext>
                  </a:extLst>
                </a:gridCol>
                <a:gridCol w="786149">
                  <a:extLst>
                    <a:ext uri="{9D8B030D-6E8A-4147-A177-3AD203B41FA5}">
                      <a16:colId xmlns:a16="http://schemas.microsoft.com/office/drawing/2014/main" val="11292611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351609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234545912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Liberal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Moderate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Cons.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Dems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Unaffiliated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83480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Clinton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286517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Trump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72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908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Someone else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24012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Didn’t vote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74359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NA/DK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04744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713623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698CEBF-FA8A-4906-89DF-D0C121CFA3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156546"/>
              </p:ext>
            </p:extLst>
          </p:nvPr>
        </p:nvGraphicFramePr>
        <p:xfrm>
          <a:off x="381000" y="3209145"/>
          <a:ext cx="8534400" cy="357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4315CC6B-5699-422F-B39B-252A757AB39E}"/>
              </a:ext>
            </a:extLst>
          </p:cNvPr>
          <p:cNvSpPr txBox="1"/>
          <p:nvPr/>
        </p:nvSpPr>
        <p:spPr>
          <a:xfrm>
            <a:off x="5943600" y="3687300"/>
            <a:ext cx="2819400" cy="4571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Men predominate - Rep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A9F5A49D-70ED-4167-96DC-8EEED39FD5F4}"/>
              </a:ext>
            </a:extLst>
          </p:cNvPr>
          <p:cNvSpPr txBox="1"/>
          <p:nvPr/>
        </p:nvSpPr>
        <p:spPr>
          <a:xfrm>
            <a:off x="533400" y="3657600"/>
            <a:ext cx="3200388" cy="4571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Women predominate - Dems</a:t>
            </a:r>
          </a:p>
        </p:txBody>
      </p:sp>
    </p:spTree>
    <p:extLst>
      <p:ext uri="{BB962C8B-B14F-4D97-AF65-F5344CB8AC3E}">
        <p14:creationId xmlns:p14="http://schemas.microsoft.com/office/powerpoint/2010/main" val="34992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E875-A492-4FED-BA41-F456EB90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8479"/>
            <a:ext cx="8229600" cy="368241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sz="2400" dirty="0"/>
              <a:t>Vote for Governor/County Executive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1D766E-A44F-4B24-9444-98CC3F04E2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5722" y="685800"/>
          <a:ext cx="8141471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899">
                  <a:extLst>
                    <a:ext uri="{9D8B030D-6E8A-4147-A177-3AD203B41FA5}">
                      <a16:colId xmlns:a16="http://schemas.microsoft.com/office/drawing/2014/main" val="2336643882"/>
                    </a:ext>
                  </a:extLst>
                </a:gridCol>
                <a:gridCol w="905278">
                  <a:extLst>
                    <a:ext uri="{9D8B030D-6E8A-4147-A177-3AD203B41FA5}">
                      <a16:colId xmlns:a16="http://schemas.microsoft.com/office/drawing/2014/main" val="1958947588"/>
                    </a:ext>
                  </a:extLst>
                </a:gridCol>
                <a:gridCol w="790173">
                  <a:extLst>
                    <a:ext uri="{9D8B030D-6E8A-4147-A177-3AD203B41FA5}">
                      <a16:colId xmlns:a16="http://schemas.microsoft.com/office/drawing/2014/main" val="755429341"/>
                    </a:ext>
                  </a:extLst>
                </a:gridCol>
                <a:gridCol w="1149841">
                  <a:extLst>
                    <a:ext uri="{9D8B030D-6E8A-4147-A177-3AD203B41FA5}">
                      <a16:colId xmlns:a16="http://schemas.microsoft.com/office/drawing/2014/main" val="1365854104"/>
                    </a:ext>
                  </a:extLst>
                </a:gridCol>
                <a:gridCol w="656771">
                  <a:extLst>
                    <a:ext uri="{9D8B030D-6E8A-4147-A177-3AD203B41FA5}">
                      <a16:colId xmlns:a16="http://schemas.microsoft.com/office/drawing/2014/main" val="1454907128"/>
                    </a:ext>
                  </a:extLst>
                </a:gridCol>
                <a:gridCol w="822442">
                  <a:extLst>
                    <a:ext uri="{9D8B030D-6E8A-4147-A177-3AD203B41FA5}">
                      <a16:colId xmlns:a16="http://schemas.microsoft.com/office/drawing/2014/main" val="808916411"/>
                    </a:ext>
                  </a:extLst>
                </a:gridCol>
                <a:gridCol w="1277951">
                  <a:extLst>
                    <a:ext uri="{9D8B030D-6E8A-4147-A177-3AD203B41FA5}">
                      <a16:colId xmlns:a16="http://schemas.microsoft.com/office/drawing/2014/main" val="4253818028"/>
                    </a:ext>
                  </a:extLst>
                </a:gridCol>
                <a:gridCol w="1028116">
                  <a:extLst>
                    <a:ext uri="{9D8B030D-6E8A-4147-A177-3AD203B41FA5}">
                      <a16:colId xmlns:a16="http://schemas.microsoft.com/office/drawing/2014/main" val="3537642726"/>
                    </a:ext>
                  </a:extLst>
                </a:gridCol>
              </a:tblGrid>
              <a:tr h="313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Overall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Dem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Strong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Dem Somewhat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Dem Not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 Strong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Somewhat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3563142331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Ben Jealous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1892737617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Larry Hogan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94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3740565121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Someone else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2064486250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Undecided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33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922942792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3493089201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664737661"/>
                  </a:ext>
                </a:extLst>
              </a:tr>
              <a:tr h="178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4093" marR="64093" marT="0" marB="0" anchor="ctr"/>
                </a:tc>
                <a:extLst>
                  <a:ext uri="{0D108BD9-81ED-4DB2-BD59-A6C34878D82A}">
                    <a16:rowId xmlns:a16="http://schemas.microsoft.com/office/drawing/2014/main" val="413273774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26566B-49E0-4184-B0FF-0CCCE19EA4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053" y="3200400"/>
          <a:ext cx="8691893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873">
                  <a:extLst>
                    <a:ext uri="{9D8B030D-6E8A-4147-A177-3AD203B41FA5}">
                      <a16:colId xmlns:a16="http://schemas.microsoft.com/office/drawing/2014/main" val="1617388487"/>
                    </a:ext>
                  </a:extLst>
                </a:gridCol>
                <a:gridCol w="768345">
                  <a:extLst>
                    <a:ext uri="{9D8B030D-6E8A-4147-A177-3AD203B41FA5}">
                      <a16:colId xmlns:a16="http://schemas.microsoft.com/office/drawing/2014/main" val="174595950"/>
                    </a:ext>
                  </a:extLst>
                </a:gridCol>
                <a:gridCol w="676558">
                  <a:extLst>
                    <a:ext uri="{9D8B030D-6E8A-4147-A177-3AD203B41FA5}">
                      <a16:colId xmlns:a16="http://schemas.microsoft.com/office/drawing/2014/main" val="4287382226"/>
                    </a:ext>
                  </a:extLst>
                </a:gridCol>
                <a:gridCol w="825241">
                  <a:extLst>
                    <a:ext uri="{9D8B030D-6E8A-4147-A177-3AD203B41FA5}">
                      <a16:colId xmlns:a16="http://schemas.microsoft.com/office/drawing/2014/main" val="4289316620"/>
                    </a:ext>
                  </a:extLst>
                </a:gridCol>
                <a:gridCol w="591663">
                  <a:extLst>
                    <a:ext uri="{9D8B030D-6E8A-4147-A177-3AD203B41FA5}">
                      <a16:colId xmlns:a16="http://schemas.microsoft.com/office/drawing/2014/main" val="549461092"/>
                    </a:ext>
                  </a:extLst>
                </a:gridCol>
                <a:gridCol w="688913">
                  <a:extLst>
                    <a:ext uri="{9D8B030D-6E8A-4147-A177-3AD203B41FA5}">
                      <a16:colId xmlns:a16="http://schemas.microsoft.com/office/drawing/2014/main" val="2049794597"/>
                    </a:ext>
                  </a:extLst>
                </a:gridCol>
                <a:gridCol w="870049">
                  <a:extLst>
                    <a:ext uri="{9D8B030D-6E8A-4147-A177-3AD203B41FA5}">
                      <a16:colId xmlns:a16="http://schemas.microsoft.com/office/drawing/2014/main" val="882966889"/>
                    </a:ext>
                  </a:extLst>
                </a:gridCol>
                <a:gridCol w="552318">
                  <a:extLst>
                    <a:ext uri="{9D8B030D-6E8A-4147-A177-3AD203B41FA5}">
                      <a16:colId xmlns:a16="http://schemas.microsoft.com/office/drawing/2014/main" val="1430551202"/>
                    </a:ext>
                  </a:extLst>
                </a:gridCol>
                <a:gridCol w="682231">
                  <a:extLst>
                    <a:ext uri="{9D8B030D-6E8A-4147-A177-3AD203B41FA5}">
                      <a16:colId xmlns:a16="http://schemas.microsoft.com/office/drawing/2014/main" val="497410816"/>
                    </a:ext>
                  </a:extLst>
                </a:gridCol>
                <a:gridCol w="675550">
                  <a:extLst>
                    <a:ext uri="{9D8B030D-6E8A-4147-A177-3AD203B41FA5}">
                      <a16:colId xmlns:a16="http://schemas.microsoft.com/office/drawing/2014/main" val="801366162"/>
                    </a:ext>
                  </a:extLst>
                </a:gridCol>
                <a:gridCol w="714152">
                  <a:extLst>
                    <a:ext uri="{9D8B030D-6E8A-4147-A177-3AD203B41FA5}">
                      <a16:colId xmlns:a16="http://schemas.microsoft.com/office/drawing/2014/main" val="169796295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Overall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Dem Strong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Dem Somewhat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Dem Not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Rep Strong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Rep Somewhat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Rep Not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Unaffil.LD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Unaffil</a:t>
                      </a:r>
                      <a:r>
                        <a:rPr lang="en-US" sz="1300" dirty="0">
                          <a:effectLst/>
                        </a:rPr>
                        <a:t> LR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Unaffil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noL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2134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Steuart</a:t>
                      </a:r>
                      <a:r>
                        <a:rPr lang="en-US" sz="1400" dirty="0">
                          <a:effectLst/>
                        </a:rPr>
                        <a:t> Pittman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65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6738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Steve Schuh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0650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Undecided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9664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6568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2494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6257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403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6A9F-901D-4CC4-8AD2-4F348A41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7159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/>
              <a:t>Gov/CE by Partisanship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CF9642-43E3-4908-8194-163D025AD77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192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433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910B-0CCF-484F-9EBE-B9ABE992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7543800" cy="5334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2400" b="1" dirty="0"/>
              <a:t>Vote for County Exec – Most Important Factor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3F8F22-5789-4B42-A86B-069CAC1E389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914400"/>
          <a:ext cx="8534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877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910B-0CCF-484F-9EBE-B9ABE992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533400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sz="2800" b="1" dirty="0"/>
              <a:t>Vote for County Exec – Highest Priority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B1A4EB1-8CDE-45A9-9133-EBDDA51E587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915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2027E7D1-0758-408C-A1C5-51526D7F2974}"/>
              </a:ext>
            </a:extLst>
          </p:cNvPr>
          <p:cNvSpPr txBox="1"/>
          <p:nvPr/>
        </p:nvSpPr>
        <p:spPr>
          <a:xfrm>
            <a:off x="1295400" y="1295400"/>
            <a:ext cx="3200400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Development, Education, Drugs, Environment, County Salaries Strongest for Pittman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9EEF79F9-B3D5-4C3B-B5A2-F3C6746002CE}"/>
              </a:ext>
            </a:extLst>
          </p:cNvPr>
          <p:cNvSpPr txBox="1"/>
          <p:nvPr/>
        </p:nvSpPr>
        <p:spPr>
          <a:xfrm>
            <a:off x="4953000" y="1312333"/>
            <a:ext cx="3200400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Taxes, Development, Education, Drugs, Crime, Economy Strongest for Schuh</a:t>
            </a:r>
          </a:p>
        </p:txBody>
      </p:sp>
    </p:spTree>
    <p:extLst>
      <p:ext uri="{BB962C8B-B14F-4D97-AF65-F5344CB8AC3E}">
        <p14:creationId xmlns:p14="http://schemas.microsoft.com/office/powerpoint/2010/main" val="4208339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8DE11-6F34-4791-B97E-4681D7FC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533400"/>
          </a:xfrm>
        </p:spPr>
        <p:txBody>
          <a:bodyPr/>
          <a:lstStyle/>
          <a:p>
            <a:pPr algn="ctr"/>
            <a:r>
              <a:rPr lang="en-US" sz="2800" b="1" dirty="0"/>
              <a:t>Issue Favored by Pittman/Schuh Voters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6014BD-D9B0-4009-A039-CE10BF47CA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9144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775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302079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2800" b="1" dirty="0"/>
              <a:t>Support for Various Issues (F’17)</a:t>
            </a:r>
            <a:endParaRPr lang="en-US" sz="20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5B287D-D6B7-442E-A0D3-074E48C00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39625"/>
              </p:ext>
            </p:extLst>
          </p:nvPr>
        </p:nvGraphicFramePr>
        <p:xfrm>
          <a:off x="-24384" y="685800"/>
          <a:ext cx="8977923" cy="6074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8044">
                  <a:extLst>
                    <a:ext uri="{9D8B030D-6E8A-4147-A177-3AD203B41FA5}">
                      <a16:colId xmlns:a16="http://schemas.microsoft.com/office/drawing/2014/main" val="199141683"/>
                    </a:ext>
                  </a:extLst>
                </a:gridCol>
                <a:gridCol w="929322">
                  <a:extLst>
                    <a:ext uri="{9D8B030D-6E8A-4147-A177-3AD203B41FA5}">
                      <a16:colId xmlns:a16="http://schemas.microsoft.com/office/drawing/2014/main" val="1192217393"/>
                    </a:ext>
                  </a:extLst>
                </a:gridCol>
                <a:gridCol w="867410">
                  <a:extLst>
                    <a:ext uri="{9D8B030D-6E8A-4147-A177-3AD203B41FA5}">
                      <a16:colId xmlns:a16="http://schemas.microsoft.com/office/drawing/2014/main" val="2684059742"/>
                    </a:ext>
                  </a:extLst>
                </a:gridCol>
                <a:gridCol w="873147">
                  <a:extLst>
                    <a:ext uri="{9D8B030D-6E8A-4147-A177-3AD203B41FA5}">
                      <a16:colId xmlns:a16="http://schemas.microsoft.com/office/drawing/2014/main" val="3824465836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Statement, proposal or action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Support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Oppose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NA/DK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015350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 needle exchange program for heroin users in the county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173060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Using school redistricting to reduce racial disparities among county schools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0862922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removal of 19</a:t>
                      </a:r>
                      <a:r>
                        <a:rPr lang="en-US" sz="1800" baseline="30000" dirty="0">
                          <a:effectLst/>
                        </a:rPr>
                        <a:t>th</a:t>
                      </a:r>
                      <a:r>
                        <a:rPr lang="en-US" sz="1800" dirty="0">
                          <a:effectLst/>
                        </a:rPr>
                        <a:t> century Supreme Court Justice Roger Taney’s statue from the area near the State House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99688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More federal efforts to fight anti-Semitism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99068"/>
                  </a:ext>
                </a:extLst>
              </a:tr>
              <a:tr h="4898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President Trump did not sufficiently condemn white supremacists and neo-Nazis in Charlottesville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1915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Passing a Republican health insurance alternative to the Affordable Care Act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291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Taking military action against North Korea if it continues its nuclear program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604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idea that NFL owners should fire any player who protests during the national anthem.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284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Reversing the DACA policy by making the children of illegal immigrants eligible for deportation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070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removal of all Confederate statues or names from public lands or buildings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811925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policy of not allowing transgendered people in the military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89980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0E1626-BAB9-4575-BC8F-248201C3AEFF}"/>
              </a:ext>
            </a:extLst>
          </p:cNvPr>
          <p:cNvSpPr/>
          <p:nvPr/>
        </p:nvSpPr>
        <p:spPr>
          <a:xfrm>
            <a:off x="6477000" y="1219200"/>
            <a:ext cx="48741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CD062C-58D0-45EA-99CE-D02C6CFDB150}"/>
              </a:ext>
            </a:extLst>
          </p:cNvPr>
          <p:cNvSpPr/>
          <p:nvPr/>
        </p:nvSpPr>
        <p:spPr>
          <a:xfrm>
            <a:off x="7376291" y="2209800"/>
            <a:ext cx="48741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EE5825-3B06-4BDC-819B-FF68E80E002B}"/>
              </a:ext>
            </a:extLst>
          </p:cNvPr>
          <p:cNvSpPr/>
          <p:nvPr/>
        </p:nvSpPr>
        <p:spPr>
          <a:xfrm>
            <a:off x="6477000" y="2767692"/>
            <a:ext cx="487418" cy="8137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DFA13E2-E03C-4973-9149-796844A118C8}"/>
              </a:ext>
            </a:extLst>
          </p:cNvPr>
          <p:cNvSpPr/>
          <p:nvPr/>
        </p:nvSpPr>
        <p:spPr>
          <a:xfrm>
            <a:off x="7376291" y="4800600"/>
            <a:ext cx="487418" cy="1905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70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695B4-0A6C-492E-98BC-8AE9E3AE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533400"/>
          </a:xfrm>
        </p:spPr>
        <p:txBody>
          <a:bodyPr/>
          <a:lstStyle/>
          <a:p>
            <a:pPr algn="ctr"/>
            <a:r>
              <a:rPr lang="en-US" dirty="0"/>
              <a:t>National Issues (S’18)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5EDC50-CEE8-4A6B-B067-427861605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407498"/>
              </p:ext>
            </p:extLst>
          </p:nvPr>
        </p:nvGraphicFramePr>
        <p:xfrm>
          <a:off x="6096" y="914400"/>
          <a:ext cx="8610600" cy="2749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970">
                  <a:extLst>
                    <a:ext uri="{9D8B030D-6E8A-4147-A177-3AD203B41FA5}">
                      <a16:colId xmlns:a16="http://schemas.microsoft.com/office/drawing/2014/main" val="1418883668"/>
                    </a:ext>
                  </a:extLst>
                </a:gridCol>
                <a:gridCol w="695391">
                  <a:extLst>
                    <a:ext uri="{9D8B030D-6E8A-4147-A177-3AD203B41FA5}">
                      <a16:colId xmlns:a16="http://schemas.microsoft.com/office/drawing/2014/main" val="3195489234"/>
                    </a:ext>
                  </a:extLst>
                </a:gridCol>
                <a:gridCol w="930264">
                  <a:extLst>
                    <a:ext uri="{9D8B030D-6E8A-4147-A177-3AD203B41FA5}">
                      <a16:colId xmlns:a16="http://schemas.microsoft.com/office/drawing/2014/main" val="3402875618"/>
                    </a:ext>
                  </a:extLst>
                </a:gridCol>
                <a:gridCol w="1165975">
                  <a:extLst>
                    <a:ext uri="{9D8B030D-6E8A-4147-A177-3AD203B41FA5}">
                      <a16:colId xmlns:a16="http://schemas.microsoft.com/office/drawing/2014/main" val="2290111222"/>
                    </a:ext>
                  </a:extLst>
                </a:gridCol>
              </a:tblGrid>
              <a:tr h="504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Statements/proposal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Disagree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Unsure/DK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359776"/>
                  </a:ext>
                </a:extLst>
              </a:tr>
              <a:tr h="50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Russian meddling in our elections is a serious threat to American democracy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66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078234"/>
                  </a:ext>
                </a:extLst>
              </a:tr>
              <a:tr h="50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Republican tax plan passed late last year will be good for the economy and benefit you personally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562692"/>
                  </a:ext>
                </a:extLst>
              </a:tr>
              <a:tr h="50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Infrastructure improvements should be funded by a 25-cent increase in the federal gas tax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807735"/>
                  </a:ext>
                </a:extLst>
              </a:tr>
              <a:tr h="2522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President Trump’s tariffs will save jobs and boost our economy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428675"/>
                  </a:ext>
                </a:extLst>
              </a:tr>
              <a:tr h="2522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Deport the DACA children of illegal immigrants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4212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423174-F1E5-44EF-BFD3-589E8BC46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19473"/>
              </p:ext>
            </p:extLst>
          </p:nvPr>
        </p:nvGraphicFramePr>
        <p:xfrm>
          <a:off x="64008" y="4074113"/>
          <a:ext cx="8610600" cy="2784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4362">
                  <a:extLst>
                    <a:ext uri="{9D8B030D-6E8A-4147-A177-3AD203B41FA5}">
                      <a16:colId xmlns:a16="http://schemas.microsoft.com/office/drawing/2014/main" val="1220079549"/>
                    </a:ext>
                  </a:extLst>
                </a:gridCol>
                <a:gridCol w="846524">
                  <a:extLst>
                    <a:ext uri="{9D8B030D-6E8A-4147-A177-3AD203B41FA5}">
                      <a16:colId xmlns:a16="http://schemas.microsoft.com/office/drawing/2014/main" val="1901331345"/>
                    </a:ext>
                  </a:extLst>
                </a:gridCol>
                <a:gridCol w="944857">
                  <a:extLst>
                    <a:ext uri="{9D8B030D-6E8A-4147-A177-3AD203B41FA5}">
                      <a16:colId xmlns:a16="http://schemas.microsoft.com/office/drawing/2014/main" val="2888302775"/>
                    </a:ext>
                  </a:extLst>
                </a:gridCol>
                <a:gridCol w="944857">
                  <a:extLst>
                    <a:ext uri="{9D8B030D-6E8A-4147-A177-3AD203B41FA5}">
                      <a16:colId xmlns:a16="http://schemas.microsoft.com/office/drawing/2014/main" val="2541683627"/>
                    </a:ext>
                  </a:extLst>
                </a:gridCol>
              </a:tblGrid>
              <a:tr h="255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Statements/proposal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Unaffil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989143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Russian meddling in our elections is a serious threat to American democracy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150640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Republican tax plan passed late last year will be good for the economy and benefit you personally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7539854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Infrastructure improvements should be funded by a 25-cent increase in the federal gas tax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923861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President Trump’s tariffs will save jobs and boost our economy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57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101779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CC"/>
                          </a:solidFill>
                          <a:effectLst/>
                        </a:rPr>
                        <a:t>Deport the DACA children of illegal immigrants</a:t>
                      </a:r>
                      <a:endParaRPr lang="en-US" sz="16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289091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8C4A30B-2D86-4475-9784-9B6F48FAB386}"/>
              </a:ext>
            </a:extLst>
          </p:cNvPr>
          <p:cNvSpPr/>
          <p:nvPr/>
        </p:nvSpPr>
        <p:spPr>
          <a:xfrm>
            <a:off x="2289047" y="3623404"/>
            <a:ext cx="4903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National Issues by Party Registration % Agree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6CDB57-FF06-4C80-8C69-3B7B962D65F2}"/>
              </a:ext>
            </a:extLst>
          </p:cNvPr>
          <p:cNvSpPr/>
          <p:nvPr/>
        </p:nvSpPr>
        <p:spPr>
          <a:xfrm>
            <a:off x="6019800" y="4296221"/>
            <a:ext cx="2596896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82F60-76A1-465B-BCD2-3CD4B8F27917}"/>
              </a:ext>
            </a:extLst>
          </p:cNvPr>
          <p:cNvSpPr/>
          <p:nvPr/>
        </p:nvSpPr>
        <p:spPr>
          <a:xfrm>
            <a:off x="7010400" y="6096000"/>
            <a:ext cx="487418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09013F-3719-4D42-AC2A-CF79C2054FB3}"/>
              </a:ext>
            </a:extLst>
          </p:cNvPr>
          <p:cNvSpPr/>
          <p:nvPr/>
        </p:nvSpPr>
        <p:spPr>
          <a:xfrm>
            <a:off x="7010400" y="4870238"/>
            <a:ext cx="48741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4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0" y="1949450"/>
            <a:ext cx="7315200" cy="990600"/>
          </a:xfrm>
          <a:prstGeom prst="roundRect">
            <a:avLst/>
          </a:prstGeom>
          <a:solidFill>
            <a:schemeClr val="bg2">
              <a:lumMod val="40000"/>
              <a:lumOff val="6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5123" name="Rectangle 61"/>
          <p:cNvSpPr>
            <a:spLocks noChangeArrowheads="1"/>
          </p:cNvSpPr>
          <p:nvPr/>
        </p:nvSpPr>
        <p:spPr bwMode="auto">
          <a:xfrm>
            <a:off x="609600" y="1688389"/>
            <a:ext cx="75438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1. Provide students opportunities to better understand applied social science research methods while encouraging civic awareness and engagement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Serve community and local government by offering research services and communicating survey findings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Provide opportunities for faculty professional development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Help AACC understand its environment through relevant data collection and analysis</a:t>
            </a:r>
            <a:br>
              <a:rPr lang="en-US" altLang="en-US" sz="1800" b="1" dirty="0"/>
            </a:br>
            <a:endParaRPr lang="en-US" altLang="en-US" sz="1800" b="1" dirty="0"/>
          </a:p>
        </p:txBody>
      </p:sp>
      <p:sp>
        <p:nvSpPr>
          <p:cNvPr id="5124" name="Rectangle 62"/>
          <p:cNvSpPr>
            <a:spLocks noChangeArrowheads="1"/>
          </p:cNvSpPr>
          <p:nvPr/>
        </p:nvSpPr>
        <p:spPr bwMode="auto">
          <a:xfrm>
            <a:off x="990600" y="11430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CSLI Mission</a:t>
            </a:r>
            <a:r>
              <a:rPr lang="en-US" altLang="en-US" b="1" dirty="0">
                <a:solidFill>
                  <a:schemeClr val="bg2"/>
                </a:solidFill>
              </a:rPr>
              <a:t> –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four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elements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E4C8-9F4F-4E0B-B905-4595A879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49" y="685800"/>
            <a:ext cx="7315200" cy="457200"/>
          </a:xfrm>
        </p:spPr>
        <p:txBody>
          <a:bodyPr/>
          <a:lstStyle/>
          <a:p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Perceived Levels of Discrimination Against Certain Groups </a:t>
            </a:r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(F’17)</a:t>
            </a:r>
            <a:r>
              <a:rPr lang="en-US" altLang="en-US" sz="2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2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0039A-4C62-425B-B99C-984BD2037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108120"/>
              </p:ext>
            </p:extLst>
          </p:nvPr>
        </p:nvGraphicFramePr>
        <p:xfrm>
          <a:off x="76200" y="1066800"/>
          <a:ext cx="8778898" cy="438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8010">
                  <a:extLst>
                    <a:ext uri="{9D8B030D-6E8A-4147-A177-3AD203B41FA5}">
                      <a16:colId xmlns:a16="http://schemas.microsoft.com/office/drawing/2014/main" val="3823097385"/>
                    </a:ext>
                  </a:extLst>
                </a:gridCol>
                <a:gridCol w="915922">
                  <a:extLst>
                    <a:ext uri="{9D8B030D-6E8A-4147-A177-3AD203B41FA5}">
                      <a16:colId xmlns:a16="http://schemas.microsoft.com/office/drawing/2014/main" val="1599167835"/>
                    </a:ext>
                  </a:extLst>
                </a:gridCol>
                <a:gridCol w="1128547">
                  <a:extLst>
                    <a:ext uri="{9D8B030D-6E8A-4147-A177-3AD203B41FA5}">
                      <a16:colId xmlns:a16="http://schemas.microsoft.com/office/drawing/2014/main" val="3200585553"/>
                    </a:ext>
                  </a:extLst>
                </a:gridCol>
                <a:gridCol w="1175979">
                  <a:extLst>
                    <a:ext uri="{9D8B030D-6E8A-4147-A177-3AD203B41FA5}">
                      <a16:colId xmlns:a16="http://schemas.microsoft.com/office/drawing/2014/main" val="2137240920"/>
                    </a:ext>
                  </a:extLst>
                </a:gridCol>
                <a:gridCol w="1160440">
                  <a:extLst>
                    <a:ext uri="{9D8B030D-6E8A-4147-A177-3AD203B41FA5}">
                      <a16:colId xmlns:a16="http://schemas.microsoft.com/office/drawing/2014/main" val="173374548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 lot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Some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Little or no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DK/NA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72768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Transgendered people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53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3813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African-Americans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04992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People with a criminal record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726475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People with physical or mental disabilities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99105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Hispanics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59843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Women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5229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Native-Americans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66198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People without a college degree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6233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White men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04165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Atheists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80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856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E4C8-9F4F-4E0B-B905-4595A879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9669"/>
            <a:ext cx="7315200" cy="715963"/>
          </a:xfrm>
        </p:spPr>
        <p:txBody>
          <a:bodyPr/>
          <a:lstStyle/>
          <a:p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Perceived Levels of Discrimination Against Certain Groups (F’17)</a:t>
            </a:r>
            <a:r>
              <a:rPr lang="en-US" altLang="en-US" sz="2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2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2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D5F7D5-4007-4311-8A91-07C9DBC21C7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8382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1898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001000" cy="609600"/>
          </a:xfrm>
        </p:spPr>
        <p:txBody>
          <a:bodyPr/>
          <a:lstStyle/>
          <a:p>
            <a:pPr algn="ctr"/>
            <a:r>
              <a:rPr lang="en-US" dirty="0"/>
              <a:t>Worries: Clinton-Trump, F ‘16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3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51E4-CC18-4DCF-9985-90FC71CF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715963"/>
          </a:xfrm>
        </p:spPr>
        <p:txBody>
          <a:bodyPr/>
          <a:lstStyle/>
          <a:p>
            <a:pPr algn="ctr"/>
            <a:r>
              <a:rPr lang="en-US" sz="3200" b="1" dirty="0"/>
              <a:t>State and Local Issues - % Agree S’18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836109-5297-4D0B-80B8-FCF889315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343919"/>
              </p:ext>
            </p:extLst>
          </p:nvPr>
        </p:nvGraphicFramePr>
        <p:xfrm>
          <a:off x="0" y="933930"/>
          <a:ext cx="9067799" cy="5690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49">
                  <a:extLst>
                    <a:ext uri="{9D8B030D-6E8A-4147-A177-3AD203B41FA5}">
                      <a16:colId xmlns:a16="http://schemas.microsoft.com/office/drawing/2014/main" val="2866654912"/>
                    </a:ext>
                  </a:extLst>
                </a:gridCol>
                <a:gridCol w="853418">
                  <a:extLst>
                    <a:ext uri="{9D8B030D-6E8A-4147-A177-3AD203B41FA5}">
                      <a16:colId xmlns:a16="http://schemas.microsoft.com/office/drawing/2014/main" val="950748859"/>
                    </a:ext>
                  </a:extLst>
                </a:gridCol>
                <a:gridCol w="784454">
                  <a:extLst>
                    <a:ext uri="{9D8B030D-6E8A-4147-A177-3AD203B41FA5}">
                      <a16:colId xmlns:a16="http://schemas.microsoft.com/office/drawing/2014/main" val="3114097409"/>
                    </a:ext>
                  </a:extLst>
                </a:gridCol>
                <a:gridCol w="726698">
                  <a:extLst>
                    <a:ext uri="{9D8B030D-6E8A-4147-A177-3AD203B41FA5}">
                      <a16:colId xmlns:a16="http://schemas.microsoft.com/office/drawing/2014/main" val="3943577027"/>
                    </a:ext>
                  </a:extLst>
                </a:gridCol>
                <a:gridCol w="858590">
                  <a:extLst>
                    <a:ext uri="{9D8B030D-6E8A-4147-A177-3AD203B41FA5}">
                      <a16:colId xmlns:a16="http://schemas.microsoft.com/office/drawing/2014/main" val="2563091334"/>
                    </a:ext>
                  </a:extLst>
                </a:gridCol>
                <a:gridCol w="858590">
                  <a:extLst>
                    <a:ext uri="{9D8B030D-6E8A-4147-A177-3AD203B41FA5}">
                      <a16:colId xmlns:a16="http://schemas.microsoft.com/office/drawing/2014/main" val="3163141320"/>
                    </a:ext>
                  </a:extLst>
                </a:gridCol>
              </a:tblGrid>
              <a:tr h="4466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Overall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Dem-Rep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Unaffil.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extLst>
                  <a:ext uri="{0D108BD9-81ED-4DB2-BD59-A6C34878D82A}">
                    <a16:rowId xmlns:a16="http://schemas.microsoft.com/office/drawing/2014/main" val="4246904360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Businesses with at least 15 workers should provide them with 5 paid sick days per year</a:t>
                      </a:r>
                      <a:endParaRPr lang="en-US" sz="14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54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25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82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3215114984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Maryland should pass a health care mandate forcing those without insurance to purchase it or face a fine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27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36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19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29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1338456725"/>
                  </a:ext>
                </a:extLst>
              </a:tr>
              <a:tr h="2233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County public schools do a great job educating students</a:t>
                      </a:r>
                      <a:endParaRPr lang="en-US" sz="14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49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56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42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14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62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332467465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1150" algn="l"/>
                        </a:tabLst>
                      </a:pPr>
                      <a:r>
                        <a:rPr lang="en-US" sz="1400" dirty="0">
                          <a:effectLst/>
                        </a:rPr>
                        <a:t>Recreational marijuana should be made legal, regulated and taxed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62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49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13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64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4186333409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While costly, building a </a:t>
                      </a:r>
                      <a:r>
                        <a:rPr lang="en-US" sz="1400" dirty="0" err="1">
                          <a:solidFill>
                            <a:srgbClr val="FFFFCC"/>
                          </a:solidFill>
                          <a:effectLst/>
                        </a:rPr>
                        <a:t>MagLev</a:t>
                      </a: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 train from Baltimore to Washington is a good idea </a:t>
                      </a:r>
                      <a:endParaRPr lang="en-US" sz="14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45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33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42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1674495961"/>
                  </a:ext>
                </a:extLst>
              </a:tr>
              <a:tr h="2813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Teacher compensation in county public schools is inadequate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70C0"/>
                          </a:solidFill>
                          <a:effectLst/>
                        </a:rPr>
                        <a:t>68</a:t>
                      </a:r>
                      <a:endParaRPr lang="en-US" sz="20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59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59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3852003661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Land developers have too much influence on local land use and zoning decisions</a:t>
                      </a:r>
                      <a:endParaRPr lang="en-US" sz="14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77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73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69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3407683529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Anne Arundel police are professional and free from corruption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43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48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-5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30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1280435720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The county has done a good job balancing demands for new development with measures ensuring our quality of life</a:t>
                      </a:r>
                      <a:endParaRPr lang="en-US" sz="14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27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32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-5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30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2652684788"/>
                  </a:ext>
                </a:extLst>
              </a:tr>
              <a:tr h="2233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County police are understaffed and not well compensated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51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59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-8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47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1629854056"/>
                  </a:ext>
                </a:extLst>
              </a:tr>
              <a:tr h="654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The Chesapeake </a:t>
                      </a:r>
                      <a:r>
                        <a:rPr lang="en-US" sz="1400" dirty="0" err="1">
                          <a:solidFill>
                            <a:srgbClr val="FFFFCC"/>
                          </a:solidFill>
                          <a:effectLst/>
                        </a:rPr>
                        <a:t>Bayhawks</a:t>
                      </a:r>
                      <a:r>
                        <a:rPr lang="en-US" sz="1400" dirty="0">
                          <a:solidFill>
                            <a:srgbClr val="FFFFCC"/>
                          </a:solidFill>
                          <a:effectLst/>
                        </a:rPr>
                        <a:t> lacrosse team proposal about building a stadium and eventually other fields, hotels and commercial development in the former Crownsville hospital location.</a:t>
                      </a:r>
                      <a:endParaRPr lang="en-US" sz="1400" dirty="0">
                        <a:solidFill>
                          <a:srgbClr val="FFFF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44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-10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35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230028167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Members of the Maryland General Assembly should be limited to serving only two terms.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58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83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-25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</a:rPr>
                        <a:t>65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extLst>
                  <a:ext uri="{0D108BD9-81ED-4DB2-BD59-A6C34878D82A}">
                    <a16:rowId xmlns:a16="http://schemas.microsoft.com/office/drawing/2014/main" val="415553806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B095B5-5678-40EF-99FF-F4CF92AA5712}"/>
              </a:ext>
            </a:extLst>
          </p:cNvPr>
          <p:cNvSpPr/>
          <p:nvPr/>
        </p:nvSpPr>
        <p:spPr>
          <a:xfrm>
            <a:off x="5105400" y="1371600"/>
            <a:ext cx="609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61A8F3-B894-4172-99AA-1C57E67C2CCF}"/>
              </a:ext>
            </a:extLst>
          </p:cNvPr>
          <p:cNvSpPr/>
          <p:nvPr/>
        </p:nvSpPr>
        <p:spPr>
          <a:xfrm>
            <a:off x="5105400" y="2656518"/>
            <a:ext cx="609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6FE9EB5-BA9D-44F3-8EE1-4879FB3D7AA7}"/>
              </a:ext>
            </a:extLst>
          </p:cNvPr>
          <p:cNvSpPr/>
          <p:nvPr/>
        </p:nvSpPr>
        <p:spPr>
          <a:xfrm>
            <a:off x="5114260" y="3500184"/>
            <a:ext cx="609600" cy="8432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613671-6BA1-4836-AC9E-3F783F0D76D2}"/>
              </a:ext>
            </a:extLst>
          </p:cNvPr>
          <p:cNvSpPr/>
          <p:nvPr/>
        </p:nvSpPr>
        <p:spPr>
          <a:xfrm>
            <a:off x="5101855" y="5105400"/>
            <a:ext cx="609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386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91EB5-6532-4D2D-B516-03614E1E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315200" cy="715962"/>
          </a:xfrm>
        </p:spPr>
        <p:txBody>
          <a:bodyPr/>
          <a:lstStyle/>
          <a:p>
            <a:pPr algn="ctr"/>
            <a:r>
              <a:rPr lang="en-US" sz="2800" dirty="0"/>
              <a:t>Satisfaction with Conditions (F’17)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2B16FE-CB7C-48A9-844F-BF1C25D5D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04358"/>
              </p:ext>
            </p:extLst>
          </p:nvPr>
        </p:nvGraphicFramePr>
        <p:xfrm>
          <a:off x="17721" y="1080417"/>
          <a:ext cx="8154139" cy="5777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val="428452339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6049269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16185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1682516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31650257"/>
                    </a:ext>
                  </a:extLst>
                </a:gridCol>
                <a:gridCol w="833553">
                  <a:extLst>
                    <a:ext uri="{9D8B030D-6E8A-4147-A177-3AD203B41FA5}">
                      <a16:colId xmlns:a16="http://schemas.microsoft.com/office/drawing/2014/main" val="1826394897"/>
                    </a:ext>
                  </a:extLst>
                </a:gridCol>
                <a:gridCol w="919787">
                  <a:extLst>
                    <a:ext uri="{9D8B030D-6E8A-4147-A177-3AD203B41FA5}">
                      <a16:colId xmlns:a16="http://schemas.microsoft.com/office/drawing/2014/main" val="1868012770"/>
                    </a:ext>
                  </a:extLst>
                </a:gridCol>
              </a:tblGrid>
              <a:tr h="430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Very+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Somewhat Sat.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satisfied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Somewhat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satisfied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Somewhat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dissatisfied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dissatisfied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NA/DK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2551384234"/>
                  </a:ext>
                </a:extLst>
              </a:tr>
              <a:tr h="4303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Ability to get a good public school education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82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39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3250200539"/>
                  </a:ext>
                </a:extLst>
              </a:tr>
              <a:tr h="561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Ability of  neighbors with different political  views to get  along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76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3407853094"/>
                  </a:ext>
                </a:extLst>
              </a:tr>
              <a:tr h="4303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to  affordable health care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69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2301512827"/>
                  </a:ext>
                </a:extLst>
              </a:tr>
              <a:tr h="4303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Ability of  different races to get along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62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242388944"/>
                  </a:ext>
                </a:extLst>
              </a:tr>
              <a:tr h="5738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responsiveness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 local elected officials to key problems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58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3339294799"/>
                  </a:ext>
                </a:extLst>
              </a:tr>
              <a:tr h="5353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county’s ability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maintain and improve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infrastructure like roads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52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39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1833440215"/>
                  </a:ext>
                </a:extLst>
              </a:tr>
              <a:tr h="5738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county’s response to sea level rise and climate change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47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1636412418"/>
                  </a:ext>
                </a:extLst>
              </a:tr>
              <a:tr h="5738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effectiveness of the county’s response to rising opioid use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1616727109"/>
                  </a:ext>
                </a:extLst>
              </a:tr>
              <a:tr h="5738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tax levels in  this county compared to levels in other counties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999287201"/>
                  </a:ext>
                </a:extLst>
              </a:tr>
              <a:tr h="3425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Affordability of retirement living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42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17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005" marR="40005" marT="0" marB="0" anchor="ctr"/>
                </a:tc>
                <a:extLst>
                  <a:ext uri="{0D108BD9-81ED-4DB2-BD59-A6C34878D82A}">
                    <a16:rowId xmlns:a16="http://schemas.microsoft.com/office/drawing/2014/main" val="240046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98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8382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Mission</a:t>
            </a:r>
            <a:r>
              <a:rPr lang="en-US" altLang="en-US" sz="2000" b="1" dirty="0">
                <a:solidFill>
                  <a:schemeClr val="tx2"/>
                </a:solidFill>
              </a:rPr>
              <a:t>: 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Provide students opportunities to better understand applied social science research methods while encouraging civic awareness and engagement</a:t>
            </a:r>
            <a:r>
              <a:rPr lang="en-US" altLang="en-US" sz="20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47" name="Rectangle 50"/>
          <p:cNvSpPr>
            <a:spLocks noChangeArrowheads="1"/>
          </p:cNvSpPr>
          <p:nvPr/>
        </p:nvSpPr>
        <p:spPr bwMode="auto">
          <a:xfrm>
            <a:off x="838200" y="21336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Activities providing student opportunities: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community surveys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client based research projects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Student internships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CSLI student club</a:t>
            </a: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8" name="Picture 51" descr="BD10267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886200"/>
            <a:ext cx="114300" cy="114300"/>
          </a:xfrm>
        </p:spPr>
      </p:pic>
      <p:pic>
        <p:nvPicPr>
          <p:cNvPr id="6149" name="Picture 56" descr="BD1026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352800"/>
            <a:ext cx="114300" cy="114300"/>
          </a:xfrm>
        </p:spPr>
      </p:pic>
      <p:pic>
        <p:nvPicPr>
          <p:cNvPr id="6150" name="Picture 59" descr="BD10267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953000"/>
            <a:ext cx="114300" cy="114300"/>
          </a:xfrm>
        </p:spPr>
      </p:pic>
      <p:pic>
        <p:nvPicPr>
          <p:cNvPr id="6151" name="Picture 62" descr="BD10267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419600"/>
            <a:ext cx="114300" cy="114300"/>
          </a:xfrm>
        </p:spPr>
      </p:pic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43000" y="2438400"/>
            <a:ext cx="7162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143000"/>
            <a:ext cx="21336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Survey Design with Advisory Board Prior to March and October Surveys</a:t>
            </a:r>
          </a:p>
        </p:txBody>
      </p:sp>
      <p:sp>
        <p:nvSpPr>
          <p:cNvPr id="4" name="Down Arrow 3"/>
          <p:cNvSpPr/>
          <p:nvPr/>
        </p:nvSpPr>
        <p:spPr>
          <a:xfrm>
            <a:off x="1371600" y="2590800"/>
            <a:ext cx="609600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6538" y="4834759"/>
            <a:ext cx="21336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Student Recruitment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2743200"/>
            <a:ext cx="22098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Student Telephone Interviews – 4 </a:t>
            </a:r>
            <a:r>
              <a:rPr lang="en-US" dirty="0" err="1"/>
              <a:t>nights+Web</a:t>
            </a:r>
            <a:r>
              <a:rPr lang="en-US" dirty="0"/>
              <a:t> panel</a:t>
            </a:r>
          </a:p>
          <a:p>
            <a:pPr algn="ctr"/>
            <a:r>
              <a:rPr lang="en-US" dirty="0"/>
              <a:t>350-800 completions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818086" y="5067300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4724400"/>
            <a:ext cx="21336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First Night Training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638800" y="5094890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02724" y="4794031"/>
            <a:ext cx="2133600" cy="1219200"/>
          </a:xfrm>
          <a:prstGeom prst="rect">
            <a:avLst/>
          </a:prstGeom>
          <a:ln w="889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Student Intro Meeting</a:t>
            </a:r>
          </a:p>
        </p:txBody>
      </p:sp>
      <p:sp>
        <p:nvSpPr>
          <p:cNvPr id="11" name="Up Arrow 10"/>
          <p:cNvSpPr/>
          <p:nvPr/>
        </p:nvSpPr>
        <p:spPr>
          <a:xfrm>
            <a:off x="7162800" y="4191000"/>
            <a:ext cx="457200" cy="419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10455" y="2819400"/>
            <a:ext cx="21336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 Entry and Analysis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76297" y="1891862"/>
            <a:ext cx="2133600" cy="480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Press Release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4545" y="405962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Radio Interview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14545" y="1129862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Newspaper Article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14545" y="1891862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Community Presentations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8438" y="61748"/>
            <a:ext cx="5278821" cy="85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CSLI Survey Process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5715000" y="3172810"/>
            <a:ext cx="381000" cy="332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240924" y="2386505"/>
            <a:ext cx="457200" cy="419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52800" y="1089791"/>
            <a:ext cx="2286000" cy="480848"/>
          </a:xfrm>
          <a:prstGeom prst="rect">
            <a:avLst/>
          </a:prstGeom>
          <a:ln w="6032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Student Final Meeting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536324" y="1981200"/>
            <a:ext cx="407276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213131" y="1472762"/>
            <a:ext cx="730469" cy="500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4" idx="1"/>
          </p:cNvCxnSpPr>
          <p:nvPr/>
        </p:nvCxnSpPr>
        <p:spPr>
          <a:xfrm flipV="1">
            <a:off x="5029200" y="710762"/>
            <a:ext cx="985345" cy="127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0"/>
          </p:cNvCxnSpPr>
          <p:nvPr/>
        </p:nvCxnSpPr>
        <p:spPr>
          <a:xfrm flipV="1">
            <a:off x="4543097" y="1522850"/>
            <a:ext cx="5255" cy="369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35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Extent of Student Participation Varies…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69925" y="1981200"/>
            <a:ext cx="77724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how students participate</a:t>
            </a:r>
            <a:br>
              <a:rPr lang="en-US" altLang="en-US" sz="2400" b="1" dirty="0"/>
            </a:br>
            <a:endParaRPr lang="en-US" altLang="en-US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Up to five contacts with CSLI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Introductory meeting 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2-3+ nights of telephone interviews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Final meeting – review of survey process, findings, SPSS/hypotheses testing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Short paper (varies by instructor)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</a:rPr>
              <a:t>Some instructors only require 1 meeting – for less credit or minimum compliance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3400" y="1873500"/>
            <a:ext cx="77724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60437" y="988218"/>
            <a:ext cx="71167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Why is </a:t>
            </a:r>
            <a:r>
              <a:rPr lang="en-US" altLang="en-US" b="1" u="sng" dirty="0"/>
              <a:t>your role</a:t>
            </a:r>
            <a:r>
              <a:rPr lang="en-US" altLang="en-US" b="1" dirty="0"/>
              <a:t> so important</a:t>
            </a:r>
            <a:r>
              <a:rPr lang="en-US" altLang="en-US" sz="2400" b="1" dirty="0"/>
              <a:t>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4072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2800" b="1" dirty="0"/>
              <a:t> </a:t>
            </a:r>
            <a:r>
              <a:rPr lang="en-US" sz="2400" b="1" u="sng" dirty="0"/>
              <a:t>How do surveys work?</a:t>
            </a:r>
          </a:p>
          <a:p>
            <a:pPr marL="342900" indent="-342900"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Identify a population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whose characteristics and attitudes are interesting to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population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Residents of Anne Arundel County at least 18 years of age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goal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Ask a small group (the “sample”) questions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Generalize the findings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 the whole population (the “universe”)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60437" y="2362200"/>
            <a:ext cx="7162800" cy="6858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38200" y="2019300"/>
            <a:ext cx="740727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 </a:t>
            </a:r>
            <a:br>
              <a:rPr lang="en-US" altLang="en-US" b="1" u="sng" dirty="0"/>
            </a:br>
            <a:r>
              <a:rPr lang="en-US" altLang="en-US" sz="1800" b="1" u="sng" dirty="0"/>
              <a:t>How do surveys work? </a:t>
            </a:r>
            <a:r>
              <a:rPr lang="en-US" altLang="en-US" sz="1800" b="1" dirty="0"/>
              <a:t>(continued)</a:t>
            </a:r>
            <a:br>
              <a:rPr lang="en-US" altLang="en-US" sz="1800" b="1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Find a proper </a:t>
            </a:r>
            <a:r>
              <a:rPr lang="en-US" altLang="en-US" sz="2000" b="1" i="1" dirty="0"/>
              <a:t>sample size</a:t>
            </a:r>
            <a:r>
              <a:rPr lang="en-US" altLang="en-US" sz="2000" b="1" i="1" dirty="0">
                <a:solidFill>
                  <a:schemeClr val="bg2"/>
                </a:solidFill>
              </a:rPr>
              <a:t>: </a:t>
            </a:r>
            <a:r>
              <a:rPr lang="en-US" altLang="en-US" sz="2000" b="1" i="1" dirty="0">
                <a:solidFill>
                  <a:schemeClr val="accent5">
                    <a:lumMod val="50000"/>
                  </a:schemeClr>
                </a:solidFill>
              </a:rPr>
              <a:t>costs vs. margins of error – </a:t>
            </a:r>
            <a:r>
              <a:rPr lang="en-US" altLang="en-US" sz="2000" b="1" dirty="0"/>
              <a:t>Example</a:t>
            </a:r>
            <a:r>
              <a:rPr lang="en-US" altLang="en-US" sz="2000" b="1" dirty="0">
                <a:solidFill>
                  <a:schemeClr val="bg2"/>
                </a:solidFill>
              </a:rPr>
              <a:t>: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Population of 100k+, confidence interval 95%</a:t>
            </a:r>
            <a:endParaRPr lang="en-US" altLang="en-US" sz="20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18180023"/>
              </p:ext>
            </p:extLst>
          </p:nvPr>
        </p:nvGraphicFramePr>
        <p:xfrm>
          <a:off x="2819400" y="3733800"/>
          <a:ext cx="3452813" cy="27432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5177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0264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Why is </a:t>
            </a:r>
            <a:r>
              <a:rPr lang="en-US" altLang="en-US" sz="2400" b="1" u="sng" dirty="0"/>
              <a:t>your role</a:t>
            </a:r>
            <a:r>
              <a:rPr lang="en-US" altLang="en-US" sz="2400" b="1" dirty="0"/>
              <a:t> so important?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38200" y="22733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23695</TotalTime>
  <Words>2445</Words>
  <Application>Microsoft Office PowerPoint</Application>
  <PresentationFormat>On-screen Show (4:3)</PresentationFormat>
  <Paragraphs>967</Paragraphs>
  <Slides>44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Cambria</vt:lpstr>
      <vt:lpstr>Courier New</vt:lpstr>
      <vt:lpstr>Georgia</vt:lpstr>
      <vt:lpstr>Times New Roman</vt:lpstr>
      <vt:lpstr>Wingdings</vt:lpstr>
      <vt:lpstr>Adjacency</vt:lpstr>
      <vt:lpstr>Learning with the  Center for the Study of Local Issues:  Introductory Meeting</vt:lpstr>
      <vt:lpstr>CSLI History and Mission</vt:lpstr>
      <vt:lpstr>CSLI Flowchart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Presidential Job Approval: CSLI vs. Gallup</vt:lpstr>
      <vt:lpstr>PowerPoint Presentation</vt:lpstr>
      <vt:lpstr>Most important problem</vt:lpstr>
      <vt:lpstr>R/W Direction – All Levels</vt:lpstr>
      <vt:lpstr>R/W Direction by Demographics</vt:lpstr>
      <vt:lpstr>Rate Econ Cond. All Levels</vt:lpstr>
      <vt:lpstr>Economic Conditions and Gender</vt:lpstr>
      <vt:lpstr>Economic Conditions by Income</vt:lpstr>
      <vt:lpstr>Agreement Regarding Guns S18</vt:lpstr>
      <vt:lpstr>Support for Statements </vt:lpstr>
      <vt:lpstr>PowerPoint Presentation</vt:lpstr>
      <vt:lpstr>PowerPoint Presentation</vt:lpstr>
      <vt:lpstr>PowerPoint Presentation</vt:lpstr>
      <vt:lpstr>County: Better, Same, Worse</vt:lpstr>
      <vt:lpstr>County: Worse Minus Better</vt:lpstr>
      <vt:lpstr>County Issues - F’18 vs F’15</vt:lpstr>
      <vt:lpstr>Presidential Vote ’16 by Ideology and Party</vt:lpstr>
      <vt:lpstr>Vote for Governor/County Executive</vt:lpstr>
      <vt:lpstr>Gov/CE by Partisanship</vt:lpstr>
      <vt:lpstr>Vote for County Exec – Most Important Factor</vt:lpstr>
      <vt:lpstr>Vote for County Exec – Highest Priority</vt:lpstr>
      <vt:lpstr>Issue Favored by Pittman/Schuh Voters</vt:lpstr>
      <vt:lpstr>Support for Various Issues (F’17)</vt:lpstr>
      <vt:lpstr>National Issues (S’18)</vt:lpstr>
      <vt:lpstr>Perceived Levels of Discrimination Against Certain Groups (F’17) </vt:lpstr>
      <vt:lpstr>Perceived Levels of Discrimination Against Certain Groups (F’17) </vt:lpstr>
      <vt:lpstr>Worries: Clinton-Trump, F ‘16</vt:lpstr>
      <vt:lpstr>State and Local Issues - % Agree S’18</vt:lpstr>
      <vt:lpstr>Satisfaction with Conditions (F’17)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Overview to Students March 1 and 2, 2012</dc:title>
  <dc:creator>Dan</dc:creator>
  <cp:lastModifiedBy>Nataf, Daniel</cp:lastModifiedBy>
  <cp:revision>403</cp:revision>
  <dcterms:created xsi:type="dcterms:W3CDTF">2007-09-16T00:41:50Z</dcterms:created>
  <dcterms:modified xsi:type="dcterms:W3CDTF">2019-03-28T22:21:47Z</dcterms:modified>
</cp:coreProperties>
</file>