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5" r:id="rId3"/>
    <p:sldId id="433" r:id="rId4"/>
    <p:sldId id="465" r:id="rId5"/>
    <p:sldId id="293" r:id="rId6"/>
    <p:sldId id="288" r:id="rId7"/>
    <p:sldId id="289" r:id="rId8"/>
    <p:sldId id="290" r:id="rId9"/>
    <p:sldId id="294" r:id="rId10"/>
    <p:sldId id="450" r:id="rId11"/>
    <p:sldId id="378" r:id="rId12"/>
    <p:sldId id="451" r:id="rId13"/>
    <p:sldId id="452" r:id="rId14"/>
    <p:sldId id="453" r:id="rId15"/>
    <p:sldId id="454" r:id="rId16"/>
    <p:sldId id="455" r:id="rId17"/>
    <p:sldId id="464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29" r:id="rId27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D99694"/>
    <a:srgbClr val="006DDA"/>
    <a:srgbClr val="E6B9B8"/>
    <a:srgbClr val="D7E4BD"/>
    <a:srgbClr val="C3D69B"/>
    <a:srgbClr val="33CC33"/>
    <a:srgbClr val="FF0000"/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8259" autoAdjust="0"/>
  </p:normalViewPr>
  <p:slideViewPr>
    <p:cSldViewPr>
      <p:cViewPr varScale="1">
        <p:scale>
          <a:sx n="112" d="100"/>
          <a:sy n="112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3\FALL\Chart%202%20in%20Microsoft%20Word%20(Recovered).xlsx" TargetMode="External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Sheet1!$B$2:$AC$2</c:f>
              <c:numCache>
                <c:formatCode>General</c:formatCode>
                <c:ptCount val="28"/>
                <c:pt idx="0">
                  <c:v>55</c:v>
                </c:pt>
                <c:pt idx="1">
                  <c:v>62</c:v>
                </c:pt>
                <c:pt idx="2">
                  <c:v>66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51</c:v>
                </c:pt>
                <c:pt idx="7">
                  <c:v>58</c:v>
                </c:pt>
                <c:pt idx="8">
                  <c:v>58</c:v>
                </c:pt>
                <c:pt idx="9">
                  <c:v>53</c:v>
                </c:pt>
                <c:pt idx="10">
                  <c:v>57</c:v>
                </c:pt>
                <c:pt idx="11">
                  <c:v>55</c:v>
                </c:pt>
                <c:pt idx="12">
                  <c:v>51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52</c:v>
                </c:pt>
                <c:pt idx="17">
                  <c:v>47</c:v>
                </c:pt>
                <c:pt idx="18">
                  <c:v>52</c:v>
                </c:pt>
                <c:pt idx="19">
                  <c:v>52</c:v>
                </c:pt>
                <c:pt idx="20">
                  <c:v>49</c:v>
                </c:pt>
                <c:pt idx="21">
                  <c:v>50</c:v>
                </c:pt>
                <c:pt idx="22">
                  <c:v>47</c:v>
                </c:pt>
                <c:pt idx="23">
                  <c:v>43</c:v>
                </c:pt>
                <c:pt idx="24">
                  <c:v>50</c:v>
                </c:pt>
                <c:pt idx="25">
                  <c:v>49</c:v>
                </c:pt>
                <c:pt idx="26">
                  <c:v>50</c:v>
                </c:pt>
                <c:pt idx="27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Sheet1!$B$3:$AC$3</c:f>
              <c:numCache>
                <c:formatCode>General</c:formatCode>
                <c:ptCount val="28"/>
                <c:pt idx="0">
                  <c:v>24</c:v>
                </c:pt>
                <c:pt idx="1">
                  <c:v>23</c:v>
                </c:pt>
                <c:pt idx="2">
                  <c:v>15</c:v>
                </c:pt>
                <c:pt idx="3">
                  <c:v>26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31</c:v>
                </c:pt>
                <c:pt idx="8">
                  <c:v>24</c:v>
                </c:pt>
                <c:pt idx="9">
                  <c:v>29</c:v>
                </c:pt>
                <c:pt idx="10">
                  <c:v>27</c:v>
                </c:pt>
                <c:pt idx="11">
                  <c:v>26</c:v>
                </c:pt>
                <c:pt idx="12">
                  <c:v>29</c:v>
                </c:pt>
                <c:pt idx="13">
                  <c:v>27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28</c:v>
                </c:pt>
                <c:pt idx="18">
                  <c:v>27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32</c:v>
                </c:pt>
                <c:pt idx="23">
                  <c:v>41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33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Sheet1!$B$4:$AC$4</c:f>
              <c:numCache>
                <c:formatCode>General</c:formatCode>
                <c:ptCount val="28"/>
                <c:pt idx="0">
                  <c:v>20</c:v>
                </c:pt>
                <c:pt idx="1">
                  <c:v>15</c:v>
                </c:pt>
                <c:pt idx="2">
                  <c:v>19</c:v>
                </c:pt>
                <c:pt idx="3">
                  <c:v>14</c:v>
                </c:pt>
                <c:pt idx="4">
                  <c:v>18</c:v>
                </c:pt>
                <c:pt idx="5">
                  <c:v>13</c:v>
                </c:pt>
                <c:pt idx="6">
                  <c:v>15</c:v>
                </c:pt>
                <c:pt idx="7">
                  <c:v>12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25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22</c:v>
                </c:pt>
                <c:pt idx="22">
                  <c:v>22</c:v>
                </c:pt>
                <c:pt idx="23">
                  <c:v>16</c:v>
                </c:pt>
                <c:pt idx="24">
                  <c:v>14</c:v>
                </c:pt>
                <c:pt idx="25">
                  <c:v>18</c:v>
                </c:pt>
                <c:pt idx="26">
                  <c:v>16</c:v>
                </c:pt>
                <c:pt idx="27">
                  <c:v>17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986280"/>
        <c:axId val="539990200"/>
      </c:lineChart>
      <c:catAx>
        <c:axId val="53998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9990200"/>
        <c:crosses val="autoZero"/>
        <c:auto val="1"/>
        <c:lblAlgn val="ctr"/>
        <c:lblOffset val="100"/>
        <c:noMultiLvlLbl val="0"/>
      </c:catAx>
      <c:valAx>
        <c:axId val="539990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9986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Sheet2!$J$65</c:f>
              <c:strCache>
                <c:ptCount val="1"/>
                <c:pt idx="0">
                  <c:v>Democrats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Sheet2!$K$63:$X$64</c:f>
              <c:multiLvlStrCache>
                <c:ptCount val="14"/>
                <c:lvl>
                  <c:pt idx="0">
                    <c:v>Sp</c:v>
                  </c:pt>
                  <c:pt idx="1">
                    <c:v>Fa</c:v>
                  </c:pt>
                  <c:pt idx="2">
                    <c:v>Sp</c:v>
                  </c:pt>
                  <c:pt idx="3">
                    <c:v>Fa</c:v>
                  </c:pt>
                  <c:pt idx="4">
                    <c:v>Sp</c:v>
                  </c:pt>
                  <c:pt idx="5">
                    <c:v>Fa</c:v>
                  </c:pt>
                  <c:pt idx="6">
                    <c:v>Sp</c:v>
                  </c:pt>
                  <c:pt idx="7">
                    <c:v>Fa</c:v>
                  </c:pt>
                  <c:pt idx="8">
                    <c:v>Sp</c:v>
                  </c:pt>
                  <c:pt idx="9">
                    <c:v>Fa</c:v>
                  </c:pt>
                  <c:pt idx="10">
                    <c:v>Sp</c:v>
                  </c:pt>
                  <c:pt idx="11">
                    <c:v>Fa</c:v>
                  </c:pt>
                  <c:pt idx="12">
                    <c:v>Sp</c:v>
                  </c:pt>
                  <c:pt idx="13">
                    <c:v>Fa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Sheet2!$K$65:$X$65</c:f>
              <c:numCache>
                <c:formatCode>General</c:formatCode>
                <c:ptCount val="14"/>
                <c:pt idx="0">
                  <c:v>42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  <c:pt idx="4">
                  <c:v>37</c:v>
                </c:pt>
                <c:pt idx="5">
                  <c:v>37</c:v>
                </c:pt>
                <c:pt idx="6">
                  <c:v>34</c:v>
                </c:pt>
                <c:pt idx="7">
                  <c:v>31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34</c:v>
                </c:pt>
                <c:pt idx="12">
                  <c:v>32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Sheet2!$J$66</c:f>
              <c:strCache>
                <c:ptCount val="1"/>
                <c:pt idx="0">
                  <c:v>Republicans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Sheet2!$K$63:$X$64</c:f>
              <c:multiLvlStrCache>
                <c:ptCount val="14"/>
                <c:lvl>
                  <c:pt idx="0">
                    <c:v>Sp</c:v>
                  </c:pt>
                  <c:pt idx="1">
                    <c:v>Fa</c:v>
                  </c:pt>
                  <c:pt idx="2">
                    <c:v>Sp</c:v>
                  </c:pt>
                  <c:pt idx="3">
                    <c:v>Fa</c:v>
                  </c:pt>
                  <c:pt idx="4">
                    <c:v>Sp</c:v>
                  </c:pt>
                  <c:pt idx="5">
                    <c:v>Fa</c:v>
                  </c:pt>
                  <c:pt idx="6">
                    <c:v>Sp</c:v>
                  </c:pt>
                  <c:pt idx="7">
                    <c:v>Fa</c:v>
                  </c:pt>
                  <c:pt idx="8">
                    <c:v>Sp</c:v>
                  </c:pt>
                  <c:pt idx="9">
                    <c:v>Fa</c:v>
                  </c:pt>
                  <c:pt idx="10">
                    <c:v>Sp</c:v>
                  </c:pt>
                  <c:pt idx="11">
                    <c:v>Fa</c:v>
                  </c:pt>
                  <c:pt idx="12">
                    <c:v>Sp</c:v>
                  </c:pt>
                  <c:pt idx="13">
                    <c:v>Fa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Sheet2!$K$66:$X$66</c:f>
              <c:numCache>
                <c:formatCode>General</c:formatCode>
                <c:ptCount val="14"/>
                <c:pt idx="0">
                  <c:v>30</c:v>
                </c:pt>
                <c:pt idx="1">
                  <c:v>28</c:v>
                </c:pt>
                <c:pt idx="2">
                  <c:v>31</c:v>
                </c:pt>
                <c:pt idx="3">
                  <c:v>37</c:v>
                </c:pt>
                <c:pt idx="4">
                  <c:v>34</c:v>
                </c:pt>
                <c:pt idx="5">
                  <c:v>38</c:v>
                </c:pt>
                <c:pt idx="6">
                  <c:v>32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32</c:v>
                </c:pt>
                <c:pt idx="11">
                  <c:v>23</c:v>
                </c:pt>
                <c:pt idx="12">
                  <c:v>31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Sheet2!$J$67</c:f>
              <c:strCache>
                <c:ptCount val="1"/>
                <c:pt idx="0">
                  <c:v>Neither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Sheet2!$K$63:$X$64</c:f>
              <c:multiLvlStrCache>
                <c:ptCount val="14"/>
                <c:lvl>
                  <c:pt idx="0">
                    <c:v>Sp</c:v>
                  </c:pt>
                  <c:pt idx="1">
                    <c:v>Fa</c:v>
                  </c:pt>
                  <c:pt idx="2">
                    <c:v>Sp</c:v>
                  </c:pt>
                  <c:pt idx="3">
                    <c:v>Fa</c:v>
                  </c:pt>
                  <c:pt idx="4">
                    <c:v>Sp</c:v>
                  </c:pt>
                  <c:pt idx="5">
                    <c:v>Fa</c:v>
                  </c:pt>
                  <c:pt idx="6">
                    <c:v>Sp</c:v>
                  </c:pt>
                  <c:pt idx="7">
                    <c:v>Fa</c:v>
                  </c:pt>
                  <c:pt idx="8">
                    <c:v>Sp</c:v>
                  </c:pt>
                  <c:pt idx="9">
                    <c:v>Fa</c:v>
                  </c:pt>
                  <c:pt idx="10">
                    <c:v>Sp</c:v>
                  </c:pt>
                  <c:pt idx="11">
                    <c:v>Fa</c:v>
                  </c:pt>
                  <c:pt idx="12">
                    <c:v>Sp</c:v>
                  </c:pt>
                  <c:pt idx="13">
                    <c:v>Fa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Sheet2!$K$67:$X$67</c:f>
              <c:numCache>
                <c:formatCode>General</c:formatCode>
                <c:ptCount val="14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21</c:v>
                </c:pt>
                <c:pt idx="5">
                  <c:v>17</c:v>
                </c:pt>
                <c:pt idx="6">
                  <c:v>29</c:v>
                </c:pt>
                <c:pt idx="7">
                  <c:v>32</c:v>
                </c:pt>
                <c:pt idx="8">
                  <c:v>21</c:v>
                </c:pt>
                <c:pt idx="9">
                  <c:v>17</c:v>
                </c:pt>
                <c:pt idx="10">
                  <c:v>26</c:v>
                </c:pt>
                <c:pt idx="11">
                  <c:v>37</c:v>
                </c:pt>
                <c:pt idx="12">
                  <c:v>29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Sheet2!$J$68</c:f>
              <c:strCache>
                <c:ptCount val="1"/>
                <c:pt idx="0">
                  <c:v>No opinion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Sheet2!$K$63:$X$64</c:f>
              <c:multiLvlStrCache>
                <c:ptCount val="14"/>
                <c:lvl>
                  <c:pt idx="0">
                    <c:v>Sp</c:v>
                  </c:pt>
                  <c:pt idx="1">
                    <c:v>Fa</c:v>
                  </c:pt>
                  <c:pt idx="2">
                    <c:v>Sp</c:v>
                  </c:pt>
                  <c:pt idx="3">
                    <c:v>Fa</c:v>
                  </c:pt>
                  <c:pt idx="4">
                    <c:v>Sp</c:v>
                  </c:pt>
                  <c:pt idx="5">
                    <c:v>Fa</c:v>
                  </c:pt>
                  <c:pt idx="6">
                    <c:v>Sp</c:v>
                  </c:pt>
                  <c:pt idx="7">
                    <c:v>Fa</c:v>
                  </c:pt>
                  <c:pt idx="8">
                    <c:v>Sp</c:v>
                  </c:pt>
                  <c:pt idx="9">
                    <c:v>Fa</c:v>
                  </c:pt>
                  <c:pt idx="10">
                    <c:v>Sp</c:v>
                  </c:pt>
                  <c:pt idx="11">
                    <c:v>Fa</c:v>
                  </c:pt>
                  <c:pt idx="12">
                    <c:v>Sp</c:v>
                  </c:pt>
                  <c:pt idx="13">
                    <c:v>Fa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Sheet2!$K$68:$X$68</c:f>
              <c:numCache>
                <c:formatCode>General</c:formatCode>
                <c:ptCount val="14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9</c:v>
                </c:pt>
                <c:pt idx="10">
                  <c:v>4</c:v>
                </c:pt>
                <c:pt idx="11">
                  <c:v>6</c:v>
                </c:pt>
                <c:pt idx="12">
                  <c:v>8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Sheet2!$J$69</c:f>
              <c:strCache>
                <c:ptCount val="1"/>
                <c:pt idx="0">
                  <c:v>/other</c:v>
                </c:pt>
              </c:strCache>
            </c:strRef>
          </c:tx>
          <c:marker>
            <c:symbol val="none"/>
          </c:marker>
          <c:cat>
            <c:multiLvlStrRef>
              <c:f>Sheet2!$K$63:$X$64</c:f>
              <c:multiLvlStrCache>
                <c:ptCount val="14"/>
                <c:lvl>
                  <c:pt idx="0">
                    <c:v>Sp</c:v>
                  </c:pt>
                  <c:pt idx="1">
                    <c:v>Fa</c:v>
                  </c:pt>
                  <c:pt idx="2">
                    <c:v>Sp</c:v>
                  </c:pt>
                  <c:pt idx="3">
                    <c:v>Fa</c:v>
                  </c:pt>
                  <c:pt idx="4">
                    <c:v>Sp</c:v>
                  </c:pt>
                  <c:pt idx="5">
                    <c:v>Fa</c:v>
                  </c:pt>
                  <c:pt idx="6">
                    <c:v>Sp</c:v>
                  </c:pt>
                  <c:pt idx="7">
                    <c:v>Fa</c:v>
                  </c:pt>
                  <c:pt idx="8">
                    <c:v>Sp</c:v>
                  </c:pt>
                  <c:pt idx="9">
                    <c:v>Fa</c:v>
                  </c:pt>
                  <c:pt idx="10">
                    <c:v>Sp</c:v>
                  </c:pt>
                  <c:pt idx="11">
                    <c:v>Fa</c:v>
                  </c:pt>
                  <c:pt idx="12">
                    <c:v>Sp</c:v>
                  </c:pt>
                  <c:pt idx="13">
                    <c:v>Fa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  <c:pt idx="6">
                    <c:v>2011</c:v>
                  </c:pt>
                  <c:pt idx="8">
                    <c:v>2012</c:v>
                  </c:pt>
                  <c:pt idx="10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Sheet2!$K$69:$X$69</c:f>
              <c:numCache>
                <c:formatCode>General</c:formatCode>
                <c:ptCount val="1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629912"/>
        <c:axId val="542627952"/>
      </c:lineChart>
      <c:catAx>
        <c:axId val="54262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2627952"/>
        <c:crosses val="autoZero"/>
        <c:auto val="1"/>
        <c:lblAlgn val="ctr"/>
        <c:lblOffset val="100"/>
        <c:noMultiLvlLbl val="0"/>
      </c:catAx>
      <c:valAx>
        <c:axId val="54262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629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06705892532666E-2"/>
          <c:y val="1.2312775183423842E-2"/>
          <c:w val="0.81537361634143557"/>
          <c:h val="0.9024278259631757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Sheet2!$D$29:$Q$29</c:f>
              <c:numCache>
                <c:formatCode>General</c:formatCode>
                <c:ptCount val="14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Education</c:v>
                </c:pt>
              </c:strCache>
            </c:strRef>
          </c:tx>
          <c:spPr>
            <a:ln w="635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3"/>
              <c:spPr/>
              <c:txPr>
                <a:bodyPr/>
                <a:lstStyle/>
                <a:p>
                  <a:pPr>
                    <a:defRPr sz="11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Sheet2!$D$30:$Q$30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Sheet2!$C$31</c:f>
              <c:strCache>
                <c:ptCount val="1"/>
                <c:pt idx="0">
                  <c:v>Crime / drugs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Sheet2!$D$31:$Q$31</c:f>
              <c:numCache>
                <c:formatCode>General</c:formatCode>
                <c:ptCount val="14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Sheet2!$C$32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3"/>
              <c:spPr/>
              <c:txPr>
                <a:bodyPr/>
                <a:lstStyle/>
                <a:p>
                  <a:pPr>
                    <a:defRPr sz="11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Sheet2!$D$32:$Q$32</c:f>
              <c:numCache>
                <c:formatCode>General</c:formatCode>
                <c:ptCount val="14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Sheet2!$C$33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635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Sheet2!$D$33:$Q$33</c:f>
              <c:numCache>
                <c:formatCode>General</c:formatCode>
                <c:ptCount val="14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  <c:pt idx="13">
                  <c:v>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492704"/>
        <c:axId val="480490744"/>
      </c:lineChart>
      <c:catAx>
        <c:axId val="48049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0490744"/>
        <c:crosses val="autoZero"/>
        <c:auto val="1"/>
        <c:lblAlgn val="ctr"/>
        <c:lblOffset val="100"/>
        <c:noMultiLvlLbl val="0"/>
      </c:catAx>
      <c:valAx>
        <c:axId val="480490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492704"/>
        <c:crosses val="autoZero"/>
        <c:crossBetween val="between"/>
      </c:valAx>
      <c:spPr>
        <a:solidFill>
          <a:schemeClr val="bg1"/>
        </a:solidFill>
        <a:ln>
          <a:solidFill>
            <a:schemeClr val="accent1">
              <a:lumMod val="60000"/>
              <a:lumOff val="4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7.9584578642353632E-2"/>
          <c:y val="1.2109180952163014E-2"/>
          <c:w val="0.90238027349738159"/>
          <c:h val="3.6494878388544524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04571303587052E-2"/>
          <c:y val="2.3630796150481189E-2"/>
          <c:w val="0.91256579906678337"/>
          <c:h val="0.76319803774528183"/>
        </c:manualLayout>
      </c:layou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Nation</c:v>
                </c:pt>
              </c:strCache>
            </c:strRef>
          </c:tx>
          <c:spPr>
            <a:ln w="63500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36</c:v>
                </c:pt>
                <c:pt idx="1">
                  <c:v>24</c:v>
                </c:pt>
                <c:pt idx="2">
                  <c:v>10</c:v>
                </c:pt>
                <c:pt idx="3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35</c:v>
                </c:pt>
                <c:pt idx="2">
                  <c:v>35</c:v>
                </c:pt>
                <c:pt idx="3">
                  <c:v>31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8042720"/>
        <c:axId val="608045856"/>
      </c:lineChart>
      <c:catAx>
        <c:axId val="60804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8045856"/>
        <c:crosses val="autoZero"/>
        <c:auto val="1"/>
        <c:lblAlgn val="ctr"/>
        <c:lblOffset val="100"/>
        <c:noMultiLvlLbl val="0"/>
      </c:catAx>
      <c:valAx>
        <c:axId val="60804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8042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  <c:pt idx="15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  <c:pt idx="15">
                  <c:v>40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  <c:pt idx="15">
                  <c:v>21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074240"/>
        <c:axId val="546069144"/>
      </c:lineChart>
      <c:catAx>
        <c:axId val="54607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6069144"/>
        <c:crosses val="autoZero"/>
        <c:auto val="1"/>
        <c:lblAlgn val="ctr"/>
        <c:lblOffset val="100"/>
        <c:noMultiLvlLbl val="0"/>
      </c:catAx>
      <c:valAx>
        <c:axId val="546069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074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241961017556007E-2"/>
          <c:y val="6.3991494734044307E-2"/>
          <c:w val="0.94250150118792608"/>
          <c:h val="0.83469733213728026"/>
        </c:manualLayout>
      </c:layout>
      <c:lineChart>
        <c:grouping val="standard"/>
        <c:varyColors val="0"/>
        <c:ser>
          <c:idx val="0"/>
          <c:order val="0"/>
          <c:tx>
            <c:strRef>
              <c:f>Sheet1!$N$39</c:f>
              <c:strCache>
                <c:ptCount val="1"/>
                <c:pt idx="0">
                  <c:v>Significant losses in your stock or retirement accounts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Sheet1!$O$38:$AA$38</c:f>
              <c:strCache>
                <c:ptCount val="13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  <c:pt idx="12">
                  <c:v>S '14</c:v>
                </c:pt>
              </c:strCache>
            </c:strRef>
          </c:cat>
          <c:val>
            <c:numRef>
              <c:f>Sheet1!$O$39:$AA$39</c:f>
              <c:numCache>
                <c:formatCode>General</c:formatCode>
                <c:ptCount val="13"/>
                <c:pt idx="0">
                  <c:v>0</c:v>
                </c:pt>
                <c:pt idx="1">
                  <c:v>71</c:v>
                </c:pt>
                <c:pt idx="2">
                  <c:v>75</c:v>
                </c:pt>
                <c:pt idx="3">
                  <c:v>70</c:v>
                </c:pt>
                <c:pt idx="4">
                  <c:v>56</c:v>
                </c:pt>
                <c:pt idx="5">
                  <c:v>60</c:v>
                </c:pt>
                <c:pt idx="6">
                  <c:v>52</c:v>
                </c:pt>
                <c:pt idx="7">
                  <c:v>60</c:v>
                </c:pt>
                <c:pt idx="8">
                  <c:v>44</c:v>
                </c:pt>
                <c:pt idx="9">
                  <c:v>38</c:v>
                </c:pt>
                <c:pt idx="10">
                  <c:v>32</c:v>
                </c:pt>
                <c:pt idx="11">
                  <c:v>32</c:v>
                </c:pt>
                <c:pt idx="12">
                  <c:v>26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Sheet1!$N$40</c:f>
              <c:strCache>
                <c:ptCount val="1"/>
                <c:pt idx="0">
                  <c:v>Hard to afford cost of transportation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Sheet1!$O$38:$AA$38</c:f>
              <c:strCache>
                <c:ptCount val="13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  <c:pt idx="12">
                  <c:v>S '14</c:v>
                </c:pt>
              </c:strCache>
            </c:strRef>
          </c:cat>
          <c:val>
            <c:numRef>
              <c:f>Sheet1!$O$40:$AA$40</c:f>
              <c:numCache>
                <c:formatCode>General</c:formatCode>
                <c:ptCount val="13"/>
                <c:pt idx="0">
                  <c:v>40</c:v>
                </c:pt>
                <c:pt idx="1">
                  <c:v>32</c:v>
                </c:pt>
                <c:pt idx="2">
                  <c:v>21</c:v>
                </c:pt>
                <c:pt idx="3">
                  <c:v>17</c:v>
                </c:pt>
                <c:pt idx="4">
                  <c:v>21</c:v>
                </c:pt>
                <c:pt idx="5">
                  <c:v>24</c:v>
                </c:pt>
                <c:pt idx="6">
                  <c:v>41</c:v>
                </c:pt>
                <c:pt idx="7">
                  <c:v>30</c:v>
                </c:pt>
                <c:pt idx="8">
                  <c:v>36</c:v>
                </c:pt>
                <c:pt idx="9">
                  <c:v>30</c:v>
                </c:pt>
                <c:pt idx="10">
                  <c:v>27</c:v>
                </c:pt>
                <c:pt idx="11">
                  <c:v>24</c:v>
                </c:pt>
                <c:pt idx="12">
                  <c:v>24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Sheet1!$N$41</c:f>
              <c:strCache>
                <c:ptCount val="1"/>
                <c:pt idx="0">
                  <c:v>Hard to afford cost of utilities such as electricity or gas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Sheet1!$O$38:$AA$38</c:f>
              <c:strCache>
                <c:ptCount val="13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  <c:pt idx="12">
                  <c:v>S '14</c:v>
                </c:pt>
              </c:strCache>
            </c:strRef>
          </c:cat>
          <c:val>
            <c:numRef>
              <c:f>Sheet1!$O$41:$AA$41</c:f>
              <c:numCache>
                <c:formatCode>General</c:formatCode>
                <c:ptCount val="13"/>
                <c:pt idx="0">
                  <c:v>61</c:v>
                </c:pt>
                <c:pt idx="1">
                  <c:v>50</c:v>
                </c:pt>
                <c:pt idx="2">
                  <c:v>53</c:v>
                </c:pt>
                <c:pt idx="3">
                  <c:v>42</c:v>
                </c:pt>
                <c:pt idx="4">
                  <c:v>44</c:v>
                </c:pt>
                <c:pt idx="5">
                  <c:v>43</c:v>
                </c:pt>
                <c:pt idx="6">
                  <c:v>46</c:v>
                </c:pt>
                <c:pt idx="7">
                  <c:v>39</c:v>
                </c:pt>
                <c:pt idx="8">
                  <c:v>39</c:v>
                </c:pt>
                <c:pt idx="9">
                  <c:v>32</c:v>
                </c:pt>
                <c:pt idx="10">
                  <c:v>31</c:v>
                </c:pt>
                <c:pt idx="11">
                  <c:v>29</c:v>
                </c:pt>
                <c:pt idx="12">
                  <c:v>37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Sheet1!$N$42</c:f>
              <c:strCache>
                <c:ptCount val="1"/>
                <c:pt idx="0">
                  <c:v>Hard to afford cost of taxes*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Sheet1!$O$38:$AA$38</c:f>
              <c:strCache>
                <c:ptCount val="13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  <c:pt idx="12">
                  <c:v>S '14</c:v>
                </c:pt>
              </c:strCache>
            </c:strRef>
          </c:cat>
          <c:val>
            <c:numRef>
              <c:f>Sheet1!$O$42:$AA$42</c:f>
              <c:numCache>
                <c:formatCode>General</c:formatCode>
                <c:ptCount val="13"/>
                <c:pt idx="0">
                  <c:v>47</c:v>
                </c:pt>
                <c:pt idx="1">
                  <c:v>58</c:v>
                </c:pt>
                <c:pt idx="2">
                  <c:v>59</c:v>
                </c:pt>
                <c:pt idx="3">
                  <c:v>59</c:v>
                </c:pt>
                <c:pt idx="4">
                  <c:v>63</c:v>
                </c:pt>
                <c:pt idx="5">
                  <c:v>60</c:v>
                </c:pt>
                <c:pt idx="6">
                  <c:v>63</c:v>
                </c:pt>
                <c:pt idx="7">
                  <c:v>58</c:v>
                </c:pt>
                <c:pt idx="8">
                  <c:v>63</c:v>
                </c:pt>
                <c:pt idx="9">
                  <c:v>63</c:v>
                </c:pt>
                <c:pt idx="10">
                  <c:v>62</c:v>
                </c:pt>
                <c:pt idx="11">
                  <c:v>66</c:v>
                </c:pt>
                <c:pt idx="12">
                  <c:v>65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Sheet1!$N$43</c:f>
              <c:strCache>
                <c:ptCount val="1"/>
                <c:pt idx="0">
                  <c:v>Received a salary increase or other increase 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Sheet1!$O$38:$AA$38</c:f>
              <c:strCache>
                <c:ptCount val="13"/>
                <c:pt idx="0">
                  <c:v>S '08</c:v>
                </c:pt>
                <c:pt idx="1">
                  <c:v>F '08</c:v>
                </c:pt>
                <c:pt idx="2">
                  <c:v>S '09</c:v>
                </c:pt>
                <c:pt idx="3">
                  <c:v>F '09</c:v>
                </c:pt>
                <c:pt idx="4">
                  <c:v>S '10</c:v>
                </c:pt>
                <c:pt idx="5">
                  <c:v>F '10</c:v>
                </c:pt>
                <c:pt idx="6">
                  <c:v>S '11</c:v>
                </c:pt>
                <c:pt idx="7">
                  <c:v>F '11</c:v>
                </c:pt>
                <c:pt idx="8">
                  <c:v>S '12</c:v>
                </c:pt>
                <c:pt idx="9">
                  <c:v>F '12</c:v>
                </c:pt>
                <c:pt idx="10">
                  <c:v>S '13</c:v>
                </c:pt>
                <c:pt idx="11">
                  <c:v>F '13</c:v>
                </c:pt>
                <c:pt idx="12">
                  <c:v>S '14</c:v>
                </c:pt>
              </c:strCache>
            </c:strRef>
          </c:cat>
          <c:val>
            <c:numRef>
              <c:f>Sheet1!$O$43:$AA$43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26</c:v>
                </c:pt>
                <c:pt idx="8">
                  <c:v>35</c:v>
                </c:pt>
                <c:pt idx="9">
                  <c:v>31</c:v>
                </c:pt>
                <c:pt idx="10">
                  <c:v>34</c:v>
                </c:pt>
                <c:pt idx="11">
                  <c:v>29</c:v>
                </c:pt>
                <c:pt idx="12">
                  <c:v>36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6812240"/>
        <c:axId val="606816552"/>
      </c:lineChart>
      <c:catAx>
        <c:axId val="60681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6816552"/>
        <c:crosses val="autoZero"/>
        <c:auto val="1"/>
        <c:lblAlgn val="ctr"/>
        <c:lblOffset val="100"/>
        <c:noMultiLvlLbl val="0"/>
      </c:catAx>
      <c:valAx>
        <c:axId val="606816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81224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Sheet3!$C$24</c:f>
              <c:strCache>
                <c:ptCount val="1"/>
                <c:pt idx="0">
                  <c:v>Fa '11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Sheet3!$C$25:$C$28</c:f>
              <c:numCache>
                <c:formatCode>General</c:formatCode>
                <c:ptCount val="4"/>
                <c:pt idx="0">
                  <c:v>-3</c:v>
                </c:pt>
                <c:pt idx="1">
                  <c:v>-9</c:v>
                </c:pt>
                <c:pt idx="2">
                  <c:v>-43</c:v>
                </c:pt>
                <c:pt idx="3">
                  <c:v>-2</c:v>
                </c:pt>
              </c:numCache>
            </c:numRef>
          </c:val>
        </c:ser>
        <c:ser>
          <c:idx val="1"/>
          <c:order val="1"/>
          <c:tx>
            <c:strRef>
              <c:f>Sheet3!$D$24</c:f>
              <c:strCache>
                <c:ptCount val="1"/>
                <c:pt idx="0">
                  <c:v>Sp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Sheet3!$D$25:$D$28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-46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Sheet3!$E$24</c:f>
              <c:strCache>
                <c:ptCount val="1"/>
                <c:pt idx="0">
                  <c:v>Fa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Sheet3!$E$25:$E$28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-38</c:v>
                </c:pt>
                <c:pt idx="3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Sheet3!$F$24</c:f>
              <c:strCache>
                <c:ptCount val="1"/>
                <c:pt idx="0">
                  <c:v>Sp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Sheet3!$F$25:$F$28</c:f>
              <c:numCache>
                <c:formatCode>General</c:formatCode>
                <c:ptCount val="4"/>
                <c:pt idx="0">
                  <c:v>7</c:v>
                </c:pt>
                <c:pt idx="1">
                  <c:v>-13</c:v>
                </c:pt>
                <c:pt idx="2">
                  <c:v>-43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Sheet3!$G$24</c:f>
              <c:strCache>
                <c:ptCount val="1"/>
                <c:pt idx="0">
                  <c:v>Fa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Sheet3!$G$25:$G$28</c:f>
              <c:numCache>
                <c:formatCode>General</c:formatCode>
                <c:ptCount val="4"/>
                <c:pt idx="0">
                  <c:v>1</c:v>
                </c:pt>
                <c:pt idx="1">
                  <c:v>-17</c:v>
                </c:pt>
                <c:pt idx="2">
                  <c:v>-52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Sheet3!$H$24</c:f>
              <c:strCache>
                <c:ptCount val="1"/>
                <c:pt idx="0">
                  <c:v>Sp '14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Sheet3!$H$25:$H$28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-42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799696"/>
        <c:axId val="606796560"/>
      </c:barChart>
      <c:catAx>
        <c:axId val="60679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6796560"/>
        <c:crosses val="autoZero"/>
        <c:auto val="1"/>
        <c:lblAlgn val="ctr"/>
        <c:lblOffset val="100"/>
        <c:noMultiLvlLbl val="0"/>
      </c:catAx>
      <c:valAx>
        <c:axId val="60679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7996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Graph 5a: Minimum Wage - Percentage Above or Below the Average (60% support)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Sheet1!$H$29</c:f>
              <c:strCache>
                <c:ptCount val="1"/>
                <c:pt idx="0">
                  <c:v>Minimum Wage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Sheet1!$I$28:$P$28</c:f>
              <c:strCache>
                <c:ptCount val="8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Af-Am</c:v>
                </c:pt>
                <c:pt idx="7">
                  <c:v>Whites</c:v>
                </c:pt>
              </c:strCache>
            </c:strRef>
          </c:cat>
          <c:val>
            <c:numRef>
              <c:f>Sheet1!$I$29:$P$29</c:f>
              <c:numCache>
                <c:formatCode>General</c:formatCode>
                <c:ptCount val="8"/>
                <c:pt idx="0">
                  <c:v>18</c:v>
                </c:pt>
                <c:pt idx="1">
                  <c:v>-23</c:v>
                </c:pt>
                <c:pt idx="2">
                  <c:v>-9</c:v>
                </c:pt>
                <c:pt idx="3">
                  <c:v>27</c:v>
                </c:pt>
                <c:pt idx="4">
                  <c:v>2</c:v>
                </c:pt>
                <c:pt idx="5">
                  <c:v>-25</c:v>
                </c:pt>
                <c:pt idx="6">
                  <c:v>40</c:v>
                </c:pt>
                <c:pt idx="7">
                  <c:v>-17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017392"/>
        <c:axId val="608018568"/>
      </c:barChart>
      <c:catAx>
        <c:axId val="60801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8018568"/>
        <c:crosses val="autoZero"/>
        <c:auto val="1"/>
        <c:lblAlgn val="ctr"/>
        <c:lblOffset val="100"/>
        <c:noMultiLvlLbl val="0"/>
      </c:catAx>
      <c:valAx>
        <c:axId val="608018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8017392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Table 5b: Legalize Marijuana Percentage Above</a:t>
            </a:r>
            <a:r>
              <a:rPr lang="en-US" baseline="0"/>
              <a:t> or Below Average (36%)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Sheet1!$H$34</c:f>
              <c:strCache>
                <c:ptCount val="1"/>
                <c:pt idx="0">
                  <c:v>Legalize Marijuana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Sheet1!$I$33:$R$33</c:f>
              <c:strCache>
                <c:ptCount val="10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18-40</c:v>
                </c:pt>
                <c:pt idx="7">
                  <c:v>41-55</c:v>
                </c:pt>
                <c:pt idx="8">
                  <c:v>56-70</c:v>
                </c:pt>
                <c:pt idx="9">
                  <c:v>71+</c:v>
                </c:pt>
              </c:strCache>
            </c:strRef>
          </c:cat>
          <c:val>
            <c:numRef>
              <c:f>Sheet1!$I$34:$R$34</c:f>
              <c:numCache>
                <c:formatCode>General</c:formatCode>
                <c:ptCount val="10"/>
                <c:pt idx="0">
                  <c:v>7</c:v>
                </c:pt>
                <c:pt idx="1">
                  <c:v>-9</c:v>
                </c:pt>
                <c:pt idx="2">
                  <c:v>1</c:v>
                </c:pt>
                <c:pt idx="3">
                  <c:v>17</c:v>
                </c:pt>
                <c:pt idx="4">
                  <c:v>2</c:v>
                </c:pt>
                <c:pt idx="5">
                  <c:v>-14</c:v>
                </c:pt>
                <c:pt idx="6">
                  <c:v>17</c:v>
                </c:pt>
                <c:pt idx="7">
                  <c:v>-4</c:v>
                </c:pt>
                <c:pt idx="8">
                  <c:v>-1</c:v>
                </c:pt>
                <c:pt idx="9">
                  <c:v>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017000"/>
        <c:axId val="608016608"/>
      </c:barChart>
      <c:catAx>
        <c:axId val="608017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8016608"/>
        <c:crosses val="autoZero"/>
        <c:auto val="1"/>
        <c:lblAlgn val="ctr"/>
        <c:lblOffset val="100"/>
        <c:noMultiLvlLbl val="0"/>
      </c:catAx>
      <c:valAx>
        <c:axId val="6080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801700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60427510120557E-2"/>
          <c:y val="1.8550575914852749E-2"/>
          <c:w val="0.88416861353869225"/>
          <c:h val="0.70274123629283181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Word]Sheet1'!$B$1</c:f>
              <c:strCache>
                <c:ptCount val="1"/>
                <c:pt idx="0">
                  <c:v>CSLI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Word]Sheet1'!$B$2:$B$15</c:f>
              <c:numCache>
                <c:formatCode>General</c:formatCode>
                <c:ptCount val="14"/>
                <c:pt idx="0">
                  <c:v>35</c:v>
                </c:pt>
                <c:pt idx="1">
                  <c:v>28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Word]Sheet1'!$C$1</c:f>
              <c:strCache>
                <c:ptCount val="1"/>
                <c:pt idx="0">
                  <c:v> Gallup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Word]Sheet1'!$C$2:$C$15</c:f>
              <c:numCache>
                <c:formatCode>General</c:formatCode>
                <c:ptCount val="14"/>
                <c:pt idx="0">
                  <c:v>32</c:v>
                </c:pt>
                <c:pt idx="1">
                  <c:v>30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8945680"/>
        <c:axId val="608946072"/>
      </c:lineChart>
      <c:catAx>
        <c:axId val="60894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8946072"/>
        <c:crosses val="autoZero"/>
        <c:auto val="1"/>
        <c:lblAlgn val="ctr"/>
        <c:lblOffset val="100"/>
        <c:noMultiLvlLbl val="0"/>
      </c:catAx>
      <c:valAx>
        <c:axId val="608946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8945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0.84766</cdr:x>
      <cdr:y>0.64706</cdr:y>
    </cdr:from>
    <cdr:to>
      <cdr:x>1</cdr:x>
      <cdr:y>0.69131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28045" y="3352800"/>
          <a:ext cx="1334955" cy="229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Economy</a:t>
          </a:r>
        </a:p>
      </cdr:txBody>
    </cdr:sp>
  </cdr:relSizeAnchor>
  <cdr:relSizeAnchor xmlns:cdr="http://schemas.openxmlformats.org/drawingml/2006/chartDrawing">
    <cdr:from>
      <cdr:x>0.85217</cdr:x>
      <cdr:y>0.55882</cdr:y>
    </cdr:from>
    <cdr:to>
      <cdr:x>0.93734</cdr:x>
      <cdr:y>0.59665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67600" y="2895600"/>
          <a:ext cx="746345" cy="196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Taxes</a:t>
          </a:r>
        </a:p>
      </cdr:txBody>
    </cdr:sp>
  </cdr:relSizeAnchor>
  <cdr:relSizeAnchor xmlns:cdr="http://schemas.openxmlformats.org/drawingml/2006/chartDrawing">
    <cdr:from>
      <cdr:x>0.82326</cdr:x>
      <cdr:y>0.77941</cdr:y>
    </cdr:from>
    <cdr:to>
      <cdr:x>1</cdr:x>
      <cdr:y>0.81724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14227" y="4038600"/>
          <a:ext cx="1548773" cy="196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Govt</a:t>
          </a:r>
          <a:r>
            <a:rPr lang="en-US" sz="1000" dirty="0"/>
            <a:t>. </a:t>
          </a:r>
          <a:r>
            <a:rPr lang="en-US" sz="1000" b="1" dirty="0"/>
            <a:t>Waste/Ethics</a:t>
          </a:r>
        </a:p>
      </cdr:txBody>
    </cdr:sp>
  </cdr:relSizeAnchor>
  <cdr:relSizeAnchor xmlns:cdr="http://schemas.openxmlformats.org/drawingml/2006/chartDrawing">
    <cdr:from>
      <cdr:x>0.7301</cdr:x>
      <cdr:y>0.79315</cdr:y>
    </cdr:from>
    <cdr:to>
      <cdr:x>0.81527</cdr:x>
      <cdr:y>0.83098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27197" y="4991084"/>
          <a:ext cx="738099" cy="23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Crime</a:t>
          </a:r>
        </a:p>
      </cdr:txBody>
    </cdr:sp>
  </cdr:relSizeAnchor>
  <cdr:relSizeAnchor xmlns:cdr="http://schemas.openxmlformats.org/drawingml/2006/chartDrawing">
    <cdr:from>
      <cdr:x>0.85217</cdr:x>
      <cdr:y>0.72059</cdr:y>
    </cdr:from>
    <cdr:to>
      <cdr:x>0.99508</cdr:x>
      <cdr:y>0.75616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467600" y="3733800"/>
          <a:ext cx="1252320" cy="184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Education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0.50179</cdr:x>
      <cdr:y>0.65823</cdr:y>
    </cdr:from>
    <cdr:to>
      <cdr:x>0.70923</cdr:x>
      <cdr:y>0.70886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39426" y="3962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Received salary increase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0.66742</cdr:x>
      <cdr:y>0.22785</cdr:y>
    </cdr:from>
    <cdr:to>
      <cdr:x>0.87486</cdr:x>
      <cdr:y>0.27848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38800" y="13716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Taxes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0.57723</cdr:x>
      <cdr:y>0.37975</cdr:y>
    </cdr:from>
    <cdr:to>
      <cdr:x>0.78467</cdr:x>
      <cdr:y>0.43038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76800" y="22860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Stock/pension losses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0.1894</cdr:x>
      <cdr:y>0.37975</cdr:y>
    </cdr:from>
    <cdr:to>
      <cdr:x>0.39684</cdr:x>
      <cdr:y>0.43038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00200" y="22860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Cost of utilities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0.40135</cdr:x>
      <cdr:y>0.53165</cdr:y>
    </cdr:from>
    <cdr:to>
      <cdr:x>0.60879</cdr:x>
      <cdr:y>0.58228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90900" y="3200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Cost of transportation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3293E4-E68A-4515-B87E-39E6B973E389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95825F-1BC3-466D-872B-14D2507E5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89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B758E5-E489-4530-B749-520A82D454F4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2775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565A1A-A63A-4521-8C72-F714DCB5B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9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94B09F-CD2E-40C2-ADFC-060CD5694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1FE1D-5B54-4900-A8F8-83A98A7C2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C5D6-A98B-41D8-9D53-A09531E7B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6C9D-FC6D-438B-A587-404569B7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0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A38-248E-4F62-AB02-FF488441B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0D1A4-9C53-45D3-859F-BF956E2B4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246311-2F4A-4EDD-AD3C-F59D291D7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E09E-7FFD-47DF-9A13-F416E8E91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0E0E0-3EBD-4C49-9C30-8CAC90E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2710-5A98-4A7B-BC92-84BBEF8C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54CD-4C2D-43E5-A0D6-6DFFC2F25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F6FF56-6FA4-47C7-B441-88C30302E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19" r:id="rId2"/>
    <p:sldLayoutId id="2147484020" r:id="rId3"/>
    <p:sldLayoutId id="2147484021" r:id="rId4"/>
    <p:sldLayoutId id="2147484028" r:id="rId5"/>
    <p:sldLayoutId id="2147484029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dnataf@aac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46482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CSLI Advisory Board</a:t>
            </a:r>
            <a:br>
              <a:rPr lang="en-US" sz="3200" dirty="0" smtClean="0"/>
            </a:br>
            <a:r>
              <a:rPr lang="en-US" sz="3200" dirty="0" smtClean="0"/>
              <a:t>Sept</a:t>
            </a:r>
            <a:r>
              <a:rPr lang="en-US" sz="3200" dirty="0" smtClean="0"/>
              <a:t>. 11, </a:t>
            </a:r>
            <a:r>
              <a:rPr lang="en-US" sz="3200" dirty="0" smtClean="0"/>
              <a:t>2014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762000"/>
            <a:ext cx="3962400" cy="4876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Agenda</a:t>
            </a:r>
            <a:endParaRPr lang="en-US" sz="20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 Call to order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Review </a:t>
            </a:r>
            <a:r>
              <a:rPr lang="en-US" sz="2000" dirty="0" smtClean="0"/>
              <a:t>of ongoing activities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 Review/discuss </a:t>
            </a:r>
            <a:r>
              <a:rPr lang="en-US" sz="2000" dirty="0" smtClean="0"/>
              <a:t>Spring 2014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survey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 Review/discuss proposed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dirty="0" smtClean="0"/>
              <a:t>Fall 2014 </a:t>
            </a:r>
            <a:r>
              <a:rPr lang="en-US" sz="2000" dirty="0" smtClean="0"/>
              <a:t>Survey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 Any other new/old business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 Adjournment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4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i="1" dirty="0" smtClean="0"/>
              <a:t>Center for the Study of Local Issues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Anne Arundel Community College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101 College Parkway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Arnold, MD 21012-1895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http:www2.aacc.edu/</a:t>
            </a:r>
            <a:r>
              <a:rPr lang="en-US" sz="1400" dirty="0" err="1" smtClean="0"/>
              <a:t>csli</a:t>
            </a:r>
            <a:endParaRPr lang="en-US" sz="14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>
                <a:hlinkClick r:id="rId2"/>
              </a:rPr>
              <a:t>ddnataf@aacc.edu</a:t>
            </a:r>
            <a:endParaRPr lang="en-US" sz="14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410.777.2733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</a:t>
            </a:r>
            <a:r>
              <a:rPr lang="en-US" dirty="0" smtClean="0"/>
              <a:t>Fall ‘00 </a:t>
            </a:r>
            <a:r>
              <a:rPr lang="en-US" dirty="0"/>
              <a:t>to </a:t>
            </a:r>
            <a:r>
              <a:rPr lang="en-US" dirty="0" smtClean="0"/>
              <a:t>Spring ‘14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1270952"/>
          <a:ext cx="8153400" cy="528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7892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Most Important Problem: Fall 2007 </a:t>
            </a:r>
            <a:r>
              <a:rPr lang="en-US" sz="2400" dirty="0" smtClean="0"/>
              <a:t>to Spring </a:t>
            </a:r>
            <a:r>
              <a:rPr lang="en-US" sz="2400" dirty="0" smtClean="0"/>
              <a:t>2014 </a:t>
            </a:r>
            <a:endParaRPr lang="en-US" sz="2400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2456591"/>
              </p:ext>
            </p:extLst>
          </p:nvPr>
        </p:nvGraphicFramePr>
        <p:xfrm>
          <a:off x="228600" y="11430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33068" y="257146"/>
            <a:ext cx="93044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sz="2000" b="1" dirty="0">
                <a:solidFill>
                  <a:srgbClr val="00B0F0"/>
                </a:solidFill>
                <a:cs typeface="Times New Roman" pitchFamily="18" charset="0"/>
              </a:rPr>
              <a:t>Right/Wrong Direction </a:t>
            </a:r>
            <a:r>
              <a:rPr lang="en-US" sz="2000" b="1" dirty="0" smtClean="0">
                <a:solidFill>
                  <a:srgbClr val="00B0F0"/>
                </a:solidFill>
                <a:cs typeface="Times New Roman" pitchFamily="18" charset="0"/>
              </a:rPr>
              <a:t>– County</a:t>
            </a:r>
            <a:r>
              <a:rPr lang="en-US" sz="2000" b="1" dirty="0">
                <a:solidFill>
                  <a:srgbClr val="00B0F0"/>
                </a:solidFill>
                <a:cs typeface="Times New Roman" pitchFamily="18" charset="0"/>
              </a:rPr>
              <a:t>, State, </a:t>
            </a:r>
            <a:r>
              <a:rPr lang="en-US" sz="2000" b="1" dirty="0" smtClean="0">
                <a:solidFill>
                  <a:srgbClr val="00B0F0"/>
                </a:solidFill>
                <a:cs typeface="Times New Roman" pitchFamily="18" charset="0"/>
              </a:rPr>
              <a:t>Nation: Fall ‘12 to Spring ‘14</a:t>
            </a:r>
            <a:endParaRPr lang="en-US" sz="1000" dirty="0">
              <a:solidFill>
                <a:srgbClr val="00B0F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762000" y="838200"/>
          <a:ext cx="7848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818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USA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81070221"/>
              </p:ext>
            </p:extLst>
          </p:nvPr>
        </p:nvGraphicFramePr>
        <p:xfrm>
          <a:off x="282575" y="1397000"/>
          <a:ext cx="86328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296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30595"/>
              </p:ext>
            </p:extLst>
          </p:nvPr>
        </p:nvGraphicFramePr>
        <p:xfrm>
          <a:off x="381000" y="609600"/>
          <a:ext cx="84486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533400" y="533400"/>
            <a:ext cx="8229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defRPr/>
            </a:pPr>
            <a:r>
              <a:rPr lang="en-US" sz="3200" smtClean="0"/>
              <a:t>Economic indicators, Spring 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646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 dirty="0"/>
              <a:t>Economic indicators, Spring 2014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219200"/>
          <a:ext cx="7805545" cy="4697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197"/>
                <a:gridCol w="1224116"/>
                <a:gridCol w="1224116"/>
                <a:gridCol w="1224116"/>
              </a:tblGrid>
              <a:tr h="5154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Condition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AA County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Students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County-Students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Taxes are too high in relation to the govt. services provided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Significant losses in your stock or retirement accounts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Wages or salaries are not rising as fast as the cost of living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46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430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Health care insurance is unavailable, too expensive or inadequate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Hard to afford cost of utilities such as electricity or gas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430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Received a salary increase or other increase in income recently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Hard to afford cost of transportation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Delay in making a major purchase such as a home or car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43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430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Facing the possibility of house foreclosure or loss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Facing the possibility of unemployment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Unable to find affordable housing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Found a new or better job recently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3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0" name="Rectangle 1"/>
          <p:cNvSpPr>
            <a:spLocks noChangeArrowheads="1"/>
          </p:cNvSpPr>
          <p:nvPr/>
        </p:nvSpPr>
        <p:spPr bwMode="auto">
          <a:xfrm>
            <a:off x="533400" y="133350"/>
            <a:ext cx="8451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2800" b="1"/>
              <a:t>Economic Conditions over the next 12 Months</a:t>
            </a:r>
            <a:endParaRPr lang="en-US" sz="2800"/>
          </a:p>
          <a:p>
            <a:pPr eaLnBrk="0" hangingPunct="0">
              <a:tabLst>
                <a:tab pos="228600" algn="l"/>
              </a:tabLst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2000" y="762000"/>
          <a:ext cx="7924801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484"/>
                <a:gridCol w="858748"/>
                <a:gridCol w="1010973"/>
                <a:gridCol w="997736"/>
                <a:gridCol w="1211181"/>
                <a:gridCol w="959679"/>
              </a:tblGrid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Better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Unsure/NA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Economic growth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Unemployment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Inflation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Your personal financial situation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304800" y="2541905"/>
          <a:ext cx="8680450" cy="393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310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Major Issues: Support/Oppose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622082"/>
              </p:ext>
            </p:extLst>
          </p:nvPr>
        </p:nvGraphicFramePr>
        <p:xfrm>
          <a:off x="78898" y="990600"/>
          <a:ext cx="8986203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/>
                <a:gridCol w="1040448"/>
                <a:gridCol w="970598"/>
                <a:gridCol w="962660"/>
                <a:gridCol w="121189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Issue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Unsure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NA/Won’t say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Increased availability of pre-kindergarten schooling for low income families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Reducing the estate tax in Maryland so that it only applies to estates over $5 million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construction of a new high school in the Crofton area.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 increase in the state minimum wage to $10.10 by 2016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Having a later start time for students in high school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Changing gun control laws to make the purchase of shotguns as strictly regulated as the purchase of handguns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Leaving unchanged the county’s storm-water fee meant to help clean up the Bay.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decrease in Maryland’s </a:t>
                      </a:r>
                      <a:r>
                        <a:rPr lang="en-US" sz="1600" u="sng">
                          <a:effectLst/>
                        </a:rPr>
                        <a:t>corporate</a:t>
                      </a:r>
                      <a:r>
                        <a:rPr lang="en-US" sz="1600">
                          <a:effectLst/>
                        </a:rPr>
                        <a:t> income tax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Legalization of marijuana for recreational use, with a high tax and restrictions against the sale to minors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9395" y="-5711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 7: State and County Proposals  – Support, Oppose, Unsure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92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Minimum Wage – Party, Ideology and Race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04800" y="1268094"/>
          <a:ext cx="8458200" cy="505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69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Marijuana – Party, Ideology and Age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457201" y="1066800"/>
          <a:ext cx="807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48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CSLI Active Client Projects: Ongoing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302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Coordinating Center</a:t>
            </a:r>
            <a:endParaRPr lang="en-US" sz="2400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Client: </a:t>
            </a:r>
            <a:r>
              <a:rPr lang="en-US" sz="1600" dirty="0" smtClean="0"/>
              <a:t>Non-profit; helps coordinate health care services for severely ill patients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Type of survey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/>
              <a:t> Client satisfaction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Methodology:</a:t>
            </a:r>
            <a:r>
              <a:rPr lang="en-US" sz="1800" dirty="0" smtClean="0"/>
              <a:t> Coordinating Center sends out questionnaire; CSLI receives returned completed surveys. Students call subset of client list to verify receipt and return of </a:t>
            </a:r>
            <a:r>
              <a:rPr lang="en-US" sz="1800" dirty="0" smtClean="0"/>
              <a:t>surveys – in fall will offer to conduct survey; </a:t>
            </a:r>
            <a:r>
              <a:rPr lang="en-US" sz="1800" dirty="0" smtClean="0"/>
              <a:t>second wave mailed to those needing another copy.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/>
              <a:t>= Up to 2500 – typical completions: 750-800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Current status:</a:t>
            </a:r>
            <a:r>
              <a:rPr lang="en-US" sz="1800" b="1" dirty="0" smtClean="0"/>
              <a:t> </a:t>
            </a:r>
            <a:r>
              <a:rPr lang="en-US" sz="1800" dirty="0" smtClean="0"/>
              <a:t>Renewed for 2014 - ongoing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Contract value: </a:t>
            </a:r>
            <a:r>
              <a:rPr lang="en-US" sz="1800" dirty="0" smtClean="0"/>
              <a:t>$2860  </a:t>
            </a:r>
            <a:r>
              <a:rPr lang="en-US" sz="1800" dirty="0" smtClean="0"/>
              <a:t>Net income to CSLI: $1500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Students employed:</a:t>
            </a:r>
            <a:r>
              <a:rPr lang="en-US" sz="1800" b="1" dirty="0" smtClean="0"/>
              <a:t> </a:t>
            </a:r>
            <a:r>
              <a:rPr lang="en-US" sz="1800" dirty="0" smtClean="0"/>
              <a:t>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pPr algn="ctr"/>
            <a:r>
              <a:rPr lang="en-US" dirty="0" smtClean="0"/>
              <a:t>Affordable Care Act -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19200"/>
          <a:ext cx="8077923" cy="457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299"/>
                <a:gridCol w="1362710"/>
                <a:gridCol w="1694092"/>
                <a:gridCol w="1881822"/>
              </a:tblGrid>
              <a:tr h="1016001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Problem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Support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Oppose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Undecided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Overall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49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Democrats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17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Republicans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19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70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Unaffiliated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34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Liberals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Moderates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Conservatives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76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46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Race for Governor, Spring 2014</a:t>
            </a:r>
            <a:r>
              <a:rPr lang="en-US" sz="2400" dirty="0" smtClean="0"/>
              <a:t>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43000" y="1066800"/>
          <a:ext cx="7391399" cy="5711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833"/>
                <a:gridCol w="1703726"/>
                <a:gridCol w="1594223"/>
                <a:gridCol w="1811617"/>
              </a:tblGrid>
              <a:tr h="143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CANDIDATE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Undecided/NA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 – Likely Voters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Without Undecided/NA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Overall-LV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Party Specific Vote –LV*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Democrats</a:t>
                      </a:r>
                      <a:endParaRPr lang="en-US" sz="18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Brown, Anthony  (D)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Gansler, Doug   (D)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Mizeur, Heather   (D)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 within party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Republicans</a:t>
                      </a:r>
                      <a:endParaRPr lang="en-US" sz="18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Craig, David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George, Ron 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Lollar, Charles (R)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Hogan, Larry 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within party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UNDECIDED, other   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overall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99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County Executive Race, Spring 2014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33400" y="990600"/>
          <a:ext cx="8501698" cy="4110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1098"/>
                <a:gridCol w="1943100"/>
                <a:gridCol w="1771650"/>
                <a:gridCol w="1085850"/>
              </a:tblGrid>
              <a:tr h="1328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CANDIDATE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With Undecided/NA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Overall – Likely Voters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Without Undecided/NA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Overall-LV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Party Specific Vote -LV*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Laura Neuman  (R) 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18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45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54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Steve Schuh (R)  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George Johnson   (D)  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4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Undecided  or missing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57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(3% missing)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4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100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0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Job approval, Spring 2014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85800" y="1143000"/>
          <a:ext cx="8241874" cy="4114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6200"/>
                <a:gridCol w="1219200"/>
                <a:gridCol w="1602422"/>
                <a:gridCol w="1534052"/>
              </a:tblGrid>
              <a:tr h="7620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Individual/Office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Approve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Disapprove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No answer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Governor Martin O’Malley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33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55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12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County </a:t>
                      </a:r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Exec. Laura </a:t>
                      </a:r>
                      <a:r>
                        <a:rPr lang="en-US" sz="2800" dirty="0" err="1" smtClean="0">
                          <a:effectLst/>
                          <a:latin typeface="Tw Cen MT Condensed Extra Bold" panose="020B0803020202020204" pitchFamily="34" charset="0"/>
                        </a:rPr>
                        <a:t>Neuman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54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11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35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President Barack Obama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39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52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9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“Congress”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9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86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39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Presidential Job approval</a:t>
            </a:r>
            <a:br>
              <a:rPr lang="en-US" dirty="0" smtClean="0"/>
            </a:br>
            <a:r>
              <a:rPr lang="en-US" sz="2400" dirty="0" smtClean="0"/>
              <a:t>Fall 2007 to Spring 2014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685800" y="16002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24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Trust in Political Parties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/>
          </p:nvPr>
        </p:nvGraphicFramePr>
        <p:xfrm>
          <a:off x="238125" y="1142999"/>
          <a:ext cx="8667750" cy="543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36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End of slideshow	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draft </a:t>
            </a:r>
            <a:r>
              <a:rPr lang="en-US" dirty="0" smtClean="0"/>
              <a:t>fall 2014 </a:t>
            </a:r>
            <a:r>
              <a:rPr lang="en-US" dirty="0" smtClean="0"/>
              <a:t>questionnaire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CSLI Active Client Projects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Ratcliffe Scholarship – Survey of Recipients</a:t>
            </a:r>
            <a:endParaRPr lang="en-US" sz="2400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Client: </a:t>
            </a:r>
            <a:r>
              <a:rPr lang="en-US" sz="1800" b="1" dirty="0" smtClean="0"/>
              <a:t>Ratcliffe Scholarship Program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Type of survey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/>
              <a:t>  Online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Methodology:</a:t>
            </a:r>
            <a:r>
              <a:rPr lang="en-US" sz="1800" dirty="0" smtClean="0"/>
              <a:t>  Two online surveys – new recipients, past recipients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/>
              <a:t>= 50+ possible respondents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Current status:</a:t>
            </a:r>
            <a:r>
              <a:rPr lang="en-US" sz="1800" b="1" dirty="0" smtClean="0"/>
              <a:t> </a:t>
            </a:r>
            <a:r>
              <a:rPr lang="en-US" sz="1800" dirty="0" smtClean="0"/>
              <a:t>New recipient survey in-progress; past recipient survey in late spring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Contract Value: </a:t>
            </a:r>
            <a:r>
              <a:rPr lang="en-US" sz="1800" dirty="0" smtClean="0"/>
              <a:t>$</a:t>
            </a:r>
            <a:r>
              <a:rPr lang="en-US" sz="1800" dirty="0" smtClean="0"/>
              <a:t>1250 </a:t>
            </a:r>
            <a:r>
              <a:rPr lang="en-US" sz="1800" dirty="0"/>
              <a:t>Net income to CSLI: </a:t>
            </a:r>
            <a:r>
              <a:rPr lang="en-US" sz="1800" dirty="0" smtClean="0"/>
              <a:t>$350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Students </a:t>
            </a:r>
            <a:r>
              <a:rPr lang="en-US" sz="1800" b="1" dirty="0" smtClean="0">
                <a:solidFill>
                  <a:srgbClr val="FF0000"/>
                </a:solidFill>
              </a:rPr>
              <a:t>employed:</a:t>
            </a:r>
            <a:r>
              <a:rPr lang="en-US" sz="1800" b="1" dirty="0" smtClean="0"/>
              <a:t> M</a:t>
            </a:r>
            <a:r>
              <a:rPr lang="en-US" sz="1800" dirty="0" smtClean="0"/>
              <a:t>onitoring of progress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776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CSLI </a:t>
            </a:r>
            <a:r>
              <a:rPr lang="en-US" sz="3200" dirty="0" smtClean="0"/>
              <a:t>Recently Finished Client </a:t>
            </a:r>
            <a:r>
              <a:rPr lang="en-US" sz="3200" dirty="0" smtClean="0"/>
              <a:t>Projects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Queen Anne’s County – Survey of Residents with Failing Septic Systems</a:t>
            </a:r>
            <a:endParaRPr lang="en-US" sz="2400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Client: </a:t>
            </a:r>
            <a:r>
              <a:rPr lang="en-US" sz="1800" b="1" dirty="0" smtClean="0"/>
              <a:t>Queen Anne’s County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Type of survey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/>
              <a:t>  Mailed (primarily)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Methodology:</a:t>
            </a:r>
            <a:r>
              <a:rPr lang="en-US" sz="1800" dirty="0" smtClean="0"/>
              <a:t>  Cover letter sent by county, CSLI sends mailed questionnaire, creates online option, sends tickler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/>
              <a:t>= 390 respondents (1523 surveys mailed)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Current status:</a:t>
            </a:r>
            <a:r>
              <a:rPr lang="en-US" sz="1800" b="1" dirty="0" smtClean="0"/>
              <a:t> </a:t>
            </a:r>
            <a:r>
              <a:rPr lang="en-US" sz="1800" dirty="0" smtClean="0"/>
              <a:t>Survey completed, presentation to county commissioners Feb. 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Contract Value: </a:t>
            </a:r>
            <a:r>
              <a:rPr lang="en-US" sz="1800" dirty="0" smtClean="0"/>
              <a:t>$</a:t>
            </a:r>
            <a:r>
              <a:rPr lang="en-US" sz="1800" dirty="0"/>
              <a:t>5750    Net income to CSLI: </a:t>
            </a:r>
            <a:r>
              <a:rPr lang="en-US" sz="1800" dirty="0" smtClean="0"/>
              <a:t>$2500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Students employed:</a:t>
            </a:r>
            <a:r>
              <a:rPr lang="en-US" sz="1800" b="1" dirty="0" smtClean="0"/>
              <a:t> M</a:t>
            </a:r>
            <a:r>
              <a:rPr lang="en-US" sz="1800" dirty="0" smtClean="0"/>
              <a:t>onitoring of progress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8625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CSLI Recent Student-related Activities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3025" cy="4267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dirty="0" smtClean="0"/>
              <a:t>	  </a:t>
            </a:r>
            <a:r>
              <a:rPr lang="en-US" sz="2000" b="1" dirty="0" smtClean="0">
                <a:solidFill>
                  <a:schemeClr val="accent5"/>
                </a:solidFill>
              </a:rPr>
              <a:t>1. CSLI student interns </a:t>
            </a:r>
          </a:p>
          <a:p>
            <a:pPr marL="923544" lvl="2" indent="-21945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Fall </a:t>
            </a:r>
            <a:r>
              <a:rPr lang="en-US" b="1" dirty="0" smtClean="0">
                <a:solidFill>
                  <a:srgbClr val="FF0000"/>
                </a:solidFill>
              </a:rPr>
              <a:t>2014: 2 </a:t>
            </a:r>
            <a:r>
              <a:rPr lang="en-US" sz="1800" dirty="0"/>
              <a:t>(Brittany Arroyo and Gabrielle </a:t>
            </a:r>
            <a:r>
              <a:rPr lang="en-US" sz="1800" dirty="0" err="1"/>
              <a:t>Giovinazzo</a:t>
            </a:r>
            <a:endParaRPr lang="en-US" sz="1800" dirty="0"/>
          </a:p>
          <a:p>
            <a:pPr marL="923544" lvl="2" indent="-21945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Hours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vary depending on projects and needs of the moment but goal is to average five hours per week per intern</a:t>
            </a:r>
          </a:p>
          <a:p>
            <a:pPr marL="923544" lvl="2" indent="-21945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Duties:</a:t>
            </a:r>
            <a:r>
              <a:rPr lang="en-US" dirty="0" smtClean="0"/>
              <a:t> range from data entry, survey design, student supervision, and telephone interviewing.  Usually active in club activities.</a:t>
            </a:r>
          </a:p>
          <a:p>
            <a:pPr marL="658368" lvl="1" indent="-2468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3025" cy="43434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5"/>
                </a:solidFill>
              </a:rPr>
              <a:t>	2</a:t>
            </a:r>
            <a:r>
              <a:rPr lang="en-US" sz="2400" b="1" dirty="0" smtClean="0">
                <a:solidFill>
                  <a:schemeClr val="accent5"/>
                </a:solidFill>
              </a:rPr>
              <a:t>. CSLI student club 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Inception: </a:t>
            </a:r>
            <a:r>
              <a:rPr lang="en-US" sz="2000" dirty="0" smtClean="0"/>
              <a:t>2006 – designated an official student club. 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Organizational structure:</a:t>
            </a:r>
            <a:r>
              <a:rPr lang="en-US" sz="2000" b="1" dirty="0" smtClean="0"/>
              <a:t> </a:t>
            </a:r>
            <a:r>
              <a:rPr lang="en-US" sz="2000" dirty="0" smtClean="0"/>
              <a:t>Officers include president, vice president, secretary and treasurer, elected at beginning of fall semester.  CSLI interns usually chosen as club president/vice </a:t>
            </a:r>
            <a:r>
              <a:rPr lang="en-US" sz="2000" dirty="0" smtClean="0"/>
              <a:t>president and represent the club at student association meetings</a:t>
            </a:r>
            <a:endParaRPr lang="en-US" sz="2000" dirty="0" smtClean="0"/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Budget: </a:t>
            </a:r>
            <a:r>
              <a:rPr lang="en-US" sz="2000" dirty="0" smtClean="0"/>
              <a:t>Varies yearly–2012-13: $800 from student association.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2013-14   Activities: </a:t>
            </a:r>
            <a:r>
              <a:rPr lang="en-US" sz="2000" dirty="0" smtClean="0"/>
              <a:t>Various field trips</a:t>
            </a:r>
          </a:p>
          <a:p>
            <a:pPr marL="886905" lvl="2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Annapolis – Maryland General Assembly</a:t>
            </a:r>
            <a:endParaRPr lang="en-US" sz="1800" dirty="0" smtClean="0"/>
          </a:p>
          <a:p>
            <a:pPr marL="886905" lvl="2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Baltimore Council of Foreign Affairs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533400"/>
            <a:ext cx="7924800" cy="6858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z="3200" dirty="0" smtClean="0"/>
              <a:t>CSLI Recent Student-related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CSLI Recent Activities-Public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3025" cy="4267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CSLI Web site: </a:t>
            </a:r>
            <a:r>
              <a:rPr lang="en-US" sz="1800" dirty="0" smtClean="0"/>
              <a:t>Posted all new presentations and updates to searchable database (see http://www2.aacc.edu/csli).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Candidate forums: </a:t>
            </a:r>
            <a:r>
              <a:rPr lang="en-US" sz="1800" dirty="0" smtClean="0"/>
              <a:t>Co-sponsoring a </a:t>
            </a:r>
            <a:r>
              <a:rPr lang="en-US" sz="1800" dirty="0" smtClean="0"/>
              <a:t>candidate forum for council candidates in districts 1-6 and county executive candidates. Oct. 21 at Pascal Center – 6-9:30 p.m.  Moderated a candidate forum between Republican county executive candidates at Severna Park HS in June.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b="1" dirty="0">
                <a:solidFill>
                  <a:srgbClr val="FF0000"/>
                </a:solidFill>
              </a:rPr>
              <a:t>Public presentations</a:t>
            </a:r>
            <a:r>
              <a:rPr lang="en-US" sz="1800" dirty="0" smtClean="0"/>
              <a:t>: </a:t>
            </a:r>
            <a:r>
              <a:rPr lang="en-US" sz="1800" dirty="0" smtClean="0"/>
              <a:t>Various presentations through the year…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b="1" dirty="0">
                <a:solidFill>
                  <a:srgbClr val="FF0000"/>
                </a:solidFill>
              </a:rPr>
              <a:t>Newspaper citations</a:t>
            </a:r>
            <a:r>
              <a:rPr lang="en-US" sz="1800" dirty="0"/>
              <a:t>:  Various articles in Capital, Baltimore Sun and Washington Post about </a:t>
            </a:r>
            <a:r>
              <a:rPr lang="en-US" sz="1800" dirty="0" smtClean="0"/>
              <a:t>upcoming elections. Appearance on PBS “State Circle” television program in August.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Capital Newspaper: </a:t>
            </a:r>
            <a:r>
              <a:rPr lang="en-US" sz="1800" dirty="0" smtClean="0"/>
              <a:t>Spring 2014 </a:t>
            </a:r>
            <a:r>
              <a:rPr lang="en-US" sz="1800" dirty="0" smtClean="0"/>
              <a:t>piloted </a:t>
            </a:r>
            <a:r>
              <a:rPr lang="en-US" sz="1800" dirty="0" smtClean="0"/>
              <a:t>new relationship with Capital-Gazette newspaper – integrated into survey design phase with the expectation of running stories mentioning survey results.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endParaRPr lang="en-US" sz="145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450" dirty="0" smtClean="0"/>
              <a:t>	</a:t>
            </a:r>
            <a:endParaRPr lang="en-US" sz="14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Semi-Web Panel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3025" cy="4114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200" b="1" dirty="0" smtClean="0"/>
              <a:t>Semi-annual Survey and Web Panel</a:t>
            </a:r>
            <a:endParaRPr lang="en-US" sz="3600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Web panel: </a:t>
            </a:r>
            <a:r>
              <a:rPr lang="en-US" sz="1800" dirty="0" smtClean="0"/>
              <a:t>We have accumulated a total of around </a:t>
            </a:r>
            <a:r>
              <a:rPr lang="en-US" sz="1800" dirty="0"/>
              <a:t>1,783 </a:t>
            </a:r>
            <a:r>
              <a:rPr lang="en-US" sz="1800" dirty="0" smtClean="0"/>
              <a:t> possibly </a:t>
            </a:r>
            <a:r>
              <a:rPr lang="en-US" sz="1800" dirty="0" smtClean="0"/>
              <a:t>valid email addresses. </a:t>
            </a:r>
            <a:br>
              <a:rPr lang="en-US" sz="1800" dirty="0" smtClean="0"/>
            </a:br>
            <a:endParaRPr lang="en-US" sz="1800" dirty="0" smtClean="0"/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About 40+ percent of respondents accept request to give email addresses.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 </a:t>
            </a:r>
            <a:r>
              <a:rPr lang="en-US" sz="1800" dirty="0"/>
              <a:t>Response rate typically </a:t>
            </a:r>
            <a:r>
              <a:rPr lang="en-US" sz="1800" dirty="0" smtClean="0"/>
              <a:t>between 10-20</a:t>
            </a:r>
            <a:r>
              <a:rPr lang="en-US" sz="1800" dirty="0"/>
              <a:t>%.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800" dirty="0" smtClean="0"/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Used with Partners-in-Care project. </a:t>
            </a:r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800" dirty="0"/>
          </a:p>
          <a:p>
            <a:pPr marL="621792" lvl="1" indent="-24688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Open to topic suggestions from faculty.</a:t>
            </a:r>
            <a:endParaRPr lang="en-US" sz="18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  <a:endParaRPr lang="en-US" sz="2400" b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  <a:endParaRPr lang="en-US" sz="2000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dirty="0" smtClean="0"/>
              <a:t>Semi-annual Survey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dirty="0" smtClean="0"/>
              <a:t>Overview of </a:t>
            </a:r>
            <a:br>
              <a:rPr lang="en-US" sz="5400" b="1" dirty="0" smtClean="0"/>
            </a:br>
            <a:r>
              <a:rPr lang="en-US" sz="5400" b="1" dirty="0" smtClean="0"/>
              <a:t>Spring 2014 </a:t>
            </a:r>
            <a:r>
              <a:rPr lang="en-US" sz="5400" b="1" dirty="0" smtClean="0"/>
              <a:t>Results</a:t>
            </a:r>
            <a:endParaRPr lang="en-US" sz="6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/>
              <a:t>	</a:t>
            </a:r>
            <a:r>
              <a:rPr lang="en-US" sz="2000" dirty="0" smtClean="0"/>
              <a:t>	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14064</TotalTime>
  <Words>937</Words>
  <Application>Microsoft Office PowerPoint</Application>
  <PresentationFormat>On-screen Show (4:3)</PresentationFormat>
  <Paragraphs>382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Century Gothic</vt:lpstr>
      <vt:lpstr>Georgia</vt:lpstr>
      <vt:lpstr>Times New Roman</vt:lpstr>
      <vt:lpstr>Trebuchet MS</vt:lpstr>
      <vt:lpstr>Tw Cen MT Condensed Extra Bold</vt:lpstr>
      <vt:lpstr>Verdana</vt:lpstr>
      <vt:lpstr>Wingdings</vt:lpstr>
      <vt:lpstr>Wingdings 2</vt:lpstr>
      <vt:lpstr>Wingdings 3</vt:lpstr>
      <vt:lpstr>Urban</vt:lpstr>
      <vt:lpstr>CSLI Advisory Board Sept. 11, 2014</vt:lpstr>
      <vt:lpstr>CSLI Active Client Projects: Ongoing</vt:lpstr>
      <vt:lpstr>CSLI Active Client Projects</vt:lpstr>
      <vt:lpstr>CSLI Recently Finished Client Projects</vt:lpstr>
      <vt:lpstr>CSLI Recent Student-related Activities</vt:lpstr>
      <vt:lpstr>PowerPoint Presentation</vt:lpstr>
      <vt:lpstr>CSLI Recent Activities-Public Outreach</vt:lpstr>
      <vt:lpstr>CSLI Semi-Web Panel</vt:lpstr>
      <vt:lpstr>PowerPoint Presentation</vt:lpstr>
      <vt:lpstr>PowerPoint Presentation</vt:lpstr>
      <vt:lpstr>Most Important Problem: Fall 2007 to Spring 2014 </vt:lpstr>
      <vt:lpstr>PowerPoint Presentation</vt:lpstr>
      <vt:lpstr>PowerPoint Presentation</vt:lpstr>
      <vt:lpstr>PowerPoint Presentation</vt:lpstr>
      <vt:lpstr>Economic indicators, Spring 2014</vt:lpstr>
      <vt:lpstr>PowerPoint Presentation</vt:lpstr>
      <vt:lpstr>Major Issues: Support/Oppose</vt:lpstr>
      <vt:lpstr>Minimum Wage – Party, Ideology and Race</vt:lpstr>
      <vt:lpstr>Marijuana – Party, Ideology and Age</vt:lpstr>
      <vt:lpstr>Affordable Care Act - Support</vt:lpstr>
      <vt:lpstr>Race for Governor, Spring 2014 </vt:lpstr>
      <vt:lpstr>County Executive Race, Spring 2014</vt:lpstr>
      <vt:lpstr>Job approval, Spring 2014</vt:lpstr>
      <vt:lpstr>Presidential Job approval Fall 2007 to Spring 2014</vt:lpstr>
      <vt:lpstr>Trust in Political Parties</vt:lpstr>
      <vt:lpstr>End of slideshow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Advisory Board Sept. 13, 2012</dc:title>
  <dc:subject>CSLI Advisory Board</dc:subject>
  <dc:creator>Dan Nataf</dc:creator>
  <cp:keywords>CSLI advisory board</cp:keywords>
  <cp:lastModifiedBy>Dan Nataf</cp:lastModifiedBy>
  <cp:revision>596</cp:revision>
  <cp:lastPrinted>2014-02-14T19:12:15Z</cp:lastPrinted>
  <dcterms:created xsi:type="dcterms:W3CDTF">2007-09-16T00:41:50Z</dcterms:created>
  <dcterms:modified xsi:type="dcterms:W3CDTF">2014-09-10T20:10:29Z</dcterms:modified>
</cp:coreProperties>
</file>