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71" r:id="rId6"/>
    <p:sldId id="272" r:id="rId7"/>
    <p:sldId id="275" r:id="rId8"/>
    <p:sldId id="285" r:id="rId9"/>
    <p:sldId id="286" r:id="rId10"/>
    <p:sldId id="288" r:id="rId11"/>
    <p:sldId id="289" r:id="rId12"/>
    <p:sldId id="290" r:id="rId13"/>
    <p:sldId id="292" r:id="rId14"/>
    <p:sldId id="284" r:id="rId15"/>
    <p:sldId id="332" r:id="rId16"/>
    <p:sldId id="333" r:id="rId17"/>
    <p:sldId id="334" r:id="rId18"/>
    <p:sldId id="335" r:id="rId19"/>
    <p:sldId id="330" r:id="rId20"/>
    <p:sldId id="336" r:id="rId21"/>
    <p:sldId id="337" r:id="rId22"/>
    <p:sldId id="338" r:id="rId23"/>
    <p:sldId id="339" r:id="rId24"/>
    <p:sldId id="340" r:id="rId25"/>
    <p:sldId id="341" r:id="rId26"/>
    <p:sldId id="302" r:id="rId27"/>
    <p:sldId id="314" r:id="rId28"/>
    <p:sldId id="324" r:id="rId29"/>
    <p:sldId id="291" r:id="rId30"/>
    <p:sldId id="29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40BE3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8259" autoAdjust="0"/>
  </p:normalViewPr>
  <p:slideViewPr>
    <p:cSldViewPr>
      <p:cViewPr>
        <p:scale>
          <a:sx n="60" d="100"/>
          <a:sy n="60" d="100"/>
        </p:scale>
        <p:origin x="-965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60427510120557E-2"/>
          <c:y val="1.8550575914852749E-2"/>
          <c:w val="0.88416861353869225"/>
          <c:h val="0.70274123629283181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Word]Sheet1'!$B$1</c:f>
              <c:strCache>
                <c:ptCount val="1"/>
                <c:pt idx="0">
                  <c:v>CSLI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Word]Sheet1'!$B$2:$B$15</c:f>
              <c:numCache>
                <c:formatCode>General</c:formatCode>
                <c:ptCount val="14"/>
                <c:pt idx="0">
                  <c:v>35</c:v>
                </c:pt>
                <c:pt idx="1">
                  <c:v>28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Word]Sheet1'!$C$1</c:f>
              <c:strCache>
                <c:ptCount val="1"/>
                <c:pt idx="0">
                  <c:v> Gallup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Word]Sheet1'!$C$2:$C$15</c:f>
              <c:numCache>
                <c:formatCode>General</c:formatCode>
                <c:ptCount val="14"/>
                <c:pt idx="0">
                  <c:v>32</c:v>
                </c:pt>
                <c:pt idx="1">
                  <c:v>30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503680"/>
        <c:axId val="138710400"/>
      </c:lineChart>
      <c:catAx>
        <c:axId val="16250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710400"/>
        <c:crosses val="autoZero"/>
        <c:auto val="1"/>
        <c:lblAlgn val="ctr"/>
        <c:lblOffset val="100"/>
        <c:noMultiLvlLbl val="0"/>
      </c:catAx>
      <c:valAx>
        <c:axId val="13871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503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Sheet1!$B$2:$AC$2</c:f>
              <c:numCache>
                <c:formatCode>General</c:formatCode>
                <c:ptCount val="28"/>
                <c:pt idx="0">
                  <c:v>55</c:v>
                </c:pt>
                <c:pt idx="1">
                  <c:v>62</c:v>
                </c:pt>
                <c:pt idx="2">
                  <c:v>66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51</c:v>
                </c:pt>
                <c:pt idx="7">
                  <c:v>58</c:v>
                </c:pt>
                <c:pt idx="8">
                  <c:v>58</c:v>
                </c:pt>
                <c:pt idx="9">
                  <c:v>53</c:v>
                </c:pt>
                <c:pt idx="10">
                  <c:v>57</c:v>
                </c:pt>
                <c:pt idx="11">
                  <c:v>55</c:v>
                </c:pt>
                <c:pt idx="12">
                  <c:v>51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52</c:v>
                </c:pt>
                <c:pt idx="17">
                  <c:v>47</c:v>
                </c:pt>
                <c:pt idx="18">
                  <c:v>52</c:v>
                </c:pt>
                <c:pt idx="19">
                  <c:v>52</c:v>
                </c:pt>
                <c:pt idx="20">
                  <c:v>49</c:v>
                </c:pt>
                <c:pt idx="21">
                  <c:v>50</c:v>
                </c:pt>
                <c:pt idx="22">
                  <c:v>47</c:v>
                </c:pt>
                <c:pt idx="23">
                  <c:v>43</c:v>
                </c:pt>
                <c:pt idx="24">
                  <c:v>50</c:v>
                </c:pt>
                <c:pt idx="25">
                  <c:v>49</c:v>
                </c:pt>
                <c:pt idx="26">
                  <c:v>50</c:v>
                </c:pt>
                <c:pt idx="27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Sheet1!$B$3:$AC$3</c:f>
              <c:numCache>
                <c:formatCode>General</c:formatCode>
                <c:ptCount val="28"/>
                <c:pt idx="0">
                  <c:v>24</c:v>
                </c:pt>
                <c:pt idx="1">
                  <c:v>23</c:v>
                </c:pt>
                <c:pt idx="2">
                  <c:v>15</c:v>
                </c:pt>
                <c:pt idx="3">
                  <c:v>26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31</c:v>
                </c:pt>
                <c:pt idx="8">
                  <c:v>24</c:v>
                </c:pt>
                <c:pt idx="9">
                  <c:v>29</c:v>
                </c:pt>
                <c:pt idx="10">
                  <c:v>27</c:v>
                </c:pt>
                <c:pt idx="11">
                  <c:v>26</c:v>
                </c:pt>
                <c:pt idx="12">
                  <c:v>29</c:v>
                </c:pt>
                <c:pt idx="13">
                  <c:v>27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28</c:v>
                </c:pt>
                <c:pt idx="18">
                  <c:v>27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32</c:v>
                </c:pt>
                <c:pt idx="23">
                  <c:v>41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33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Sheet1!$B$1:$AC$1</c:f>
              <c:strCache>
                <c:ptCount val="28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</c:strCache>
            </c:strRef>
          </c:cat>
          <c:val>
            <c:numRef>
              <c:f>Sheet1!$B$4:$AC$4</c:f>
              <c:numCache>
                <c:formatCode>General</c:formatCode>
                <c:ptCount val="28"/>
                <c:pt idx="0">
                  <c:v>20</c:v>
                </c:pt>
                <c:pt idx="1">
                  <c:v>15</c:v>
                </c:pt>
                <c:pt idx="2">
                  <c:v>19</c:v>
                </c:pt>
                <c:pt idx="3">
                  <c:v>14</c:v>
                </c:pt>
                <c:pt idx="4">
                  <c:v>18</c:v>
                </c:pt>
                <c:pt idx="5">
                  <c:v>13</c:v>
                </c:pt>
                <c:pt idx="6">
                  <c:v>15</c:v>
                </c:pt>
                <c:pt idx="7">
                  <c:v>12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25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22</c:v>
                </c:pt>
                <c:pt idx="22">
                  <c:v>22</c:v>
                </c:pt>
                <c:pt idx="23">
                  <c:v>16</c:v>
                </c:pt>
                <c:pt idx="24">
                  <c:v>14</c:v>
                </c:pt>
                <c:pt idx="25">
                  <c:v>18</c:v>
                </c:pt>
                <c:pt idx="26">
                  <c:v>16</c:v>
                </c:pt>
                <c:pt idx="27">
                  <c:v>17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59264"/>
        <c:axId val="82971456"/>
      </c:lineChart>
      <c:catAx>
        <c:axId val="15085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971456"/>
        <c:crosses val="autoZero"/>
        <c:auto val="1"/>
        <c:lblAlgn val="ctr"/>
        <c:lblOffset val="100"/>
        <c:noMultiLvlLbl val="0"/>
      </c:catAx>
      <c:valAx>
        <c:axId val="8297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859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06705892532666E-2"/>
          <c:y val="1.2312775183423842E-2"/>
          <c:w val="0.81537361634143557"/>
          <c:h val="0.90242782596317572"/>
        </c:manualLayout>
      </c:layout>
      <c:lineChart>
        <c:grouping val="standar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Sheet2!$D$29:$Q$29</c:f>
              <c:numCache>
                <c:formatCode>General</c:formatCode>
                <c:ptCount val="14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Education</c:v>
                </c:pt>
              </c:strCache>
            </c:strRef>
          </c:tx>
          <c:spPr>
            <a:ln w="635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3"/>
              <c:spPr/>
              <c:txPr>
                <a:bodyPr/>
                <a:lstStyle/>
                <a:p>
                  <a:pPr>
                    <a:defRPr sz="11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Sheet2!$D$30:$Q$30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Sheet2!$C$31</c:f>
              <c:strCache>
                <c:ptCount val="1"/>
                <c:pt idx="0">
                  <c:v>Crime / drugs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Sheet2!$D$31:$Q$31</c:f>
              <c:numCache>
                <c:formatCode>General</c:formatCode>
                <c:ptCount val="14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Sheet2!$C$32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3"/>
              <c:spPr/>
              <c:txPr>
                <a:bodyPr/>
                <a:lstStyle/>
                <a:p>
                  <a:pPr>
                    <a:defRPr sz="11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Sheet2!$D$32:$Q$32</c:f>
              <c:numCache>
                <c:formatCode>General</c:formatCode>
                <c:ptCount val="14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Sheet2!$C$33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635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Sheet2!$D$28:$Q$28</c:f>
              <c:strCache>
                <c:ptCount val="14"/>
                <c:pt idx="0">
                  <c:v>Fa '07</c:v>
                </c:pt>
                <c:pt idx="1">
                  <c:v>Sp '08 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 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 </c:v>
                </c:pt>
                <c:pt idx="12">
                  <c:v>Fa '13</c:v>
                </c:pt>
                <c:pt idx="13">
                  <c:v>Sp '1</c:v>
                </c:pt>
              </c:strCache>
            </c:strRef>
          </c:cat>
          <c:val>
            <c:numRef>
              <c:f>Sheet2!$D$33:$Q$33</c:f>
              <c:numCache>
                <c:formatCode>General</c:formatCode>
                <c:ptCount val="14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  <c:pt idx="13">
                  <c:v>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09888"/>
        <c:axId val="183181888"/>
      </c:lineChart>
      <c:catAx>
        <c:axId val="18070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181888"/>
        <c:crosses val="autoZero"/>
        <c:auto val="1"/>
        <c:lblAlgn val="ctr"/>
        <c:lblOffset val="100"/>
        <c:noMultiLvlLbl val="0"/>
      </c:catAx>
      <c:valAx>
        <c:axId val="18318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709888"/>
        <c:crosses val="autoZero"/>
        <c:crossBetween val="between"/>
      </c:valAx>
      <c:spPr>
        <a:solidFill>
          <a:schemeClr val="bg1"/>
        </a:solidFill>
        <a:ln>
          <a:solidFill>
            <a:schemeClr val="accent1">
              <a:lumMod val="60000"/>
              <a:lumOff val="4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7.9584578642353632E-2"/>
          <c:y val="1.2109180952163014E-2"/>
          <c:w val="0.90238027349738159"/>
          <c:h val="3.6494878388544524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  <c:pt idx="15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  <c:pt idx="15">
                  <c:v>40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  <c:pt idx="15">
                  <c:v>21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469376"/>
        <c:axId val="183188800"/>
      </c:lineChart>
      <c:catAx>
        <c:axId val="16246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188800"/>
        <c:crosses val="autoZero"/>
        <c:auto val="1"/>
        <c:lblAlgn val="ctr"/>
        <c:lblOffset val="100"/>
        <c:noMultiLvlLbl val="0"/>
      </c:catAx>
      <c:valAx>
        <c:axId val="18318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469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Graph 5a: Minimum Wage - Percentage Above or Below the Average (60% support)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Sheet1!$H$29</c:f>
              <c:strCache>
                <c:ptCount val="1"/>
                <c:pt idx="0">
                  <c:v>Minimum Wage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Sheet1!$I$28:$P$28</c:f>
              <c:strCache>
                <c:ptCount val="8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Af-Am</c:v>
                </c:pt>
                <c:pt idx="7">
                  <c:v>Whites</c:v>
                </c:pt>
              </c:strCache>
            </c:strRef>
          </c:cat>
          <c:val>
            <c:numRef>
              <c:f>Sheet1!$I$29:$P$29</c:f>
              <c:numCache>
                <c:formatCode>General</c:formatCode>
                <c:ptCount val="8"/>
                <c:pt idx="0">
                  <c:v>18</c:v>
                </c:pt>
                <c:pt idx="1">
                  <c:v>-23</c:v>
                </c:pt>
                <c:pt idx="2">
                  <c:v>-9</c:v>
                </c:pt>
                <c:pt idx="3">
                  <c:v>27</c:v>
                </c:pt>
                <c:pt idx="4">
                  <c:v>2</c:v>
                </c:pt>
                <c:pt idx="5">
                  <c:v>-25</c:v>
                </c:pt>
                <c:pt idx="6">
                  <c:v>40</c:v>
                </c:pt>
                <c:pt idx="7">
                  <c:v>-17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04672"/>
        <c:axId val="177671552"/>
      </c:barChart>
      <c:catAx>
        <c:axId val="14620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671552"/>
        <c:crosses val="autoZero"/>
        <c:auto val="1"/>
        <c:lblAlgn val="ctr"/>
        <c:lblOffset val="100"/>
        <c:noMultiLvlLbl val="0"/>
      </c:catAx>
      <c:valAx>
        <c:axId val="17767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204672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Table 5b: Legalize Marijuana Percentage Above</a:t>
            </a:r>
            <a:r>
              <a:rPr lang="en-US" baseline="0"/>
              <a:t> or Below Average (36%)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Sheet1!$H$34</c:f>
              <c:strCache>
                <c:ptCount val="1"/>
                <c:pt idx="0">
                  <c:v>Legalize Marijuana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Sheet1!$I$33:$R$33</c:f>
              <c:strCache>
                <c:ptCount val="10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18-40</c:v>
                </c:pt>
                <c:pt idx="7">
                  <c:v>41-55</c:v>
                </c:pt>
                <c:pt idx="8">
                  <c:v>56-70</c:v>
                </c:pt>
                <c:pt idx="9">
                  <c:v>71+</c:v>
                </c:pt>
              </c:strCache>
            </c:strRef>
          </c:cat>
          <c:val>
            <c:numRef>
              <c:f>Sheet1!$I$34:$R$34</c:f>
              <c:numCache>
                <c:formatCode>General</c:formatCode>
                <c:ptCount val="10"/>
                <c:pt idx="0">
                  <c:v>7</c:v>
                </c:pt>
                <c:pt idx="1">
                  <c:v>-9</c:v>
                </c:pt>
                <c:pt idx="2">
                  <c:v>1</c:v>
                </c:pt>
                <c:pt idx="3">
                  <c:v>17</c:v>
                </c:pt>
                <c:pt idx="4">
                  <c:v>2</c:v>
                </c:pt>
                <c:pt idx="5">
                  <c:v>-14</c:v>
                </c:pt>
                <c:pt idx="6">
                  <c:v>17</c:v>
                </c:pt>
                <c:pt idx="7">
                  <c:v>-4</c:v>
                </c:pt>
                <c:pt idx="8">
                  <c:v>-1</c:v>
                </c:pt>
                <c:pt idx="9">
                  <c:v>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87968"/>
        <c:axId val="183271424"/>
      </c:barChart>
      <c:catAx>
        <c:axId val="15758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271424"/>
        <c:crosses val="autoZero"/>
        <c:auto val="1"/>
        <c:lblAlgn val="ctr"/>
        <c:lblOffset val="100"/>
        <c:noMultiLvlLbl val="0"/>
      </c:catAx>
      <c:valAx>
        <c:axId val="18327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587968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0.84766</cdr:x>
      <cdr:y>0.64706</cdr:y>
    </cdr:from>
    <cdr:to>
      <cdr:x>1</cdr:x>
      <cdr:y>0.69131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28045" y="3352800"/>
          <a:ext cx="1334955" cy="229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Economy</a:t>
          </a:r>
        </a:p>
      </cdr:txBody>
    </cdr:sp>
  </cdr:relSizeAnchor>
  <cdr:relSizeAnchor xmlns:cdr="http://schemas.openxmlformats.org/drawingml/2006/chartDrawing">
    <cdr:from>
      <cdr:x>0.85217</cdr:x>
      <cdr:y>0.55882</cdr:y>
    </cdr:from>
    <cdr:to>
      <cdr:x>0.93734</cdr:x>
      <cdr:y>0.59665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67600" y="2895600"/>
          <a:ext cx="746345" cy="196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Taxes</a:t>
          </a:r>
        </a:p>
      </cdr:txBody>
    </cdr:sp>
  </cdr:relSizeAnchor>
  <cdr:relSizeAnchor xmlns:cdr="http://schemas.openxmlformats.org/drawingml/2006/chartDrawing">
    <cdr:from>
      <cdr:x>0.82326</cdr:x>
      <cdr:y>0.77941</cdr:y>
    </cdr:from>
    <cdr:to>
      <cdr:x>1</cdr:x>
      <cdr:y>0.81724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14227" y="4038600"/>
          <a:ext cx="1548773" cy="196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Govt</a:t>
          </a:r>
          <a:r>
            <a:rPr lang="en-US" sz="1000" dirty="0"/>
            <a:t>. </a:t>
          </a:r>
          <a:r>
            <a:rPr lang="en-US" sz="1000" b="1" dirty="0"/>
            <a:t>Waste/Ethics</a:t>
          </a:r>
        </a:p>
      </cdr:txBody>
    </cdr:sp>
  </cdr:relSizeAnchor>
  <cdr:relSizeAnchor xmlns:cdr="http://schemas.openxmlformats.org/drawingml/2006/chartDrawing">
    <cdr:from>
      <cdr:x>0.7301</cdr:x>
      <cdr:y>0.79315</cdr:y>
    </cdr:from>
    <cdr:to>
      <cdr:x>0.81527</cdr:x>
      <cdr:y>0.83098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27197" y="4991084"/>
          <a:ext cx="738099" cy="23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Crime</a:t>
          </a:r>
        </a:p>
      </cdr:txBody>
    </cdr:sp>
  </cdr:relSizeAnchor>
  <cdr:relSizeAnchor xmlns:cdr="http://schemas.openxmlformats.org/drawingml/2006/chartDrawing">
    <cdr:from>
      <cdr:x>0.85217</cdr:x>
      <cdr:y>0.72059</cdr:y>
    </cdr:from>
    <cdr:to>
      <cdr:x>0.99508</cdr:x>
      <cdr:y>0.75616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467600" y="3733800"/>
          <a:ext cx="1252320" cy="184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/>
            <a:t>Education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EEF01C-F3C5-4BA9-8CD8-8EADFB5216AC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53DA49-A770-4016-BD7E-453B852CE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4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15DC-EE19-4324-8653-6263BC04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BBACE-4349-4AF0-9DEF-327D9B832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807-A4D8-4807-9A10-5A5AF2894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A7C5-329D-4675-AED3-3023B3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AB19-691B-4FAF-B489-ACB2A124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A50F2-04C8-419A-B455-64975EFDB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455A5-3A02-4F74-BE7A-D54C16EA7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029F6-A24E-4651-9F93-99F7A0CFC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DF1B0-DA9A-4AEC-ADB3-3B2B72886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27DF-4A91-44F3-8EA7-B6781C1F1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22762-5C20-4CB1-9ED0-454FA153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35D98-411A-42E5-B016-A361A1E4F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68491-D955-452B-B842-0C3F449CC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BF537C-CB24-49F9-A909-762A65A27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nataf@aa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http://www.google.com/imgres?imgurl=http://wilybadger.files.wordpress.com/2009/09/official_portrait_of_barack_obama.jpg&amp;imgrefurl=http://wilybadger.wordpress.com/2009/09/10/&amp;h=2608&amp;w=1916&amp;sz=785&amp;tbnid=DN0xaD5h7BnuzM:&amp;tbnh=150&amp;tbnw=110&amp;prev=/images?q=obama+jpg&amp;zoom=1&amp;q=obama+jpg&amp;usg=__erin6FF1ga1ZDoneQDlWOa0HQw0=&amp;sa=X&amp;ei=D5iTTbOYIaSD0QHY1_zMBw&amp;ved=0CDkQ9QEw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68300" y="748506"/>
            <a:ext cx="4648200" cy="209311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Learning with the </a:t>
            </a:r>
            <a:br>
              <a:rPr lang="en-US" altLang="en-US" sz="3200" dirty="0" smtClean="0"/>
            </a:br>
            <a:r>
              <a:rPr lang="en-US" altLang="en-US" sz="3200" dirty="0" smtClean="0"/>
              <a:t>Center for the Study of Local Issues: </a:t>
            </a:r>
            <a:br>
              <a:rPr lang="en-US" altLang="en-US" sz="3200" dirty="0" smtClean="0"/>
            </a:br>
            <a:r>
              <a:rPr lang="en-US" altLang="en-US" sz="3200" b="1" dirty="0" smtClean="0"/>
              <a:t>Introductory Meeting</a:t>
            </a: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362200" y="3581400"/>
            <a:ext cx="4419600" cy="258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Dan Nataf, PhD, </a:t>
            </a:r>
            <a:r>
              <a:rPr lang="en-US" altLang="en-US" sz="1800" dirty="0"/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Center for the Study of Local Issues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Careers 132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Anne Arundel Community College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101 College Parkway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Arnold, MD 21012-1895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http:www2.aacc.edu/</a:t>
            </a:r>
            <a:r>
              <a:rPr lang="en-US" altLang="en-US" sz="1800" dirty="0" err="1"/>
              <a:t>csli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hlinkClick r:id="rId3"/>
              </a:rPr>
              <a:t>ddnataf@aacc.edu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410.777.2733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685800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Agenda: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Mission/History of CSLI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Understanding surveys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Your role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previous findings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Questionnaire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4072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Data collection continued)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/>
              <a:t>How do we choose who shall participate in survey?</a:t>
            </a:r>
            <a:r>
              <a:rPr lang="en-US" altLang="en-US" sz="2000" b="1" dirty="0">
                <a:solidFill>
                  <a:schemeClr val="bg2"/>
                </a:solidFill>
              </a:rPr>
              <a:t/>
            </a:r>
            <a:br>
              <a:rPr lang="en-US" altLang="en-US" sz="2000" b="1" dirty="0">
                <a:solidFill>
                  <a:schemeClr val="bg2"/>
                </a:solidFill>
              </a:rPr>
            </a:b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Two choices</a:t>
            </a:r>
            <a:r>
              <a:rPr lang="en-US" altLang="en-US" sz="2000" b="1" dirty="0">
                <a:solidFill>
                  <a:schemeClr val="bg2"/>
                </a:solidFill>
              </a:rPr>
              <a:t>:  </a:t>
            </a:r>
            <a:br>
              <a:rPr lang="en-US" altLang="en-US" sz="2000" b="1" dirty="0">
                <a:solidFill>
                  <a:schemeClr val="bg2"/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(1) Randomly select from listed phone numbers 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(2) Use computer generated “likely unlisted residential numbers within your target jurisdiction”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(3)  Add in some </a:t>
            </a:r>
            <a:r>
              <a:rPr lang="en-US" altLang="en-US" sz="2000" b="1" u="sng" dirty="0">
                <a:solidFill>
                  <a:schemeClr val="accent5">
                    <a:lumMod val="50000"/>
                  </a:schemeClr>
                </a:solidFill>
              </a:rPr>
              <a:t>cell phone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numbers (current option)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CSLI’s lists of numbers are a </a:t>
            </a:r>
            <a:r>
              <a:rPr lang="en-US" altLang="en-US" sz="2000" b="1" dirty="0" smtClean="0"/>
              <a:t>60/40 landline/cell percent </a:t>
            </a:r>
            <a:r>
              <a:rPr lang="en-US" altLang="en-US" sz="2000" b="1" dirty="0"/>
              <a:t>mix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We start with over 10000 phone numbers!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endParaRPr lang="en-US" altLang="en-US" sz="2000" b="1" i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66800" y="2057400"/>
            <a:ext cx="65532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517525" y="1600200"/>
            <a:ext cx="740727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Survey assumptions)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we assuming in using telephone numbers?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	</a:t>
            </a:r>
            <a:r>
              <a:rPr lang="en-US" altLang="en-US" sz="2000" b="1" dirty="0"/>
              <a:t>That everyone in our target universe is equally likely to have a phone and willing/able to answer a survey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Could other methods be used to ensure more complete representation?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Ideally, </a:t>
            </a:r>
            <a:r>
              <a:rPr lang="en-US" altLang="en-US" sz="2000" b="1" dirty="0">
                <a:solidFill>
                  <a:srgbClr val="FF0000"/>
                </a:solidFill>
              </a:rPr>
              <a:t>yes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! But the other data collection methods are harder to implement and/or more expensive…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640263"/>
            <a:ext cx="71628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600" y="2286000"/>
            <a:ext cx="66294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7924800" cy="42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(Sources of error)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other data collection challenges?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lvl="3" eaLnBrk="1" hangingPunct="1">
              <a:lnSpc>
                <a:spcPts val="1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/>
            </a:r>
            <a:br>
              <a:rPr lang="en-US" altLang="en-US" b="1" dirty="0">
                <a:solidFill>
                  <a:schemeClr val="bg2"/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Interviewer bias 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Social desirability (“Halo effect”)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Unclear questions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Non-attitudes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Non-response bias (both overall and to items)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Unequal representation of subgroups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None of these is necessarily a fatal flaw,</a:t>
            </a:r>
            <a:r>
              <a:rPr lang="en-US" altLang="en-US" sz="1800" b="1" dirty="0">
                <a:solidFill>
                  <a:schemeClr val="bg2"/>
                </a:solidFill>
              </a:rPr>
              <a:t> </a:t>
            </a:r>
            <a:r>
              <a:rPr lang="en-US" altLang="en-US" sz="1800" b="1" dirty="0">
                <a:solidFill>
                  <a:schemeClr val="tx2">
                    <a:lumMod val="75000"/>
                  </a:schemeClr>
                </a:solidFill>
              </a:rPr>
              <a:t>but should make us sensitive that there are more sources of error than just the statistical ‘margin of error’</a:t>
            </a:r>
            <a:endParaRPr lang="en-US" altLang="en-US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33500" y="2209800"/>
            <a:ext cx="57150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4072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 (Getting to the finish line!)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What happens to all the completed surveys?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Data entry.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>
                <a:solidFill>
                  <a:schemeClr val="tx2">
                    <a:lumMod val="75000"/>
                  </a:schemeClr>
                </a:solidFill>
              </a:rPr>
              <a:t>This means we need to enter all the answers into a database for statistical processing.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Statistical analysis.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Write a report.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Send it out as a “press release.”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Post it on the Web.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Use it in public presentations.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b="1" i="1" dirty="0">
              <a:solidFill>
                <a:schemeClr val="bg2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93787" y="1219200"/>
            <a:ext cx="62865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Semi-annual Surveys: Recent Major Topics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69924" y="1600200"/>
            <a:ext cx="74072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topics over the last few years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Major issues facing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Economic conditions and concerns in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Cost of higher education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Sequestration and debt ceiling fed. govt. shutdown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County infrastructure needs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Death Penalty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Presidential job approval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Gun control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Lots of demographic info: </a:t>
            </a:r>
            <a:r>
              <a:rPr lang="en-US" altLang="en-US" sz="2000" b="1" dirty="0">
                <a:solidFill>
                  <a:srgbClr val="0070C0"/>
                </a:solidFill>
              </a:rPr>
              <a:t>age, income, employment situation, race, religion, gender, party, ideology</a:t>
            </a:r>
            <a:endParaRPr lang="en-US" altLang="en-US" sz="1600" b="1" dirty="0">
              <a:solidFill>
                <a:srgbClr val="0070C0"/>
              </a:solidFill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Presidential Job approval</a:t>
            </a:r>
            <a:br>
              <a:rPr lang="en-US" dirty="0" smtClean="0"/>
            </a:br>
            <a:r>
              <a:rPr lang="en-US" sz="2400" dirty="0" smtClean="0"/>
              <a:t>Fall 2007 to Spring 2014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7163848"/>
              </p:ext>
            </p:extLst>
          </p:nvPr>
        </p:nvGraphicFramePr>
        <p:xfrm>
          <a:off x="152400" y="16002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243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Bush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4419600" y="1905000"/>
            <a:ext cx="914385" cy="3693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Obama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2288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</a:t>
            </a:r>
            <a:r>
              <a:rPr lang="en-US" dirty="0" smtClean="0"/>
              <a:t>Fall ‘00 </a:t>
            </a:r>
            <a:r>
              <a:rPr lang="en-US" dirty="0"/>
              <a:t>to </a:t>
            </a:r>
            <a:r>
              <a:rPr lang="en-US" dirty="0" smtClean="0"/>
              <a:t>Spring ‘14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1270952"/>
          <a:ext cx="8153400" cy="528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218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Most Important Problem: Fall 2007 to Spring 2014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86793630"/>
              </p:ext>
            </p:extLst>
          </p:nvPr>
        </p:nvGraphicFramePr>
        <p:xfrm>
          <a:off x="228600" y="11430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70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USA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89608073"/>
              </p:ext>
            </p:extLst>
          </p:nvPr>
        </p:nvGraphicFramePr>
        <p:xfrm>
          <a:off x="282575" y="1397000"/>
          <a:ext cx="86328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9032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11163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Is there a relationship between income and economic conditions?  (Fall, 2013)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09392"/>
              </p:ext>
            </p:extLst>
          </p:nvPr>
        </p:nvGraphicFramePr>
        <p:xfrm>
          <a:off x="152400" y="1035053"/>
          <a:ext cx="8145463" cy="5822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7393"/>
                <a:gridCol w="1383183"/>
                <a:gridCol w="855904"/>
                <a:gridCol w="798983"/>
              </a:tblGrid>
              <a:tr h="614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Under $75,000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$75,000+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Signif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44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Hard to afford cost of utilities such as electricity or gas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48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Unable to find affordable housing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Facing the possibility of house foreclosure or loss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Hard to afford the cost of transportation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41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33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 or salaries are not rising as fast as the cost of living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68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62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Delay in making a major purchase such as a home or car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41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.06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Significant losses in your stock or retirement accounts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41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kumimoji="0" lang="en-US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360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Found a new or better job recently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.3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  <a:tr h="500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63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59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4" marR="65404" marT="952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6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CSLI History and Mission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8975" y="1808162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/>
              <a:t>Historical Background:  In business since 1978!</a:t>
            </a:r>
            <a:r>
              <a:rPr lang="en-US" altLang="en-US" sz="1800" b="1" dirty="0">
                <a:solidFill>
                  <a:schemeClr val="bg2"/>
                </a:solidFill>
              </a:rPr>
              <a:t/>
            </a:r>
            <a:br>
              <a:rPr lang="en-US" altLang="en-US" sz="1800" b="1" dirty="0">
                <a:solidFill>
                  <a:schemeClr val="bg2"/>
                </a:solidFill>
              </a:rPr>
            </a:b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1. Creation and operation as part of Division of Social Sciences: 1978-1999 – a community college ‘research center’</a:t>
            </a:r>
            <a:b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2 .Operation as part of Sarbanes Center for Public and Community Service 2006-present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Advisory Board: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 20 +/- community activists, elected officials, government administrators, students, faculty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</a:rPr>
              <a:t>Provides guidance and link to the community both within and outside the campus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Staff: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Director, Program Specialist, Student Interns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124200"/>
            <a:ext cx="7467600" cy="7620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Major Issues: Support/Oppose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299388"/>
              </p:ext>
            </p:extLst>
          </p:nvPr>
        </p:nvGraphicFramePr>
        <p:xfrm>
          <a:off x="78898" y="990600"/>
          <a:ext cx="8986203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/>
                <a:gridCol w="1040448"/>
                <a:gridCol w="970598"/>
                <a:gridCol w="962660"/>
                <a:gridCol w="121189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Issue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Unsure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NA/Won’t say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Increased availability of pre-kindergarten schooling for low income families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Reducing the estate tax in Maryland so that it only applies to estates over $5 million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construction of a new high school in the Crofton area.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 increase in the state minimum wage to $10.10 by 2016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Having a later start time for students in high school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Changing gun control laws to make the purchase of shotguns as strictly regulated as the purchase of handguns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Leaving unchanged the county’s storm-water fee meant to help clean up the Bay.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decrease in Maryland’s </a:t>
                      </a:r>
                      <a:r>
                        <a:rPr lang="en-US" sz="1600" u="sng">
                          <a:effectLst/>
                        </a:rPr>
                        <a:t>corporate</a:t>
                      </a:r>
                      <a:r>
                        <a:rPr lang="en-US" sz="1600">
                          <a:effectLst/>
                        </a:rPr>
                        <a:t> income tax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Legalization of marijuana for recreational use, with a high tax and restrictions against the sale to minors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9395" y="-5711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 7: State and County Proposals  – Support, Oppose, Unsure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6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Minimum Wage – Party, Ideology and Race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04800" y="1268094"/>
          <a:ext cx="8458200" cy="505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3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Marijuana – Party, Ideology and Age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457201" y="1066800"/>
          <a:ext cx="807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31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/>
          <a:lstStyle/>
          <a:p>
            <a:pPr algn="ctr"/>
            <a:r>
              <a:rPr lang="en-US" dirty="0" smtClean="0"/>
              <a:t>Affordable Care Act -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19200"/>
          <a:ext cx="8077923" cy="457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299"/>
                <a:gridCol w="1362710"/>
                <a:gridCol w="1694092"/>
                <a:gridCol w="1881822"/>
              </a:tblGrid>
              <a:tr h="1016001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Problem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Support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Oppose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Undecided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Overall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49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 dirty="0">
                          <a:effectLst/>
                        </a:rPr>
                        <a:t>Democrats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17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Republicans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19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70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Unaffiliated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34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Liberals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Moderates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54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/>
                      <a:r>
                        <a:rPr lang="en-US" sz="2400">
                          <a:effectLst/>
                        </a:rPr>
                        <a:t>Conservatives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dirty="0">
                          <a:effectLst/>
                        </a:rPr>
                        <a:t>76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4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Race for Governor, Spring 2014</a:t>
            </a:r>
            <a:r>
              <a:rPr lang="en-US" sz="2400" dirty="0" smtClean="0"/>
              <a:t>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143000" y="1066800"/>
          <a:ext cx="7391399" cy="5336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833"/>
                <a:gridCol w="1703726"/>
                <a:gridCol w="1594223"/>
                <a:gridCol w="1811617"/>
              </a:tblGrid>
              <a:tr h="1432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CANDIDATE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Undecided/NA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Overall – Likely Voters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Without Undecided/NA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Overall-LV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Party Specific Vote –LV*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Democrats</a:t>
                      </a:r>
                      <a:endParaRPr lang="en-US" sz="18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Brown, Anthony  (D)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Gansler, Doug   (D)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Mizeur, Heather   (D)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 within party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Republicans</a:t>
                      </a:r>
                      <a:endParaRPr lang="en-US" sz="180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Craig, David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George, Ron 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Lollar, Charles (R)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Hogan, Larry  (R)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within party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UNDECIDED, other    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overall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78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Job approval, Spring 2014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85800" y="1143000"/>
          <a:ext cx="8241874" cy="4114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6200"/>
                <a:gridCol w="1219200"/>
                <a:gridCol w="1602422"/>
                <a:gridCol w="1534052"/>
              </a:tblGrid>
              <a:tr h="7620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Individual/Office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Approve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Disapprove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No answer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Governor Martin O’Malley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33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55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12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County </a:t>
                      </a:r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Exec. Laura </a:t>
                      </a:r>
                      <a:r>
                        <a:rPr lang="en-US" sz="2800" dirty="0" err="1" smtClean="0">
                          <a:effectLst/>
                          <a:latin typeface="Tw Cen MT Condensed Extra Bold" panose="020B0803020202020204" pitchFamily="34" charset="0"/>
                        </a:rPr>
                        <a:t>Neuman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54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11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35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President Barack Obama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>
                          <a:effectLst/>
                          <a:latin typeface="Tw Cen MT Condensed Extra Bold" panose="020B0803020202020204" pitchFamily="34" charset="0"/>
                        </a:rPr>
                        <a:t>39</a:t>
                      </a:r>
                      <a:endParaRPr lang="en-US" sz="280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52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9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“Congress”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9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86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5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64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87363"/>
          </a:xfrm>
        </p:spPr>
        <p:txBody>
          <a:bodyPr/>
          <a:lstStyle/>
          <a:p>
            <a:pPr algn="ctr" eaLnBrk="1" hangingPunct="1"/>
            <a:r>
              <a:rPr lang="en-US" altLang="en-US" sz="2000" smtClean="0"/>
              <a:t>Budget Issues: </a:t>
            </a:r>
            <a:r>
              <a:rPr lang="en-US" altLang="en-US" sz="2000" smtClean="0">
                <a:solidFill>
                  <a:schemeClr val="tx1"/>
                </a:solidFill>
              </a:rPr>
              <a:t>Party and Ideology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838200"/>
          <a:ext cx="7507288" cy="1828800"/>
        </p:xfrm>
        <a:graphic>
          <a:graphicData uri="http://schemas.openxmlformats.org/drawingml/2006/table">
            <a:tbl>
              <a:tblPr/>
              <a:tblGrid>
                <a:gridCol w="5379244"/>
                <a:gridCol w="406432"/>
                <a:gridCol w="502316"/>
                <a:gridCol w="406432"/>
                <a:gridCol w="406432"/>
                <a:gridCol w="406432"/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All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Rep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Ind.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D-R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Maintaining the tuition freeze at the University of Maryland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Maintaining the level of state funding for public schools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Requiring school employees to take several unpaid days off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Shifting the cost of teachers’ pensions to local governments  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-5</a:t>
                      </a:r>
                    </a:p>
                  </a:txBody>
                  <a:tcPr marL="4719" marR="4719" marT="47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429000"/>
          <a:ext cx="3886200" cy="298608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4931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O’Malley </a:t>
                      </a:r>
                      <a:endParaRPr lang="en-US" sz="1600" b="1" i="0" u="none" strike="noStrike" dirty="0" smtClean="0">
                        <a:solidFill>
                          <a:srgbClr val="003366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3366"/>
                          </a:solidFill>
                          <a:latin typeface="Times New Roman"/>
                        </a:rPr>
                        <a:t>doing </a:t>
                      </a:r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poor job %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Ideology </a:t>
                      </a:r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Conservative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Moderate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Liberal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Conservative-Liberal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Party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Democrat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Republican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Independent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929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3366"/>
                          </a:solidFill>
                          <a:latin typeface="Times New Roman"/>
                        </a:rPr>
                        <a:t>Democrat-Republican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-41</a:t>
                      </a:r>
                    </a:p>
                  </a:txBody>
                  <a:tcPr marL="5426" marR="5426" marT="54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61" name="TextBox 8"/>
          <p:cNvSpPr txBox="1">
            <a:spLocks noChangeArrowheads="1"/>
          </p:cNvSpPr>
          <p:nvPr/>
        </p:nvSpPr>
        <p:spPr bwMode="auto">
          <a:xfrm>
            <a:off x="3429000" y="4572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% saying “support”</a:t>
            </a:r>
          </a:p>
        </p:txBody>
      </p:sp>
      <p:sp>
        <p:nvSpPr>
          <p:cNvPr id="24662" name="TextBox 10"/>
          <p:cNvSpPr txBox="1">
            <a:spLocks noChangeArrowheads="1"/>
          </p:cNvSpPr>
          <p:nvPr/>
        </p:nvSpPr>
        <p:spPr bwMode="auto">
          <a:xfrm>
            <a:off x="990600" y="2971800"/>
            <a:ext cx="784860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O’Malley’s job balancing budget: Good=13%; Okay=42%; Poor=38%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43000"/>
          <a:ext cx="8229600" cy="4267200"/>
        </p:xfrm>
        <a:graphic>
          <a:graphicData uri="http://schemas.openxmlformats.org/drawingml/2006/table">
            <a:tbl>
              <a:tblPr/>
              <a:tblGrid>
                <a:gridCol w="4987635"/>
                <a:gridCol w="665018"/>
                <a:gridCol w="748146"/>
                <a:gridCol w="1080655"/>
                <a:gridCol w="748146"/>
              </a:tblGrid>
              <a:tr h="386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N.A.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President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Obama’s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state of the union speech?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Governor O’Malley’s inaugural speech or his state of the state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speech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Watched County Council hearings being broadcast on local cable stations anytime over the last year?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34" name="Rectangle 1"/>
          <p:cNvSpPr>
            <a:spLocks noChangeArrowheads="1"/>
          </p:cNvSpPr>
          <p:nvPr/>
        </p:nvSpPr>
        <p:spPr bwMode="auto">
          <a:xfrm>
            <a:off x="606867" y="216396"/>
            <a:ext cx="71968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latin typeface="Times New Roman" pitchFamily="18" charset="0"/>
              </a:rPr>
              <a:t>Watched, listened or read about</a:t>
            </a:r>
            <a:r>
              <a:rPr lang="en-US" altLang="en-US" sz="3200" b="1" dirty="0" smtClean="0"/>
              <a:t>…(F ‘12)</a:t>
            </a:r>
            <a:endParaRPr lang="en-US" altLang="en-US" sz="3200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635" name="AutoShape 2" descr="data:image/jpg;base64,/9j/4AAQSkZJRgABAQAAAQABAAD/2wBDAAkGBwgHBgkIBwgKCgkLDRYPDQwMDRsUFRAWIB0iIiAdHx8kKDQsJCYxJx8fLT0tMTU3Ojo6Iys/RD84QzQ5Ojf/2wBDAQoKCg0MDRoPDxo3JR8lNzc3Nzc3Nzc3Nzc3Nzc3Nzc3Nzc3Nzc3Nzc3Nzc3Nzc3Nzc3Nzc3Nzc3Nzc3Nzc3Nzf/wAARCABOADkDASIAAhEBAxEB/8QAGwAAAgMBAQEAAAAAAAAAAAAABgcDBAUCAQD/xAA6EAACAQIEBAQFAAYLAAAAAAABAgMEEQAFEiEGMUFhE1FxgQcUIjKRFRcjQqHBM1JTYpOiwtHS8PH/xAAZAQADAQEBAAAAAAAAAAAAAAABAwQAAgX/xAAgEQACAgIDAQADAAAAAAAAAAAAAQIRAyEEEjFBMoHB/9oADAMBAAIRAxEAPwDI4bzPLoOJFrHzOcrJJUSmJozoYG5Deti34xR+GNSavN6iQA3aoL+zEn/fGZUGSry+eJc4pbLAVEDLpJ1MzsFO/WNTz/eA2xb+CrKeJKmNjuaYsvqCP5HBkrNY3Z1xBpxbq2SJHkkYKiAszHkAOZwseIOKs2zR3TIUqIqMbCWKM65O97fSPTfAbS9Aot+DEC470bYRyZvxNl0xZK7MAymxEjM49w1xhl8DcXLn6mjrUWLMY11EKLLKo5kDoR1H/Rk0/DOLQQyJiLRi9JHiHRggE/CZotEix5bVDwpZGRyCQoHh2O+/QjuL45+EUng8awof345o/wDLf/TjSMAFZS0suR5fUGT5eANBP9TN95N7/cwNjflyvivwIcng4xgcPVQVfzsiRQaQ0YDfSFLXvyL79l88MYRmccFxw/URxkgzMkRt5M4BHuNvfFTKKBIsuSIx/wBGoG3Q41OJYxJSDWziMG+lergqV9rjA1W5FXVMyTQV7xjXq0CRgNPlsbfwx5/Idy6v4WcdNR7L6V8/pU0uQn0sNvXAzw6jQ8X5XNGNLGpVLDqDdW/gTjR4oT5vNpKZm/ZrEuhdR2NuffGPBBJl9Siq8nipIDGY2IZSdhY++OMTUdjMqc9DsdNsReHizFHItNEs5DShFEhHVrbn8480YvPOEFUtTTtCEoWpESrkMs0TlrIStkHS4AYjzvgjjyvKco48dglQ1BA0dTC8FnZb2ZWN9yuxv642+GIKLP8Agx8oWKOOphDD6RYlrFlc9ybAntiThSN62gjpKikDxJANUx+6NgSFtve43sRvcDa2FzyuTVeMunx1ig1L8k6f8YcVcaTRsji6nAvWzimcwzmRVQEakW57dD6/jF/O+JspyRBHmFahqAovFF9bk28hy97YzIa/9L0cGcQQSRRVGtVViNTBG0k+V+2F8iFx7CuNOpdQMzmtjOaidhNI+xAZLAc+3K3PBR8PMnStrKjM6ldSU7hId9i/M+ttvc4HczglzGtNPl9LLJM5sfptpA5k41aDiOn4JzWkymqk8SnMF61kuRFIxupA62A36kMD0AxzhhbuhmfJSpMZ78sR4ioswo8ypVqcvqYqmBuUkTAj07HscSXxWRCuzp34C4sNZDC0lFUxu0cYNgQR9t+zW9jgXzrjHO84DRy1TU1ISSKamuiDctv1O56nBH8Qs8gzrhjJJV0+O0jmReqFVUMPS5B/GAG2OIRSWirk5JznU/Vp/ojC354cNJmEOT/DXKopaR5QYxM8oNvCZ2Zxp/rNpY7crc+dsKCQ6VJ8hfDN4nrvDy7K+HoItUFFQoa1iB93hrZQTyOoqL8928jhsUnpkrbXgSZNnuVvw5U1dJEkPyyk1HMliBcHUdyD35bi2ETmNVNX1s9XOxMk7l2Pc4YnENZHlvw1ybLaIgzZmPEl0jcgG7flrD2wuXQrdXUqRzBFjgOlpGVvbJspzXMMnn+Yyyrlp5eTaDsw8mHIjscFX61OIf7Og/wW/wCWA1VBXHmgYB0bXENDNlmY1VBOSWhYgHoR0I9RbFEbgY1+Oqo1HE2YS72D6N/7qgfyxkIbovpgRSSpHeTI8k3OXrPrKWUOCVJsfTDFzONcwmnq5i0NDGWYgfczNfbu51H026DC6NtS6r21C9ufMYY1cxqoKhh+zp6WF5VjHRV39ybC5/8AMPxLTZPP4BGe5m9RWUyU94Fok0RhCRoOtnJB9W59hjMraiaqmL1EryyvYs7sWJA23J/GOQS7szG5JuTiHVcknmcJfoxHV7LiLxV88eSMSAo6m2O/Cj8jj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542925" cy="74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256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542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19002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4879975"/>
            <a:ext cx="714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9" descr="The Honorable Jamie Beno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4894263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11" descr="The Honorable Dick Lad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4852988"/>
            <a:ext cx="714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13" descr="The Honorable Chris Trumbau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813300"/>
            <a:ext cx="714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15" descr="The Honorable Jerry Walk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832350"/>
            <a:ext cx="714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 smtClean="0"/>
              <a:t>Earthquake - communication: </a:t>
            </a:r>
            <a:br>
              <a:rPr lang="en-US" sz="3200" dirty="0" smtClean="0"/>
            </a:br>
            <a:r>
              <a:rPr lang="en-US" sz="3200" dirty="0" smtClean="0"/>
              <a:t>Method, Success (Fall 2011)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8081963" cy="444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235"/>
                <a:gridCol w="809963"/>
                <a:gridCol w="945198"/>
                <a:gridCol w="1345247"/>
                <a:gridCol w="1376482"/>
                <a:gridCol w="1671838"/>
              </a:tblGrid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% Saying used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Successful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Not successful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Other/No answer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County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Students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Mobile 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66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en-US" sz="2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Text message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57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Land line telephone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17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Email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9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27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41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Social media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90563" y="3124200"/>
            <a:ext cx="7407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</a:t>
            </a:r>
            <a:r>
              <a:rPr lang="en-US" altLang="en-US" b="1" dirty="0" smtClean="0"/>
              <a:t>Fall 2014 </a:t>
            </a:r>
            <a:r>
              <a:rPr lang="en-US" altLang="en-US" b="1" dirty="0"/>
              <a:t>Semi-annual Survey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See Word document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219200" y="914400"/>
            <a:ext cx="479901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0" y="2171700"/>
            <a:ext cx="7086600" cy="990600"/>
          </a:xfrm>
          <a:prstGeom prst="roundRect">
            <a:avLst/>
          </a:prstGeom>
          <a:solidFill>
            <a:schemeClr val="bg2">
              <a:lumMod val="40000"/>
              <a:lumOff val="6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5123" name="Rectangle 61"/>
          <p:cNvSpPr>
            <a:spLocks noChangeArrowheads="1"/>
          </p:cNvSpPr>
          <p:nvPr/>
        </p:nvSpPr>
        <p:spPr bwMode="auto">
          <a:xfrm>
            <a:off x="685800" y="1981200"/>
            <a:ext cx="7543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/>
              <a:t>1. Provide </a:t>
            </a:r>
            <a:r>
              <a:rPr lang="en-US" altLang="en-US" sz="1800" b="1" dirty="0"/>
              <a:t>students opportunities  to better understand applied social science research methods while encouraging civic awareness and engagement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Serve community and local government by offering research services and communicating survey findings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Provide opportunities for faculty professional development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Help AACC understand its environment through relevant data collection and analysis</a:t>
            </a:r>
            <a:br>
              <a:rPr lang="en-US" altLang="en-US" sz="1800" b="1" dirty="0"/>
            </a:br>
            <a:endParaRPr lang="en-US" altLang="en-US" sz="1800" b="1" dirty="0"/>
          </a:p>
        </p:txBody>
      </p:sp>
      <p:sp>
        <p:nvSpPr>
          <p:cNvPr id="5124" name="Rectangle 62"/>
          <p:cNvSpPr>
            <a:spLocks noChangeArrowheads="1"/>
          </p:cNvSpPr>
          <p:nvPr/>
        </p:nvSpPr>
        <p:spPr bwMode="auto">
          <a:xfrm>
            <a:off x="990600" y="11430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CSLI Mission</a:t>
            </a:r>
            <a:r>
              <a:rPr lang="en-US" altLang="en-US" b="1" dirty="0">
                <a:solidFill>
                  <a:schemeClr val="bg2"/>
                </a:solidFill>
              </a:rPr>
              <a:t> –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four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 Next Steps</a:t>
            </a:r>
            <a:endParaRPr lang="en-US" altLang="en-US" b="1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362200"/>
            <a:ext cx="7543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Make sure you know which evenings you are spending with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First night – </a:t>
            </a:r>
            <a:r>
              <a:rPr lang="en-US" b="1" dirty="0">
                <a:solidFill>
                  <a:schemeClr val="bg2"/>
                </a:solidFill>
              </a:rPr>
              <a:t>come at </a:t>
            </a:r>
            <a:r>
              <a:rPr lang="en-US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5:30 p.m</a:t>
            </a:r>
            <a:r>
              <a:rPr lang="en-US" b="1" dirty="0">
                <a:solidFill>
                  <a:schemeClr val="bg2"/>
                </a:solidFill>
              </a:rPr>
              <a:t>. training in telephone interviewing methods and questionnaire marking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Last two nights – </a:t>
            </a:r>
            <a:r>
              <a:rPr lang="en-US" b="1" dirty="0">
                <a:solidFill>
                  <a:schemeClr val="bg2"/>
                </a:solidFill>
              </a:rPr>
              <a:t>no need for more training, come at 6:00 p.m.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Final meeting – </a:t>
            </a:r>
            <a:r>
              <a:rPr lang="en-US" b="1"/>
              <a:t>in three weeks</a:t>
            </a:r>
            <a:endParaRPr lang="en-US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solidFill>
                  <a:schemeClr val="bg2"/>
                </a:solidFill>
              </a:rPr>
              <a:t>If necessary, don’t forget to turn in your </a:t>
            </a:r>
            <a:r>
              <a:rPr lang="en-US" b="1" dirty="0"/>
              <a:t>short paper </a:t>
            </a:r>
            <a:endParaRPr lang="en-US" b="1" dirty="0">
              <a:solidFill>
                <a:schemeClr val="bg2"/>
              </a:solidFill>
            </a:endParaRPr>
          </a:p>
          <a:p>
            <a:pPr>
              <a:defRPr/>
            </a:pPr>
            <a:endParaRPr lang="en-US" b="1" i="1" dirty="0"/>
          </a:p>
          <a:p>
            <a:pPr algn="ctr">
              <a:defRPr/>
            </a:pPr>
            <a:r>
              <a:rPr lang="en-US" sz="5400" b="1" i="1" dirty="0">
                <a:solidFill>
                  <a:srgbClr val="C00000"/>
                </a:solidFill>
              </a:rPr>
              <a:t>See you next week!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Your Next Steps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Mission</a:t>
            </a:r>
            <a:r>
              <a:rPr lang="en-US" altLang="en-US" sz="2000" b="1" dirty="0">
                <a:solidFill>
                  <a:schemeClr val="tx2"/>
                </a:solidFill>
              </a:rPr>
              <a:t>: 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Provide students opportunities to better understand applied social science research methods while encouraging civic awareness and engagement</a:t>
            </a:r>
            <a:r>
              <a:rPr lang="en-US" altLang="en-US" sz="20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47" name="Rectangle 50"/>
          <p:cNvSpPr>
            <a:spLocks noChangeArrowheads="1"/>
          </p:cNvSpPr>
          <p:nvPr/>
        </p:nvSpPr>
        <p:spPr bwMode="auto">
          <a:xfrm>
            <a:off x="838200" y="21336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Activities providing student opportunities: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community surveys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client based research projects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Student internships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CSLI student </a:t>
            </a:r>
            <a:r>
              <a:rPr lang="en-US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club</a:t>
            </a: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8" name="Picture 51" descr="BD10267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886200"/>
            <a:ext cx="114300" cy="114300"/>
          </a:xfrm>
        </p:spPr>
      </p:pic>
      <p:pic>
        <p:nvPicPr>
          <p:cNvPr id="6149" name="Picture 56" descr="BD102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352800"/>
            <a:ext cx="114300" cy="114300"/>
          </a:xfrm>
        </p:spPr>
      </p:pic>
      <p:pic>
        <p:nvPicPr>
          <p:cNvPr id="6150" name="Picture 59" descr="BD10267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953000"/>
            <a:ext cx="114300" cy="114300"/>
          </a:xfrm>
        </p:spPr>
      </p:pic>
      <p:pic>
        <p:nvPicPr>
          <p:cNvPr id="6151" name="Picture 62" descr="BD10267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419600"/>
            <a:ext cx="114300" cy="114300"/>
          </a:xfrm>
        </p:spPr>
      </p:pic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3000" y="2438400"/>
            <a:ext cx="7162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9925" y="1194594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Semi-annual Survey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74072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survey process at a glance…</a:t>
            </a:r>
            <a:br>
              <a:rPr lang="en-US" altLang="en-US" b="1" dirty="0"/>
            </a:br>
            <a:endParaRPr lang="en-US" altLang="en-US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Conducted in March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and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October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Telephone interviews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– 350-550 (record 917) </a:t>
            </a:r>
            <a:r>
              <a:rPr lang="en-US" altLang="en-US" b="1" dirty="0"/>
              <a:t>completions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Press releases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Public presentations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Media outreach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Web site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(http://www2.aacc.edu/csli)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2860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Service Learning </a:t>
            </a:r>
            <a:r>
              <a:rPr lang="en-US" altLang="en-US" b="1" dirty="0" smtClean="0"/>
              <a:t>and </a:t>
            </a:r>
            <a:r>
              <a:rPr lang="en-US" altLang="en-US" b="1" dirty="0" err="1" smtClean="0"/>
              <a:t>Nataf’s</a:t>
            </a:r>
            <a:r>
              <a:rPr lang="en-US" altLang="en-US" b="1" dirty="0" smtClean="0"/>
              <a:t> Classes</a:t>
            </a:r>
            <a:endParaRPr lang="en-US" altLang="en-US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9925" y="1981200"/>
            <a:ext cx="7772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how students participate for service learning credit (and </a:t>
            </a:r>
            <a:r>
              <a:rPr lang="en-US" altLang="en-US" sz="2400" b="1" dirty="0" err="1"/>
              <a:t>Nataf’s</a:t>
            </a:r>
            <a:r>
              <a:rPr lang="en-US" altLang="en-US" sz="2400" b="1" dirty="0"/>
              <a:t> extra credit)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Up to five contacts with CSLI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Introductory meeting 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2-3+ nights of telephone interviews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Final meeting – review of survey process, findings, SPSS/hypotheses testing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Short paper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(varies by instructor)</a:t>
            </a: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2095500"/>
            <a:ext cx="77724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43100" y="1345407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072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2800" b="1" dirty="0"/>
              <a:t> </a:t>
            </a:r>
            <a:r>
              <a:rPr lang="en-US" sz="2400" b="1" u="sng" dirty="0"/>
              <a:t>How do surveys work?</a:t>
            </a:r>
          </a:p>
          <a:p>
            <a:pPr marL="342900" indent="-342900"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Identify a population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whose characteristics and attitudes are interesting to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population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Residents of Anne Arundel County at least 18 years of age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goal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Ask a small group (the “sample”) questions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Generalize the findings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 the whole population (the “universe”)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23622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2019300"/>
            <a:ext cx="74072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 </a:t>
            </a:r>
            <a:br>
              <a:rPr lang="en-US" altLang="en-US" b="1" u="sng" dirty="0"/>
            </a:b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(continued)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Find a proper </a:t>
            </a:r>
            <a:r>
              <a:rPr lang="en-US" altLang="en-US" sz="2000" b="1" i="1" dirty="0"/>
              <a:t>sample size</a:t>
            </a:r>
            <a:r>
              <a:rPr lang="en-US" altLang="en-US" sz="2000" b="1" i="1" dirty="0">
                <a:solidFill>
                  <a:schemeClr val="bg2"/>
                </a:solidFill>
              </a:rPr>
              <a:t>: </a:t>
            </a:r>
            <a:r>
              <a:rPr lang="en-US" altLang="en-US" sz="2000" b="1" i="1" dirty="0">
                <a:solidFill>
                  <a:schemeClr val="accent5">
                    <a:lumMod val="50000"/>
                  </a:schemeClr>
                </a:solidFill>
              </a:rPr>
              <a:t>costs vs. margins of error – </a:t>
            </a:r>
            <a:r>
              <a:rPr lang="en-US" altLang="en-US" sz="2000" b="1" dirty="0"/>
              <a:t>Example</a:t>
            </a:r>
            <a:r>
              <a:rPr lang="en-US" altLang="en-US" sz="2000" b="1" dirty="0">
                <a:solidFill>
                  <a:schemeClr val="bg2"/>
                </a:solidFill>
              </a:rPr>
              <a:t>: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Population of 100k+, confidence interval 95%</a:t>
            </a:r>
            <a:endParaRPr lang="en-US" altLang="en-US" sz="20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/>
          </p:nvPr>
        </p:nvGraphicFramePr>
        <p:xfrm>
          <a:off x="2819400" y="3733800"/>
          <a:ext cx="3452813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2233613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0264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Why is </a:t>
            </a:r>
            <a:r>
              <a:rPr lang="en-US" altLang="en-US" sz="2400" b="1" u="sng" dirty="0"/>
              <a:t>your role</a:t>
            </a:r>
            <a:r>
              <a:rPr lang="en-US" altLang="en-US" sz="2400" b="1" dirty="0"/>
              <a:t> so important?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38200" y="22733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3400" y="2101850"/>
            <a:ext cx="76993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(Data collection methods)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Choices</a:t>
            </a:r>
            <a:r>
              <a:rPr lang="en-US" altLang="en-US" sz="2400" b="1" dirty="0">
                <a:solidFill>
                  <a:schemeClr val="bg2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Face to face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=&gt;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Telephone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Self-administered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- by mail, exit poll, group setting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Online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a version of ‘self administered’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90600" y="1190655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/>
              <a:t>Surveys </a:t>
            </a:r>
            <a:r>
              <a:rPr lang="en-US" altLang="en-US" sz="2000" b="1" dirty="0"/>
              <a:t>-  </a:t>
            </a:r>
            <a:r>
              <a:rPr lang="en-US" altLang="en-US" sz="2000" b="1" dirty="0" smtClean="0"/>
              <a:t>Modes of delivery</a:t>
            </a:r>
            <a:endParaRPr lang="en-US" alt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519237" y="2076450"/>
            <a:ext cx="6019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8670</TotalTime>
  <Words>1473</Words>
  <Application>Microsoft Office PowerPoint</Application>
  <PresentationFormat>On-screen Show (4:3)</PresentationFormat>
  <Paragraphs>506</Paragraphs>
  <Slides>30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Learning with the  Center for the Study of Local Issues:  Introductory Meeting</vt:lpstr>
      <vt:lpstr>CSLI History and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Presidential Job approval Fall 2007 to Spring 2014</vt:lpstr>
      <vt:lpstr>PowerPoint Presentation</vt:lpstr>
      <vt:lpstr>Most Important Problem: Fall 2007 to Spring 2014 </vt:lpstr>
      <vt:lpstr>PowerPoint Presentation</vt:lpstr>
      <vt:lpstr>Is there a relationship between income and economic conditions?  (Fall, 2013)</vt:lpstr>
      <vt:lpstr>Major Issues: Support/Oppose</vt:lpstr>
      <vt:lpstr>Minimum Wage – Party, Ideology and Race</vt:lpstr>
      <vt:lpstr>Marijuana – Party, Ideology and Age</vt:lpstr>
      <vt:lpstr>Affordable Care Act - Support</vt:lpstr>
      <vt:lpstr>Race for Governor, Spring 2014 </vt:lpstr>
      <vt:lpstr>Job approval, Spring 2014</vt:lpstr>
      <vt:lpstr>Budget Issues: Party and Ideology</vt:lpstr>
      <vt:lpstr>PowerPoint Presentation</vt:lpstr>
      <vt:lpstr>Earthquake - communication:  Method, Success (Fall 2011)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Overview to Students March 1 and 2, 2012</dc:title>
  <dc:creator>Dan</dc:creator>
  <cp:lastModifiedBy>Dan Nataf</cp:lastModifiedBy>
  <cp:revision>345</cp:revision>
  <dcterms:created xsi:type="dcterms:W3CDTF">2007-09-16T00:41:50Z</dcterms:created>
  <dcterms:modified xsi:type="dcterms:W3CDTF">2014-10-08T20:45:04Z</dcterms:modified>
</cp:coreProperties>
</file>