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21"/>
  </p:notesMasterIdLst>
  <p:sldIdLst>
    <p:sldId id="256" r:id="rId2"/>
    <p:sldId id="290" r:id="rId3"/>
    <p:sldId id="260" r:id="rId4"/>
    <p:sldId id="367" r:id="rId5"/>
    <p:sldId id="377" r:id="rId6"/>
    <p:sldId id="354" r:id="rId7"/>
    <p:sldId id="304" r:id="rId8"/>
    <p:sldId id="329" r:id="rId9"/>
    <p:sldId id="351" r:id="rId10"/>
    <p:sldId id="378" r:id="rId11"/>
    <p:sldId id="352" r:id="rId12"/>
    <p:sldId id="380" r:id="rId13"/>
    <p:sldId id="381" r:id="rId14"/>
    <p:sldId id="382" r:id="rId15"/>
    <p:sldId id="368" r:id="rId16"/>
    <p:sldId id="383" r:id="rId17"/>
    <p:sldId id="375" r:id="rId18"/>
    <p:sldId id="376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C2E49C"/>
    <a:srgbClr val="61D6FF"/>
    <a:srgbClr val="2FFF8D"/>
    <a:srgbClr val="FFFFC9"/>
    <a:srgbClr val="FCD0D4"/>
    <a:srgbClr val="93D6F7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6" autoAdjust="0"/>
    <p:restoredTop sz="94660"/>
  </p:normalViewPr>
  <p:slideViewPr>
    <p:cSldViewPr>
      <p:cViewPr varScale="1">
        <p:scale>
          <a:sx n="110" d="100"/>
          <a:sy n="110" d="100"/>
        </p:scale>
        <p:origin x="8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n\CSLI\Semi-annual%20Surveys\2013\FALL\Chart%202%20in%20Microsoft%20Word%20(Recover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an\CSLI\Semi-annual%20Surveys\2013\FALL\Chart%202%20in%20Microsoft%20Word%20(Recovered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3\FALL\Chart%202%20in%20Microsoft%20Word%20(Recovered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506705892532666E-2"/>
          <c:y val="1.2312775183423842E-2"/>
          <c:w val="0.74612973378327707"/>
          <c:h val="0.90242782596317572"/>
        </c:manualLayout>
      </c:layout>
      <c:lineChart>
        <c:grouping val="standard"/>
        <c:varyColors val="0"/>
        <c:ser>
          <c:idx val="0"/>
          <c:order val="0"/>
          <c:tx>
            <c:strRef>
              <c:f>Sheet2!$C$29</c:f>
              <c:strCache>
                <c:ptCount val="1"/>
                <c:pt idx="0">
                  <c:v>Economy 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Sheet2!$D$28:$S$28</c:f>
              <c:strCache>
                <c:ptCount val="16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 '14</c:v>
                </c:pt>
                <c:pt idx="14">
                  <c:v>Fall '14</c:v>
                </c:pt>
                <c:pt idx="15">
                  <c:v>Spring '15</c:v>
                </c:pt>
              </c:strCache>
            </c:strRef>
          </c:cat>
          <c:val>
            <c:numRef>
              <c:f>Sheet2!$D$29:$S$29</c:f>
              <c:numCache>
                <c:formatCode>General</c:formatCode>
                <c:ptCount val="16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16</c:v>
                </c:pt>
                <c:pt idx="14">
                  <c:v>18</c:v>
                </c:pt>
                <c:pt idx="15">
                  <c:v>12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Education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Sheet2!$D$28:$S$28</c:f>
              <c:strCache>
                <c:ptCount val="16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 '14</c:v>
                </c:pt>
                <c:pt idx="14">
                  <c:v>Fall '14</c:v>
                </c:pt>
                <c:pt idx="15">
                  <c:v>Spring '15</c:v>
                </c:pt>
              </c:strCache>
            </c:strRef>
          </c:cat>
          <c:val>
            <c:numRef>
              <c:f>Sheet2!$D$30:$S$30</c:f>
              <c:numCache>
                <c:formatCode>General</c:formatCode>
                <c:ptCount val="16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  <c:pt idx="13">
                  <c:v>12</c:v>
                </c:pt>
                <c:pt idx="14">
                  <c:v>11</c:v>
                </c:pt>
                <c:pt idx="15">
                  <c:v>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Sheet2!$C$31</c:f>
              <c:strCache>
                <c:ptCount val="1"/>
                <c:pt idx="0">
                  <c:v>Crime/drugs</c:v>
                </c:pt>
              </c:strCache>
            </c:strRef>
          </c:tx>
          <c:spPr>
            <a:ln w="44450">
              <a:solidFill>
                <a:schemeClr val="accent4">
                  <a:lumMod val="40000"/>
                  <a:lumOff val="60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Sheet2!$D$28:$S$28</c:f>
              <c:strCache>
                <c:ptCount val="16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 '14</c:v>
                </c:pt>
                <c:pt idx="14">
                  <c:v>Fall '14</c:v>
                </c:pt>
                <c:pt idx="15">
                  <c:v>Spring '15</c:v>
                </c:pt>
              </c:strCache>
            </c:strRef>
          </c:cat>
          <c:val>
            <c:numRef>
              <c:f>Sheet2!$D$31:$S$31</c:f>
              <c:numCache>
                <c:formatCode>General</c:formatCode>
                <c:ptCount val="16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  <c:pt idx="13">
                  <c:v>8</c:v>
                </c:pt>
                <c:pt idx="14">
                  <c:v>6</c:v>
                </c:pt>
                <c:pt idx="15">
                  <c:v>13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Sheet2!$C$32</c:f>
              <c:strCache>
                <c:ptCount val="1"/>
                <c:pt idx="0">
                  <c:v>High taxes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Sheet2!$D$28:$S$28</c:f>
              <c:strCache>
                <c:ptCount val="16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 '14</c:v>
                </c:pt>
                <c:pt idx="14">
                  <c:v>Fall '14</c:v>
                </c:pt>
                <c:pt idx="15">
                  <c:v>Spring '15</c:v>
                </c:pt>
              </c:strCache>
            </c:strRef>
          </c:cat>
          <c:val>
            <c:numRef>
              <c:f>Sheet2!$D$32:$S$32</c:f>
              <c:numCache>
                <c:formatCode>General</c:formatCode>
                <c:ptCount val="16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  <c:pt idx="13">
                  <c:v>22</c:v>
                </c:pt>
                <c:pt idx="14">
                  <c:v>28</c:v>
                </c:pt>
                <c:pt idx="15">
                  <c:v>25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572168"/>
        <c:axId val="568581184"/>
      </c:lineChart>
      <c:catAx>
        <c:axId val="568572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8581184"/>
        <c:crosses val="autoZero"/>
        <c:auto val="1"/>
        <c:lblAlgn val="ctr"/>
        <c:lblOffset val="100"/>
        <c:noMultiLvlLbl val="0"/>
      </c:catAx>
      <c:valAx>
        <c:axId val="56858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8572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tx2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effectLst/>
              </a:rPr>
              <a:t>County </a:t>
            </a:r>
            <a:r>
              <a:rPr lang="en-US" sz="1400" b="1" dirty="0">
                <a:effectLst/>
              </a:rPr>
              <a:t>Right/Wrong Direction Fall 2000 to Spring 2015</a:t>
            </a:r>
            <a:endParaRPr lang="en-US" sz="1400" dirty="0"/>
          </a:p>
        </c:rich>
      </c:tx>
      <c:layout>
        <c:manualLayout>
          <c:xMode val="edge"/>
          <c:yMode val="edge"/>
          <c:x val="0.1217997229512977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Right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Sheet1!$A$2:$A$31</c:f>
              <c:strCache>
                <c:ptCount val="30"/>
                <c:pt idx="0">
                  <c:v>F '00</c:v>
                </c:pt>
                <c:pt idx="1">
                  <c:v>S '01</c:v>
                </c:pt>
                <c:pt idx="2">
                  <c:v>F '01</c:v>
                </c:pt>
                <c:pt idx="3">
                  <c:v>S '02</c:v>
                </c:pt>
                <c:pt idx="4">
                  <c:v>F '02</c:v>
                </c:pt>
                <c:pt idx="5">
                  <c:v>S '03</c:v>
                </c:pt>
                <c:pt idx="6">
                  <c:v>F '03</c:v>
                </c:pt>
                <c:pt idx="7">
                  <c:v>S '04</c:v>
                </c:pt>
                <c:pt idx="8">
                  <c:v>F '04</c:v>
                </c:pt>
                <c:pt idx="9">
                  <c:v>S '05</c:v>
                </c:pt>
                <c:pt idx="10">
                  <c:v>F '05</c:v>
                </c:pt>
                <c:pt idx="11">
                  <c:v>S '06</c:v>
                </c:pt>
                <c:pt idx="12">
                  <c:v>F '06</c:v>
                </c:pt>
                <c:pt idx="13">
                  <c:v>S '07</c:v>
                </c:pt>
                <c:pt idx="14">
                  <c:v>F '07</c:v>
                </c:pt>
                <c:pt idx="15">
                  <c:v>S '08</c:v>
                </c:pt>
                <c:pt idx="16">
                  <c:v>F '08</c:v>
                </c:pt>
                <c:pt idx="17">
                  <c:v>S ‘09</c:v>
                </c:pt>
                <c:pt idx="18">
                  <c:v>F ‘09</c:v>
                </c:pt>
                <c:pt idx="19">
                  <c:v>S '10</c:v>
                </c:pt>
                <c:pt idx="20">
                  <c:v>F '10</c:v>
                </c:pt>
                <c:pt idx="21">
                  <c:v>S '11</c:v>
                </c:pt>
                <c:pt idx="22">
                  <c:v>F '11</c:v>
                </c:pt>
                <c:pt idx="23">
                  <c:v>S '12</c:v>
                </c:pt>
                <c:pt idx="24">
                  <c:v>F '12</c:v>
                </c:pt>
                <c:pt idx="25">
                  <c:v>S '13</c:v>
                </c:pt>
                <c:pt idx="26">
                  <c:v>F '13</c:v>
                </c:pt>
                <c:pt idx="27">
                  <c:v>S '14</c:v>
                </c:pt>
                <c:pt idx="28">
                  <c:v>F '14</c:v>
                </c:pt>
                <c:pt idx="29">
                  <c:v>S '15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55</c:v>
                </c:pt>
                <c:pt idx="1">
                  <c:v>62</c:v>
                </c:pt>
                <c:pt idx="2">
                  <c:v>66</c:v>
                </c:pt>
                <c:pt idx="3">
                  <c:v>60</c:v>
                </c:pt>
                <c:pt idx="4">
                  <c:v>61</c:v>
                </c:pt>
                <c:pt idx="5">
                  <c:v>62</c:v>
                </c:pt>
                <c:pt idx="6">
                  <c:v>51</c:v>
                </c:pt>
                <c:pt idx="7">
                  <c:v>58</c:v>
                </c:pt>
                <c:pt idx="8">
                  <c:v>58</c:v>
                </c:pt>
                <c:pt idx="9">
                  <c:v>53</c:v>
                </c:pt>
                <c:pt idx="10">
                  <c:v>57</c:v>
                </c:pt>
                <c:pt idx="11">
                  <c:v>55</c:v>
                </c:pt>
                <c:pt idx="12">
                  <c:v>51</c:v>
                </c:pt>
                <c:pt idx="13">
                  <c:v>52</c:v>
                </c:pt>
                <c:pt idx="14">
                  <c:v>51</c:v>
                </c:pt>
                <c:pt idx="15">
                  <c:v>50</c:v>
                </c:pt>
                <c:pt idx="16">
                  <c:v>52</c:v>
                </c:pt>
                <c:pt idx="17">
                  <c:v>47</c:v>
                </c:pt>
                <c:pt idx="18">
                  <c:v>52</c:v>
                </c:pt>
                <c:pt idx="19">
                  <c:v>52</c:v>
                </c:pt>
                <c:pt idx="20">
                  <c:v>49</c:v>
                </c:pt>
                <c:pt idx="21">
                  <c:v>50</c:v>
                </c:pt>
                <c:pt idx="22">
                  <c:v>47</c:v>
                </c:pt>
                <c:pt idx="23">
                  <c:v>43</c:v>
                </c:pt>
                <c:pt idx="24">
                  <c:v>50</c:v>
                </c:pt>
                <c:pt idx="25">
                  <c:v>49</c:v>
                </c:pt>
                <c:pt idx="26">
                  <c:v>50</c:v>
                </c:pt>
                <c:pt idx="27">
                  <c:v>50</c:v>
                </c:pt>
                <c:pt idx="28">
                  <c:v>49</c:v>
                </c:pt>
                <c:pt idx="29">
                  <c:v>58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Wrong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Sheet1!$A$2:$A$31</c:f>
              <c:strCache>
                <c:ptCount val="30"/>
                <c:pt idx="0">
                  <c:v>F '00</c:v>
                </c:pt>
                <c:pt idx="1">
                  <c:v>S '01</c:v>
                </c:pt>
                <c:pt idx="2">
                  <c:v>F '01</c:v>
                </c:pt>
                <c:pt idx="3">
                  <c:v>S '02</c:v>
                </c:pt>
                <c:pt idx="4">
                  <c:v>F '02</c:v>
                </c:pt>
                <c:pt idx="5">
                  <c:v>S '03</c:v>
                </c:pt>
                <c:pt idx="6">
                  <c:v>F '03</c:v>
                </c:pt>
                <c:pt idx="7">
                  <c:v>S '04</c:v>
                </c:pt>
                <c:pt idx="8">
                  <c:v>F '04</c:v>
                </c:pt>
                <c:pt idx="9">
                  <c:v>S '05</c:v>
                </c:pt>
                <c:pt idx="10">
                  <c:v>F '05</c:v>
                </c:pt>
                <c:pt idx="11">
                  <c:v>S '06</c:v>
                </c:pt>
                <c:pt idx="12">
                  <c:v>F '06</c:v>
                </c:pt>
                <c:pt idx="13">
                  <c:v>S '07</c:v>
                </c:pt>
                <c:pt idx="14">
                  <c:v>F '07</c:v>
                </c:pt>
                <c:pt idx="15">
                  <c:v>S '08</c:v>
                </c:pt>
                <c:pt idx="16">
                  <c:v>F '08</c:v>
                </c:pt>
                <c:pt idx="17">
                  <c:v>S ‘09</c:v>
                </c:pt>
                <c:pt idx="18">
                  <c:v>F ‘09</c:v>
                </c:pt>
                <c:pt idx="19">
                  <c:v>S '10</c:v>
                </c:pt>
                <c:pt idx="20">
                  <c:v>F '10</c:v>
                </c:pt>
                <c:pt idx="21">
                  <c:v>S '11</c:v>
                </c:pt>
                <c:pt idx="22">
                  <c:v>F '11</c:v>
                </c:pt>
                <c:pt idx="23">
                  <c:v>S '12</c:v>
                </c:pt>
                <c:pt idx="24">
                  <c:v>F '12</c:v>
                </c:pt>
                <c:pt idx="25">
                  <c:v>S '13</c:v>
                </c:pt>
                <c:pt idx="26">
                  <c:v>F '13</c:v>
                </c:pt>
                <c:pt idx="27">
                  <c:v>S '14</c:v>
                </c:pt>
                <c:pt idx="28">
                  <c:v>F '14</c:v>
                </c:pt>
                <c:pt idx="29">
                  <c:v>S '15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24</c:v>
                </c:pt>
                <c:pt idx="1">
                  <c:v>15</c:v>
                </c:pt>
                <c:pt idx="2">
                  <c:v>19</c:v>
                </c:pt>
                <c:pt idx="3">
                  <c:v>26</c:v>
                </c:pt>
                <c:pt idx="4">
                  <c:v>21</c:v>
                </c:pt>
                <c:pt idx="5">
                  <c:v>25</c:v>
                </c:pt>
                <c:pt idx="6">
                  <c:v>34</c:v>
                </c:pt>
                <c:pt idx="7">
                  <c:v>31</c:v>
                </c:pt>
                <c:pt idx="8">
                  <c:v>24</c:v>
                </c:pt>
                <c:pt idx="9">
                  <c:v>29</c:v>
                </c:pt>
                <c:pt idx="10">
                  <c:v>27</c:v>
                </c:pt>
                <c:pt idx="11">
                  <c:v>26</c:v>
                </c:pt>
                <c:pt idx="12">
                  <c:v>29</c:v>
                </c:pt>
                <c:pt idx="13">
                  <c:v>27</c:v>
                </c:pt>
                <c:pt idx="14">
                  <c:v>33</c:v>
                </c:pt>
                <c:pt idx="15">
                  <c:v>32</c:v>
                </c:pt>
                <c:pt idx="16">
                  <c:v>31</c:v>
                </c:pt>
                <c:pt idx="17">
                  <c:v>28</c:v>
                </c:pt>
                <c:pt idx="18">
                  <c:v>27</c:v>
                </c:pt>
                <c:pt idx="19">
                  <c:v>28</c:v>
                </c:pt>
                <c:pt idx="20">
                  <c:v>28</c:v>
                </c:pt>
                <c:pt idx="21">
                  <c:v>28</c:v>
                </c:pt>
                <c:pt idx="22">
                  <c:v>32</c:v>
                </c:pt>
                <c:pt idx="23">
                  <c:v>41</c:v>
                </c:pt>
                <c:pt idx="24">
                  <c:v>36</c:v>
                </c:pt>
                <c:pt idx="25">
                  <c:v>33</c:v>
                </c:pt>
                <c:pt idx="26">
                  <c:v>35</c:v>
                </c:pt>
                <c:pt idx="27">
                  <c:v>33</c:v>
                </c:pt>
                <c:pt idx="28">
                  <c:v>38</c:v>
                </c:pt>
                <c:pt idx="29">
                  <c:v>25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opinion</c:v>
                </c:pt>
              </c:strCache>
            </c:strRef>
          </c:tx>
          <c:spPr>
            <a:ln w="635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Sheet1!$A$2:$A$31</c:f>
              <c:strCache>
                <c:ptCount val="30"/>
                <c:pt idx="0">
                  <c:v>F '00</c:v>
                </c:pt>
                <c:pt idx="1">
                  <c:v>S '01</c:v>
                </c:pt>
                <c:pt idx="2">
                  <c:v>F '01</c:v>
                </c:pt>
                <c:pt idx="3">
                  <c:v>S '02</c:v>
                </c:pt>
                <c:pt idx="4">
                  <c:v>F '02</c:v>
                </c:pt>
                <c:pt idx="5">
                  <c:v>S '03</c:v>
                </c:pt>
                <c:pt idx="6">
                  <c:v>F '03</c:v>
                </c:pt>
                <c:pt idx="7">
                  <c:v>S '04</c:v>
                </c:pt>
                <c:pt idx="8">
                  <c:v>F '04</c:v>
                </c:pt>
                <c:pt idx="9">
                  <c:v>S '05</c:v>
                </c:pt>
                <c:pt idx="10">
                  <c:v>F '05</c:v>
                </c:pt>
                <c:pt idx="11">
                  <c:v>S '06</c:v>
                </c:pt>
                <c:pt idx="12">
                  <c:v>F '06</c:v>
                </c:pt>
                <c:pt idx="13">
                  <c:v>S '07</c:v>
                </c:pt>
                <c:pt idx="14">
                  <c:v>F '07</c:v>
                </c:pt>
                <c:pt idx="15">
                  <c:v>S '08</c:v>
                </c:pt>
                <c:pt idx="16">
                  <c:v>F '08</c:v>
                </c:pt>
                <c:pt idx="17">
                  <c:v>S ‘09</c:v>
                </c:pt>
                <c:pt idx="18">
                  <c:v>F ‘09</c:v>
                </c:pt>
                <c:pt idx="19">
                  <c:v>S '10</c:v>
                </c:pt>
                <c:pt idx="20">
                  <c:v>F '10</c:v>
                </c:pt>
                <c:pt idx="21">
                  <c:v>S '11</c:v>
                </c:pt>
                <c:pt idx="22">
                  <c:v>F '11</c:v>
                </c:pt>
                <c:pt idx="23">
                  <c:v>S '12</c:v>
                </c:pt>
                <c:pt idx="24">
                  <c:v>F '12</c:v>
                </c:pt>
                <c:pt idx="25">
                  <c:v>S '13</c:v>
                </c:pt>
                <c:pt idx="26">
                  <c:v>F '13</c:v>
                </c:pt>
                <c:pt idx="27">
                  <c:v>S '14</c:v>
                </c:pt>
                <c:pt idx="28">
                  <c:v>F '14</c:v>
                </c:pt>
                <c:pt idx="29">
                  <c:v>S '15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20</c:v>
                </c:pt>
                <c:pt idx="1">
                  <c:v>23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  <c:pt idx="5">
                  <c:v>13</c:v>
                </c:pt>
                <c:pt idx="6">
                  <c:v>15</c:v>
                </c:pt>
                <c:pt idx="7">
                  <c:v>12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18</c:v>
                </c:pt>
                <c:pt idx="12">
                  <c:v>20</c:v>
                </c:pt>
                <c:pt idx="13">
                  <c:v>21</c:v>
                </c:pt>
                <c:pt idx="14">
                  <c:v>16</c:v>
                </c:pt>
                <c:pt idx="15">
                  <c:v>17</c:v>
                </c:pt>
                <c:pt idx="16">
                  <c:v>17</c:v>
                </c:pt>
                <c:pt idx="17">
                  <c:v>25</c:v>
                </c:pt>
                <c:pt idx="18">
                  <c:v>21</c:v>
                </c:pt>
                <c:pt idx="19">
                  <c:v>20</c:v>
                </c:pt>
                <c:pt idx="20">
                  <c:v>23</c:v>
                </c:pt>
                <c:pt idx="21">
                  <c:v>22</c:v>
                </c:pt>
                <c:pt idx="22">
                  <c:v>22</c:v>
                </c:pt>
                <c:pt idx="23">
                  <c:v>16</c:v>
                </c:pt>
                <c:pt idx="24">
                  <c:v>14</c:v>
                </c:pt>
                <c:pt idx="25">
                  <c:v>18</c:v>
                </c:pt>
                <c:pt idx="26">
                  <c:v>16</c:v>
                </c:pt>
                <c:pt idx="27">
                  <c:v>17</c:v>
                </c:pt>
                <c:pt idx="28">
                  <c:v>13</c:v>
                </c:pt>
                <c:pt idx="29">
                  <c:v>17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571384"/>
        <c:axId val="568573736"/>
      </c:lineChart>
      <c:catAx>
        <c:axId val="56857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73736"/>
        <c:crosses val="autoZero"/>
        <c:auto val="1"/>
        <c:lblAlgn val="ctr"/>
        <c:lblOffset val="100"/>
        <c:noMultiLvlLbl val="0"/>
      </c:catAx>
      <c:valAx>
        <c:axId val="56857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713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Nation</c:v>
                </c:pt>
              </c:strCache>
            </c:strRef>
          </c:tx>
          <c:spPr>
            <a:ln w="63500">
              <a:solidFill>
                <a:srgbClr val="7030A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36</c:v>
                </c:pt>
                <c:pt idx="1">
                  <c:v>24</c:v>
                </c:pt>
                <c:pt idx="2">
                  <c:v>10</c:v>
                </c:pt>
                <c:pt idx="3">
                  <c:v>27</c:v>
                </c:pt>
                <c:pt idx="4">
                  <c:v>23</c:v>
                </c:pt>
                <c:pt idx="5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36</c:v>
                </c:pt>
                <c:pt idx="1">
                  <c:v>35</c:v>
                </c:pt>
                <c:pt idx="2">
                  <c:v>35</c:v>
                </c:pt>
                <c:pt idx="3">
                  <c:v>31</c:v>
                </c:pt>
                <c:pt idx="4">
                  <c:v>27</c:v>
                </c:pt>
                <c:pt idx="5">
                  <c:v>47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  <c:pt idx="5">
                  <c:v>Spring '15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  <c:pt idx="4">
                  <c:v>49</c:v>
                </c:pt>
                <c:pt idx="5">
                  <c:v>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590984"/>
        <c:axId val="568589808"/>
      </c:lineChart>
      <c:catAx>
        <c:axId val="568590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8589808"/>
        <c:crosses val="autoZero"/>
        <c:auto val="1"/>
        <c:lblAlgn val="ctr"/>
        <c:lblOffset val="100"/>
        <c:noMultiLvlLbl val="0"/>
      </c:catAx>
      <c:valAx>
        <c:axId val="56858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8590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506705892532666E-2"/>
          <c:y val="1.2312775183423842E-2"/>
          <c:w val="0.74580839652810238"/>
          <c:h val="0.90242782596317572"/>
        </c:manualLayout>
      </c:layout>
      <c:lineChart>
        <c:grouping val="standard"/>
        <c:varyColors val="0"/>
        <c:ser>
          <c:idx val="0"/>
          <c:order val="0"/>
          <c:tx>
            <c:strRef>
              <c:f>Sheet2!$C$29</c:f>
              <c:strCache>
                <c:ptCount val="1"/>
                <c:pt idx="0">
                  <c:v>Economy 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Sheet2!$D$29:$Q$29</c:f>
              <c:numCache>
                <c:formatCode>General</c:formatCode>
                <c:ptCount val="14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16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Education</c:v>
                </c:pt>
              </c:strCache>
            </c:strRef>
          </c:tx>
          <c:spPr>
            <a:ln w="635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Sheet2!$D$30:$Q$30</c:f>
              <c:numCache>
                <c:formatCode>General</c:formatCode>
                <c:ptCount val="14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  <c:pt idx="13">
                  <c:v>12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Sheet2!$C$31</c:f>
              <c:strCache>
                <c:ptCount val="1"/>
                <c:pt idx="0">
                  <c:v>Crime / drugs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Sheet2!$D$31:$Q$31</c:f>
              <c:numCache>
                <c:formatCode>General</c:formatCode>
                <c:ptCount val="14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  <c:pt idx="13">
                  <c:v>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Sheet2!$C$32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Sheet2!$D$32:$Q$32</c:f>
              <c:numCache>
                <c:formatCode>General</c:formatCode>
                <c:ptCount val="14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  <c:pt idx="13">
                  <c:v>22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Sheet2!$C$33</c:f>
              <c:strCache>
                <c:ptCount val="1"/>
                <c:pt idx="0">
                  <c:v>Govt. inefficient, corrupt</c:v>
                </c:pt>
              </c:strCache>
            </c:strRef>
          </c:tx>
          <c:spPr>
            <a:ln w="635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Sheet2!$D$33:$Q$33</c:f>
              <c:numCache>
                <c:formatCode>General</c:formatCode>
                <c:ptCount val="14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  <c:pt idx="13">
                  <c:v>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7783680"/>
        <c:axId val="577784072"/>
      </c:lineChart>
      <c:catAx>
        <c:axId val="57778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7784072"/>
        <c:crosses val="autoZero"/>
        <c:auto val="1"/>
        <c:lblAlgn val="ctr"/>
        <c:lblOffset val="100"/>
        <c:noMultiLvlLbl val="0"/>
      </c:catAx>
      <c:valAx>
        <c:axId val="577784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7783680"/>
        <c:crosses val="autoZero"/>
        <c:crossBetween val="between"/>
      </c:valAx>
      <c:spPr>
        <a:ln>
          <a:solidFill>
            <a:schemeClr val="accent4">
              <a:lumMod val="60000"/>
              <a:lumOff val="40000"/>
            </a:schemeClr>
          </a:solidFill>
        </a:ln>
      </c:spPr>
    </c:plotArea>
    <c:legend>
      <c:legendPos val="t"/>
      <c:layout>
        <c:manualLayout>
          <c:xMode val="edge"/>
          <c:yMode val="edge"/>
          <c:x val="7.9584578642353632E-2"/>
          <c:y val="1.2109180952163014E-2"/>
          <c:w val="0.90238027349738159"/>
          <c:h val="3.6494878388544524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County</a:t>
            </a:r>
            <a:r>
              <a:rPr lang="en-US" dirty="0"/>
              <a:t>,</a:t>
            </a:r>
            <a:r>
              <a:rPr lang="en-US" baseline="0" dirty="0"/>
              <a:t> State and Country - Economic Conditions </a:t>
            </a:r>
            <a:r>
              <a:rPr lang="en-US" baseline="0" dirty="0" err="1"/>
              <a:t>Excellent+Good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Sheet2!$L$105</c:f>
              <c:strCache>
                <c:ptCount val="1"/>
                <c:pt idx="0">
                  <c:v>County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Sheet2!$M$104:$Y$104</c:f>
              <c:strCache>
                <c:ptCount val="13"/>
                <c:pt idx="0">
                  <c:v>Sp '09</c:v>
                </c:pt>
                <c:pt idx="1">
                  <c:v>Fa '09</c:v>
                </c:pt>
                <c:pt idx="2">
                  <c:v>Sp '10</c:v>
                </c:pt>
                <c:pt idx="3">
                  <c:v>Fa '10</c:v>
                </c:pt>
                <c:pt idx="4">
                  <c:v>Sp '11</c:v>
                </c:pt>
                <c:pt idx="5">
                  <c:v>Fa ‘11</c:v>
                </c:pt>
                <c:pt idx="6">
                  <c:v>Sp '12</c:v>
                </c:pt>
                <c:pt idx="7">
                  <c:v>Fa '12</c:v>
                </c:pt>
                <c:pt idx="8">
                  <c:v>Sp '13</c:v>
                </c:pt>
                <c:pt idx="9">
                  <c:v>Fa '13</c:v>
                </c:pt>
                <c:pt idx="10">
                  <c:v>Sp '14</c:v>
                </c:pt>
                <c:pt idx="11">
                  <c:v>Fa '14</c:v>
                </c:pt>
                <c:pt idx="12">
                  <c:v>Sp ‘15</c:v>
                </c:pt>
              </c:strCache>
            </c:strRef>
          </c:cat>
          <c:val>
            <c:numRef>
              <c:f>Sheet2!$M$105:$Y$105</c:f>
              <c:numCache>
                <c:formatCode>General</c:formatCode>
                <c:ptCount val="13"/>
                <c:pt idx="0">
                  <c:v>46</c:v>
                </c:pt>
                <c:pt idx="1">
                  <c:v>48</c:v>
                </c:pt>
                <c:pt idx="2">
                  <c:v>44</c:v>
                </c:pt>
                <c:pt idx="3">
                  <c:v>45</c:v>
                </c:pt>
                <c:pt idx="4">
                  <c:v>49</c:v>
                </c:pt>
                <c:pt idx="5">
                  <c:v>48</c:v>
                </c:pt>
                <c:pt idx="6">
                  <c:v>51</c:v>
                </c:pt>
                <c:pt idx="7">
                  <c:v>48</c:v>
                </c:pt>
                <c:pt idx="8">
                  <c:v>49</c:v>
                </c:pt>
                <c:pt idx="9">
                  <c:v>53</c:v>
                </c:pt>
                <c:pt idx="10">
                  <c:v>50</c:v>
                </c:pt>
                <c:pt idx="11">
                  <c:v>44</c:v>
                </c:pt>
                <c:pt idx="12">
                  <c:v>57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Sheet2!$L$106</c:f>
              <c:strCache>
                <c:ptCount val="1"/>
                <c:pt idx="0">
                  <c:v>State</c:v>
                </c:pt>
              </c:strCache>
            </c:strRef>
          </c:tx>
          <c:spPr>
            <a:ln w="635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Sheet2!$M$104:$Y$104</c:f>
              <c:strCache>
                <c:ptCount val="13"/>
                <c:pt idx="0">
                  <c:v>Sp '09</c:v>
                </c:pt>
                <c:pt idx="1">
                  <c:v>Fa '09</c:v>
                </c:pt>
                <c:pt idx="2">
                  <c:v>Sp '10</c:v>
                </c:pt>
                <c:pt idx="3">
                  <c:v>Fa '10</c:v>
                </c:pt>
                <c:pt idx="4">
                  <c:v>Sp '11</c:v>
                </c:pt>
                <c:pt idx="5">
                  <c:v>Fa ‘11</c:v>
                </c:pt>
                <c:pt idx="6">
                  <c:v>Sp '12</c:v>
                </c:pt>
                <c:pt idx="7">
                  <c:v>Fa '12</c:v>
                </c:pt>
                <c:pt idx="8">
                  <c:v>Sp '13</c:v>
                </c:pt>
                <c:pt idx="9">
                  <c:v>Fa '13</c:v>
                </c:pt>
                <c:pt idx="10">
                  <c:v>Sp '14</c:v>
                </c:pt>
                <c:pt idx="11">
                  <c:v>Fa '14</c:v>
                </c:pt>
                <c:pt idx="12">
                  <c:v>Sp ‘15</c:v>
                </c:pt>
              </c:strCache>
            </c:strRef>
          </c:cat>
          <c:val>
            <c:numRef>
              <c:f>Sheet2!$M$106:$Y$106</c:f>
              <c:numCache>
                <c:formatCode>General</c:formatCode>
                <c:ptCount val="13"/>
                <c:pt idx="0">
                  <c:v>27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35</c:v>
                </c:pt>
                <c:pt idx="5">
                  <c:v>33</c:v>
                </c:pt>
                <c:pt idx="6">
                  <c:v>38</c:v>
                </c:pt>
                <c:pt idx="7">
                  <c:v>33</c:v>
                </c:pt>
                <c:pt idx="8">
                  <c:v>30</c:v>
                </c:pt>
                <c:pt idx="9">
                  <c:v>40</c:v>
                </c:pt>
                <c:pt idx="10">
                  <c:v>40</c:v>
                </c:pt>
                <c:pt idx="11">
                  <c:v>28</c:v>
                </c:pt>
                <c:pt idx="12">
                  <c:v>41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Sheet2!$L$107</c:f>
              <c:strCache>
                <c:ptCount val="1"/>
                <c:pt idx="0">
                  <c:v>Country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Sheet2!$M$104:$Y$104</c:f>
              <c:strCache>
                <c:ptCount val="13"/>
                <c:pt idx="0">
                  <c:v>Sp '09</c:v>
                </c:pt>
                <c:pt idx="1">
                  <c:v>Fa '09</c:v>
                </c:pt>
                <c:pt idx="2">
                  <c:v>Sp '10</c:v>
                </c:pt>
                <c:pt idx="3">
                  <c:v>Fa '10</c:v>
                </c:pt>
                <c:pt idx="4">
                  <c:v>Sp '11</c:v>
                </c:pt>
                <c:pt idx="5">
                  <c:v>Fa ‘11</c:v>
                </c:pt>
                <c:pt idx="6">
                  <c:v>Sp '12</c:v>
                </c:pt>
                <c:pt idx="7">
                  <c:v>Fa '12</c:v>
                </c:pt>
                <c:pt idx="8">
                  <c:v>Sp '13</c:v>
                </c:pt>
                <c:pt idx="9">
                  <c:v>Fa '13</c:v>
                </c:pt>
                <c:pt idx="10">
                  <c:v>Sp '14</c:v>
                </c:pt>
                <c:pt idx="11">
                  <c:v>Fa '14</c:v>
                </c:pt>
                <c:pt idx="12">
                  <c:v>Sp ‘15</c:v>
                </c:pt>
              </c:strCache>
            </c:strRef>
          </c:cat>
          <c:val>
            <c:numRef>
              <c:f>Sheet2!$M$107:$Y$107</c:f>
              <c:numCache>
                <c:formatCode>General</c:formatCode>
                <c:ptCount val="13"/>
                <c:pt idx="0">
                  <c:v>5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16</c:v>
                </c:pt>
                <c:pt idx="8">
                  <c:v>12</c:v>
                </c:pt>
                <c:pt idx="9">
                  <c:v>14</c:v>
                </c:pt>
                <c:pt idx="10">
                  <c:v>21</c:v>
                </c:pt>
                <c:pt idx="11">
                  <c:v>16</c:v>
                </c:pt>
                <c:pt idx="12">
                  <c:v>27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9467576"/>
        <c:axId val="649471496"/>
      </c:lineChart>
      <c:catAx>
        <c:axId val="64946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471496"/>
        <c:crosses val="autoZero"/>
        <c:auto val="1"/>
        <c:lblAlgn val="ctr"/>
        <c:lblOffset val="100"/>
        <c:noMultiLvlLbl val="0"/>
      </c:catAx>
      <c:valAx>
        <c:axId val="649471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46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Economic Indicators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Taxes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58</c:v>
                </c:pt>
                <c:pt idx="1">
                  <c:v>59</c:v>
                </c:pt>
                <c:pt idx="2">
                  <c:v>59</c:v>
                </c:pt>
                <c:pt idx="3">
                  <c:v>63</c:v>
                </c:pt>
                <c:pt idx="4">
                  <c:v>60</c:v>
                </c:pt>
                <c:pt idx="5">
                  <c:v>63</c:v>
                </c:pt>
                <c:pt idx="6">
                  <c:v>59</c:v>
                </c:pt>
                <c:pt idx="7">
                  <c:v>63</c:v>
                </c:pt>
                <c:pt idx="8">
                  <c:v>63</c:v>
                </c:pt>
                <c:pt idx="9">
                  <c:v>62</c:v>
                </c:pt>
                <c:pt idx="10">
                  <c:v>66</c:v>
                </c:pt>
                <c:pt idx="11">
                  <c:v>65</c:v>
                </c:pt>
                <c:pt idx="12">
                  <c:v>74</c:v>
                </c:pt>
                <c:pt idx="13">
                  <c:v>66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Wages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58</c:v>
                </c:pt>
                <c:pt idx="1">
                  <c:v>55</c:v>
                </c:pt>
                <c:pt idx="2">
                  <c:v>55</c:v>
                </c:pt>
                <c:pt idx="3">
                  <c:v>56</c:v>
                </c:pt>
                <c:pt idx="4">
                  <c:v>56</c:v>
                </c:pt>
                <c:pt idx="5">
                  <c:v>63</c:v>
                </c:pt>
                <c:pt idx="6">
                  <c:v>58</c:v>
                </c:pt>
                <c:pt idx="7">
                  <c:v>66</c:v>
                </c:pt>
                <c:pt idx="8">
                  <c:v>59</c:v>
                </c:pt>
                <c:pt idx="9">
                  <c:v>59</c:v>
                </c:pt>
                <c:pt idx="10">
                  <c:v>60</c:v>
                </c:pt>
                <c:pt idx="11">
                  <c:v>57</c:v>
                </c:pt>
                <c:pt idx="12">
                  <c:v>63</c:v>
                </c:pt>
                <c:pt idx="13">
                  <c:v>57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care</c:v>
                </c:pt>
              </c:strCache>
            </c:strRef>
          </c:tx>
          <c:spPr>
            <a:ln w="635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30</c:v>
                </c:pt>
                <c:pt idx="1">
                  <c:v>29</c:v>
                </c:pt>
                <c:pt idx="2">
                  <c:v>33</c:v>
                </c:pt>
                <c:pt idx="3">
                  <c:v>32</c:v>
                </c:pt>
                <c:pt idx="4">
                  <c:v>34</c:v>
                </c:pt>
                <c:pt idx="5">
                  <c:v>35</c:v>
                </c:pt>
                <c:pt idx="6">
                  <c:v>32</c:v>
                </c:pt>
                <c:pt idx="7">
                  <c:v>32</c:v>
                </c:pt>
                <c:pt idx="8">
                  <c:v>27</c:v>
                </c:pt>
                <c:pt idx="9">
                  <c:v>32</c:v>
                </c:pt>
                <c:pt idx="10">
                  <c:v>29</c:v>
                </c:pt>
                <c:pt idx="11">
                  <c:v>26</c:v>
                </c:pt>
                <c:pt idx="12">
                  <c:v>40</c:v>
                </c:pt>
                <c:pt idx="13">
                  <c:v>38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Salary Inc.</c:v>
                </c:pt>
              </c:strCache>
            </c:strRef>
          </c:tx>
          <c:spPr>
            <a:ln w="635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6">
                  <c:v>26</c:v>
                </c:pt>
                <c:pt idx="7">
                  <c:v>35</c:v>
                </c:pt>
                <c:pt idx="8">
                  <c:v>31</c:v>
                </c:pt>
                <c:pt idx="9">
                  <c:v>34</c:v>
                </c:pt>
                <c:pt idx="10">
                  <c:v>27</c:v>
                </c:pt>
                <c:pt idx="11">
                  <c:v>36</c:v>
                </c:pt>
                <c:pt idx="12">
                  <c:v>33</c:v>
                </c:pt>
                <c:pt idx="13">
                  <c:v>37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Unemply.</c:v>
                </c:pt>
              </c:strCache>
            </c:strRef>
          </c:tx>
          <c:spPr>
            <a:ln w="63500" cap="rnd">
              <a:solidFill>
                <a:schemeClr val="tx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15</c:v>
                </c:pt>
                <c:pt idx="1">
                  <c:v>24</c:v>
                </c:pt>
                <c:pt idx="2">
                  <c:v>24</c:v>
                </c:pt>
                <c:pt idx="3">
                  <c:v>19</c:v>
                </c:pt>
                <c:pt idx="4">
                  <c:v>21</c:v>
                </c:pt>
                <c:pt idx="5">
                  <c:v>20</c:v>
                </c:pt>
                <c:pt idx="6">
                  <c:v>21</c:v>
                </c:pt>
                <c:pt idx="7">
                  <c:v>17</c:v>
                </c:pt>
                <c:pt idx="8">
                  <c:v>14</c:v>
                </c:pt>
                <c:pt idx="9">
                  <c:v>19</c:v>
                </c:pt>
                <c:pt idx="10">
                  <c:v>17</c:v>
                </c:pt>
                <c:pt idx="11">
                  <c:v>16</c:v>
                </c:pt>
                <c:pt idx="12">
                  <c:v>17</c:v>
                </c:pt>
                <c:pt idx="13">
                  <c:v>12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BetterJob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6">
                  <c:v>14</c:v>
                </c:pt>
                <c:pt idx="7">
                  <c:v>16</c:v>
                </c:pt>
                <c:pt idx="8">
                  <c:v>11</c:v>
                </c:pt>
                <c:pt idx="9">
                  <c:v>14</c:v>
                </c:pt>
                <c:pt idx="10">
                  <c:v>16</c:v>
                </c:pt>
                <c:pt idx="11">
                  <c:v>14</c:v>
                </c:pt>
                <c:pt idx="12">
                  <c:v>12</c:v>
                </c:pt>
                <c:pt idx="13">
                  <c:v>11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Food</c:v>
                </c:pt>
              </c:strCache>
            </c:strRef>
          </c:tx>
          <c:spPr>
            <a:ln w="635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  <c:pt idx="12">
                  <c:v>33</c:v>
                </c:pt>
                <c:pt idx="13">
                  <c:v>31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Education</c:v>
                </c:pt>
              </c:strCache>
            </c:strRef>
          </c:tx>
          <c:spPr>
            <a:ln w="635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F '08</c:v>
                </c:pt>
                <c:pt idx="1">
                  <c:v>S '09</c:v>
                </c:pt>
                <c:pt idx="2">
                  <c:v>F '09</c:v>
                </c:pt>
                <c:pt idx="3">
                  <c:v>S '10</c:v>
                </c:pt>
                <c:pt idx="4">
                  <c:v>F '10</c:v>
                </c:pt>
                <c:pt idx="5">
                  <c:v>S '11</c:v>
                </c:pt>
                <c:pt idx="6">
                  <c:v>F '11</c:v>
                </c:pt>
                <c:pt idx="7">
                  <c:v>S '12</c:v>
                </c:pt>
                <c:pt idx="8">
                  <c:v>F '12</c:v>
                </c:pt>
                <c:pt idx="9">
                  <c:v>S '13</c:v>
                </c:pt>
                <c:pt idx="10">
                  <c:v>F '13</c:v>
                </c:pt>
                <c:pt idx="11">
                  <c:v>S '14</c:v>
                </c:pt>
                <c:pt idx="12">
                  <c:v>F '14</c:v>
                </c:pt>
                <c:pt idx="13">
                  <c:v>S '15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  <c:pt idx="12">
                  <c:v>45</c:v>
                </c:pt>
                <c:pt idx="13">
                  <c:v>41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6732360"/>
        <c:axId val="576727264"/>
      </c:lineChart>
      <c:catAx>
        <c:axId val="57673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727264"/>
        <c:crosses val="autoZero"/>
        <c:auto val="1"/>
        <c:lblAlgn val="ctr"/>
        <c:lblOffset val="100"/>
        <c:noMultiLvlLbl val="0"/>
      </c:catAx>
      <c:valAx>
        <c:axId val="57672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73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Sheet3!$C$24</c:f>
              <c:strCache>
                <c:ptCount val="1"/>
                <c:pt idx="0">
                  <c:v>Fa '11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Sheet3!$C$25:$C$28</c:f>
              <c:numCache>
                <c:formatCode>General</c:formatCode>
                <c:ptCount val="4"/>
                <c:pt idx="0">
                  <c:v>-3</c:v>
                </c:pt>
                <c:pt idx="1">
                  <c:v>-9</c:v>
                </c:pt>
                <c:pt idx="2">
                  <c:v>-43</c:v>
                </c:pt>
                <c:pt idx="3">
                  <c:v>-2</c:v>
                </c:pt>
              </c:numCache>
            </c:numRef>
          </c:val>
        </c:ser>
        <c:ser>
          <c:idx val="1"/>
          <c:order val="1"/>
          <c:tx>
            <c:strRef>
              <c:f>Sheet3!$D$24</c:f>
              <c:strCache>
                <c:ptCount val="1"/>
                <c:pt idx="0">
                  <c:v>Sp '12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Sheet3!$D$25:$D$28</c:f>
              <c:numCache>
                <c:formatCode>General</c:formatCode>
                <c:ptCount val="4"/>
                <c:pt idx="0">
                  <c:v>22</c:v>
                </c:pt>
                <c:pt idx="1">
                  <c:v>9</c:v>
                </c:pt>
                <c:pt idx="2">
                  <c:v>-46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Sheet3!$E$24</c:f>
              <c:strCache>
                <c:ptCount val="1"/>
                <c:pt idx="0">
                  <c:v>Fa '12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Sheet3!$E$25:$E$28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-38</c:v>
                </c:pt>
                <c:pt idx="3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Sheet3!$F$24</c:f>
              <c:strCache>
                <c:ptCount val="1"/>
                <c:pt idx="0">
                  <c:v>Sp '13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Sheet3!$F$25:$F$28</c:f>
              <c:numCache>
                <c:formatCode>General</c:formatCode>
                <c:ptCount val="4"/>
                <c:pt idx="0">
                  <c:v>7</c:v>
                </c:pt>
                <c:pt idx="1">
                  <c:v>-13</c:v>
                </c:pt>
                <c:pt idx="2">
                  <c:v>-43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Sheet3!$G$24</c:f>
              <c:strCache>
                <c:ptCount val="1"/>
                <c:pt idx="0">
                  <c:v>Fa '13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Sheet3!$G$25:$G$28</c:f>
              <c:numCache>
                <c:formatCode>General</c:formatCode>
                <c:ptCount val="4"/>
                <c:pt idx="0">
                  <c:v>1</c:v>
                </c:pt>
                <c:pt idx="1">
                  <c:v>-17</c:v>
                </c:pt>
                <c:pt idx="2">
                  <c:v>-52</c:v>
                </c:pt>
                <c:pt idx="3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Sheet3!$H$24</c:f>
              <c:strCache>
                <c:ptCount val="1"/>
                <c:pt idx="0">
                  <c:v>Sp '14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Sheet3!$H$25:$H$28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-42</c:v>
                </c:pt>
                <c:pt idx="3">
                  <c:v>12</c:v>
                </c:pt>
              </c:numCache>
            </c:numRef>
          </c:val>
        </c:ser>
        <c:ser>
          <c:idx val="6"/>
          <c:order val="6"/>
          <c:tx>
            <c:strRef>
              <c:f>Sheet3!$I$24</c:f>
              <c:strCache>
                <c:ptCount val="1"/>
                <c:pt idx="0">
                  <c:v>F '14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Sheet3!$I$25:$I$28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-38</c:v>
                </c:pt>
                <c:pt idx="3">
                  <c:v>7</c:v>
                </c:pt>
              </c:numCache>
            </c:numRef>
          </c:val>
        </c:ser>
        <c:ser>
          <c:idx val="7"/>
          <c:order val="7"/>
          <c:tx>
            <c:strRef>
              <c:f>Sheet3!$J$24</c:f>
              <c:strCache>
                <c:ptCount val="1"/>
                <c:pt idx="0">
                  <c:v>S '15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Sheet3!$B$25:$B$28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Sheet3!$J$25:$J$28</c:f>
              <c:numCache>
                <c:formatCode>General</c:formatCode>
                <c:ptCount val="4"/>
                <c:pt idx="0">
                  <c:v>29</c:v>
                </c:pt>
                <c:pt idx="1">
                  <c:v>21</c:v>
                </c:pt>
                <c:pt idx="2">
                  <c:v>-26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773480"/>
        <c:axId val="427763288"/>
      </c:barChart>
      <c:catAx>
        <c:axId val="427773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7763288"/>
        <c:crosses val="autoZero"/>
        <c:auto val="1"/>
        <c:lblAlgn val="ctr"/>
        <c:lblOffset val="100"/>
        <c:noMultiLvlLbl val="0"/>
      </c:catAx>
      <c:valAx>
        <c:axId val="427763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7773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 smtClean="0"/>
              <a:t>Presidential </a:t>
            </a:r>
            <a:r>
              <a:rPr lang="en-US" sz="1800" b="1" baseline="0" dirty="0"/>
              <a:t>Job Approval - CSLI and Gallup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CSLI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35</c:v>
                </c:pt>
                <c:pt idx="1">
                  <c:v>30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  <c:pt idx="14">
                  <c:v>32</c:v>
                </c:pt>
                <c:pt idx="15">
                  <c:v>37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Gallup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'12</c:v>
                </c:pt>
                <c:pt idx="10">
                  <c:v>F '12</c:v>
                </c:pt>
                <c:pt idx="11">
                  <c:v>S '13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  <c:pt idx="15">
                  <c:v>S '15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32</c:v>
                </c:pt>
                <c:pt idx="1">
                  <c:v>28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  <c:pt idx="14">
                  <c:v>40</c:v>
                </c:pt>
                <c:pt idx="15">
                  <c:v>49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991520"/>
        <c:axId val="656997400"/>
      </c:lineChart>
      <c:catAx>
        <c:axId val="6569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997400"/>
        <c:crosses val="autoZero"/>
        <c:auto val="1"/>
        <c:lblAlgn val="ctr"/>
        <c:lblOffset val="100"/>
        <c:noMultiLvlLbl val="0"/>
      </c:catAx>
      <c:valAx>
        <c:axId val="656997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99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0.34707</cdr:x>
      <cdr:y>0.28373</cdr:y>
    </cdr:from>
    <cdr:to>
      <cdr:x>0.43223</cdr:x>
      <cdr:y>0.32156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8313" y="1785938"/>
          <a:ext cx="738187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Economy</a:t>
          </a:r>
        </a:p>
      </cdr:txBody>
    </cdr:sp>
  </cdr:relSizeAnchor>
  <cdr:relSizeAnchor xmlns:cdr="http://schemas.openxmlformats.org/drawingml/2006/chartDrawing">
    <cdr:from>
      <cdr:x>0.74306</cdr:x>
      <cdr:y>0.40431</cdr:y>
    </cdr:from>
    <cdr:to>
      <cdr:x>0.82823</cdr:x>
      <cdr:y>0.44214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92040" y="1931670"/>
          <a:ext cx="560732" cy="180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Taxes</a:t>
          </a:r>
        </a:p>
      </cdr:txBody>
    </cdr:sp>
  </cdr:relSizeAnchor>
  <cdr:relSizeAnchor xmlns:cdr="http://schemas.openxmlformats.org/drawingml/2006/chartDrawing">
    <cdr:from>
      <cdr:x>0.57051</cdr:x>
      <cdr:y>0.6966</cdr:y>
    </cdr:from>
    <cdr:to>
      <cdr:x>0.74725</cdr:x>
      <cdr:y>0.73443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945064" y="4384675"/>
          <a:ext cx="153193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0.87468</cdr:x>
      <cdr:y>0.88535</cdr:y>
    </cdr:from>
    <cdr:to>
      <cdr:x>0.95985</cdr:x>
      <cdr:y>0.92318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758627" y="4229991"/>
          <a:ext cx="560732" cy="180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0.7662</cdr:x>
      <cdr:y>0.72329</cdr:y>
    </cdr:from>
    <cdr:to>
      <cdr:x>0.91955</cdr:x>
      <cdr:y>0.76577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44440" y="3455670"/>
          <a:ext cx="1009607" cy="202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Education</a:t>
          </a:r>
        </a:p>
      </cdr:txBody>
    </cdr:sp>
  </cdr:relSizeAnchor>
  <cdr:relSizeAnchor xmlns:cdr="http://schemas.openxmlformats.org/drawingml/2006/chartDrawing">
    <cdr:from>
      <cdr:x>0.80093</cdr:x>
      <cdr:y>0.61164</cdr:y>
    </cdr:from>
    <cdr:to>
      <cdr:x>0.97454</cdr:x>
      <cdr:y>0.70858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273040" y="2922270"/>
          <a:ext cx="1143000" cy="463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dirty="0"/>
            <a:t>Crime</a:t>
          </a:r>
        </a:p>
        <a:p xmlns:a="http://schemas.openxmlformats.org/drawingml/2006/main">
          <a:r>
            <a:rPr lang="en-US" sz="1100" dirty="0"/>
            <a:t>Economy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0.77721</cdr:x>
      <cdr:y>0.64938</cdr:y>
    </cdr:from>
    <cdr:to>
      <cdr:x>0.92955</cdr:x>
      <cdr:y>0.69363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36936" y="3387090"/>
          <a:ext cx="1242089" cy="230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Economy</a:t>
          </a:r>
        </a:p>
      </cdr:txBody>
    </cdr:sp>
  </cdr:relSizeAnchor>
  <cdr:relSizeAnchor xmlns:cdr="http://schemas.openxmlformats.org/drawingml/2006/chartDrawing">
    <cdr:from>
      <cdr:x>0.71028</cdr:x>
      <cdr:y>0.53251</cdr:y>
    </cdr:from>
    <cdr:to>
      <cdr:x>0.79545</cdr:x>
      <cdr:y>0.57034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91200" y="2777490"/>
          <a:ext cx="694425" cy="197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Taxes</a:t>
          </a:r>
        </a:p>
      </cdr:txBody>
    </cdr:sp>
  </cdr:relSizeAnchor>
  <cdr:relSizeAnchor xmlns:cdr="http://schemas.openxmlformats.org/drawingml/2006/chartDrawing">
    <cdr:from>
      <cdr:x>0.78583</cdr:x>
      <cdr:y>0.776</cdr:y>
    </cdr:from>
    <cdr:to>
      <cdr:x>0.96257</cdr:x>
      <cdr:y>0.81383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10108" y="4883199"/>
          <a:ext cx="1531663" cy="23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Govt. Waste/Ethics</a:t>
          </a:r>
        </a:p>
      </cdr:txBody>
    </cdr:sp>
  </cdr:relSizeAnchor>
  <cdr:relSizeAnchor xmlns:cdr="http://schemas.openxmlformats.org/drawingml/2006/chartDrawing">
    <cdr:from>
      <cdr:x>0.7301</cdr:x>
      <cdr:y>0.79315</cdr:y>
    </cdr:from>
    <cdr:to>
      <cdr:x>0.81527</cdr:x>
      <cdr:y>0.83098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27197" y="4991084"/>
          <a:ext cx="738099" cy="23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Crime</a:t>
          </a:r>
        </a:p>
      </cdr:txBody>
    </cdr:sp>
  </cdr:relSizeAnchor>
  <cdr:relSizeAnchor xmlns:cdr="http://schemas.openxmlformats.org/drawingml/2006/chartDrawing">
    <cdr:from>
      <cdr:x>0.787</cdr:x>
      <cdr:y>0.72243</cdr:y>
    </cdr:from>
    <cdr:to>
      <cdr:x>0.92991</cdr:x>
      <cdr:y>0.758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16697" y="3768090"/>
          <a:ext cx="1165203" cy="185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Education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0.43014</cdr:x>
      <cdr:y>0.01724</cdr:y>
    </cdr:from>
    <cdr:to>
      <cdr:x>0.82516</cdr:x>
      <cdr:y>0.10345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3800" y="76199"/>
          <a:ext cx="3429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Better-Worse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E7FDDAF-4E85-4CB6-91C6-EDE66175F745}" type="datetimeFigureOut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27D397E-695C-4C94-A4E6-2B25C8D3C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997747-6480-41E3-9F20-496F59767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E711C-F56A-48F0-8D6D-C79AE5189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791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0E18-CD21-454C-BC87-6D7617F0C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60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5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0C71-4008-4B5A-8DF8-3BA6A259B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300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5B23-23C1-4DD1-B38B-1A4E79325F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75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96E0-D84A-45F2-9658-512BEAF14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67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0D45-8612-4E8C-8562-F256CF5F0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206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EA33-779B-4232-96CC-4F5A2484E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68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8D68-AF41-408F-A576-6DC489AE9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30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C0D62-400E-4C42-8398-B1FA514C3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94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4412-7269-49FF-BA8A-69272ADBC5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03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82976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CSLI Survey– Final Meeting, Spring 2014</a:t>
            </a:r>
            <a:r>
              <a:rPr lang="en-US" dirty="0" smtClean="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>
            <a:normAutofit fontScale="55000" lnSpcReduction="20000"/>
          </a:bodyPr>
          <a:lstStyle/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Review the process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Review the findings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Analyze - Hypotheses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r>
              <a:rPr lang="en-US" dirty="0"/>
              <a:t>Economic indicators, Spring </a:t>
            </a:r>
            <a:r>
              <a:rPr lang="en-US" dirty="0" smtClean="0"/>
              <a:t>2015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938802"/>
              </p:ext>
            </p:extLst>
          </p:nvPr>
        </p:nvGraphicFramePr>
        <p:xfrm>
          <a:off x="685800" y="1219200"/>
          <a:ext cx="7805545" cy="3156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197"/>
                <a:gridCol w="1224116"/>
                <a:gridCol w="1224116"/>
                <a:gridCol w="657571"/>
                <a:gridCol w="566545"/>
              </a:tblGrid>
              <a:tr h="5154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Condition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AA County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Students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 smtClean="0">
                          <a:effectLst/>
                        </a:rPr>
                        <a:t>County-Students</a:t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       F ‘14       S ‘15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Taxes are too high in relation to the govt. services provided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51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Wages or salaries are not rising as fast as the cost of living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0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Health care insurance is unavailable, too expensive or inadequate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0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Received a salary increase or other increase in income recently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Facing the possibility of unemployment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-5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>
                          <a:effectLst/>
                        </a:rPr>
                        <a:t>Hard to afford cost of education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-8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Hard to afford cost of food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 and groceries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</a:rPr>
                        <a:t>4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9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Found a new or better job recently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-10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6" marR="4436" marT="44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1729"/>
              </p:ext>
            </p:extLst>
          </p:nvPr>
        </p:nvGraphicFramePr>
        <p:xfrm>
          <a:off x="1066800" y="4495800"/>
          <a:ext cx="6781800" cy="221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0690"/>
                <a:gridCol w="730885"/>
                <a:gridCol w="789940"/>
                <a:gridCol w="421640"/>
                <a:gridCol w="588645"/>
              </a:tblGrid>
              <a:tr h="320675"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000">
                          <a:effectLst/>
                        </a:rPr>
                        <a:t>Condition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000">
                          <a:effectLst/>
                        </a:rPr>
                        <a:t>Under $75,000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000">
                          <a:effectLst/>
                        </a:rPr>
                        <a:t>$75,000+</a:t>
                      </a:r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000">
                          <a:effectLst/>
                        </a:rPr>
                        <a:t>Under $75k-Over 75K</a:t>
                      </a:r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000">
                          <a:effectLst/>
                        </a:rPr>
                        <a:t>Signif.</a:t>
                      </a:r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6375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Hard to afford cost of food and groceries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52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19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33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.01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7800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Wages or salaries are not rising as fast as the cost of living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76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54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22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.01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0650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Health care insurance is unavailable, too expensive or inadequate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51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32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19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.01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6375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Facing the possibility of unemployment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20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7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13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.01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Hard to afford the cost of education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45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39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6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.48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2080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Found a new or better job recently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12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10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.02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805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Taxes are too high in relation to the government services provided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66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66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0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.34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6700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Received a salary increase or other increase in income recently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18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44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>
                          <a:effectLst/>
                        </a:rPr>
                        <a:t>-26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.01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653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0" name="Rectangle 1"/>
          <p:cNvSpPr>
            <a:spLocks noChangeArrowheads="1"/>
          </p:cNvSpPr>
          <p:nvPr/>
        </p:nvSpPr>
        <p:spPr bwMode="auto">
          <a:xfrm>
            <a:off x="533400" y="133350"/>
            <a:ext cx="84518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en-US" sz="2800" b="1"/>
              <a:t>Economic Conditions over the next 12 Months</a:t>
            </a:r>
            <a:endParaRPr lang="en-US" sz="2800"/>
          </a:p>
          <a:p>
            <a:pPr eaLnBrk="0" hangingPunct="0">
              <a:tabLst>
                <a:tab pos="228600" algn="l"/>
              </a:tabLst>
            </a:pP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15206950"/>
              </p:ext>
            </p:extLst>
          </p:nvPr>
        </p:nvGraphicFramePr>
        <p:xfrm>
          <a:off x="304800" y="2057401"/>
          <a:ext cx="868045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32779"/>
              </p:ext>
            </p:extLst>
          </p:nvPr>
        </p:nvGraphicFramePr>
        <p:xfrm>
          <a:off x="1295400" y="838200"/>
          <a:ext cx="622744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295"/>
                <a:gridCol w="659130"/>
                <a:gridCol w="775970"/>
                <a:gridCol w="765810"/>
                <a:gridCol w="929640"/>
                <a:gridCol w="7366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Better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Unsure/NA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Economic growth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Unemployment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Inflation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Your personal financial situation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Attitudes about Maryland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524370"/>
              </p:ext>
            </p:extLst>
          </p:nvPr>
        </p:nvGraphicFramePr>
        <p:xfrm>
          <a:off x="180196" y="596085"/>
          <a:ext cx="8707407" cy="6261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516"/>
                <a:gridCol w="886460"/>
                <a:gridCol w="1069375"/>
                <a:gridCol w="908685"/>
                <a:gridCol w="951548"/>
                <a:gridCol w="865823"/>
              </a:tblGrid>
              <a:tr h="10279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Proposition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Agree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</a:t>
                      </a:r>
                    </a:p>
                    <a:p>
                      <a:r>
                        <a:rPr lang="en-US" dirty="0" smtClean="0"/>
                        <a:t>Agree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Public-</a:t>
                      </a:r>
                    </a:p>
                    <a:p>
                      <a:r>
                        <a:rPr lang="en-US" sz="1400" dirty="0" smtClean="0"/>
                        <a:t>Students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Disagree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</a:t>
                      </a:r>
                    </a:p>
                    <a:p>
                      <a:r>
                        <a:rPr lang="en-US" sz="1400" dirty="0" smtClean="0"/>
                        <a:t>Opinion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</a:tr>
              <a:tr h="685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By providing free access to materials and programs, the public library plays an important role in giving everyone a chance to succeed.</a:t>
                      </a:r>
                      <a:endParaRPr lang="en-U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89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53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Anne Arundel Community College provides excellent education at low cost to county residents.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75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53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Maryland has a welfare system that is too generous and often abused.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63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8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Chesapeake Bay is too polluted to swim in.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61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8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Maryland imposes too many regulations on businesses.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56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8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Maryland’s regulation of the environment is too weak.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43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44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8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Maryland has a very effective transportation system.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41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-17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53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Anne Arundel County has done an excellent job maintaining its roads.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32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63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8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Maryland is a good place in which to retire.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69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171208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Attitudes about Maryland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204476"/>
              </p:ext>
            </p:extLst>
          </p:nvPr>
        </p:nvGraphicFramePr>
        <p:xfrm>
          <a:off x="533400" y="838202"/>
          <a:ext cx="8001000" cy="5714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7016"/>
                <a:gridCol w="870831"/>
                <a:gridCol w="982632"/>
                <a:gridCol w="816071"/>
                <a:gridCol w="1019899"/>
                <a:gridCol w="814551"/>
              </a:tblGrid>
              <a:tr h="496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Democrat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Republican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Dem-Rep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Unaffiliated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Signif. Level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Maryland has a welfare system that is too generous and often abused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55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81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-26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46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.01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Maryland imposes too many regulations on businesses.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40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75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-35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57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.01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Maryland’s regulation of the environment is too weak.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55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32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23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.38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.01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Maryland is a good place in which to retire.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36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15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21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18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.01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39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By providing free access to materials and programs, the public library plays an important role in giving everyone a chance to succeed.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86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.02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Maryland has a very effective transportation system.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34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42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-8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54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.06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Chesapeake Bay is too polluted to swim in.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63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64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-1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54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.2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Anne Arundel County has done an excellent job maintaining its roads.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33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34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.6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54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Anne Arundel Community College provides excellent education at low cost to county residents.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76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79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-3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>
                          <a:effectLst/>
                        </a:rPr>
                        <a:t>70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b="1" dirty="0">
                          <a:effectLst/>
                        </a:rPr>
                        <a:t>.7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21073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533400"/>
          </a:xfrm>
        </p:spPr>
        <p:txBody>
          <a:bodyPr/>
          <a:lstStyle/>
          <a:p>
            <a:pPr algn="ctr"/>
            <a:r>
              <a:rPr lang="en-US" dirty="0" smtClean="0"/>
              <a:t>Attitudes about Maryland</a:t>
            </a:r>
            <a:br>
              <a:rPr lang="en-US" dirty="0" smtClean="0"/>
            </a:br>
            <a:r>
              <a:rPr lang="en-US" sz="2400" dirty="0" smtClean="0"/>
              <a:t>“Maryland is a great place to retire” 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663128"/>
              </p:ext>
            </p:extLst>
          </p:nvPr>
        </p:nvGraphicFramePr>
        <p:xfrm>
          <a:off x="714933" y="1600200"/>
          <a:ext cx="7743267" cy="1987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2260"/>
                <a:gridCol w="727710"/>
                <a:gridCol w="727710"/>
                <a:gridCol w="727710"/>
                <a:gridCol w="715197"/>
                <a:gridCol w="727710"/>
                <a:gridCol w="734060"/>
                <a:gridCol w="930910"/>
              </a:tblGrid>
              <a:tr h="496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18-29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30-39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40-49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50-59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60-65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 up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Overall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823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</a:t>
                      </a:r>
                      <a:endParaRPr lang="en-US" sz="2400" b="1" dirty="0">
                        <a:solidFill>
                          <a:srgbClr val="00823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823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2400" b="1" dirty="0">
                        <a:solidFill>
                          <a:srgbClr val="00823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 opinion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823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00823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140686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State and County Issues: Support-Oppose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24848"/>
              </p:ext>
            </p:extLst>
          </p:nvPr>
        </p:nvGraphicFramePr>
        <p:xfrm>
          <a:off x="609600" y="936171"/>
          <a:ext cx="8000997" cy="5728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2185"/>
                <a:gridCol w="961887"/>
                <a:gridCol w="757840"/>
                <a:gridCol w="757840"/>
                <a:gridCol w="757840"/>
                <a:gridCol w="863405"/>
              </a:tblGrid>
              <a:tr h="4719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Public</a:t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Support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Student Support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Public-Students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Oppose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Unsure/NA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96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Repeal the automatic adjustment in gasoline taxes linked to inflation and make the General Assembly have to vote each time it wants to raise gasoline taxes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296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Force farmers to closely monitor and if necessary reduce their use of chicken manure and reduce phosphorous pollution into the Chesapeake Bay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17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4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Eliminate state taxes on police, fire and military retirement income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39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4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Increase tax breaks for those who contribute to private or religious schools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36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54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4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Reduce the anticipated funding to the public schools in order to balance Maryland’s budget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4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Reduce state workers’ salaries to help balance Maryland’s budget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19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4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Close local public libraries or reduce hours to save money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18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79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614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33400"/>
          </a:xfrm>
        </p:spPr>
        <p:txBody>
          <a:bodyPr/>
          <a:lstStyle/>
          <a:p>
            <a:r>
              <a:rPr lang="en-US" dirty="0" smtClean="0"/>
              <a:t>Substance Abuse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266640"/>
              </p:ext>
            </p:extLst>
          </p:nvPr>
        </p:nvGraphicFramePr>
        <p:xfrm>
          <a:off x="914400" y="1219200"/>
          <a:ext cx="7330200" cy="158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8135"/>
                <a:gridCol w="627697"/>
                <a:gridCol w="465623"/>
                <a:gridCol w="899160"/>
                <a:gridCol w="465623"/>
                <a:gridCol w="74396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Concerns: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Public</a:t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Sdt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Public-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Sdt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answer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Alcoholism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Dependence on marijuana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Dependence on prescription pain killers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Heroin consumption or overdose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Dependence on cocaine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32846"/>
              </p:ext>
            </p:extLst>
          </p:nvPr>
        </p:nvGraphicFramePr>
        <p:xfrm>
          <a:off x="838200" y="2971800"/>
          <a:ext cx="8045766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4280"/>
                <a:gridCol w="710247"/>
                <a:gridCol w="707072"/>
                <a:gridCol w="899160"/>
                <a:gridCol w="872172"/>
                <a:gridCol w="1092835"/>
              </a:tblGrid>
              <a:tr h="746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Responses: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Public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Favor</a:t>
                      </a:r>
                      <a:br>
                        <a:rPr lang="en-US" sz="1400" dirty="0" smtClean="0">
                          <a:effectLst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Sdt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Favor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Public-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Sdt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Oppose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answer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 education in public schools about the health impact of heroin consumption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 jail sentences for those convicted of distributing heroin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84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Expand treatment options for those who are insured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 government funding for in-patient clinics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Create more clinics that can distribute methadone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44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39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 jail sentences for those convicted of heroin possession for personal consumption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39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87461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Job approval, </a:t>
            </a:r>
            <a:r>
              <a:rPr lang="en-US" dirty="0" smtClean="0"/>
              <a:t>Spring 2014/Spring 2015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11880"/>
              </p:ext>
            </p:extLst>
          </p:nvPr>
        </p:nvGraphicFramePr>
        <p:xfrm>
          <a:off x="120218" y="1676400"/>
          <a:ext cx="900636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8110"/>
                <a:gridCol w="614998"/>
                <a:gridCol w="514207"/>
                <a:gridCol w="575785"/>
                <a:gridCol w="534035"/>
                <a:gridCol w="571342"/>
                <a:gridCol w="534035"/>
                <a:gridCol w="571342"/>
                <a:gridCol w="628476"/>
                <a:gridCol w="5340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Elected official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Approve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Disapprove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answer/</a:t>
                      </a:r>
                      <a:endParaRPr lang="en-US" sz="2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Sp ‘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Fa 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‘14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Sp </a:t>
                      </a:r>
                      <a:endParaRPr lang="en-US" sz="20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‘15</a:t>
                      </a:r>
                      <a:endParaRPr lang="en-US" sz="20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Sp </a:t>
                      </a:r>
                      <a:endParaRPr lang="en-US" sz="18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</a:t>
                      </a: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Fa 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‘14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Sp </a:t>
                      </a:r>
                      <a:endParaRPr lang="en-US" sz="18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</a:t>
                      </a:r>
                      <a:r>
                        <a:rPr lang="en-US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20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Sp 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‘14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Fa 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‘14</a:t>
                      </a:r>
                      <a:endParaRPr lang="en-US" sz="20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Sp </a:t>
                      </a:r>
                      <a:endParaRPr lang="en-US" sz="1800" b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‘</a:t>
                      </a:r>
                      <a:r>
                        <a:rPr lang="en-US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20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County Executive Neuman/Schuh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45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42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Governor O’Malley/Hogan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56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President Barack Obama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37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56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4585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Presidential Job </a:t>
            </a:r>
            <a:r>
              <a:rPr lang="en-US" dirty="0" smtClean="0"/>
              <a:t>Approval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Fall 2007 to Spring </a:t>
            </a:r>
            <a:r>
              <a:rPr lang="en-US" sz="2400" dirty="0" smtClean="0"/>
              <a:t>2015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6276088"/>
              </p:ext>
            </p:extLst>
          </p:nvPr>
        </p:nvGraphicFramePr>
        <p:xfrm>
          <a:off x="609600" y="18288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181476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Exercise: Develop Hypotheses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52413" y="1066800"/>
            <a:ext cx="88915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Tx/>
              <a:buAutoNum type="arabicPeriod"/>
            </a:pPr>
            <a:r>
              <a:rPr lang="en-US"/>
              <a:t>Identify a dependent variable – attitude, preference</a:t>
            </a:r>
          </a:p>
          <a:p>
            <a:pPr marL="342900" indent="-342900" eaLnBrk="0" hangingPunct="0">
              <a:buFontTx/>
              <a:buAutoNum type="arabicPeriod"/>
            </a:pPr>
            <a:endParaRPr lang="en-US"/>
          </a:p>
          <a:p>
            <a:pPr marL="342900" indent="-342900" eaLnBrk="0" hangingPunct="0">
              <a:buFontTx/>
              <a:buAutoNum type="arabicPeriod" startAt="2"/>
            </a:pPr>
            <a:r>
              <a:rPr lang="en-US"/>
              <a:t>Identify an independent variable – a social/demographic characteristic</a:t>
            </a:r>
          </a:p>
          <a:p>
            <a:pPr marL="342900" indent="-342900" eaLnBrk="0" hangingPunct="0">
              <a:buFontTx/>
              <a:buAutoNum type="arabicPeriod" startAt="2"/>
            </a:pPr>
            <a:endParaRPr lang="en-US"/>
          </a:p>
          <a:p>
            <a:pPr marL="342900" indent="-342900" eaLnBrk="0" hangingPunct="0">
              <a:buFontTx/>
              <a:buAutoNum type="arabicPeriod" startAt="3"/>
            </a:pPr>
            <a:r>
              <a:rPr lang="en-US"/>
              <a:t>Specify a likely relationship between the two based on a “theory” or hunch</a:t>
            </a:r>
          </a:p>
          <a:p>
            <a:pPr marL="342900" indent="-342900" eaLnBrk="0" hangingPunct="0"/>
            <a:r>
              <a:rPr lang="en-US"/>
              <a:t>     you have about people and attitudes</a:t>
            </a:r>
          </a:p>
          <a:p>
            <a:pPr marL="342900" indent="-342900" eaLnBrk="0" hangingPunct="0">
              <a:buFontTx/>
              <a:buAutoNum type="arabicPeriod" startAt="3"/>
            </a:pPr>
            <a:endParaRPr lang="en-US"/>
          </a:p>
          <a:p>
            <a:pPr marL="342900" indent="-342900" eaLnBrk="0" hangingPunct="0"/>
            <a:r>
              <a:rPr lang="en-US"/>
              <a:t>	</a:t>
            </a:r>
          </a:p>
          <a:p>
            <a:pPr marL="342900" indent="-342900" eaLnBrk="0" hangingPunct="0"/>
            <a:endParaRPr lang="en-US"/>
          </a:p>
          <a:p>
            <a:pPr marL="342900" indent="-342900" eaLnBrk="0" hangingPunct="0"/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the process - 1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Questionnaire issues 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Did some questions give you more problems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than others?</a:t>
            </a:r>
          </a:p>
          <a:p>
            <a:pPr lvl="2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Clarity</a:t>
            </a:r>
          </a:p>
          <a:p>
            <a:pPr lvl="2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 constantly asked for restatement</a:t>
            </a:r>
          </a:p>
          <a:p>
            <a:pPr lvl="2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Vagueness of what is being asked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respondents think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too long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short?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Other suggestions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the process -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Public receptivity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Were you surprised by how easy/hard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it was to obtain a completion?</a:t>
            </a:r>
          </a:p>
          <a:p>
            <a:pPr lvl="2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Problems with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phone numbers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Idle chatter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from respondents? 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among interviewers?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Partial completions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Other suggestions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</a:t>
            </a:r>
            <a:r>
              <a:rPr lang="en-US" dirty="0" smtClean="0"/>
              <a:t>Most Important Question? Fall ‘07 </a:t>
            </a:r>
            <a:r>
              <a:rPr lang="en-US" dirty="0"/>
              <a:t>to </a:t>
            </a:r>
            <a:r>
              <a:rPr lang="en-US" dirty="0" smtClean="0"/>
              <a:t>Spring ‘</a:t>
            </a:r>
            <a:r>
              <a:rPr lang="en-US" dirty="0" smtClean="0"/>
              <a:t>15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29445149"/>
              </p:ext>
            </p:extLst>
          </p:nvPr>
        </p:nvGraphicFramePr>
        <p:xfrm>
          <a:off x="1280160" y="1040130"/>
          <a:ext cx="6583680" cy="477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943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Right or Wrong Direction? </a:t>
            </a:r>
            <a:r>
              <a:rPr lang="en-US" dirty="0" smtClean="0"/>
              <a:t>Fall ‘00 </a:t>
            </a:r>
            <a:r>
              <a:rPr lang="en-US" dirty="0"/>
              <a:t>to </a:t>
            </a:r>
            <a:r>
              <a:rPr lang="en-US" dirty="0" smtClean="0"/>
              <a:t>Spring </a:t>
            </a:r>
            <a:r>
              <a:rPr lang="en-US" dirty="0" smtClean="0"/>
              <a:t>‘15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0830812"/>
              </p:ext>
            </p:extLst>
          </p:nvPr>
        </p:nvGraphicFramePr>
        <p:xfrm>
          <a:off x="838200" y="1066800"/>
          <a:ext cx="777239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033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6" name="Rectangle 1"/>
          <p:cNvSpPr>
            <a:spLocks noChangeArrowheads="1"/>
          </p:cNvSpPr>
          <p:nvPr/>
        </p:nvSpPr>
        <p:spPr bwMode="auto">
          <a:xfrm>
            <a:off x="33068" y="272535"/>
            <a:ext cx="842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eaLnBrk="0" hangingPunct="0"/>
            <a:r>
              <a:rPr lang="en-US" b="1" dirty="0">
                <a:cs typeface="Times New Roman" pitchFamily="18" charset="0"/>
              </a:rPr>
              <a:t>Right/Wrong Direction </a:t>
            </a:r>
            <a:r>
              <a:rPr lang="en-US" b="1" dirty="0" smtClean="0">
                <a:cs typeface="Times New Roman" pitchFamily="18" charset="0"/>
              </a:rPr>
              <a:t>– County</a:t>
            </a:r>
            <a:r>
              <a:rPr lang="en-US" b="1" dirty="0">
                <a:cs typeface="Times New Roman" pitchFamily="18" charset="0"/>
              </a:rPr>
              <a:t>, State, </a:t>
            </a:r>
            <a:r>
              <a:rPr lang="en-US" b="1" dirty="0" smtClean="0">
                <a:cs typeface="Times New Roman" pitchFamily="18" charset="0"/>
              </a:rPr>
              <a:t>Nation: Fall ‘12 to Spring ‘</a:t>
            </a:r>
            <a:r>
              <a:rPr lang="en-US" b="1" dirty="0" smtClean="0">
                <a:cs typeface="Times New Roman" pitchFamily="18" charset="0"/>
              </a:rPr>
              <a:t>15</a:t>
            </a:r>
            <a:endParaRPr lang="en-US" sz="9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38561277"/>
              </p:ext>
            </p:extLst>
          </p:nvPr>
        </p:nvGraphicFramePr>
        <p:xfrm>
          <a:off x="685800" y="990600"/>
          <a:ext cx="7848599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Most Important Problem: Fall 2006 to Spring 2014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467600" y="1131888"/>
            <a:ext cx="1143000" cy="2373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43426392"/>
              </p:ext>
            </p:extLst>
          </p:nvPr>
        </p:nvGraphicFramePr>
        <p:xfrm>
          <a:off x="457200" y="1108710"/>
          <a:ext cx="8153400" cy="521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2575" y="0"/>
            <a:ext cx="8382000" cy="86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cs typeface="+mn-cs"/>
                <a:sym typeface="Wingdings" pitchFamily="2" charset="2"/>
              </a:rPr>
              <a:t>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Economic Conditions: (% </a:t>
            </a:r>
            <a:r>
              <a:rPr lang="en-US" sz="2400" b="1" u="sng" dirty="0" err="1" smtClean="0">
                <a:cs typeface="+mn-cs"/>
                <a:sym typeface="Wingdings" pitchFamily="2" charset="2"/>
              </a:rPr>
              <a:t>excellent+good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)</a:t>
            </a:r>
          </a:p>
          <a:p>
            <a:pPr algn="ctr">
              <a:defRPr/>
            </a:pPr>
            <a:r>
              <a:rPr lang="en-US" sz="2400" b="1" u="sng" dirty="0">
                <a:cs typeface="+mn-cs"/>
                <a:sym typeface="Wingdings" pitchFamily="2" charset="2"/>
              </a:rPr>
              <a:t>C</a:t>
            </a:r>
            <a:r>
              <a:rPr lang="en-US" sz="2400" b="1" u="sng" dirty="0" smtClean="0">
                <a:cs typeface="+mn-cs"/>
              </a:rPr>
              <a:t>ounty</a:t>
            </a:r>
            <a:r>
              <a:rPr lang="en-US" sz="2000" b="1" dirty="0" smtClean="0">
                <a:cs typeface="+mn-cs"/>
              </a:rPr>
              <a:t> vs. Maryland </a:t>
            </a:r>
            <a:r>
              <a:rPr lang="en-US" sz="2000" b="1" dirty="0">
                <a:cs typeface="+mn-cs"/>
              </a:rPr>
              <a:t>and USA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13322393"/>
              </p:ext>
            </p:extLst>
          </p:nvPr>
        </p:nvGraphicFramePr>
        <p:xfrm>
          <a:off x="282575" y="1040130"/>
          <a:ext cx="8382000" cy="558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6352"/>
            <a:ext cx="8229600" cy="655638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/>
              <a:t>Economic indicators, Spring </a:t>
            </a:r>
            <a:r>
              <a:rPr lang="en-US" sz="3200" dirty="0" smtClean="0"/>
              <a:t>2015</a:t>
            </a:r>
            <a:endParaRPr lang="en-US" sz="3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80254017"/>
              </p:ext>
            </p:extLst>
          </p:nvPr>
        </p:nvGraphicFramePr>
        <p:xfrm>
          <a:off x="609600" y="990600"/>
          <a:ext cx="807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atrioticPPTTheme">
  <a:themeElements>
    <a:clrScheme name="Fireworks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Firework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PatrioticPPTTheme</Template>
  <TotalTime>8988</TotalTime>
  <Words>1300</Words>
  <Application>Microsoft Office PowerPoint</Application>
  <PresentationFormat>On-screen Show (4:3)</PresentationFormat>
  <Paragraphs>516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Tahoma</vt:lpstr>
      <vt:lpstr>Times New Roman</vt:lpstr>
      <vt:lpstr>Wingdings</vt:lpstr>
      <vt:lpstr>PatrioticPPTTheme</vt:lpstr>
      <vt:lpstr>CSLI Survey– Final Meeting, Spring 2014 </vt:lpstr>
      <vt:lpstr>Review the process - 1</vt:lpstr>
      <vt:lpstr>Review the process - 2</vt:lpstr>
      <vt:lpstr>PowerPoint Presentation</vt:lpstr>
      <vt:lpstr>PowerPoint Presentation</vt:lpstr>
      <vt:lpstr>PowerPoint Presentation</vt:lpstr>
      <vt:lpstr>Most Important Problem: Fall 2006 to Spring 2014</vt:lpstr>
      <vt:lpstr>PowerPoint Presentation</vt:lpstr>
      <vt:lpstr>Economic indicators, Spring 2015</vt:lpstr>
      <vt:lpstr>Economic indicators, Spring 2015</vt:lpstr>
      <vt:lpstr>PowerPoint Presentation</vt:lpstr>
      <vt:lpstr>Attitudes about Maryland</vt:lpstr>
      <vt:lpstr>Attitudes about Maryland</vt:lpstr>
      <vt:lpstr>Attitudes about Maryland “Maryland is a great place to retire” by Age</vt:lpstr>
      <vt:lpstr>State and County Issues: Support-Oppose</vt:lpstr>
      <vt:lpstr>Substance Abuse</vt:lpstr>
      <vt:lpstr>Job approval, Spring 2014/Spring 2015</vt:lpstr>
      <vt:lpstr>Presidential Job Approval Fall 2007 to Spring 2015</vt:lpstr>
      <vt:lpstr>Exercise: Develop Hypotheses</vt:lpstr>
    </vt:vector>
  </TitlesOfParts>
  <Company>AACC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AACC</dc:creator>
  <cp:lastModifiedBy>Dan Nataf</cp:lastModifiedBy>
  <cp:revision>328</cp:revision>
  <cp:lastPrinted>1601-01-01T00:00:00Z</cp:lastPrinted>
  <dcterms:created xsi:type="dcterms:W3CDTF">2007-11-04T17:37:16Z</dcterms:created>
  <dcterms:modified xsi:type="dcterms:W3CDTF">2015-04-09T20:01:22Z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