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charts/chart7.xml" ContentType="application/vnd.openxmlformats-officedocument.drawingml.chart+xml"/>
  <Override PartName="/ppt/theme/themeOverride4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notesMasterIdLst>
    <p:notesMasterId r:id="rId30"/>
  </p:notesMasterIdLst>
  <p:sldIdLst>
    <p:sldId id="256" r:id="rId2"/>
    <p:sldId id="257" r:id="rId3"/>
    <p:sldId id="259" r:id="rId4"/>
    <p:sldId id="260" r:id="rId5"/>
    <p:sldId id="271" r:id="rId6"/>
    <p:sldId id="272" r:id="rId7"/>
    <p:sldId id="275" r:id="rId8"/>
    <p:sldId id="285" r:id="rId9"/>
    <p:sldId id="286" r:id="rId10"/>
    <p:sldId id="288" r:id="rId11"/>
    <p:sldId id="289" r:id="rId12"/>
    <p:sldId id="290" r:id="rId13"/>
    <p:sldId id="292" r:id="rId14"/>
    <p:sldId id="284" r:id="rId15"/>
    <p:sldId id="332" r:id="rId16"/>
    <p:sldId id="333" r:id="rId17"/>
    <p:sldId id="334" r:id="rId18"/>
    <p:sldId id="335" r:id="rId19"/>
    <p:sldId id="330" r:id="rId20"/>
    <p:sldId id="336" r:id="rId21"/>
    <p:sldId id="337" r:id="rId22"/>
    <p:sldId id="338" r:id="rId23"/>
    <p:sldId id="342" r:id="rId24"/>
    <p:sldId id="341" r:id="rId25"/>
    <p:sldId id="314" r:id="rId26"/>
    <p:sldId id="324" r:id="rId27"/>
    <p:sldId id="291" r:id="rId28"/>
    <p:sldId id="293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0000"/>
    <a:srgbClr val="440BE3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8259" autoAdjust="0"/>
  </p:normalViewPr>
  <p:slideViewPr>
    <p:cSldViewPr>
      <p:cViewPr varScale="1">
        <p:scale>
          <a:sx n="112" d="100"/>
          <a:sy n="112" d="100"/>
        </p:scale>
        <p:origin x="8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n\CSLI\Semi-annual%20Surveys\2014\FALL\F14%20Graphs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n\CSLI\Semi-annual%20Surveys\2013\FALL\Chart%202%20in%20Microsoft%20Word%20(Recovered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an\CSLI\Semi-annual%20Surveys\2012\Spring\Student%20vs%20Public%20S12.xlsx" TargetMode="External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an\CSLI\Semi-annual%20Surveys\2012\Spring\Student%20vs%20Public%20S12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660427510120557E-2"/>
          <c:y val="1.8550575914852749E-2"/>
          <c:w val="0.88416861353869225"/>
          <c:h val="0.70274123629283181"/>
        </c:manualLayout>
      </c:layout>
      <c:lineChart>
        <c:grouping val="standard"/>
        <c:varyColors val="0"/>
        <c:ser>
          <c:idx val="0"/>
          <c:order val="0"/>
          <c:tx>
            <c:strRef>
              <c:f>'[Chart in Microsoft Word]Sheet1'!$B$1</c:f>
              <c:strCache>
                <c:ptCount val="1"/>
                <c:pt idx="0">
                  <c:v>CSLI</c:v>
                </c:pt>
              </c:strCache>
            </c:strRef>
          </c:tx>
          <c:spPr>
            <a:ln w="63500"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'[Chart in Microsoft Word]Sheet1'!$A$2:$A$15</c:f>
              <c:strCache>
                <c:ptCount val="14"/>
                <c:pt idx="0">
                  <c:v>Fa '07</c:v>
                </c:pt>
                <c:pt idx="1">
                  <c:v>Sp '08</c:v>
                </c:pt>
                <c:pt idx="2">
                  <c:v>Fa '08</c:v>
                </c:pt>
                <c:pt idx="3">
                  <c:v>Sp '09</c:v>
                </c:pt>
                <c:pt idx="4">
                  <c:v>Fa '09</c:v>
                </c:pt>
                <c:pt idx="5">
                  <c:v>Sp '10</c:v>
                </c:pt>
                <c:pt idx="6">
                  <c:v>Fa '10</c:v>
                </c:pt>
                <c:pt idx="7">
                  <c:v>Sp '11</c:v>
                </c:pt>
                <c:pt idx="8">
                  <c:v>Fa '11</c:v>
                </c:pt>
                <c:pt idx="9">
                  <c:v>Sp '12</c:v>
                </c:pt>
                <c:pt idx="10">
                  <c:v>Fa '12</c:v>
                </c:pt>
                <c:pt idx="11">
                  <c:v>Sp '13</c:v>
                </c:pt>
                <c:pt idx="12">
                  <c:v>Fa '13</c:v>
                </c:pt>
                <c:pt idx="13">
                  <c:v>Sp '14</c:v>
                </c:pt>
              </c:strCache>
            </c:strRef>
          </c:cat>
          <c:val>
            <c:numRef>
              <c:f>'[Chart in Microsoft Word]Sheet1'!$B$2:$B$15</c:f>
              <c:numCache>
                <c:formatCode>General</c:formatCode>
                <c:ptCount val="14"/>
                <c:pt idx="0">
                  <c:v>35</c:v>
                </c:pt>
                <c:pt idx="1">
                  <c:v>28</c:v>
                </c:pt>
                <c:pt idx="2">
                  <c:v>25</c:v>
                </c:pt>
                <c:pt idx="3">
                  <c:v>52</c:v>
                </c:pt>
                <c:pt idx="4">
                  <c:v>47</c:v>
                </c:pt>
                <c:pt idx="5">
                  <c:v>47</c:v>
                </c:pt>
                <c:pt idx="6">
                  <c:v>42</c:v>
                </c:pt>
                <c:pt idx="7">
                  <c:v>47</c:v>
                </c:pt>
                <c:pt idx="8">
                  <c:v>37</c:v>
                </c:pt>
                <c:pt idx="9">
                  <c:v>42</c:v>
                </c:pt>
                <c:pt idx="10">
                  <c:v>44</c:v>
                </c:pt>
                <c:pt idx="11">
                  <c:v>44</c:v>
                </c:pt>
                <c:pt idx="12">
                  <c:v>40</c:v>
                </c:pt>
                <c:pt idx="13">
                  <c:v>39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'[Chart in Microsoft Word]Sheet1'!$C$1</c:f>
              <c:strCache>
                <c:ptCount val="1"/>
                <c:pt idx="0">
                  <c:v> Gallup</c:v>
                </c:pt>
              </c:strCache>
            </c:strRef>
          </c:tx>
          <c:spPr>
            <a:ln w="63500"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'[Chart in Microsoft Word]Sheet1'!$A$2:$A$15</c:f>
              <c:strCache>
                <c:ptCount val="14"/>
                <c:pt idx="0">
                  <c:v>Fa '07</c:v>
                </c:pt>
                <c:pt idx="1">
                  <c:v>Sp '08</c:v>
                </c:pt>
                <c:pt idx="2">
                  <c:v>Fa '08</c:v>
                </c:pt>
                <c:pt idx="3">
                  <c:v>Sp '09</c:v>
                </c:pt>
                <c:pt idx="4">
                  <c:v>Fa '09</c:v>
                </c:pt>
                <c:pt idx="5">
                  <c:v>Sp '10</c:v>
                </c:pt>
                <c:pt idx="6">
                  <c:v>Fa '10</c:v>
                </c:pt>
                <c:pt idx="7">
                  <c:v>Sp '11</c:v>
                </c:pt>
                <c:pt idx="8">
                  <c:v>Fa '11</c:v>
                </c:pt>
                <c:pt idx="9">
                  <c:v>Sp '12</c:v>
                </c:pt>
                <c:pt idx="10">
                  <c:v>Fa '12</c:v>
                </c:pt>
                <c:pt idx="11">
                  <c:v>Sp '13</c:v>
                </c:pt>
                <c:pt idx="12">
                  <c:v>Fa '13</c:v>
                </c:pt>
                <c:pt idx="13">
                  <c:v>Sp '14</c:v>
                </c:pt>
              </c:strCache>
            </c:strRef>
          </c:cat>
          <c:val>
            <c:numRef>
              <c:f>'[Chart in Microsoft Word]Sheet1'!$C$2:$C$15</c:f>
              <c:numCache>
                <c:formatCode>General</c:formatCode>
                <c:ptCount val="14"/>
                <c:pt idx="0">
                  <c:v>32</c:v>
                </c:pt>
                <c:pt idx="1">
                  <c:v>30</c:v>
                </c:pt>
                <c:pt idx="2">
                  <c:v>24</c:v>
                </c:pt>
                <c:pt idx="3">
                  <c:v>61</c:v>
                </c:pt>
                <c:pt idx="4">
                  <c:v>54</c:v>
                </c:pt>
                <c:pt idx="5">
                  <c:v>47</c:v>
                </c:pt>
                <c:pt idx="6">
                  <c:v>43</c:v>
                </c:pt>
                <c:pt idx="7">
                  <c:v>47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49</c:v>
                </c:pt>
                <c:pt idx="12">
                  <c:v>43</c:v>
                </c:pt>
                <c:pt idx="13">
                  <c:v>45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7019512"/>
        <c:axId val="287021472"/>
      </c:lineChart>
      <c:catAx>
        <c:axId val="287019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87021472"/>
        <c:crosses val="autoZero"/>
        <c:auto val="1"/>
        <c:lblAlgn val="ctr"/>
        <c:lblOffset val="100"/>
        <c:noMultiLvlLbl val="0"/>
      </c:catAx>
      <c:valAx>
        <c:axId val="287021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701951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Sheet1!$A$27</c:f>
              <c:strCache>
                <c:ptCount val="1"/>
                <c:pt idx="0">
                  <c:v>CSLI</c:v>
                </c:pt>
              </c:strCache>
            </c:strRef>
          </c:tx>
          <c:spPr>
            <a:ln w="53975" cap="rnd">
              <a:solidFill>
                <a:schemeClr val="tx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Sheet1!$B$26:$P$26</c:f>
              <c:strCache>
                <c:ptCount val="15"/>
                <c:pt idx="0">
                  <c:v>F '07</c:v>
                </c:pt>
                <c:pt idx="1">
                  <c:v>S '08</c:v>
                </c:pt>
                <c:pt idx="2">
                  <c:v>F '08</c:v>
                </c:pt>
                <c:pt idx="3">
                  <c:v>S '09</c:v>
                </c:pt>
                <c:pt idx="4">
                  <c:v>F '09</c:v>
                </c:pt>
                <c:pt idx="5">
                  <c:v>S '10 </c:v>
                </c:pt>
                <c:pt idx="6">
                  <c:v>F '10</c:v>
                </c:pt>
                <c:pt idx="7">
                  <c:v>S '11</c:v>
                </c:pt>
                <c:pt idx="8">
                  <c:v>F '11</c:v>
                </c:pt>
                <c:pt idx="9">
                  <c:v>S 12</c:v>
                </c:pt>
                <c:pt idx="10">
                  <c:v>F '12</c:v>
                </c:pt>
                <c:pt idx="11">
                  <c:v>S '13 </c:v>
                </c:pt>
                <c:pt idx="12">
                  <c:v>F '13</c:v>
                </c:pt>
                <c:pt idx="13">
                  <c:v>S '14</c:v>
                </c:pt>
                <c:pt idx="14">
                  <c:v>F '14</c:v>
                </c:pt>
              </c:strCache>
            </c:strRef>
          </c:cat>
          <c:val>
            <c:numRef>
              <c:f>Sheet1!$B$27:$P$27</c:f>
              <c:numCache>
                <c:formatCode>General</c:formatCode>
                <c:ptCount val="15"/>
                <c:pt idx="0">
                  <c:v>35</c:v>
                </c:pt>
                <c:pt idx="1">
                  <c:v>30</c:v>
                </c:pt>
                <c:pt idx="2">
                  <c:v>25</c:v>
                </c:pt>
                <c:pt idx="3">
                  <c:v>52</c:v>
                </c:pt>
                <c:pt idx="4">
                  <c:v>47</c:v>
                </c:pt>
                <c:pt idx="5">
                  <c:v>47</c:v>
                </c:pt>
                <c:pt idx="6">
                  <c:v>42</c:v>
                </c:pt>
                <c:pt idx="7">
                  <c:v>47</c:v>
                </c:pt>
                <c:pt idx="8">
                  <c:v>37</c:v>
                </c:pt>
                <c:pt idx="9">
                  <c:v>42</c:v>
                </c:pt>
                <c:pt idx="10">
                  <c:v>44</c:v>
                </c:pt>
                <c:pt idx="11">
                  <c:v>44</c:v>
                </c:pt>
                <c:pt idx="12">
                  <c:v>40</c:v>
                </c:pt>
                <c:pt idx="13">
                  <c:v>39</c:v>
                </c:pt>
                <c:pt idx="14">
                  <c:v>32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Sheet1!$A$28</c:f>
              <c:strCache>
                <c:ptCount val="1"/>
                <c:pt idx="0">
                  <c:v>Gallup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Sheet1!$B$26:$P$26</c:f>
              <c:strCache>
                <c:ptCount val="15"/>
                <c:pt idx="0">
                  <c:v>F '07</c:v>
                </c:pt>
                <c:pt idx="1">
                  <c:v>S '08</c:v>
                </c:pt>
                <c:pt idx="2">
                  <c:v>F '08</c:v>
                </c:pt>
                <c:pt idx="3">
                  <c:v>S '09</c:v>
                </c:pt>
                <c:pt idx="4">
                  <c:v>F '09</c:v>
                </c:pt>
                <c:pt idx="5">
                  <c:v>S '10 </c:v>
                </c:pt>
                <c:pt idx="6">
                  <c:v>F '10</c:v>
                </c:pt>
                <c:pt idx="7">
                  <c:v>S '11</c:v>
                </c:pt>
                <c:pt idx="8">
                  <c:v>F '11</c:v>
                </c:pt>
                <c:pt idx="9">
                  <c:v>S 12</c:v>
                </c:pt>
                <c:pt idx="10">
                  <c:v>F '12</c:v>
                </c:pt>
                <c:pt idx="11">
                  <c:v>S '13 </c:v>
                </c:pt>
                <c:pt idx="12">
                  <c:v>F '13</c:v>
                </c:pt>
                <c:pt idx="13">
                  <c:v>S '14</c:v>
                </c:pt>
                <c:pt idx="14">
                  <c:v>F '14</c:v>
                </c:pt>
              </c:strCache>
            </c:strRef>
          </c:cat>
          <c:val>
            <c:numRef>
              <c:f>Sheet1!$B$28:$P$28</c:f>
              <c:numCache>
                <c:formatCode>General</c:formatCode>
                <c:ptCount val="15"/>
                <c:pt idx="0">
                  <c:v>32</c:v>
                </c:pt>
                <c:pt idx="1">
                  <c:v>28</c:v>
                </c:pt>
                <c:pt idx="2">
                  <c:v>24</c:v>
                </c:pt>
                <c:pt idx="3">
                  <c:v>61</c:v>
                </c:pt>
                <c:pt idx="4">
                  <c:v>54</c:v>
                </c:pt>
                <c:pt idx="5">
                  <c:v>47</c:v>
                </c:pt>
                <c:pt idx="6">
                  <c:v>43</c:v>
                </c:pt>
                <c:pt idx="7">
                  <c:v>47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49</c:v>
                </c:pt>
                <c:pt idx="12">
                  <c:v>43</c:v>
                </c:pt>
                <c:pt idx="13">
                  <c:v>45</c:v>
                </c:pt>
                <c:pt idx="14">
                  <c:v>40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286392"/>
        <c:axId val="369280512"/>
      </c:lineChart>
      <c:catAx>
        <c:axId val="369286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280512"/>
        <c:crosses val="autoZero"/>
        <c:auto val="1"/>
        <c:lblAlgn val="ctr"/>
        <c:lblOffset val="100"/>
        <c:noMultiLvlLbl val="0"/>
      </c:catAx>
      <c:valAx>
        <c:axId val="369280512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286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Right</c:v>
                </c:pt>
              </c:strCache>
            </c:strRef>
          </c:tx>
          <c:spPr>
            <a:ln w="63500"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Sheet1!$B$1:$AD$1</c:f>
              <c:strCache>
                <c:ptCount val="29"/>
                <c:pt idx="0">
                  <c:v>Fa '00</c:v>
                </c:pt>
                <c:pt idx="1">
                  <c:v>Sp '01</c:v>
                </c:pt>
                <c:pt idx="2">
                  <c:v>Fa '01</c:v>
                </c:pt>
                <c:pt idx="3">
                  <c:v>Sp '02</c:v>
                </c:pt>
                <c:pt idx="4">
                  <c:v>Fa '02</c:v>
                </c:pt>
                <c:pt idx="5">
                  <c:v>Sp '03</c:v>
                </c:pt>
                <c:pt idx="6">
                  <c:v>Fa '03</c:v>
                </c:pt>
                <c:pt idx="7">
                  <c:v>Sp '04</c:v>
                </c:pt>
                <c:pt idx="8">
                  <c:v>Fa '04</c:v>
                </c:pt>
                <c:pt idx="9">
                  <c:v>Sp '05</c:v>
                </c:pt>
                <c:pt idx="10">
                  <c:v>Fa '05</c:v>
                </c:pt>
                <c:pt idx="11">
                  <c:v>Sp '06</c:v>
                </c:pt>
                <c:pt idx="12">
                  <c:v>Fa '06</c:v>
                </c:pt>
                <c:pt idx="13">
                  <c:v>Sp '07</c:v>
                </c:pt>
                <c:pt idx="14">
                  <c:v>Fa '07</c:v>
                </c:pt>
                <c:pt idx="15">
                  <c:v>Sp '08</c:v>
                </c:pt>
                <c:pt idx="16">
                  <c:v>Fa '08</c:v>
                </c:pt>
                <c:pt idx="17">
                  <c:v>Sp '09</c:v>
                </c:pt>
                <c:pt idx="18">
                  <c:v>Fa '09</c:v>
                </c:pt>
                <c:pt idx="19">
                  <c:v>Sp '10</c:v>
                </c:pt>
                <c:pt idx="20">
                  <c:v>Fa '10</c:v>
                </c:pt>
                <c:pt idx="21">
                  <c:v>Sp '11</c:v>
                </c:pt>
                <c:pt idx="22">
                  <c:v>Fa '11</c:v>
                </c:pt>
                <c:pt idx="23">
                  <c:v>Sp '12</c:v>
                </c:pt>
                <c:pt idx="24">
                  <c:v>Fa '12</c:v>
                </c:pt>
                <c:pt idx="25">
                  <c:v>Sp '13 </c:v>
                </c:pt>
                <c:pt idx="26">
                  <c:v>Fa '13 </c:v>
                </c:pt>
                <c:pt idx="27">
                  <c:v>Sp '14</c:v>
                </c:pt>
                <c:pt idx="28">
                  <c:v>Fa '14</c:v>
                </c:pt>
              </c:strCache>
            </c:strRef>
          </c:cat>
          <c:val>
            <c:numRef>
              <c:f>Sheet1!$B$2:$AD$2</c:f>
              <c:numCache>
                <c:formatCode>General</c:formatCode>
                <c:ptCount val="29"/>
                <c:pt idx="0">
                  <c:v>55</c:v>
                </c:pt>
                <c:pt idx="1">
                  <c:v>62</c:v>
                </c:pt>
                <c:pt idx="2">
                  <c:v>66</c:v>
                </c:pt>
                <c:pt idx="3">
                  <c:v>60</c:v>
                </c:pt>
                <c:pt idx="4">
                  <c:v>61</c:v>
                </c:pt>
                <c:pt idx="5">
                  <c:v>62</c:v>
                </c:pt>
                <c:pt idx="6">
                  <c:v>51</c:v>
                </c:pt>
                <c:pt idx="7">
                  <c:v>58</c:v>
                </c:pt>
                <c:pt idx="8">
                  <c:v>58</c:v>
                </c:pt>
                <c:pt idx="9">
                  <c:v>53</c:v>
                </c:pt>
                <c:pt idx="10">
                  <c:v>57</c:v>
                </c:pt>
                <c:pt idx="11">
                  <c:v>55</c:v>
                </c:pt>
                <c:pt idx="12">
                  <c:v>51</c:v>
                </c:pt>
                <c:pt idx="13">
                  <c:v>52</c:v>
                </c:pt>
                <c:pt idx="14">
                  <c:v>51</c:v>
                </c:pt>
                <c:pt idx="15">
                  <c:v>50</c:v>
                </c:pt>
                <c:pt idx="16">
                  <c:v>52</c:v>
                </c:pt>
                <c:pt idx="17">
                  <c:v>47</c:v>
                </c:pt>
                <c:pt idx="18">
                  <c:v>52</c:v>
                </c:pt>
                <c:pt idx="19">
                  <c:v>52</c:v>
                </c:pt>
                <c:pt idx="20">
                  <c:v>49</c:v>
                </c:pt>
                <c:pt idx="21">
                  <c:v>50</c:v>
                </c:pt>
                <c:pt idx="22">
                  <c:v>47</c:v>
                </c:pt>
                <c:pt idx="23">
                  <c:v>43</c:v>
                </c:pt>
                <c:pt idx="24">
                  <c:v>50</c:v>
                </c:pt>
                <c:pt idx="25">
                  <c:v>49</c:v>
                </c:pt>
                <c:pt idx="26">
                  <c:v>50</c:v>
                </c:pt>
                <c:pt idx="27">
                  <c:v>50</c:v>
                </c:pt>
                <c:pt idx="28">
                  <c:v>49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Wrong</c:v>
                </c:pt>
              </c:strCache>
            </c:strRef>
          </c:tx>
          <c:spPr>
            <a:ln w="63500"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Sheet1!$B$1:$AD$1</c:f>
              <c:strCache>
                <c:ptCount val="29"/>
                <c:pt idx="0">
                  <c:v>Fa '00</c:v>
                </c:pt>
                <c:pt idx="1">
                  <c:v>Sp '01</c:v>
                </c:pt>
                <c:pt idx="2">
                  <c:v>Fa '01</c:v>
                </c:pt>
                <c:pt idx="3">
                  <c:v>Sp '02</c:v>
                </c:pt>
                <c:pt idx="4">
                  <c:v>Fa '02</c:v>
                </c:pt>
                <c:pt idx="5">
                  <c:v>Sp '03</c:v>
                </c:pt>
                <c:pt idx="6">
                  <c:v>Fa '03</c:v>
                </c:pt>
                <c:pt idx="7">
                  <c:v>Sp '04</c:v>
                </c:pt>
                <c:pt idx="8">
                  <c:v>Fa '04</c:v>
                </c:pt>
                <c:pt idx="9">
                  <c:v>Sp '05</c:v>
                </c:pt>
                <c:pt idx="10">
                  <c:v>Fa '05</c:v>
                </c:pt>
                <c:pt idx="11">
                  <c:v>Sp '06</c:v>
                </c:pt>
                <c:pt idx="12">
                  <c:v>Fa '06</c:v>
                </c:pt>
                <c:pt idx="13">
                  <c:v>Sp '07</c:v>
                </c:pt>
                <c:pt idx="14">
                  <c:v>Fa '07</c:v>
                </c:pt>
                <c:pt idx="15">
                  <c:v>Sp '08</c:v>
                </c:pt>
                <c:pt idx="16">
                  <c:v>Fa '08</c:v>
                </c:pt>
                <c:pt idx="17">
                  <c:v>Sp '09</c:v>
                </c:pt>
                <c:pt idx="18">
                  <c:v>Fa '09</c:v>
                </c:pt>
                <c:pt idx="19">
                  <c:v>Sp '10</c:v>
                </c:pt>
                <c:pt idx="20">
                  <c:v>Fa '10</c:v>
                </c:pt>
                <c:pt idx="21">
                  <c:v>Sp '11</c:v>
                </c:pt>
                <c:pt idx="22">
                  <c:v>Fa '11</c:v>
                </c:pt>
                <c:pt idx="23">
                  <c:v>Sp '12</c:v>
                </c:pt>
                <c:pt idx="24">
                  <c:v>Fa '12</c:v>
                </c:pt>
                <c:pt idx="25">
                  <c:v>Sp '13 </c:v>
                </c:pt>
                <c:pt idx="26">
                  <c:v>Fa '13 </c:v>
                </c:pt>
                <c:pt idx="27">
                  <c:v>Sp '14</c:v>
                </c:pt>
                <c:pt idx="28">
                  <c:v>Fa '14</c:v>
                </c:pt>
              </c:strCache>
            </c:strRef>
          </c:cat>
          <c:val>
            <c:numRef>
              <c:f>Sheet1!$B$3:$AD$3</c:f>
              <c:numCache>
                <c:formatCode>General</c:formatCode>
                <c:ptCount val="29"/>
                <c:pt idx="0">
                  <c:v>24</c:v>
                </c:pt>
                <c:pt idx="1">
                  <c:v>23</c:v>
                </c:pt>
                <c:pt idx="2">
                  <c:v>15</c:v>
                </c:pt>
                <c:pt idx="3">
                  <c:v>26</c:v>
                </c:pt>
                <c:pt idx="4">
                  <c:v>21</c:v>
                </c:pt>
                <c:pt idx="5">
                  <c:v>25</c:v>
                </c:pt>
                <c:pt idx="6">
                  <c:v>34</c:v>
                </c:pt>
                <c:pt idx="7">
                  <c:v>31</c:v>
                </c:pt>
                <c:pt idx="8">
                  <c:v>24</c:v>
                </c:pt>
                <c:pt idx="9">
                  <c:v>29</c:v>
                </c:pt>
                <c:pt idx="10">
                  <c:v>27</c:v>
                </c:pt>
                <c:pt idx="11">
                  <c:v>26</c:v>
                </c:pt>
                <c:pt idx="12">
                  <c:v>29</c:v>
                </c:pt>
                <c:pt idx="13">
                  <c:v>27</c:v>
                </c:pt>
                <c:pt idx="14">
                  <c:v>33</c:v>
                </c:pt>
                <c:pt idx="15">
                  <c:v>32</c:v>
                </c:pt>
                <c:pt idx="16">
                  <c:v>31</c:v>
                </c:pt>
                <c:pt idx="17">
                  <c:v>28</c:v>
                </c:pt>
                <c:pt idx="18">
                  <c:v>27</c:v>
                </c:pt>
                <c:pt idx="19">
                  <c:v>28</c:v>
                </c:pt>
                <c:pt idx="20">
                  <c:v>28</c:v>
                </c:pt>
                <c:pt idx="21">
                  <c:v>28</c:v>
                </c:pt>
                <c:pt idx="22">
                  <c:v>32</c:v>
                </c:pt>
                <c:pt idx="23">
                  <c:v>41</c:v>
                </c:pt>
                <c:pt idx="24">
                  <c:v>36</c:v>
                </c:pt>
                <c:pt idx="25">
                  <c:v>33</c:v>
                </c:pt>
                <c:pt idx="26">
                  <c:v>35</c:v>
                </c:pt>
                <c:pt idx="27">
                  <c:v>33</c:v>
                </c:pt>
                <c:pt idx="28">
                  <c:v>38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Unsure</c:v>
                </c:pt>
              </c:strCache>
            </c:strRef>
          </c:tx>
          <c:spPr>
            <a:ln w="63500"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Sheet1!$B$1:$AD$1</c:f>
              <c:strCache>
                <c:ptCount val="29"/>
                <c:pt idx="0">
                  <c:v>Fa '00</c:v>
                </c:pt>
                <c:pt idx="1">
                  <c:v>Sp '01</c:v>
                </c:pt>
                <c:pt idx="2">
                  <c:v>Fa '01</c:v>
                </c:pt>
                <c:pt idx="3">
                  <c:v>Sp '02</c:v>
                </c:pt>
                <c:pt idx="4">
                  <c:v>Fa '02</c:v>
                </c:pt>
                <c:pt idx="5">
                  <c:v>Sp '03</c:v>
                </c:pt>
                <c:pt idx="6">
                  <c:v>Fa '03</c:v>
                </c:pt>
                <c:pt idx="7">
                  <c:v>Sp '04</c:v>
                </c:pt>
                <c:pt idx="8">
                  <c:v>Fa '04</c:v>
                </c:pt>
                <c:pt idx="9">
                  <c:v>Sp '05</c:v>
                </c:pt>
                <c:pt idx="10">
                  <c:v>Fa '05</c:v>
                </c:pt>
                <c:pt idx="11">
                  <c:v>Sp '06</c:v>
                </c:pt>
                <c:pt idx="12">
                  <c:v>Fa '06</c:v>
                </c:pt>
                <c:pt idx="13">
                  <c:v>Sp '07</c:v>
                </c:pt>
                <c:pt idx="14">
                  <c:v>Fa '07</c:v>
                </c:pt>
                <c:pt idx="15">
                  <c:v>Sp '08</c:v>
                </c:pt>
                <c:pt idx="16">
                  <c:v>Fa '08</c:v>
                </c:pt>
                <c:pt idx="17">
                  <c:v>Sp '09</c:v>
                </c:pt>
                <c:pt idx="18">
                  <c:v>Fa '09</c:v>
                </c:pt>
                <c:pt idx="19">
                  <c:v>Sp '10</c:v>
                </c:pt>
                <c:pt idx="20">
                  <c:v>Fa '10</c:v>
                </c:pt>
                <c:pt idx="21">
                  <c:v>Sp '11</c:v>
                </c:pt>
                <c:pt idx="22">
                  <c:v>Fa '11</c:v>
                </c:pt>
                <c:pt idx="23">
                  <c:v>Sp '12</c:v>
                </c:pt>
                <c:pt idx="24">
                  <c:v>Fa '12</c:v>
                </c:pt>
                <c:pt idx="25">
                  <c:v>Sp '13 </c:v>
                </c:pt>
                <c:pt idx="26">
                  <c:v>Fa '13 </c:v>
                </c:pt>
                <c:pt idx="27">
                  <c:v>Sp '14</c:v>
                </c:pt>
                <c:pt idx="28">
                  <c:v>Fa '14</c:v>
                </c:pt>
              </c:strCache>
            </c:strRef>
          </c:cat>
          <c:val>
            <c:numRef>
              <c:f>Sheet1!$B$4:$AD$4</c:f>
              <c:numCache>
                <c:formatCode>General</c:formatCode>
                <c:ptCount val="29"/>
                <c:pt idx="0">
                  <c:v>20</c:v>
                </c:pt>
                <c:pt idx="1">
                  <c:v>15</c:v>
                </c:pt>
                <c:pt idx="2">
                  <c:v>19</c:v>
                </c:pt>
                <c:pt idx="3">
                  <c:v>14</c:v>
                </c:pt>
                <c:pt idx="4">
                  <c:v>18</c:v>
                </c:pt>
                <c:pt idx="5">
                  <c:v>13</c:v>
                </c:pt>
                <c:pt idx="6">
                  <c:v>15</c:v>
                </c:pt>
                <c:pt idx="7">
                  <c:v>12</c:v>
                </c:pt>
                <c:pt idx="8">
                  <c:v>19</c:v>
                </c:pt>
                <c:pt idx="9">
                  <c:v>18</c:v>
                </c:pt>
                <c:pt idx="10">
                  <c:v>16</c:v>
                </c:pt>
                <c:pt idx="11">
                  <c:v>18</c:v>
                </c:pt>
                <c:pt idx="12">
                  <c:v>20</c:v>
                </c:pt>
                <c:pt idx="13">
                  <c:v>21</c:v>
                </c:pt>
                <c:pt idx="14">
                  <c:v>16</c:v>
                </c:pt>
                <c:pt idx="15">
                  <c:v>17</c:v>
                </c:pt>
                <c:pt idx="16">
                  <c:v>17</c:v>
                </c:pt>
                <c:pt idx="17">
                  <c:v>25</c:v>
                </c:pt>
                <c:pt idx="18">
                  <c:v>21</c:v>
                </c:pt>
                <c:pt idx="19">
                  <c:v>20</c:v>
                </c:pt>
                <c:pt idx="20">
                  <c:v>23</c:v>
                </c:pt>
                <c:pt idx="21">
                  <c:v>22</c:v>
                </c:pt>
                <c:pt idx="22">
                  <c:v>22</c:v>
                </c:pt>
                <c:pt idx="23">
                  <c:v>16</c:v>
                </c:pt>
                <c:pt idx="24">
                  <c:v>14</c:v>
                </c:pt>
                <c:pt idx="25">
                  <c:v>18</c:v>
                </c:pt>
                <c:pt idx="26">
                  <c:v>16</c:v>
                </c:pt>
                <c:pt idx="27">
                  <c:v>17</c:v>
                </c:pt>
                <c:pt idx="28">
                  <c:v>13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34873968"/>
        <c:axId val="634874752"/>
      </c:lineChart>
      <c:catAx>
        <c:axId val="634873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34874752"/>
        <c:crosses val="autoZero"/>
        <c:auto val="1"/>
        <c:lblAlgn val="ctr"/>
        <c:lblOffset val="100"/>
        <c:noMultiLvlLbl val="0"/>
      </c:catAx>
      <c:valAx>
        <c:axId val="634874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3487396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Sheet2!$C$21</c:f>
              <c:strCache>
                <c:ptCount val="1"/>
                <c:pt idx="0">
                  <c:v>Economy </c:v>
                </c:pt>
              </c:strCache>
            </c:strRef>
          </c:tx>
          <c:spPr>
            <a:ln w="50800" cap="rnd">
              <a:solidFill>
                <a:srgbClr val="33CC3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Sheet2!$D$20:$R$20</c:f>
              <c:strCache>
                <c:ptCount val="15"/>
                <c:pt idx="0">
                  <c:v>Fall '07</c:v>
                </c:pt>
                <c:pt idx="1">
                  <c:v>Spring '08 </c:v>
                </c:pt>
                <c:pt idx="2">
                  <c:v>Fall '08</c:v>
                </c:pt>
                <c:pt idx="3">
                  <c:v>Spring '09</c:v>
                </c:pt>
                <c:pt idx="4">
                  <c:v>Fall '09</c:v>
                </c:pt>
                <c:pt idx="5">
                  <c:v>Spring '10 </c:v>
                </c:pt>
                <c:pt idx="6">
                  <c:v>Fall '10</c:v>
                </c:pt>
                <c:pt idx="7">
                  <c:v>Spring '11</c:v>
                </c:pt>
                <c:pt idx="8">
                  <c:v>Fall '11</c:v>
                </c:pt>
                <c:pt idx="9">
                  <c:v>Spring '12</c:v>
                </c:pt>
                <c:pt idx="10">
                  <c:v>Fall '12</c:v>
                </c:pt>
                <c:pt idx="11">
                  <c:v>Spring '13 </c:v>
                </c:pt>
                <c:pt idx="12">
                  <c:v>Fall '13</c:v>
                </c:pt>
                <c:pt idx="13">
                  <c:v>Spring</c:v>
                </c:pt>
                <c:pt idx="14">
                  <c:v>Fall '14</c:v>
                </c:pt>
              </c:strCache>
            </c:strRef>
          </c:cat>
          <c:val>
            <c:numRef>
              <c:f>Sheet2!$D$21:$R$21</c:f>
              <c:numCache>
                <c:formatCode>General</c:formatCode>
                <c:ptCount val="15"/>
                <c:pt idx="0">
                  <c:v>8</c:v>
                </c:pt>
                <c:pt idx="1">
                  <c:v>23</c:v>
                </c:pt>
                <c:pt idx="2">
                  <c:v>38</c:v>
                </c:pt>
                <c:pt idx="3">
                  <c:v>48</c:v>
                </c:pt>
                <c:pt idx="4">
                  <c:v>33</c:v>
                </c:pt>
                <c:pt idx="5">
                  <c:v>36</c:v>
                </c:pt>
                <c:pt idx="6">
                  <c:v>36</c:v>
                </c:pt>
                <c:pt idx="7">
                  <c:v>35</c:v>
                </c:pt>
                <c:pt idx="8">
                  <c:v>48</c:v>
                </c:pt>
                <c:pt idx="9">
                  <c:v>30</c:v>
                </c:pt>
                <c:pt idx="10">
                  <c:v>27</c:v>
                </c:pt>
                <c:pt idx="11">
                  <c:v>23</c:v>
                </c:pt>
                <c:pt idx="12">
                  <c:v>16</c:v>
                </c:pt>
                <c:pt idx="13">
                  <c:v>16</c:v>
                </c:pt>
                <c:pt idx="14">
                  <c:v>18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Sheet2!$C$22</c:f>
              <c:strCache>
                <c:ptCount val="1"/>
                <c:pt idx="0">
                  <c:v>Education </c:v>
                </c:pt>
              </c:strCache>
            </c:strRef>
          </c:tx>
          <c:spPr>
            <a:ln w="508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Sheet2!$D$20:$R$20</c:f>
              <c:strCache>
                <c:ptCount val="15"/>
                <c:pt idx="0">
                  <c:v>Fall '07</c:v>
                </c:pt>
                <c:pt idx="1">
                  <c:v>Spring '08 </c:v>
                </c:pt>
                <c:pt idx="2">
                  <c:v>Fall '08</c:v>
                </c:pt>
                <c:pt idx="3">
                  <c:v>Spring '09</c:v>
                </c:pt>
                <c:pt idx="4">
                  <c:v>Fall '09</c:v>
                </c:pt>
                <c:pt idx="5">
                  <c:v>Spring '10 </c:v>
                </c:pt>
                <c:pt idx="6">
                  <c:v>Fall '10</c:v>
                </c:pt>
                <c:pt idx="7">
                  <c:v>Spring '11</c:v>
                </c:pt>
                <c:pt idx="8">
                  <c:v>Fall '11</c:v>
                </c:pt>
                <c:pt idx="9">
                  <c:v>Spring '12</c:v>
                </c:pt>
                <c:pt idx="10">
                  <c:v>Fall '12</c:v>
                </c:pt>
                <c:pt idx="11">
                  <c:v>Spring '13 </c:v>
                </c:pt>
                <c:pt idx="12">
                  <c:v>Fall '13</c:v>
                </c:pt>
                <c:pt idx="13">
                  <c:v>Spring</c:v>
                </c:pt>
                <c:pt idx="14">
                  <c:v>Fall '14</c:v>
                </c:pt>
              </c:strCache>
            </c:strRef>
          </c:cat>
          <c:val>
            <c:numRef>
              <c:f>Sheet2!$D$22:$R$22</c:f>
              <c:numCache>
                <c:formatCode>General</c:formatCode>
                <c:ptCount val="15"/>
                <c:pt idx="0">
                  <c:v>12</c:v>
                </c:pt>
                <c:pt idx="1">
                  <c:v>12</c:v>
                </c:pt>
                <c:pt idx="2">
                  <c:v>10</c:v>
                </c:pt>
                <c:pt idx="3">
                  <c:v>8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5</c:v>
                </c:pt>
                <c:pt idx="9">
                  <c:v>7</c:v>
                </c:pt>
                <c:pt idx="10">
                  <c:v>8</c:v>
                </c:pt>
                <c:pt idx="11">
                  <c:v>8</c:v>
                </c:pt>
                <c:pt idx="12">
                  <c:v>6</c:v>
                </c:pt>
                <c:pt idx="13">
                  <c:v>12</c:v>
                </c:pt>
                <c:pt idx="14">
                  <c:v>11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Sheet2!$C$23</c:f>
              <c:strCache>
                <c:ptCount val="1"/>
                <c:pt idx="0">
                  <c:v>Crime / drugs</c:v>
                </c:pt>
              </c:strCache>
            </c:strRef>
          </c:tx>
          <c:spPr>
            <a:ln w="508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Sheet2!$D$20:$R$20</c:f>
              <c:strCache>
                <c:ptCount val="15"/>
                <c:pt idx="0">
                  <c:v>Fall '07</c:v>
                </c:pt>
                <c:pt idx="1">
                  <c:v>Spring '08 </c:v>
                </c:pt>
                <c:pt idx="2">
                  <c:v>Fall '08</c:v>
                </c:pt>
                <c:pt idx="3">
                  <c:v>Spring '09</c:v>
                </c:pt>
                <c:pt idx="4">
                  <c:v>Fall '09</c:v>
                </c:pt>
                <c:pt idx="5">
                  <c:v>Spring '10 </c:v>
                </c:pt>
                <c:pt idx="6">
                  <c:v>Fall '10</c:v>
                </c:pt>
                <c:pt idx="7">
                  <c:v>Spring '11</c:v>
                </c:pt>
                <c:pt idx="8">
                  <c:v>Fall '11</c:v>
                </c:pt>
                <c:pt idx="9">
                  <c:v>Spring '12</c:v>
                </c:pt>
                <c:pt idx="10">
                  <c:v>Fall '12</c:v>
                </c:pt>
                <c:pt idx="11">
                  <c:v>Spring '13 </c:v>
                </c:pt>
                <c:pt idx="12">
                  <c:v>Fall '13</c:v>
                </c:pt>
                <c:pt idx="13">
                  <c:v>Spring</c:v>
                </c:pt>
                <c:pt idx="14">
                  <c:v>Fall '14</c:v>
                </c:pt>
              </c:strCache>
            </c:strRef>
          </c:cat>
          <c:val>
            <c:numRef>
              <c:f>Sheet2!$D$23:$R$23</c:f>
              <c:numCache>
                <c:formatCode>General</c:formatCode>
                <c:ptCount val="15"/>
                <c:pt idx="0">
                  <c:v>10</c:v>
                </c:pt>
                <c:pt idx="1">
                  <c:v>6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  <c:pt idx="8">
                  <c:v>8</c:v>
                </c:pt>
                <c:pt idx="9">
                  <c:v>4</c:v>
                </c:pt>
                <c:pt idx="10">
                  <c:v>7</c:v>
                </c:pt>
                <c:pt idx="11">
                  <c:v>5</c:v>
                </c:pt>
                <c:pt idx="12">
                  <c:v>9</c:v>
                </c:pt>
                <c:pt idx="13">
                  <c:v>8</c:v>
                </c:pt>
                <c:pt idx="14">
                  <c:v>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Sheet2!$C$24</c:f>
              <c:strCache>
                <c:ptCount val="1"/>
                <c:pt idx="0">
                  <c:v>Taxes – too high </c:v>
                </c:pt>
              </c:strCache>
            </c:strRef>
          </c:tx>
          <c:spPr>
            <a:ln w="508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Sheet2!$D$20:$R$20</c:f>
              <c:strCache>
                <c:ptCount val="15"/>
                <c:pt idx="0">
                  <c:v>Fall '07</c:v>
                </c:pt>
                <c:pt idx="1">
                  <c:v>Spring '08 </c:v>
                </c:pt>
                <c:pt idx="2">
                  <c:v>Fall '08</c:v>
                </c:pt>
                <c:pt idx="3">
                  <c:v>Spring '09</c:v>
                </c:pt>
                <c:pt idx="4">
                  <c:v>Fall '09</c:v>
                </c:pt>
                <c:pt idx="5">
                  <c:v>Spring '10 </c:v>
                </c:pt>
                <c:pt idx="6">
                  <c:v>Fall '10</c:v>
                </c:pt>
                <c:pt idx="7">
                  <c:v>Spring '11</c:v>
                </c:pt>
                <c:pt idx="8">
                  <c:v>Fall '11</c:v>
                </c:pt>
                <c:pt idx="9">
                  <c:v>Spring '12</c:v>
                </c:pt>
                <c:pt idx="10">
                  <c:v>Fall '12</c:v>
                </c:pt>
                <c:pt idx="11">
                  <c:v>Spring '13 </c:v>
                </c:pt>
                <c:pt idx="12">
                  <c:v>Fall '13</c:v>
                </c:pt>
                <c:pt idx="13">
                  <c:v>Spring</c:v>
                </c:pt>
                <c:pt idx="14">
                  <c:v>Fall '14</c:v>
                </c:pt>
              </c:strCache>
            </c:strRef>
          </c:cat>
          <c:val>
            <c:numRef>
              <c:f>Sheet2!$D$24:$R$24</c:f>
              <c:numCache>
                <c:formatCode>General</c:formatCode>
                <c:ptCount val="15"/>
                <c:pt idx="0">
                  <c:v>17</c:v>
                </c:pt>
                <c:pt idx="1">
                  <c:v>16</c:v>
                </c:pt>
                <c:pt idx="2">
                  <c:v>12</c:v>
                </c:pt>
                <c:pt idx="3">
                  <c:v>10</c:v>
                </c:pt>
                <c:pt idx="4">
                  <c:v>12</c:v>
                </c:pt>
                <c:pt idx="5">
                  <c:v>11</c:v>
                </c:pt>
                <c:pt idx="6">
                  <c:v>13</c:v>
                </c:pt>
                <c:pt idx="7">
                  <c:v>11</c:v>
                </c:pt>
                <c:pt idx="8">
                  <c:v>9</c:v>
                </c:pt>
                <c:pt idx="9">
                  <c:v>17</c:v>
                </c:pt>
                <c:pt idx="10">
                  <c:v>17</c:v>
                </c:pt>
                <c:pt idx="11">
                  <c:v>19</c:v>
                </c:pt>
                <c:pt idx="12">
                  <c:v>19</c:v>
                </c:pt>
                <c:pt idx="13">
                  <c:v>22</c:v>
                </c:pt>
                <c:pt idx="14">
                  <c:v>27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Sheet2!$C$25</c:f>
              <c:strCache>
                <c:ptCount val="1"/>
                <c:pt idx="0">
                  <c:v>Govt. inefficient, corrupt</c:v>
                </c:pt>
              </c:strCache>
            </c:strRef>
          </c:tx>
          <c:spPr>
            <a:ln w="508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Sheet2!$D$20:$R$20</c:f>
              <c:strCache>
                <c:ptCount val="15"/>
                <c:pt idx="0">
                  <c:v>Fall '07</c:v>
                </c:pt>
                <c:pt idx="1">
                  <c:v>Spring '08 </c:v>
                </c:pt>
                <c:pt idx="2">
                  <c:v>Fall '08</c:v>
                </c:pt>
                <c:pt idx="3">
                  <c:v>Spring '09</c:v>
                </c:pt>
                <c:pt idx="4">
                  <c:v>Fall '09</c:v>
                </c:pt>
                <c:pt idx="5">
                  <c:v>Spring '10 </c:v>
                </c:pt>
                <c:pt idx="6">
                  <c:v>Fall '10</c:v>
                </c:pt>
                <c:pt idx="7">
                  <c:v>Spring '11</c:v>
                </c:pt>
                <c:pt idx="8">
                  <c:v>Fall '11</c:v>
                </c:pt>
                <c:pt idx="9">
                  <c:v>Spring '12</c:v>
                </c:pt>
                <c:pt idx="10">
                  <c:v>Fall '12</c:v>
                </c:pt>
                <c:pt idx="11">
                  <c:v>Spring '13 </c:v>
                </c:pt>
                <c:pt idx="12">
                  <c:v>Fall '13</c:v>
                </c:pt>
                <c:pt idx="13">
                  <c:v>Spring</c:v>
                </c:pt>
                <c:pt idx="14">
                  <c:v>Fall '14</c:v>
                </c:pt>
              </c:strCache>
            </c:strRef>
          </c:cat>
          <c:val>
            <c:numRef>
              <c:f>Sheet2!$D$25:$R$25</c:f>
              <c:numCache>
                <c:formatCode>General</c:formatCode>
                <c:ptCount val="15"/>
                <c:pt idx="0">
                  <c:v>3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4</c:v>
                </c:pt>
                <c:pt idx="9">
                  <c:v>9</c:v>
                </c:pt>
                <c:pt idx="10">
                  <c:v>9</c:v>
                </c:pt>
                <c:pt idx="11">
                  <c:v>11</c:v>
                </c:pt>
                <c:pt idx="12">
                  <c:v>17</c:v>
                </c:pt>
                <c:pt idx="13">
                  <c:v>8</c:v>
                </c:pt>
                <c:pt idx="14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7576928"/>
        <c:axId val="567568304"/>
      </c:lineChart>
      <c:catAx>
        <c:axId val="567576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7568304"/>
        <c:crosses val="autoZero"/>
        <c:auto val="1"/>
        <c:lblAlgn val="ctr"/>
        <c:lblOffset val="100"/>
        <c:noMultiLvlLbl val="0"/>
      </c:catAx>
      <c:valAx>
        <c:axId val="567568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7576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County</c:v>
                </c:pt>
              </c:strCache>
            </c:strRef>
          </c:tx>
          <c:spPr>
            <a:ln w="63500">
              <a:solidFill>
                <a:schemeClr val="accent1">
                  <a:lumMod val="60000"/>
                  <a:lumOff val="40000"/>
                </a:schemeClr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Sheet1!$A$2:$A$18</c:f>
              <c:strCache>
                <c:ptCount val="17"/>
                <c:pt idx="0">
                  <c:v>F '06</c:v>
                </c:pt>
                <c:pt idx="1">
                  <c:v>S '07</c:v>
                </c:pt>
                <c:pt idx="2">
                  <c:v>F '07</c:v>
                </c:pt>
                <c:pt idx="3">
                  <c:v>S '08</c:v>
                </c:pt>
                <c:pt idx="4">
                  <c:v>F'08</c:v>
                </c:pt>
                <c:pt idx="5">
                  <c:v>S '09</c:v>
                </c:pt>
                <c:pt idx="6">
                  <c:v>F '09</c:v>
                </c:pt>
                <c:pt idx="7">
                  <c:v>S '10</c:v>
                </c:pt>
                <c:pt idx="8">
                  <c:v>F '10</c:v>
                </c:pt>
                <c:pt idx="9">
                  <c:v>S '11</c:v>
                </c:pt>
                <c:pt idx="10">
                  <c:v>F '11</c:v>
                </c:pt>
                <c:pt idx="11">
                  <c:v>S '12</c:v>
                </c:pt>
                <c:pt idx="12">
                  <c:v>F '12</c:v>
                </c:pt>
                <c:pt idx="13">
                  <c:v>S '13</c:v>
                </c:pt>
                <c:pt idx="14">
                  <c:v>F '13</c:v>
                </c:pt>
                <c:pt idx="15">
                  <c:v>S '14</c:v>
                </c:pt>
                <c:pt idx="16">
                  <c:v>F '14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71</c:v>
                </c:pt>
                <c:pt idx="1">
                  <c:v>71</c:v>
                </c:pt>
                <c:pt idx="2">
                  <c:v>69</c:v>
                </c:pt>
                <c:pt idx="3">
                  <c:v>55</c:v>
                </c:pt>
                <c:pt idx="4">
                  <c:v>49</c:v>
                </c:pt>
                <c:pt idx="5">
                  <c:v>46</c:v>
                </c:pt>
                <c:pt idx="6">
                  <c:v>48</c:v>
                </c:pt>
                <c:pt idx="7">
                  <c:v>44</c:v>
                </c:pt>
                <c:pt idx="8">
                  <c:v>45</c:v>
                </c:pt>
                <c:pt idx="9">
                  <c:v>49</c:v>
                </c:pt>
                <c:pt idx="10">
                  <c:v>48</c:v>
                </c:pt>
                <c:pt idx="11">
                  <c:v>51</c:v>
                </c:pt>
                <c:pt idx="12">
                  <c:v>48</c:v>
                </c:pt>
                <c:pt idx="13">
                  <c:v>49</c:v>
                </c:pt>
                <c:pt idx="14">
                  <c:v>53</c:v>
                </c:pt>
                <c:pt idx="15">
                  <c:v>50</c:v>
                </c:pt>
                <c:pt idx="16">
                  <c:v>44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State</c:v>
                </c:pt>
              </c:strCache>
            </c:strRef>
          </c:tx>
          <c:spPr>
            <a:ln w="63500">
              <a:solidFill>
                <a:schemeClr val="accent5">
                  <a:lumMod val="75000"/>
                </a:schemeClr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Sheet1!$A$2:$A$18</c:f>
              <c:strCache>
                <c:ptCount val="17"/>
                <c:pt idx="0">
                  <c:v>F '06</c:v>
                </c:pt>
                <c:pt idx="1">
                  <c:v>S '07</c:v>
                </c:pt>
                <c:pt idx="2">
                  <c:v>F '07</c:v>
                </c:pt>
                <c:pt idx="3">
                  <c:v>S '08</c:v>
                </c:pt>
                <c:pt idx="4">
                  <c:v>F'08</c:v>
                </c:pt>
                <c:pt idx="5">
                  <c:v>S '09</c:v>
                </c:pt>
                <c:pt idx="6">
                  <c:v>F '09</c:v>
                </c:pt>
                <c:pt idx="7">
                  <c:v>S '10</c:v>
                </c:pt>
                <c:pt idx="8">
                  <c:v>F '10</c:v>
                </c:pt>
                <c:pt idx="9">
                  <c:v>S '11</c:v>
                </c:pt>
                <c:pt idx="10">
                  <c:v>F '11</c:v>
                </c:pt>
                <c:pt idx="11">
                  <c:v>S '12</c:v>
                </c:pt>
                <c:pt idx="12">
                  <c:v>F '12</c:v>
                </c:pt>
                <c:pt idx="13">
                  <c:v>S '13</c:v>
                </c:pt>
                <c:pt idx="14">
                  <c:v>F '13</c:v>
                </c:pt>
                <c:pt idx="15">
                  <c:v>S '14</c:v>
                </c:pt>
                <c:pt idx="16">
                  <c:v>F '14</c:v>
                </c:pt>
              </c:strCache>
            </c:strRef>
          </c:cat>
          <c:val>
            <c:numRef>
              <c:f>Sheet1!$C$2:$C$18</c:f>
              <c:numCache>
                <c:formatCode>General</c:formatCode>
                <c:ptCount val="17"/>
                <c:pt idx="5">
                  <c:v>27</c:v>
                </c:pt>
                <c:pt idx="6">
                  <c:v>30</c:v>
                </c:pt>
                <c:pt idx="7">
                  <c:v>31</c:v>
                </c:pt>
                <c:pt idx="8">
                  <c:v>32</c:v>
                </c:pt>
                <c:pt idx="9">
                  <c:v>35</c:v>
                </c:pt>
                <c:pt idx="10">
                  <c:v>33</c:v>
                </c:pt>
                <c:pt idx="11">
                  <c:v>38</c:v>
                </c:pt>
                <c:pt idx="12">
                  <c:v>33</c:v>
                </c:pt>
                <c:pt idx="13">
                  <c:v>30</c:v>
                </c:pt>
                <c:pt idx="14">
                  <c:v>40</c:v>
                </c:pt>
                <c:pt idx="15">
                  <c:v>40</c:v>
                </c:pt>
                <c:pt idx="16">
                  <c:v>28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Federal</c:v>
                </c:pt>
              </c:strCache>
            </c:strRef>
          </c:tx>
          <c:spPr>
            <a:ln w="63500">
              <a:solidFill>
                <a:schemeClr val="accent2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Sheet1!$A$2:$A$18</c:f>
              <c:strCache>
                <c:ptCount val="17"/>
                <c:pt idx="0">
                  <c:v>F '06</c:v>
                </c:pt>
                <c:pt idx="1">
                  <c:v>S '07</c:v>
                </c:pt>
                <c:pt idx="2">
                  <c:v>F '07</c:v>
                </c:pt>
                <c:pt idx="3">
                  <c:v>S '08</c:v>
                </c:pt>
                <c:pt idx="4">
                  <c:v>F'08</c:v>
                </c:pt>
                <c:pt idx="5">
                  <c:v>S '09</c:v>
                </c:pt>
                <c:pt idx="6">
                  <c:v>F '09</c:v>
                </c:pt>
                <c:pt idx="7">
                  <c:v>S '10</c:v>
                </c:pt>
                <c:pt idx="8">
                  <c:v>F '10</c:v>
                </c:pt>
                <c:pt idx="9">
                  <c:v>S '11</c:v>
                </c:pt>
                <c:pt idx="10">
                  <c:v>F '11</c:v>
                </c:pt>
                <c:pt idx="11">
                  <c:v>S '12</c:v>
                </c:pt>
                <c:pt idx="12">
                  <c:v>F '12</c:v>
                </c:pt>
                <c:pt idx="13">
                  <c:v>S '13</c:v>
                </c:pt>
                <c:pt idx="14">
                  <c:v>F '13</c:v>
                </c:pt>
                <c:pt idx="15">
                  <c:v>S '14</c:v>
                </c:pt>
                <c:pt idx="16">
                  <c:v>F '14</c:v>
                </c:pt>
              </c:strCache>
            </c:strRef>
          </c:cat>
          <c:val>
            <c:numRef>
              <c:f>Sheet1!$D$2:$D$18</c:f>
              <c:numCache>
                <c:formatCode>General</c:formatCode>
                <c:ptCount val="17"/>
                <c:pt idx="5">
                  <c:v>5</c:v>
                </c:pt>
                <c:pt idx="6">
                  <c:v>11</c:v>
                </c:pt>
                <c:pt idx="7">
                  <c:v>11</c:v>
                </c:pt>
                <c:pt idx="8">
                  <c:v>11</c:v>
                </c:pt>
                <c:pt idx="9">
                  <c:v>11</c:v>
                </c:pt>
                <c:pt idx="10">
                  <c:v>9</c:v>
                </c:pt>
                <c:pt idx="11">
                  <c:v>13</c:v>
                </c:pt>
                <c:pt idx="12">
                  <c:v>16</c:v>
                </c:pt>
                <c:pt idx="13">
                  <c:v>12</c:v>
                </c:pt>
                <c:pt idx="14">
                  <c:v>14</c:v>
                </c:pt>
                <c:pt idx="15">
                  <c:v>21</c:v>
                </c:pt>
                <c:pt idx="16">
                  <c:v>16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34862992"/>
        <c:axId val="634867696"/>
      </c:lineChart>
      <c:catAx>
        <c:axId val="6348629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34867696"/>
        <c:crosses val="autoZero"/>
        <c:auto val="1"/>
        <c:lblAlgn val="ctr"/>
        <c:lblOffset val="100"/>
        <c:noMultiLvlLbl val="0"/>
      </c:catAx>
      <c:valAx>
        <c:axId val="634867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3486299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ysClr val="window" lastClr="FFFFFF"/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Graph 5a: Minimum Wage - Percentage Above or Below the Average (60% support)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Sheet1!$H$29</c:f>
              <c:strCache>
                <c:ptCount val="1"/>
                <c:pt idx="0">
                  <c:v>Minimum Wage</c:v>
                </c:pt>
              </c:strCache>
            </c:strRef>
          </c:tx>
          <c:spPr>
            <a:solidFill>
              <a:srgbClr val="AACAE2">
                <a:lumMod val="60000"/>
                <a:lumOff val="40000"/>
              </a:srgb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Sheet1!$I$28:$P$28</c:f>
              <c:strCache>
                <c:ptCount val="8"/>
                <c:pt idx="0">
                  <c:v>Dem</c:v>
                </c:pt>
                <c:pt idx="1">
                  <c:v>Rep</c:v>
                </c:pt>
                <c:pt idx="2">
                  <c:v>Unaffiliated</c:v>
                </c:pt>
                <c:pt idx="3">
                  <c:v>Liberal</c:v>
                </c:pt>
                <c:pt idx="4">
                  <c:v>Moderate</c:v>
                </c:pt>
                <c:pt idx="5">
                  <c:v>Conservative</c:v>
                </c:pt>
                <c:pt idx="6">
                  <c:v>Af-Am</c:v>
                </c:pt>
                <c:pt idx="7">
                  <c:v>Whites</c:v>
                </c:pt>
              </c:strCache>
            </c:strRef>
          </c:cat>
          <c:val>
            <c:numRef>
              <c:f>Sheet1!$I$29:$P$29</c:f>
              <c:numCache>
                <c:formatCode>General</c:formatCode>
                <c:ptCount val="8"/>
                <c:pt idx="0">
                  <c:v>18</c:v>
                </c:pt>
                <c:pt idx="1">
                  <c:v>-23</c:v>
                </c:pt>
                <c:pt idx="2">
                  <c:v>-9</c:v>
                </c:pt>
                <c:pt idx="3">
                  <c:v>27</c:v>
                </c:pt>
                <c:pt idx="4">
                  <c:v>2</c:v>
                </c:pt>
                <c:pt idx="5">
                  <c:v>-25</c:v>
                </c:pt>
                <c:pt idx="6">
                  <c:v>40</c:v>
                </c:pt>
                <c:pt idx="7">
                  <c:v>-17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3111856"/>
        <c:axId val="363106368"/>
      </c:barChart>
      <c:catAx>
        <c:axId val="3631118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63106368"/>
        <c:crosses val="autoZero"/>
        <c:auto val="1"/>
        <c:lblAlgn val="ctr"/>
        <c:lblOffset val="100"/>
        <c:noMultiLvlLbl val="0"/>
      </c:catAx>
      <c:valAx>
        <c:axId val="363106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3111856"/>
        <c:crosses val="autoZero"/>
        <c:crossBetween val="between"/>
      </c:valAx>
    </c:plotArea>
    <c:plotVisOnly val="1"/>
    <c:dispBlanksAs val="gap"/>
    <c:showDLblsOverMax val="0"/>
  </c:chart>
  <c:spPr>
    <a:solidFill>
      <a:srgbClr val="FFFFFF"/>
    </a:solidFill>
  </c:sp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Table 5b: Legalize Marijuana Percentage Above</a:t>
            </a:r>
            <a:r>
              <a:rPr lang="en-US" baseline="0"/>
              <a:t> or Below Average (36%)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Sheet1!$H$34</c:f>
              <c:strCache>
                <c:ptCount val="1"/>
                <c:pt idx="0">
                  <c:v>Legalize Marijuana</c:v>
                </c:pt>
              </c:strCache>
            </c:strRef>
          </c:tx>
          <c:spPr>
            <a:solidFill>
              <a:srgbClr val="AACAE2">
                <a:lumMod val="60000"/>
                <a:lumOff val="40000"/>
              </a:srgb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Sheet1!$I$33:$R$33</c:f>
              <c:strCache>
                <c:ptCount val="10"/>
                <c:pt idx="0">
                  <c:v>Dem</c:v>
                </c:pt>
                <c:pt idx="1">
                  <c:v>Rep</c:v>
                </c:pt>
                <c:pt idx="2">
                  <c:v>Unaffiliated</c:v>
                </c:pt>
                <c:pt idx="3">
                  <c:v>Liberal</c:v>
                </c:pt>
                <c:pt idx="4">
                  <c:v>Moderate</c:v>
                </c:pt>
                <c:pt idx="5">
                  <c:v>Conservative</c:v>
                </c:pt>
                <c:pt idx="6">
                  <c:v>18-40</c:v>
                </c:pt>
                <c:pt idx="7">
                  <c:v>41-55</c:v>
                </c:pt>
                <c:pt idx="8">
                  <c:v>56-70</c:v>
                </c:pt>
                <c:pt idx="9">
                  <c:v>71+</c:v>
                </c:pt>
              </c:strCache>
            </c:strRef>
          </c:cat>
          <c:val>
            <c:numRef>
              <c:f>Sheet1!$I$34:$R$34</c:f>
              <c:numCache>
                <c:formatCode>General</c:formatCode>
                <c:ptCount val="10"/>
                <c:pt idx="0">
                  <c:v>7</c:v>
                </c:pt>
                <c:pt idx="1">
                  <c:v>-9</c:v>
                </c:pt>
                <c:pt idx="2">
                  <c:v>1</c:v>
                </c:pt>
                <c:pt idx="3">
                  <c:v>17</c:v>
                </c:pt>
                <c:pt idx="4">
                  <c:v>2</c:v>
                </c:pt>
                <c:pt idx="5">
                  <c:v>-14</c:v>
                </c:pt>
                <c:pt idx="6">
                  <c:v>17</c:v>
                </c:pt>
                <c:pt idx="7">
                  <c:v>-4</c:v>
                </c:pt>
                <c:pt idx="8">
                  <c:v>-1</c:v>
                </c:pt>
                <c:pt idx="9">
                  <c:v>-12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3107152"/>
        <c:axId val="363109504"/>
      </c:barChart>
      <c:catAx>
        <c:axId val="363107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63109504"/>
        <c:crosses val="autoZero"/>
        <c:auto val="1"/>
        <c:lblAlgn val="ctr"/>
        <c:lblOffset val="100"/>
        <c:noMultiLvlLbl val="0"/>
      </c:catAx>
      <c:valAx>
        <c:axId val="363109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3107152"/>
        <c:crosses val="autoZero"/>
        <c:crossBetween val="between"/>
      </c:valAx>
    </c:plotArea>
    <c:plotVisOnly val="1"/>
    <c:dispBlanksAs val="gap"/>
    <c:showDLblsOverMax val="0"/>
  </c:chart>
  <c:spPr>
    <a:solidFill>
      <a:srgbClr val="FFFFFF"/>
    </a:solidFill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7EEF01C-F3C5-4BA9-8CD8-8EADFB5216AC}" type="datetimeFigureOut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253DA49-A770-4016-BD7E-453B852CE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54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081914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941654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739801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773581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442987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526775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44752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15162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08873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85331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95087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16178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537314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711776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613169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59858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615DC-EE19-4324-8653-6263BC04E7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BBACE-4349-4AF0-9DEF-327D9B832F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E1F807-A4D8-4807-9A10-5A5AF28944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62000" y="762000"/>
            <a:ext cx="7924800" cy="5324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CA7C5-329D-4675-AED3-3023B3F8A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731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362200"/>
            <a:ext cx="3770313" cy="1785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838200" y="4300538"/>
            <a:ext cx="3770313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0AB19-691B-4FAF-B489-ACB2A124A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002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A50F2-04C8-419A-B455-64975EFDB0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3455A5-3A02-4F74-BE7A-D54C16EA7D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1029F6-A24E-4651-9F93-99F7A0CFC5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DF1B0-DA9A-4AEC-ADB3-3B2B728860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127DF-4A91-44F3-8EA7-B6781C1F1A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B22762-5C20-4CB1-9ED0-454FA153D0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035D98-411A-42E5-B016-A361A1E4FC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468491-D955-452B-B842-0C3F449CCE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1BF537C-CB24-49F9-A909-762A65A272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dnataf@aacc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hyperlink" Target="http://www.google.com/imgres?imgurl=http://wilybadger.files.wordpress.com/2009/09/official_portrait_of_barack_obama.jpg&amp;imgrefurl=http://wilybadger.wordpress.com/2009/09/10/&amp;h=2608&amp;w=1916&amp;sz=785&amp;tbnid=DN0xaD5h7BnuzM:&amp;tbnh=150&amp;tbnw=110&amp;prev=/images?q=obama+jpg&amp;zoom=1&amp;q=obama+jpg&amp;usg=__erin6FF1ga1ZDoneQDlWOa0HQw0=&amp;sa=X&amp;ei=D5iTTbOYIaSD0QHY1_zMBw&amp;ved=0CDkQ9QEwBA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>
          <a:xfrm>
            <a:off x="368300" y="748506"/>
            <a:ext cx="4648200" cy="209311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Learning with the </a:t>
            </a:r>
            <a:br>
              <a:rPr lang="en-US" altLang="en-US" sz="3200" dirty="0" smtClean="0"/>
            </a:br>
            <a:r>
              <a:rPr lang="en-US" altLang="en-US" sz="3200" dirty="0" smtClean="0"/>
              <a:t>Center for the Study of Local Issues: </a:t>
            </a:r>
            <a:br>
              <a:rPr lang="en-US" altLang="en-US" sz="3200" dirty="0" smtClean="0"/>
            </a:br>
            <a:r>
              <a:rPr lang="en-US" altLang="en-US" sz="3200" b="1" dirty="0" smtClean="0"/>
              <a:t>Introductory Meeting</a:t>
            </a:r>
          </a:p>
        </p:txBody>
      </p:sp>
      <p:sp>
        <p:nvSpPr>
          <p:cNvPr id="3075" name="TextBox 7"/>
          <p:cNvSpPr txBox="1">
            <a:spLocks noChangeArrowheads="1"/>
          </p:cNvSpPr>
          <p:nvPr/>
        </p:nvSpPr>
        <p:spPr bwMode="auto">
          <a:xfrm>
            <a:off x="2362200" y="3581400"/>
            <a:ext cx="4419600" cy="2586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Dan Nataf, PhD, </a:t>
            </a:r>
            <a:r>
              <a:rPr lang="en-US" altLang="en-US" sz="1800" dirty="0"/>
              <a:t>Director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Center for the Study of Local Issues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Careers 132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Anne Arundel Community College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101 College Parkway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Arnold, MD 21012-1895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http:www2.aacc.edu/</a:t>
            </a:r>
            <a:r>
              <a:rPr lang="en-US" altLang="en-US" sz="1800" dirty="0" err="1"/>
              <a:t>csli</a:t>
            </a:r>
            <a:endParaRPr lang="en-US" altLang="en-US" sz="1800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hlinkClick r:id="rId3"/>
              </a:rPr>
              <a:t>ddnataf@aacc.edu</a:t>
            </a:r>
            <a:endParaRPr lang="en-US" altLang="en-US" sz="1800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410.777.2733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0" y="685800"/>
            <a:ext cx="38100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Agenda:</a:t>
            </a:r>
          </a:p>
          <a:p>
            <a:pPr>
              <a:defRPr/>
            </a:pPr>
            <a:endParaRPr lang="en-US" dirty="0"/>
          </a:p>
          <a:p>
            <a:pPr marL="342900" indent="-342900">
              <a:buFontTx/>
              <a:buAutoNum type="romanUcPeriod"/>
              <a:defRPr/>
            </a:pPr>
            <a:r>
              <a:rPr lang="en-US" dirty="0"/>
              <a:t>Review Mission/History of CSLI</a:t>
            </a:r>
          </a:p>
          <a:p>
            <a:pPr marL="342900" indent="-342900">
              <a:buFontTx/>
              <a:buAutoNum type="romanUcPeriod"/>
              <a:defRPr/>
            </a:pPr>
            <a:r>
              <a:rPr lang="en-US" dirty="0"/>
              <a:t>Understanding surveys</a:t>
            </a:r>
          </a:p>
          <a:p>
            <a:pPr marL="342900" indent="-342900">
              <a:buFontTx/>
              <a:buAutoNum type="romanUcPeriod"/>
              <a:defRPr/>
            </a:pPr>
            <a:r>
              <a:rPr lang="en-US" dirty="0"/>
              <a:t>Your role</a:t>
            </a:r>
          </a:p>
          <a:p>
            <a:pPr marL="342900" indent="-342900">
              <a:buFontTx/>
              <a:buAutoNum type="romanUcPeriod"/>
              <a:defRPr/>
            </a:pPr>
            <a:r>
              <a:rPr lang="en-US" dirty="0"/>
              <a:t>Review previous findings</a:t>
            </a:r>
          </a:p>
          <a:p>
            <a:pPr marL="342900" indent="-342900">
              <a:buFontTx/>
              <a:buAutoNum type="romanUcPeriod"/>
              <a:defRPr/>
            </a:pPr>
            <a:r>
              <a:rPr lang="en-US" dirty="0"/>
              <a:t>Questionnaire</a:t>
            </a:r>
          </a:p>
          <a:p>
            <a:pPr marL="342900" indent="-342900">
              <a:buFontTx/>
              <a:buAutoNum type="romanUcPeriod"/>
              <a:defRPr/>
            </a:pPr>
            <a:r>
              <a:rPr lang="en-US" dirty="0"/>
              <a:t>Next </a:t>
            </a:r>
            <a:r>
              <a:rPr lang="en-US" dirty="0" smtClean="0"/>
              <a:t>steps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507763" y="990600"/>
            <a:ext cx="7407275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/>
              <a:t> </a:t>
            </a:r>
            <a:r>
              <a:rPr lang="en-US" altLang="en-US" sz="2000" b="1" u="sng" dirty="0"/>
              <a:t>How do surveys work? </a:t>
            </a:r>
            <a:r>
              <a:rPr lang="en-US" altLang="en-US" sz="1800" b="1" dirty="0"/>
              <a:t>( Data collection continued</a:t>
            </a:r>
            <a:r>
              <a:rPr lang="en-US" altLang="en-US" sz="1800" b="1" dirty="0" smtClean="0"/>
              <a:t>)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dirty="0">
              <a:solidFill>
                <a:schemeClr val="bg2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bg2"/>
                </a:solidFill>
              </a:rPr>
              <a:t> </a:t>
            </a:r>
            <a:r>
              <a:rPr lang="en-US" altLang="en-US" sz="2000" b="1" dirty="0"/>
              <a:t>How do we choose who shall participate in survey?</a:t>
            </a:r>
            <a:r>
              <a:rPr lang="en-US" altLang="en-US" sz="2000" b="1" dirty="0">
                <a:solidFill>
                  <a:schemeClr val="bg2"/>
                </a:solidFill>
              </a:rPr>
              <a:t/>
            </a:r>
            <a:br>
              <a:rPr lang="en-US" altLang="en-US" sz="2000" b="1" dirty="0">
                <a:solidFill>
                  <a:schemeClr val="bg2"/>
                </a:solidFill>
              </a:rPr>
            </a:br>
            <a:endParaRPr lang="en-US" altLang="en-US" sz="2000" b="1" dirty="0">
              <a:solidFill>
                <a:schemeClr val="bg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>Two choices</a:t>
            </a:r>
            <a:r>
              <a:rPr lang="en-US" altLang="en-US" sz="2000" b="1" dirty="0">
                <a:solidFill>
                  <a:schemeClr val="bg2"/>
                </a:solidFill>
              </a:rPr>
              <a:t>:  </a:t>
            </a:r>
            <a:br>
              <a:rPr lang="en-US" altLang="en-US" sz="2000" b="1" dirty="0">
                <a:solidFill>
                  <a:schemeClr val="bg2"/>
                </a:solidFill>
              </a:rPr>
            </a:b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>(1) Randomly select from listed phone numbers </a:t>
            </a:r>
            <a:b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>(2) Use computer generated “likely unlisted residential numbers within your target jurisdiction”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>	(3)  Add in some </a:t>
            </a:r>
            <a:r>
              <a:rPr lang="en-US" altLang="en-US" sz="2000" b="1" u="sng" dirty="0">
                <a:solidFill>
                  <a:schemeClr val="accent5">
                    <a:lumMod val="50000"/>
                  </a:schemeClr>
                </a:solidFill>
              </a:rPr>
              <a:t>cell phone </a:t>
            </a: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>numbers (current option)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dirty="0">
              <a:solidFill>
                <a:schemeClr val="bg2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/>
              <a:t>CSLI’s lists of numbers are a </a:t>
            </a:r>
            <a:r>
              <a:rPr lang="en-US" altLang="en-US" sz="2000" b="1" dirty="0" smtClean="0"/>
              <a:t>60/40 landline/cell percent </a:t>
            </a:r>
            <a:r>
              <a:rPr lang="en-US" altLang="en-US" sz="2000" b="1" dirty="0"/>
              <a:t>mix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i="1" dirty="0"/>
              <a:t>We start with over 10000 phone numbers!</a:t>
            </a:r>
            <a:r>
              <a:rPr lang="en-US" altLang="en-US" sz="2000" b="1" dirty="0">
                <a:solidFill>
                  <a:schemeClr val="bg2"/>
                </a:solidFill>
              </a:rPr>
              <a:t> </a:t>
            </a:r>
            <a:endParaRPr lang="en-US" altLang="en-US" sz="2000" b="1" dirty="0" smtClean="0">
              <a:solidFill>
                <a:schemeClr val="bg2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i="1" dirty="0">
              <a:solidFill>
                <a:schemeClr val="bg2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i="1" dirty="0">
              <a:solidFill>
                <a:schemeClr val="bg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bg2"/>
                </a:solidFill>
              </a:rPr>
              <a:t>       </a:t>
            </a:r>
            <a:endParaRPr lang="en-US" altLang="en-US" sz="2400" b="1" i="1" dirty="0">
              <a:solidFill>
                <a:schemeClr val="bg2"/>
              </a:solidFill>
            </a:endParaRPr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533400" y="3810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CSLI: The Semi-annual Survey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066800" y="2057400"/>
            <a:ext cx="6553200" cy="609600"/>
          </a:xfrm>
          <a:prstGeom prst="roundRect">
            <a:avLst/>
          </a:prstGeom>
          <a:solidFill>
            <a:schemeClr val="bg2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685800" y="1676400"/>
            <a:ext cx="701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334962" y="792163"/>
            <a:ext cx="7407275" cy="387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/>
              <a:t> </a:t>
            </a:r>
            <a:r>
              <a:rPr lang="en-US" altLang="en-US" sz="2000" b="1" u="sng" dirty="0"/>
              <a:t>How do surveys work? </a:t>
            </a:r>
            <a:r>
              <a:rPr lang="en-US" altLang="en-US" sz="1800" b="1" dirty="0"/>
              <a:t>( Survey assumptions)</a:t>
            </a:r>
            <a:endParaRPr lang="en-US" altLang="en-US" sz="2400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dirty="0" smtClean="0">
              <a:solidFill>
                <a:schemeClr val="bg2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 smtClean="0"/>
              <a:t>What </a:t>
            </a:r>
            <a:r>
              <a:rPr lang="en-US" altLang="en-US" sz="2000" b="1" dirty="0"/>
              <a:t>are we assuming in using telephone numbers?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dirty="0">
              <a:solidFill>
                <a:schemeClr val="bg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bg2"/>
                </a:solidFill>
              </a:rPr>
              <a:t>	</a:t>
            </a:r>
            <a:r>
              <a:rPr lang="en-US" altLang="en-US" sz="2000" b="1" dirty="0"/>
              <a:t>That everyone in our target universe is equally likely to have a phone and willing/able to answer a survey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/>
              <a:t>Could other methods be used to ensure more complete representation?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 dirty="0">
              <a:solidFill>
                <a:srgbClr val="0070C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>Ideally, </a:t>
            </a:r>
            <a:r>
              <a:rPr lang="en-US" altLang="en-US" sz="2000" b="1" dirty="0">
                <a:solidFill>
                  <a:srgbClr val="FF0000"/>
                </a:solidFill>
              </a:rPr>
              <a:t>yes</a:t>
            </a: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>! But the other data collection methods are harder to implement and/or more expensive…</a:t>
            </a:r>
            <a:endParaRPr lang="en-US" altLang="en-US" sz="24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3832226"/>
            <a:ext cx="7162800" cy="8382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533400" y="3810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CSLI: The Semi-annual Survey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85800" y="2133600"/>
            <a:ext cx="6934200" cy="685800"/>
          </a:xfrm>
          <a:prstGeom prst="roundRect">
            <a:avLst/>
          </a:prstGeom>
          <a:solidFill>
            <a:schemeClr val="bg2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1447800"/>
            <a:ext cx="701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228600" y="914400"/>
            <a:ext cx="7924800" cy="4288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/>
              <a:t> </a:t>
            </a:r>
            <a:r>
              <a:rPr lang="en-US" altLang="en-US" sz="2000" b="1" u="sng" dirty="0"/>
              <a:t>How do surveys work?</a:t>
            </a:r>
            <a:r>
              <a:rPr lang="en-US" altLang="en-US" sz="2000" b="1" dirty="0"/>
              <a:t> (Sources of error)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/>
              <a:t>What are other data collection challenges?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dirty="0"/>
          </a:p>
          <a:p>
            <a:pPr lvl="3" eaLnBrk="1" hangingPunct="1">
              <a:lnSpc>
                <a:spcPts val="1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chemeClr val="bg2"/>
                </a:solidFill>
              </a:rPr>
              <a:t/>
            </a:r>
            <a:br>
              <a:rPr lang="en-US" altLang="en-US" b="1" dirty="0">
                <a:solidFill>
                  <a:schemeClr val="bg2"/>
                </a:solidFill>
              </a:rPr>
            </a:br>
            <a:r>
              <a:rPr lang="en-US" altLang="en-US" b="1" dirty="0">
                <a:solidFill>
                  <a:schemeClr val="tx2">
                    <a:lumMod val="75000"/>
                  </a:schemeClr>
                </a:solidFill>
              </a:rPr>
              <a:t>* Interviewer bias </a:t>
            </a:r>
          </a:p>
          <a:p>
            <a:pPr lvl="3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chemeClr val="tx2">
                    <a:lumMod val="75000"/>
                  </a:schemeClr>
                </a:solidFill>
              </a:rPr>
              <a:t>	* Social desirability (“Halo effect”)</a:t>
            </a:r>
          </a:p>
          <a:p>
            <a:pPr lvl="3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chemeClr val="tx2">
                    <a:lumMod val="75000"/>
                  </a:schemeClr>
                </a:solidFill>
              </a:rPr>
              <a:t>	* Unclear questions</a:t>
            </a:r>
          </a:p>
          <a:p>
            <a:pPr lvl="3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chemeClr val="tx2">
                    <a:lumMod val="75000"/>
                  </a:schemeClr>
                </a:solidFill>
              </a:rPr>
              <a:t>	* Non-attitudes</a:t>
            </a:r>
          </a:p>
          <a:p>
            <a:pPr lvl="3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chemeClr val="tx2">
                    <a:lumMod val="75000"/>
                  </a:schemeClr>
                </a:solidFill>
              </a:rPr>
              <a:t>	* Non-response bias (both overall and to items)</a:t>
            </a:r>
            <a:br>
              <a:rPr lang="en-US" altLang="en-US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altLang="en-US" b="1" dirty="0">
                <a:solidFill>
                  <a:schemeClr val="tx2">
                    <a:lumMod val="75000"/>
                  </a:schemeClr>
                </a:solidFill>
              </a:rPr>
              <a:t>* Unequal representation of subgroups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 dirty="0">
              <a:solidFill>
                <a:schemeClr val="bg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None of these is necessarily a fatal flaw,</a:t>
            </a:r>
            <a:r>
              <a:rPr lang="en-US" altLang="en-US" sz="1800" b="1" dirty="0">
                <a:solidFill>
                  <a:schemeClr val="bg2"/>
                </a:solidFill>
              </a:rPr>
              <a:t> </a:t>
            </a:r>
            <a:r>
              <a:rPr lang="en-US" altLang="en-US" sz="1800" b="1" dirty="0">
                <a:solidFill>
                  <a:schemeClr val="tx2">
                    <a:lumMod val="75000"/>
                  </a:schemeClr>
                </a:solidFill>
              </a:rPr>
              <a:t>but should make us sensitive that there are more sources of error than just the statistical ‘margin of error’</a:t>
            </a:r>
            <a:endParaRPr lang="en-US" altLang="en-US" sz="2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533400" y="3810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CSLI: The Semi-annual Survey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333500" y="1524000"/>
            <a:ext cx="5715000" cy="609600"/>
          </a:xfrm>
          <a:prstGeom prst="roundRect">
            <a:avLst/>
          </a:prstGeom>
          <a:solidFill>
            <a:schemeClr val="bg2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1371600"/>
            <a:ext cx="701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533400" y="1219200"/>
            <a:ext cx="7407275" cy="393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914400" indent="-45720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/>
              <a:t>  </a:t>
            </a:r>
            <a:r>
              <a:rPr lang="en-US" altLang="en-US" sz="2000" b="1" u="sng" dirty="0"/>
              <a:t>How do surveys work?</a:t>
            </a:r>
            <a:r>
              <a:rPr lang="en-US" altLang="en-US" sz="2000" b="1" dirty="0"/>
              <a:t>  (Getting to the finish line!)</a:t>
            </a:r>
            <a:endParaRPr lang="en-US" altLang="en-US" sz="2400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dirty="0">
              <a:solidFill>
                <a:srgbClr val="0070C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i="1" dirty="0"/>
              <a:t>What happens to all the completed surveys?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dirty="0">
              <a:solidFill>
                <a:schemeClr val="bg2"/>
              </a:solidFill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sz="2000" b="1" i="1" dirty="0"/>
              <a:t>Data entry.</a:t>
            </a:r>
            <a:r>
              <a:rPr lang="en-US" altLang="en-US" sz="2000" b="1" dirty="0">
                <a:solidFill>
                  <a:schemeClr val="bg2"/>
                </a:solidFill>
              </a:rPr>
              <a:t> </a:t>
            </a:r>
            <a:r>
              <a:rPr lang="en-US" altLang="en-US" sz="2000" b="1" dirty="0">
                <a:solidFill>
                  <a:schemeClr val="tx2">
                    <a:lumMod val="75000"/>
                  </a:schemeClr>
                </a:solidFill>
              </a:rPr>
              <a:t>This means we need to enter all the answers into a database for statistical processing.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sz="2000" b="1" i="1" dirty="0"/>
              <a:t>Statistical analysis.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sz="2000" b="1" i="1" dirty="0"/>
              <a:t>Write a report.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sz="2000" b="1" i="1" dirty="0"/>
              <a:t>Send it out as a “press release.”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sz="2000" b="1" i="1" dirty="0"/>
              <a:t>Post it on the Web.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sz="2000" b="1" i="1" dirty="0"/>
              <a:t>Use it in public presentations.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endParaRPr lang="en-US" altLang="en-US" b="1" i="1" dirty="0">
              <a:solidFill>
                <a:schemeClr val="bg2"/>
              </a:solidFill>
            </a:endParaRPr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533400" y="3810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CSLI: The Semi-annual Survey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093787" y="1219200"/>
            <a:ext cx="6286500" cy="609600"/>
          </a:xfrm>
          <a:prstGeom prst="roundRect">
            <a:avLst/>
          </a:prstGeom>
          <a:solidFill>
            <a:schemeClr val="bg2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69925" y="950913"/>
            <a:ext cx="7407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/>
              <a:t>Semi-annual Surveys: Recent Major Topics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69924" y="1600200"/>
            <a:ext cx="7407275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/>
              <a:t> </a:t>
            </a:r>
            <a:r>
              <a:rPr lang="en-US" altLang="en-US" sz="2400" b="1" dirty="0"/>
              <a:t>Semi-annual survey – topics over the last few years 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b="1" dirty="0">
                <a:solidFill>
                  <a:schemeClr val="tx2"/>
                </a:solidFill>
              </a:rPr>
              <a:t>Major issues facing the county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b="1" dirty="0">
                <a:solidFill>
                  <a:schemeClr val="tx2"/>
                </a:solidFill>
              </a:rPr>
              <a:t>Economic conditions and concerns in the county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b="1" dirty="0">
                <a:solidFill>
                  <a:schemeClr val="tx2"/>
                </a:solidFill>
              </a:rPr>
              <a:t>Cost of higher education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b="1" dirty="0" smtClean="0">
                <a:solidFill>
                  <a:schemeClr val="tx2"/>
                </a:solidFill>
              </a:rPr>
              <a:t>County schools</a:t>
            </a:r>
            <a:endParaRPr lang="en-US" altLang="en-US" sz="2000" b="1" dirty="0">
              <a:solidFill>
                <a:schemeClr val="tx2"/>
              </a:solidFill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b="1" dirty="0" smtClean="0">
                <a:solidFill>
                  <a:schemeClr val="tx2"/>
                </a:solidFill>
              </a:rPr>
              <a:t>County infrastructure needs</a:t>
            </a:r>
            <a:endParaRPr lang="en-US" altLang="en-US" sz="2000" b="1" dirty="0">
              <a:solidFill>
                <a:schemeClr val="tx2"/>
              </a:solidFill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b="1" dirty="0">
                <a:solidFill>
                  <a:schemeClr val="tx2"/>
                </a:solidFill>
              </a:rPr>
              <a:t>Death Penalty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b="1" dirty="0">
                <a:solidFill>
                  <a:schemeClr val="tx2"/>
                </a:solidFill>
              </a:rPr>
              <a:t>Presidential job approval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b="1" dirty="0" smtClean="0">
                <a:solidFill>
                  <a:schemeClr val="tx2"/>
                </a:solidFill>
              </a:rPr>
              <a:t>Gun control</a:t>
            </a:r>
            <a:endParaRPr lang="en-US" altLang="en-US" sz="2000" b="1" dirty="0">
              <a:solidFill>
                <a:schemeClr val="tx2"/>
              </a:solidFill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b="1" dirty="0">
                <a:solidFill>
                  <a:schemeClr val="tx2"/>
                </a:solidFill>
              </a:rPr>
              <a:t>Lots of demographic info: </a:t>
            </a:r>
            <a:r>
              <a:rPr lang="en-US" altLang="en-US" sz="2000" b="1" dirty="0">
                <a:solidFill>
                  <a:srgbClr val="0070C0"/>
                </a:solidFill>
              </a:rPr>
              <a:t>age, income, employment situation, race, religion, gender, party, ideology</a:t>
            </a:r>
            <a:endParaRPr lang="en-US" altLang="en-US" sz="1600" b="1" dirty="0">
              <a:solidFill>
                <a:srgbClr val="0070C0"/>
              </a:solidFill>
            </a:endParaRPr>
          </a:p>
        </p:txBody>
      </p:sp>
      <p:sp>
        <p:nvSpPr>
          <p:cNvPr id="17412" name="Rectangle 2"/>
          <p:cNvSpPr>
            <a:spLocks noChangeArrowheads="1"/>
          </p:cNvSpPr>
          <p:nvPr/>
        </p:nvSpPr>
        <p:spPr bwMode="auto">
          <a:xfrm>
            <a:off x="533400" y="3810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CSLI: The Semi-annual Survey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609600"/>
            <a:ext cx="8229600" cy="10668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smtClean="0"/>
              <a:t>Presidential Job approval</a:t>
            </a:r>
            <a:br>
              <a:rPr lang="en-US" dirty="0" smtClean="0"/>
            </a:br>
            <a:r>
              <a:rPr lang="en-US" sz="2400" dirty="0" smtClean="0"/>
              <a:t>Fall 2007 to </a:t>
            </a:r>
            <a:r>
              <a:rPr lang="en-US" sz="2400" dirty="0" smtClean="0"/>
              <a:t>Fall 2015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396142181"/>
              </p:ext>
            </p:extLst>
          </p:nvPr>
        </p:nvGraphicFramePr>
        <p:xfrm>
          <a:off x="5562600" y="5257800"/>
          <a:ext cx="2667000" cy="121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11144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9046264"/>
              </p:ext>
            </p:extLst>
          </p:nvPr>
        </p:nvGraphicFramePr>
        <p:xfrm>
          <a:off x="76200" y="2228863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2057400" y="2209800"/>
            <a:ext cx="914385" cy="36932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/>
              <a:t>Obama</a:t>
            </a:r>
            <a:endParaRPr lang="en-US" sz="11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352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86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4"/>
          <p:cNvSpPr txBox="1">
            <a:spLocks noChangeArrowheads="1"/>
          </p:cNvSpPr>
          <p:nvPr/>
        </p:nvSpPr>
        <p:spPr bwMode="auto">
          <a:xfrm>
            <a:off x="762000" y="381000"/>
            <a:ext cx="73152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County: Right or Wrong Direction? </a:t>
            </a:r>
            <a:r>
              <a:rPr lang="en-US" dirty="0" smtClean="0"/>
              <a:t>Fall ‘00 </a:t>
            </a:r>
            <a:r>
              <a:rPr lang="en-US" dirty="0"/>
              <a:t>to </a:t>
            </a:r>
            <a:r>
              <a:rPr lang="en-US" dirty="0" smtClean="0"/>
              <a:t>Fall ‘14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494620087"/>
              </p:ext>
            </p:extLst>
          </p:nvPr>
        </p:nvGraphicFramePr>
        <p:xfrm>
          <a:off x="152400" y="1066800"/>
          <a:ext cx="8153400" cy="528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42184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/>
          <a:lstStyle/>
          <a:p>
            <a:pPr algn="ctr" eaLnBrk="1" hangingPunct="1"/>
            <a:r>
              <a:rPr lang="en-US" sz="2400" dirty="0" smtClean="0"/>
              <a:t>Most Important Problem: Fall 2007 to </a:t>
            </a:r>
            <a:r>
              <a:rPr lang="en-US" sz="2400" dirty="0" smtClean="0"/>
              <a:t>Fall 2014 </a:t>
            </a:r>
            <a:endParaRPr lang="en-US" sz="2400" dirty="0" smtClean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973937162"/>
              </p:ext>
            </p:extLst>
          </p:nvPr>
        </p:nvGraphicFramePr>
        <p:xfrm>
          <a:off x="228600" y="1371600"/>
          <a:ext cx="7924800" cy="4777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4709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82575" y="0"/>
            <a:ext cx="8382000" cy="868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1" dirty="0" smtClean="0">
                <a:solidFill>
                  <a:srgbClr val="FF0000"/>
                </a:solidFill>
                <a:cs typeface="+mn-cs"/>
                <a:sym typeface="Wingdings" pitchFamily="2" charset="2"/>
              </a:rPr>
              <a:t></a:t>
            </a:r>
            <a:r>
              <a:rPr lang="en-US" sz="2400" b="1" u="sng" dirty="0" smtClean="0">
                <a:cs typeface="+mn-cs"/>
                <a:sym typeface="Wingdings" pitchFamily="2" charset="2"/>
              </a:rPr>
              <a:t>Economic Conditions: (% </a:t>
            </a:r>
            <a:r>
              <a:rPr lang="en-US" sz="2400" b="1" u="sng" dirty="0" err="1" smtClean="0">
                <a:cs typeface="+mn-cs"/>
                <a:sym typeface="Wingdings" pitchFamily="2" charset="2"/>
              </a:rPr>
              <a:t>excellent+good</a:t>
            </a:r>
            <a:r>
              <a:rPr lang="en-US" sz="2400" b="1" u="sng" dirty="0" smtClean="0">
                <a:cs typeface="+mn-cs"/>
                <a:sym typeface="Wingdings" pitchFamily="2" charset="2"/>
              </a:rPr>
              <a:t>)</a:t>
            </a:r>
          </a:p>
          <a:p>
            <a:pPr algn="ctr">
              <a:defRPr/>
            </a:pPr>
            <a:r>
              <a:rPr lang="en-US" sz="2400" b="1" u="sng" dirty="0">
                <a:cs typeface="+mn-cs"/>
                <a:sym typeface="Wingdings" pitchFamily="2" charset="2"/>
              </a:rPr>
              <a:t>C</a:t>
            </a:r>
            <a:r>
              <a:rPr lang="en-US" sz="2400" b="1" u="sng" dirty="0" smtClean="0">
                <a:cs typeface="+mn-cs"/>
              </a:rPr>
              <a:t>ounty</a:t>
            </a:r>
            <a:r>
              <a:rPr lang="en-US" sz="2000" b="1" dirty="0" smtClean="0">
                <a:cs typeface="+mn-cs"/>
              </a:rPr>
              <a:t> vs. Maryland </a:t>
            </a:r>
            <a:r>
              <a:rPr lang="en-US" sz="2000" b="1" dirty="0">
                <a:cs typeface="+mn-cs"/>
              </a:rPr>
              <a:t>and USA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009237230"/>
              </p:ext>
            </p:extLst>
          </p:nvPr>
        </p:nvGraphicFramePr>
        <p:xfrm>
          <a:off x="31751" y="1219200"/>
          <a:ext cx="8274050" cy="469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89032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411163"/>
          </a:xfrm>
        </p:spPr>
        <p:txBody>
          <a:bodyPr/>
          <a:lstStyle/>
          <a:p>
            <a:pPr algn="ctr" eaLnBrk="1" hangingPunct="1"/>
            <a:r>
              <a:rPr lang="en-US" sz="2000" dirty="0" smtClean="0"/>
              <a:t>Is there a relationship between income and economic conditions?  (Fall, </a:t>
            </a:r>
            <a:r>
              <a:rPr lang="en-US" sz="2000" dirty="0" smtClean="0"/>
              <a:t>2014)</a:t>
            </a:r>
            <a:endParaRPr lang="en-US" sz="20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87588"/>
              </p:ext>
            </p:extLst>
          </p:nvPr>
        </p:nvGraphicFramePr>
        <p:xfrm>
          <a:off x="22789" y="1295400"/>
          <a:ext cx="8381998" cy="41130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5998"/>
                <a:gridCol w="1295400"/>
                <a:gridCol w="990600"/>
              </a:tblGrid>
              <a:tr h="639761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Condition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400">
                          <a:effectLst/>
                        </a:rPr>
                        <a:t>Under $75,000</a:t>
                      </a:r>
                      <a:endParaRPr lang="en-US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$75,000+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</a:tr>
              <a:tr h="434163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Taxes are too high in relation to the government services provided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000" b="1" dirty="0">
                          <a:effectLst/>
                        </a:rPr>
                        <a:t>79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000" dirty="0">
                          <a:effectLst/>
                        </a:rPr>
                        <a:t>72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</a:tr>
              <a:tr h="434163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Wages or salaries are not rising as fast as the cost of living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000" b="1" dirty="0">
                          <a:effectLst/>
                        </a:rPr>
                        <a:t>72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000" dirty="0">
                          <a:effectLst/>
                        </a:rPr>
                        <a:t>55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</a:tr>
              <a:tr h="434163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Hard to afford the cost of education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000" b="1" dirty="0">
                          <a:effectLst/>
                        </a:rPr>
                        <a:t>47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000" dirty="0">
                          <a:effectLst/>
                        </a:rPr>
                        <a:t>40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</a:tr>
              <a:tr h="434163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Health care insurance is unavailable, too expensive or inadequate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000" b="1" dirty="0">
                          <a:effectLst/>
                        </a:rPr>
                        <a:t>46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000" dirty="0">
                          <a:effectLst/>
                        </a:rPr>
                        <a:t>29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</a:tr>
              <a:tr h="434163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Hard to afford cost of food and groceries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000" b="1" dirty="0">
                          <a:effectLst/>
                        </a:rPr>
                        <a:t>45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000" dirty="0">
                          <a:effectLst/>
                        </a:rPr>
                        <a:t>22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</a:tr>
              <a:tr h="434163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Received a salary increase or other increase in income recently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000" dirty="0">
                          <a:effectLst/>
                        </a:rPr>
                        <a:t>23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000" b="1" dirty="0">
                          <a:effectLst/>
                        </a:rPr>
                        <a:t>44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</a:tr>
              <a:tr h="434163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Facing the possibility of unemployment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000" b="1" dirty="0">
                          <a:effectLst/>
                        </a:rPr>
                        <a:t>22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000" dirty="0">
                          <a:effectLst/>
                        </a:rPr>
                        <a:t>13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</a:tr>
              <a:tr h="434163">
                <a:tc>
                  <a:txBody>
                    <a:bodyPr/>
                    <a:lstStyle/>
                    <a:p>
                      <a:pPr algn="l"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effectLst/>
                        </a:rPr>
                        <a:t>Found a new or better job recently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000" dirty="0">
                          <a:effectLst/>
                        </a:rPr>
                        <a:t>10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000" b="1" dirty="0">
                          <a:effectLst/>
                        </a:rPr>
                        <a:t>14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7468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CSLI History and Mission</a:t>
            </a: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688975" y="1808162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b="1" dirty="0"/>
              <a:t>Historical Background:  In business since 1978!</a:t>
            </a:r>
            <a:r>
              <a:rPr lang="en-US" altLang="en-US" sz="1800" b="1" dirty="0">
                <a:solidFill>
                  <a:schemeClr val="bg2"/>
                </a:solidFill>
              </a:rPr>
              <a:t/>
            </a:r>
            <a:br>
              <a:rPr lang="en-US" altLang="en-US" sz="1800" b="1" dirty="0">
                <a:solidFill>
                  <a:schemeClr val="bg2"/>
                </a:solidFill>
              </a:rPr>
            </a:br>
            <a:endParaRPr lang="en-US" altLang="en-US" sz="1800" b="1" dirty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b="1" dirty="0">
                <a:solidFill>
                  <a:schemeClr val="accent5">
                    <a:lumMod val="50000"/>
                  </a:schemeClr>
                </a:solidFill>
              </a:rPr>
              <a:t>1. Creation and operation as part of Division of Social Sciences: 1978-1999 – a community college ‘research center’</a:t>
            </a:r>
            <a:br>
              <a:rPr lang="en-US" altLang="en-US" sz="1800" b="1" dirty="0">
                <a:solidFill>
                  <a:schemeClr val="accent5">
                    <a:lumMod val="50000"/>
                  </a:schemeClr>
                </a:solidFill>
              </a:rPr>
            </a:br>
            <a:endParaRPr lang="en-US" altLang="en-US" sz="1800" b="1" dirty="0">
              <a:solidFill>
                <a:schemeClr val="accent5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b="1" dirty="0">
                <a:solidFill>
                  <a:schemeClr val="accent5">
                    <a:lumMod val="50000"/>
                  </a:schemeClr>
                </a:solidFill>
              </a:rPr>
              <a:t>2 .Operation as part of Sarbanes Center for Public and Community Service 2006-present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800" b="1" dirty="0">
              <a:solidFill>
                <a:schemeClr val="accent5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en-US" sz="1800" b="1" dirty="0">
                <a:solidFill>
                  <a:schemeClr val="accent5">
                    <a:lumMod val="50000"/>
                  </a:schemeClr>
                </a:solidFill>
              </a:rPr>
              <a:t>Advisory Board:</a:t>
            </a:r>
            <a:r>
              <a:rPr lang="en-US" altLang="en-US" sz="1800" dirty="0">
                <a:solidFill>
                  <a:schemeClr val="accent5">
                    <a:lumMod val="50000"/>
                  </a:schemeClr>
                </a:solidFill>
              </a:rPr>
              <a:t> 20 +/- community activists, elected officials, government administrators, students, faculty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en-US" sz="1600" dirty="0">
                <a:solidFill>
                  <a:schemeClr val="accent5">
                    <a:lumMod val="50000"/>
                  </a:schemeClr>
                </a:solidFill>
              </a:rPr>
              <a:t>Provides guidance and link to the community both within and outside the campus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en-US" sz="1800" b="1" dirty="0">
                <a:solidFill>
                  <a:schemeClr val="accent5">
                    <a:lumMod val="50000"/>
                  </a:schemeClr>
                </a:solidFill>
              </a:rPr>
              <a:t>Staff: </a:t>
            </a:r>
            <a:r>
              <a:rPr lang="en-US" altLang="en-US" sz="1800" dirty="0">
                <a:solidFill>
                  <a:schemeClr val="accent5">
                    <a:lumMod val="50000"/>
                  </a:schemeClr>
                </a:solidFill>
              </a:rPr>
              <a:t>Director, Program Specialist, Student Interns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09600" y="3124200"/>
            <a:ext cx="7467600" cy="762000"/>
          </a:xfrm>
          <a:prstGeom prst="roundRect">
            <a:avLst/>
          </a:prstGeom>
          <a:solidFill>
            <a:schemeClr val="bg2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r>
              <a:rPr lang="en-US" dirty="0" smtClean="0"/>
              <a:t>Major Issues: Support/Oppose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5763698"/>
              </p:ext>
            </p:extLst>
          </p:nvPr>
        </p:nvGraphicFramePr>
        <p:xfrm>
          <a:off x="0" y="1311779"/>
          <a:ext cx="8986203" cy="4632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00600"/>
                <a:gridCol w="1040448"/>
                <a:gridCol w="970598"/>
                <a:gridCol w="962660"/>
                <a:gridCol w="1211897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1600" dirty="0" smtClean="0">
                          <a:effectLst/>
                        </a:rPr>
                        <a:t>Issue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Support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Oppose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Unsure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NA/Won’t say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Increased availability of pre-kindergarten schooling for low income families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Reducing the estate tax in Maryland so that it only applies to estates over $5 million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The construction of a new high school in the Crofton area.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An increase in the state minimum wage to $10.10 by 2016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Having a later start time for students in high school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27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Changing gun control laws to make the purchase of shotguns as strictly regulated as the purchase of handguns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Leaving unchanged the county’s storm-water fee meant to help clean up the Bay.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decrease in Maryland’s </a:t>
                      </a:r>
                      <a:r>
                        <a:rPr lang="en-US" sz="1600" u="sng">
                          <a:effectLst/>
                        </a:rPr>
                        <a:t>corporate</a:t>
                      </a:r>
                      <a:r>
                        <a:rPr lang="en-US" sz="1600">
                          <a:effectLst/>
                        </a:rPr>
                        <a:t> income tax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Legalization of marijuana for recreational use, with a high tax and restrictions against the sale to minors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239395" y="-5711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Table 7: State and County Proposals  – Support, Oppose, Unsure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6617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6072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Minimum Wage – Party, Ideology and Race</a:t>
            </a:r>
            <a:endParaRPr lang="en-US" sz="2400" dirty="0"/>
          </a:p>
        </p:txBody>
      </p:sp>
      <p:graphicFrame>
        <p:nvGraphicFramePr>
          <p:cNvPr id="5" name="Chart 4"/>
          <p:cNvGraphicFramePr/>
          <p:nvPr>
            <p:extLst/>
          </p:nvPr>
        </p:nvGraphicFramePr>
        <p:xfrm>
          <a:off x="304800" y="1268094"/>
          <a:ext cx="8458200" cy="5056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9370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6072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Marijuana – Party, Ideology and Age</a:t>
            </a:r>
            <a:endParaRPr lang="en-US" sz="2400" dirty="0"/>
          </a:p>
        </p:txBody>
      </p:sp>
      <p:graphicFrame>
        <p:nvGraphicFramePr>
          <p:cNvPr id="4" name="Chart 3"/>
          <p:cNvGraphicFramePr/>
          <p:nvPr>
            <p:extLst/>
          </p:nvPr>
        </p:nvGraphicFramePr>
        <p:xfrm>
          <a:off x="457201" y="1066800"/>
          <a:ext cx="80772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5316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Govr’s</a:t>
            </a:r>
            <a:r>
              <a:rPr lang="en-US" dirty="0" smtClean="0"/>
              <a:t> Race: Vote/Expectations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85800" y="2286000"/>
          <a:ext cx="6269521" cy="2255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4198"/>
                <a:gridCol w="3165323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/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</a:rPr>
                        <a:t>C</a:t>
                      </a:r>
                      <a:r>
                        <a:rPr lang="en-US" sz="1800" dirty="0">
                          <a:effectLst/>
                        </a:rPr>
                        <a:t>hoices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Percentage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Vote for Brown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Vote for Hogan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Someone else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Undecided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24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Won’t vote for any candidate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Won’t say, no answer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838200" y="4876800"/>
          <a:ext cx="4120515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3810"/>
                <a:gridCol w="157670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Choices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Percentage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Anthony  Brown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Larry Hogan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Unsure or no answer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24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29200" y="48768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Voters’ Expectations about Victor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7260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6096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smtClean="0"/>
              <a:t>Job approval, </a:t>
            </a:r>
            <a:r>
              <a:rPr lang="en-US" dirty="0" smtClean="0"/>
              <a:t>Spring/Fall  </a:t>
            </a:r>
            <a:r>
              <a:rPr lang="en-US" dirty="0" smtClean="0"/>
              <a:t>2014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204428"/>
              </p:ext>
            </p:extLst>
          </p:nvPr>
        </p:nvGraphicFramePr>
        <p:xfrm>
          <a:off x="685800" y="1143000"/>
          <a:ext cx="8241874" cy="3276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86200"/>
                <a:gridCol w="1219200"/>
                <a:gridCol w="1602422"/>
                <a:gridCol w="1534052"/>
              </a:tblGrid>
              <a:tr h="762000">
                <a:tc>
                  <a:txBody>
                    <a:bodyPr/>
                    <a:lstStyle/>
                    <a:p>
                      <a:pPr marL="0" marR="0"/>
                      <a:r>
                        <a:rPr lang="en-US" sz="2800" dirty="0">
                          <a:effectLst/>
                        </a:rPr>
                        <a:t>Individual/Office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>
                          <a:effectLst/>
                        </a:rPr>
                        <a:t>Approve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>
                          <a:effectLst/>
                        </a:rPr>
                        <a:t>Disapprove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000" dirty="0">
                          <a:effectLst/>
                        </a:rPr>
                        <a:t>No answer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38200">
                <a:tc>
                  <a:txBody>
                    <a:bodyPr/>
                    <a:lstStyle/>
                    <a:p>
                      <a:pPr marL="0" marR="0"/>
                      <a:r>
                        <a:rPr lang="en-US" sz="2800" dirty="0">
                          <a:effectLst/>
                          <a:latin typeface="Tw Cen MT Condensed Extra Bold" panose="020B0803020202020204" pitchFamily="34" charset="0"/>
                        </a:rPr>
                        <a:t>Governor Martin O’Malley</a:t>
                      </a:r>
                      <a:endParaRPr lang="en-US" sz="2800" dirty="0">
                        <a:effectLst/>
                        <a:latin typeface="Tw Cen MT Condensed Extra Bold" panose="020B0803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800" dirty="0" smtClean="0">
                          <a:effectLst/>
                          <a:latin typeface="Tw Cen MT Condensed Extra Bold" panose="020B0803020202020204" pitchFamily="34" charset="0"/>
                        </a:rPr>
                        <a:t>33/27</a:t>
                      </a:r>
                      <a:endParaRPr lang="en-US" sz="2800" dirty="0">
                        <a:effectLst/>
                        <a:latin typeface="Tw Cen MT Condensed Extra Bold" panose="020B0803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800" dirty="0" smtClean="0">
                          <a:effectLst/>
                          <a:latin typeface="Tw Cen MT Condensed Extra Bold" panose="020B0803020202020204" pitchFamily="34" charset="0"/>
                        </a:rPr>
                        <a:t>55/63</a:t>
                      </a:r>
                      <a:endParaRPr lang="en-US" sz="2800" b="1" dirty="0">
                        <a:effectLst/>
                        <a:latin typeface="Tw Cen MT Condensed Extra Bold" panose="020B0803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800" dirty="0" smtClean="0">
                          <a:effectLst/>
                          <a:latin typeface="Tw Cen MT Condensed Extra Bold" panose="020B0803020202020204" pitchFamily="34" charset="0"/>
                        </a:rPr>
                        <a:t>12/8</a:t>
                      </a:r>
                      <a:endParaRPr lang="en-US" sz="2800" dirty="0">
                        <a:effectLst/>
                        <a:latin typeface="Tw Cen MT Condensed Extra Bold" panose="020B0803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38200">
                <a:tc>
                  <a:txBody>
                    <a:bodyPr/>
                    <a:lstStyle/>
                    <a:p>
                      <a:pPr marL="0" marR="0"/>
                      <a:r>
                        <a:rPr lang="en-US" sz="2800" dirty="0">
                          <a:effectLst/>
                          <a:latin typeface="Tw Cen MT Condensed Extra Bold" panose="020B0803020202020204" pitchFamily="34" charset="0"/>
                        </a:rPr>
                        <a:t>County </a:t>
                      </a:r>
                      <a:r>
                        <a:rPr lang="en-US" sz="2800" dirty="0" smtClean="0">
                          <a:effectLst/>
                          <a:latin typeface="Tw Cen MT Condensed Extra Bold" panose="020B0803020202020204" pitchFamily="34" charset="0"/>
                        </a:rPr>
                        <a:t>Exec. Laura </a:t>
                      </a:r>
                      <a:r>
                        <a:rPr lang="en-US" sz="2800" dirty="0" err="1" smtClean="0">
                          <a:effectLst/>
                          <a:latin typeface="Tw Cen MT Condensed Extra Bold" panose="020B0803020202020204" pitchFamily="34" charset="0"/>
                        </a:rPr>
                        <a:t>Neuman</a:t>
                      </a:r>
                      <a:endParaRPr lang="en-US" sz="2800" dirty="0">
                        <a:effectLst/>
                        <a:latin typeface="Tw Cen MT Condensed Extra Bold" panose="020B0803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800" dirty="0" smtClean="0">
                          <a:effectLst/>
                          <a:latin typeface="Tw Cen MT Condensed Extra Bold" panose="020B0803020202020204" pitchFamily="34" charset="0"/>
                        </a:rPr>
                        <a:t>54/50</a:t>
                      </a:r>
                      <a:endParaRPr lang="en-US" sz="2800" b="1" dirty="0">
                        <a:effectLst/>
                        <a:latin typeface="Tw Cen MT Condensed Extra Bold" panose="020B0803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800" dirty="0" smtClean="0">
                          <a:effectLst/>
                          <a:latin typeface="Tw Cen MT Condensed Extra Bold" panose="020B0803020202020204" pitchFamily="34" charset="0"/>
                        </a:rPr>
                        <a:t>11/18</a:t>
                      </a:r>
                      <a:endParaRPr lang="en-US" sz="2800" dirty="0">
                        <a:effectLst/>
                        <a:latin typeface="Tw Cen MT Condensed Extra Bold" panose="020B0803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800" dirty="0" smtClean="0">
                          <a:effectLst/>
                          <a:latin typeface="Tw Cen MT Condensed Extra Bold" panose="020B0803020202020204" pitchFamily="34" charset="0"/>
                        </a:rPr>
                        <a:t>35/33</a:t>
                      </a:r>
                      <a:endParaRPr lang="en-US" sz="2800" dirty="0">
                        <a:effectLst/>
                        <a:latin typeface="Tw Cen MT Condensed Extra Bold" panose="020B0803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38200">
                <a:tc>
                  <a:txBody>
                    <a:bodyPr/>
                    <a:lstStyle/>
                    <a:p>
                      <a:pPr marL="0" marR="0"/>
                      <a:r>
                        <a:rPr lang="en-US" sz="2800" dirty="0">
                          <a:effectLst/>
                          <a:latin typeface="Tw Cen MT Condensed Extra Bold" panose="020B0803020202020204" pitchFamily="34" charset="0"/>
                        </a:rPr>
                        <a:t>President Barack Obama</a:t>
                      </a:r>
                      <a:endParaRPr lang="en-US" sz="2800" dirty="0">
                        <a:effectLst/>
                        <a:latin typeface="Tw Cen MT Condensed Extra Bold" panose="020B0803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800" dirty="0" smtClean="0">
                          <a:effectLst/>
                          <a:latin typeface="Tw Cen MT Condensed Extra Bold" panose="020B0803020202020204" pitchFamily="34" charset="0"/>
                        </a:rPr>
                        <a:t>39/32</a:t>
                      </a:r>
                      <a:endParaRPr lang="en-US" sz="2800" dirty="0">
                        <a:effectLst/>
                        <a:latin typeface="Tw Cen MT Condensed Extra Bold" panose="020B0803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800" dirty="0" smtClean="0">
                          <a:effectLst/>
                          <a:latin typeface="Tw Cen MT Condensed Extra Bold" panose="020B0803020202020204" pitchFamily="34" charset="0"/>
                        </a:rPr>
                        <a:t>52/58</a:t>
                      </a:r>
                      <a:endParaRPr lang="en-US" sz="2800" b="1" dirty="0">
                        <a:effectLst/>
                        <a:latin typeface="Tw Cen MT Condensed Extra Bold" panose="020B0803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2800" dirty="0" smtClean="0">
                          <a:effectLst/>
                          <a:latin typeface="Tw Cen MT Condensed Extra Bold" panose="020B0803020202020204" pitchFamily="34" charset="0"/>
                        </a:rPr>
                        <a:t>9/9</a:t>
                      </a:r>
                      <a:endParaRPr lang="en-US" sz="2800" dirty="0">
                        <a:effectLst/>
                        <a:latin typeface="Tw Cen MT Condensed Extra Bold" panose="020B0803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4642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1143000"/>
          <a:ext cx="8229600" cy="4267200"/>
        </p:xfrm>
        <a:graphic>
          <a:graphicData uri="http://schemas.openxmlformats.org/drawingml/2006/table">
            <a:tbl>
              <a:tblPr/>
              <a:tblGrid>
                <a:gridCol w="4987635"/>
                <a:gridCol w="665018"/>
                <a:gridCol w="748146"/>
                <a:gridCol w="1080655"/>
                <a:gridCol w="748146"/>
              </a:tblGrid>
              <a:tr h="3867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Unsure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N.A.</a:t>
                      </a:r>
                      <a:endParaRPr lang="en-US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051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President 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Obama’s 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state of the union speech?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101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Governor O’Malley’s inaugural speech or his state of the state </a:t>
                      </a: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speech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Watched County Council hearings being broadcast on local cable stations anytime over the last year?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5634" name="Rectangle 1"/>
          <p:cNvSpPr>
            <a:spLocks noChangeArrowheads="1"/>
          </p:cNvSpPr>
          <p:nvPr/>
        </p:nvSpPr>
        <p:spPr bwMode="auto">
          <a:xfrm>
            <a:off x="606867" y="216396"/>
            <a:ext cx="719684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 dirty="0">
                <a:latin typeface="Times New Roman" pitchFamily="18" charset="0"/>
              </a:rPr>
              <a:t>Watched, listened or read about</a:t>
            </a:r>
            <a:r>
              <a:rPr lang="en-US" altLang="en-US" sz="3200" b="1" dirty="0" smtClean="0"/>
              <a:t>…(F ‘12)</a:t>
            </a:r>
            <a:endParaRPr lang="en-US" altLang="en-US" sz="3200" b="1" dirty="0">
              <a:latin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25635" name="AutoShape 2" descr="data:image/jpg;base64,/9j/4AAQSkZJRgABAQAAAQABAAD/2wBDAAkGBwgHBgkIBwgKCgkLDRYPDQwMDRsUFRAWIB0iIiAdHx8kKDQsJCYxJx8fLT0tMTU3Ojo6Iys/RD84QzQ5Ojf/2wBDAQoKCg0MDRoPDxo3JR8lNzc3Nzc3Nzc3Nzc3Nzc3Nzc3Nzc3Nzc3Nzc3Nzc3Nzc3Nzc3Nzc3Nzc3Nzc3Nzc3Nzf/wAARCABOADkDASIAAhEBAxEB/8QAGwAAAgMBAQEAAAAAAAAAAAAABgcDBAUCAQD/xAA6EAACAQIEBAQFAAYLAAAAAAABAgMEEQAFEiEGMUFhE1FxgQcUIjKRFRcjQqHBM1JTYpOiwtHS8PH/xAAZAQADAQEBAAAAAAAAAAAAAAABAwQAAgX/xAAgEQACAgIDAQADAAAAAAAAAAAAAQIRAyEEEjFBMoHB/9oADAMBAAIRAxEAPwDI4bzPLoOJFrHzOcrJJUSmJozoYG5Deti34xR+GNSavN6iQA3aoL+zEn/fGZUGSry+eJc4pbLAVEDLpJ1MzsFO/WNTz/eA2xb+CrKeJKmNjuaYsvqCP5HBkrNY3Z1xBpxbq2SJHkkYKiAszHkAOZwseIOKs2zR3TIUqIqMbCWKM65O97fSPTfAbS9Aot+DEC470bYRyZvxNl0xZK7MAymxEjM49w1xhl8DcXLn6mjrUWLMY11EKLLKo5kDoR1H/Rk0/DOLQQyJiLRi9JHiHRggE/CZotEix5bVDwpZGRyCQoHh2O+/QjuL45+EUng8awof345o/wDLf/TjSMAFZS0suR5fUGT5eANBP9TN95N7/cwNjflyvivwIcng4xgcPVQVfzsiRQaQ0YDfSFLXvyL79l88MYRmccFxw/URxkgzMkRt5M4BHuNvfFTKKBIsuSIx/wBGoG3Q41OJYxJSDWziMG+lergqV9rjA1W5FXVMyTQV7xjXq0CRgNPlsbfwx5/Idy6v4WcdNR7L6V8/pU0uQn0sNvXAzw6jQ8X5XNGNLGpVLDqDdW/gTjR4oT5vNpKZm/ZrEuhdR2NuffGPBBJl9Siq8nipIDGY2IZSdhY++OMTUdjMqc9DsdNsReHizFHItNEs5DShFEhHVrbn8480YvPOEFUtTTtCEoWpESrkMs0TlrIStkHS4AYjzvgjjyvKco48dglQ1BA0dTC8FnZb2ZWN9yuxv642+GIKLP8Agx8oWKOOphDD6RYlrFlc9ybAntiThSN62gjpKikDxJANUx+6NgSFtve43sRvcDa2FzyuTVeMunx1ig1L8k6f8YcVcaTRsji6nAvWzimcwzmRVQEakW57dD6/jF/O+JspyRBHmFahqAovFF9bk28hy97YzIa/9L0cGcQQSRRVGtVViNTBG0k+V+2F8iFx7CuNOpdQMzmtjOaidhNI+xAZLAc+3K3PBR8PMnStrKjM6ldSU7hId9i/M+ttvc4HczglzGtNPl9LLJM5sfptpA5k41aDiOn4JzWkymqk8SnMF61kuRFIxupA62A36kMD0AxzhhbuhmfJSpMZ78sR4ioswo8ypVqcvqYqmBuUkTAj07HscSXxWRCuzp34C4sNZDC0lFUxu0cYNgQR9t+zW9jgXzrjHO84DRy1TU1ISSKamuiDctv1O56nBH8Qs8gzrhjJJV0+O0jmReqFVUMPS5B/GAG2OIRSWirk5JznU/Vp/ojC354cNJmEOT/DXKopaR5QYxM8oNvCZ2Zxp/rNpY7crc+dsKCQ6VJ8hfDN4nrvDy7K+HoItUFFQoa1iB93hrZQTyOoqL8928jhsUnpkrbXgSZNnuVvw5U1dJEkPyyk1HMliBcHUdyD35bi2ETmNVNX1s9XOxMk7l2Pc4YnENZHlvw1ybLaIgzZmPEl0jcgG7flrD2wuXQrdXUqRzBFjgOlpGVvbJspzXMMnn+Yyyrlp5eTaDsw8mHIjscFX61OIf7Og/wW/wCWA1VBXHmgYB0bXENDNlmY1VBOSWhYgHoR0I9RbFEbgY1+Oqo1HE2YS72D6N/7qgfyxkIbovpgRSSpHeTI8k3OXrPrKWUOCVJsfTDFzONcwmnq5i0NDGWYgfczNfbu51H026DC6NtS6r21C9ufMYY1cxqoKhh+zp6WF5VjHRV39ybC5/8AMPxLTZPP4BGe5m9RWUyU94Fok0RhCRoOtnJB9W59hjMraiaqmL1EryyvYs7sWJA23J/GOQS7szG5JuTiHVcknmcJfoxHV7LiLxV88eSMSAo6m2O/Cj8jjGP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73025" y="-350838"/>
            <a:ext cx="542925" cy="742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pic>
        <p:nvPicPr>
          <p:cNvPr id="2563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981200"/>
            <a:ext cx="54292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276600"/>
            <a:ext cx="1900238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8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3" y="4876800"/>
            <a:ext cx="7143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9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788" y="4876800"/>
            <a:ext cx="7143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0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163" y="4879975"/>
            <a:ext cx="7143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1" name="Picture 9" descr="The Honorable Jamie Benoit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538" y="4894263"/>
            <a:ext cx="7143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2" name="Picture 11" descr="The Honorable Dick Ladd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913" y="4852988"/>
            <a:ext cx="7143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3" name="Picture 13" descr="The Honorable Chris Trumbaue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288" y="4813300"/>
            <a:ext cx="7143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4" name="Picture 15" descr="The Honorable Jerry Walker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4832350"/>
            <a:ext cx="7143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3200" dirty="0" smtClean="0"/>
              <a:t>Earthquake - communication: </a:t>
            </a:r>
            <a:br>
              <a:rPr lang="en-US" sz="3200" dirty="0" smtClean="0"/>
            </a:br>
            <a:r>
              <a:rPr lang="en-US" sz="3200" dirty="0" smtClean="0"/>
              <a:t>Method, Success (Fall 2011)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524000"/>
          <a:ext cx="8081963" cy="4445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3235"/>
                <a:gridCol w="809963"/>
                <a:gridCol w="945198"/>
                <a:gridCol w="1345247"/>
                <a:gridCol w="1376482"/>
                <a:gridCol w="1671838"/>
              </a:tblGrid>
              <a:tr h="635000"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Method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% Saying used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Successful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Not successful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Other/No answer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635000"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600" b="1" dirty="0" smtClean="0">
                          <a:effectLst/>
                          <a:latin typeface="Times New Roman"/>
                        </a:rPr>
                        <a:t>County</a:t>
                      </a:r>
                      <a:endParaRPr lang="en-US" sz="16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1600" b="1" dirty="0" smtClean="0">
                          <a:effectLst/>
                          <a:latin typeface="Times New Roman"/>
                        </a:rPr>
                        <a:t>Students</a:t>
                      </a:r>
                      <a:endParaRPr lang="en-US" sz="16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endParaRPr kumimoji="0" lang="en-US" sz="3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635000"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Mobile phone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3600" b="1" dirty="0">
                          <a:effectLst/>
                        </a:rPr>
                        <a:t>66</a:t>
                      </a:r>
                      <a:endParaRPr lang="en-US" sz="36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71</a:t>
                      </a:r>
                      <a:endParaRPr kumimoji="0" lang="en-US" sz="28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effectLst/>
                        </a:rPr>
                        <a:t>40</a:t>
                      </a: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kumimoji="0" lang="en-US" sz="3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effectLst/>
                        </a:rPr>
                        <a:t>5</a:t>
                      </a: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635000"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Text message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effectLst/>
                        </a:rPr>
                        <a:t>42</a:t>
                      </a: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kumimoji="0" lang="en-US" sz="3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</a:t>
                      </a:r>
                      <a:endParaRPr kumimoji="0" lang="en-US" sz="3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3600" b="1" dirty="0">
                          <a:effectLst/>
                        </a:rPr>
                        <a:t>57</a:t>
                      </a:r>
                      <a:endParaRPr lang="en-US" sz="36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30</a:t>
                      </a:r>
                      <a:endParaRPr lang="en-US" sz="2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14</a:t>
                      </a:r>
                      <a:endParaRPr lang="en-US" sz="2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635000"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Land line telephone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40</a:t>
                      </a:r>
                      <a:endParaRPr lang="en-US" sz="28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 dirty="0" smtClean="0">
                          <a:effectLst/>
                          <a:latin typeface="Times New Roman"/>
                        </a:rPr>
                        <a:t>17</a:t>
                      </a: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effectLst/>
                        </a:rPr>
                        <a:t>45</a:t>
                      </a: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effectLst/>
                        </a:rPr>
                        <a:t>37</a:t>
                      </a: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18</a:t>
                      </a:r>
                      <a:endParaRPr lang="en-US" sz="2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635000"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Email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25</a:t>
                      </a:r>
                      <a:endParaRPr lang="en-US" sz="28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 dirty="0" smtClean="0">
                          <a:effectLst/>
                          <a:latin typeface="Times New Roman"/>
                        </a:rPr>
                        <a:t>9</a:t>
                      </a: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effectLst/>
                        </a:rPr>
                        <a:t>27</a:t>
                      </a: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effectLst/>
                        </a:rPr>
                        <a:t>41</a:t>
                      </a: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effectLst/>
                        </a:rPr>
                        <a:t>32</a:t>
                      </a: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635000"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en-US" sz="1800">
                          <a:effectLst/>
                        </a:rPr>
                        <a:t>Social media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19</a:t>
                      </a:r>
                      <a:endParaRPr lang="en-US" sz="28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kumimoji="0" lang="en-US" sz="3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endParaRPr kumimoji="0" lang="en-US" sz="3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25</a:t>
                      </a:r>
                      <a:endParaRPr lang="en-US" sz="28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effectLst/>
                        </a:rPr>
                        <a:t>40</a:t>
                      </a: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effectLst/>
                        </a:rPr>
                        <a:t>35</a:t>
                      </a:r>
                      <a:endParaRPr lang="en-US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690563" y="3124200"/>
            <a:ext cx="74072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/>
              <a:t> The </a:t>
            </a:r>
            <a:r>
              <a:rPr lang="en-US" altLang="en-US" b="1" dirty="0" smtClean="0"/>
              <a:t>Spring 2015 </a:t>
            </a:r>
            <a:r>
              <a:rPr lang="en-US" altLang="en-US" b="1" dirty="0"/>
              <a:t>Semi-annual Survey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rgbClr val="C00000"/>
                </a:solidFill>
              </a:rPr>
              <a:t>See Word document</a:t>
            </a:r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1219200" y="914400"/>
            <a:ext cx="479901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CSLI: The Semi-annual Survey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669925" y="950913"/>
            <a:ext cx="7407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/>
              <a:t> Next Steps</a:t>
            </a:r>
            <a:endParaRPr lang="en-US" altLang="en-US" b="1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2362200"/>
            <a:ext cx="7543800" cy="28622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en-US" b="1" dirty="0"/>
              <a:t>Make sure you know which evenings you are spending with us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b="1" dirty="0"/>
              <a:t>First night –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come at 5:30 p.m. training in telephone interviewing methods and questionnaire marking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b="1" dirty="0"/>
              <a:t>Last two nights –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no need for more training, come at 6:00 p.m</a:t>
            </a:r>
            <a:r>
              <a:rPr lang="en-US" b="1" dirty="0">
                <a:solidFill>
                  <a:schemeClr val="bg2"/>
                </a:solidFill>
              </a:rPr>
              <a:t>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b="1" dirty="0"/>
              <a:t>Final meeting – </a:t>
            </a:r>
            <a:r>
              <a:rPr lang="en-US" b="1"/>
              <a:t>in three weeks</a:t>
            </a:r>
            <a:endParaRPr lang="en-US" b="1" dirty="0"/>
          </a:p>
          <a:p>
            <a:pPr marL="342900" indent="-342900">
              <a:buFontTx/>
              <a:buAutoNum type="arabicPeriod"/>
              <a:defRPr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If necessary, don’t forget to turn in your </a:t>
            </a:r>
            <a:r>
              <a:rPr lang="en-US" b="1" dirty="0"/>
              <a:t>short paper </a:t>
            </a:r>
            <a:endParaRPr lang="en-US" b="1" dirty="0">
              <a:solidFill>
                <a:schemeClr val="bg2"/>
              </a:solidFill>
            </a:endParaRPr>
          </a:p>
          <a:p>
            <a:pPr>
              <a:defRPr/>
            </a:pPr>
            <a:endParaRPr lang="en-US" b="1" i="1" dirty="0"/>
          </a:p>
          <a:p>
            <a:pPr algn="ctr">
              <a:defRPr/>
            </a:pPr>
            <a:r>
              <a:rPr lang="en-US" sz="5400" b="1" i="1" dirty="0">
                <a:solidFill>
                  <a:srgbClr val="C00000"/>
                </a:solidFill>
              </a:rPr>
              <a:t>See you next week!</a:t>
            </a:r>
          </a:p>
        </p:txBody>
      </p:sp>
      <p:sp>
        <p:nvSpPr>
          <p:cNvPr id="29700" name="Rectangle 2"/>
          <p:cNvSpPr>
            <a:spLocks noChangeArrowheads="1"/>
          </p:cNvSpPr>
          <p:nvPr/>
        </p:nvSpPr>
        <p:spPr bwMode="auto">
          <a:xfrm>
            <a:off x="533400" y="3810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CSLI: Your Next Steps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914400" y="2171700"/>
            <a:ext cx="7086600" cy="990600"/>
          </a:xfrm>
          <a:prstGeom prst="roundRect">
            <a:avLst/>
          </a:prstGeom>
          <a:solidFill>
            <a:schemeClr val="bg2">
              <a:lumMod val="40000"/>
              <a:lumOff val="6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33400" y="3810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 History and Mission</a:t>
            </a:r>
          </a:p>
        </p:txBody>
      </p:sp>
      <p:sp>
        <p:nvSpPr>
          <p:cNvPr id="5123" name="Rectangle 61"/>
          <p:cNvSpPr>
            <a:spLocks noChangeArrowheads="1"/>
          </p:cNvSpPr>
          <p:nvPr/>
        </p:nvSpPr>
        <p:spPr bwMode="auto">
          <a:xfrm>
            <a:off x="685800" y="1981200"/>
            <a:ext cx="7543800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 dirty="0">
              <a:solidFill>
                <a:schemeClr val="bg2"/>
              </a:solidFill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 smtClean="0"/>
              <a:t>1. Provide </a:t>
            </a:r>
            <a:r>
              <a:rPr lang="en-US" altLang="en-US" sz="1800" b="1" dirty="0"/>
              <a:t>students opportunities  to better understand applied social science research methods while encouraging civic awareness and engagement</a:t>
            </a:r>
            <a:br>
              <a:rPr lang="en-US" altLang="en-US" sz="1800" b="1" dirty="0"/>
            </a:br>
            <a:endParaRPr lang="en-US" altLang="en-US" sz="1800" b="1" dirty="0"/>
          </a:p>
          <a:p>
            <a:pPr marL="1257300" lvl="2" indent="-342900" eaLnBrk="1" hangingPunct="1">
              <a:spcBef>
                <a:spcPct val="0"/>
              </a:spcBef>
              <a:buClrTx/>
              <a:buSzTx/>
              <a:buFont typeface="+mj-lt"/>
              <a:buAutoNum type="arabicPeriod" startAt="2"/>
            </a:pPr>
            <a:r>
              <a:rPr lang="en-US" altLang="en-US" sz="1800" b="1" dirty="0"/>
              <a:t>Serve community and local government by offering research services and communicating survey findings</a:t>
            </a:r>
            <a:br>
              <a:rPr lang="en-US" altLang="en-US" sz="1800" b="1" dirty="0"/>
            </a:br>
            <a:endParaRPr lang="en-US" altLang="en-US" sz="1800" b="1" dirty="0"/>
          </a:p>
          <a:p>
            <a:pPr marL="1257300" lvl="2" indent="-342900" eaLnBrk="1" hangingPunct="1">
              <a:spcBef>
                <a:spcPct val="0"/>
              </a:spcBef>
              <a:buClrTx/>
              <a:buSzTx/>
              <a:buFont typeface="+mj-lt"/>
              <a:buAutoNum type="arabicPeriod" startAt="2"/>
            </a:pPr>
            <a:r>
              <a:rPr lang="en-US" altLang="en-US" sz="1800" b="1" dirty="0"/>
              <a:t>Provide opportunities for faculty professional development</a:t>
            </a:r>
            <a:br>
              <a:rPr lang="en-US" altLang="en-US" sz="1800" b="1" dirty="0"/>
            </a:br>
            <a:endParaRPr lang="en-US" altLang="en-US" sz="1800" b="1" dirty="0"/>
          </a:p>
          <a:p>
            <a:pPr marL="1257300" lvl="2" indent="-342900" eaLnBrk="1" hangingPunct="1">
              <a:spcBef>
                <a:spcPct val="0"/>
              </a:spcBef>
              <a:buClrTx/>
              <a:buSzTx/>
              <a:buFont typeface="+mj-lt"/>
              <a:buAutoNum type="arabicPeriod" startAt="2"/>
            </a:pPr>
            <a:r>
              <a:rPr lang="en-US" altLang="en-US" sz="1800" b="1" dirty="0"/>
              <a:t>Help AACC understand its environment through relevant data collection and analysis</a:t>
            </a:r>
            <a:br>
              <a:rPr lang="en-US" altLang="en-US" sz="1800" b="1" dirty="0"/>
            </a:br>
            <a:endParaRPr lang="en-US" altLang="en-US" sz="1800" b="1" dirty="0"/>
          </a:p>
        </p:txBody>
      </p:sp>
      <p:sp>
        <p:nvSpPr>
          <p:cNvPr id="5124" name="Rectangle 62"/>
          <p:cNvSpPr>
            <a:spLocks noChangeArrowheads="1"/>
          </p:cNvSpPr>
          <p:nvPr/>
        </p:nvSpPr>
        <p:spPr bwMode="auto">
          <a:xfrm>
            <a:off x="990600" y="1143000"/>
            <a:ext cx="7543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/>
              <a:t>CSLI Mission</a:t>
            </a:r>
            <a:r>
              <a:rPr lang="en-US" altLang="en-US" b="1" dirty="0">
                <a:solidFill>
                  <a:schemeClr val="bg2"/>
                </a:solidFill>
              </a:rPr>
              <a:t> – </a:t>
            </a:r>
            <a:r>
              <a:rPr lang="en-US" altLang="en-US" b="1" dirty="0">
                <a:solidFill>
                  <a:schemeClr val="accent5">
                    <a:lumMod val="50000"/>
                  </a:schemeClr>
                </a:solidFill>
              </a:rPr>
              <a:t>four</a:t>
            </a:r>
            <a:r>
              <a:rPr lang="en-US" altLang="en-US" b="1" dirty="0">
                <a:solidFill>
                  <a:schemeClr val="bg2"/>
                </a:solidFill>
              </a:rPr>
              <a:t> </a:t>
            </a:r>
            <a:r>
              <a:rPr lang="en-US" altLang="en-US" b="1" dirty="0">
                <a:solidFill>
                  <a:schemeClr val="accent5">
                    <a:lumMod val="50000"/>
                  </a:schemeClr>
                </a:solidFill>
              </a:rPr>
              <a:t>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85800" y="838200"/>
            <a:ext cx="7620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/>
              <a:t>Mission</a:t>
            </a:r>
            <a:r>
              <a:rPr lang="en-US" altLang="en-US" sz="2000" b="1" dirty="0">
                <a:solidFill>
                  <a:schemeClr val="tx2"/>
                </a:solidFill>
              </a:rPr>
              <a:t>: </a:t>
            </a:r>
            <a:r>
              <a:rPr lang="en-US" altLang="en-US" sz="1200" b="1" dirty="0">
                <a:solidFill>
                  <a:schemeClr val="tx2"/>
                </a:solidFill>
              </a:rPr>
              <a:t> </a:t>
            </a: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>Provide students opportunities to better understand applied social science research methods while encouraging civic awareness and engagement</a:t>
            </a:r>
            <a:r>
              <a:rPr lang="en-US" altLang="en-US" sz="2000" b="1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6147" name="Rectangle 50"/>
          <p:cNvSpPr>
            <a:spLocks noChangeArrowheads="1"/>
          </p:cNvSpPr>
          <p:nvPr/>
        </p:nvSpPr>
        <p:spPr bwMode="auto">
          <a:xfrm>
            <a:off x="838200" y="2133600"/>
            <a:ext cx="7543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/>
              <a:t>Activities providing student opportunities: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>	Participation in community surveys</a:t>
            </a:r>
            <a:b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>	Participation in client based research projects</a:t>
            </a:r>
            <a:b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>	Student internships</a:t>
            </a:r>
            <a:b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>	CSLI student </a:t>
            </a:r>
            <a:r>
              <a:rPr lang="en-US" altLang="en-US" sz="2000" b="1" dirty="0" smtClean="0">
                <a:solidFill>
                  <a:schemeClr val="accent5">
                    <a:lumMod val="50000"/>
                  </a:schemeClr>
                </a:solidFill>
              </a:rPr>
              <a:t>club</a:t>
            </a:r>
            <a:endParaRPr lang="en-US" altLang="en-US" sz="1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148" name="Picture 51" descr="BD10267_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3886200"/>
            <a:ext cx="114300" cy="114300"/>
          </a:xfrm>
        </p:spPr>
      </p:pic>
      <p:pic>
        <p:nvPicPr>
          <p:cNvPr id="6149" name="Picture 56" descr="BD10267_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3352800"/>
            <a:ext cx="114300" cy="114300"/>
          </a:xfrm>
        </p:spPr>
      </p:pic>
      <p:pic>
        <p:nvPicPr>
          <p:cNvPr id="6150" name="Picture 59" descr="BD10267_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4953000"/>
            <a:ext cx="114300" cy="114300"/>
          </a:xfrm>
        </p:spPr>
      </p:pic>
      <p:pic>
        <p:nvPicPr>
          <p:cNvPr id="6151" name="Picture 62" descr="BD10267_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4419600"/>
            <a:ext cx="114300" cy="114300"/>
          </a:xfrm>
        </p:spPr>
      </p:pic>
      <p:sp>
        <p:nvSpPr>
          <p:cNvPr id="6152" name="Rectangle 2"/>
          <p:cNvSpPr>
            <a:spLocks noChangeArrowheads="1"/>
          </p:cNvSpPr>
          <p:nvPr/>
        </p:nvSpPr>
        <p:spPr bwMode="auto">
          <a:xfrm>
            <a:off x="533400" y="3810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 History and Mission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143000" y="2438400"/>
            <a:ext cx="7162800" cy="609600"/>
          </a:xfrm>
          <a:prstGeom prst="roundRect">
            <a:avLst/>
          </a:prstGeom>
          <a:solidFill>
            <a:schemeClr val="bg2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669925" y="1194594"/>
            <a:ext cx="7407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/>
              <a:t>Semi-annual Survey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838200" y="2438400"/>
            <a:ext cx="7407275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/>
              <a:t> The survey process at a glance…</a:t>
            </a:r>
            <a:br>
              <a:rPr lang="en-US" altLang="en-US" b="1" dirty="0"/>
            </a:br>
            <a:endParaRPr lang="en-US" altLang="en-US" b="1" dirty="0"/>
          </a:p>
          <a:p>
            <a:pPr lvl="1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b="1" dirty="0"/>
              <a:t>Conducted in March</a:t>
            </a:r>
            <a:r>
              <a:rPr lang="en-US" altLang="en-US" b="1" dirty="0">
                <a:solidFill>
                  <a:schemeClr val="bg2"/>
                </a:solidFill>
              </a:rPr>
              <a:t> </a:t>
            </a:r>
            <a:r>
              <a:rPr lang="en-US" altLang="en-US" b="1" dirty="0"/>
              <a:t>and</a:t>
            </a:r>
            <a:r>
              <a:rPr lang="en-US" altLang="en-US" b="1" dirty="0">
                <a:solidFill>
                  <a:schemeClr val="bg2"/>
                </a:solidFill>
              </a:rPr>
              <a:t> </a:t>
            </a:r>
            <a:r>
              <a:rPr lang="en-US" altLang="en-US" b="1" dirty="0"/>
              <a:t>October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b="1" dirty="0"/>
              <a:t>Telephone interviews </a:t>
            </a:r>
            <a:r>
              <a:rPr lang="en-US" altLang="en-US" b="1" dirty="0">
                <a:solidFill>
                  <a:schemeClr val="accent5">
                    <a:lumMod val="50000"/>
                  </a:schemeClr>
                </a:solidFill>
              </a:rPr>
              <a:t>– 350-550 (record 917) </a:t>
            </a:r>
            <a:r>
              <a:rPr lang="en-US" altLang="en-US" b="1" dirty="0"/>
              <a:t>completions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b="1" dirty="0"/>
              <a:t>Press releases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b="1" dirty="0"/>
              <a:t>Public presentations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b="1" dirty="0"/>
              <a:t>Media outreach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b="1" dirty="0"/>
              <a:t>Web site </a:t>
            </a:r>
            <a:r>
              <a:rPr lang="en-US" altLang="en-US" b="1" dirty="0">
                <a:solidFill>
                  <a:schemeClr val="accent5">
                    <a:lumMod val="50000"/>
                  </a:schemeClr>
                </a:solidFill>
              </a:rPr>
              <a:t>(http://www2.aacc.edu/csli)</a:t>
            </a:r>
          </a:p>
        </p:txBody>
      </p:sp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533400" y="3810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CSLI: The Semi-annual Survey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143000" y="2286000"/>
            <a:ext cx="7162800" cy="838200"/>
          </a:xfrm>
          <a:prstGeom prst="roundRect">
            <a:avLst/>
          </a:prstGeom>
          <a:solidFill>
            <a:schemeClr val="bg2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69925" y="950913"/>
            <a:ext cx="74072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/>
              <a:t>Service Learning </a:t>
            </a:r>
            <a:r>
              <a:rPr lang="en-US" altLang="en-US" b="1" dirty="0" smtClean="0"/>
              <a:t>and </a:t>
            </a:r>
            <a:r>
              <a:rPr lang="en-US" altLang="en-US" b="1" dirty="0" err="1" smtClean="0"/>
              <a:t>Nataf’s</a:t>
            </a:r>
            <a:r>
              <a:rPr lang="en-US" altLang="en-US" b="1" dirty="0" smtClean="0"/>
              <a:t> Classes</a:t>
            </a:r>
            <a:endParaRPr lang="en-US" altLang="en-US" b="1" dirty="0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69925" y="1981200"/>
            <a:ext cx="7772400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/>
              <a:t> </a:t>
            </a:r>
            <a:r>
              <a:rPr lang="en-US" altLang="en-US" sz="2400" b="1" dirty="0"/>
              <a:t>Semi-annual survey – how students participate for service learning credit (and </a:t>
            </a:r>
            <a:r>
              <a:rPr lang="en-US" altLang="en-US" sz="2400" b="1" dirty="0" err="1"/>
              <a:t>Nataf’s</a:t>
            </a:r>
            <a:r>
              <a:rPr lang="en-US" altLang="en-US" sz="2400" b="1" dirty="0"/>
              <a:t> extra credit)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 dirty="0"/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u="sng" dirty="0"/>
              <a:t>Up to five contacts with CSLI</a:t>
            </a:r>
          </a:p>
          <a:p>
            <a:pPr lvl="2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400" b="1" dirty="0">
                <a:solidFill>
                  <a:schemeClr val="accent5">
                    <a:lumMod val="50000"/>
                  </a:schemeClr>
                </a:solidFill>
              </a:rPr>
              <a:t>Introductory meeting </a:t>
            </a:r>
          </a:p>
          <a:p>
            <a:pPr lvl="2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400" b="1" dirty="0">
                <a:solidFill>
                  <a:schemeClr val="accent5">
                    <a:lumMod val="50000"/>
                  </a:schemeClr>
                </a:solidFill>
              </a:rPr>
              <a:t>2-3+ nights of telephone interviews</a:t>
            </a:r>
          </a:p>
          <a:p>
            <a:pPr lvl="2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400" b="1" dirty="0">
                <a:solidFill>
                  <a:schemeClr val="accent5">
                    <a:lumMod val="50000"/>
                  </a:schemeClr>
                </a:solidFill>
              </a:rPr>
              <a:t>Final meeting – review of survey process, findings, SPSS/hypotheses testing</a:t>
            </a:r>
          </a:p>
          <a:p>
            <a:pPr lvl="2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400" b="1" dirty="0">
                <a:solidFill>
                  <a:schemeClr val="accent5">
                    <a:lumMod val="50000"/>
                  </a:schemeClr>
                </a:solidFill>
              </a:rPr>
              <a:t>Short paper </a:t>
            </a:r>
            <a:r>
              <a:rPr lang="en-US" altLang="en-US" sz="2400" b="1" dirty="0" smtClean="0">
                <a:solidFill>
                  <a:schemeClr val="accent5">
                    <a:lumMod val="50000"/>
                  </a:schemeClr>
                </a:solidFill>
              </a:rPr>
              <a:t>(varies by instructor)</a:t>
            </a:r>
            <a:endParaRPr lang="en-US" alt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533400" y="3810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CSLI: The Semi-annual Survey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71500" y="2095500"/>
            <a:ext cx="7772400" cy="838200"/>
          </a:xfrm>
          <a:prstGeom prst="roundRect">
            <a:avLst/>
          </a:prstGeom>
          <a:solidFill>
            <a:schemeClr val="bg2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943100" y="1345407"/>
            <a:ext cx="5029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Semi-annual Surveys -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Why is </a:t>
            </a:r>
            <a:r>
              <a:rPr lang="en-US" altLang="en-US" sz="2400" b="1" u="sng"/>
              <a:t>your role</a:t>
            </a:r>
            <a:r>
              <a:rPr lang="en-US" altLang="en-US" sz="2400" b="1"/>
              <a:t> so important?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838200" y="2438400"/>
            <a:ext cx="7407275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en-US" sz="2800" b="1" dirty="0"/>
              <a:t> </a:t>
            </a:r>
            <a:r>
              <a:rPr lang="en-US" sz="2400" b="1" u="sng" dirty="0"/>
              <a:t>How do surveys work?</a:t>
            </a:r>
          </a:p>
          <a:p>
            <a:pPr marL="342900" indent="-342900">
              <a:defRPr/>
            </a:pPr>
            <a:endParaRPr lang="en-US" sz="2400" b="1" dirty="0"/>
          </a:p>
          <a:p>
            <a:pPr marL="342900" indent="-342900">
              <a:buFontTx/>
              <a:buAutoNum type="arabicPeriod"/>
              <a:defRPr/>
            </a:pPr>
            <a:r>
              <a:rPr lang="en-US" sz="2000" b="1" dirty="0"/>
              <a:t>Identify a population</a:t>
            </a:r>
            <a:r>
              <a:rPr lang="en-US" sz="2000" b="1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whose characteristics and attitudes are interesting to us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2000" b="1" dirty="0"/>
              <a:t>Our population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– Residents of Anne Arundel County at least 18 years of age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2000" b="1" dirty="0"/>
              <a:t>Our goal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– Ask a small group (the “sample”) questions 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2000" b="1" dirty="0"/>
              <a:t>Generalize the findings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to the whole population (the “universe”)</a:t>
            </a:r>
            <a:endParaRPr lang="en-US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533400" y="3810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CSLI: The Semi-annual Survey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914400" y="2362200"/>
            <a:ext cx="7162800" cy="838200"/>
          </a:xfrm>
          <a:prstGeom prst="roundRect">
            <a:avLst/>
          </a:prstGeom>
          <a:solidFill>
            <a:schemeClr val="bg2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838200" y="2019300"/>
            <a:ext cx="7407275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ts val="7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u="sng" dirty="0"/>
              <a:t> </a:t>
            </a:r>
            <a:br>
              <a:rPr lang="en-US" altLang="en-US" b="1" u="sng" dirty="0"/>
            </a:br>
            <a:r>
              <a:rPr lang="en-US" altLang="en-US" sz="1800" b="1" u="sng" dirty="0"/>
              <a:t>How do surveys work? </a:t>
            </a:r>
            <a:r>
              <a:rPr lang="en-US" altLang="en-US" sz="1800" b="1" dirty="0"/>
              <a:t>(continued)</a:t>
            </a:r>
            <a:br>
              <a:rPr lang="en-US" altLang="en-US" sz="1800" b="1" dirty="0"/>
            </a:br>
            <a:endParaRPr lang="en-US" altLang="en-US" sz="2400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/>
              <a:t>Find a proper </a:t>
            </a:r>
            <a:r>
              <a:rPr lang="en-US" altLang="en-US" sz="2000" b="1" i="1" dirty="0"/>
              <a:t>sample size</a:t>
            </a:r>
            <a:r>
              <a:rPr lang="en-US" altLang="en-US" sz="2000" b="1" i="1" dirty="0">
                <a:solidFill>
                  <a:schemeClr val="bg2"/>
                </a:solidFill>
              </a:rPr>
              <a:t>: </a:t>
            </a:r>
            <a:r>
              <a:rPr lang="en-US" altLang="en-US" sz="2000" b="1" i="1" dirty="0">
                <a:solidFill>
                  <a:schemeClr val="accent5">
                    <a:lumMod val="50000"/>
                  </a:schemeClr>
                </a:solidFill>
              </a:rPr>
              <a:t>costs vs. margins of error – </a:t>
            </a:r>
            <a:r>
              <a:rPr lang="en-US" altLang="en-US" sz="2000" b="1" dirty="0"/>
              <a:t>Example</a:t>
            </a:r>
            <a:r>
              <a:rPr lang="en-US" altLang="en-US" sz="2000" b="1" dirty="0">
                <a:solidFill>
                  <a:schemeClr val="bg2"/>
                </a:solidFill>
              </a:rPr>
              <a:t>: </a:t>
            </a: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</a:rPr>
              <a:t>Population of 100k+, confidence interval 95%</a:t>
            </a:r>
            <a:endParaRPr lang="en-US" altLang="en-US" sz="2000" b="1" i="1" dirty="0">
              <a:solidFill>
                <a:schemeClr val="accent5">
                  <a:lumMod val="5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bg2"/>
                </a:solidFill>
              </a:rPr>
              <a:t>       </a:t>
            </a:r>
            <a:endParaRPr lang="en-US" altLang="en-US" sz="2400" b="1" i="1" dirty="0">
              <a:solidFill>
                <a:schemeClr val="bg2"/>
              </a:solidFill>
            </a:endParaRPr>
          </a:p>
        </p:txBody>
      </p:sp>
      <p:graphicFrame>
        <p:nvGraphicFramePr>
          <p:cNvPr id="48167" name="Group 39"/>
          <p:cNvGraphicFramePr>
            <a:graphicFrameLocks noGrp="1"/>
          </p:cNvGraphicFramePr>
          <p:nvPr>
            <p:ph/>
          </p:nvPr>
        </p:nvGraphicFramePr>
        <p:xfrm>
          <a:off x="2819400" y="3733800"/>
          <a:ext cx="3452813" cy="2286000"/>
        </p:xfrm>
        <a:graphic>
          <a:graphicData uri="http://schemas.openxmlformats.org/drawingml/2006/table">
            <a:tbl>
              <a:tblPr/>
              <a:tblGrid>
                <a:gridCol w="1219200"/>
                <a:gridCol w="2233613"/>
              </a:tblGrid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Sample Size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63" name="Rectangle 2"/>
          <p:cNvSpPr>
            <a:spLocks noChangeArrowheads="1"/>
          </p:cNvSpPr>
          <p:nvPr/>
        </p:nvSpPr>
        <p:spPr bwMode="auto">
          <a:xfrm>
            <a:off x="533400" y="3810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CSLI: The Semi-annual Survey</a:t>
            </a:r>
          </a:p>
        </p:txBody>
      </p:sp>
      <p:sp>
        <p:nvSpPr>
          <p:cNvPr id="10264" name="Text Box 2"/>
          <p:cNvSpPr txBox="1">
            <a:spLocks noChangeArrowheads="1"/>
          </p:cNvSpPr>
          <p:nvPr/>
        </p:nvSpPr>
        <p:spPr bwMode="auto">
          <a:xfrm>
            <a:off x="1905000" y="990600"/>
            <a:ext cx="5029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/>
              <a:t>Semi-annual Surveys -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/>
              <a:t>Why is </a:t>
            </a:r>
            <a:r>
              <a:rPr lang="en-US" altLang="en-US" sz="2400" b="1" u="sng" dirty="0"/>
              <a:t>your role</a:t>
            </a:r>
            <a:r>
              <a:rPr lang="en-US" altLang="en-US" sz="2400" b="1" dirty="0"/>
              <a:t> so important?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838200" y="2273300"/>
            <a:ext cx="7162800" cy="838200"/>
          </a:xfrm>
          <a:prstGeom prst="roundRect">
            <a:avLst/>
          </a:prstGeom>
          <a:solidFill>
            <a:schemeClr val="bg2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533400" y="2023262"/>
            <a:ext cx="769937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 smtClean="0">
                <a:solidFill>
                  <a:schemeClr val="accent5">
                    <a:lumMod val="50000"/>
                  </a:schemeClr>
                </a:solidFill>
              </a:rPr>
              <a:t>Choices</a:t>
            </a:r>
            <a:r>
              <a:rPr lang="en-US" altLang="en-US" sz="2400" b="1" dirty="0">
                <a:solidFill>
                  <a:schemeClr val="bg2"/>
                </a:solidFill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bg2"/>
                </a:solidFill>
              </a:rPr>
              <a:t>	</a:t>
            </a:r>
            <a:r>
              <a:rPr lang="en-US" altLang="en-US" sz="2400" b="1" dirty="0" smtClean="0">
                <a:solidFill>
                  <a:schemeClr val="bg2"/>
                </a:solidFill>
              </a:rPr>
              <a:t>    </a:t>
            </a:r>
            <a:r>
              <a:rPr lang="en-US" altLang="en-US" sz="2400" b="1" dirty="0" smtClean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en-US" altLang="en-US" sz="2400" b="1" dirty="0">
                <a:solidFill>
                  <a:schemeClr val="bg2"/>
                </a:solidFill>
              </a:rPr>
              <a:t>. </a:t>
            </a:r>
            <a:r>
              <a:rPr lang="en-US" altLang="en-US" sz="2400" b="1" dirty="0"/>
              <a:t>Face to face </a:t>
            </a:r>
            <a:r>
              <a:rPr lang="en-US" altLang="en-US" sz="2400" b="1" dirty="0">
                <a:solidFill>
                  <a:schemeClr val="accent5">
                    <a:lumMod val="50000"/>
                  </a:schemeClr>
                </a:solidFill>
              </a:rPr>
              <a:t>– personal interviews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bg2"/>
                </a:solidFill>
              </a:rPr>
              <a:t>	</a:t>
            </a:r>
            <a:r>
              <a:rPr lang="en-US" altLang="en-US" sz="2400" b="1" dirty="0" smtClean="0">
                <a:solidFill>
                  <a:schemeClr val="bg2"/>
                </a:solidFill>
              </a:rPr>
              <a:t>=&gt;</a:t>
            </a:r>
            <a:r>
              <a:rPr lang="en-US" altLang="en-US" sz="2400" b="1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altLang="en-US" sz="2400" b="1" dirty="0">
                <a:solidFill>
                  <a:schemeClr val="bg2"/>
                </a:solidFill>
              </a:rPr>
              <a:t>. </a:t>
            </a:r>
            <a:r>
              <a:rPr lang="en-US" altLang="en-US" sz="2400" b="1" dirty="0"/>
              <a:t>Telephone</a:t>
            </a:r>
            <a:r>
              <a:rPr lang="en-US" altLang="en-US" sz="2400" b="1" dirty="0">
                <a:solidFill>
                  <a:schemeClr val="bg2"/>
                </a:solidFill>
              </a:rPr>
              <a:t> </a:t>
            </a:r>
            <a:r>
              <a:rPr lang="en-US" altLang="en-US" sz="2400" b="1" dirty="0">
                <a:solidFill>
                  <a:schemeClr val="accent5">
                    <a:lumMod val="50000"/>
                  </a:schemeClr>
                </a:solidFill>
              </a:rPr>
              <a:t>– personal interviews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bg2"/>
                </a:solidFill>
              </a:rPr>
              <a:t>	</a:t>
            </a:r>
            <a:r>
              <a:rPr lang="en-US" altLang="en-US" sz="2400" b="1" dirty="0" smtClean="0">
                <a:solidFill>
                  <a:schemeClr val="bg2"/>
                </a:solidFill>
              </a:rPr>
              <a:t>    </a:t>
            </a:r>
            <a:r>
              <a:rPr lang="en-US" altLang="en-US" sz="2400" b="1" dirty="0" smtClean="0">
                <a:solidFill>
                  <a:schemeClr val="accent5">
                    <a:lumMod val="50000"/>
                  </a:schemeClr>
                </a:solidFill>
              </a:rPr>
              <a:t>3</a:t>
            </a:r>
            <a:r>
              <a:rPr lang="en-US" altLang="en-US" sz="2400" b="1" dirty="0">
                <a:solidFill>
                  <a:schemeClr val="bg2"/>
                </a:solidFill>
              </a:rPr>
              <a:t>. </a:t>
            </a:r>
            <a:r>
              <a:rPr lang="en-US" altLang="en-US" sz="2400" b="1" dirty="0"/>
              <a:t>Self-administered</a:t>
            </a:r>
            <a:r>
              <a:rPr lang="en-US" altLang="en-US" sz="2400" b="1" dirty="0">
                <a:solidFill>
                  <a:schemeClr val="bg2"/>
                </a:solidFill>
              </a:rPr>
              <a:t> </a:t>
            </a:r>
            <a:r>
              <a:rPr lang="en-US" altLang="en-US" sz="2400" b="1" dirty="0">
                <a:solidFill>
                  <a:schemeClr val="accent5">
                    <a:lumMod val="50000"/>
                  </a:schemeClr>
                </a:solidFill>
              </a:rPr>
              <a:t>- by mail, exit poll, group setting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bg2"/>
                </a:solidFill>
              </a:rPr>
              <a:t>	</a:t>
            </a:r>
            <a:r>
              <a:rPr lang="en-US" altLang="en-US" sz="2400" b="1" dirty="0" smtClean="0">
                <a:solidFill>
                  <a:schemeClr val="bg2"/>
                </a:solidFill>
              </a:rPr>
              <a:t>    </a:t>
            </a:r>
            <a:r>
              <a:rPr lang="en-US" altLang="en-US" sz="2400" b="1" dirty="0" smtClean="0">
                <a:solidFill>
                  <a:schemeClr val="accent5">
                    <a:lumMod val="50000"/>
                  </a:schemeClr>
                </a:solidFill>
              </a:rPr>
              <a:t>4</a:t>
            </a:r>
            <a:r>
              <a:rPr lang="en-US" altLang="en-US" sz="2400" b="1" dirty="0">
                <a:solidFill>
                  <a:schemeClr val="bg2"/>
                </a:solidFill>
              </a:rPr>
              <a:t>. </a:t>
            </a:r>
            <a:r>
              <a:rPr lang="en-US" altLang="en-US" sz="2400" b="1" dirty="0"/>
              <a:t>Online</a:t>
            </a:r>
            <a:r>
              <a:rPr lang="en-US" altLang="en-US" sz="2400" b="1" dirty="0">
                <a:solidFill>
                  <a:schemeClr val="bg2"/>
                </a:solidFill>
              </a:rPr>
              <a:t> </a:t>
            </a:r>
            <a:r>
              <a:rPr lang="en-US" altLang="en-US" sz="2400" b="1" dirty="0">
                <a:solidFill>
                  <a:schemeClr val="accent5">
                    <a:lumMod val="50000"/>
                  </a:schemeClr>
                </a:solidFill>
              </a:rPr>
              <a:t>– a version of ‘self administered’</a:t>
            </a:r>
            <a:endParaRPr lang="en-US" altLang="en-US" sz="2400" b="1" i="1" dirty="0">
              <a:solidFill>
                <a:schemeClr val="accent5">
                  <a:lumMod val="5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bg2"/>
                </a:solidFill>
              </a:rPr>
              <a:t>       </a:t>
            </a:r>
            <a:endParaRPr lang="en-US" altLang="en-US" sz="2400" b="1" i="1" dirty="0">
              <a:solidFill>
                <a:schemeClr val="bg2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373187" y="1173811"/>
            <a:ext cx="6019800" cy="609600"/>
          </a:xfrm>
          <a:prstGeom prst="roundRect">
            <a:avLst/>
          </a:prstGeom>
          <a:solidFill>
            <a:schemeClr val="bg2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en-US" b="1" dirty="0" smtClean="0"/>
          </a:p>
          <a:p>
            <a:pPr algn="ctr">
              <a:defRPr/>
            </a:pPr>
            <a:r>
              <a:rPr lang="en-US" altLang="en-US" b="1" dirty="0" smtClean="0">
                <a:solidFill>
                  <a:schemeClr val="tx2"/>
                </a:solidFill>
              </a:rPr>
              <a:t> </a:t>
            </a:r>
          </a:p>
          <a:p>
            <a:pPr algn="ctr">
              <a:defRPr/>
            </a:pPr>
            <a:r>
              <a:rPr lang="en-US" altLang="en-US" b="1" u="sng" dirty="0" smtClean="0">
                <a:solidFill>
                  <a:schemeClr val="tx1"/>
                </a:solidFill>
              </a:rPr>
              <a:t>How </a:t>
            </a:r>
            <a:r>
              <a:rPr lang="en-US" altLang="en-US" b="1" u="sng" dirty="0">
                <a:solidFill>
                  <a:schemeClr val="tx1"/>
                </a:solidFill>
              </a:rPr>
              <a:t>do surveys work? </a:t>
            </a:r>
            <a:r>
              <a:rPr lang="en-US" altLang="en-US" b="1" dirty="0" smtClean="0">
                <a:solidFill>
                  <a:schemeClr val="tx1"/>
                </a:solidFill>
              </a:rPr>
              <a:t>(Data </a:t>
            </a:r>
            <a:r>
              <a:rPr lang="en-US" altLang="en-US" b="1" dirty="0">
                <a:solidFill>
                  <a:schemeClr val="tx1"/>
                </a:solidFill>
              </a:rPr>
              <a:t>collection methods)</a:t>
            </a:r>
            <a:br>
              <a:rPr lang="en-US" altLang="en-US" b="1" dirty="0">
                <a:solidFill>
                  <a:schemeClr val="tx1"/>
                </a:solidFill>
              </a:rPr>
            </a:br>
            <a:endParaRPr lang="en-US" altLang="en-US" sz="24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dirty="0"/>
          </a:p>
        </p:txBody>
      </p:sp>
      <p:sp>
        <p:nvSpPr>
          <p:cNvPr id="11269" name="Rectangle 2"/>
          <p:cNvSpPr>
            <a:spLocks noChangeArrowheads="1"/>
          </p:cNvSpPr>
          <p:nvPr/>
        </p:nvSpPr>
        <p:spPr bwMode="auto">
          <a:xfrm>
            <a:off x="533400" y="381000"/>
            <a:ext cx="8229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CSLI: The Semi-annual Survey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85800" y="2819400"/>
            <a:ext cx="701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85800" y="1066800"/>
            <a:ext cx="701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8698</TotalTime>
  <Words>1173</Words>
  <Application>Microsoft Office PowerPoint</Application>
  <PresentationFormat>On-screen Show (4:3)</PresentationFormat>
  <Paragraphs>351</Paragraphs>
  <Slides>28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Cambria</vt:lpstr>
      <vt:lpstr>Times New Roman</vt:lpstr>
      <vt:lpstr>Tw Cen MT Condensed Extra Bold</vt:lpstr>
      <vt:lpstr>Wingdings</vt:lpstr>
      <vt:lpstr>Adjacency</vt:lpstr>
      <vt:lpstr>Learning with the  Center for the Study of Local Issues:  Introductory Meeting</vt:lpstr>
      <vt:lpstr>CSLI History and Mission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Presidential Job approval Fall 2007 to Fall 2015</vt:lpstr>
      <vt:lpstr>PowerPoint Presentation</vt:lpstr>
      <vt:lpstr>Most Important Problem: Fall 2007 to Fall 2014 </vt:lpstr>
      <vt:lpstr>PowerPoint Presentation</vt:lpstr>
      <vt:lpstr>Is there a relationship between income and economic conditions?  (Fall, 2014)</vt:lpstr>
      <vt:lpstr>Major Issues: Support/Oppose</vt:lpstr>
      <vt:lpstr>Minimum Wage – Party, Ideology and Race</vt:lpstr>
      <vt:lpstr>Marijuana – Party, Ideology and Age</vt:lpstr>
      <vt:lpstr>Govr’s Race: Vote/Expectations</vt:lpstr>
      <vt:lpstr>Job approval, Spring/Fall  2014</vt:lpstr>
      <vt:lpstr>PowerPoint Presentation</vt:lpstr>
      <vt:lpstr>Earthquake - communication:  Method, Success (Fall 2011)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CSLI Overview to Students March 1 and 2, 2012</dc:title>
  <dc:creator>Dan</dc:creator>
  <cp:lastModifiedBy>Dan Nataf</cp:lastModifiedBy>
  <cp:revision>348</cp:revision>
  <dcterms:created xsi:type="dcterms:W3CDTF">2007-09-16T00:41:50Z</dcterms:created>
  <dcterms:modified xsi:type="dcterms:W3CDTF">2015-03-26T12:24:17Z</dcterms:modified>
</cp:coreProperties>
</file>