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5.xml" ContentType="application/vnd.openxmlformats-officedocument.themeOverride+xml"/>
  <Override PartName="/ppt/charts/chart2.xml" ContentType="application/vnd.openxmlformats-officedocument.drawingml.chart+xml"/>
  <Override PartName="/ppt/theme/themeOverride6.xml" ContentType="application/vnd.openxmlformats-officedocument.themeOverride+xml"/>
  <Override PartName="/ppt/charts/chart3.xml" ContentType="application/vnd.openxmlformats-officedocument.drawingml.chart+xml"/>
  <Override PartName="/ppt/theme/themeOverride7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8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sldIdLst>
    <p:sldId id="256" r:id="rId2"/>
    <p:sldId id="258" r:id="rId3"/>
    <p:sldId id="259" r:id="rId4"/>
    <p:sldId id="290" r:id="rId5"/>
    <p:sldId id="260" r:id="rId6"/>
    <p:sldId id="321" r:id="rId7"/>
    <p:sldId id="304" r:id="rId8"/>
    <p:sldId id="329" r:id="rId9"/>
    <p:sldId id="316" r:id="rId10"/>
    <p:sldId id="317" r:id="rId11"/>
    <p:sldId id="318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278" r:id="rId28"/>
    <p:sldId id="28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D6FF"/>
    <a:srgbClr val="2FFF8D"/>
    <a:srgbClr val="C2E49C"/>
    <a:srgbClr val="00823B"/>
    <a:srgbClr val="FFFFC9"/>
    <a:srgbClr val="FCD0D4"/>
    <a:srgbClr val="93D6F7"/>
    <a:srgbClr val="FF5B5B"/>
    <a:srgbClr val="D40ECB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>
        <p:scale>
          <a:sx n="114" d="100"/>
          <a:sy n="114" d="100"/>
        </p:scale>
        <p:origin x="-43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Office%20Word" TargetMode="External"/><Relationship Id="rId1" Type="http://schemas.openxmlformats.org/officeDocument/2006/relationships/themeOverride" Target="../theme/themeOverride5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an\CSLI\Semi-annual%20Surveys\2011\Fall\CSLI%20SA%20F1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n\CSLI\Semi-annual%20Surveys\2011\Fall\CSLI%20SA%20F1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Chart%202%20in%20Microsoft%20Word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AppData\Roaming\Microsoft\Excel\Book2%20(version%201).xlsb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CSLI%20SA%20F11.xlsx" TargetMode="External"/><Relationship Id="rId1" Type="http://schemas.openxmlformats.org/officeDocument/2006/relationships/themeOverride" Target="../theme/themeOverride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an\CSLI\Semi-annual%20Surveys\CSLI%20SA%20F11.xlsx" TargetMode="External"/><Relationship Id="rId1" Type="http://schemas.openxmlformats.org/officeDocument/2006/relationships/themeOverride" Target="../theme/themeOverride7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CSLI%20SA%20F11.xlsx" TargetMode="External"/><Relationship Id="rId1" Type="http://schemas.openxmlformats.org/officeDocument/2006/relationships/themeOverride" Target="../theme/themeOverride8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AppData\Local\Microsoft\Windows\Temporary%20Internet%20Files\Content.IE5\R3ZPY757\CSLI%20SA%20F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AppData\Local\Microsoft\Windows\Temporary%20Internet%20Files\Content.IE5\R3ZPY757\CSLI%20SA%20F11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3.TIF"/><Relationship Id="rId1" Type="http://schemas.openxmlformats.org/officeDocument/2006/relationships/image" Target="../media/image2.png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an\CSLI\Semi-annual%20Surveys\2011\Fall\CSLI%20SA%20F11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an\CSLI\Semi-annual%20Surveys\2011\Fall\CSLI%20SA%20F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'[Chart in Microsoft Office Word]Sheet1'!$A$3</c:f>
              <c:strCache>
                <c:ptCount val="1"/>
                <c:pt idx="0">
                  <c:v>Wrong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25"/>
              <c:spPr/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Office Word]Sheet1'!$B$1:$AA$1</c:f>
              <c:strCache>
                <c:ptCount val="26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  <c:pt idx="25">
                  <c:v>Fa '11</c:v>
                </c:pt>
              </c:strCache>
            </c:strRef>
          </c:cat>
          <c:val>
            <c:numRef>
              <c:f>'[Chart in Microsoft Office Word]Sheet1'!$B$3:$AA$3</c:f>
              <c:numCache>
                <c:formatCode>General</c:formatCode>
                <c:ptCount val="26"/>
                <c:pt idx="0">
                  <c:v>23</c:v>
                </c:pt>
                <c:pt idx="1">
                  <c:v>27</c:v>
                </c:pt>
                <c:pt idx="2">
                  <c:v>25</c:v>
                </c:pt>
                <c:pt idx="3">
                  <c:v>24</c:v>
                </c:pt>
                <c:pt idx="4">
                  <c:v>23</c:v>
                </c:pt>
                <c:pt idx="5">
                  <c:v>15</c:v>
                </c:pt>
                <c:pt idx="6">
                  <c:v>26</c:v>
                </c:pt>
                <c:pt idx="7">
                  <c:v>21</c:v>
                </c:pt>
                <c:pt idx="8">
                  <c:v>25</c:v>
                </c:pt>
                <c:pt idx="9">
                  <c:v>34</c:v>
                </c:pt>
                <c:pt idx="10">
                  <c:v>31</c:v>
                </c:pt>
                <c:pt idx="11">
                  <c:v>24</c:v>
                </c:pt>
                <c:pt idx="12">
                  <c:v>29</c:v>
                </c:pt>
                <c:pt idx="13">
                  <c:v>27</c:v>
                </c:pt>
                <c:pt idx="14">
                  <c:v>26</c:v>
                </c:pt>
                <c:pt idx="15">
                  <c:v>29</c:v>
                </c:pt>
                <c:pt idx="16">
                  <c:v>27</c:v>
                </c:pt>
                <c:pt idx="17">
                  <c:v>33</c:v>
                </c:pt>
                <c:pt idx="18">
                  <c:v>32</c:v>
                </c:pt>
                <c:pt idx="19">
                  <c:v>31</c:v>
                </c:pt>
                <c:pt idx="20">
                  <c:v>28</c:v>
                </c:pt>
                <c:pt idx="21">
                  <c:v>27</c:v>
                </c:pt>
                <c:pt idx="22">
                  <c:v>28</c:v>
                </c:pt>
                <c:pt idx="23">
                  <c:v>28</c:v>
                </c:pt>
                <c:pt idx="24">
                  <c:v>28</c:v>
                </c:pt>
                <c:pt idx="25">
                  <c:v>32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'[Chart in Microsoft Office Word]Sheet1'!$A$4</c:f>
              <c:strCache>
                <c:ptCount val="1"/>
                <c:pt idx="0">
                  <c:v>Unsure</c:v>
                </c:pt>
              </c:strCache>
            </c:strRef>
          </c:tx>
          <c:spPr>
            <a:ln w="5080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Office Word]Sheet1'!$B$1:$AA$1</c:f>
              <c:strCache>
                <c:ptCount val="26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  <c:pt idx="25">
                  <c:v>Fa '11</c:v>
                </c:pt>
              </c:strCache>
            </c:strRef>
          </c:cat>
          <c:val>
            <c:numRef>
              <c:f>'[Chart in Microsoft Office Word]Sheet1'!$B$4:$AA$4</c:f>
              <c:numCache>
                <c:formatCode>General</c:formatCode>
                <c:ptCount val="26"/>
                <c:pt idx="0">
                  <c:v>20</c:v>
                </c:pt>
                <c:pt idx="1">
                  <c:v>19</c:v>
                </c:pt>
                <c:pt idx="2">
                  <c:v>17</c:v>
                </c:pt>
                <c:pt idx="3">
                  <c:v>20</c:v>
                </c:pt>
                <c:pt idx="4">
                  <c:v>15</c:v>
                </c:pt>
                <c:pt idx="5">
                  <c:v>19</c:v>
                </c:pt>
                <c:pt idx="6">
                  <c:v>14</c:v>
                </c:pt>
                <c:pt idx="7">
                  <c:v>18</c:v>
                </c:pt>
                <c:pt idx="8">
                  <c:v>13</c:v>
                </c:pt>
                <c:pt idx="9">
                  <c:v>15</c:v>
                </c:pt>
                <c:pt idx="10">
                  <c:v>12</c:v>
                </c:pt>
                <c:pt idx="11">
                  <c:v>19</c:v>
                </c:pt>
                <c:pt idx="12">
                  <c:v>18</c:v>
                </c:pt>
                <c:pt idx="13">
                  <c:v>16</c:v>
                </c:pt>
                <c:pt idx="14">
                  <c:v>18</c:v>
                </c:pt>
                <c:pt idx="15">
                  <c:v>20</c:v>
                </c:pt>
                <c:pt idx="16">
                  <c:v>21</c:v>
                </c:pt>
                <c:pt idx="17">
                  <c:v>16</c:v>
                </c:pt>
                <c:pt idx="18">
                  <c:v>17</c:v>
                </c:pt>
                <c:pt idx="19">
                  <c:v>17</c:v>
                </c:pt>
                <c:pt idx="20">
                  <c:v>25</c:v>
                </c:pt>
                <c:pt idx="21">
                  <c:v>21</c:v>
                </c:pt>
                <c:pt idx="22">
                  <c:v>20</c:v>
                </c:pt>
                <c:pt idx="23">
                  <c:v>23</c:v>
                </c:pt>
                <c:pt idx="24">
                  <c:v>22</c:v>
                </c:pt>
                <c:pt idx="25">
                  <c:v>22</c:v>
                </c:pt>
              </c:numCache>
            </c:numRef>
          </c:val>
          <c:smooth val="1"/>
        </c:ser>
        <c:ser>
          <c:idx val="0"/>
          <c:order val="0"/>
          <c:tx>
            <c:strRef>
              <c:f>'[Chart in Microsoft Office Word]Sheet1'!$A$2</c:f>
              <c:strCache>
                <c:ptCount val="1"/>
                <c:pt idx="0">
                  <c:v>Right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25"/>
              <c:spPr/>
              <c:txPr>
                <a:bodyPr/>
                <a:lstStyle/>
                <a:p>
                  <a:pPr>
                    <a:defRPr sz="18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Office Word]Sheet1'!$B$1:$AA$1</c:f>
              <c:strCache>
                <c:ptCount val="26"/>
                <c:pt idx="0">
                  <c:v>Sp '99</c:v>
                </c:pt>
                <c:pt idx="1">
                  <c:v>Fa '99</c:v>
                </c:pt>
                <c:pt idx="2">
                  <c:v>Sp '00</c:v>
                </c:pt>
                <c:pt idx="3">
                  <c:v>Fa '00</c:v>
                </c:pt>
                <c:pt idx="4">
                  <c:v>Sp '01</c:v>
                </c:pt>
                <c:pt idx="5">
                  <c:v>Fa '01</c:v>
                </c:pt>
                <c:pt idx="6">
                  <c:v>Sp '02</c:v>
                </c:pt>
                <c:pt idx="7">
                  <c:v>Fa '02</c:v>
                </c:pt>
                <c:pt idx="8">
                  <c:v>Sp '03</c:v>
                </c:pt>
                <c:pt idx="9">
                  <c:v>Fa '03</c:v>
                </c:pt>
                <c:pt idx="10">
                  <c:v>Sp '04</c:v>
                </c:pt>
                <c:pt idx="11">
                  <c:v>Fa '04</c:v>
                </c:pt>
                <c:pt idx="12">
                  <c:v>Sp '05</c:v>
                </c:pt>
                <c:pt idx="13">
                  <c:v>Fa '05</c:v>
                </c:pt>
                <c:pt idx="14">
                  <c:v>Sp '06</c:v>
                </c:pt>
                <c:pt idx="15">
                  <c:v>Fa '06</c:v>
                </c:pt>
                <c:pt idx="16">
                  <c:v>Sp '07</c:v>
                </c:pt>
                <c:pt idx="17">
                  <c:v>Fa '07</c:v>
                </c:pt>
                <c:pt idx="18">
                  <c:v>Sp '08</c:v>
                </c:pt>
                <c:pt idx="19">
                  <c:v>Fa '08</c:v>
                </c:pt>
                <c:pt idx="20">
                  <c:v>Sp '09</c:v>
                </c:pt>
                <c:pt idx="21">
                  <c:v>Fa '09</c:v>
                </c:pt>
                <c:pt idx="22">
                  <c:v>Sp '10</c:v>
                </c:pt>
                <c:pt idx="23">
                  <c:v>Fa '10</c:v>
                </c:pt>
                <c:pt idx="24">
                  <c:v>Sp '11</c:v>
                </c:pt>
                <c:pt idx="25">
                  <c:v>Fa '11</c:v>
                </c:pt>
              </c:strCache>
            </c:strRef>
          </c:cat>
          <c:val>
            <c:numRef>
              <c:f>'[Chart in Microsoft Office Word]Sheet1'!$B$2:$AA$2</c:f>
              <c:numCache>
                <c:formatCode>General</c:formatCode>
                <c:ptCount val="26"/>
                <c:pt idx="0">
                  <c:v>57</c:v>
                </c:pt>
                <c:pt idx="1">
                  <c:v>54</c:v>
                </c:pt>
                <c:pt idx="2">
                  <c:v>58</c:v>
                </c:pt>
                <c:pt idx="3">
                  <c:v>55</c:v>
                </c:pt>
                <c:pt idx="4">
                  <c:v>62</c:v>
                </c:pt>
                <c:pt idx="5">
                  <c:v>66</c:v>
                </c:pt>
                <c:pt idx="6">
                  <c:v>60</c:v>
                </c:pt>
                <c:pt idx="7">
                  <c:v>61</c:v>
                </c:pt>
                <c:pt idx="8">
                  <c:v>62</c:v>
                </c:pt>
                <c:pt idx="9">
                  <c:v>51</c:v>
                </c:pt>
                <c:pt idx="10">
                  <c:v>58</c:v>
                </c:pt>
                <c:pt idx="11">
                  <c:v>58</c:v>
                </c:pt>
                <c:pt idx="12">
                  <c:v>53</c:v>
                </c:pt>
                <c:pt idx="13">
                  <c:v>57</c:v>
                </c:pt>
                <c:pt idx="14">
                  <c:v>55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50</c:v>
                </c:pt>
                <c:pt idx="19">
                  <c:v>52</c:v>
                </c:pt>
                <c:pt idx="20">
                  <c:v>47</c:v>
                </c:pt>
                <c:pt idx="21">
                  <c:v>52</c:v>
                </c:pt>
                <c:pt idx="22">
                  <c:v>52</c:v>
                </c:pt>
                <c:pt idx="23">
                  <c:v>49</c:v>
                </c:pt>
                <c:pt idx="24">
                  <c:v>50</c:v>
                </c:pt>
                <c:pt idx="25">
                  <c:v>47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472448"/>
        <c:axId val="148853248"/>
      </c:lineChart>
      <c:catAx>
        <c:axId val="170472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8853248"/>
        <c:crosses val="autoZero"/>
        <c:auto val="1"/>
        <c:lblAlgn val="ctr"/>
        <c:lblOffset val="100"/>
        <c:noMultiLvlLbl val="0"/>
      </c:catAx>
      <c:valAx>
        <c:axId val="148853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04724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Sheet1!$A$87</c:f>
              <c:strCache>
                <c:ptCount val="1"/>
                <c:pt idx="0">
                  <c:v>Home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Sheet1!$B$86:$F$86</c:f>
              <c:strCache>
                <c:ptCount val="5"/>
                <c:pt idx="0">
                  <c:v>% at this location</c:v>
                </c:pt>
                <c:pt idx="1">
                  <c:v>Plan</c:v>
                </c:pt>
                <c:pt idx="2">
                  <c:v>No Plan</c:v>
                </c:pt>
                <c:pt idx="3">
                  <c:v>Plan Unclear</c:v>
                </c:pt>
                <c:pt idx="4">
                  <c:v>Unsure/NA</c:v>
                </c:pt>
              </c:strCache>
            </c:strRef>
          </c:cat>
          <c:val>
            <c:numRef>
              <c:f>Sheet1!$B$87:$F$87</c:f>
              <c:numCache>
                <c:formatCode>General</c:formatCode>
                <c:ptCount val="5"/>
                <c:pt idx="0">
                  <c:v>38</c:v>
                </c:pt>
                <c:pt idx="1">
                  <c:v>18</c:v>
                </c:pt>
                <c:pt idx="2">
                  <c:v>79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Sheet1!$A$88</c:f>
              <c:strCache>
                <c:ptCount val="1"/>
                <c:pt idx="0">
                  <c:v>Work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Sheet1!$B$86:$F$86</c:f>
              <c:strCache>
                <c:ptCount val="5"/>
                <c:pt idx="0">
                  <c:v>% at this location</c:v>
                </c:pt>
                <c:pt idx="1">
                  <c:v>Plan</c:v>
                </c:pt>
                <c:pt idx="2">
                  <c:v>No Plan</c:v>
                </c:pt>
                <c:pt idx="3">
                  <c:v>Plan Unclear</c:v>
                </c:pt>
                <c:pt idx="4">
                  <c:v>Unsure/NA</c:v>
                </c:pt>
              </c:strCache>
            </c:strRef>
          </c:cat>
          <c:val>
            <c:numRef>
              <c:f>Sheet1!$B$88:$F$88</c:f>
              <c:numCache>
                <c:formatCode>General</c:formatCode>
                <c:ptCount val="5"/>
                <c:pt idx="0">
                  <c:v>34</c:v>
                </c:pt>
                <c:pt idx="1">
                  <c:v>34</c:v>
                </c:pt>
                <c:pt idx="2">
                  <c:v>61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Sheet1!$A$89</c:f>
              <c:strCache>
                <c:ptCount val="1"/>
                <c:pt idx="0">
                  <c:v>School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Sheet1!$B$86:$F$86</c:f>
              <c:strCache>
                <c:ptCount val="5"/>
                <c:pt idx="0">
                  <c:v>% at this location</c:v>
                </c:pt>
                <c:pt idx="1">
                  <c:v>Plan</c:v>
                </c:pt>
                <c:pt idx="2">
                  <c:v>No Plan</c:v>
                </c:pt>
                <c:pt idx="3">
                  <c:v>Plan Unclear</c:v>
                </c:pt>
                <c:pt idx="4">
                  <c:v>Unsure/NA</c:v>
                </c:pt>
              </c:strCache>
            </c:strRef>
          </c:cat>
          <c:val>
            <c:numRef>
              <c:f>Sheet1!$B$89:$F$89</c:f>
              <c:numCache>
                <c:formatCode>General</c:formatCode>
                <c:ptCount val="5"/>
                <c:pt idx="0">
                  <c:v>3</c:v>
                </c:pt>
                <c:pt idx="1">
                  <c:v>31</c:v>
                </c:pt>
                <c:pt idx="2">
                  <c:v>46</c:v>
                </c:pt>
                <c:pt idx="3">
                  <c:v>15</c:v>
                </c:pt>
                <c:pt idx="4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Sheet1!$A$90</c:f>
              <c:strCache>
                <c:ptCount val="1"/>
                <c:pt idx="0">
                  <c:v>Somewhere else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Sheet1!$B$86:$F$86</c:f>
              <c:strCache>
                <c:ptCount val="5"/>
                <c:pt idx="0">
                  <c:v>% at this location</c:v>
                </c:pt>
                <c:pt idx="1">
                  <c:v>Plan</c:v>
                </c:pt>
                <c:pt idx="2">
                  <c:v>No Plan</c:v>
                </c:pt>
                <c:pt idx="3">
                  <c:v>Plan Unclear</c:v>
                </c:pt>
                <c:pt idx="4">
                  <c:v>Unsure/NA</c:v>
                </c:pt>
              </c:strCache>
            </c:strRef>
          </c:cat>
          <c:val>
            <c:numRef>
              <c:f>Sheet1!$B$90:$F$90</c:f>
              <c:numCache>
                <c:formatCode>General</c:formatCode>
                <c:ptCount val="5"/>
                <c:pt idx="0">
                  <c:v>25</c:v>
                </c:pt>
                <c:pt idx="1">
                  <c:v>12</c:v>
                </c:pt>
                <c:pt idx="2">
                  <c:v>69</c:v>
                </c:pt>
                <c:pt idx="3">
                  <c:v>5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970560"/>
        <c:axId val="192115776"/>
      </c:barChart>
      <c:catAx>
        <c:axId val="187970560"/>
        <c:scaling>
          <c:orientation val="minMax"/>
        </c:scaling>
        <c:delete val="0"/>
        <c:axPos val="b"/>
        <c:majorTickMark val="out"/>
        <c:minorTickMark val="none"/>
        <c:tickLblPos val="nextTo"/>
        <c:crossAx val="192115776"/>
        <c:crosses val="autoZero"/>
        <c:auto val="1"/>
        <c:lblAlgn val="ctr"/>
        <c:lblOffset val="100"/>
        <c:noMultiLvlLbl val="0"/>
      </c:catAx>
      <c:valAx>
        <c:axId val="192115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970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Sheet1!$B$94</c:f>
              <c:strCache>
                <c:ptCount val="1"/>
                <c:pt idx="0">
                  <c:v>County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Sheet1!$A$95:$A$102</c:f>
              <c:strCache>
                <c:ptCount val="8"/>
                <c:pt idx="0">
                  <c:v>TV</c:v>
                </c:pt>
                <c:pt idx="1">
                  <c:v>Internet</c:v>
                </c:pt>
                <c:pt idx="2">
                  <c:v>Radio</c:v>
                </c:pt>
                <c:pt idx="3">
                  <c:v>“News”</c:v>
                </c:pt>
                <c:pt idx="4">
                  <c:v>Mobile phone</c:v>
                </c:pt>
                <c:pt idx="5">
                  <c:v>Text messages</c:v>
                </c:pt>
                <c:pt idx="6">
                  <c:v>Social media</c:v>
                </c:pt>
                <c:pt idx="7">
                  <c:v>Word of mouth</c:v>
                </c:pt>
              </c:strCache>
            </c:strRef>
          </c:cat>
          <c:val>
            <c:numRef>
              <c:f>Sheet1!$B$95:$B$102</c:f>
              <c:numCache>
                <c:formatCode>General</c:formatCode>
                <c:ptCount val="8"/>
                <c:pt idx="0">
                  <c:v>45</c:v>
                </c:pt>
                <c:pt idx="1">
                  <c:v>25</c:v>
                </c:pt>
                <c:pt idx="2">
                  <c:v>13</c:v>
                </c:pt>
                <c:pt idx="3">
                  <c:v>8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467648"/>
        <c:axId val="171696128"/>
      </c:barChart>
      <c:catAx>
        <c:axId val="173467648"/>
        <c:scaling>
          <c:orientation val="minMax"/>
        </c:scaling>
        <c:delete val="0"/>
        <c:axPos val="b"/>
        <c:majorTickMark val="out"/>
        <c:minorTickMark val="none"/>
        <c:tickLblPos val="nextTo"/>
        <c:crossAx val="171696128"/>
        <c:crosses val="autoZero"/>
        <c:auto val="1"/>
        <c:lblAlgn val="ctr"/>
        <c:lblOffset val="100"/>
        <c:noMultiLvlLbl val="0"/>
      </c:catAx>
      <c:valAx>
        <c:axId val="171696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3467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Sheet1!$B$29</c:f>
              <c:strCache>
                <c:ptCount val="1"/>
                <c:pt idx="0">
                  <c:v>Internet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Sheet1!$C$28:$G$28</c:f>
              <c:strCache>
                <c:ptCount val="5"/>
                <c:pt idx="0">
                  <c:v>Overall</c:v>
                </c:pt>
                <c:pt idx="1">
                  <c:v>Home</c:v>
                </c:pt>
                <c:pt idx="2">
                  <c:v>Work</c:v>
                </c:pt>
                <c:pt idx="3">
                  <c:v>School</c:v>
                </c:pt>
                <c:pt idx="4">
                  <c:v>Somewhere else</c:v>
                </c:pt>
              </c:strCache>
            </c:strRef>
          </c:cat>
          <c:val>
            <c:numRef>
              <c:f>Sheet1!$C$29:$G$29</c:f>
              <c:numCache>
                <c:formatCode>General</c:formatCode>
                <c:ptCount val="5"/>
                <c:pt idx="0">
                  <c:v>25</c:v>
                </c:pt>
                <c:pt idx="1">
                  <c:v>14</c:v>
                </c:pt>
                <c:pt idx="2">
                  <c:v>42</c:v>
                </c:pt>
                <c:pt idx="3">
                  <c:v>29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Sheet1!$B$30</c:f>
              <c:strCache>
                <c:ptCount val="1"/>
                <c:pt idx="0">
                  <c:v>TV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Sheet1!$C$28:$G$28</c:f>
              <c:strCache>
                <c:ptCount val="5"/>
                <c:pt idx="0">
                  <c:v>Overall</c:v>
                </c:pt>
                <c:pt idx="1">
                  <c:v>Home</c:v>
                </c:pt>
                <c:pt idx="2">
                  <c:v>Work</c:v>
                </c:pt>
                <c:pt idx="3">
                  <c:v>School</c:v>
                </c:pt>
                <c:pt idx="4">
                  <c:v>Somewhere else</c:v>
                </c:pt>
              </c:strCache>
            </c:strRef>
          </c:cat>
          <c:val>
            <c:numRef>
              <c:f>Sheet1!$C$30:$G$30</c:f>
              <c:numCache>
                <c:formatCode>General</c:formatCode>
                <c:ptCount val="5"/>
                <c:pt idx="0">
                  <c:v>45</c:v>
                </c:pt>
                <c:pt idx="1">
                  <c:v>57</c:v>
                </c:pt>
                <c:pt idx="2">
                  <c:v>28</c:v>
                </c:pt>
                <c:pt idx="3">
                  <c:v>14</c:v>
                </c:pt>
                <c:pt idx="4">
                  <c:v>42</c:v>
                </c:pt>
              </c:numCache>
            </c:numRef>
          </c:val>
        </c:ser>
        <c:ser>
          <c:idx val="2"/>
          <c:order val="2"/>
          <c:tx>
            <c:strRef>
              <c:f>Sheet1!$B$31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Sheet1!$C$28:$G$28</c:f>
              <c:strCache>
                <c:ptCount val="5"/>
                <c:pt idx="0">
                  <c:v>Overall</c:v>
                </c:pt>
                <c:pt idx="1">
                  <c:v>Home</c:v>
                </c:pt>
                <c:pt idx="2">
                  <c:v>Work</c:v>
                </c:pt>
                <c:pt idx="3">
                  <c:v>School</c:v>
                </c:pt>
                <c:pt idx="4">
                  <c:v>Somewhere else</c:v>
                </c:pt>
              </c:strCache>
            </c:strRef>
          </c:cat>
          <c:val>
            <c:numRef>
              <c:f>Sheet1!$C$31:$G$31</c:f>
              <c:numCache>
                <c:formatCode>General</c:formatCode>
                <c:ptCount val="5"/>
                <c:pt idx="0">
                  <c:v>13</c:v>
                </c:pt>
                <c:pt idx="1">
                  <c:v>6</c:v>
                </c:pt>
                <c:pt idx="2">
                  <c:v>15</c:v>
                </c:pt>
                <c:pt idx="3">
                  <c:v>14</c:v>
                </c:pt>
                <c:pt idx="4">
                  <c:v>26</c:v>
                </c:pt>
              </c:numCache>
            </c:numRef>
          </c:val>
        </c:ser>
        <c:ser>
          <c:idx val="3"/>
          <c:order val="3"/>
          <c:tx>
            <c:strRef>
              <c:f>Sheet1!$B$32</c:f>
              <c:strCache>
                <c:ptCount val="1"/>
                <c:pt idx="0">
                  <c:v>Mobile phone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Sheet1!$C$28:$G$28</c:f>
              <c:strCache>
                <c:ptCount val="5"/>
                <c:pt idx="0">
                  <c:v>Overall</c:v>
                </c:pt>
                <c:pt idx="1">
                  <c:v>Home</c:v>
                </c:pt>
                <c:pt idx="2">
                  <c:v>Work</c:v>
                </c:pt>
                <c:pt idx="3">
                  <c:v>School</c:v>
                </c:pt>
                <c:pt idx="4">
                  <c:v>Somewhere else</c:v>
                </c:pt>
              </c:strCache>
            </c:strRef>
          </c:cat>
          <c:val>
            <c:numRef>
              <c:f>Sheet1!$C$32:$G$32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14</c:v>
                </c:pt>
                <c:pt idx="4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Sheet1!$B$33</c:f>
              <c:strCache>
                <c:ptCount val="1"/>
                <c:pt idx="0">
                  <c:v>“News”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Sheet1!$C$28:$G$28</c:f>
              <c:strCache>
                <c:ptCount val="5"/>
                <c:pt idx="0">
                  <c:v>Overall</c:v>
                </c:pt>
                <c:pt idx="1">
                  <c:v>Home</c:v>
                </c:pt>
                <c:pt idx="2">
                  <c:v>Work</c:v>
                </c:pt>
                <c:pt idx="3">
                  <c:v>School</c:v>
                </c:pt>
                <c:pt idx="4">
                  <c:v>Somewhere else</c:v>
                </c:pt>
              </c:strCache>
            </c:strRef>
          </c:cat>
          <c:val>
            <c:numRef>
              <c:f>Sheet1!$C$33:$G$33</c:f>
              <c:numCache>
                <c:formatCode>General</c:formatCode>
                <c:ptCount val="5"/>
                <c:pt idx="0">
                  <c:v>8</c:v>
                </c:pt>
                <c:pt idx="1">
                  <c:v>12</c:v>
                </c:pt>
                <c:pt idx="2">
                  <c:v>4</c:v>
                </c:pt>
                <c:pt idx="3">
                  <c:v>14</c:v>
                </c:pt>
                <c:pt idx="4">
                  <c:v>4</c:v>
                </c:pt>
              </c:numCache>
            </c:numRef>
          </c:val>
        </c:ser>
        <c:ser>
          <c:idx val="5"/>
          <c:order val="5"/>
          <c:tx>
            <c:strRef>
              <c:f>Sheet1!$B$34</c:f>
              <c:strCache>
                <c:ptCount val="1"/>
                <c:pt idx="0">
                  <c:v>Text messages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Sheet1!$C$28:$G$28</c:f>
              <c:strCache>
                <c:ptCount val="5"/>
                <c:pt idx="0">
                  <c:v>Overall</c:v>
                </c:pt>
                <c:pt idx="1">
                  <c:v>Home</c:v>
                </c:pt>
                <c:pt idx="2">
                  <c:v>Work</c:v>
                </c:pt>
                <c:pt idx="3">
                  <c:v>School</c:v>
                </c:pt>
                <c:pt idx="4">
                  <c:v>Somewhere else</c:v>
                </c:pt>
              </c:strCache>
            </c:strRef>
          </c:cat>
          <c:val>
            <c:numRef>
              <c:f>Sheet1!$C$34:$G$34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ser>
          <c:idx val="6"/>
          <c:order val="6"/>
          <c:tx>
            <c:strRef>
              <c:f>Sheet1!$B$35</c:f>
              <c:strCache>
                <c:ptCount val="1"/>
                <c:pt idx="0">
                  <c:v>Word of mouth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Sheet1!$C$28:$G$28</c:f>
              <c:strCache>
                <c:ptCount val="5"/>
                <c:pt idx="0">
                  <c:v>Overall</c:v>
                </c:pt>
                <c:pt idx="1">
                  <c:v>Home</c:v>
                </c:pt>
                <c:pt idx="2">
                  <c:v>Work</c:v>
                </c:pt>
                <c:pt idx="3">
                  <c:v>School</c:v>
                </c:pt>
                <c:pt idx="4">
                  <c:v>Somewhere else</c:v>
                </c:pt>
              </c:strCache>
            </c:strRef>
          </c:cat>
          <c:val>
            <c:numRef>
              <c:f>Sheet1!$C$35:$G$35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14</c:v>
                </c:pt>
                <c:pt idx="4">
                  <c:v>4</c:v>
                </c:pt>
              </c:numCache>
            </c:numRef>
          </c:val>
        </c:ser>
        <c:ser>
          <c:idx val="7"/>
          <c:order val="7"/>
          <c:tx>
            <c:strRef>
              <c:f>Sheet1!$B$36</c:f>
              <c:strCache>
                <c:ptCount val="1"/>
                <c:pt idx="0">
                  <c:v>Social media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Sheet1!$C$28:$G$28</c:f>
              <c:strCache>
                <c:ptCount val="5"/>
                <c:pt idx="0">
                  <c:v>Overall</c:v>
                </c:pt>
                <c:pt idx="1">
                  <c:v>Home</c:v>
                </c:pt>
                <c:pt idx="2">
                  <c:v>Work</c:v>
                </c:pt>
                <c:pt idx="3">
                  <c:v>School</c:v>
                </c:pt>
                <c:pt idx="4">
                  <c:v>Somewhere else</c:v>
                </c:pt>
              </c:strCache>
            </c:strRef>
          </c:cat>
          <c:val>
            <c:numRef>
              <c:f>Sheet1!$C$36:$G$36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107136"/>
        <c:axId val="171701312"/>
      </c:barChart>
      <c:catAx>
        <c:axId val="246107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71701312"/>
        <c:crosses val="autoZero"/>
        <c:auto val="1"/>
        <c:lblAlgn val="ctr"/>
        <c:lblOffset val="100"/>
        <c:noMultiLvlLbl val="0"/>
      </c:catAx>
      <c:valAx>
        <c:axId val="171701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6107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2 in Microsoft Word]Sheet1'!$A$2</c:f>
              <c:strCache>
                <c:ptCount val="1"/>
                <c:pt idx="0">
                  <c:v>CSLI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Word]Sheet1'!$B$1:$L$1</c:f>
              <c:strCache>
                <c:ptCount val="11"/>
                <c:pt idx="0">
                  <c:v>Fall '06</c:v>
                </c:pt>
                <c:pt idx="1">
                  <c:v>Spring '07</c:v>
                </c:pt>
                <c:pt idx="2">
                  <c:v>Fall '07</c:v>
                </c:pt>
                <c:pt idx="3">
                  <c:v>Spring '08</c:v>
                </c:pt>
                <c:pt idx="4">
                  <c:v>Fall '08</c:v>
                </c:pt>
                <c:pt idx="5">
                  <c:v>Spring '09</c:v>
                </c:pt>
                <c:pt idx="6">
                  <c:v>Fall '09</c:v>
                </c:pt>
                <c:pt idx="7">
                  <c:v>Spring '10</c:v>
                </c:pt>
                <c:pt idx="8">
                  <c:v>Fall '10</c:v>
                </c:pt>
                <c:pt idx="9">
                  <c:v>Spring '11</c:v>
                </c:pt>
                <c:pt idx="10">
                  <c:v>Fall '11</c:v>
                </c:pt>
              </c:strCache>
            </c:strRef>
          </c:cat>
          <c:val>
            <c:numRef>
              <c:f>'[Chart 2 in Microsoft Word]Sheet1'!$B$2:$L$2</c:f>
              <c:numCache>
                <c:formatCode>General</c:formatCode>
                <c:ptCount val="11"/>
                <c:pt idx="0">
                  <c:v>39</c:v>
                </c:pt>
                <c:pt idx="1">
                  <c:v>34</c:v>
                </c:pt>
                <c:pt idx="2">
                  <c:v>35</c:v>
                </c:pt>
                <c:pt idx="3">
                  <c:v>28</c:v>
                </c:pt>
                <c:pt idx="4">
                  <c:v>24</c:v>
                </c:pt>
                <c:pt idx="5">
                  <c:v>53</c:v>
                </c:pt>
                <c:pt idx="6">
                  <c:v>47</c:v>
                </c:pt>
                <c:pt idx="7">
                  <c:v>47</c:v>
                </c:pt>
                <c:pt idx="8">
                  <c:v>42</c:v>
                </c:pt>
                <c:pt idx="9">
                  <c:v>47</c:v>
                </c:pt>
                <c:pt idx="10">
                  <c:v>37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'[Chart 2 in Microsoft Word]Sheet1'!$A$3</c:f>
              <c:strCache>
                <c:ptCount val="1"/>
                <c:pt idx="0">
                  <c:v>Gallup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Word]Sheet1'!$B$1:$L$1</c:f>
              <c:strCache>
                <c:ptCount val="11"/>
                <c:pt idx="0">
                  <c:v>Fall '06</c:v>
                </c:pt>
                <c:pt idx="1">
                  <c:v>Spring '07</c:v>
                </c:pt>
                <c:pt idx="2">
                  <c:v>Fall '07</c:v>
                </c:pt>
                <c:pt idx="3">
                  <c:v>Spring '08</c:v>
                </c:pt>
                <c:pt idx="4">
                  <c:v>Fall '08</c:v>
                </c:pt>
                <c:pt idx="5">
                  <c:v>Spring '09</c:v>
                </c:pt>
                <c:pt idx="6">
                  <c:v>Fall '09</c:v>
                </c:pt>
                <c:pt idx="7">
                  <c:v>Spring '10</c:v>
                </c:pt>
                <c:pt idx="8">
                  <c:v>Fall '10</c:v>
                </c:pt>
                <c:pt idx="9">
                  <c:v>Spring '11</c:v>
                </c:pt>
                <c:pt idx="10">
                  <c:v>Fall '11</c:v>
                </c:pt>
              </c:strCache>
            </c:strRef>
          </c:cat>
          <c:val>
            <c:numRef>
              <c:f>'[Chart 2 in Microsoft Word]Sheet1'!$B$3:$L$3</c:f>
              <c:numCache>
                <c:formatCode>General</c:formatCode>
                <c:ptCount val="11"/>
                <c:pt idx="0">
                  <c:v>37</c:v>
                </c:pt>
                <c:pt idx="1">
                  <c:v>33</c:v>
                </c:pt>
                <c:pt idx="2">
                  <c:v>32</c:v>
                </c:pt>
                <c:pt idx="3">
                  <c:v>30</c:v>
                </c:pt>
                <c:pt idx="4">
                  <c:v>25</c:v>
                </c:pt>
                <c:pt idx="5">
                  <c:v>61</c:v>
                </c:pt>
                <c:pt idx="6">
                  <c:v>54</c:v>
                </c:pt>
                <c:pt idx="7">
                  <c:v>47</c:v>
                </c:pt>
                <c:pt idx="8">
                  <c:v>43</c:v>
                </c:pt>
                <c:pt idx="9">
                  <c:v>47</c:v>
                </c:pt>
                <c:pt idx="10">
                  <c:v>40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316224"/>
        <c:axId val="197970752"/>
      </c:lineChart>
      <c:catAx>
        <c:axId val="195316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7970752"/>
        <c:crosses val="autoZero"/>
        <c:auto val="1"/>
        <c:lblAlgn val="ctr"/>
        <c:lblOffset val="100"/>
        <c:noMultiLvlLbl val="0"/>
      </c:catAx>
      <c:valAx>
        <c:axId val="197970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53162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F '09</c:v>
                </c:pt>
                <c:pt idx="1">
                  <c:v>S '10</c:v>
                </c:pt>
                <c:pt idx="2">
                  <c:v>F '10</c:v>
                </c:pt>
                <c:pt idx="3">
                  <c:v>S '11</c:v>
                </c:pt>
                <c:pt idx="4">
                  <c:v>F '11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</c:v>
                </c:pt>
                <c:pt idx="1">
                  <c:v>47</c:v>
                </c:pt>
                <c:pt idx="2">
                  <c:v>42</c:v>
                </c:pt>
                <c:pt idx="3">
                  <c:v>47</c:v>
                </c:pt>
                <c:pt idx="4">
                  <c:v>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Democrats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F '09</c:v>
                </c:pt>
                <c:pt idx="1">
                  <c:v>S '10</c:v>
                </c:pt>
                <c:pt idx="2">
                  <c:v>F '10</c:v>
                </c:pt>
                <c:pt idx="3">
                  <c:v>S '11</c:v>
                </c:pt>
                <c:pt idx="4">
                  <c:v>F '11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72</c:v>
                </c:pt>
                <c:pt idx="1">
                  <c:v>70</c:v>
                </c:pt>
                <c:pt idx="2">
                  <c:v>61</c:v>
                </c:pt>
                <c:pt idx="3">
                  <c:v>70</c:v>
                </c:pt>
                <c:pt idx="4">
                  <c:v>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Republicans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F '09</c:v>
                </c:pt>
                <c:pt idx="1">
                  <c:v>S '10</c:v>
                </c:pt>
                <c:pt idx="2">
                  <c:v>F '10</c:v>
                </c:pt>
                <c:pt idx="3">
                  <c:v>S '11</c:v>
                </c:pt>
                <c:pt idx="4">
                  <c:v>F '11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18</c:v>
                </c:pt>
                <c:pt idx="4">
                  <c:v>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Unaffiliated</c:v>
                </c:pt>
              </c:strCache>
            </c:strRef>
          </c:tx>
          <c:spPr>
            <a:ln w="50800">
              <a:solidFill>
                <a:srgbClr val="811CAA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F '09</c:v>
                </c:pt>
                <c:pt idx="1">
                  <c:v>S '10</c:v>
                </c:pt>
                <c:pt idx="2">
                  <c:v>F '10</c:v>
                </c:pt>
                <c:pt idx="3">
                  <c:v>S '11</c:v>
                </c:pt>
                <c:pt idx="4">
                  <c:v>F '11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54</c:v>
                </c:pt>
                <c:pt idx="1">
                  <c:v>53</c:v>
                </c:pt>
                <c:pt idx="2">
                  <c:v>33</c:v>
                </c:pt>
                <c:pt idx="3">
                  <c:v>57</c:v>
                </c:pt>
                <c:pt idx="4">
                  <c:v>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286592"/>
        <c:axId val="197974784"/>
      </c:lineChart>
      <c:catAx>
        <c:axId val="194286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97974784"/>
        <c:crosses val="autoZero"/>
        <c:auto val="1"/>
        <c:lblAlgn val="ctr"/>
        <c:lblOffset val="100"/>
        <c:noMultiLvlLbl val="0"/>
      </c:catAx>
      <c:valAx>
        <c:axId val="197974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286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Sheet1!$B$45</c:f>
              <c:strCache>
                <c:ptCount val="1"/>
                <c:pt idx="0">
                  <c:v>Democrats</c:v>
                </c:pt>
              </c:strCache>
            </c:strRef>
          </c:tx>
          <c:spPr>
            <a:ln w="50800">
              <a:solidFill>
                <a:schemeClr val="accent1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Sheet1!$C$43:$H$44</c:f>
              <c:multiLvlStrCache>
                <c:ptCount val="6"/>
                <c:lvl>
                  <c:pt idx="0">
                    <c:v>Spring</c:v>
                  </c:pt>
                  <c:pt idx="1">
                    <c:v>Fall</c:v>
                  </c:pt>
                  <c:pt idx="2">
                    <c:v>Spring</c:v>
                  </c:pt>
                  <c:pt idx="3">
                    <c:v>Fall</c:v>
                  </c:pt>
                  <c:pt idx="4">
                    <c:v>Spring</c:v>
                  </c:pt>
                  <c:pt idx="5">
                    <c:v>Fall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</c:lvl>
              </c:multiLvlStrCache>
            </c:multiLvlStrRef>
          </c:cat>
          <c:val>
            <c:numRef>
              <c:f>Sheet1!$C$45:$H$45</c:f>
              <c:numCache>
                <c:formatCode>General</c:formatCode>
                <c:ptCount val="6"/>
                <c:pt idx="0">
                  <c:v>42</c:v>
                </c:pt>
                <c:pt idx="1">
                  <c:v>37</c:v>
                </c:pt>
                <c:pt idx="2">
                  <c:v>33</c:v>
                </c:pt>
                <c:pt idx="3">
                  <c:v>34</c:v>
                </c:pt>
                <c:pt idx="4">
                  <c:v>34</c:v>
                </c:pt>
                <c:pt idx="5">
                  <c:v>31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Sheet1!$B$46</c:f>
              <c:strCache>
                <c:ptCount val="1"/>
                <c:pt idx="0">
                  <c:v>Republicans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Sheet1!$C$43:$H$44</c:f>
              <c:multiLvlStrCache>
                <c:ptCount val="6"/>
                <c:lvl>
                  <c:pt idx="0">
                    <c:v>Spring</c:v>
                  </c:pt>
                  <c:pt idx="1">
                    <c:v>Fall</c:v>
                  </c:pt>
                  <c:pt idx="2">
                    <c:v>Spring</c:v>
                  </c:pt>
                  <c:pt idx="3">
                    <c:v>Fall</c:v>
                  </c:pt>
                  <c:pt idx="4">
                    <c:v>Spring</c:v>
                  </c:pt>
                  <c:pt idx="5">
                    <c:v>Fall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</c:lvl>
              </c:multiLvlStrCache>
            </c:multiLvlStrRef>
          </c:cat>
          <c:val>
            <c:numRef>
              <c:f>Sheet1!$C$46:$H$46</c:f>
              <c:numCache>
                <c:formatCode>General</c:formatCode>
                <c:ptCount val="6"/>
                <c:pt idx="0">
                  <c:v>30</c:v>
                </c:pt>
                <c:pt idx="1">
                  <c:v>28</c:v>
                </c:pt>
                <c:pt idx="2">
                  <c:v>31</c:v>
                </c:pt>
                <c:pt idx="3">
                  <c:v>37</c:v>
                </c:pt>
                <c:pt idx="4">
                  <c:v>32</c:v>
                </c:pt>
                <c:pt idx="5">
                  <c:v>30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Sheet1!$B$47</c:f>
              <c:strCache>
                <c:ptCount val="1"/>
                <c:pt idx="0">
                  <c:v>Neither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Sheet1!$C$43:$H$44</c:f>
              <c:multiLvlStrCache>
                <c:ptCount val="6"/>
                <c:lvl>
                  <c:pt idx="0">
                    <c:v>Spring</c:v>
                  </c:pt>
                  <c:pt idx="1">
                    <c:v>Fall</c:v>
                  </c:pt>
                  <c:pt idx="2">
                    <c:v>Spring</c:v>
                  </c:pt>
                  <c:pt idx="3">
                    <c:v>Fall</c:v>
                  </c:pt>
                  <c:pt idx="4">
                    <c:v>Spring</c:v>
                  </c:pt>
                  <c:pt idx="5">
                    <c:v>Fall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</c:lvl>
              </c:multiLvlStrCache>
            </c:multiLvlStrRef>
          </c:cat>
          <c:val>
            <c:numRef>
              <c:f>Sheet1!$C$47:$H$47</c:f>
              <c:numCache>
                <c:formatCode>General</c:formatCode>
                <c:ptCount val="6"/>
                <c:pt idx="0">
                  <c:v>20</c:v>
                </c:pt>
                <c:pt idx="1">
                  <c:v>27</c:v>
                </c:pt>
                <c:pt idx="2">
                  <c:v>31</c:v>
                </c:pt>
                <c:pt idx="3">
                  <c:v>21</c:v>
                </c:pt>
                <c:pt idx="4">
                  <c:v>29</c:v>
                </c:pt>
                <c:pt idx="5">
                  <c:v>32</c:v>
                </c:pt>
              </c:numCache>
            </c:numRef>
          </c:val>
          <c:smooth val="1"/>
        </c:ser>
        <c:ser>
          <c:idx val="0"/>
          <c:order val="3"/>
          <c:tx>
            <c:strRef>
              <c:f>Sheet1!$B$48</c:f>
              <c:strCache>
                <c:ptCount val="1"/>
                <c:pt idx="0">
                  <c:v>No opinion</c:v>
                </c:pt>
              </c:strCache>
            </c:strRef>
          </c:tx>
          <c:spPr>
            <a:ln w="47625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Sheet1!$C$43:$H$44</c:f>
              <c:multiLvlStrCache>
                <c:ptCount val="6"/>
                <c:lvl>
                  <c:pt idx="0">
                    <c:v>Spring</c:v>
                  </c:pt>
                  <c:pt idx="1">
                    <c:v>Fall</c:v>
                  </c:pt>
                  <c:pt idx="2">
                    <c:v>Spring</c:v>
                  </c:pt>
                  <c:pt idx="3">
                    <c:v>Fall</c:v>
                  </c:pt>
                  <c:pt idx="4">
                    <c:v>Spring</c:v>
                  </c:pt>
                  <c:pt idx="5">
                    <c:v>Fall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</c:lvl>
              </c:multiLvlStrCache>
            </c:multiLvlStrRef>
          </c:cat>
          <c:val>
            <c:numRef>
              <c:f>Sheet1!$C$48:$H$48</c:f>
              <c:numCache>
                <c:formatCode>General</c:formatCode>
                <c:ptCount val="6"/>
                <c:pt idx="0">
                  <c:v>8</c:v>
                </c:pt>
                <c:pt idx="1">
                  <c:v>6</c:v>
                </c:pt>
                <c:pt idx="2">
                  <c:v>6</c:v>
                </c:pt>
                <c:pt idx="3">
                  <c:v>8</c:v>
                </c:pt>
                <c:pt idx="4">
                  <c:v>4</c:v>
                </c:pt>
                <c:pt idx="5">
                  <c:v>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811648"/>
        <c:axId val="234689024"/>
      </c:lineChart>
      <c:catAx>
        <c:axId val="198811648"/>
        <c:scaling>
          <c:orientation val="minMax"/>
        </c:scaling>
        <c:delete val="0"/>
        <c:axPos val="b"/>
        <c:majorTickMark val="out"/>
        <c:minorTickMark val="none"/>
        <c:tickLblPos val="nextTo"/>
        <c:crossAx val="234689024"/>
        <c:crosses val="autoZero"/>
        <c:auto val="1"/>
        <c:lblAlgn val="ctr"/>
        <c:lblOffset val="100"/>
        <c:noMultiLvlLbl val="0"/>
      </c:catAx>
      <c:valAx>
        <c:axId val="23468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88116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Economy 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Sheet1!$B$8:$L$9</c:f>
              <c:multiLvlStrCache>
                <c:ptCount val="11"/>
                <c:lvl>
                  <c:pt idx="0">
                    <c:v> '06</c:v>
                  </c:pt>
                  <c:pt idx="1">
                    <c:v> '07</c:v>
                  </c:pt>
                  <c:pt idx="2">
                    <c:v>'07</c:v>
                  </c:pt>
                  <c:pt idx="3">
                    <c:v>'08</c:v>
                  </c:pt>
                  <c:pt idx="4">
                    <c:v>‘08</c:v>
                  </c:pt>
                  <c:pt idx="5">
                    <c:v>'09</c:v>
                  </c:pt>
                  <c:pt idx="6">
                    <c:v>‘09</c:v>
                  </c:pt>
                  <c:pt idx="7">
                    <c:v>‘10</c:v>
                  </c:pt>
                  <c:pt idx="8">
                    <c:v>‘10</c:v>
                  </c:pt>
                  <c:pt idx="9">
                    <c:v>‘11</c:v>
                  </c:pt>
                  <c:pt idx="10">
                    <c:v>‘11</c:v>
                  </c:pt>
                </c:lvl>
                <c:lvl>
                  <c:pt idx="0">
                    <c:v>Fall</c:v>
                  </c:pt>
                  <c:pt idx="1">
                    <c:v>Spring</c:v>
                  </c:pt>
                  <c:pt idx="2">
                    <c:v>Fall </c:v>
                  </c:pt>
                  <c:pt idx="3">
                    <c:v>Spring </c:v>
                  </c:pt>
                  <c:pt idx="4">
                    <c:v>Fall</c:v>
                  </c:pt>
                  <c:pt idx="5">
                    <c:v>Spring </c:v>
                  </c:pt>
                  <c:pt idx="6">
                    <c:v>Fall</c:v>
                  </c:pt>
                  <c:pt idx="7">
                    <c:v>Spring</c:v>
                  </c:pt>
                  <c:pt idx="8">
                    <c:v>Fall</c:v>
                  </c:pt>
                  <c:pt idx="9">
                    <c:v>Spring</c:v>
                  </c:pt>
                  <c:pt idx="10">
                    <c:v>Fall</c:v>
                  </c:pt>
                </c:lvl>
              </c:multiLvlStrCache>
            </c:multiLvlStrRef>
          </c:cat>
          <c:val>
            <c:numRef>
              <c:f>Sheet1!$B$10:$L$10</c:f>
              <c:numCache>
                <c:formatCode>General</c:formatCode>
                <c:ptCount val="11"/>
                <c:pt idx="0">
                  <c:v>7</c:v>
                </c:pt>
                <c:pt idx="1">
                  <c:v>12</c:v>
                </c:pt>
                <c:pt idx="2">
                  <c:v>8</c:v>
                </c:pt>
                <c:pt idx="3">
                  <c:v>23</c:v>
                </c:pt>
                <c:pt idx="4">
                  <c:v>38</c:v>
                </c:pt>
                <c:pt idx="5">
                  <c:v>48</c:v>
                </c:pt>
                <c:pt idx="6">
                  <c:v>33</c:v>
                </c:pt>
                <c:pt idx="7">
                  <c:v>36</c:v>
                </c:pt>
                <c:pt idx="8">
                  <c:v>36</c:v>
                </c:pt>
                <c:pt idx="9">
                  <c:v>35</c:v>
                </c:pt>
                <c:pt idx="10">
                  <c:v>48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High taxes 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Sheet1!$B$8:$L$9</c:f>
              <c:multiLvlStrCache>
                <c:ptCount val="11"/>
                <c:lvl>
                  <c:pt idx="0">
                    <c:v> '06</c:v>
                  </c:pt>
                  <c:pt idx="1">
                    <c:v> '07</c:v>
                  </c:pt>
                  <c:pt idx="2">
                    <c:v>'07</c:v>
                  </c:pt>
                  <c:pt idx="3">
                    <c:v>'08</c:v>
                  </c:pt>
                  <c:pt idx="4">
                    <c:v>‘08</c:v>
                  </c:pt>
                  <c:pt idx="5">
                    <c:v>'09</c:v>
                  </c:pt>
                  <c:pt idx="6">
                    <c:v>‘09</c:v>
                  </c:pt>
                  <c:pt idx="7">
                    <c:v>‘10</c:v>
                  </c:pt>
                  <c:pt idx="8">
                    <c:v>‘10</c:v>
                  </c:pt>
                  <c:pt idx="9">
                    <c:v>‘11</c:v>
                  </c:pt>
                  <c:pt idx="10">
                    <c:v>‘11</c:v>
                  </c:pt>
                </c:lvl>
                <c:lvl>
                  <c:pt idx="0">
                    <c:v>Fall</c:v>
                  </c:pt>
                  <c:pt idx="1">
                    <c:v>Spring</c:v>
                  </c:pt>
                  <c:pt idx="2">
                    <c:v>Fall </c:v>
                  </c:pt>
                  <c:pt idx="3">
                    <c:v>Spring </c:v>
                  </c:pt>
                  <c:pt idx="4">
                    <c:v>Fall</c:v>
                  </c:pt>
                  <c:pt idx="5">
                    <c:v>Spring </c:v>
                  </c:pt>
                  <c:pt idx="6">
                    <c:v>Fall</c:v>
                  </c:pt>
                  <c:pt idx="7">
                    <c:v>Spring</c:v>
                  </c:pt>
                  <c:pt idx="8">
                    <c:v>Fall</c:v>
                  </c:pt>
                  <c:pt idx="9">
                    <c:v>Spring</c:v>
                  </c:pt>
                  <c:pt idx="10">
                    <c:v>Fall</c:v>
                  </c:pt>
                </c:lvl>
              </c:multiLvlStrCache>
            </c:multiLvlStrRef>
          </c:cat>
          <c:val>
            <c:numRef>
              <c:f>Sheet1!$B$11:$L$11</c:f>
              <c:numCache>
                <c:formatCode>General</c:formatCode>
                <c:ptCount val="11"/>
                <c:pt idx="0">
                  <c:v>9</c:v>
                </c:pt>
                <c:pt idx="1">
                  <c:v>15</c:v>
                </c:pt>
                <c:pt idx="2">
                  <c:v>17</c:v>
                </c:pt>
                <c:pt idx="3">
                  <c:v>16</c:v>
                </c:pt>
                <c:pt idx="4">
                  <c:v>12</c:v>
                </c:pt>
                <c:pt idx="5">
                  <c:v>10</c:v>
                </c:pt>
                <c:pt idx="6">
                  <c:v>12</c:v>
                </c:pt>
                <c:pt idx="7">
                  <c:v>11</c:v>
                </c:pt>
                <c:pt idx="8">
                  <c:v>13</c:v>
                </c:pt>
                <c:pt idx="9">
                  <c:v>11</c:v>
                </c:pt>
                <c:pt idx="10">
                  <c:v>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Sheet1!$A$12</c:f>
              <c:strCache>
                <c:ptCount val="1"/>
                <c:pt idx="0">
                  <c:v>Growth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Sheet1!$B$8:$L$9</c:f>
              <c:multiLvlStrCache>
                <c:ptCount val="11"/>
                <c:lvl>
                  <c:pt idx="0">
                    <c:v> '06</c:v>
                  </c:pt>
                  <c:pt idx="1">
                    <c:v> '07</c:v>
                  </c:pt>
                  <c:pt idx="2">
                    <c:v>'07</c:v>
                  </c:pt>
                  <c:pt idx="3">
                    <c:v>'08</c:v>
                  </c:pt>
                  <c:pt idx="4">
                    <c:v>‘08</c:v>
                  </c:pt>
                  <c:pt idx="5">
                    <c:v>'09</c:v>
                  </c:pt>
                  <c:pt idx="6">
                    <c:v>‘09</c:v>
                  </c:pt>
                  <c:pt idx="7">
                    <c:v>‘10</c:v>
                  </c:pt>
                  <c:pt idx="8">
                    <c:v>‘10</c:v>
                  </c:pt>
                  <c:pt idx="9">
                    <c:v>‘11</c:v>
                  </c:pt>
                  <c:pt idx="10">
                    <c:v>‘11</c:v>
                  </c:pt>
                </c:lvl>
                <c:lvl>
                  <c:pt idx="0">
                    <c:v>Fall</c:v>
                  </c:pt>
                  <c:pt idx="1">
                    <c:v>Spring</c:v>
                  </c:pt>
                  <c:pt idx="2">
                    <c:v>Fall </c:v>
                  </c:pt>
                  <c:pt idx="3">
                    <c:v>Spring </c:v>
                  </c:pt>
                  <c:pt idx="4">
                    <c:v>Fall</c:v>
                  </c:pt>
                  <c:pt idx="5">
                    <c:v>Spring </c:v>
                  </c:pt>
                  <c:pt idx="6">
                    <c:v>Fall</c:v>
                  </c:pt>
                  <c:pt idx="7">
                    <c:v>Spring</c:v>
                  </c:pt>
                  <c:pt idx="8">
                    <c:v>Fall</c:v>
                  </c:pt>
                  <c:pt idx="9">
                    <c:v>Spring</c:v>
                  </c:pt>
                  <c:pt idx="10">
                    <c:v>Fall</c:v>
                  </c:pt>
                </c:lvl>
              </c:multiLvlStrCache>
            </c:multiLvlStrRef>
          </c:cat>
          <c:val>
            <c:numRef>
              <c:f>Sheet1!$B$12:$L$12</c:f>
              <c:numCache>
                <c:formatCode>General</c:formatCode>
                <c:ptCount val="11"/>
                <c:pt idx="0">
                  <c:v>21</c:v>
                </c:pt>
                <c:pt idx="1">
                  <c:v>16</c:v>
                </c:pt>
                <c:pt idx="2">
                  <c:v>16</c:v>
                </c:pt>
                <c:pt idx="3">
                  <c:v>12</c:v>
                </c:pt>
                <c:pt idx="4">
                  <c:v>9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2</c:v>
                </c:pt>
                <c:pt idx="9">
                  <c:v>4</c:v>
                </c:pt>
                <c:pt idx="10">
                  <c:v>4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Sheet1!$A$13</c:f>
              <c:strCache>
                <c:ptCount val="1"/>
                <c:pt idx="0">
                  <c:v>Education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Sheet1!$B$8:$L$9</c:f>
              <c:multiLvlStrCache>
                <c:ptCount val="11"/>
                <c:lvl>
                  <c:pt idx="0">
                    <c:v> '06</c:v>
                  </c:pt>
                  <c:pt idx="1">
                    <c:v> '07</c:v>
                  </c:pt>
                  <c:pt idx="2">
                    <c:v>'07</c:v>
                  </c:pt>
                  <c:pt idx="3">
                    <c:v>'08</c:v>
                  </c:pt>
                  <c:pt idx="4">
                    <c:v>‘08</c:v>
                  </c:pt>
                  <c:pt idx="5">
                    <c:v>'09</c:v>
                  </c:pt>
                  <c:pt idx="6">
                    <c:v>‘09</c:v>
                  </c:pt>
                  <c:pt idx="7">
                    <c:v>‘10</c:v>
                  </c:pt>
                  <c:pt idx="8">
                    <c:v>‘10</c:v>
                  </c:pt>
                  <c:pt idx="9">
                    <c:v>‘11</c:v>
                  </c:pt>
                  <c:pt idx="10">
                    <c:v>‘11</c:v>
                  </c:pt>
                </c:lvl>
                <c:lvl>
                  <c:pt idx="0">
                    <c:v>Fall</c:v>
                  </c:pt>
                  <c:pt idx="1">
                    <c:v>Spring</c:v>
                  </c:pt>
                  <c:pt idx="2">
                    <c:v>Fall </c:v>
                  </c:pt>
                  <c:pt idx="3">
                    <c:v>Spring </c:v>
                  </c:pt>
                  <c:pt idx="4">
                    <c:v>Fall</c:v>
                  </c:pt>
                  <c:pt idx="5">
                    <c:v>Spring </c:v>
                  </c:pt>
                  <c:pt idx="6">
                    <c:v>Fall</c:v>
                  </c:pt>
                  <c:pt idx="7">
                    <c:v>Spring</c:v>
                  </c:pt>
                  <c:pt idx="8">
                    <c:v>Fall</c:v>
                  </c:pt>
                  <c:pt idx="9">
                    <c:v>Spring</c:v>
                  </c:pt>
                  <c:pt idx="10">
                    <c:v>Fall</c:v>
                  </c:pt>
                </c:lvl>
              </c:multiLvlStrCache>
            </c:multiLvlStrRef>
          </c:cat>
          <c:val>
            <c:numRef>
              <c:f>Sheet1!$B$13:$L$13</c:f>
              <c:numCache>
                <c:formatCode>General</c:formatCode>
                <c:ptCount val="11"/>
                <c:pt idx="0">
                  <c:v>16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10</c:v>
                </c:pt>
                <c:pt idx="5">
                  <c:v>8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5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Sheet1!$A$14</c:f>
              <c:strCache>
                <c:ptCount val="1"/>
                <c:pt idx="0">
                  <c:v>Transportation</c:v>
                </c:pt>
              </c:strCache>
            </c:strRef>
          </c:tx>
          <c:spPr>
            <a:ln w="38100">
              <a:solidFill>
                <a:srgbClr val="FF0066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Sheet1!$B$8:$L$9</c:f>
              <c:multiLvlStrCache>
                <c:ptCount val="11"/>
                <c:lvl>
                  <c:pt idx="0">
                    <c:v> '06</c:v>
                  </c:pt>
                  <c:pt idx="1">
                    <c:v> '07</c:v>
                  </c:pt>
                  <c:pt idx="2">
                    <c:v>'07</c:v>
                  </c:pt>
                  <c:pt idx="3">
                    <c:v>'08</c:v>
                  </c:pt>
                  <c:pt idx="4">
                    <c:v>‘08</c:v>
                  </c:pt>
                  <c:pt idx="5">
                    <c:v>'09</c:v>
                  </c:pt>
                  <c:pt idx="6">
                    <c:v>‘09</c:v>
                  </c:pt>
                  <c:pt idx="7">
                    <c:v>‘10</c:v>
                  </c:pt>
                  <c:pt idx="8">
                    <c:v>‘10</c:v>
                  </c:pt>
                  <c:pt idx="9">
                    <c:v>‘11</c:v>
                  </c:pt>
                  <c:pt idx="10">
                    <c:v>‘11</c:v>
                  </c:pt>
                </c:lvl>
                <c:lvl>
                  <c:pt idx="0">
                    <c:v>Fall</c:v>
                  </c:pt>
                  <c:pt idx="1">
                    <c:v>Spring</c:v>
                  </c:pt>
                  <c:pt idx="2">
                    <c:v>Fall </c:v>
                  </c:pt>
                  <c:pt idx="3">
                    <c:v>Spring </c:v>
                  </c:pt>
                  <c:pt idx="4">
                    <c:v>Fall</c:v>
                  </c:pt>
                  <c:pt idx="5">
                    <c:v>Spring </c:v>
                  </c:pt>
                  <c:pt idx="6">
                    <c:v>Fall</c:v>
                  </c:pt>
                  <c:pt idx="7">
                    <c:v>Spring</c:v>
                  </c:pt>
                  <c:pt idx="8">
                    <c:v>Fall</c:v>
                  </c:pt>
                  <c:pt idx="9">
                    <c:v>Spring</c:v>
                  </c:pt>
                  <c:pt idx="10">
                    <c:v>Fall</c:v>
                  </c:pt>
                </c:lvl>
              </c:multiLvlStrCache>
            </c:multiLvlStrRef>
          </c:cat>
          <c:val>
            <c:numRef>
              <c:f>Sheet1!$B$14:$L$14</c:f>
              <c:numCache>
                <c:formatCode>General</c:formatCode>
                <c:ptCount val="11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7</c:v>
                </c:pt>
                <c:pt idx="4">
                  <c:v>6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3</c:v>
                </c:pt>
                <c:pt idx="10">
                  <c:v>5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Sheet1!$A$15</c:f>
              <c:strCache>
                <c:ptCount val="1"/>
                <c:pt idx="0">
                  <c:v>Crime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Sheet1!$B$8:$L$9</c:f>
              <c:multiLvlStrCache>
                <c:ptCount val="11"/>
                <c:lvl>
                  <c:pt idx="0">
                    <c:v> '06</c:v>
                  </c:pt>
                  <c:pt idx="1">
                    <c:v> '07</c:v>
                  </c:pt>
                  <c:pt idx="2">
                    <c:v>'07</c:v>
                  </c:pt>
                  <c:pt idx="3">
                    <c:v>'08</c:v>
                  </c:pt>
                  <c:pt idx="4">
                    <c:v>‘08</c:v>
                  </c:pt>
                  <c:pt idx="5">
                    <c:v>'09</c:v>
                  </c:pt>
                  <c:pt idx="6">
                    <c:v>‘09</c:v>
                  </c:pt>
                  <c:pt idx="7">
                    <c:v>‘10</c:v>
                  </c:pt>
                  <c:pt idx="8">
                    <c:v>‘10</c:v>
                  </c:pt>
                  <c:pt idx="9">
                    <c:v>‘11</c:v>
                  </c:pt>
                  <c:pt idx="10">
                    <c:v>‘11</c:v>
                  </c:pt>
                </c:lvl>
                <c:lvl>
                  <c:pt idx="0">
                    <c:v>Fall</c:v>
                  </c:pt>
                  <c:pt idx="1">
                    <c:v>Spring</c:v>
                  </c:pt>
                  <c:pt idx="2">
                    <c:v>Fall </c:v>
                  </c:pt>
                  <c:pt idx="3">
                    <c:v>Spring </c:v>
                  </c:pt>
                  <c:pt idx="4">
                    <c:v>Fall</c:v>
                  </c:pt>
                  <c:pt idx="5">
                    <c:v>Spring </c:v>
                  </c:pt>
                  <c:pt idx="6">
                    <c:v>Fall</c:v>
                  </c:pt>
                  <c:pt idx="7">
                    <c:v>Spring</c:v>
                  </c:pt>
                  <c:pt idx="8">
                    <c:v>Fall</c:v>
                  </c:pt>
                  <c:pt idx="9">
                    <c:v>Spring</c:v>
                  </c:pt>
                  <c:pt idx="10">
                    <c:v>Fall</c:v>
                  </c:pt>
                </c:lvl>
              </c:multiLvlStrCache>
            </c:multiLvlStrRef>
          </c:cat>
          <c:val>
            <c:numRef>
              <c:f>Sheet1!$B$15:$L$15</c:f>
              <c:numCache>
                <c:formatCode>General</c:formatCode>
                <c:ptCount val="11"/>
                <c:pt idx="0">
                  <c:v>11</c:v>
                </c:pt>
                <c:pt idx="1">
                  <c:v>9</c:v>
                </c:pt>
                <c:pt idx="2">
                  <c:v>10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8</c:v>
                </c:pt>
              </c:numCache>
            </c:numRef>
          </c:val>
          <c:smooth val="1"/>
        </c:ser>
        <c:ser>
          <c:idx val="6"/>
          <c:order val="6"/>
          <c:tx>
            <c:strRef>
              <c:f>Sheet1!$A$16</c:f>
              <c:strCache>
                <c:ptCount val="1"/>
                <c:pt idx="0">
                  <c:v>Unsure/NA</c:v>
                </c:pt>
              </c:strCache>
            </c:strRef>
          </c:tx>
          <c:spPr>
            <a:ln w="3810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Sheet1!$B$8:$L$9</c:f>
              <c:multiLvlStrCache>
                <c:ptCount val="11"/>
                <c:lvl>
                  <c:pt idx="0">
                    <c:v> '06</c:v>
                  </c:pt>
                  <c:pt idx="1">
                    <c:v> '07</c:v>
                  </c:pt>
                  <c:pt idx="2">
                    <c:v>'07</c:v>
                  </c:pt>
                  <c:pt idx="3">
                    <c:v>'08</c:v>
                  </c:pt>
                  <c:pt idx="4">
                    <c:v>‘08</c:v>
                  </c:pt>
                  <c:pt idx="5">
                    <c:v>'09</c:v>
                  </c:pt>
                  <c:pt idx="6">
                    <c:v>‘09</c:v>
                  </c:pt>
                  <c:pt idx="7">
                    <c:v>‘10</c:v>
                  </c:pt>
                  <c:pt idx="8">
                    <c:v>‘10</c:v>
                  </c:pt>
                  <c:pt idx="9">
                    <c:v>‘11</c:v>
                  </c:pt>
                  <c:pt idx="10">
                    <c:v>‘11</c:v>
                  </c:pt>
                </c:lvl>
                <c:lvl>
                  <c:pt idx="0">
                    <c:v>Fall</c:v>
                  </c:pt>
                  <c:pt idx="1">
                    <c:v>Spring</c:v>
                  </c:pt>
                  <c:pt idx="2">
                    <c:v>Fall </c:v>
                  </c:pt>
                  <c:pt idx="3">
                    <c:v>Spring </c:v>
                  </c:pt>
                  <c:pt idx="4">
                    <c:v>Fall</c:v>
                  </c:pt>
                  <c:pt idx="5">
                    <c:v>Spring </c:v>
                  </c:pt>
                  <c:pt idx="6">
                    <c:v>Fall</c:v>
                  </c:pt>
                  <c:pt idx="7">
                    <c:v>Spring</c:v>
                  </c:pt>
                  <c:pt idx="8">
                    <c:v>Fall</c:v>
                  </c:pt>
                  <c:pt idx="9">
                    <c:v>Spring</c:v>
                  </c:pt>
                  <c:pt idx="10">
                    <c:v>Fall</c:v>
                  </c:pt>
                </c:lvl>
              </c:multiLvlStrCache>
            </c:multiLvlStrRef>
          </c:cat>
          <c:val>
            <c:numRef>
              <c:f>Sheet1!$B$16:$L$16</c:f>
              <c:numCache>
                <c:formatCode>General</c:formatCode>
                <c:ptCount val="11"/>
                <c:pt idx="0">
                  <c:v>7</c:v>
                </c:pt>
                <c:pt idx="1">
                  <c:v>9</c:v>
                </c:pt>
                <c:pt idx="2">
                  <c:v>6</c:v>
                </c:pt>
                <c:pt idx="3">
                  <c:v>9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10</c:v>
                </c:pt>
                <c:pt idx="8">
                  <c:v>8</c:v>
                </c:pt>
                <c:pt idx="9">
                  <c:v>12</c:v>
                </c:pt>
                <c:pt idx="10">
                  <c:v>8</c:v>
                </c:pt>
              </c:numCache>
            </c:numRef>
          </c:val>
          <c:smooth val="1"/>
        </c:ser>
        <c:ser>
          <c:idx val="7"/>
          <c:order val="7"/>
          <c:tx>
            <c:strRef>
              <c:f>Sheet1!$A$17</c:f>
              <c:strCache>
                <c:ptCount val="1"/>
                <c:pt idx="0">
                  <c:v>Other</c:v>
                </c:pt>
              </c:strCache>
            </c:strRef>
          </c:tx>
          <c:spPr>
            <a:ln w="41275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Sheet1!$B$8:$L$9</c:f>
              <c:multiLvlStrCache>
                <c:ptCount val="11"/>
                <c:lvl>
                  <c:pt idx="0">
                    <c:v> '06</c:v>
                  </c:pt>
                  <c:pt idx="1">
                    <c:v> '07</c:v>
                  </c:pt>
                  <c:pt idx="2">
                    <c:v>'07</c:v>
                  </c:pt>
                  <c:pt idx="3">
                    <c:v>'08</c:v>
                  </c:pt>
                  <c:pt idx="4">
                    <c:v>‘08</c:v>
                  </c:pt>
                  <c:pt idx="5">
                    <c:v>'09</c:v>
                  </c:pt>
                  <c:pt idx="6">
                    <c:v>‘09</c:v>
                  </c:pt>
                  <c:pt idx="7">
                    <c:v>‘10</c:v>
                  </c:pt>
                  <c:pt idx="8">
                    <c:v>‘10</c:v>
                  </c:pt>
                  <c:pt idx="9">
                    <c:v>‘11</c:v>
                  </c:pt>
                  <c:pt idx="10">
                    <c:v>‘11</c:v>
                  </c:pt>
                </c:lvl>
                <c:lvl>
                  <c:pt idx="0">
                    <c:v>Fall</c:v>
                  </c:pt>
                  <c:pt idx="1">
                    <c:v>Spring</c:v>
                  </c:pt>
                  <c:pt idx="2">
                    <c:v>Fall </c:v>
                  </c:pt>
                  <c:pt idx="3">
                    <c:v>Spring </c:v>
                  </c:pt>
                  <c:pt idx="4">
                    <c:v>Fall</c:v>
                  </c:pt>
                  <c:pt idx="5">
                    <c:v>Spring </c:v>
                  </c:pt>
                  <c:pt idx="6">
                    <c:v>Fall</c:v>
                  </c:pt>
                  <c:pt idx="7">
                    <c:v>Spring</c:v>
                  </c:pt>
                  <c:pt idx="8">
                    <c:v>Fall</c:v>
                  </c:pt>
                  <c:pt idx="9">
                    <c:v>Spring</c:v>
                  </c:pt>
                  <c:pt idx="10">
                    <c:v>Fall</c:v>
                  </c:pt>
                </c:lvl>
              </c:multiLvlStrCache>
            </c:multiLvlStrRef>
          </c:cat>
          <c:val>
            <c:numRef>
              <c:f>Sheet1!$B$17:$L$17</c:f>
              <c:numCache>
                <c:formatCode>General</c:formatCode>
                <c:ptCount val="11"/>
                <c:pt idx="0">
                  <c:v>17</c:v>
                </c:pt>
                <c:pt idx="1">
                  <c:v>16</c:v>
                </c:pt>
                <c:pt idx="2">
                  <c:v>19</c:v>
                </c:pt>
                <c:pt idx="3">
                  <c:v>15</c:v>
                </c:pt>
                <c:pt idx="4">
                  <c:v>14</c:v>
                </c:pt>
                <c:pt idx="5">
                  <c:v>11</c:v>
                </c:pt>
                <c:pt idx="6">
                  <c:v>21</c:v>
                </c:pt>
                <c:pt idx="7">
                  <c:v>17</c:v>
                </c:pt>
                <c:pt idx="8">
                  <c:v>21</c:v>
                </c:pt>
                <c:pt idx="9">
                  <c:v>19</c:v>
                </c:pt>
                <c:pt idx="10">
                  <c:v>13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496000"/>
        <c:axId val="148840448"/>
      </c:lineChart>
      <c:catAx>
        <c:axId val="170496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8840448"/>
        <c:crosses val="autoZero"/>
        <c:auto val="1"/>
        <c:lblAlgn val="ctr"/>
        <c:lblOffset val="100"/>
        <c:noMultiLvlLbl val="0"/>
      </c:catAx>
      <c:valAx>
        <c:axId val="148840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04960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Sheet1!$B$21</c:f>
              <c:strCache>
                <c:ptCount val="1"/>
                <c:pt idx="0">
                  <c:v>S '09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3FFD5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Sheet1!$A$22:$A$24</c:f>
              <c:strCache>
                <c:ptCount val="3"/>
                <c:pt idx="0">
                  <c:v>Federal</c:v>
                </c:pt>
                <c:pt idx="1">
                  <c:v>State</c:v>
                </c:pt>
                <c:pt idx="2">
                  <c:v>County</c:v>
                </c:pt>
              </c:strCache>
            </c:strRef>
          </c:cat>
          <c:val>
            <c:numRef>
              <c:f>Sheet1!$B$22:$B$24</c:f>
              <c:numCache>
                <c:formatCode>General</c:formatCode>
                <c:ptCount val="3"/>
                <c:pt idx="0">
                  <c:v>5</c:v>
                </c:pt>
                <c:pt idx="1">
                  <c:v>27</c:v>
                </c:pt>
                <c:pt idx="2">
                  <c:v>46</c:v>
                </c:pt>
              </c:numCache>
            </c:numRef>
          </c:val>
        </c:ser>
        <c:ser>
          <c:idx val="1"/>
          <c:order val="1"/>
          <c:tx>
            <c:strRef>
              <c:f>Sheet1!$C$21</c:f>
              <c:strCache>
                <c:ptCount val="1"/>
                <c:pt idx="0">
                  <c:v>F '09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BFFBF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Sheet1!$A$22:$A$24</c:f>
              <c:strCache>
                <c:ptCount val="3"/>
                <c:pt idx="0">
                  <c:v>Federal</c:v>
                </c:pt>
                <c:pt idx="1">
                  <c:v>State</c:v>
                </c:pt>
                <c:pt idx="2">
                  <c:v>County</c:v>
                </c:pt>
              </c:strCache>
            </c:strRef>
          </c:cat>
          <c:val>
            <c:numRef>
              <c:f>Sheet1!$C$22:$C$24</c:f>
              <c:numCache>
                <c:formatCode>General</c:formatCode>
                <c:ptCount val="3"/>
                <c:pt idx="0">
                  <c:v>11</c:v>
                </c:pt>
                <c:pt idx="1">
                  <c:v>30</c:v>
                </c:pt>
                <c:pt idx="2">
                  <c:v>48</c:v>
                </c:pt>
              </c:numCache>
            </c:numRef>
          </c:val>
        </c:ser>
        <c:ser>
          <c:idx val="2"/>
          <c:order val="2"/>
          <c:tx>
            <c:strRef>
              <c:f>Sheet1!$D$21</c:f>
              <c:strCache>
                <c:ptCount val="1"/>
                <c:pt idx="0">
                  <c:v>S '10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65FFAB"/>
              </a:solidFill>
            </c:spPr>
          </c:dPt>
          <c:dPt>
            <c:idx val="1"/>
            <c:invertIfNegative val="0"/>
            <c:bubble3D val="0"/>
            <c:spPr>
              <a:solidFill>
                <a:srgbClr val="EAAD5C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Sheet1!$A$22:$A$24</c:f>
              <c:strCache>
                <c:ptCount val="3"/>
                <c:pt idx="0">
                  <c:v>Federal</c:v>
                </c:pt>
                <c:pt idx="1">
                  <c:v>State</c:v>
                </c:pt>
                <c:pt idx="2">
                  <c:v>County</c:v>
                </c:pt>
              </c:strCache>
            </c:strRef>
          </c:cat>
          <c:val>
            <c:numRef>
              <c:f>Sheet1!$D$22:$D$24</c:f>
              <c:numCache>
                <c:formatCode>General</c:formatCode>
                <c:ptCount val="3"/>
                <c:pt idx="0">
                  <c:v>11</c:v>
                </c:pt>
                <c:pt idx="1">
                  <c:v>31</c:v>
                </c:pt>
                <c:pt idx="2">
                  <c:v>44</c:v>
                </c:pt>
              </c:numCache>
            </c:numRef>
          </c:val>
        </c:ser>
        <c:ser>
          <c:idx val="3"/>
          <c:order val="3"/>
          <c:tx>
            <c:strRef>
              <c:f>Sheet1!$E$21</c:f>
              <c:strCache>
                <c:ptCount val="1"/>
                <c:pt idx="0">
                  <c:v>F '10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2FFF8D"/>
              </a:solidFill>
            </c:spPr>
          </c:dPt>
          <c:dPt>
            <c:idx val="1"/>
            <c:invertIfNegative val="0"/>
            <c:bubble3D val="0"/>
            <c:spPr>
              <a:solidFill>
                <a:srgbClr val="F68D36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Sheet1!$A$22:$A$24</c:f>
              <c:strCache>
                <c:ptCount val="3"/>
                <c:pt idx="0">
                  <c:v>Federal</c:v>
                </c:pt>
                <c:pt idx="1">
                  <c:v>State</c:v>
                </c:pt>
                <c:pt idx="2">
                  <c:v>County</c:v>
                </c:pt>
              </c:strCache>
            </c:strRef>
          </c:cat>
          <c:val>
            <c:numRef>
              <c:f>Sheet1!$E$22:$E$24</c:f>
              <c:numCache>
                <c:formatCode>General</c:formatCode>
                <c:ptCount val="3"/>
                <c:pt idx="0">
                  <c:v>11</c:v>
                </c:pt>
                <c:pt idx="1">
                  <c:v>32</c:v>
                </c:pt>
                <c:pt idx="2">
                  <c:v>45</c:v>
                </c:pt>
              </c:numCache>
            </c:numRef>
          </c:val>
        </c:ser>
        <c:ser>
          <c:idx val="4"/>
          <c:order val="4"/>
          <c:tx>
            <c:strRef>
              <c:f>Sheet1!$F$21</c:f>
              <c:strCache>
                <c:ptCount val="1"/>
                <c:pt idx="0">
                  <c:v>S '11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EE6C"/>
              </a:solidFill>
            </c:spPr>
          </c:dPt>
          <c:dPt>
            <c:idx val="1"/>
            <c:invertIfNegative val="0"/>
            <c:bubble3D val="0"/>
            <c:spPr>
              <a:solidFill>
                <a:srgbClr val="E46D0A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Sheet1!$A$22:$A$24</c:f>
              <c:strCache>
                <c:ptCount val="3"/>
                <c:pt idx="0">
                  <c:v>Federal</c:v>
                </c:pt>
                <c:pt idx="1">
                  <c:v>State</c:v>
                </c:pt>
                <c:pt idx="2">
                  <c:v>County</c:v>
                </c:pt>
              </c:strCache>
            </c:strRef>
          </c:cat>
          <c:val>
            <c:numRef>
              <c:f>Sheet1!$F$22:$F$24</c:f>
              <c:numCache>
                <c:formatCode>General</c:formatCode>
                <c:ptCount val="3"/>
                <c:pt idx="0">
                  <c:v>11</c:v>
                </c:pt>
                <c:pt idx="1">
                  <c:v>35</c:v>
                </c:pt>
                <c:pt idx="2">
                  <c:v>49</c:v>
                </c:pt>
              </c:numCache>
            </c:numRef>
          </c:val>
        </c:ser>
        <c:ser>
          <c:idx val="5"/>
          <c:order val="5"/>
          <c:tx>
            <c:strRef>
              <c:f>Sheet1!$G$21</c:f>
              <c:strCache>
                <c:ptCount val="1"/>
                <c:pt idx="0">
                  <c:v>F '11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D4B07"/>
              </a:solidFill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Sheet1!$A$22:$A$24</c:f>
              <c:strCache>
                <c:ptCount val="3"/>
                <c:pt idx="0">
                  <c:v>Federal</c:v>
                </c:pt>
                <c:pt idx="1">
                  <c:v>State</c:v>
                </c:pt>
                <c:pt idx="2">
                  <c:v>County</c:v>
                </c:pt>
              </c:strCache>
            </c:strRef>
          </c:cat>
          <c:val>
            <c:numRef>
              <c:f>Sheet1!$G$22:$G$24</c:f>
              <c:numCache>
                <c:formatCode>General</c:formatCode>
                <c:ptCount val="3"/>
                <c:pt idx="0">
                  <c:v>9</c:v>
                </c:pt>
                <c:pt idx="1">
                  <c:v>33</c:v>
                </c:pt>
                <c:pt idx="2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499072"/>
        <c:axId val="148855552"/>
      </c:barChart>
      <c:catAx>
        <c:axId val="170499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48855552"/>
        <c:crosses val="autoZero"/>
        <c:auto val="1"/>
        <c:lblAlgn val="ctr"/>
        <c:lblOffset val="100"/>
        <c:noMultiLvlLbl val="0"/>
      </c:catAx>
      <c:valAx>
        <c:axId val="148855552"/>
        <c:scaling>
          <c:orientation val="minMax"/>
          <c:max val="5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704990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areaChart>
        <c:grouping val="standard"/>
        <c:varyColors val="0"/>
        <c:ser>
          <c:idx val="0"/>
          <c:order val="0"/>
          <c:dLbls>
            <c:dLbl>
              <c:idx val="0"/>
              <c:layout>
                <c:manualLayout>
                  <c:x val="2.9350104337309887E-3"/>
                  <c:y val="-0.435285601077525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9334769459642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675052168654939E-3"/>
                  <c:y val="-0.33608097571567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350104337309887E-3"/>
                  <c:y val="-0.3441793124799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675052168655219E-3"/>
                  <c:y val="-0.378597243727894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4025156505964787E-3"/>
                  <c:y val="-0.431236432695408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4675052168654939E-3"/>
                  <c:y val="-0.4292118485043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350104337309887E-3"/>
                  <c:y val="-0.42516268012223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0.4292118485043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0.41706434335800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0.41706434335800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5.8700208674619773E-3"/>
                  <c:y val="-0.406941422402709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2.9350104337309887E-3"/>
                  <c:y val="-0.327982638951437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2.9350104337309887E-3"/>
                  <c:y val="-0.29356470770344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2.9350104337309887E-3"/>
                  <c:y val="-0.28344178674815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4675052168654939E-3"/>
                  <c:y val="-0.285466370939214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2.9350104337308794E-3"/>
                  <c:y val="-0.26319594483757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4.4025156505964787E-3"/>
                  <c:y val="-0.279392618366039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4.402515650596588E-3"/>
                  <c:y val="-0.295589291894505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7.3375260843274734E-3"/>
                  <c:y val="-0.29761387608556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Sheet1!$B$26:$U$26</c:f>
              <c:strCache>
                <c:ptCount val="20"/>
                <c:pt idx="0">
                  <c:v>S '02</c:v>
                </c:pt>
                <c:pt idx="1">
                  <c:v>F '02</c:v>
                </c:pt>
                <c:pt idx="2">
                  <c:v>S '03</c:v>
                </c:pt>
                <c:pt idx="3">
                  <c:v>F '03</c:v>
                </c:pt>
                <c:pt idx="4">
                  <c:v>S '04</c:v>
                </c:pt>
                <c:pt idx="5">
                  <c:v>F '04</c:v>
                </c:pt>
                <c:pt idx="6">
                  <c:v>S '05</c:v>
                </c:pt>
                <c:pt idx="7">
                  <c:v>F '05</c:v>
                </c:pt>
                <c:pt idx="8">
                  <c:v>S '06</c:v>
                </c:pt>
                <c:pt idx="9">
                  <c:v>F '06</c:v>
                </c:pt>
                <c:pt idx="10">
                  <c:v>S '07</c:v>
                </c:pt>
                <c:pt idx="11">
                  <c:v>F '07</c:v>
                </c:pt>
                <c:pt idx="12">
                  <c:v>S '08</c:v>
                </c:pt>
                <c:pt idx="13">
                  <c:v>F '08</c:v>
                </c:pt>
                <c:pt idx="14">
                  <c:v>S '09</c:v>
                </c:pt>
                <c:pt idx="15">
                  <c:v>F '09</c:v>
                </c:pt>
                <c:pt idx="16">
                  <c:v>S '10</c:v>
                </c:pt>
                <c:pt idx="17">
                  <c:v>F '10</c:v>
                </c:pt>
                <c:pt idx="18">
                  <c:v>S '11</c:v>
                </c:pt>
                <c:pt idx="19">
                  <c:v>F '11</c:v>
                </c:pt>
              </c:strCache>
            </c:strRef>
          </c:cat>
          <c:val>
            <c:numRef>
              <c:f>Sheet1!$B$27:$U$27</c:f>
              <c:numCache>
                <c:formatCode>General</c:formatCode>
                <c:ptCount val="20"/>
                <c:pt idx="0">
                  <c:v>74</c:v>
                </c:pt>
                <c:pt idx="1">
                  <c:v>76</c:v>
                </c:pt>
                <c:pt idx="2">
                  <c:v>56</c:v>
                </c:pt>
                <c:pt idx="3">
                  <c:v>56</c:v>
                </c:pt>
                <c:pt idx="4">
                  <c:v>62</c:v>
                </c:pt>
                <c:pt idx="5">
                  <c:v>74</c:v>
                </c:pt>
                <c:pt idx="6">
                  <c:v>74</c:v>
                </c:pt>
                <c:pt idx="7">
                  <c:v>71</c:v>
                </c:pt>
                <c:pt idx="8">
                  <c:v>74</c:v>
                </c:pt>
                <c:pt idx="9">
                  <c:v>71</c:v>
                </c:pt>
                <c:pt idx="10">
                  <c:v>71</c:v>
                </c:pt>
                <c:pt idx="11">
                  <c:v>69</c:v>
                </c:pt>
                <c:pt idx="12">
                  <c:v>55</c:v>
                </c:pt>
                <c:pt idx="13">
                  <c:v>49</c:v>
                </c:pt>
                <c:pt idx="14">
                  <c:v>46</c:v>
                </c:pt>
                <c:pt idx="15">
                  <c:v>48</c:v>
                </c:pt>
                <c:pt idx="16">
                  <c:v>44</c:v>
                </c:pt>
                <c:pt idx="17">
                  <c:v>45</c:v>
                </c:pt>
                <c:pt idx="18">
                  <c:v>49</c:v>
                </c:pt>
                <c:pt idx="19">
                  <c:v>48</c:v>
                </c:pt>
              </c:numCache>
            </c:numRef>
          </c:val>
        </c:ser>
        <c:ser>
          <c:idx val="1"/>
          <c:order val="1"/>
          <c:dLbls>
            <c:dLbl>
              <c:idx val="0"/>
              <c:layout>
                <c:manualLayout>
                  <c:x val="7.3375260843274734E-3"/>
                  <c:y val="-0.216630508443233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5994215109360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350104337309887E-3"/>
                  <c:y val="-0.163991319475718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675052168654939E-3"/>
                  <c:y val="-0.13362255660984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700208674620068E-3"/>
                  <c:y val="-0.16804048785783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4025156505964787E-3"/>
                  <c:y val="-0.16601590366677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0.141720893374077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4675052168654939E-3"/>
                  <c:y val="-0.14374547756513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8700208674619773E-3"/>
                  <c:y val="-0.18221257719524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0.20448300329688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4025156505964787E-3"/>
                  <c:y val="-0.1619667352846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8700208674619773E-3"/>
                  <c:y val="-0.127548804036670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7.3375260843274734E-3"/>
                  <c:y val="-9.313087278867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Sheet1!$B$26:$U$26</c:f>
              <c:strCache>
                <c:ptCount val="20"/>
                <c:pt idx="0">
                  <c:v>S '02</c:v>
                </c:pt>
                <c:pt idx="1">
                  <c:v>F '02</c:v>
                </c:pt>
                <c:pt idx="2">
                  <c:v>S '03</c:v>
                </c:pt>
                <c:pt idx="3">
                  <c:v>F '03</c:v>
                </c:pt>
                <c:pt idx="4">
                  <c:v>S '04</c:v>
                </c:pt>
                <c:pt idx="5">
                  <c:v>F '04</c:v>
                </c:pt>
                <c:pt idx="6">
                  <c:v>S '05</c:v>
                </c:pt>
                <c:pt idx="7">
                  <c:v>F '05</c:v>
                </c:pt>
                <c:pt idx="8">
                  <c:v>S '06</c:v>
                </c:pt>
                <c:pt idx="9">
                  <c:v>F '06</c:v>
                </c:pt>
                <c:pt idx="10">
                  <c:v>S '07</c:v>
                </c:pt>
                <c:pt idx="11">
                  <c:v>F '07</c:v>
                </c:pt>
                <c:pt idx="12">
                  <c:v>S '08</c:v>
                </c:pt>
                <c:pt idx="13">
                  <c:v>F '08</c:v>
                </c:pt>
                <c:pt idx="14">
                  <c:v>S '09</c:v>
                </c:pt>
                <c:pt idx="15">
                  <c:v>F '09</c:v>
                </c:pt>
                <c:pt idx="16">
                  <c:v>S '10</c:v>
                </c:pt>
                <c:pt idx="17">
                  <c:v>F '10</c:v>
                </c:pt>
                <c:pt idx="18">
                  <c:v>S '11</c:v>
                </c:pt>
                <c:pt idx="19">
                  <c:v>F '11</c:v>
                </c:pt>
              </c:strCache>
            </c:strRef>
          </c:cat>
          <c:val>
            <c:numRef>
              <c:f>Sheet1!$B$28:$U$28</c:f>
              <c:numCache>
                <c:formatCode>General</c:formatCode>
                <c:ptCount val="20"/>
                <c:pt idx="0">
                  <c:v>38</c:v>
                </c:pt>
                <c:pt idx="1">
                  <c:v>26</c:v>
                </c:pt>
                <c:pt idx="2">
                  <c:v>27</c:v>
                </c:pt>
                <c:pt idx="3">
                  <c:v>22</c:v>
                </c:pt>
                <c:pt idx="4">
                  <c:v>34</c:v>
                </c:pt>
                <c:pt idx="5">
                  <c:v>34</c:v>
                </c:pt>
                <c:pt idx="6">
                  <c:v>31</c:v>
                </c:pt>
                <c:pt idx="7">
                  <c:v>28</c:v>
                </c:pt>
                <c:pt idx="8">
                  <c:v>38</c:v>
                </c:pt>
                <c:pt idx="9">
                  <c:v>42</c:v>
                </c:pt>
                <c:pt idx="10">
                  <c:v>32</c:v>
                </c:pt>
                <c:pt idx="11">
                  <c:v>27</c:v>
                </c:pt>
                <c:pt idx="12">
                  <c:v>17</c:v>
                </c:pt>
                <c:pt idx="13">
                  <c:v>5</c:v>
                </c:pt>
                <c:pt idx="14">
                  <c:v>5</c:v>
                </c:pt>
                <c:pt idx="15">
                  <c:v>10</c:v>
                </c:pt>
                <c:pt idx="16">
                  <c:v>11</c:v>
                </c:pt>
                <c:pt idx="17">
                  <c:v>11</c:v>
                </c:pt>
                <c:pt idx="18">
                  <c:v>13</c:v>
                </c:pt>
                <c:pt idx="19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0350592"/>
        <c:axId val="148873792"/>
      </c:areaChart>
      <c:catAx>
        <c:axId val="170350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8873792"/>
        <c:crosses val="autoZero"/>
        <c:auto val="1"/>
        <c:lblAlgn val="ctr"/>
        <c:lblOffset val="100"/>
        <c:noMultiLvlLbl val="0"/>
      </c:catAx>
      <c:valAx>
        <c:axId val="148873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7035059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'[CSLI SA F11.xlsx]Sheet1'!$B$27</c:f>
              <c:strCache>
                <c:ptCount val="1"/>
                <c:pt idx="0">
                  <c:v>S '08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F11.xlsx]Sheet1'!$A$28:$A$32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'[CSLI SA F11.xlsx]Sheet1'!$B$28:$B$32</c:f>
              <c:numCache>
                <c:formatCode>General</c:formatCode>
                <c:ptCount val="5"/>
                <c:pt idx="0">
                  <c:v>11</c:v>
                </c:pt>
                <c:pt idx="2">
                  <c:v>6</c:v>
                </c:pt>
                <c:pt idx="4">
                  <c:v>35</c:v>
                </c:pt>
              </c:numCache>
            </c:numRef>
          </c:val>
        </c:ser>
        <c:ser>
          <c:idx val="1"/>
          <c:order val="1"/>
          <c:tx>
            <c:strRef>
              <c:f>'[CSLI SA F11.xlsx]Sheet1'!$C$27</c:f>
              <c:strCache>
                <c:ptCount val="1"/>
                <c:pt idx="0">
                  <c:v>F '08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F11.xlsx]Sheet1'!$A$28:$A$32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'[CSLI SA F11.xlsx]Sheet1'!$C$28:$C$32</c:f>
              <c:numCache>
                <c:formatCode>General</c:formatCode>
                <c:ptCount val="5"/>
                <c:pt idx="0">
                  <c:v>15</c:v>
                </c:pt>
                <c:pt idx="1">
                  <c:v>71</c:v>
                </c:pt>
                <c:pt idx="2">
                  <c:v>4</c:v>
                </c:pt>
                <c:pt idx="4">
                  <c:v>30</c:v>
                </c:pt>
              </c:numCache>
            </c:numRef>
          </c:val>
        </c:ser>
        <c:ser>
          <c:idx val="2"/>
          <c:order val="2"/>
          <c:tx>
            <c:strRef>
              <c:f>'[CSLI SA F11.xlsx]Sheet1'!$D$27</c:f>
              <c:strCache>
                <c:ptCount val="1"/>
                <c:pt idx="0">
                  <c:v>S '09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F11.xlsx]Sheet1'!$A$28:$A$32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'[CSLI SA F11.xlsx]Sheet1'!$D$28:$D$32</c:f>
              <c:numCache>
                <c:formatCode>General</c:formatCode>
                <c:ptCount val="5"/>
                <c:pt idx="0">
                  <c:v>24</c:v>
                </c:pt>
                <c:pt idx="1">
                  <c:v>75</c:v>
                </c:pt>
                <c:pt idx="2">
                  <c:v>6</c:v>
                </c:pt>
                <c:pt idx="3">
                  <c:v>51</c:v>
                </c:pt>
                <c:pt idx="4">
                  <c:v>29</c:v>
                </c:pt>
              </c:numCache>
            </c:numRef>
          </c:val>
        </c:ser>
        <c:ser>
          <c:idx val="3"/>
          <c:order val="3"/>
          <c:tx>
            <c:strRef>
              <c:f>'[CSLI SA F11.xlsx]Sheet1'!$E$27</c:f>
              <c:strCache>
                <c:ptCount val="1"/>
                <c:pt idx="0">
                  <c:v>F '09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F11.xlsx]Sheet1'!$A$28:$A$32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'[CSLI SA F11.xlsx]Sheet1'!$E$28:$E$32</c:f>
              <c:numCache>
                <c:formatCode>General</c:formatCode>
                <c:ptCount val="5"/>
                <c:pt idx="0">
                  <c:v>24</c:v>
                </c:pt>
                <c:pt idx="1">
                  <c:v>70</c:v>
                </c:pt>
                <c:pt idx="2">
                  <c:v>8</c:v>
                </c:pt>
                <c:pt idx="3">
                  <c:v>46</c:v>
                </c:pt>
                <c:pt idx="4">
                  <c:v>33</c:v>
                </c:pt>
              </c:numCache>
            </c:numRef>
          </c:val>
        </c:ser>
        <c:ser>
          <c:idx val="4"/>
          <c:order val="4"/>
          <c:tx>
            <c:strRef>
              <c:f>'[CSLI SA F11.xlsx]Sheet1'!$F$27</c:f>
              <c:strCache>
                <c:ptCount val="1"/>
                <c:pt idx="0">
                  <c:v>S '10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F11.xlsx]Sheet1'!$A$28:$A$32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'[CSLI SA F11.xlsx]Sheet1'!$F$28:$F$32</c:f>
              <c:numCache>
                <c:formatCode>General</c:formatCode>
                <c:ptCount val="5"/>
                <c:pt idx="0">
                  <c:v>19</c:v>
                </c:pt>
                <c:pt idx="1">
                  <c:v>56</c:v>
                </c:pt>
                <c:pt idx="2">
                  <c:v>7</c:v>
                </c:pt>
                <c:pt idx="3">
                  <c:v>47</c:v>
                </c:pt>
                <c:pt idx="4">
                  <c:v>32</c:v>
                </c:pt>
              </c:numCache>
            </c:numRef>
          </c:val>
        </c:ser>
        <c:ser>
          <c:idx val="5"/>
          <c:order val="5"/>
          <c:tx>
            <c:strRef>
              <c:f>'[CSLI SA F11.xlsx]Sheet1'!$G$27</c:f>
              <c:strCache>
                <c:ptCount val="1"/>
                <c:pt idx="0">
                  <c:v>F '10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F11.xlsx]Sheet1'!$A$28:$A$32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'[CSLI SA F11.xlsx]Sheet1'!$G$28:$G$32</c:f>
              <c:numCache>
                <c:formatCode>General</c:formatCode>
                <c:ptCount val="5"/>
                <c:pt idx="0">
                  <c:v>21</c:v>
                </c:pt>
                <c:pt idx="1">
                  <c:v>60</c:v>
                </c:pt>
                <c:pt idx="2">
                  <c:v>7</c:v>
                </c:pt>
                <c:pt idx="3">
                  <c:v>44</c:v>
                </c:pt>
                <c:pt idx="4">
                  <c:v>34</c:v>
                </c:pt>
              </c:numCache>
            </c:numRef>
          </c:val>
        </c:ser>
        <c:ser>
          <c:idx val="6"/>
          <c:order val="6"/>
          <c:tx>
            <c:strRef>
              <c:f>'[CSLI SA F11.xlsx]Sheet1'!$H$27</c:f>
              <c:strCache>
                <c:ptCount val="1"/>
                <c:pt idx="0">
                  <c:v>S '11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F11.xlsx]Sheet1'!$A$28:$A$32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'[CSLI SA F11.xlsx]Sheet1'!$H$28:$H$32</c:f>
              <c:numCache>
                <c:formatCode>General</c:formatCode>
                <c:ptCount val="5"/>
                <c:pt idx="0">
                  <c:v>20</c:v>
                </c:pt>
                <c:pt idx="1">
                  <c:v>52</c:v>
                </c:pt>
                <c:pt idx="2">
                  <c:v>9</c:v>
                </c:pt>
                <c:pt idx="3">
                  <c:v>47</c:v>
                </c:pt>
                <c:pt idx="4">
                  <c:v>35</c:v>
                </c:pt>
              </c:numCache>
            </c:numRef>
          </c:val>
        </c:ser>
        <c:ser>
          <c:idx val="7"/>
          <c:order val="7"/>
          <c:tx>
            <c:strRef>
              <c:f>'[CSLI SA F11.xlsx]Sheet1'!$I$27</c:f>
              <c:strCache>
                <c:ptCount val="1"/>
                <c:pt idx="0">
                  <c:v>F '11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F11.xlsx]Sheet1'!$A$28:$A$32</c:f>
              <c:strCache>
                <c:ptCount val="5"/>
                <c:pt idx="0">
                  <c:v>Facing the possibility of unemployment</c:v>
                </c:pt>
                <c:pt idx="1">
                  <c:v>Significant losses in your stock or retirement accounts</c:v>
                </c:pt>
                <c:pt idx="2">
                  <c:v>Facing the possibility of house foreclosure or loss</c:v>
                </c:pt>
                <c:pt idx="3">
                  <c:v>Delay in making a major purchase such as a home or car</c:v>
                </c:pt>
                <c:pt idx="4">
                  <c:v>Health care insurance is unavailable, too expensive or inadequate</c:v>
                </c:pt>
              </c:strCache>
            </c:strRef>
          </c:cat>
          <c:val>
            <c:numRef>
              <c:f>'[CSLI SA F11.xlsx]Sheet1'!$I$28:$I$32</c:f>
              <c:numCache>
                <c:formatCode>General</c:formatCode>
                <c:ptCount val="5"/>
                <c:pt idx="0">
                  <c:v>21</c:v>
                </c:pt>
                <c:pt idx="1">
                  <c:v>60</c:v>
                </c:pt>
                <c:pt idx="2">
                  <c:v>8</c:v>
                </c:pt>
                <c:pt idx="3">
                  <c:v>51</c:v>
                </c:pt>
                <c:pt idx="4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964928"/>
        <c:axId val="163148288"/>
      </c:barChart>
      <c:catAx>
        <c:axId val="171964928"/>
        <c:scaling>
          <c:orientation val="minMax"/>
        </c:scaling>
        <c:delete val="0"/>
        <c:axPos val="b"/>
        <c:majorTickMark val="out"/>
        <c:minorTickMark val="none"/>
        <c:tickLblPos val="nextTo"/>
        <c:crossAx val="163148288"/>
        <c:crosses val="autoZero"/>
        <c:auto val="1"/>
        <c:lblAlgn val="ctr"/>
        <c:lblOffset val="100"/>
        <c:noMultiLvlLbl val="0"/>
      </c:catAx>
      <c:valAx>
        <c:axId val="163148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9649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'[CSLI SA F11.xlsx]Sheet1'!$B$35</c:f>
              <c:strCache>
                <c:ptCount val="1"/>
                <c:pt idx="0">
                  <c:v>S '08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F11.xlsx]Sheet1'!$A$36:$A$40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'[CSLI SA F11.xlsx]Sheet1'!$B$36:$B$40</c:f>
              <c:numCache>
                <c:formatCode>General</c:formatCode>
                <c:ptCount val="5"/>
                <c:pt idx="0">
                  <c:v>21</c:v>
                </c:pt>
                <c:pt idx="1">
                  <c:v>56</c:v>
                </c:pt>
                <c:pt idx="2">
                  <c:v>40</c:v>
                </c:pt>
                <c:pt idx="3">
                  <c:v>61</c:v>
                </c:pt>
              </c:numCache>
            </c:numRef>
          </c:val>
        </c:ser>
        <c:ser>
          <c:idx val="1"/>
          <c:order val="1"/>
          <c:tx>
            <c:strRef>
              <c:f>'[CSLI SA F11.xlsx]Sheet1'!$C$35</c:f>
              <c:strCache>
                <c:ptCount val="1"/>
                <c:pt idx="0">
                  <c:v>F '08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F11.xlsx]Sheet1'!$A$36:$A$40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'[CSLI SA F11.xlsx]Sheet1'!$C$36:$C$40</c:f>
              <c:numCache>
                <c:formatCode>General</c:formatCode>
                <c:ptCount val="5"/>
                <c:pt idx="0">
                  <c:v>11</c:v>
                </c:pt>
                <c:pt idx="1">
                  <c:v>59</c:v>
                </c:pt>
                <c:pt idx="2">
                  <c:v>32</c:v>
                </c:pt>
                <c:pt idx="3">
                  <c:v>50</c:v>
                </c:pt>
                <c:pt idx="4">
                  <c:v>58</c:v>
                </c:pt>
              </c:numCache>
            </c:numRef>
          </c:val>
        </c:ser>
        <c:ser>
          <c:idx val="2"/>
          <c:order val="2"/>
          <c:tx>
            <c:strRef>
              <c:f>'[CSLI SA F11.xlsx]Sheet1'!$D$35</c:f>
              <c:strCache>
                <c:ptCount val="1"/>
                <c:pt idx="0">
                  <c:v>S '09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F11.xlsx]Sheet1'!$A$36:$A$40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'[CSLI SA F11.xlsx]Sheet1'!$D$36:$D$40</c:f>
              <c:numCache>
                <c:formatCode>General</c:formatCode>
                <c:ptCount val="5"/>
                <c:pt idx="0">
                  <c:v>12</c:v>
                </c:pt>
                <c:pt idx="1">
                  <c:v>55</c:v>
                </c:pt>
                <c:pt idx="2">
                  <c:v>21</c:v>
                </c:pt>
                <c:pt idx="3">
                  <c:v>53</c:v>
                </c:pt>
                <c:pt idx="4">
                  <c:v>59</c:v>
                </c:pt>
              </c:numCache>
            </c:numRef>
          </c:val>
        </c:ser>
        <c:ser>
          <c:idx val="3"/>
          <c:order val="3"/>
          <c:tx>
            <c:strRef>
              <c:f>'[CSLI SA F11.xlsx]Sheet1'!$E$35</c:f>
              <c:strCache>
                <c:ptCount val="1"/>
                <c:pt idx="0">
                  <c:v>F '09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F11.xlsx]Sheet1'!$A$36:$A$40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'[CSLI SA F11.xlsx]Sheet1'!$E$36:$E$40</c:f>
              <c:numCache>
                <c:formatCode>General</c:formatCode>
                <c:ptCount val="5"/>
                <c:pt idx="0">
                  <c:v>13</c:v>
                </c:pt>
                <c:pt idx="1">
                  <c:v>55</c:v>
                </c:pt>
                <c:pt idx="2">
                  <c:v>17</c:v>
                </c:pt>
                <c:pt idx="3">
                  <c:v>42</c:v>
                </c:pt>
                <c:pt idx="4">
                  <c:v>59</c:v>
                </c:pt>
              </c:numCache>
            </c:numRef>
          </c:val>
        </c:ser>
        <c:ser>
          <c:idx val="4"/>
          <c:order val="4"/>
          <c:tx>
            <c:strRef>
              <c:f>'[CSLI SA F11.xlsx]Sheet1'!$F$35</c:f>
              <c:strCache>
                <c:ptCount val="1"/>
                <c:pt idx="0">
                  <c:v>S '10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F11.xlsx]Sheet1'!$A$36:$A$40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'[CSLI SA F11.xlsx]Sheet1'!$F$36:$F$40</c:f>
              <c:numCache>
                <c:formatCode>General</c:formatCode>
                <c:ptCount val="5"/>
                <c:pt idx="0">
                  <c:v>15</c:v>
                </c:pt>
                <c:pt idx="1">
                  <c:v>56</c:v>
                </c:pt>
                <c:pt idx="2">
                  <c:v>21</c:v>
                </c:pt>
                <c:pt idx="3">
                  <c:v>44</c:v>
                </c:pt>
                <c:pt idx="4">
                  <c:v>63</c:v>
                </c:pt>
              </c:numCache>
            </c:numRef>
          </c:val>
        </c:ser>
        <c:ser>
          <c:idx val="5"/>
          <c:order val="5"/>
          <c:tx>
            <c:strRef>
              <c:f>'[CSLI SA F11.xlsx]Sheet1'!$G$35</c:f>
              <c:strCache>
                <c:ptCount val="1"/>
                <c:pt idx="0">
                  <c:v>F '10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F11.xlsx]Sheet1'!$A$36:$A$40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'[CSLI SA F11.xlsx]Sheet1'!$G$36:$G$40</c:f>
              <c:numCache>
                <c:formatCode>General</c:formatCode>
                <c:ptCount val="5"/>
                <c:pt idx="0">
                  <c:v>10</c:v>
                </c:pt>
                <c:pt idx="1">
                  <c:v>56</c:v>
                </c:pt>
                <c:pt idx="2">
                  <c:v>24</c:v>
                </c:pt>
                <c:pt idx="3">
                  <c:v>43</c:v>
                </c:pt>
                <c:pt idx="4">
                  <c:v>60</c:v>
                </c:pt>
              </c:numCache>
            </c:numRef>
          </c:val>
        </c:ser>
        <c:ser>
          <c:idx val="6"/>
          <c:order val="6"/>
          <c:tx>
            <c:strRef>
              <c:f>'[CSLI SA F11.xlsx]Sheet1'!$H$35</c:f>
              <c:strCache>
                <c:ptCount val="1"/>
                <c:pt idx="0">
                  <c:v>S '11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F11.xlsx]Sheet1'!$A$36:$A$40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'[CSLI SA F11.xlsx]Sheet1'!$H$36:$H$40</c:f>
              <c:numCache>
                <c:formatCode>General</c:formatCode>
                <c:ptCount val="5"/>
                <c:pt idx="0">
                  <c:v>14</c:v>
                </c:pt>
                <c:pt idx="1">
                  <c:v>63</c:v>
                </c:pt>
                <c:pt idx="2">
                  <c:v>41</c:v>
                </c:pt>
                <c:pt idx="3">
                  <c:v>46</c:v>
                </c:pt>
                <c:pt idx="4">
                  <c:v>63</c:v>
                </c:pt>
              </c:numCache>
            </c:numRef>
          </c:val>
        </c:ser>
        <c:ser>
          <c:idx val="7"/>
          <c:order val="7"/>
          <c:tx>
            <c:strRef>
              <c:f>'[CSLI SA F11.xlsx]Sheet1'!$I$35</c:f>
              <c:strCache>
                <c:ptCount val="1"/>
                <c:pt idx="0">
                  <c:v>F '11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'[CSLI SA F11.xlsx]Sheet1'!$A$36:$A$40</c:f>
              <c:strCache>
                <c:ptCount val="5"/>
                <c:pt idx="0">
                  <c:v>Unable to find affordable housing</c:v>
                </c:pt>
                <c:pt idx="1">
                  <c:v>Wages or salaries are not rising as fast as the cost of living</c:v>
                </c:pt>
                <c:pt idx="2">
                  <c:v>Hard to afford the cost of transportation</c:v>
                </c:pt>
                <c:pt idx="3">
                  <c:v>Hard to afford the cost of utilities such as electricity or gas</c:v>
                </c:pt>
                <c:pt idx="4">
                  <c:v>Taxes are too high in relation to government services provided</c:v>
                </c:pt>
              </c:strCache>
            </c:strRef>
          </c:cat>
          <c:val>
            <c:numRef>
              <c:f>'[CSLI SA F11.xlsx]Sheet1'!$I$36:$I$40</c:f>
              <c:numCache>
                <c:formatCode>General</c:formatCode>
                <c:ptCount val="5"/>
                <c:pt idx="0">
                  <c:v>11</c:v>
                </c:pt>
                <c:pt idx="1">
                  <c:v>59</c:v>
                </c:pt>
                <c:pt idx="2">
                  <c:v>30</c:v>
                </c:pt>
                <c:pt idx="3">
                  <c:v>39</c:v>
                </c:pt>
                <c:pt idx="4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710528"/>
        <c:axId val="81544320"/>
      </c:barChart>
      <c:catAx>
        <c:axId val="17071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81544320"/>
        <c:crosses val="autoZero"/>
        <c:auto val="1"/>
        <c:lblAlgn val="ctr"/>
        <c:lblOffset val="100"/>
        <c:noMultiLvlLbl val="0"/>
      </c:catAx>
      <c:valAx>
        <c:axId val="8154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7105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Sheet1!$B$59</c:f>
              <c:strCache>
                <c:ptCount val="1"/>
                <c:pt idx="0">
                  <c:v>County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Sheet1!$A$60:$A$61</c:f>
              <c:strCache>
                <c:ptCount val="2"/>
                <c:pt idx="0">
                  <c:v>Found a new or better job recently</c:v>
                </c:pt>
                <c:pt idx="1">
                  <c:v>Received a salary increase or other increase in income recently</c:v>
                </c:pt>
              </c:strCache>
            </c:strRef>
          </c:cat>
          <c:val>
            <c:numRef>
              <c:f>Sheet1!$B$60:$B$61</c:f>
              <c:numCache>
                <c:formatCode>General</c:formatCode>
                <c:ptCount val="2"/>
                <c:pt idx="0">
                  <c:v>14</c:v>
                </c:pt>
                <c:pt idx="1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Sheet1!$C$59</c:f>
              <c:strCache>
                <c:ptCount val="1"/>
                <c:pt idx="0">
                  <c:v>Students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Sheet1!$A$60:$A$61</c:f>
              <c:strCache>
                <c:ptCount val="2"/>
                <c:pt idx="0">
                  <c:v>Found a new or better job recently</c:v>
                </c:pt>
                <c:pt idx="1">
                  <c:v>Received a salary increase or other increase in income recently</c:v>
                </c:pt>
              </c:strCache>
            </c:strRef>
          </c:cat>
          <c:val>
            <c:numRef>
              <c:f>Sheet1!$C$60:$C$61</c:f>
              <c:numCache>
                <c:formatCode>General</c:formatCode>
                <c:ptCount val="2"/>
                <c:pt idx="0">
                  <c:v>18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136960"/>
        <c:axId val="148880704"/>
      </c:barChart>
      <c:catAx>
        <c:axId val="188136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8880704"/>
        <c:crosses val="autoZero"/>
        <c:auto val="1"/>
        <c:lblAlgn val="ctr"/>
        <c:lblOffset val="100"/>
        <c:noMultiLvlLbl val="0"/>
      </c:catAx>
      <c:valAx>
        <c:axId val="148880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1369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Sheet1!$B$63:$B$64</c:f>
              <c:strCache>
                <c:ptCount val="1"/>
                <c:pt idx="0">
                  <c:v>Better County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Sheet1!$A$65:$A$68</c:f>
              <c:strCache>
                <c:ptCount val="4"/>
                <c:pt idx="0">
                  <c:v>Economic 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Your personal financial situation</c:v>
                </c:pt>
              </c:strCache>
            </c:strRef>
          </c:cat>
          <c:val>
            <c:numRef>
              <c:f>Sheet1!$B$65:$B$68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11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Sheet1!$C$63:$C$64</c:f>
              <c:strCache>
                <c:ptCount val="1"/>
                <c:pt idx="0">
                  <c:v>Better Students</c:v>
                </c:pt>
              </c:strCache>
            </c:strRef>
          </c:tx>
          <c:spPr>
            <a:solidFill>
              <a:srgbClr val="61D6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Sheet1!$A$65:$A$68</c:f>
              <c:strCache>
                <c:ptCount val="4"/>
                <c:pt idx="0">
                  <c:v>Economic 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Your personal financial situation</c:v>
                </c:pt>
              </c:strCache>
            </c:strRef>
          </c:cat>
          <c:val>
            <c:numRef>
              <c:f>Sheet1!$C$65:$C$68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5</c:v>
                </c:pt>
                <c:pt idx="3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Sheet1!$D$63:$D$64</c:f>
              <c:strCache>
                <c:ptCount val="1"/>
                <c:pt idx="0">
                  <c:v>Same County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Sheet1!$A$65:$A$68</c:f>
              <c:strCache>
                <c:ptCount val="4"/>
                <c:pt idx="0">
                  <c:v>Economic 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Your personal financial situation</c:v>
                </c:pt>
              </c:strCache>
            </c:strRef>
          </c:cat>
          <c:val>
            <c:numRef>
              <c:f>Sheet1!$D$65:$D$68</c:f>
              <c:numCache>
                <c:formatCode>General</c:formatCode>
                <c:ptCount val="4"/>
                <c:pt idx="0">
                  <c:v>42</c:v>
                </c:pt>
                <c:pt idx="1">
                  <c:v>37</c:v>
                </c:pt>
                <c:pt idx="2">
                  <c:v>30</c:v>
                </c:pt>
                <c:pt idx="3">
                  <c:v>54</c:v>
                </c:pt>
              </c:numCache>
            </c:numRef>
          </c:val>
        </c:ser>
        <c:ser>
          <c:idx val="3"/>
          <c:order val="3"/>
          <c:tx>
            <c:strRef>
              <c:f>Sheet1!$E$63:$E$64</c:f>
              <c:strCache>
                <c:ptCount val="1"/>
                <c:pt idx="0">
                  <c:v>Same Students</c:v>
                </c:pt>
              </c:strCache>
            </c:strRef>
          </c:tx>
          <c:spPr>
            <a:solidFill>
              <a:srgbClr val="2FFF8D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Sheet1!$A$65:$A$68</c:f>
              <c:strCache>
                <c:ptCount val="4"/>
                <c:pt idx="0">
                  <c:v>Economic 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Your personal financial situation</c:v>
                </c:pt>
              </c:strCache>
            </c:strRef>
          </c:cat>
          <c:val>
            <c:numRef>
              <c:f>Sheet1!$E$65:$E$68</c:f>
              <c:numCache>
                <c:formatCode>General</c:formatCode>
                <c:ptCount val="4"/>
                <c:pt idx="0">
                  <c:v>44</c:v>
                </c:pt>
                <c:pt idx="1">
                  <c:v>36</c:v>
                </c:pt>
                <c:pt idx="2">
                  <c:v>27</c:v>
                </c:pt>
                <c:pt idx="3">
                  <c:v>44</c:v>
                </c:pt>
              </c:numCache>
            </c:numRef>
          </c:val>
        </c:ser>
        <c:ser>
          <c:idx val="4"/>
          <c:order val="4"/>
          <c:tx>
            <c:strRef>
              <c:f>Sheet1!$F$63:$F$64</c:f>
              <c:strCache>
                <c:ptCount val="1"/>
                <c:pt idx="0">
                  <c:v>Worse County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Sheet1!$A$65:$A$68</c:f>
              <c:strCache>
                <c:ptCount val="4"/>
                <c:pt idx="0">
                  <c:v>Economic 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Your personal financial situation</c:v>
                </c:pt>
              </c:strCache>
            </c:strRef>
          </c:cat>
          <c:val>
            <c:numRef>
              <c:f>Sheet1!$F$65:$F$68</c:f>
              <c:numCache>
                <c:formatCode>General</c:formatCode>
                <c:ptCount val="4"/>
                <c:pt idx="0">
                  <c:v>28</c:v>
                </c:pt>
                <c:pt idx="1">
                  <c:v>34</c:v>
                </c:pt>
                <c:pt idx="2">
                  <c:v>54</c:v>
                </c:pt>
                <c:pt idx="3">
                  <c:v>22</c:v>
                </c:pt>
              </c:numCache>
            </c:numRef>
          </c:val>
        </c:ser>
        <c:ser>
          <c:idx val="5"/>
          <c:order val="5"/>
          <c:tx>
            <c:strRef>
              <c:f>Sheet1!$G$63:$G$64</c:f>
              <c:strCache>
                <c:ptCount val="1"/>
                <c:pt idx="0">
                  <c:v>Worse Students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Sheet1!$A$65:$A$68</c:f>
              <c:strCache>
                <c:ptCount val="4"/>
                <c:pt idx="0">
                  <c:v>Economic growth</c:v>
                </c:pt>
                <c:pt idx="1">
                  <c:v>Unemployment</c:v>
                </c:pt>
                <c:pt idx="2">
                  <c:v>Inflation</c:v>
                </c:pt>
                <c:pt idx="3">
                  <c:v>Your personal financial situation</c:v>
                </c:pt>
              </c:strCache>
            </c:strRef>
          </c:cat>
          <c:val>
            <c:numRef>
              <c:f>Sheet1!$G$65:$G$68</c:f>
              <c:numCache>
                <c:formatCode>General</c:formatCode>
                <c:ptCount val="4"/>
                <c:pt idx="0">
                  <c:v>29</c:v>
                </c:pt>
                <c:pt idx="1">
                  <c:v>36</c:v>
                </c:pt>
                <c:pt idx="2">
                  <c:v>50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567104"/>
        <c:axId val="161889600"/>
      </c:barChart>
      <c:catAx>
        <c:axId val="187567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1889600"/>
        <c:crosses val="autoZero"/>
        <c:auto val="1"/>
        <c:lblAlgn val="ctr"/>
        <c:lblOffset val="100"/>
        <c:noMultiLvlLbl val="0"/>
      </c:catAx>
      <c:valAx>
        <c:axId val="161889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5671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Sheet1!$B$71:$B$72</c:f>
              <c:strCache>
                <c:ptCount val="1"/>
                <c:pt idx="0">
                  <c:v>Better County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Sheet1!$A$73:$A$74</c:f>
              <c:strCache>
                <c:ptCount val="2"/>
                <c:pt idx="0">
                  <c:v>State of Maryland</c:v>
                </c:pt>
                <c:pt idx="1">
                  <c:v>Anne Arundel County</c:v>
                </c:pt>
              </c:strCache>
            </c:strRef>
          </c:cat>
          <c:val>
            <c:numRef>
              <c:f>Sheet1!$B$73:$B$74</c:f>
              <c:numCache>
                <c:formatCode>General</c:formatCode>
                <c:ptCount val="2"/>
                <c:pt idx="0">
                  <c:v>32</c:v>
                </c:pt>
                <c:pt idx="1">
                  <c:v>36</c:v>
                </c:pt>
              </c:numCache>
            </c:numRef>
          </c:val>
        </c:ser>
        <c:ser>
          <c:idx val="1"/>
          <c:order val="1"/>
          <c:tx>
            <c:strRef>
              <c:f>Sheet1!$C$71:$C$72</c:f>
              <c:strCache>
                <c:ptCount val="1"/>
                <c:pt idx="0">
                  <c:v>Better Students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Sheet1!$A$73:$A$74</c:f>
              <c:strCache>
                <c:ptCount val="2"/>
                <c:pt idx="0">
                  <c:v>State of Maryland</c:v>
                </c:pt>
                <c:pt idx="1">
                  <c:v>Anne Arundel County</c:v>
                </c:pt>
              </c:strCache>
            </c:strRef>
          </c:cat>
          <c:val>
            <c:numRef>
              <c:f>Sheet1!$C$73:$C$74</c:f>
              <c:numCache>
                <c:formatCode>General</c:formatCode>
                <c:ptCount val="2"/>
                <c:pt idx="0">
                  <c:v>25</c:v>
                </c:pt>
                <c:pt idx="1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Sheet1!$D$71:$D$72</c:f>
              <c:strCache>
                <c:ptCount val="1"/>
                <c:pt idx="0">
                  <c:v>Same County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Sheet1!$A$73:$A$74</c:f>
              <c:strCache>
                <c:ptCount val="2"/>
                <c:pt idx="0">
                  <c:v>State of Maryland</c:v>
                </c:pt>
                <c:pt idx="1">
                  <c:v>Anne Arundel County</c:v>
                </c:pt>
              </c:strCache>
            </c:strRef>
          </c:cat>
          <c:val>
            <c:numRef>
              <c:f>Sheet1!$D$73:$D$74</c:f>
              <c:numCache>
                <c:formatCode>General</c:formatCode>
                <c:ptCount val="2"/>
                <c:pt idx="0">
                  <c:v>46</c:v>
                </c:pt>
                <c:pt idx="1">
                  <c:v>46</c:v>
                </c:pt>
              </c:numCache>
            </c:numRef>
          </c:val>
        </c:ser>
        <c:ser>
          <c:idx val="3"/>
          <c:order val="3"/>
          <c:tx>
            <c:strRef>
              <c:f>Sheet1!$E$71:$E$72</c:f>
              <c:strCache>
                <c:ptCount val="1"/>
                <c:pt idx="0">
                  <c:v>Same Students</c:v>
                </c:pt>
              </c:strCache>
            </c:strRef>
          </c:tx>
          <c:spPr>
            <a:solidFill>
              <a:srgbClr val="3FFF96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Sheet1!$A$73:$A$74</c:f>
              <c:strCache>
                <c:ptCount val="2"/>
                <c:pt idx="0">
                  <c:v>State of Maryland</c:v>
                </c:pt>
                <c:pt idx="1">
                  <c:v>Anne Arundel County</c:v>
                </c:pt>
              </c:strCache>
            </c:strRef>
          </c:cat>
          <c:val>
            <c:numRef>
              <c:f>Sheet1!$E$73:$E$74</c:f>
              <c:numCache>
                <c:formatCode>General</c:formatCode>
                <c:ptCount val="2"/>
                <c:pt idx="0">
                  <c:v>57</c:v>
                </c:pt>
                <c:pt idx="1">
                  <c:v>53</c:v>
                </c:pt>
              </c:numCache>
            </c:numRef>
          </c:val>
        </c:ser>
        <c:ser>
          <c:idx val="4"/>
          <c:order val="4"/>
          <c:tx>
            <c:strRef>
              <c:f>Sheet1!$F$71:$F$72</c:f>
              <c:strCache>
                <c:ptCount val="1"/>
                <c:pt idx="0">
                  <c:v>Worse County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Sheet1!$A$73:$A$74</c:f>
              <c:strCache>
                <c:ptCount val="2"/>
                <c:pt idx="0">
                  <c:v>State of Maryland</c:v>
                </c:pt>
                <c:pt idx="1">
                  <c:v>Anne Arundel County</c:v>
                </c:pt>
              </c:strCache>
            </c:strRef>
          </c:cat>
          <c:val>
            <c:numRef>
              <c:f>Sheet1!$F$73:$F$74</c:f>
              <c:numCache>
                <c:formatCode>General</c:formatCode>
                <c:ptCount val="2"/>
                <c:pt idx="0">
                  <c:v>14</c:v>
                </c:pt>
                <c:pt idx="1">
                  <c:v>10</c:v>
                </c:pt>
              </c:numCache>
            </c:numRef>
          </c:val>
        </c:ser>
        <c:ser>
          <c:idx val="5"/>
          <c:order val="5"/>
          <c:tx>
            <c:strRef>
              <c:f>Sheet1!$G$71:$G$72</c:f>
              <c:strCache>
                <c:ptCount val="1"/>
                <c:pt idx="0">
                  <c:v>Worse Students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Sheet1!$A$73:$A$74</c:f>
              <c:strCache>
                <c:ptCount val="2"/>
                <c:pt idx="0">
                  <c:v>State of Maryland</c:v>
                </c:pt>
                <c:pt idx="1">
                  <c:v>Anne Arundel County</c:v>
                </c:pt>
              </c:strCache>
            </c:strRef>
          </c:cat>
          <c:val>
            <c:numRef>
              <c:f>Sheet1!$G$73:$G$74</c:f>
              <c:numCache>
                <c:formatCode>General</c:formatCode>
                <c:ptCount val="2"/>
                <c:pt idx="0">
                  <c:v>7</c:v>
                </c:pt>
                <c:pt idx="1">
                  <c:v>2</c:v>
                </c:pt>
              </c:numCache>
            </c:numRef>
          </c:val>
        </c:ser>
        <c:ser>
          <c:idx val="6"/>
          <c:order val="6"/>
          <c:tx>
            <c:strRef>
              <c:f>Sheet1!$H$71:$H$72</c:f>
              <c:strCache>
                <c:ptCount val="1"/>
                <c:pt idx="0">
                  <c:v>Unsure County</c:v>
                </c:pt>
              </c:strCache>
            </c:strRef>
          </c:tx>
          <c:spPr>
            <a:solidFill>
              <a:srgbClr val="9D4B07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Sheet1!$A$73:$A$74</c:f>
              <c:strCache>
                <c:ptCount val="2"/>
                <c:pt idx="0">
                  <c:v>State of Maryland</c:v>
                </c:pt>
                <c:pt idx="1">
                  <c:v>Anne Arundel County</c:v>
                </c:pt>
              </c:strCache>
            </c:strRef>
          </c:cat>
          <c:val>
            <c:numRef>
              <c:f>Sheet1!$H$73:$H$74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</c:ser>
        <c:ser>
          <c:idx val="7"/>
          <c:order val="7"/>
          <c:tx>
            <c:strRef>
              <c:f>Sheet1!$I$71:$I$72</c:f>
              <c:strCache>
                <c:ptCount val="1"/>
                <c:pt idx="0">
                  <c:v>Unsure Students</c:v>
                </c:pt>
              </c:strCache>
            </c:strRef>
          </c:tx>
          <c:spPr>
            <a:solidFill>
              <a:srgbClr val="F4750C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Sheet1!$A$73:$A$74</c:f>
              <c:strCache>
                <c:ptCount val="2"/>
                <c:pt idx="0">
                  <c:v>State of Maryland</c:v>
                </c:pt>
                <c:pt idx="1">
                  <c:v>Anne Arundel County</c:v>
                </c:pt>
              </c:strCache>
            </c:strRef>
          </c:cat>
          <c:val>
            <c:numRef>
              <c:f>Sheet1!$I$73:$I$74</c:f>
              <c:numCache>
                <c:formatCode>General</c:formatCode>
                <c:ptCount val="2"/>
                <c:pt idx="0">
                  <c:v>11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358400"/>
        <c:axId val="170971072"/>
      </c:barChart>
      <c:catAx>
        <c:axId val="192358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baseline="0">
                <a:solidFill>
                  <a:schemeClr val="accent5">
                    <a:lumMod val="75000"/>
                  </a:schemeClr>
                </a:solidFill>
              </a:defRPr>
            </a:pPr>
            <a:endParaRPr lang="en-US"/>
          </a:p>
        </c:txPr>
        <c:crossAx val="170971072"/>
        <c:crosses val="autoZero"/>
        <c:auto val="1"/>
        <c:lblAlgn val="ctr"/>
        <c:lblOffset val="100"/>
        <c:noMultiLvlLbl val="0"/>
      </c:catAx>
      <c:valAx>
        <c:axId val="17097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23584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0.07887</cdr:x>
      <cdr:y>0.88932</cdr:y>
    </cdr:from>
    <cdr:to>
      <cdr:x>0.1493</cdr:x>
      <cdr:y>0.92816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845" y="5592885"/>
          <a:ext cx="610577" cy="244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/>
            <a:t>S '09</a:t>
          </a:r>
          <a:endParaRPr lang="en-US" sz="1100"/>
        </a:p>
      </cdr:txBody>
    </cdr:sp>
  </cdr:relSizeAnchor>
  <cdr:relSizeAnchor xmlns:cdr="http://schemas.openxmlformats.org/drawingml/2006/chartDrawing">
    <cdr:from>
      <cdr:x>0.38028</cdr:x>
      <cdr:y>0.89515</cdr:y>
    </cdr:from>
    <cdr:to>
      <cdr:x>0.4507</cdr:x>
      <cdr:y>0.93398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297116" y="5629519"/>
          <a:ext cx="610577" cy="244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S '09</a:t>
          </a:r>
          <a:endParaRPr lang="en-US" sz="1100"/>
        </a:p>
      </cdr:txBody>
    </cdr:sp>
  </cdr:relSizeAnchor>
  <cdr:relSizeAnchor xmlns:cdr="http://schemas.openxmlformats.org/drawingml/2006/chartDrawing">
    <cdr:from>
      <cdr:x>0.69155</cdr:x>
      <cdr:y>0.89903</cdr:y>
    </cdr:from>
    <cdr:to>
      <cdr:x>0.76197</cdr:x>
      <cdr:y>0.93786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95866" y="5653942"/>
          <a:ext cx="610577" cy="244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S '09</a:t>
          </a:r>
          <a:endParaRPr lang="en-US" sz="1100"/>
        </a:p>
      </cdr:txBody>
    </cdr:sp>
  </cdr:relSizeAnchor>
  <cdr:relSizeAnchor xmlns:cdr="http://schemas.openxmlformats.org/drawingml/2006/chartDrawing">
    <cdr:from>
      <cdr:x>0.15775</cdr:x>
      <cdr:y>0.8932</cdr:y>
    </cdr:from>
    <cdr:to>
      <cdr:x>0.22817</cdr:x>
      <cdr:y>0.93204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367693" y="5617307"/>
          <a:ext cx="610577" cy="244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S '10</a:t>
          </a:r>
          <a:endParaRPr lang="en-US" sz="1100"/>
        </a:p>
      </cdr:txBody>
    </cdr:sp>
  </cdr:relSizeAnchor>
  <cdr:relSizeAnchor xmlns:cdr="http://schemas.openxmlformats.org/drawingml/2006/chartDrawing">
    <cdr:from>
      <cdr:x>0.46901</cdr:x>
      <cdr:y>0.89126</cdr:y>
    </cdr:from>
    <cdr:to>
      <cdr:x>0.53944</cdr:x>
      <cdr:y>0.9301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066442" y="5605096"/>
          <a:ext cx="610577" cy="244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S '10</a:t>
          </a:r>
          <a:endParaRPr lang="en-US" sz="1100"/>
        </a:p>
      </cdr:txBody>
    </cdr:sp>
  </cdr:relSizeAnchor>
  <cdr:relSizeAnchor xmlns:cdr="http://schemas.openxmlformats.org/drawingml/2006/chartDrawing">
    <cdr:from>
      <cdr:x>0.78028</cdr:x>
      <cdr:y>0.8932</cdr:y>
    </cdr:from>
    <cdr:to>
      <cdr:x>0.8507</cdr:x>
      <cdr:y>0.93204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765192" y="5617308"/>
          <a:ext cx="610577" cy="244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S '10</a:t>
          </a:r>
          <a:endParaRPr lang="en-US" sz="1100"/>
        </a:p>
      </cdr:txBody>
    </cdr:sp>
  </cdr:relSizeAnchor>
  <cdr:relSizeAnchor xmlns:cdr="http://schemas.openxmlformats.org/drawingml/2006/chartDrawing">
    <cdr:from>
      <cdr:x>0.23662</cdr:x>
      <cdr:y>0.89709</cdr:y>
    </cdr:from>
    <cdr:to>
      <cdr:x>0.30704</cdr:x>
      <cdr:y>0.93592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051538" y="5641730"/>
          <a:ext cx="610577" cy="244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S '11</a:t>
          </a:r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0.06481</cdr:x>
      <cdr:y>0.66608</cdr:y>
    </cdr:from>
    <cdr:to>
      <cdr:x>0.13269</cdr:x>
      <cdr:y>0.70165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" y="3014662"/>
          <a:ext cx="558626" cy="160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Better</a:t>
          </a:r>
        </a:p>
      </cdr:txBody>
    </cdr:sp>
  </cdr:relSizeAnchor>
  <cdr:relSizeAnchor xmlns:cdr="http://schemas.openxmlformats.org/drawingml/2006/chartDrawing">
    <cdr:from>
      <cdr:x>0.12963</cdr:x>
      <cdr:y>0.5819</cdr:y>
    </cdr:from>
    <cdr:to>
      <cdr:x>0.1975</cdr:x>
      <cdr:y>0.61747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66800" y="2633662"/>
          <a:ext cx="558543" cy="160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Same</a:t>
          </a:r>
        </a:p>
      </cdr:txBody>
    </cdr:sp>
  </cdr:relSizeAnchor>
  <cdr:relSizeAnchor xmlns:cdr="http://schemas.openxmlformats.org/drawingml/2006/chartDrawing">
    <cdr:from>
      <cdr:x>0.19444</cdr:x>
      <cdr:y>0.64286</cdr:y>
    </cdr:from>
    <cdr:to>
      <cdr:x>0.27778</cdr:x>
      <cdr:y>0.67678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600200" y="3429000"/>
          <a:ext cx="685800" cy="1809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Worse</a:t>
          </a:r>
        </a:p>
      </cdr:txBody>
    </cdr:sp>
  </cdr:relSizeAnchor>
  <cdr:relSizeAnchor xmlns:cdr="http://schemas.openxmlformats.org/drawingml/2006/chartDrawing">
    <cdr:from>
      <cdr:x>0.2963</cdr:x>
      <cdr:y>0.68292</cdr:y>
    </cdr:from>
    <cdr:to>
      <cdr:x>0.37037</cdr:x>
      <cdr:y>0.73343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438400" y="3090862"/>
          <a:ext cx="609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Better</a:t>
          </a:r>
        </a:p>
      </cdr:txBody>
    </cdr:sp>
  </cdr:relSizeAnchor>
  <cdr:relSizeAnchor xmlns:cdr="http://schemas.openxmlformats.org/drawingml/2006/chartDrawing">
    <cdr:from>
      <cdr:x>0.51852</cdr:x>
      <cdr:y>0.69975</cdr:y>
    </cdr:from>
    <cdr:to>
      <cdr:x>0.60492</cdr:x>
      <cdr:y>0.73532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267200" y="3167062"/>
          <a:ext cx="711026" cy="160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Better</a:t>
          </a:r>
        </a:p>
      </cdr:txBody>
    </cdr:sp>
  </cdr:relSizeAnchor>
  <cdr:relSizeAnchor xmlns:cdr="http://schemas.openxmlformats.org/drawingml/2006/chartDrawing">
    <cdr:from>
      <cdr:x>0.36111</cdr:x>
      <cdr:y>0.54823</cdr:y>
    </cdr:from>
    <cdr:to>
      <cdr:x>0.42899</cdr:x>
      <cdr:y>0.5838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971800" y="2481262"/>
          <a:ext cx="558625" cy="160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Same</a:t>
          </a:r>
        </a:p>
      </cdr:txBody>
    </cdr:sp>
  </cdr:relSizeAnchor>
  <cdr:relSizeAnchor xmlns:cdr="http://schemas.openxmlformats.org/drawingml/2006/chartDrawing">
    <cdr:from>
      <cdr:x>0.60185</cdr:x>
      <cdr:y>0.54823</cdr:y>
    </cdr:from>
    <cdr:to>
      <cdr:x>0.66973</cdr:x>
      <cdr:y>0.5838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953000" y="2481262"/>
          <a:ext cx="558625" cy="160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Same</a:t>
          </a:r>
        </a:p>
      </cdr:txBody>
    </cdr:sp>
  </cdr:relSizeAnchor>
  <cdr:relSizeAnchor xmlns:cdr="http://schemas.openxmlformats.org/drawingml/2006/chartDrawing">
    <cdr:from>
      <cdr:x>0.83333</cdr:x>
      <cdr:y>0.54286</cdr:y>
    </cdr:from>
    <cdr:to>
      <cdr:x>0.9012</cdr:x>
      <cdr:y>0.57843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858000" y="2895600"/>
          <a:ext cx="558543" cy="189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Same</a:t>
          </a:r>
        </a:p>
      </cdr:txBody>
    </cdr:sp>
  </cdr:relSizeAnchor>
  <cdr:relSizeAnchor xmlns:cdr="http://schemas.openxmlformats.org/drawingml/2006/chartDrawing">
    <cdr:from>
      <cdr:x>0.42593</cdr:x>
      <cdr:y>0.64925</cdr:y>
    </cdr:from>
    <cdr:to>
      <cdr:x>0.50926</cdr:x>
      <cdr:y>0.69975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505200" y="2938462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Worse</a:t>
          </a:r>
        </a:p>
      </cdr:txBody>
    </cdr:sp>
  </cdr:relSizeAnchor>
  <cdr:relSizeAnchor xmlns:cdr="http://schemas.openxmlformats.org/drawingml/2006/chartDrawing">
    <cdr:from>
      <cdr:x>0.65741</cdr:x>
      <cdr:y>0.63241</cdr:y>
    </cdr:from>
    <cdr:to>
      <cdr:x>0.74074</cdr:x>
      <cdr:y>0.68292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410200" y="2862262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Worse</a:t>
          </a:r>
        </a:p>
      </cdr:txBody>
    </cdr:sp>
  </cdr:relSizeAnchor>
  <cdr:relSizeAnchor xmlns:cdr="http://schemas.openxmlformats.org/drawingml/2006/chartDrawing">
    <cdr:from>
      <cdr:x>0.89815</cdr:x>
      <cdr:y>0.63241</cdr:y>
    </cdr:from>
    <cdr:to>
      <cdr:x>0.98148</cdr:x>
      <cdr:y>0.66608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7391400" y="2862262"/>
          <a:ext cx="6858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Worse</a:t>
          </a:r>
        </a:p>
      </cdr:txBody>
    </cdr:sp>
  </cdr:relSizeAnchor>
  <cdr:relSizeAnchor xmlns:cdr="http://schemas.openxmlformats.org/drawingml/2006/chartDrawing">
    <cdr:from>
      <cdr:x>0.76852</cdr:x>
      <cdr:y>0.67143</cdr:y>
    </cdr:from>
    <cdr:to>
      <cdr:x>0.84566</cdr:x>
      <cdr:y>0.72194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6324600" y="3581400"/>
          <a:ext cx="634825" cy="269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Better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0.10185</cdr:x>
      <cdr:y>0.59874</cdr:y>
    </cdr:from>
    <cdr:to>
      <cdr:x>0.17547</cdr:x>
      <cdr:y>0.64354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2709862"/>
          <a:ext cx="605863" cy="2027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Better</a:t>
          </a:r>
        </a:p>
      </cdr:txBody>
    </cdr:sp>
  </cdr:relSizeAnchor>
  <cdr:relSizeAnchor xmlns:cdr="http://schemas.openxmlformats.org/drawingml/2006/chartDrawing">
    <cdr:from>
      <cdr:x>0.57407</cdr:x>
      <cdr:y>0.63241</cdr:y>
    </cdr:from>
    <cdr:to>
      <cdr:x>0.64768</cdr:x>
      <cdr:y>0.6772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724400" y="2862262"/>
          <a:ext cx="605781" cy="20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Better</a:t>
          </a:r>
        </a:p>
      </cdr:txBody>
    </cdr:sp>
  </cdr:relSizeAnchor>
  <cdr:relSizeAnchor xmlns:cdr="http://schemas.openxmlformats.org/drawingml/2006/chartDrawing">
    <cdr:from>
      <cdr:x>0.2037</cdr:x>
      <cdr:y>0.56506</cdr:y>
    </cdr:from>
    <cdr:to>
      <cdr:x>0.27731</cdr:x>
      <cdr:y>0.60986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676400" y="2557462"/>
          <a:ext cx="605781" cy="2027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Same</a:t>
          </a:r>
        </a:p>
      </cdr:txBody>
    </cdr:sp>
  </cdr:relSizeAnchor>
  <cdr:relSizeAnchor xmlns:cdr="http://schemas.openxmlformats.org/drawingml/2006/chartDrawing">
    <cdr:from>
      <cdr:x>0.66667</cdr:x>
      <cdr:y>0.56506</cdr:y>
    </cdr:from>
    <cdr:to>
      <cdr:x>0.74028</cdr:x>
      <cdr:y>0.60985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486400" y="2557462"/>
          <a:ext cx="605781" cy="20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Same</a:t>
          </a:r>
        </a:p>
      </cdr:txBody>
    </cdr:sp>
  </cdr:relSizeAnchor>
  <cdr:relSizeAnchor xmlns:cdr="http://schemas.openxmlformats.org/drawingml/2006/chartDrawing">
    <cdr:from>
      <cdr:x>0.2963</cdr:x>
      <cdr:y>0.68292</cdr:y>
    </cdr:from>
    <cdr:to>
      <cdr:x>0.36992</cdr:x>
      <cdr:y>0.72771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438400" y="3090862"/>
          <a:ext cx="605863" cy="20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Worse</a:t>
          </a:r>
        </a:p>
      </cdr:txBody>
    </cdr:sp>
  </cdr:relSizeAnchor>
  <cdr:relSizeAnchor xmlns:cdr="http://schemas.openxmlformats.org/drawingml/2006/chartDrawing">
    <cdr:from>
      <cdr:x>0.75926</cdr:x>
      <cdr:y>0.69975</cdr:y>
    </cdr:from>
    <cdr:to>
      <cdr:x>0.83287</cdr:x>
      <cdr:y>0.74454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248400" y="3167062"/>
          <a:ext cx="605781" cy="20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Worse</a:t>
          </a:r>
        </a:p>
      </cdr:txBody>
    </cdr:sp>
  </cdr:relSizeAnchor>
  <cdr:relSizeAnchor xmlns:cdr="http://schemas.openxmlformats.org/drawingml/2006/chartDrawing">
    <cdr:from>
      <cdr:x>0.86111</cdr:x>
      <cdr:y>0.68292</cdr:y>
    </cdr:from>
    <cdr:to>
      <cdr:x>0.96296</cdr:x>
      <cdr:y>0.73343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7086600" y="3090862"/>
          <a:ext cx="838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Unsure</a:t>
          </a:r>
        </a:p>
      </cdr:txBody>
    </cdr:sp>
  </cdr:relSizeAnchor>
  <cdr:relSizeAnchor xmlns:cdr="http://schemas.openxmlformats.org/drawingml/2006/chartDrawing">
    <cdr:from>
      <cdr:x>0.38889</cdr:x>
      <cdr:y>0.69975</cdr:y>
    </cdr:from>
    <cdr:to>
      <cdr:x>0.49074</cdr:x>
      <cdr:y>0.75026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200400" y="3167062"/>
          <a:ext cx="838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Unsure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0.04302</cdr:x>
      <cdr:y>0.0303</cdr:y>
    </cdr:from>
    <cdr:to>
      <cdr:x>0.27778</cdr:x>
      <cdr:y>0.17783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037" y="137136"/>
          <a:ext cx="1931963" cy="667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Students: 29% home;</a:t>
          </a:r>
        </a:p>
        <a:p xmlns:a="http://schemas.openxmlformats.org/drawingml/2006/main">
          <a:r>
            <a:rPr lang="en-US" sz="1100" dirty="0"/>
            <a:t>18%</a:t>
          </a:r>
          <a:r>
            <a:rPr lang="en-US" sz="1100" baseline="0" dirty="0"/>
            <a:t> work; 22% school; 29% somewhere else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0.5463</cdr:x>
      <cdr:y>0.00947</cdr:y>
    </cdr:from>
    <cdr:to>
      <cdr:x>0.78105</cdr:x>
      <cdr:y>0.157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95800" y="42862"/>
          <a:ext cx="1931963" cy="667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Students at school:  </a:t>
          </a:r>
        </a:p>
        <a:p xmlns:a="http://schemas.openxmlformats.org/drawingml/2006/main">
          <a:r>
            <a:rPr lang="en-US" sz="1100" dirty="0" smtClean="0"/>
            <a:t>33% Plan; 44% No plan; 22% Plan unclear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21F5587-3654-4FD3-A7EF-26F9C4414B31}" type="datetimeFigureOut">
              <a:rPr lang="en-US"/>
              <a:pPr>
                <a:defRPr/>
              </a:pPr>
              <a:t>10/19/2011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92901F1-BE7C-4BF7-8DA4-28D302659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19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22338">
              <a:defRPr/>
            </a:pPr>
            <a:fld id="{079AB58A-37A3-4F1F-BFE2-18BD723F6A5C}" type="slidenum">
              <a:rPr lang="en-US" smtClean="0"/>
              <a:pPr defTabSz="922338">
                <a:defRPr/>
              </a:pPr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A862C7-057A-4D3F-9AA8-C635FD5F2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3440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9ABB4-DC74-4ED4-A95A-A512B7E2D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837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CF84E-3526-4122-8293-442EDCB57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84020"/>
      </p:ext>
    </p:extLst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D470A-B4D2-414D-9F7C-B12EF778D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7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A35B9-683E-444D-BD6F-322DE6E5F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74171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CFEA70-9B0E-4D3A-AF00-75833D3FF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20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4FC101-30F9-48B9-B316-9BB0B3AF7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9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6AC84-722E-4D3E-9FC3-C010C64F7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60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9FA0F8-6CA8-41F3-882B-38B470140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96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7781C-57F1-4861-91B3-A0900EEF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86502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B833ED-1431-4274-A445-485951351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31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ED96B1-E86B-49C7-A95D-69CB253C0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78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04B49EEE-F13B-4ADA-9E2D-39120671A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3" r:id="rId2"/>
    <p:sldLayoutId id="2147483798" r:id="rId3"/>
    <p:sldLayoutId id="2147483799" r:id="rId4"/>
    <p:sldLayoutId id="2147483800" r:id="rId5"/>
    <p:sldLayoutId id="2147483801" r:id="rId6"/>
    <p:sldLayoutId id="2147483794" r:id="rId7"/>
    <p:sldLayoutId id="2147483802" r:id="rId8"/>
    <p:sldLayoutId id="2147483803" r:id="rId9"/>
    <p:sldLayoutId id="2147483795" r:id="rId10"/>
    <p:sldLayoutId id="2147483796" r:id="rId11"/>
    <p:sldLayoutId id="2147483804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aacc.edu/csl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82976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CSLI Service Learning – Final </a:t>
            </a:r>
            <a:r>
              <a:rPr lang="en-US" dirty="0" smtClean="0"/>
              <a:t>Meeting, Fall 2011</a:t>
            </a:r>
            <a:r>
              <a:rPr lang="en-US" dirty="0" smtClean="0"/>
              <a:t>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US" sz="2500" smtClean="0"/>
              <a:t>Review the process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500" smtClean="0"/>
              <a:t>Review the findings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en-US" sz="2500" smtClean="0"/>
              <a:t>Analyze - Hypotheses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700" dirty="0" smtClean="0"/>
              <a:t>General economic conditions – % saying ‘applies’</a:t>
            </a:r>
            <a:endParaRPr lang="en-US" sz="3200" dirty="0" smtClean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32539"/>
              </p:ext>
            </p:extLst>
          </p:nvPr>
        </p:nvGraphicFramePr>
        <p:xfrm>
          <a:off x="240195" y="838200"/>
          <a:ext cx="8663609" cy="573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Economic costs, inflation: % saying ‘applies’</a:t>
            </a:r>
            <a:endParaRPr lang="en-US" sz="3200" dirty="0" smtClean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2437"/>
              </p:ext>
            </p:extLst>
          </p:nvPr>
        </p:nvGraphicFramePr>
        <p:xfrm>
          <a:off x="228600" y="914400"/>
          <a:ext cx="8663609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% saying ‘applies’ sorted by Std. Deviation</a:t>
            </a:r>
            <a:endParaRPr lang="en-US" sz="3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14995"/>
              </p:ext>
            </p:extLst>
          </p:nvPr>
        </p:nvGraphicFramePr>
        <p:xfrm>
          <a:off x="381000" y="1219200"/>
          <a:ext cx="8229600" cy="3789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9090"/>
                <a:gridCol w="503051"/>
                <a:gridCol w="503051"/>
                <a:gridCol w="503051"/>
                <a:gridCol w="503051"/>
                <a:gridCol w="503051"/>
                <a:gridCol w="503051"/>
                <a:gridCol w="503051"/>
                <a:gridCol w="503051"/>
                <a:gridCol w="503051"/>
                <a:gridCol w="503051"/>
              </a:tblGrid>
              <a:tr h="5975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Condition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Spring ‘08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effectLst/>
                        </a:rPr>
                        <a:t>Fall  </a:t>
                      </a:r>
                    </a:p>
                    <a:p>
                      <a:pPr algn="ctr" rtl="0" fontAlgn="ctr"/>
                      <a:r>
                        <a:rPr lang="en-US" sz="1100" u="none" strike="noStrike" dirty="0" smtClean="0">
                          <a:effectLst/>
                        </a:rPr>
                        <a:t>‘08 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Spring ‘09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effectLst/>
                        </a:rPr>
                        <a:t>Fall</a:t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‘09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Spring ‘10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effectLst/>
                        </a:rPr>
                        <a:t>Fall</a:t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‘10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effectLst/>
                        </a:rPr>
                        <a:t>Spring</a:t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‘ 11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Fall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1100" u="none" strike="noStrike" dirty="0" smtClean="0">
                          <a:effectLst/>
                        </a:rPr>
                        <a:t>‘</a:t>
                      </a:r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Spring ’11-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1100" u="none" strike="noStrike" dirty="0" smtClean="0">
                          <a:effectLst/>
                        </a:rPr>
                        <a:t>Fall </a:t>
                      </a:r>
                      <a:r>
                        <a:rPr lang="en-US" sz="1100" u="none" strike="noStrike" dirty="0">
                          <a:effectLst/>
                        </a:rPr>
                        <a:t>’10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Std. Dev.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</a:tr>
              <a:tr h="1651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Hard to afford cost of transportation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8.42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</a:tr>
              <a:tr h="1651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Significant losses in your stock or retirement accounts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7.96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</a:tr>
              <a:tr h="1572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Hard to afford cost of utilities such as electricity or gas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6.67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</a:tr>
              <a:tr h="1572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Facing the possibility of unemployment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4.15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</a:tr>
              <a:tr h="1572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Unable to find affordable housing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3.28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</a:tr>
              <a:tr h="2846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Wages or salaries are not rising as fast as the cost of living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2.6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</a:tr>
              <a:tr h="1572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Delay in making a major purchase such as a home or car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2.56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</a:tr>
              <a:tr h="1572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Hard to afford cost of taxes*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-5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</a:tr>
              <a:tr h="2846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Health care insurance is unavailable, too expensive or inadequate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1.96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</a:tr>
              <a:tr h="1572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Facing the possibility of house foreclosure or loss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1.45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863" marR="7863" marT="786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2715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Economic conditions: Found job, got income increase</a:t>
            </a:r>
            <a:br>
              <a:rPr lang="en-US" sz="2400" dirty="0" smtClean="0"/>
            </a:br>
            <a:r>
              <a:rPr lang="en-US" sz="2400" dirty="0" smtClean="0"/>
              <a:t>County residents vs. AACC students</a:t>
            </a:r>
            <a:endParaRPr lang="en-US" sz="2400" dirty="0" smtClean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43106"/>
              </p:ext>
            </p:extLst>
          </p:nvPr>
        </p:nvGraphicFramePr>
        <p:xfrm>
          <a:off x="240195" y="1219200"/>
          <a:ext cx="8663609" cy="535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78599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Consumer confidence: County vs. students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707571"/>
              </p:ext>
            </p:extLst>
          </p:nvPr>
        </p:nvGraphicFramePr>
        <p:xfrm>
          <a:off x="457200" y="9906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8339296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573490"/>
              </p:ext>
            </p:extLst>
          </p:nvPr>
        </p:nvGraphicFramePr>
        <p:xfrm>
          <a:off x="457200" y="2057400"/>
          <a:ext cx="8048594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2185"/>
                <a:gridCol w="1169455"/>
                <a:gridCol w="1048477"/>
                <a:gridCol w="1048477"/>
              </a:tblGrid>
              <a:tr h="1016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                     Inflation forecast =&gt;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Better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Same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Worse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Those saying worse regarding…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Economic growth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Unemployment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47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Your personal financial situation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Inflation as key indicator of overall pessimism…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17671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Perceptions of MD and AAC dealing with economic downturn: County vs. students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26502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279594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Earthquake: Where were you and </a:t>
            </a:r>
            <a:br>
              <a:rPr lang="en-US" sz="3200" dirty="0" smtClean="0"/>
            </a:br>
            <a:r>
              <a:rPr lang="en-US" sz="3200" dirty="0" smtClean="0"/>
              <a:t>was there a plan?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95095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7540613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36969"/>
              </p:ext>
            </p:extLst>
          </p:nvPr>
        </p:nvGraphicFramePr>
        <p:xfrm>
          <a:off x="838200" y="1524000"/>
          <a:ext cx="8081967" cy="444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3236"/>
                <a:gridCol w="809963"/>
                <a:gridCol w="945198"/>
                <a:gridCol w="1345248"/>
                <a:gridCol w="1376483"/>
                <a:gridCol w="1671839"/>
              </a:tblGrid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Method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% Saying used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Successful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Not successful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Other/No answer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effectLst/>
                          <a:latin typeface="Times New Roman"/>
                        </a:rPr>
                        <a:t>County</a:t>
                      </a:r>
                      <a:endParaRPr lang="en-US" sz="1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effectLst/>
                          <a:latin typeface="Times New Roman"/>
                        </a:rPr>
                        <a:t>Students</a:t>
                      </a:r>
                      <a:endParaRPr lang="en-US" sz="1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endParaRPr kumimoji="0" lang="en-US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Mobile phone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3600" b="1" dirty="0">
                          <a:effectLst/>
                        </a:rPr>
                        <a:t>66</a:t>
                      </a:r>
                      <a:endParaRPr lang="en-US" sz="3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71</a:t>
                      </a:r>
                      <a:endParaRPr kumimoji="0" lang="en-US" sz="28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40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3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5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Text message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42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3600" b="1" dirty="0">
                          <a:effectLst/>
                        </a:rPr>
                        <a:t>57</a:t>
                      </a:r>
                      <a:endParaRPr lang="en-US" sz="3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30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Land line telephone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40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/>
                        </a:rPr>
                        <a:t>17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45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37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18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Email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25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/>
                        </a:rPr>
                        <a:t>9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27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41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32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Social media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19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25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40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35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Earthquake - communication: Method,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88236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Earthquake: Follow-up method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1452831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000099"/>
                </a:solidFill>
              </a:rPr>
              <a:t>Evaluate the CSLI process</a:t>
            </a:r>
          </a:p>
          <a:p>
            <a:pPr lvl="1" eaLnBrk="1" hangingPunct="1"/>
            <a:r>
              <a:rPr lang="en-US" sz="2400" smtClean="0"/>
              <a:t>Review – what exactly did CSLI do?</a:t>
            </a:r>
          </a:p>
          <a:p>
            <a:pPr lvl="2" eaLnBrk="1" hangingPunct="1"/>
            <a:r>
              <a:rPr lang="en-US" sz="2000" smtClean="0"/>
              <a:t>Generated questionnaire</a:t>
            </a:r>
          </a:p>
          <a:p>
            <a:pPr lvl="2" eaLnBrk="1" hangingPunct="1"/>
            <a:r>
              <a:rPr lang="en-US" sz="2000" smtClean="0"/>
              <a:t>Oriented students in intro meeting</a:t>
            </a:r>
          </a:p>
          <a:p>
            <a:pPr lvl="3" eaLnBrk="1" hangingPunct="1"/>
            <a:r>
              <a:rPr lang="en-US" sz="1600" smtClean="0"/>
              <a:t>Reviewed questionnaire with students</a:t>
            </a:r>
          </a:p>
          <a:p>
            <a:pPr lvl="3" eaLnBrk="1" hangingPunct="1"/>
            <a:r>
              <a:rPr lang="en-US" sz="1600" smtClean="0"/>
              <a:t>Reviewed nature of surveys/sampling</a:t>
            </a:r>
          </a:p>
          <a:p>
            <a:pPr lvl="2" eaLnBrk="1" hangingPunct="1"/>
            <a:r>
              <a:rPr lang="en-US" sz="2000" smtClean="0"/>
              <a:t>Trained students in telephone/marking instructions</a:t>
            </a:r>
          </a:p>
          <a:p>
            <a:pPr lvl="2" eaLnBrk="1" hangingPunct="1"/>
            <a:r>
              <a:rPr lang="en-US" sz="2000" smtClean="0"/>
              <a:t>Conducted telephone interviews</a:t>
            </a:r>
          </a:p>
          <a:p>
            <a:pPr lvl="3" eaLnBrk="1" hangingPunct="1"/>
            <a:r>
              <a:rPr lang="en-US" sz="1800" smtClean="0"/>
              <a:t>Target at least 400 completions</a:t>
            </a:r>
          </a:p>
          <a:p>
            <a:pPr lvl="3" eaLnBrk="1" hangingPunct="1"/>
            <a:r>
              <a:rPr lang="en-US" sz="1800" smtClean="0"/>
              <a:t>Accomplished – 487 completions</a:t>
            </a:r>
          </a:p>
          <a:p>
            <a:pPr lvl="2" eaLnBrk="1" hangingPunct="1"/>
            <a:r>
              <a:rPr lang="en-US" sz="2000" smtClean="0"/>
              <a:t>Issue and post on Web site – press release forthcoming</a:t>
            </a:r>
          </a:p>
          <a:p>
            <a:pPr lvl="2" eaLnBrk="1" hangingPunct="1"/>
            <a:r>
              <a:rPr lang="en-US" sz="2000" smtClean="0"/>
              <a:t>Expect coverage in major media –Capital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Review the process – 1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EQ: Follow-up method by location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552045"/>
      </p:ext>
    </p:extLst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335632"/>
              </p:ext>
            </p:extLst>
          </p:nvPr>
        </p:nvGraphicFramePr>
        <p:xfrm>
          <a:off x="838200" y="1981200"/>
          <a:ext cx="7315201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7312"/>
                <a:gridCol w="722967"/>
                <a:gridCol w="641506"/>
                <a:gridCol w="1395020"/>
                <a:gridCol w="858396"/>
              </a:tblGrid>
              <a:tr h="2286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</a:rPr>
                        <a:t>No answer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Damage from storms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24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</a:rPr>
                        <a:t>75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--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99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</a:rPr>
                        <a:t>Satisfaction with insurer  (N=114)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33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38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101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Storms: Damage? Sat. w/ </a:t>
            </a:r>
            <a:r>
              <a:rPr lang="en-US" dirty="0" err="1" smtClean="0"/>
              <a:t>Insur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917584"/>
              </p:ext>
            </p:extLst>
          </p:nvPr>
        </p:nvGraphicFramePr>
        <p:xfrm>
          <a:off x="2438400" y="3962400"/>
          <a:ext cx="5105400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1739"/>
                <a:gridCol w="1803661"/>
              </a:tblGrid>
              <a:tr h="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Length of outage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</a:rPr>
                        <a:t>Percentage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</a:rPr>
                        <a:t>Under 24 hours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24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</a:rPr>
                        <a:t>1 to 2 days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</a:rPr>
                        <a:t>3 to 4 days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31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</a:rPr>
                        <a:t>5 to 6 days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19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</a:rPr>
                        <a:t>More than 6 days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100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2600" y="30480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Power outage</a:t>
            </a:r>
            <a:r>
              <a:rPr lang="en-US" sz="2400" dirty="0" smtClean="0"/>
              <a:t>: Duration for 66% who experienced an outage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7866387"/>
      </p:ext>
    </p:extLst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029348"/>
              </p:ext>
            </p:extLst>
          </p:nvPr>
        </p:nvGraphicFramePr>
        <p:xfrm>
          <a:off x="304800" y="1752600"/>
          <a:ext cx="8686800" cy="2651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/>
                <a:gridCol w="794385"/>
                <a:gridCol w="1073785"/>
                <a:gridCol w="907097"/>
                <a:gridCol w="685800"/>
                <a:gridCol w="609600"/>
                <a:gridCol w="762000"/>
                <a:gridCol w="806133"/>
              </a:tblGrid>
              <a:tr h="274320">
                <a:tc rowSpan="2"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Percentages saying “Yes”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Overall</a:t>
                      </a:r>
                      <a:endParaRPr lang="en-US" sz="1400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No outage</a:t>
                      </a:r>
                      <a:endParaRPr lang="en-US" sz="1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Under 24 hours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1 to 2 days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3 </a:t>
                      </a:r>
                      <a:r>
                        <a:rPr lang="en-US" sz="1600" dirty="0" smtClean="0">
                          <a:effectLst/>
                        </a:rPr>
                        <a:t>to 4 </a:t>
                      </a:r>
                      <a:r>
                        <a:rPr lang="en-US" sz="1600" dirty="0">
                          <a:effectLst/>
                        </a:rPr>
                        <a:t>days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5 to 6 days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More than</a:t>
                      </a:r>
                    </a:p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effectLst/>
                        </a:rPr>
                        <a:t>6 days</a:t>
                      </a:r>
                      <a:endParaRPr lang="en-US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Was BGE effective after hurricanes hit the area P&lt;.01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63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89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71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68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53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53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Did BGE do all it could to lower the impact before hurricanes hit  P&lt;.03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53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64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50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50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39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50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BGE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23030"/>
      </p:ext>
    </p:extLst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777619"/>
              </p:ext>
            </p:extLst>
          </p:nvPr>
        </p:nvGraphicFramePr>
        <p:xfrm>
          <a:off x="838200" y="1676399"/>
          <a:ext cx="7921406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6622"/>
                <a:gridCol w="1069022"/>
                <a:gridCol w="1045210"/>
                <a:gridCol w="1020552"/>
              </a:tblGrid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Proposal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Support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Oppose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Unsure/NA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Increase the toll on the Bay Bridge from $2.50 to $4.00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Create a new tax on ownership of vehicles 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Increase the state’s property tax, adding $63 million to the fund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Increase the corporate income tax rate by one percent, adding $100 million to the fund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57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04800"/>
            <a:ext cx="70866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Support for Proposals meant to Replenish Maryland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/>
                <a:cs typeface="Arial" pitchFamily="34" charset="0"/>
              </a:rPr>
              <a:t>’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 Transportation Trust Fund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8023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Presidential job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00486"/>
      </p:ext>
    </p:extLst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effectLst/>
              </a:rPr>
              <a:t>Presidential Job Approval by Party Registration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066030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>
                <a:effectLst/>
              </a:rPr>
              <a:t>Trust in Political Parties – Spring 2009 to Fall 2011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62745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Exercise: Develop Hypotheses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252413" y="1066800"/>
            <a:ext cx="889158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/>
              <a:t>Identify a dependent variable – attitude, preference</a:t>
            </a:r>
          </a:p>
          <a:p>
            <a:pPr>
              <a:buFontTx/>
              <a:buAutoNum type="arabicPeriod"/>
            </a:pPr>
            <a:endParaRPr lang="en-US"/>
          </a:p>
          <a:p>
            <a:pPr>
              <a:buFontTx/>
              <a:buAutoNum type="arabicPeriod" startAt="2"/>
            </a:pPr>
            <a:r>
              <a:rPr lang="en-US"/>
              <a:t>Identify an independent variable – a social/demographic characteristic</a:t>
            </a:r>
          </a:p>
          <a:p>
            <a:pPr>
              <a:buFontTx/>
              <a:buAutoNum type="arabicPeriod" startAt="2"/>
            </a:pPr>
            <a:endParaRPr lang="en-US"/>
          </a:p>
          <a:p>
            <a:pPr>
              <a:buFontTx/>
              <a:buAutoNum type="arabicPeriod" startAt="3"/>
            </a:pPr>
            <a:r>
              <a:rPr lang="en-US"/>
              <a:t>Specify a likely relationship between the two based on a “theory” or hunch</a:t>
            </a:r>
          </a:p>
          <a:p>
            <a:r>
              <a:rPr lang="en-US"/>
              <a:t>     you have about people and attitudes</a:t>
            </a:r>
          </a:p>
          <a:p>
            <a:pPr>
              <a:buFontTx/>
              <a:buAutoNum type="arabicPeriod" startAt="3"/>
            </a:pPr>
            <a:endParaRPr lang="en-US"/>
          </a:p>
          <a:p>
            <a:r>
              <a:rPr lang="en-US"/>
              <a:t>	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Test Hypotheses using SPSS</a:t>
            </a:r>
            <a:endParaRPr lang="en-US" sz="4400">
              <a:latin typeface="Arial" charset="0"/>
            </a:endParaRP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8574088" cy="661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1600" dirty="0"/>
              <a:t>Login</a:t>
            </a:r>
          </a:p>
          <a:p>
            <a:pPr>
              <a:buFontTx/>
              <a:buAutoNum type="arabicPeriod"/>
            </a:pPr>
            <a:r>
              <a:rPr lang="en-US" sz="1600" dirty="0"/>
              <a:t>Go to CSLI Web site: </a:t>
            </a:r>
            <a:r>
              <a:rPr lang="en-US" sz="1600" dirty="0">
                <a:hlinkClick r:id="rId2"/>
              </a:rPr>
              <a:t>http://www2.aacc.edu/csli</a:t>
            </a:r>
            <a:endParaRPr lang="en-US" sz="1600" dirty="0"/>
          </a:p>
          <a:p>
            <a:pPr>
              <a:buFontTx/>
              <a:buAutoNum type="arabicPeriod"/>
            </a:pPr>
            <a:r>
              <a:rPr lang="en-US" sz="1600" dirty="0"/>
              <a:t>Double click </a:t>
            </a:r>
            <a:r>
              <a:rPr lang="en-US" sz="1600"/>
              <a:t>on </a:t>
            </a:r>
            <a:r>
              <a:rPr lang="en-US" sz="1600" smtClean="0"/>
              <a:t>CSLI_Fall_2011_Data.sav</a:t>
            </a:r>
            <a:endParaRPr lang="en-US" sz="1600" dirty="0"/>
          </a:p>
          <a:p>
            <a:pPr>
              <a:buFontTx/>
              <a:buAutoNum type="arabicPeriod"/>
            </a:pPr>
            <a:r>
              <a:rPr lang="en-US" sz="1600" dirty="0"/>
              <a:t>Weight the dataset /data/weight cases/weight cases by Weight</a:t>
            </a:r>
          </a:p>
          <a:p>
            <a:pPr>
              <a:buFontTx/>
              <a:buAutoNum type="arabicPeriod"/>
            </a:pPr>
            <a:r>
              <a:rPr lang="en-US" sz="1600" dirty="0"/>
              <a:t>Cross-tabs - /Analyze/Descriptive Statistics/Crosstabs</a:t>
            </a:r>
          </a:p>
          <a:p>
            <a:pPr>
              <a:buFontTx/>
              <a:buAutoNum type="arabicPeriod"/>
            </a:pPr>
            <a:r>
              <a:rPr lang="en-US" sz="1600" dirty="0"/>
              <a:t>Find </a:t>
            </a:r>
            <a:r>
              <a:rPr lang="en-US" sz="1600" dirty="0">
                <a:solidFill>
                  <a:srgbClr val="FF0000"/>
                </a:solidFill>
              </a:rPr>
              <a:t>Income75</a:t>
            </a:r>
            <a:r>
              <a:rPr lang="en-US" sz="1600" dirty="0"/>
              <a:t>– click once on it to select it then use arrow to place in </a:t>
            </a:r>
            <a:br>
              <a:rPr lang="en-US" sz="1600" dirty="0"/>
            </a:br>
            <a:r>
              <a:rPr lang="en-US" sz="1600" dirty="0"/>
              <a:t>columns box</a:t>
            </a:r>
          </a:p>
          <a:p>
            <a:pPr>
              <a:buFontTx/>
              <a:buAutoNum type="arabicPeriod"/>
            </a:pPr>
            <a:r>
              <a:rPr lang="en-US" sz="1600" dirty="0"/>
              <a:t>Find ‘</a:t>
            </a:r>
            <a:r>
              <a:rPr lang="en-US" sz="1600" dirty="0">
                <a:solidFill>
                  <a:srgbClr val="FF0000"/>
                </a:solidFill>
              </a:rPr>
              <a:t>v4.2</a:t>
            </a:r>
            <a:r>
              <a:rPr lang="en-US" sz="1600" dirty="0"/>
              <a:t>’ or ‘</a:t>
            </a:r>
            <a:r>
              <a:rPr lang="en-US" sz="1600" dirty="0">
                <a:solidFill>
                  <a:srgbClr val="FF0000"/>
                </a:solidFill>
              </a:rPr>
              <a:t>v4.3</a:t>
            </a:r>
            <a:r>
              <a:rPr lang="en-US" sz="1600" dirty="0"/>
              <a:t>’ – click once to select it then use arrow to place in rows box </a:t>
            </a:r>
          </a:p>
          <a:p>
            <a:pPr>
              <a:buFontTx/>
              <a:buAutoNum type="arabicPeriod"/>
            </a:pPr>
            <a:r>
              <a:rPr lang="en-US" sz="1600" dirty="0"/>
              <a:t>Click on “cells” and then click on Percentages “columns” then OK</a:t>
            </a:r>
          </a:p>
          <a:p>
            <a:pPr>
              <a:buFontTx/>
              <a:buAutoNum type="arabicPeriod"/>
            </a:pPr>
            <a:r>
              <a:rPr lang="en-US" sz="1600" dirty="0"/>
              <a:t>Click on “statistics” and then click on Nominal “Phi and Cramer’s V” OK</a:t>
            </a:r>
          </a:p>
          <a:p>
            <a:pPr>
              <a:buFontTx/>
              <a:buAutoNum type="arabicPeriod"/>
            </a:pPr>
            <a:r>
              <a:rPr lang="en-US" sz="1600" dirty="0"/>
              <a:t>Click on OK in main crosstabs dialog box</a:t>
            </a:r>
          </a:p>
          <a:p>
            <a:pPr>
              <a:buFontTx/>
              <a:buAutoNum type="arabicPeriod"/>
            </a:pPr>
            <a:r>
              <a:rPr lang="en-US" sz="1600" dirty="0"/>
              <a:t>Check results: Did a higher percentage of under $75k agree with “unemployment”</a:t>
            </a:r>
            <a:br>
              <a:rPr lang="en-US" sz="1600" dirty="0"/>
            </a:br>
            <a:r>
              <a:rPr lang="en-US" sz="1600" dirty="0"/>
              <a:t>than those over $75k?”  </a:t>
            </a:r>
            <a:br>
              <a:rPr lang="en-US" sz="1600" dirty="0"/>
            </a:br>
            <a:r>
              <a:rPr lang="en-US" sz="1600" b="1" dirty="0">
                <a:solidFill>
                  <a:srgbClr val="FF0000"/>
                </a:solidFill>
              </a:rPr>
              <a:t>Were the results statistically significant </a:t>
            </a:r>
            <a:r>
              <a:rPr lang="en-US" sz="1600" dirty="0"/>
              <a:t>– were the Phi and </a:t>
            </a:r>
            <a:br>
              <a:rPr lang="en-US" sz="1600" dirty="0"/>
            </a:br>
            <a:r>
              <a:rPr lang="en-US" sz="1600" dirty="0"/>
              <a:t>Cramer’s V values under the column “Approx. Sig” </a:t>
            </a:r>
            <a:r>
              <a:rPr lang="en-US" sz="1600" b="1" dirty="0">
                <a:solidFill>
                  <a:srgbClr val="FF0000"/>
                </a:solidFill>
              </a:rPr>
              <a:t>under .05</a:t>
            </a:r>
            <a:r>
              <a:rPr lang="en-US" sz="1600" dirty="0"/>
              <a:t>?</a:t>
            </a:r>
          </a:p>
          <a:p>
            <a:pPr>
              <a:buFontTx/>
              <a:buAutoNum type="arabicPeriod"/>
            </a:pPr>
            <a:r>
              <a:rPr lang="en-US" sz="1600" dirty="0"/>
              <a:t>If the answer is yes to both these questions, then it is possible that </a:t>
            </a:r>
          </a:p>
          <a:p>
            <a:r>
              <a:rPr lang="en-US" sz="1600" dirty="0"/>
              <a:t>     your hypothesis is correct – you have disproved the ‘null hypothesis” </a:t>
            </a:r>
          </a:p>
          <a:p>
            <a:r>
              <a:rPr lang="en-US" sz="1600" dirty="0"/>
              <a:t>13. Try it again with the “significant losses in stocks and retirement accounts” variable (v4.3)</a:t>
            </a:r>
          </a:p>
          <a:p>
            <a:r>
              <a:rPr lang="en-US" sz="1600" dirty="0"/>
              <a:t>14. Continue with other hypotheses</a:t>
            </a:r>
          </a:p>
          <a:p>
            <a:r>
              <a:rPr lang="en-US" sz="1600" dirty="0"/>
              <a:t>15. In the last 10 minutes, we will go around the room asking you to tell</a:t>
            </a:r>
          </a:p>
          <a:p>
            <a:r>
              <a:rPr lang="en-US" sz="1600" dirty="0"/>
              <a:t>      us your most interesting finding</a:t>
            </a:r>
          </a:p>
          <a:p>
            <a:pPr>
              <a:buFontTx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Questionnaire issues – initial contact 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Was the opening statement OK?</a:t>
            </a:r>
          </a:p>
          <a:p>
            <a:pPr lvl="1" eaLnBrk="1" hangingPunct="1"/>
            <a:r>
              <a:rPr lang="en-US" sz="1800" i="1" smtClean="0">
                <a:latin typeface="Times New Roman" pitchFamily="18" charset="0"/>
                <a:cs typeface="Times New Roman" pitchFamily="18" charset="0"/>
              </a:rPr>
              <a:t>Hello, I’m a student calling from Anne Arundel Community College whose Center for the Study of Local Issues is conducting a survey on issues affecting Anne Arundel County Residents. Would you please take a few minutes to complete this survey</a:t>
            </a:r>
          </a:p>
          <a:p>
            <a:pPr lvl="1" eaLnBrk="1" hangingPunct="1"/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Suggestions?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Review the process -2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Questionnaire issues - questions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Did any specific questions give you more problems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than others?</a:t>
            </a:r>
          </a:p>
          <a:p>
            <a:pPr lvl="2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Clarity</a:t>
            </a:r>
          </a:p>
          <a:p>
            <a:pPr lvl="2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Public constantly asked for restatement</a:t>
            </a:r>
          </a:p>
          <a:p>
            <a:pPr lvl="2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Vagueness of what is being asked</a:t>
            </a:r>
          </a:p>
          <a:p>
            <a:pPr lvl="1"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Did the respondents seem to think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that the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were generally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interesting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Did the respondents think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that the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survey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too long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or short?</a:t>
            </a:r>
          </a:p>
          <a:p>
            <a:pPr lvl="1"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Other suggestions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Review the process - 3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Public receptivity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Were you surprised by how easy/hard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it was to obtain a completion?</a:t>
            </a:r>
          </a:p>
          <a:p>
            <a:pPr lvl="2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Problems with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phone numbers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Idle chatter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from respondents? 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among interviewers?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Partial completions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Other suggestions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Review the process - 4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914400" y="1143000"/>
            <a:ext cx="685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              Positives edging lower in fall 20111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96000" y="1371600"/>
            <a:ext cx="2133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533400" y="1676400"/>
          <a:ext cx="7924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5" name="TextBox 14"/>
          <p:cNvSpPr txBox="1">
            <a:spLocks noChangeArrowheads="1"/>
          </p:cNvSpPr>
          <p:nvPr/>
        </p:nvSpPr>
        <p:spPr bwMode="auto">
          <a:xfrm>
            <a:off x="762000" y="381000"/>
            <a:ext cx="731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County: Right or Wrong Direction? Spring ‘99 to Fall ‘11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Most Important Problem Fall 2006 to Fall 2011</a:t>
            </a: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1543050" y="1481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228600" y="1143000"/>
          <a:ext cx="8297496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609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en-US" dirty="0"/>
              <a:t>Economy shows sharp rise </a:t>
            </a:r>
            <a:r>
              <a:rPr lang="en-US" dirty="0" smtClean="0"/>
              <a:t>as problem in </a:t>
            </a:r>
            <a:r>
              <a:rPr lang="en-US" dirty="0"/>
              <a:t>Oct. 2011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7505700" y="14097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2575" y="0"/>
            <a:ext cx="8382000" cy="868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cs typeface="+mn-cs"/>
                <a:sym typeface="Wingdings" pitchFamily="2" charset="2"/>
              </a:rPr>
              <a:t></a:t>
            </a:r>
            <a:r>
              <a:rPr lang="en-US" sz="2400" b="1" u="sng" dirty="0">
                <a:cs typeface="+mn-cs"/>
              </a:rPr>
              <a:t>County</a:t>
            </a:r>
            <a:r>
              <a:rPr lang="en-US" sz="2000" b="1" dirty="0">
                <a:cs typeface="+mn-cs"/>
              </a:rPr>
              <a:t> – Economic Conditions vs. State and USA</a:t>
            </a:r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304800" y="762000"/>
          <a:ext cx="8602296" cy="5811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 noGrp="1"/>
          </p:cNvGraphicFramePr>
          <p:nvPr/>
        </p:nvGraphicFramePr>
        <p:xfrm>
          <a:off x="244928" y="1524000"/>
          <a:ext cx="8654143" cy="5041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4B838C6-FBBC-4D88-997F-A0CE99DF0763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3556" name="Rectangle 9"/>
          <p:cNvSpPr>
            <a:spLocks noChangeArrowheads="1"/>
          </p:cNvSpPr>
          <p:nvPr/>
        </p:nvSpPr>
        <p:spPr bwMode="auto">
          <a:xfrm>
            <a:off x="381000" y="304800"/>
            <a:ext cx="85344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600">
                <a:latin typeface="Arial Black" pitchFamily="34" charset="0"/>
              </a:rPr>
              <a:t>    </a:t>
            </a:r>
            <a:r>
              <a:rPr lang="en-US" sz="1600">
                <a:latin typeface="Times New Roman" pitchFamily="18" charset="0"/>
              </a:rPr>
              <a:t>“</a:t>
            </a:r>
            <a:r>
              <a:rPr lang="en-US" sz="1600" b="1"/>
              <a:t>Thinking about our county's economy, how would you rate economic conditions in Anne Arundel County today -- excellent, good, only fair, or poor?</a:t>
            </a:r>
            <a:r>
              <a:rPr lang="en-US" sz="1600"/>
              <a:t>” </a:t>
            </a:r>
            <a:br>
              <a:rPr lang="en-US" sz="1600"/>
            </a:br>
            <a:r>
              <a:rPr lang="en-US" sz="1600"/>
              <a:t>                           (Total percentage saying excellent and good)</a:t>
            </a:r>
            <a:endParaRPr lang="en-US"/>
          </a:p>
        </p:txBody>
      </p:sp>
      <p:sp>
        <p:nvSpPr>
          <p:cNvPr id="23557" name="TextBox 1"/>
          <p:cNvSpPr txBox="1">
            <a:spLocks noChangeArrowheads="1"/>
          </p:cNvSpPr>
          <p:nvPr/>
        </p:nvSpPr>
        <p:spPr bwMode="auto">
          <a:xfrm>
            <a:off x="2286000" y="4953000"/>
            <a:ext cx="23098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Lucida Sans Unicode" pitchFamily="34" charset="0"/>
              </a:rPr>
              <a:t>Gallup - USA</a:t>
            </a:r>
          </a:p>
        </p:txBody>
      </p:sp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2765425" y="2743200"/>
            <a:ext cx="2873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Lucida Sans Unicode" pitchFamily="34" charset="0"/>
              </a:rPr>
              <a:t>CSLI  - AA County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2687</TotalTime>
  <Words>1150</Words>
  <Application>Microsoft Office PowerPoint</Application>
  <PresentationFormat>On-screen Show (4:3)</PresentationFormat>
  <Paragraphs>420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Tahoma</vt:lpstr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Wingdings</vt:lpstr>
      <vt:lpstr>Arial Black</vt:lpstr>
      <vt:lpstr>Concourse</vt:lpstr>
      <vt:lpstr>CSLI Service Learning – Final Meeting, Fall 2011 </vt:lpstr>
      <vt:lpstr>Review the process – 1</vt:lpstr>
      <vt:lpstr>Review the process -2</vt:lpstr>
      <vt:lpstr>Review the process - 3</vt:lpstr>
      <vt:lpstr>Review the process - 4</vt:lpstr>
      <vt:lpstr>PowerPoint Presentation</vt:lpstr>
      <vt:lpstr>Most Important Problem Fall 2006 to Fall 2011</vt:lpstr>
      <vt:lpstr>PowerPoint Presentation</vt:lpstr>
      <vt:lpstr>PowerPoint Presentation</vt:lpstr>
      <vt:lpstr>General economic conditions – % saying ‘applies’</vt:lpstr>
      <vt:lpstr>Economic costs, inflation: % saying ‘applies’</vt:lpstr>
      <vt:lpstr>% saying ‘applies’ sorted by Std. Deviation</vt:lpstr>
      <vt:lpstr>Economic conditions: Found job, got income increase County residents vs. AACC students</vt:lpstr>
      <vt:lpstr>Consumer confidence: County vs. students</vt:lpstr>
      <vt:lpstr>Inflation as key indicator of overall pessimism…</vt:lpstr>
      <vt:lpstr>Perceptions of MD and AAC dealing with economic downturn: County vs. students</vt:lpstr>
      <vt:lpstr>Earthquake: Where were you and  was there a plan?</vt:lpstr>
      <vt:lpstr>Earthquake - communication: Method, Success</vt:lpstr>
      <vt:lpstr>Earthquake: Follow-up method</vt:lpstr>
      <vt:lpstr>EQ: Follow-up method by location</vt:lpstr>
      <vt:lpstr>Storms: Damage? Sat. w/ Insur.</vt:lpstr>
      <vt:lpstr>BGE Effectiveness</vt:lpstr>
      <vt:lpstr>PowerPoint Presentation</vt:lpstr>
      <vt:lpstr>Presidential job approval</vt:lpstr>
      <vt:lpstr>Presidential Job Approval by Party Registration</vt:lpstr>
      <vt:lpstr>Trust in Political Parties – Spring 2009 to Fall 2011</vt:lpstr>
      <vt:lpstr>Exercise: Develop Hypotheses</vt:lpstr>
      <vt:lpstr>PowerPoint Presentation</vt:lpstr>
    </vt:vector>
  </TitlesOfParts>
  <Company>AACC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CSLI Service Learning – Exit Meeting</dc:title>
  <dc:creator>AACC</dc:creator>
  <cp:lastModifiedBy>Dan Nataf</cp:lastModifiedBy>
  <cp:revision>248</cp:revision>
  <cp:lastPrinted>1601-01-01T00:00:00Z</cp:lastPrinted>
  <dcterms:created xsi:type="dcterms:W3CDTF">2007-11-04T17:37:16Z</dcterms:created>
  <dcterms:modified xsi:type="dcterms:W3CDTF">2011-10-19T17:05:56Z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TC010902941033</vt:lpwstr>
  </property>
</Properties>
</file>