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7.xml" ContentType="application/vnd.openxmlformats-officedocument.drawingml.chart+xml"/>
  <Override PartName="/ppt/drawings/drawing16.xml" ContentType="application/vnd.openxmlformats-officedocument.drawingml.chartshapes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7.xml" ContentType="application/vnd.openxmlformats-officedocument.drawingml.chartshapes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4.xml" ContentType="application/vnd.openxmlformats-officedocument.themeOverride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5.xml" ContentType="application/vnd.openxmlformats-officedocument.themeOverride+xml"/>
  <Override PartName="/ppt/drawings/drawing19.xml" ContentType="application/vnd.openxmlformats-officedocument.drawingml.chartshapes+xml"/>
  <Override PartName="/ppt/charts/chart23.xml" ContentType="application/vnd.openxmlformats-officedocument.drawingml.chart+xml"/>
  <Override PartName="/ppt/theme/themeOverride16.xml" ContentType="application/vnd.openxmlformats-officedocument.themeOverride+xml"/>
  <Override PartName="/ppt/drawings/drawing2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0" r:id="rId3"/>
    <p:sldId id="401" r:id="rId4"/>
    <p:sldId id="413" r:id="rId5"/>
    <p:sldId id="397" r:id="rId6"/>
    <p:sldId id="415" r:id="rId7"/>
    <p:sldId id="435" r:id="rId8"/>
    <p:sldId id="414" r:id="rId9"/>
    <p:sldId id="426" r:id="rId10"/>
    <p:sldId id="429" r:id="rId11"/>
    <p:sldId id="434" r:id="rId12"/>
    <p:sldId id="430" r:id="rId13"/>
    <p:sldId id="427" r:id="rId14"/>
    <p:sldId id="431" r:id="rId15"/>
    <p:sldId id="428" r:id="rId16"/>
    <p:sldId id="419" r:id="rId17"/>
    <p:sldId id="421" r:id="rId18"/>
    <p:sldId id="422" r:id="rId19"/>
    <p:sldId id="424" r:id="rId20"/>
    <p:sldId id="425" r:id="rId21"/>
    <p:sldId id="417" r:id="rId22"/>
    <p:sldId id="400" r:id="rId23"/>
    <p:sldId id="418" r:id="rId24"/>
    <p:sldId id="416" r:id="rId25"/>
    <p:sldId id="405" r:id="rId26"/>
    <p:sldId id="394" r:id="rId27"/>
    <p:sldId id="406" r:id="rId28"/>
    <p:sldId id="407" r:id="rId29"/>
    <p:sldId id="395" r:id="rId30"/>
    <p:sldId id="432" r:id="rId31"/>
    <p:sldId id="411" r:id="rId32"/>
    <p:sldId id="412" r:id="rId33"/>
    <p:sldId id="399" r:id="rId34"/>
    <p:sldId id="403" r:id="rId35"/>
    <p:sldId id="404" r:id="rId36"/>
    <p:sldId id="390" r:id="rId37"/>
    <p:sldId id="391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3D6F7"/>
    <a:srgbClr val="00823B"/>
    <a:srgbClr val="FFFFC9"/>
    <a:srgbClr val="C2E49C"/>
    <a:srgbClr val="61D6FF"/>
    <a:srgbClr val="2FFF8D"/>
    <a:srgbClr val="FCD0D4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8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03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9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0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1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2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3.xml"/><Relationship Id="rId4" Type="http://schemas.openxmlformats.org/officeDocument/2006/relationships/oleObject" Target="../embeddings/oleObject1.bin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Dan\AppData\Local\Temp\CSLI%20SA%20S16%20Charts%204-13-1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AppData\Local\Temp\CSLI%20SA%20S16%20Charts%204-13-1.xls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Dan\AppData\Roaming\Microsoft\Excel\CSLI%20SA%20S16%20Charts%20(version%201)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6\CSLI%20SA%20S16%20Charts.xls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8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6\CSLI%20SA%20S16%20Charts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9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C:\Users\Dan\AppData\Local\Temp\CSLI%20SA%20S16%20Charts%204-13-1.xls" TargetMode="External"/><Relationship Id="rId1" Type="http://schemas.openxmlformats.org/officeDocument/2006/relationships/themeOverride" Target="../theme/themeOverride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C:\Users\Dan\Google%20Drive\CSLI\Semiannual%20Survey\S16\CSLI%20SA%20S16%20Charts%204-13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8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Trust </a:t>
            </a:r>
            <a:r>
              <a:rPr lang="en-US" dirty="0"/>
              <a:t>in Political Parties, Spring 2008 to Spring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Sheet2!$A$219</c:f>
              <c:strCache>
                <c:ptCount val="1"/>
                <c:pt idx="0">
                  <c:v>Democrats</c:v>
                </c:pt>
              </c:strCache>
            </c:strRef>
          </c:tx>
          <c:spPr>
            <a:ln w="825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/>
              <c:tx>
                <c:rich>
                  <a:bodyPr/>
                  <a:lstStyle/>
                  <a:p>
                    <a:fld id="{128E9FC5-0159-4B87-91EF-B9A4D79D903A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1D-4CA7-B8A2-FABFB1063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Sheet2!$B$219:$R$219</c:f>
              <c:numCache>
                <c:formatCode>General</c:formatCode>
                <c:ptCount val="17"/>
                <c:pt idx="0">
                  <c:v>42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  <c:pt idx="4">
                  <c:v>37</c:v>
                </c:pt>
                <c:pt idx="5">
                  <c:v>37</c:v>
                </c:pt>
                <c:pt idx="6">
                  <c:v>34</c:v>
                </c:pt>
                <c:pt idx="7">
                  <c:v>31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34</c:v>
                </c:pt>
                <c:pt idx="12">
                  <c:v>32</c:v>
                </c:pt>
                <c:pt idx="13">
                  <c:v>34</c:v>
                </c:pt>
                <c:pt idx="14">
                  <c:v>32</c:v>
                </c:pt>
                <c:pt idx="15">
                  <c:v>33</c:v>
                </c:pt>
                <c:pt idx="1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31-46DE-9D43-B6AB874B1BD1}"/>
            </c:ext>
          </c:extLst>
        </c:ser>
        <c:ser>
          <c:idx val="1"/>
          <c:order val="1"/>
          <c:tx>
            <c:strRef>
              <c:f>Sheet2!$A$220</c:f>
              <c:strCache>
                <c:ptCount val="1"/>
                <c:pt idx="0">
                  <c:v>Republicans</c:v>
                </c:pt>
              </c:strCache>
            </c:strRef>
          </c:tx>
          <c:spPr>
            <a:ln w="825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Sheet2!$B$220:$R$220</c:f>
              <c:numCache>
                <c:formatCode>General</c:formatCode>
                <c:ptCount val="17"/>
                <c:pt idx="0">
                  <c:v>30</c:v>
                </c:pt>
                <c:pt idx="1">
                  <c:v>28</c:v>
                </c:pt>
                <c:pt idx="2">
                  <c:v>31</c:v>
                </c:pt>
                <c:pt idx="3">
                  <c:v>37</c:v>
                </c:pt>
                <c:pt idx="4">
                  <c:v>34</c:v>
                </c:pt>
                <c:pt idx="5">
                  <c:v>38</c:v>
                </c:pt>
                <c:pt idx="6">
                  <c:v>32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32</c:v>
                </c:pt>
                <c:pt idx="11">
                  <c:v>23</c:v>
                </c:pt>
                <c:pt idx="12">
                  <c:v>31</c:v>
                </c:pt>
                <c:pt idx="13">
                  <c:v>39</c:v>
                </c:pt>
                <c:pt idx="14">
                  <c:v>36</c:v>
                </c:pt>
                <c:pt idx="15">
                  <c:v>33</c:v>
                </c:pt>
                <c:pt idx="1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31-46DE-9D43-B6AB874B1BD1}"/>
            </c:ext>
          </c:extLst>
        </c:ser>
        <c:ser>
          <c:idx val="2"/>
          <c:order val="2"/>
          <c:tx>
            <c:strRef>
              <c:f>Sheet2!$A$221</c:f>
              <c:strCache>
                <c:ptCount val="1"/>
                <c:pt idx="0">
                  <c:v>Unaffiliated</c:v>
                </c:pt>
              </c:strCache>
            </c:strRef>
          </c:tx>
          <c:spPr>
            <a:ln w="825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8E7-4DDE-8F10-65FF392AD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Sheet2!$B$221:$R$221</c:f>
              <c:numCache>
                <c:formatCode>General</c:formatCode>
                <c:ptCount val="17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21</c:v>
                </c:pt>
                <c:pt idx="5">
                  <c:v>17</c:v>
                </c:pt>
                <c:pt idx="6">
                  <c:v>29</c:v>
                </c:pt>
                <c:pt idx="7">
                  <c:v>31</c:v>
                </c:pt>
                <c:pt idx="8">
                  <c:v>21</c:v>
                </c:pt>
                <c:pt idx="9">
                  <c:v>17</c:v>
                </c:pt>
                <c:pt idx="10">
                  <c:v>26</c:v>
                </c:pt>
                <c:pt idx="11">
                  <c:v>37</c:v>
                </c:pt>
                <c:pt idx="12">
                  <c:v>29</c:v>
                </c:pt>
                <c:pt idx="13">
                  <c:v>21</c:v>
                </c:pt>
                <c:pt idx="14">
                  <c:v>23</c:v>
                </c:pt>
                <c:pt idx="15">
                  <c:v>26</c:v>
                </c:pt>
                <c:pt idx="1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31-46DE-9D43-B6AB874B1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500184"/>
        <c:axId val="355503320"/>
      </c:lineChart>
      <c:catAx>
        <c:axId val="35550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3320"/>
        <c:crosses val="autoZero"/>
        <c:auto val="1"/>
        <c:lblAlgn val="ctr"/>
        <c:lblOffset val="100"/>
        <c:noMultiLvlLbl val="0"/>
      </c:catAx>
      <c:valAx>
        <c:axId val="355503320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Kind/Sympathetic </a:t>
            </a:r>
            <a:r>
              <a:rPr lang="en-US" dirty="0"/>
              <a:t>(Agreeableness), Hardworking/Neat (Conscientiousness) and Voting Choices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50051771051552E-2"/>
          <c:y val="0.11"/>
          <c:w val="0.94653037636350501"/>
          <c:h val="0.7191766440153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Sheet2!$B$351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Sheet2!$B$352:$B$356</c:f>
              <c:numCache>
                <c:formatCode>General</c:formatCode>
                <c:ptCount val="5"/>
                <c:pt idx="0">
                  <c:v>69</c:v>
                </c:pt>
                <c:pt idx="1">
                  <c:v>59</c:v>
                </c:pt>
                <c:pt idx="3">
                  <c:v>56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E-4F4E-9832-4D6A034FD4C3}"/>
            </c:ext>
          </c:extLst>
        </c:ser>
        <c:ser>
          <c:idx val="1"/>
          <c:order val="1"/>
          <c:tx>
            <c:strRef>
              <c:f>Sheet2!$C$351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Sheet2!$C$352:$C$356</c:f>
              <c:numCache>
                <c:formatCode>General</c:formatCode>
                <c:ptCount val="5"/>
                <c:pt idx="0">
                  <c:v>56</c:v>
                </c:pt>
                <c:pt idx="1">
                  <c:v>51</c:v>
                </c:pt>
                <c:pt idx="3">
                  <c:v>46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E-4F4E-9832-4D6A034FD4C3}"/>
            </c:ext>
          </c:extLst>
        </c:ser>
        <c:ser>
          <c:idx val="2"/>
          <c:order val="2"/>
          <c:tx>
            <c:strRef>
              <c:f>Sheet2!$D$351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Sheet2!$D$352:$D$356</c:f>
              <c:numCache>
                <c:formatCode>General</c:formatCode>
                <c:ptCount val="5"/>
                <c:pt idx="0">
                  <c:v>74</c:v>
                </c:pt>
                <c:pt idx="1">
                  <c:v>41</c:v>
                </c:pt>
                <c:pt idx="3">
                  <c:v>59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E-4F4E-9832-4D6A034FD4C3}"/>
            </c:ext>
          </c:extLst>
        </c:ser>
        <c:ser>
          <c:idx val="3"/>
          <c:order val="3"/>
          <c:tx>
            <c:strRef>
              <c:f>Sheet2!$E$351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Sheet2!$E$352:$E$356</c:f>
              <c:numCache>
                <c:formatCode>General</c:formatCode>
                <c:ptCount val="5"/>
                <c:pt idx="0">
                  <c:v>50</c:v>
                </c:pt>
                <c:pt idx="1">
                  <c:v>49</c:v>
                </c:pt>
                <c:pt idx="3">
                  <c:v>72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E-4F4E-9832-4D6A034FD4C3}"/>
            </c:ext>
          </c:extLst>
        </c:ser>
        <c:ser>
          <c:idx val="4"/>
          <c:order val="4"/>
          <c:tx>
            <c:strRef>
              <c:f>Sheet2!$F$351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Sheet2!$F$352:$F$356</c:f>
              <c:numCache>
                <c:formatCode>General</c:formatCode>
                <c:ptCount val="5"/>
                <c:pt idx="0">
                  <c:v>55</c:v>
                </c:pt>
                <c:pt idx="1">
                  <c:v>44</c:v>
                </c:pt>
                <c:pt idx="3">
                  <c:v>66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E-4F4E-9832-4D6A034FD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960864"/>
        <c:axId val="356960080"/>
      </c:barChart>
      <c:catAx>
        <c:axId val="35696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60080"/>
        <c:crosses val="autoZero"/>
        <c:auto val="1"/>
        <c:lblAlgn val="ctr"/>
        <c:lblOffset val="100"/>
        <c:noMultiLvlLbl val="0"/>
      </c:catAx>
      <c:valAx>
        <c:axId val="35696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6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Tolerance</a:t>
            </a:r>
            <a:r>
              <a:rPr lang="en-US" baseline="0" dirty="0" smtClean="0"/>
              <a:t> </a:t>
            </a:r>
            <a:r>
              <a:rPr lang="en-US" dirty="0"/>
              <a:t>and Voting Choices
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Sheet2!$A$359</c:f>
              <c:strCache>
                <c:ptCount val="1"/>
                <c:pt idx="0">
                  <c:v>Tolerant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27-43E2-995F-8D849389BA9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27-43E2-995F-8D849389BA9E}"/>
              </c:ext>
            </c:extLst>
          </c:dPt>
          <c:dPt>
            <c:idx val="3"/>
            <c:invertIfNegative val="0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27-43E2-995F-8D849389BA9E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D27-43E2-995F-8D849389BA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Sheet2!$B$358:$F$358</c:f>
              <c:strCache>
                <c:ptCount val="5"/>
                <c:pt idx="0">
                  <c:v>Clinton</c:v>
                </c:pt>
                <c:pt idx="1">
                  <c:v>Sanders</c:v>
                </c:pt>
                <c:pt idx="2">
                  <c:v>Cruz</c:v>
                </c:pt>
                <c:pt idx="3">
                  <c:v>Kasich</c:v>
                </c:pt>
                <c:pt idx="4">
                  <c:v>Trump</c:v>
                </c:pt>
              </c:strCache>
            </c:strRef>
          </c:cat>
          <c:val>
            <c:numRef>
              <c:f>Sheet2!$B$359:$F$359</c:f>
              <c:numCache>
                <c:formatCode>General</c:formatCode>
                <c:ptCount val="5"/>
                <c:pt idx="0">
                  <c:v>63</c:v>
                </c:pt>
                <c:pt idx="1">
                  <c:v>58</c:v>
                </c:pt>
                <c:pt idx="2">
                  <c:v>25</c:v>
                </c:pt>
                <c:pt idx="3">
                  <c:v>41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27-43E2-995F-8D849389B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954200"/>
        <c:axId val="356954592"/>
      </c:barChart>
      <c:catAx>
        <c:axId val="35695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4592"/>
        <c:crosses val="autoZero"/>
        <c:auto val="1"/>
        <c:lblAlgn val="ctr"/>
        <c:lblOffset val="100"/>
        <c:noMultiLvlLbl val="0"/>
      </c:catAx>
      <c:valAx>
        <c:axId val="35695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Calm/Relaxed</a:t>
            </a:r>
            <a:r>
              <a:rPr lang="en-US" baseline="0" dirty="0"/>
              <a:t> (Emotional Stability) and Intellectual/Philosophical (Openness to Experience)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Sheet2!$B$362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Sheet2!$B$363:$B$367</c:f>
              <c:numCache>
                <c:formatCode>General</c:formatCode>
                <c:ptCount val="5"/>
                <c:pt idx="0">
                  <c:v>43</c:v>
                </c:pt>
                <c:pt idx="1">
                  <c:v>40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F-4E1F-9E9D-F79ED63CC505}"/>
            </c:ext>
          </c:extLst>
        </c:ser>
        <c:ser>
          <c:idx val="1"/>
          <c:order val="1"/>
          <c:tx>
            <c:strRef>
              <c:f>Sheet2!$C$362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Sheet2!$C$363:$C$367</c:f>
              <c:numCache>
                <c:formatCode>General</c:formatCode>
                <c:ptCount val="5"/>
                <c:pt idx="0">
                  <c:v>32</c:v>
                </c:pt>
                <c:pt idx="1">
                  <c:v>28</c:v>
                </c:pt>
                <c:pt idx="3">
                  <c:v>39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BF-4E1F-9E9D-F79ED63CC505}"/>
            </c:ext>
          </c:extLst>
        </c:ser>
        <c:ser>
          <c:idx val="2"/>
          <c:order val="2"/>
          <c:tx>
            <c:strRef>
              <c:f>Sheet2!$D$362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Sheet2!$D$363:$D$367</c:f>
              <c:numCache>
                <c:formatCode>General</c:formatCode>
                <c:ptCount val="5"/>
                <c:pt idx="0">
                  <c:v>48</c:v>
                </c:pt>
                <c:pt idx="1">
                  <c:v>21</c:v>
                </c:pt>
                <c:pt idx="3">
                  <c:v>25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BF-4E1F-9E9D-F79ED63CC505}"/>
            </c:ext>
          </c:extLst>
        </c:ser>
        <c:ser>
          <c:idx val="3"/>
          <c:order val="3"/>
          <c:tx>
            <c:strRef>
              <c:f>Sheet2!$E$362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Sheet2!$E$363:$E$367</c:f>
              <c:numCache>
                <c:formatCode>General</c:formatCode>
                <c:ptCount val="5"/>
                <c:pt idx="0">
                  <c:v>29</c:v>
                </c:pt>
                <c:pt idx="1">
                  <c:v>22</c:v>
                </c:pt>
                <c:pt idx="3">
                  <c:v>49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BF-4E1F-9E9D-F79ED63CC505}"/>
            </c:ext>
          </c:extLst>
        </c:ser>
        <c:ser>
          <c:idx val="4"/>
          <c:order val="4"/>
          <c:tx>
            <c:strRef>
              <c:f>Sheet2!$F$362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Sheet2!$F$363:$F$367</c:f>
              <c:numCache>
                <c:formatCode>General</c:formatCode>
                <c:ptCount val="5"/>
                <c:pt idx="0">
                  <c:v>33</c:v>
                </c:pt>
                <c:pt idx="1">
                  <c:v>29</c:v>
                </c:pt>
                <c:pt idx="3">
                  <c:v>35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BF-4E1F-9E9D-F79ED63CC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68464"/>
        <c:axId val="357173952"/>
      </c:barChart>
      <c:catAx>
        <c:axId val="3571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3952"/>
        <c:crosses val="autoZero"/>
        <c:auto val="1"/>
        <c:lblAlgn val="ctr"/>
        <c:lblOffset val="100"/>
        <c:noMultiLvlLbl val="0"/>
      </c:catAx>
      <c:valAx>
        <c:axId val="3571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6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Extroversion </a:t>
            </a:r>
            <a:r>
              <a:rPr lang="en-US" dirty="0"/>
              <a:t>(Outgoing/Extroverted)</a:t>
            </a:r>
            <a:r>
              <a:rPr lang="en-US" baseline="0" dirty="0"/>
              <a:t> and Voting Choices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Sheet2!$B$369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Sheet2!$B$370:$B$371</c:f>
              <c:numCache>
                <c:formatCode>General</c:formatCode>
                <c:ptCount val="2"/>
                <c:pt idx="0">
                  <c:v>40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7-47DD-9838-7C1D3A1720BF}"/>
            </c:ext>
          </c:extLst>
        </c:ser>
        <c:ser>
          <c:idx val="1"/>
          <c:order val="1"/>
          <c:tx>
            <c:strRef>
              <c:f>Sheet2!$C$369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Sheet2!$C$370:$C$371</c:f>
              <c:numCache>
                <c:formatCode>General</c:formatCode>
                <c:ptCount val="2"/>
                <c:pt idx="0">
                  <c:v>22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97-47DD-9838-7C1D3A1720BF}"/>
            </c:ext>
          </c:extLst>
        </c:ser>
        <c:ser>
          <c:idx val="2"/>
          <c:order val="2"/>
          <c:tx>
            <c:strRef>
              <c:f>Sheet2!$D$369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Sheet2!$D$370:$D$371</c:f>
              <c:numCache>
                <c:formatCode>General</c:formatCode>
                <c:ptCount val="2"/>
                <c:pt idx="0">
                  <c:v>31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97-47DD-9838-7C1D3A1720BF}"/>
            </c:ext>
          </c:extLst>
        </c:ser>
        <c:ser>
          <c:idx val="3"/>
          <c:order val="3"/>
          <c:tx>
            <c:strRef>
              <c:f>Sheet2!$E$369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Sheet2!$E$370:$E$371</c:f>
              <c:numCache>
                <c:formatCode>General</c:formatCode>
                <c:ptCount val="2"/>
                <c:pt idx="0">
                  <c:v>35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97-47DD-9838-7C1D3A1720BF}"/>
            </c:ext>
          </c:extLst>
        </c:ser>
        <c:ser>
          <c:idx val="4"/>
          <c:order val="4"/>
          <c:tx>
            <c:strRef>
              <c:f>Sheet2!$F$369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Sheet2!$F$370:$F$371</c:f>
              <c:numCache>
                <c:formatCode>General</c:formatCode>
                <c:ptCount val="2"/>
                <c:pt idx="0">
                  <c:v>42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97-47DD-9838-7C1D3A17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71600"/>
        <c:axId val="357173168"/>
      </c:barChart>
      <c:catAx>
        <c:axId val="35717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3168"/>
        <c:crosses val="autoZero"/>
        <c:auto val="1"/>
        <c:lblAlgn val="ctr"/>
        <c:lblOffset val="100"/>
        <c:noMultiLvlLbl val="0"/>
      </c:catAx>
      <c:valAx>
        <c:axId val="35717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Issues and Democratic Candidates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776878584621369"/>
          <c:y val="7.8031480565620689E-2"/>
          <c:w val="0.67667565859823076"/>
          <c:h val="0.804099697349392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4-13-1.xls]Sheet2'!$E$470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rgbClr val="AACAE2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4.629629629629573E-3"/>
                  <c:y val="9.1559378780429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38F-4A4A-9025-C5A96885A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4-13-1.xls]Sheet2'!$D$471:$D$485</c:f>
              <c:strCache>
                <c:ptCount val="15"/>
                <c:pt idx="0">
                  <c:v>Women - gender</c:v>
                </c:pt>
                <c:pt idx="1">
                  <c:v>Constitutionalist</c:v>
                </c:pt>
                <c:pt idx="2">
                  <c:v>Budget</c:v>
                </c:pt>
                <c:pt idx="3">
                  <c:v>Foreign affairs</c:v>
                </c:pt>
                <c:pt idx="4">
                  <c:v>Economics</c:v>
                </c:pt>
                <c:pt idx="5">
                  <c:v>Education</c:v>
                </c:pt>
                <c:pt idx="6">
                  <c:v>Change</c:v>
                </c:pt>
                <c:pt idx="7">
                  <c:v>Morality</c:v>
                </c:pt>
                <c:pt idx="8">
                  <c:v>Environment/CC</c:v>
                </c:pt>
                <c:pt idx="9">
                  <c:v>Party/Ideology Label</c:v>
                </c:pt>
                <c:pt idx="10">
                  <c:v>Equality</c:v>
                </c:pt>
                <c:pt idx="11">
                  <c:v>Minimum Wage, college, healthcare</c:v>
                </c:pt>
                <c:pt idx="12">
                  <c:v>Middle class helps</c:v>
                </c:pt>
                <c:pt idx="13">
                  <c:v>Anti-corporate - greed, corruption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4-13-1.xls]Sheet2'!$E$471:$E$485</c:f>
              <c:numCache>
                <c:formatCode>General</c:formatCode>
                <c:ptCount val="1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F-4A4A-9025-C5A96885A067}"/>
            </c:ext>
          </c:extLst>
        </c:ser>
        <c:ser>
          <c:idx val="1"/>
          <c:order val="1"/>
          <c:tx>
            <c:strRef>
              <c:f>'[CSLI SA S16 Charts 4-13-1.xls]Sheet2'!$F$470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4-13-1.xls]Sheet2'!$D$471:$D$485</c:f>
              <c:strCache>
                <c:ptCount val="15"/>
                <c:pt idx="0">
                  <c:v>Women - gender</c:v>
                </c:pt>
                <c:pt idx="1">
                  <c:v>Constitutionalist</c:v>
                </c:pt>
                <c:pt idx="2">
                  <c:v>Budget</c:v>
                </c:pt>
                <c:pt idx="3">
                  <c:v>Foreign affairs</c:v>
                </c:pt>
                <c:pt idx="4">
                  <c:v>Economics</c:v>
                </c:pt>
                <c:pt idx="5">
                  <c:v>Education</c:v>
                </c:pt>
                <c:pt idx="6">
                  <c:v>Change</c:v>
                </c:pt>
                <c:pt idx="7">
                  <c:v>Morality</c:v>
                </c:pt>
                <c:pt idx="8">
                  <c:v>Environment/CC</c:v>
                </c:pt>
                <c:pt idx="9">
                  <c:v>Party/Ideology Label</c:v>
                </c:pt>
                <c:pt idx="10">
                  <c:v>Equality</c:v>
                </c:pt>
                <c:pt idx="11">
                  <c:v>Minimum Wage, college, healthcare</c:v>
                </c:pt>
                <c:pt idx="12">
                  <c:v>Middle class helps</c:v>
                </c:pt>
                <c:pt idx="13">
                  <c:v>Anti-corporate - greed, corruption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4-13-1.xls]Sheet2'!$F$471:$F$485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9</c:v>
                </c:pt>
                <c:pt idx="1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F-4A4A-9025-C5A96885A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6956160"/>
        <c:axId val="356961256"/>
      </c:barChart>
      <c:catAx>
        <c:axId val="35695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61256"/>
        <c:crosses val="autoZero"/>
        <c:auto val="1"/>
        <c:lblAlgn val="ctr"/>
        <c:lblOffset val="100"/>
        <c:noMultiLvlLbl val="0"/>
      </c:catAx>
      <c:valAx>
        <c:axId val="356961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6160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Characer</a:t>
            </a:r>
            <a:r>
              <a:rPr lang="en-US" baseline="0"/>
              <a:t> Aspects - Clinton and Sanders</a:t>
            </a:r>
            <a:r>
              <a:rPr lang="en-US"/>
              <a:t>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4-13-1.xls]Sheet2'!$E$439</c:f>
              <c:strCache>
                <c:ptCount val="1"/>
                <c:pt idx="0">
                  <c:v>Clinton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4-13-1.xls]Sheet2'!$D$440:$D$451</c:f>
              <c:strCache>
                <c:ptCount val="12"/>
                <c:pt idx="0">
                  <c:v>Independent of establishment </c:v>
                </c:pt>
                <c:pt idx="1">
                  <c:v>Business record </c:v>
                </c:pt>
                <c:pt idx="2">
                  <c:v>Not politically correct, </c:v>
                </c:pt>
                <c:pt idx="3">
                  <c:v>Authentic, down to earth </c:v>
                </c:pt>
                <c:pt idx="4">
                  <c:v>Anti-Trump </c:v>
                </c:pt>
                <c:pt idx="5">
                  <c:v>Problem solver </c:v>
                </c:pt>
                <c:pt idx="6">
                  <c:v>Knowledge </c:v>
                </c:pt>
                <c:pt idx="7">
                  <c:v>Honest, trustworthy </c:v>
                </c:pt>
                <c:pt idx="8">
                  <c:v>Reasonable demeanor </c:v>
                </c:pt>
                <c:pt idx="9">
                  <c:v>qualified </c:v>
                </c:pt>
                <c:pt idx="10">
                  <c:v>Electable </c:v>
                </c:pt>
                <c:pt idx="11">
                  <c:v>Experience/track record </c:v>
                </c:pt>
              </c:strCache>
            </c:strRef>
          </c:cat>
          <c:val>
            <c:numRef>
              <c:f>'[CSLI SA S16 Charts 4-13-1.xls]Sheet2'!$E$440:$E$451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10</c:v>
                </c:pt>
                <c:pt idx="10">
                  <c:v>11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9-49AF-B8DD-AB8D5553E906}"/>
            </c:ext>
          </c:extLst>
        </c:ser>
        <c:ser>
          <c:idx val="1"/>
          <c:order val="1"/>
          <c:tx>
            <c:strRef>
              <c:f>'[CSLI SA S16 Charts 4-13-1.xls]Sheet2'!$F$439</c:f>
              <c:strCache>
                <c:ptCount val="1"/>
                <c:pt idx="0">
                  <c:v>Sanders </c:v>
                </c:pt>
              </c:strCache>
            </c:strRef>
          </c:tx>
          <c:spPr>
            <a:solidFill>
              <a:srgbClr val="93D6F7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4-13-1.xls]Sheet2'!$D$440:$D$451</c:f>
              <c:strCache>
                <c:ptCount val="12"/>
                <c:pt idx="0">
                  <c:v>Independent of establishment </c:v>
                </c:pt>
                <c:pt idx="1">
                  <c:v>Business record </c:v>
                </c:pt>
                <c:pt idx="2">
                  <c:v>Not politically correct, </c:v>
                </c:pt>
                <c:pt idx="3">
                  <c:v>Authentic, down to earth </c:v>
                </c:pt>
                <c:pt idx="4">
                  <c:v>Anti-Trump </c:v>
                </c:pt>
                <c:pt idx="5">
                  <c:v>Problem solver </c:v>
                </c:pt>
                <c:pt idx="6">
                  <c:v>Knowledge </c:v>
                </c:pt>
                <c:pt idx="7">
                  <c:v>Honest, trustworthy </c:v>
                </c:pt>
                <c:pt idx="8">
                  <c:v>Reasonable demeanor </c:v>
                </c:pt>
                <c:pt idx="9">
                  <c:v>qualified </c:v>
                </c:pt>
                <c:pt idx="10">
                  <c:v>Electable </c:v>
                </c:pt>
                <c:pt idx="11">
                  <c:v>Experience/track record </c:v>
                </c:pt>
              </c:strCache>
            </c:strRef>
          </c:cat>
          <c:val>
            <c:numRef>
              <c:f>'[CSLI SA S16 Charts 4-13-1.xls]Sheet2'!$F$440:$F$451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14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99-49AF-B8DD-AB8D5553E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6959296"/>
        <c:axId val="356957336"/>
      </c:barChart>
      <c:catAx>
        <c:axId val="35695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7336"/>
        <c:crosses val="autoZero"/>
        <c:auto val="1"/>
        <c:lblAlgn val="ctr"/>
        <c:lblOffset val="100"/>
        <c:noMultiLvlLbl val="0"/>
      </c:catAx>
      <c:valAx>
        <c:axId val="35695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9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1194668039994317"/>
          <c:y val="0.94251134644478063"/>
          <c:w val="0.30233908337307441"/>
          <c:h val="3.328290468986384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06344859066529"/>
          <c:y val="2.7027027027027029E-2"/>
          <c:w val="0.64300901517745068"/>
          <c:h val="0.872388983471660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4-13-1.xls]Sheet2'!$E$488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4-13-1.xls]Sheet2'!$E$489:$E$503</c:f>
              <c:numCache>
                <c:formatCode>General</c:formatCode>
                <c:ptCount val="15"/>
                <c:pt idx="0">
                  <c:v>8</c:v>
                </c:pt>
                <c:pt idx="1">
                  <c:v>18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  <c:pt idx="1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0-4595-B65B-20B381383B54}"/>
            </c:ext>
          </c:extLst>
        </c:ser>
        <c:ser>
          <c:idx val="1"/>
          <c:order val="1"/>
          <c:tx>
            <c:strRef>
              <c:f>'[CSLI SA S16 Charts 4-13-1.xls]Sheet2'!$F$488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4-13-1.xls]Sheet2'!$F$489:$F$503</c:f>
              <c:numCache>
                <c:formatCode>General</c:formatCode>
                <c:ptCount val="1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0-4595-B65B-20B381383B54}"/>
            </c:ext>
          </c:extLst>
        </c:ser>
        <c:ser>
          <c:idx val="2"/>
          <c:order val="2"/>
          <c:tx>
            <c:strRef>
              <c:f>'[CSLI SA S16 Charts 4-13-1.xls]Sheet2'!$G$488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4-13-1.xls]Sheet2'!$G$489:$G$503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6</c:v>
                </c:pt>
                <c:pt idx="13">
                  <c:v>7</c:v>
                </c:pt>
                <c:pt idx="1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0-4595-B65B-20B381383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6958512"/>
        <c:axId val="356958904"/>
      </c:barChart>
      <c:catAx>
        <c:axId val="35695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8904"/>
        <c:crosses val="autoZero"/>
        <c:auto val="1"/>
        <c:lblAlgn val="ctr"/>
        <c:lblOffset val="100"/>
        <c:noMultiLvlLbl val="0"/>
      </c:catAx>
      <c:valAx>
        <c:axId val="356958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851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Character Aspects: Cruz, Kasich, Trump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Sheet2!$E$455</c:f>
              <c:strCache>
                <c:ptCount val="1"/>
                <c:pt idx="0">
                  <c:v>Cruz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Sheet2!$E$456:$E$467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8</c:v>
                </c:pt>
                <c:pt idx="8">
                  <c:v>8</c:v>
                </c:pt>
                <c:pt idx="9">
                  <c:v>3</c:v>
                </c:pt>
                <c:pt idx="10">
                  <c:v>14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3-4135-80DF-AA870AC617C3}"/>
            </c:ext>
          </c:extLst>
        </c:ser>
        <c:ser>
          <c:idx val="1"/>
          <c:order val="1"/>
          <c:tx>
            <c:strRef>
              <c:f>Sheet2!$F$455</c:f>
              <c:strCache>
                <c:ptCount val="1"/>
                <c:pt idx="0">
                  <c:v>Kasich 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Sheet2!$F$456:$F$467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9</c:v>
                </c:pt>
                <c:pt idx="8">
                  <c:v>11</c:v>
                </c:pt>
                <c:pt idx="9">
                  <c:v>15</c:v>
                </c:pt>
                <c:pt idx="10">
                  <c:v>18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3-4135-80DF-AA870AC617C3}"/>
            </c:ext>
          </c:extLst>
        </c:ser>
        <c:ser>
          <c:idx val="2"/>
          <c:order val="2"/>
          <c:tx>
            <c:strRef>
              <c:f>Sheet2!$G$455</c:f>
              <c:strCache>
                <c:ptCount val="1"/>
                <c:pt idx="0">
                  <c:v>Trump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Sheet2!$G$456:$G$467</c:f>
              <c:numCache>
                <c:formatCode>General</c:formatCode>
                <c:ptCount val="12"/>
                <c:pt idx="0">
                  <c:v>18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4</c:v>
                </c:pt>
                <c:pt idx="9">
                  <c:v>0</c:v>
                </c:pt>
                <c:pt idx="10">
                  <c:v>12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F3-4135-80DF-AA870AC61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6955768"/>
        <c:axId val="356957728"/>
      </c:barChart>
      <c:catAx>
        <c:axId val="356955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7728"/>
        <c:crosses val="autoZero"/>
        <c:auto val="1"/>
        <c:lblAlgn val="ctr"/>
        <c:lblOffset val="100"/>
        <c:noMultiLvlLbl val="0"/>
      </c:catAx>
      <c:valAx>
        <c:axId val="35695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57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Economic Conditions - % Saying "Applies" Fall '14 to Spring '16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Sheet3!$B$7</c:f>
              <c:strCache>
                <c:ptCount val="1"/>
                <c:pt idx="0">
                  <c:v>Fall '14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Sheet3!$B$8:$B$15</c:f>
              <c:numCache>
                <c:formatCode>General</c:formatCode>
                <c:ptCount val="8"/>
                <c:pt idx="0">
                  <c:v>74</c:v>
                </c:pt>
                <c:pt idx="1">
                  <c:v>63</c:v>
                </c:pt>
                <c:pt idx="2">
                  <c:v>45</c:v>
                </c:pt>
                <c:pt idx="3">
                  <c:v>40</c:v>
                </c:pt>
                <c:pt idx="4">
                  <c:v>33</c:v>
                </c:pt>
                <c:pt idx="5">
                  <c:v>33</c:v>
                </c:pt>
                <c:pt idx="6">
                  <c:v>12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4-40CD-9A2F-F9CFACFF2F29}"/>
            </c:ext>
          </c:extLst>
        </c:ser>
        <c:ser>
          <c:idx val="1"/>
          <c:order val="1"/>
          <c:tx>
            <c:strRef>
              <c:f>Sheet3!$C$7</c:f>
              <c:strCache>
                <c:ptCount val="1"/>
                <c:pt idx="0">
                  <c:v>Spring '15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Sheet3!$C$8:$C$15</c:f>
              <c:numCache>
                <c:formatCode>General</c:formatCode>
                <c:ptCount val="8"/>
                <c:pt idx="0">
                  <c:v>66</c:v>
                </c:pt>
                <c:pt idx="1">
                  <c:v>57</c:v>
                </c:pt>
                <c:pt idx="2">
                  <c:v>41</c:v>
                </c:pt>
                <c:pt idx="3">
                  <c:v>38</c:v>
                </c:pt>
                <c:pt idx="4">
                  <c:v>37</c:v>
                </c:pt>
                <c:pt idx="5">
                  <c:v>31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B4-40CD-9A2F-F9CFACFF2F29}"/>
            </c:ext>
          </c:extLst>
        </c:ser>
        <c:ser>
          <c:idx val="2"/>
          <c:order val="2"/>
          <c:tx>
            <c:strRef>
              <c:f>Sheet3!$D$7</c:f>
              <c:strCache>
                <c:ptCount val="1"/>
                <c:pt idx="0">
                  <c:v>Fall '15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Sheet3!$D$8:$D$15</c:f>
              <c:numCache>
                <c:formatCode>General</c:formatCode>
                <c:ptCount val="8"/>
                <c:pt idx="0">
                  <c:v>62</c:v>
                </c:pt>
                <c:pt idx="1">
                  <c:v>54</c:v>
                </c:pt>
                <c:pt idx="2">
                  <c:v>39</c:v>
                </c:pt>
                <c:pt idx="3">
                  <c:v>33</c:v>
                </c:pt>
                <c:pt idx="4">
                  <c:v>34</c:v>
                </c:pt>
                <c:pt idx="5">
                  <c:v>28</c:v>
                </c:pt>
                <c:pt idx="6">
                  <c:v>13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B4-40CD-9A2F-F9CFACFF2F29}"/>
            </c:ext>
          </c:extLst>
        </c:ser>
        <c:ser>
          <c:idx val="3"/>
          <c:order val="3"/>
          <c:tx>
            <c:strRef>
              <c:f>Sheet3!$E$7</c:f>
              <c:strCache>
                <c:ptCount val="1"/>
                <c:pt idx="0">
                  <c:v>Spring '16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Sheet3!$E$8:$E$15</c:f>
              <c:numCache>
                <c:formatCode>General</c:formatCode>
                <c:ptCount val="8"/>
                <c:pt idx="0">
                  <c:v>59</c:v>
                </c:pt>
                <c:pt idx="1">
                  <c:v>58</c:v>
                </c:pt>
                <c:pt idx="2">
                  <c:v>39</c:v>
                </c:pt>
                <c:pt idx="3">
                  <c:v>38</c:v>
                </c:pt>
                <c:pt idx="4">
                  <c:v>32</c:v>
                </c:pt>
                <c:pt idx="5">
                  <c:v>30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4-40CD-9A2F-F9CFACFF2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502952"/>
        <c:axId val="231506480"/>
      </c:barChart>
      <c:catAx>
        <c:axId val="23150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506480"/>
        <c:crosses val="autoZero"/>
        <c:auto val="1"/>
        <c:lblAlgn val="ctr"/>
        <c:lblOffset val="100"/>
        <c:noMultiLvlLbl val="0"/>
      </c:catAx>
      <c:valAx>
        <c:axId val="23150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502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109486314210713E-2"/>
          <c:y val="6.4453193350831162E-2"/>
          <c:w val="0.94871585237083"/>
          <c:h val="0.8320708403716216"/>
        </c:manualLayout>
      </c:layout>
      <c:lineChart>
        <c:grouping val="standard"/>
        <c:varyColors val="0"/>
        <c:ser>
          <c:idx val="0"/>
          <c:order val="0"/>
          <c:tx>
            <c:strRef>
              <c:f>Sheet2!$A$203</c:f>
              <c:strCache>
                <c:ptCount val="1"/>
                <c:pt idx="0">
                  <c:v>County Executive</c:v>
                </c:pt>
              </c:strCache>
            </c:strRef>
          </c:tx>
          <c:spPr>
            <a:ln w="825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7619047619047623E-3"/>
                  <c:y val="4.2328042328042326E-2"/>
                </c:manualLayout>
              </c:layout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31-46AC-8CD9-AE2050A4D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Sheet2!$B$203:$F$203</c:f>
              <c:numCache>
                <c:formatCode>General</c:formatCode>
                <c:ptCount val="5"/>
                <c:pt idx="0">
                  <c:v>54</c:v>
                </c:pt>
                <c:pt idx="1">
                  <c:v>50</c:v>
                </c:pt>
                <c:pt idx="2">
                  <c:v>45</c:v>
                </c:pt>
                <c:pt idx="3">
                  <c:v>43</c:v>
                </c:pt>
                <c:pt idx="4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C8-4775-87FE-AEA9F9806C62}"/>
            </c:ext>
          </c:extLst>
        </c:ser>
        <c:ser>
          <c:idx val="1"/>
          <c:order val="1"/>
          <c:tx>
            <c:strRef>
              <c:f>Sheet2!$A$204</c:f>
              <c:strCache>
                <c:ptCount val="1"/>
                <c:pt idx="0">
                  <c:v>Governor</c:v>
                </c:pt>
              </c:strCache>
            </c:strRef>
          </c:tx>
          <c:spPr>
            <a:ln w="76200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914-470B-A0B0-E9070FAA2EA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914-470B-A0B0-E9070FAA2EA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914-470B-A0B0-E9070FAA2EA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914-470B-A0B0-E9070FAA2EA2}"/>
                </c:ext>
              </c:extLst>
            </c:dLbl>
            <c:dLbl>
              <c:idx val="4"/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914-470B-A0B0-E9070FAA2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Sheet2!$B$204:$F$204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56</c:v>
                </c:pt>
                <c:pt idx="3">
                  <c:v>71</c:v>
                </c:pt>
                <c:pt idx="4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C8-4775-87FE-AEA9F9806C62}"/>
            </c:ext>
          </c:extLst>
        </c:ser>
        <c:ser>
          <c:idx val="2"/>
          <c:order val="2"/>
          <c:tx>
            <c:strRef>
              <c:f>Sheet2!$A$205</c:f>
              <c:strCache>
                <c:ptCount val="1"/>
                <c:pt idx="0">
                  <c:v>President</c:v>
                </c:pt>
              </c:strCache>
            </c:strRef>
          </c:tx>
          <c:spPr>
            <a:ln w="698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413487565125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BC8-4775-87FE-AEA9F9806C62}"/>
                </c:ext>
              </c:extLst>
            </c:dLbl>
            <c:dLbl>
              <c:idx val="2"/>
              <c:layout>
                <c:manualLayout>
                  <c:x val="0"/>
                  <c:y val="1.21156077010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C8-4775-87FE-AEA9F9806C62}"/>
                </c:ext>
              </c:extLst>
            </c:dLbl>
            <c:dLbl>
              <c:idx val="3"/>
              <c:layout>
                <c:manualLayout>
                  <c:x val="4.3996641012352313E-3"/>
                  <c:y val="1.413487565125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BC8-4775-87FE-AEA9F9806C62}"/>
                </c:ext>
              </c:extLst>
            </c:dLbl>
            <c:dLbl>
              <c:idx val="4"/>
              <c:layout>
                <c:manualLayout>
                  <c:x val="-4.7619047619047623E-3"/>
                  <c:y val="-2.91005291005290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7CEB40-E0DD-4DAF-9D74-8051EDDBF25A}" type="VALUE">
                      <a:rPr lang="en-US" sz="1600" b="1"/>
                      <a:pPr>
                        <a:defRPr sz="1600" b="1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A31-46AC-8CD9-AE2050A4D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Sheet2!$B$205:$F$205</c:f>
              <c:numCache>
                <c:formatCode>General</c:formatCode>
                <c:ptCount val="5"/>
                <c:pt idx="0">
                  <c:v>39</c:v>
                </c:pt>
                <c:pt idx="1">
                  <c:v>32</c:v>
                </c:pt>
                <c:pt idx="2">
                  <c:v>37</c:v>
                </c:pt>
                <c:pt idx="3">
                  <c:v>38</c:v>
                </c:pt>
                <c:pt idx="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BC8-4775-87FE-AEA9F9806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499400"/>
        <c:axId val="355504104"/>
      </c:lineChart>
      <c:catAx>
        <c:axId val="35549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4104"/>
        <c:crosses val="autoZero"/>
        <c:auto val="1"/>
        <c:lblAlgn val="ctr"/>
        <c:lblOffset val="100"/>
        <c:noMultiLvlLbl val="0"/>
      </c:catAx>
      <c:valAx>
        <c:axId val="35550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499400"/>
        <c:crosses val="autoZero"/>
        <c:crossBetween val="between"/>
      </c:valAx>
      <c:spPr>
        <a:noFill/>
        <a:ln>
          <a:solidFill>
            <a:srgbClr val="000099"/>
          </a:solidFill>
        </a:ln>
        <a:effectLst/>
      </c:spPr>
    </c:plotArea>
    <c:legend>
      <c:legendPos val="b"/>
      <c:layout>
        <c:manualLayout>
          <c:xMode val="edge"/>
          <c:yMode val="edge"/>
          <c:x val="0.27609461317335332"/>
          <c:y val="0.76209973753280835"/>
          <c:w val="0.43828696412948381"/>
          <c:h val="5.19214785651793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Sheet2!$A$241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Sheet2!$B$241:$J$241</c:f>
              <c:numCache>
                <c:formatCode>General</c:formatCode>
                <c:ptCount val="9"/>
                <c:pt idx="0">
                  <c:v>53</c:v>
                </c:pt>
                <c:pt idx="1">
                  <c:v>48</c:v>
                </c:pt>
                <c:pt idx="2">
                  <c:v>32</c:v>
                </c:pt>
                <c:pt idx="3">
                  <c:v>30</c:v>
                </c:pt>
                <c:pt idx="4">
                  <c:v>3</c:v>
                </c:pt>
                <c:pt idx="5">
                  <c:v>0</c:v>
                </c:pt>
                <c:pt idx="6">
                  <c:v>21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0-4925-90C5-2CC6BEB8514B}"/>
            </c:ext>
          </c:extLst>
        </c:ser>
        <c:ser>
          <c:idx val="1"/>
          <c:order val="1"/>
          <c:tx>
            <c:strRef>
              <c:f>Sheet2!$A$242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Sheet2!$B$242:$J$242</c:f>
              <c:numCache>
                <c:formatCode>General</c:formatCode>
                <c:ptCount val="9"/>
                <c:pt idx="0">
                  <c:v>43</c:v>
                </c:pt>
                <c:pt idx="1">
                  <c:v>26</c:v>
                </c:pt>
                <c:pt idx="2">
                  <c:v>5</c:v>
                </c:pt>
                <c:pt idx="3">
                  <c:v>10</c:v>
                </c:pt>
                <c:pt idx="4">
                  <c:v>4</c:v>
                </c:pt>
                <c:pt idx="5">
                  <c:v>0</c:v>
                </c:pt>
                <c:pt idx="6">
                  <c:v>64</c:v>
                </c:pt>
                <c:pt idx="7">
                  <c:v>25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0-4925-90C5-2CC6BEB8514B}"/>
            </c:ext>
          </c:extLst>
        </c:ser>
        <c:ser>
          <c:idx val="2"/>
          <c:order val="2"/>
          <c:tx>
            <c:strRef>
              <c:f>Sheet2!$A$243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Sheet2!$B$243:$J$243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7</c:v>
                </c:pt>
                <c:pt idx="5">
                  <c:v>23</c:v>
                </c:pt>
                <c:pt idx="6">
                  <c:v>0</c:v>
                </c:pt>
                <c:pt idx="7">
                  <c:v>5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60-4925-90C5-2CC6BEB8514B}"/>
            </c:ext>
          </c:extLst>
        </c:ser>
        <c:ser>
          <c:idx val="3"/>
          <c:order val="3"/>
          <c:tx>
            <c:strRef>
              <c:f>Sheet2!$A$244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Sheet2!$B$244:$J$244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38</c:v>
                </c:pt>
                <c:pt idx="5">
                  <c:v>14</c:v>
                </c:pt>
                <c:pt idx="6">
                  <c:v>0</c:v>
                </c:pt>
                <c:pt idx="7">
                  <c:v>14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60-4925-90C5-2CC6BEB8514B}"/>
            </c:ext>
          </c:extLst>
        </c:ser>
        <c:ser>
          <c:idx val="4"/>
          <c:order val="4"/>
          <c:tx>
            <c:strRef>
              <c:f>Sheet2!$A$245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Sheet2!$B$245:$J$245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14</c:v>
                </c:pt>
                <c:pt idx="3">
                  <c:v>10</c:v>
                </c:pt>
                <c:pt idx="4">
                  <c:v>28</c:v>
                </c:pt>
                <c:pt idx="5">
                  <c:v>38</c:v>
                </c:pt>
                <c:pt idx="6">
                  <c:v>0</c:v>
                </c:pt>
                <c:pt idx="7">
                  <c:v>9</c:v>
                </c:pt>
                <c:pt idx="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60-4925-90C5-2CC6BEB8514B}"/>
            </c:ext>
          </c:extLst>
        </c:ser>
        <c:ser>
          <c:idx val="5"/>
          <c:order val="5"/>
          <c:tx>
            <c:strRef>
              <c:f>Sheet2!$A$246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Sheet2!$B$246:$J$246</c:f>
              <c:numCache>
                <c:formatCode>General</c:formatCode>
                <c:ptCount val="9"/>
                <c:pt idx="0">
                  <c:v>2</c:v>
                </c:pt>
                <c:pt idx="1">
                  <c:v>16</c:v>
                </c:pt>
                <c:pt idx="2">
                  <c:v>44</c:v>
                </c:pt>
                <c:pt idx="3">
                  <c:v>50</c:v>
                </c:pt>
                <c:pt idx="4">
                  <c:v>20</c:v>
                </c:pt>
                <c:pt idx="5">
                  <c:v>25</c:v>
                </c:pt>
                <c:pt idx="6">
                  <c:v>15</c:v>
                </c:pt>
                <c:pt idx="7">
                  <c:v>23</c:v>
                </c:pt>
                <c:pt idx="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60-4925-90C5-2CC6BEB85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958120"/>
        <c:axId val="356961648"/>
      </c:barChart>
      <c:catAx>
        <c:axId val="35695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61648"/>
        <c:crosses val="autoZero"/>
        <c:auto val="1"/>
        <c:lblAlgn val="ctr"/>
        <c:lblOffset val="100"/>
        <c:noMultiLvlLbl val="0"/>
      </c:catAx>
      <c:valAx>
        <c:axId val="35696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/>
              <a:t> </a:t>
            </a:r>
            <a:r>
              <a:rPr lang="en-US" b="1" baseline="0" dirty="0"/>
              <a:t>Presidential Job Approval - CSLI and Gallup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CSLI</c:v>
                </c:pt>
              </c:strCache>
            </c:strRef>
          </c:tx>
          <c:spPr>
            <a:ln w="82550" cap="rnd">
              <a:solidFill>
                <a:srgbClr val="00823B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'16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35</c:v>
                </c:pt>
                <c:pt idx="1">
                  <c:v>30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  <c:pt idx="15">
                  <c:v>37</c:v>
                </c:pt>
                <c:pt idx="16">
                  <c:v>38</c:v>
                </c:pt>
                <c:pt idx="17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8F-485C-BEB7-372A1DDC98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Gallup</c:v>
                </c:pt>
              </c:strCache>
            </c:strRef>
          </c:tx>
          <c:spPr>
            <a:ln w="825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'16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  <c:pt idx="15">
                  <c:v>49</c:v>
                </c:pt>
                <c:pt idx="16">
                  <c:v>46</c:v>
                </c:pt>
                <c:pt idx="17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F-485C-BEB7-372A1DDC9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499792"/>
        <c:axId val="355502144"/>
      </c:lineChart>
      <c:catAx>
        <c:axId val="35549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2144"/>
        <c:crosses val="autoZero"/>
        <c:auto val="1"/>
        <c:lblAlgn val="ctr"/>
        <c:lblOffset val="100"/>
        <c:noMultiLvlLbl val="0"/>
      </c:catAx>
      <c:valAx>
        <c:axId val="35550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49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effectLst/>
              </a:rPr>
              <a:t> </a:t>
            </a:r>
            <a:r>
              <a:rPr lang="en-US" sz="1400" b="1" dirty="0" smtClean="0">
                <a:effectLst/>
              </a:rPr>
              <a:t> </a:t>
            </a:r>
            <a:r>
              <a:rPr lang="en-US" sz="1400" b="1" dirty="0">
                <a:effectLst/>
              </a:rPr>
              <a:t>Presidential Job Approval by Party Registration – Fall ’09 to Spring ‘16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1022973170020414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202338691640251E-2"/>
          <c:y val="0.18325396825396825"/>
          <c:w val="0.92723101891943038"/>
          <c:h val="0.602169103862017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</c:v>
                </c:pt>
              </c:strCache>
            </c:strRef>
          </c:tx>
          <c:spPr>
            <a:ln w="793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72</c:v>
                </c:pt>
                <c:pt idx="1">
                  <c:v>70</c:v>
                </c:pt>
                <c:pt idx="2">
                  <c:v>61</c:v>
                </c:pt>
                <c:pt idx="3">
                  <c:v>70</c:v>
                </c:pt>
                <c:pt idx="4">
                  <c:v>67</c:v>
                </c:pt>
                <c:pt idx="5">
                  <c:v>73</c:v>
                </c:pt>
                <c:pt idx="6">
                  <c:v>76</c:v>
                </c:pt>
                <c:pt idx="7">
                  <c:v>75</c:v>
                </c:pt>
                <c:pt idx="8">
                  <c:v>71</c:v>
                </c:pt>
                <c:pt idx="9">
                  <c:v>66</c:v>
                </c:pt>
                <c:pt idx="10">
                  <c:v>53</c:v>
                </c:pt>
                <c:pt idx="11">
                  <c:v>62</c:v>
                </c:pt>
                <c:pt idx="12">
                  <c:v>66</c:v>
                </c:pt>
                <c:pt idx="13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3-4570-AACE-6F2381325C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Unaffil.</c:v>
                </c:pt>
              </c:strCache>
            </c:strRef>
          </c:tx>
          <c:spPr>
            <a:ln w="825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54</c:v>
                </c:pt>
                <c:pt idx="1">
                  <c:v>53</c:v>
                </c:pt>
                <c:pt idx="2">
                  <c:v>33</c:v>
                </c:pt>
                <c:pt idx="3">
                  <c:v>57</c:v>
                </c:pt>
                <c:pt idx="4">
                  <c:v>47</c:v>
                </c:pt>
                <c:pt idx="5">
                  <c:v>34</c:v>
                </c:pt>
                <c:pt idx="6">
                  <c:v>34</c:v>
                </c:pt>
                <c:pt idx="7">
                  <c:v>46</c:v>
                </c:pt>
                <c:pt idx="8">
                  <c:v>37</c:v>
                </c:pt>
                <c:pt idx="9">
                  <c:v>35</c:v>
                </c:pt>
                <c:pt idx="10">
                  <c:v>36</c:v>
                </c:pt>
                <c:pt idx="11">
                  <c:v>38</c:v>
                </c:pt>
                <c:pt idx="12">
                  <c:v>36</c:v>
                </c:pt>
                <c:pt idx="13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3-4570-AACE-6F2381325C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</c:v>
                </c:pt>
              </c:strCache>
            </c:strRef>
          </c:tx>
          <c:spPr>
            <a:ln w="793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18</c:v>
                </c:pt>
                <c:pt idx="4">
                  <c:v>7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  <c:pt idx="9">
                  <c:v>10</c:v>
                </c:pt>
                <c:pt idx="10">
                  <c:v>9</c:v>
                </c:pt>
                <c:pt idx="11">
                  <c:v>11</c:v>
                </c:pt>
                <c:pt idx="12">
                  <c:v>8</c:v>
                </c:pt>
                <c:pt idx="1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3-4570-AACE-6F2381325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504888"/>
        <c:axId val="355502536"/>
      </c:lineChart>
      <c:catAx>
        <c:axId val="35550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2536"/>
        <c:crosses val="autoZero"/>
        <c:auto val="1"/>
        <c:lblAlgn val="ctr"/>
        <c:lblOffset val="100"/>
        <c:noMultiLvlLbl val="0"/>
      </c:catAx>
      <c:valAx>
        <c:axId val="35550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0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Presidential Job Approval by Party and Ideology, Fall 2015 and Spring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Sheet2!$J$227:$J$228</c:f>
              <c:strCache>
                <c:ptCount val="2"/>
                <c:pt idx="0">
                  <c:v>Democrat</c:v>
                </c:pt>
                <c:pt idx="1">
                  <c:v>Fa '15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Sheet2!$J$229:$J$231</c:f>
              <c:numCache>
                <c:formatCode>General</c:formatCode>
                <c:ptCount val="3"/>
                <c:pt idx="0">
                  <c:v>89</c:v>
                </c:pt>
                <c:pt idx="1">
                  <c:v>61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2-49D0-B6C9-878B1C44AF58}"/>
            </c:ext>
          </c:extLst>
        </c:ser>
        <c:ser>
          <c:idx val="1"/>
          <c:order val="1"/>
          <c:tx>
            <c:strRef>
              <c:f>Sheet2!$K$227:$K$228</c:f>
              <c:strCache>
                <c:ptCount val="2"/>
                <c:pt idx="0">
                  <c:v>Democrat</c:v>
                </c:pt>
                <c:pt idx="1">
                  <c:v>Sp '16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Sheet2!$K$229:$K$231</c:f>
              <c:numCache>
                <c:formatCode>General</c:formatCode>
                <c:ptCount val="3"/>
                <c:pt idx="0">
                  <c:v>93</c:v>
                </c:pt>
                <c:pt idx="1">
                  <c:v>76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2-49D0-B6C9-878B1C44AF58}"/>
            </c:ext>
          </c:extLst>
        </c:ser>
        <c:ser>
          <c:idx val="2"/>
          <c:order val="2"/>
          <c:tx>
            <c:strRef>
              <c:f>Sheet2!$L$227:$L$228</c:f>
              <c:strCache>
                <c:ptCount val="2"/>
                <c:pt idx="0">
                  <c:v>Republican</c:v>
                </c:pt>
                <c:pt idx="1">
                  <c:v>Fa '15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Sheet2!$L$229:$L$231</c:f>
              <c:numCache>
                <c:formatCode>General</c:formatCode>
                <c:ptCount val="3"/>
                <c:pt idx="0">
                  <c:v>40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2-49D0-B6C9-878B1C44AF58}"/>
            </c:ext>
          </c:extLst>
        </c:ser>
        <c:ser>
          <c:idx val="3"/>
          <c:order val="3"/>
          <c:tx>
            <c:strRef>
              <c:f>Sheet2!$M$227:$M$228</c:f>
              <c:strCache>
                <c:ptCount val="2"/>
                <c:pt idx="0">
                  <c:v>Republican</c:v>
                </c:pt>
                <c:pt idx="1">
                  <c:v>Sp '16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Sheet2!$M$229:$M$231</c:f>
              <c:numCache>
                <c:formatCode>General</c:formatCode>
                <c:ptCount val="3"/>
                <c:pt idx="0">
                  <c:v>30</c:v>
                </c:pt>
                <c:pt idx="1">
                  <c:v>24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2-49D0-B6C9-878B1C44AF58}"/>
            </c:ext>
          </c:extLst>
        </c:ser>
        <c:ser>
          <c:idx val="4"/>
          <c:order val="4"/>
          <c:tx>
            <c:strRef>
              <c:f>Sheet2!$N$227:$N$228</c:f>
              <c:strCache>
                <c:ptCount val="2"/>
                <c:pt idx="0">
                  <c:v>Unaffiliated</c:v>
                </c:pt>
                <c:pt idx="1">
                  <c:v>Fa '15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Sheet2!$N$229:$N$231</c:f>
              <c:numCache>
                <c:formatCode>General</c:formatCode>
                <c:ptCount val="3"/>
                <c:pt idx="0">
                  <c:v>64</c:v>
                </c:pt>
                <c:pt idx="1">
                  <c:v>39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02-49D0-B6C9-878B1C44AF58}"/>
            </c:ext>
          </c:extLst>
        </c:ser>
        <c:ser>
          <c:idx val="5"/>
          <c:order val="5"/>
          <c:tx>
            <c:strRef>
              <c:f>Sheet2!$O$227:$O$228</c:f>
              <c:strCache>
                <c:ptCount val="2"/>
                <c:pt idx="0">
                  <c:v>Unaffiliated</c:v>
                </c:pt>
                <c:pt idx="1">
                  <c:v>Sp '16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Sheet2!$O$229:$O$231</c:f>
              <c:numCache>
                <c:formatCode>General</c:formatCode>
                <c:ptCount val="3"/>
                <c:pt idx="0">
                  <c:v>90</c:v>
                </c:pt>
                <c:pt idx="1">
                  <c:v>53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02-49D0-B6C9-878B1C44A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498616"/>
        <c:axId val="355499008"/>
      </c:barChart>
      <c:catAx>
        <c:axId val="35549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499008"/>
        <c:crosses val="autoZero"/>
        <c:auto val="1"/>
        <c:lblAlgn val="ctr"/>
        <c:lblOffset val="100"/>
        <c:noMultiLvlLbl val="0"/>
      </c:catAx>
      <c:valAx>
        <c:axId val="35549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49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'[CSLI SA S16 Charts 4-13-1.xls]Sheet2'!$A$85</c:f>
              <c:strCache>
                <c:ptCount val="1"/>
                <c:pt idx="0">
                  <c:v>County</c:v>
                </c:pt>
              </c:strCache>
            </c:strRef>
          </c:tx>
          <c:spPr>
            <a:ln w="762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4-13-1.xls]Sheet2'!$B$85:$P$85</c:f>
              <c:numCache>
                <c:formatCode>General</c:formatCode>
                <c:ptCount val="15"/>
                <c:pt idx="0">
                  <c:v>46</c:v>
                </c:pt>
                <c:pt idx="1">
                  <c:v>48</c:v>
                </c:pt>
                <c:pt idx="2">
                  <c:v>44</c:v>
                </c:pt>
                <c:pt idx="3">
                  <c:v>45</c:v>
                </c:pt>
                <c:pt idx="4">
                  <c:v>49</c:v>
                </c:pt>
                <c:pt idx="5">
                  <c:v>48</c:v>
                </c:pt>
                <c:pt idx="6">
                  <c:v>51</c:v>
                </c:pt>
                <c:pt idx="7">
                  <c:v>48</c:v>
                </c:pt>
                <c:pt idx="8">
                  <c:v>49</c:v>
                </c:pt>
                <c:pt idx="9">
                  <c:v>53</c:v>
                </c:pt>
                <c:pt idx="10">
                  <c:v>50</c:v>
                </c:pt>
                <c:pt idx="11">
                  <c:v>44</c:v>
                </c:pt>
                <c:pt idx="12">
                  <c:v>57</c:v>
                </c:pt>
                <c:pt idx="13">
                  <c:v>64</c:v>
                </c:pt>
                <c:pt idx="14">
                  <c:v>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0AA-4ADA-BC34-DBE8EED56171}"/>
            </c:ext>
          </c:extLst>
        </c:ser>
        <c:ser>
          <c:idx val="1"/>
          <c:order val="1"/>
          <c:tx>
            <c:strRef>
              <c:f>'[CSLI SA S16 Charts 4-13-1.xls]Sheet2'!$A$86</c:f>
              <c:strCache>
                <c:ptCount val="1"/>
                <c:pt idx="0">
                  <c:v>State</c:v>
                </c:pt>
              </c:strCache>
            </c:strRef>
          </c:tx>
          <c:spPr>
            <a:ln w="76200" cap="rnd">
              <a:solidFill>
                <a:srgbClr val="F7964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4-13-1.xls]Sheet2'!$B$86:$P$86</c:f>
              <c:numCache>
                <c:formatCode>General</c:formatCode>
                <c:ptCount val="15"/>
                <c:pt idx="0">
                  <c:v>27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35</c:v>
                </c:pt>
                <c:pt idx="5">
                  <c:v>33</c:v>
                </c:pt>
                <c:pt idx="6">
                  <c:v>38</c:v>
                </c:pt>
                <c:pt idx="7">
                  <c:v>33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28</c:v>
                </c:pt>
                <c:pt idx="12">
                  <c:v>41</c:v>
                </c:pt>
                <c:pt idx="13">
                  <c:v>45</c:v>
                </c:pt>
                <c:pt idx="14">
                  <c:v>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0AA-4ADA-BC34-DBE8EED56171}"/>
            </c:ext>
          </c:extLst>
        </c:ser>
        <c:ser>
          <c:idx val="2"/>
          <c:order val="2"/>
          <c:tx>
            <c:strRef>
              <c:f>'[CSLI SA S16 Charts 4-13-1.xls]Sheet2'!$A$87</c:f>
              <c:strCache>
                <c:ptCount val="1"/>
                <c:pt idx="0">
                  <c:v>Country</c:v>
                </c:pt>
              </c:strCache>
            </c:strRef>
          </c:tx>
          <c:spPr>
            <a:ln w="6985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4-13-1.xls]Sheet2'!$B$87:$P$87</c:f>
              <c:numCache>
                <c:formatCode>General</c:formatCode>
                <c:ptCount val="15"/>
                <c:pt idx="0">
                  <c:v>5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16</c:v>
                </c:pt>
                <c:pt idx="8">
                  <c:v>12</c:v>
                </c:pt>
                <c:pt idx="9">
                  <c:v>14</c:v>
                </c:pt>
                <c:pt idx="10">
                  <c:v>21</c:v>
                </c:pt>
                <c:pt idx="11">
                  <c:v>16</c:v>
                </c:pt>
                <c:pt idx="12">
                  <c:v>27</c:v>
                </c:pt>
                <c:pt idx="13">
                  <c:v>21</c:v>
                </c:pt>
                <c:pt idx="14">
                  <c:v>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60AA-4ADA-BC34-DBE8EED56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04128"/>
        <c:axId val="231509616"/>
      </c:lineChart>
      <c:catAx>
        <c:axId val="2315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509616"/>
        <c:crosses val="autoZero"/>
        <c:auto val="1"/>
        <c:lblAlgn val="ctr"/>
        <c:lblOffset val="100"/>
        <c:noMultiLvlLbl val="0"/>
      </c:catAx>
      <c:valAx>
        <c:axId val="23150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5041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6592999430006773"/>
          <c:y val="0.8852831971692805"/>
          <c:w val="0.37116651839452214"/>
          <c:h val="3.328290468986384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Sheet2!$K$308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Sheet2!$K$309:$K$310</c:f>
              <c:numCache>
                <c:formatCode>General</c:formatCode>
                <c:ptCount val="2"/>
                <c:pt idx="0">
                  <c:v>-13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0-4A82-BF1E-1CE10D38CE53}"/>
            </c:ext>
          </c:extLst>
        </c:ser>
        <c:ser>
          <c:idx val="1"/>
          <c:order val="1"/>
          <c:tx>
            <c:strRef>
              <c:f>Sheet2!$L$308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Sheet2!$L$309:$L$310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0-4A82-BF1E-1CE10D38CE53}"/>
            </c:ext>
          </c:extLst>
        </c:ser>
        <c:ser>
          <c:idx val="2"/>
          <c:order val="2"/>
          <c:tx>
            <c:strRef>
              <c:f>Sheet2!$M$308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Sheet2!$M$309:$M$310</c:f>
              <c:numCache>
                <c:formatCode>General</c:formatCode>
                <c:ptCount val="2"/>
                <c:pt idx="0">
                  <c:v>19</c:v>
                </c:pt>
                <c:pt idx="1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0-4A82-BF1E-1CE10D38CE53}"/>
            </c:ext>
          </c:extLst>
        </c:ser>
        <c:ser>
          <c:idx val="3"/>
          <c:order val="3"/>
          <c:tx>
            <c:strRef>
              <c:f>Sheet2!$N$308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Sheet2!$N$309:$N$310</c:f>
              <c:numCache>
                <c:formatCode>General</c:formatCode>
                <c:ptCount val="2"/>
                <c:pt idx="0">
                  <c:v>-6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0-4A82-BF1E-1CE10D38CE53}"/>
            </c:ext>
          </c:extLst>
        </c:ser>
        <c:ser>
          <c:idx val="4"/>
          <c:order val="4"/>
          <c:tx>
            <c:strRef>
              <c:f>Sheet2!$O$308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Sheet2!$O$309:$O$310</c:f>
              <c:numCache>
                <c:formatCode>General</c:formatCode>
                <c:ptCount val="2"/>
                <c:pt idx="0">
                  <c:v>14</c:v>
                </c:pt>
                <c:pt idx="1">
                  <c:v>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30-4A82-BF1E-1CE10D38C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68072"/>
        <c:axId val="357171992"/>
      </c:barChart>
      <c:catAx>
        <c:axId val="35716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1992"/>
        <c:crosses val="autoZero"/>
        <c:auto val="1"/>
        <c:lblAlgn val="ctr"/>
        <c:lblOffset val="100"/>
        <c:noMultiLvlLbl val="0"/>
      </c:catAx>
      <c:valAx>
        <c:axId val="35717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6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Sheet2!$K$299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Sheet2!$K$300:$K$304</c:f>
              <c:numCache>
                <c:formatCode>General</c:formatCode>
                <c:ptCount val="5"/>
                <c:pt idx="0">
                  <c:v>2</c:v>
                </c:pt>
                <c:pt idx="1">
                  <c:v>-8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2-46B8-ACBB-FD674DBA351C}"/>
            </c:ext>
          </c:extLst>
        </c:ser>
        <c:ser>
          <c:idx val="1"/>
          <c:order val="1"/>
          <c:tx>
            <c:strRef>
              <c:f>Sheet2!$L$299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Sheet2!$L$300:$L$304</c:f>
              <c:numCache>
                <c:formatCode>General</c:formatCode>
                <c:ptCount val="5"/>
                <c:pt idx="0">
                  <c:v>7</c:v>
                </c:pt>
                <c:pt idx="1">
                  <c:v>-6</c:v>
                </c:pt>
                <c:pt idx="2">
                  <c:v>-3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2-46B8-ACBB-FD674DBA351C}"/>
            </c:ext>
          </c:extLst>
        </c:ser>
        <c:ser>
          <c:idx val="2"/>
          <c:order val="2"/>
          <c:tx>
            <c:strRef>
              <c:f>Sheet2!$M$299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Sheet2!$M$300:$M$304</c:f>
              <c:numCache>
                <c:formatCode>General</c:formatCode>
                <c:ptCount val="5"/>
                <c:pt idx="0">
                  <c:v>-8</c:v>
                </c:pt>
                <c:pt idx="1">
                  <c:v>13</c:v>
                </c:pt>
                <c:pt idx="2">
                  <c:v>-4</c:v>
                </c:pt>
                <c:pt idx="3">
                  <c:v>0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92-46B8-ACBB-FD674DBA351C}"/>
            </c:ext>
          </c:extLst>
        </c:ser>
        <c:ser>
          <c:idx val="3"/>
          <c:order val="3"/>
          <c:tx>
            <c:strRef>
              <c:f>Sheet2!$N$299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Sheet2!$N$300:$N$304</c:f>
              <c:numCache>
                <c:formatCode>General</c:formatCode>
                <c:ptCount val="5"/>
                <c:pt idx="0">
                  <c:v>-4</c:v>
                </c:pt>
                <c:pt idx="1">
                  <c:v>11</c:v>
                </c:pt>
                <c:pt idx="2">
                  <c:v>-2</c:v>
                </c:pt>
                <c:pt idx="3">
                  <c:v>-7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92-46B8-ACBB-FD674DBA351C}"/>
            </c:ext>
          </c:extLst>
        </c:ser>
        <c:ser>
          <c:idx val="4"/>
          <c:order val="4"/>
          <c:tx>
            <c:strRef>
              <c:f>Sheet2!$O$299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Sheet2!$O$300:$O$304</c:f>
              <c:numCache>
                <c:formatCode>General</c:formatCode>
                <c:ptCount val="5"/>
                <c:pt idx="0">
                  <c:v>-10</c:v>
                </c:pt>
                <c:pt idx="1">
                  <c:v>10</c:v>
                </c:pt>
                <c:pt idx="2">
                  <c:v>4</c:v>
                </c:pt>
                <c:pt idx="3">
                  <c:v>-2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92-46B8-ACBB-FD674DBA3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72384"/>
        <c:axId val="357167680"/>
      </c:barChart>
      <c:catAx>
        <c:axId val="3571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67680"/>
        <c:crosses val="autoZero"/>
        <c:auto val="1"/>
        <c:lblAlgn val="ctr"/>
        <c:lblOffset val="100"/>
        <c:noMultiLvlLbl val="0"/>
      </c:catAx>
      <c:valAx>
        <c:axId val="35716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815613874640664E-2"/>
          <c:y val="1.1087702767228657E-2"/>
          <c:w val="0.94471898584146397"/>
          <c:h val="0.905743797212743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Sheet2!$B$484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Sheet2!$A$485:$A$490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70+</c:v>
                </c:pt>
              </c:strCache>
            </c:strRef>
          </c:cat>
          <c:val>
            <c:numRef>
              <c:f>Sheet2!$B$485:$B$490</c:f>
              <c:numCache>
                <c:formatCode>General</c:formatCode>
                <c:ptCount val="6"/>
                <c:pt idx="0">
                  <c:v>-2</c:v>
                </c:pt>
                <c:pt idx="1">
                  <c:v>0</c:v>
                </c:pt>
                <c:pt idx="2">
                  <c:v>-2</c:v>
                </c:pt>
                <c:pt idx="3">
                  <c:v>-7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A-4EB4-B907-795D88ECF7E3}"/>
            </c:ext>
          </c:extLst>
        </c:ser>
        <c:ser>
          <c:idx val="1"/>
          <c:order val="1"/>
          <c:tx>
            <c:strRef>
              <c:f>Sheet2!$C$484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Sheet2!$A$485:$A$490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70+</c:v>
                </c:pt>
              </c:strCache>
            </c:strRef>
          </c:cat>
          <c:val>
            <c:numRef>
              <c:f>Sheet2!$C$485:$C$490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-3</c:v>
                </c:pt>
                <c:pt idx="5">
                  <c:v>-11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A-4EB4-B907-795D88ECF7E3}"/>
            </c:ext>
          </c:extLst>
        </c:ser>
        <c:ser>
          <c:idx val="2"/>
          <c:order val="2"/>
          <c:tx>
            <c:strRef>
              <c:f>Sheet2!$D$484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Sheet2!$A$485:$A$490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70+</c:v>
                </c:pt>
              </c:strCache>
            </c:strRef>
          </c:cat>
          <c:val>
            <c:numRef>
              <c:f>Sheet2!$D$485:$D$490</c:f>
              <c:numCache>
                <c:formatCode>General</c:formatCode>
                <c:ptCount val="6"/>
                <c:pt idx="0">
                  <c:v>-6</c:v>
                </c:pt>
                <c:pt idx="1">
                  <c:v>2</c:v>
                </c:pt>
                <c:pt idx="2">
                  <c:v>3</c:v>
                </c:pt>
                <c:pt idx="3">
                  <c:v>-1</c:v>
                </c:pt>
                <c:pt idx="4">
                  <c:v>4</c:v>
                </c:pt>
                <c:pt idx="5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A-4EB4-B907-795D88ECF7E3}"/>
            </c:ext>
          </c:extLst>
        </c:ser>
        <c:ser>
          <c:idx val="3"/>
          <c:order val="3"/>
          <c:tx>
            <c:strRef>
              <c:f>Sheet2!$E$484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Sheet2!$A$485:$A$490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70+</c:v>
                </c:pt>
              </c:strCache>
            </c:strRef>
          </c:cat>
          <c:val>
            <c:numRef>
              <c:f>Sheet2!$E$485:$E$490</c:f>
              <c:numCache>
                <c:formatCode>General</c:formatCode>
                <c:ptCount val="6"/>
                <c:pt idx="0">
                  <c:v>1</c:v>
                </c:pt>
                <c:pt idx="1">
                  <c:v>-3</c:v>
                </c:pt>
                <c:pt idx="2">
                  <c:v>-5</c:v>
                </c:pt>
                <c:pt idx="3">
                  <c:v>11</c:v>
                </c:pt>
                <c:pt idx="4">
                  <c:v>1</c:v>
                </c:pt>
                <c:pt idx="5">
                  <c:v>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A-4EB4-B907-795D88ECF7E3}"/>
            </c:ext>
          </c:extLst>
        </c:ser>
        <c:ser>
          <c:idx val="4"/>
          <c:order val="4"/>
          <c:tx>
            <c:strRef>
              <c:f>Sheet2!$F$484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Sheet2!$A$485:$A$490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70+</c:v>
                </c:pt>
              </c:strCache>
            </c:strRef>
          </c:cat>
          <c:val>
            <c:numRef>
              <c:f>Sheet2!$F$485:$F$490</c:f>
              <c:numCache>
                <c:formatCode>General</c:formatCode>
                <c:ptCount val="6"/>
                <c:pt idx="0">
                  <c:v>-4</c:v>
                </c:pt>
                <c:pt idx="1">
                  <c:v>-3</c:v>
                </c:pt>
                <c:pt idx="2">
                  <c:v>1</c:v>
                </c:pt>
                <c:pt idx="3">
                  <c:v>4</c:v>
                </c:pt>
                <c:pt idx="4">
                  <c:v>-5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6A-4EB4-B907-795D88ECF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Sheet2!$K$287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Sheet2!$K$288:$K$297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-2</c:v>
                </c:pt>
                <c:pt idx="3">
                  <c:v>0</c:v>
                </c:pt>
                <c:pt idx="4">
                  <c:v>-3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-1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6-4599-9122-1DE5AA35F4BA}"/>
            </c:ext>
          </c:extLst>
        </c:ser>
        <c:ser>
          <c:idx val="1"/>
          <c:order val="1"/>
          <c:tx>
            <c:strRef>
              <c:f>Sheet2!$L$287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Sheet2!$L$288:$L$297</c:f>
              <c:numCache>
                <c:formatCode>General</c:formatCode>
                <c:ptCount val="10"/>
                <c:pt idx="0">
                  <c:v>18</c:v>
                </c:pt>
                <c:pt idx="1">
                  <c:v>4</c:v>
                </c:pt>
                <c:pt idx="2">
                  <c:v>-7</c:v>
                </c:pt>
                <c:pt idx="3">
                  <c:v>-16</c:v>
                </c:pt>
                <c:pt idx="4">
                  <c:v>-2</c:v>
                </c:pt>
                <c:pt idx="5">
                  <c:v>-3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6-4599-9122-1DE5AA35F4BA}"/>
            </c:ext>
          </c:extLst>
        </c:ser>
        <c:ser>
          <c:idx val="2"/>
          <c:order val="2"/>
          <c:tx>
            <c:strRef>
              <c:f>Sheet2!$M$287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Sheet2!$M$288:$M$297</c:f>
              <c:numCache>
                <c:formatCode>General</c:formatCode>
                <c:ptCount val="10"/>
                <c:pt idx="0">
                  <c:v>-9</c:v>
                </c:pt>
                <c:pt idx="1">
                  <c:v>2</c:v>
                </c:pt>
                <c:pt idx="2">
                  <c:v>21</c:v>
                </c:pt>
                <c:pt idx="3">
                  <c:v>-1</c:v>
                </c:pt>
                <c:pt idx="4">
                  <c:v>-8</c:v>
                </c:pt>
                <c:pt idx="5">
                  <c:v>3</c:v>
                </c:pt>
                <c:pt idx="6">
                  <c:v>2</c:v>
                </c:pt>
                <c:pt idx="7">
                  <c:v>-9</c:v>
                </c:pt>
                <c:pt idx="8">
                  <c:v>3</c:v>
                </c:pt>
                <c:pt idx="9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6-4599-9122-1DE5AA35F4BA}"/>
            </c:ext>
          </c:extLst>
        </c:ser>
        <c:ser>
          <c:idx val="3"/>
          <c:order val="3"/>
          <c:tx>
            <c:strRef>
              <c:f>Sheet2!$N$287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9498525073747392E-3"/>
                  <c:y val="-3.378378378378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C6-41C9-B5F5-9F2033CB79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Sheet2!$N$288:$N$297</c:f>
              <c:numCache>
                <c:formatCode>General</c:formatCode>
                <c:ptCount val="10"/>
                <c:pt idx="0">
                  <c:v>-6</c:v>
                </c:pt>
                <c:pt idx="1">
                  <c:v>-1</c:v>
                </c:pt>
                <c:pt idx="2">
                  <c:v>-8</c:v>
                </c:pt>
                <c:pt idx="3">
                  <c:v>0</c:v>
                </c:pt>
                <c:pt idx="4">
                  <c:v>14</c:v>
                </c:pt>
                <c:pt idx="5">
                  <c:v>-4</c:v>
                </c:pt>
                <c:pt idx="6">
                  <c:v>3</c:v>
                </c:pt>
                <c:pt idx="7">
                  <c:v>1</c:v>
                </c:pt>
                <c:pt idx="8">
                  <c:v>-2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6-4599-9122-1DE5AA35F4BA}"/>
            </c:ext>
          </c:extLst>
        </c:ser>
        <c:ser>
          <c:idx val="4"/>
          <c:order val="4"/>
          <c:tx>
            <c:strRef>
              <c:f>Sheet2!$O$287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Sheet2!$O$288:$O$297</c:f>
              <c:numCache>
                <c:formatCode>General</c:formatCode>
                <c:ptCount val="10"/>
                <c:pt idx="0">
                  <c:v>-9</c:v>
                </c:pt>
                <c:pt idx="1">
                  <c:v>-3</c:v>
                </c:pt>
                <c:pt idx="2">
                  <c:v>-1</c:v>
                </c:pt>
                <c:pt idx="3">
                  <c:v>11</c:v>
                </c:pt>
                <c:pt idx="4">
                  <c:v>-1</c:v>
                </c:pt>
                <c:pt idx="5">
                  <c:v>3</c:v>
                </c:pt>
                <c:pt idx="6">
                  <c:v>-2</c:v>
                </c:pt>
                <c:pt idx="7">
                  <c:v>0</c:v>
                </c:pt>
                <c:pt idx="8">
                  <c:v>5</c:v>
                </c:pt>
                <c:pt idx="9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6-4599-9122-1DE5AA35F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896688"/>
        <c:axId val="358902568"/>
      </c:barChart>
      <c:catAx>
        <c:axId val="35889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02568"/>
        <c:crosses val="autoZero"/>
        <c:auto val="1"/>
        <c:lblAlgn val="ctr"/>
        <c:lblOffset val="100"/>
        <c:noMultiLvlLbl val="0"/>
      </c:catAx>
      <c:valAx>
        <c:axId val="35890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89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Sheet2!$K$266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Sheet2!$K$267:$K$268</c:f>
              <c:numCache>
                <c:formatCode>General</c:formatCode>
                <c:ptCount val="2"/>
                <c:pt idx="0">
                  <c:v>-8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3-4461-9866-5E12581180A6}"/>
            </c:ext>
          </c:extLst>
        </c:ser>
        <c:ser>
          <c:idx val="1"/>
          <c:order val="1"/>
          <c:tx>
            <c:strRef>
              <c:f>Sheet2!$L$266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Sheet2!$L$267:$L$268</c:f>
              <c:numCache>
                <c:formatCode>General</c:formatCode>
                <c:ptCount val="2"/>
                <c:pt idx="0">
                  <c:v>2</c:v>
                </c:pt>
                <c:pt idx="1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3-4461-9866-5E12581180A6}"/>
            </c:ext>
          </c:extLst>
        </c:ser>
        <c:ser>
          <c:idx val="2"/>
          <c:order val="2"/>
          <c:tx>
            <c:strRef>
              <c:f>Sheet2!$M$266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Sheet2!$M$267:$M$268</c:f>
              <c:numCache>
                <c:formatCode>General</c:formatCode>
                <c:ptCount val="2"/>
                <c:pt idx="0">
                  <c:v>0</c:v>
                </c:pt>
                <c:pt idx="1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B3-4461-9866-5E12581180A6}"/>
            </c:ext>
          </c:extLst>
        </c:ser>
        <c:ser>
          <c:idx val="3"/>
          <c:order val="3"/>
          <c:tx>
            <c:strRef>
              <c:f>Sheet2!$N$266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Sheet2!$N$267:$N$268</c:f>
              <c:numCache>
                <c:formatCode>General</c:formatCode>
                <c:ptCount val="2"/>
                <c:pt idx="0">
                  <c:v>4</c:v>
                </c:pt>
                <c:pt idx="1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B3-4461-9866-5E12581180A6}"/>
            </c:ext>
          </c:extLst>
        </c:ser>
        <c:ser>
          <c:idx val="4"/>
          <c:order val="4"/>
          <c:tx>
            <c:strRef>
              <c:f>Sheet2!$O$266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Sheet2!$O$267:$O$268</c:f>
              <c:numCache>
                <c:formatCode>General</c:formatCode>
                <c:ptCount val="2"/>
                <c:pt idx="0">
                  <c:v>4</c:v>
                </c:pt>
                <c:pt idx="1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B3-4461-9866-5E1258118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69248"/>
        <c:axId val="357173560"/>
      </c:barChart>
      <c:catAx>
        <c:axId val="3571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3560"/>
        <c:crosses val="autoZero"/>
        <c:auto val="1"/>
        <c:lblAlgn val="ctr"/>
        <c:lblOffset val="100"/>
        <c:noMultiLvlLbl val="0"/>
      </c:catAx>
      <c:valAx>
        <c:axId val="35717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899751469119463E-2"/>
          <c:y val="0.19551655001458151"/>
          <c:w val="0.92515044994375706"/>
          <c:h val="0.78866617914661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Sheet2!$K$278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Sheet2!$K$279:$K$283</c:f>
              <c:numCache>
                <c:formatCode>General</c:formatCode>
                <c:ptCount val="5"/>
                <c:pt idx="0">
                  <c:v>-2</c:v>
                </c:pt>
                <c:pt idx="1">
                  <c:v>-9</c:v>
                </c:pt>
                <c:pt idx="2">
                  <c:v>1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C-47F3-A712-95A5B094F169}"/>
            </c:ext>
          </c:extLst>
        </c:ser>
        <c:ser>
          <c:idx val="1"/>
          <c:order val="1"/>
          <c:tx>
            <c:strRef>
              <c:f>Sheet2!$L$278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Sheet2!$L$279:$L$283</c:f>
              <c:numCache>
                <c:formatCode>General</c:formatCode>
                <c:ptCount val="5"/>
                <c:pt idx="0">
                  <c:v>-2</c:v>
                </c:pt>
                <c:pt idx="1">
                  <c:v>6</c:v>
                </c:pt>
                <c:pt idx="2">
                  <c:v>-3</c:v>
                </c:pt>
                <c:pt idx="3">
                  <c:v>-3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3C-47F3-A712-95A5B094F169}"/>
            </c:ext>
          </c:extLst>
        </c:ser>
        <c:ser>
          <c:idx val="2"/>
          <c:order val="2"/>
          <c:tx>
            <c:strRef>
              <c:f>Sheet2!$M$278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Sheet2!$M$279:$M$283</c:f>
              <c:numCache>
                <c:formatCode>General</c:formatCode>
                <c:ptCount val="5"/>
                <c:pt idx="0">
                  <c:v>0</c:v>
                </c:pt>
                <c:pt idx="1">
                  <c:v>-11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3C-47F3-A712-95A5B094F169}"/>
            </c:ext>
          </c:extLst>
        </c:ser>
        <c:ser>
          <c:idx val="3"/>
          <c:order val="3"/>
          <c:tx>
            <c:strRef>
              <c:f>Sheet2!$N$278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Sheet2!$N$279:$N$283</c:f>
              <c:numCache>
                <c:formatCode>General</c:formatCode>
                <c:ptCount val="5"/>
                <c:pt idx="0">
                  <c:v>-6</c:v>
                </c:pt>
                <c:pt idx="1">
                  <c:v>-6</c:v>
                </c:pt>
                <c:pt idx="2">
                  <c:v>-3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3C-47F3-A712-95A5B094F169}"/>
            </c:ext>
          </c:extLst>
        </c:ser>
        <c:ser>
          <c:idx val="4"/>
          <c:order val="4"/>
          <c:tx>
            <c:strRef>
              <c:f>Sheet2!$O$278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Sheet2!$O$279:$O$283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-1</c:v>
                </c:pt>
                <c:pt idx="4">
                  <c:v>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3C-47F3-A712-95A5B094F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70032"/>
        <c:axId val="358902960"/>
      </c:barChart>
      <c:catAx>
        <c:axId val="35717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02960"/>
        <c:crosses val="autoZero"/>
        <c:auto val="1"/>
        <c:lblAlgn val="ctr"/>
        <c:lblOffset val="100"/>
        <c:noMultiLvlLbl val="0"/>
      </c:catAx>
      <c:valAx>
        <c:axId val="35890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Sheet2!$K$270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Sheet2!$K$271:$K$275</c:f>
              <c:numCache>
                <c:formatCode>General</c:formatCode>
                <c:ptCount val="5"/>
                <c:pt idx="0">
                  <c:v>7</c:v>
                </c:pt>
                <c:pt idx="1">
                  <c:v>-4</c:v>
                </c:pt>
                <c:pt idx="2">
                  <c:v>0</c:v>
                </c:pt>
                <c:pt idx="3">
                  <c:v>-2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1-4434-9327-4E54428539C1}"/>
            </c:ext>
          </c:extLst>
        </c:ser>
        <c:ser>
          <c:idx val="1"/>
          <c:order val="1"/>
          <c:tx>
            <c:strRef>
              <c:f>Sheet2!$L$270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Sheet2!$L$271:$L$275</c:f>
              <c:numCache>
                <c:formatCode>General</c:formatCode>
                <c:ptCount val="5"/>
                <c:pt idx="0">
                  <c:v>-6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1-4434-9327-4E54428539C1}"/>
            </c:ext>
          </c:extLst>
        </c:ser>
        <c:ser>
          <c:idx val="2"/>
          <c:order val="2"/>
          <c:tx>
            <c:strRef>
              <c:f>Sheet2!$M$270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Sheet2!$M$271:$M$275</c:f>
              <c:numCache>
                <c:formatCode>General</c:formatCode>
                <c:ptCount val="5"/>
                <c:pt idx="0">
                  <c:v>-11</c:v>
                </c:pt>
                <c:pt idx="1">
                  <c:v>12</c:v>
                </c:pt>
                <c:pt idx="2">
                  <c:v>-6</c:v>
                </c:pt>
                <c:pt idx="3">
                  <c:v>16</c:v>
                </c:pt>
                <c:pt idx="4">
                  <c:v>-11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1-4434-9327-4E54428539C1}"/>
            </c:ext>
          </c:extLst>
        </c:ser>
        <c:ser>
          <c:idx val="3"/>
          <c:order val="3"/>
          <c:tx>
            <c:strRef>
              <c:f>Sheet2!$N$270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Sheet2!$N$271:$N$275</c:f>
              <c:numCache>
                <c:formatCode>General</c:formatCode>
                <c:ptCount val="5"/>
                <c:pt idx="0">
                  <c:v>-11</c:v>
                </c:pt>
                <c:pt idx="1">
                  <c:v>-9</c:v>
                </c:pt>
                <c:pt idx="2">
                  <c:v>3</c:v>
                </c:pt>
                <c:pt idx="3">
                  <c:v>-3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E1-4434-9327-4E54428539C1}"/>
            </c:ext>
          </c:extLst>
        </c:ser>
        <c:ser>
          <c:idx val="4"/>
          <c:order val="4"/>
          <c:tx>
            <c:strRef>
              <c:f>Sheet2!$O$270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Sheet2!$O$271:$O$275</c:f>
              <c:numCache>
                <c:formatCode>General</c:formatCode>
                <c:ptCount val="5"/>
                <c:pt idx="0">
                  <c:v>-2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E1-4434-9327-4E5442853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174344"/>
        <c:axId val="357174736"/>
      </c:barChart>
      <c:catAx>
        <c:axId val="35717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4736"/>
        <c:crosses val="autoZero"/>
        <c:auto val="1"/>
        <c:lblAlgn val="ctr"/>
        <c:lblOffset val="100"/>
        <c:noMultiLvlLbl val="0"/>
      </c:catAx>
      <c:valAx>
        <c:axId val="35717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74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0.35013</cdr:x>
      <cdr:y>0.07746</cdr:y>
    </cdr:from>
    <cdr:to>
      <cdr:x>0.35097</cdr:x>
      <cdr:y>0.87283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3032004" y="487156"/>
          <a:ext cx="7271" cy="5002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0.07514</cdr:y>
    </cdr:from>
    <cdr:to>
      <cdr:x>0.66919</cdr:x>
      <cdr:y>0.87052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773168" y="472615"/>
          <a:ext cx="21813" cy="50024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0.03275</cdr:x>
      <cdr:y>0.15029</cdr:y>
    </cdr:from>
    <cdr:to>
      <cdr:x>0.08984</cdr:x>
      <cdr:y>0.18497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3569" y="945229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35%</a:t>
          </a:r>
        </a:p>
      </cdr:txBody>
    </cdr:sp>
  </cdr:relSizeAnchor>
  <cdr:relSizeAnchor xmlns:cdr="http://schemas.openxmlformats.org/drawingml/2006/chartDrawing">
    <cdr:from>
      <cdr:x>0.17043</cdr:x>
      <cdr:y>0.15374</cdr:y>
    </cdr:from>
    <cdr:to>
      <cdr:x>0.22753</cdr:x>
      <cdr:y>0.18842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75914" y="966945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52%</a:t>
          </a:r>
        </a:p>
      </cdr:txBody>
    </cdr:sp>
  </cdr:relSizeAnchor>
  <cdr:relSizeAnchor xmlns:cdr="http://schemas.openxmlformats.org/drawingml/2006/chartDrawing">
    <cdr:from>
      <cdr:x>0.28462</cdr:x>
      <cdr:y>0.15374</cdr:y>
    </cdr:from>
    <cdr:to>
      <cdr:x>0.34172</cdr:x>
      <cdr:y>0.18842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64769" y="966945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13%</a:t>
          </a:r>
        </a:p>
      </cdr:txBody>
    </cdr:sp>
  </cdr:relSizeAnchor>
  <cdr:relSizeAnchor xmlns:cdr="http://schemas.openxmlformats.org/drawingml/2006/chartDrawing">
    <cdr:from>
      <cdr:x>0.3879</cdr:x>
      <cdr:y>0.15143</cdr:y>
    </cdr:from>
    <cdr:to>
      <cdr:x>0.44499</cdr:x>
      <cdr:y>0.18611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59101" y="952403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4%</a:t>
          </a:r>
        </a:p>
      </cdr:txBody>
    </cdr:sp>
  </cdr:relSizeAnchor>
  <cdr:relSizeAnchor xmlns:cdr="http://schemas.openxmlformats.org/drawingml/2006/chartDrawing">
    <cdr:from>
      <cdr:x>0.48949</cdr:x>
      <cdr:y>0.15259</cdr:y>
    </cdr:from>
    <cdr:to>
      <cdr:x>0.54659</cdr:x>
      <cdr:y>0.18727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238891" y="959674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34%</a:t>
          </a:r>
        </a:p>
      </cdr:txBody>
    </cdr:sp>
  </cdr:relSizeAnchor>
  <cdr:relSizeAnchor xmlns:cdr="http://schemas.openxmlformats.org/drawingml/2006/chartDrawing">
    <cdr:from>
      <cdr:x>0.60116</cdr:x>
      <cdr:y>0.15259</cdr:y>
    </cdr:from>
    <cdr:to>
      <cdr:x>0.65826</cdr:x>
      <cdr:y>0.18727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05933" y="959674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62%</a:t>
          </a:r>
        </a:p>
      </cdr:txBody>
    </cdr:sp>
  </cdr:relSizeAnchor>
  <cdr:relSizeAnchor xmlns:cdr="http://schemas.openxmlformats.org/drawingml/2006/chartDrawing">
    <cdr:from>
      <cdr:x>0.70796</cdr:x>
      <cdr:y>0.025</cdr:y>
    </cdr:from>
    <cdr:to>
      <cdr:x>0.79023</cdr:x>
      <cdr:y>0.06156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096000" y="152400"/>
          <a:ext cx="708394" cy="222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18%</a:t>
          </a:r>
        </a:p>
      </cdr:txBody>
    </cdr:sp>
  </cdr:relSizeAnchor>
  <cdr:relSizeAnchor xmlns:cdr="http://schemas.openxmlformats.org/drawingml/2006/chartDrawing">
    <cdr:from>
      <cdr:x>0.81023</cdr:x>
      <cdr:y>0.14796</cdr:y>
    </cdr:from>
    <cdr:to>
      <cdr:x>0.86733</cdr:x>
      <cdr:y>0.18264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016410" y="930590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58%</a:t>
          </a:r>
        </a:p>
      </cdr:txBody>
    </cdr:sp>
  </cdr:relSizeAnchor>
  <cdr:relSizeAnchor xmlns:cdr="http://schemas.openxmlformats.org/drawingml/2006/chartDrawing">
    <cdr:from>
      <cdr:x>0.92862</cdr:x>
      <cdr:y>0.14912</cdr:y>
    </cdr:from>
    <cdr:to>
      <cdr:x>0.98571</cdr:x>
      <cdr:y>0.1838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041619" y="937861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24%</a:t>
          </a:r>
        </a:p>
      </cdr:txBody>
    </cdr:sp>
  </cdr:relSizeAnchor>
  <cdr:relSizeAnchor xmlns:cdr="http://schemas.openxmlformats.org/drawingml/2006/chartDrawing">
    <cdr:from>
      <cdr:x>0.67257</cdr:x>
      <cdr:y>0.00477</cdr:y>
    </cdr:from>
    <cdr:to>
      <cdr:x>0.77876</cdr:x>
      <cdr:y>0.92432</cdr:y>
    </cdr:to>
    <cdr:sp macro="" textlink="">
      <cdr:nvSpPr>
        <cdr:cNvPr id="15" name="Rounded Rectangle 14"/>
        <cdr:cNvSpPr/>
      </cdr:nvSpPr>
      <cdr:spPr bwMode="auto">
        <a:xfrm xmlns:a="http://schemas.openxmlformats.org/drawingml/2006/main">
          <a:off x="5791200" y="29095"/>
          <a:ext cx="914400" cy="560554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non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0.42065</cdr:x>
      <cdr:y>0.09827</cdr:y>
    </cdr:from>
    <cdr:to>
      <cdr:x>0.42149</cdr:x>
      <cdr:y>0.86705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642767" y="618034"/>
          <a:ext cx="7271" cy="48352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0.22334</cdr:x>
      <cdr:y>0.10751</cdr:y>
    </cdr:from>
    <cdr:to>
      <cdr:x>0.2267</cdr:x>
      <cdr:y>0.87052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934084" y="676202"/>
          <a:ext cx="29084" cy="47988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0.50798</cdr:x>
      <cdr:y>0.10636</cdr:y>
    </cdr:from>
    <cdr:to>
      <cdr:x>0.50966</cdr:x>
      <cdr:y>0.87283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398950" y="668931"/>
          <a:ext cx="14542" cy="48206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0.80603</cdr:x>
      <cdr:y>0.11329</cdr:y>
    </cdr:from>
    <cdr:to>
      <cdr:x>0.80856</cdr:x>
      <cdr:y>0.93755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980017" y="712557"/>
          <a:ext cx="21949" cy="518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0.68178</cdr:x>
      <cdr:y>0.11098</cdr:y>
    </cdr:from>
    <cdr:to>
      <cdr:x>0.79765</cdr:x>
      <cdr:y>0.14451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04051" y="698017"/>
          <a:ext cx="100339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</cdr:txBody>
    </cdr:sp>
  </cdr:relSizeAnchor>
  <cdr:relSizeAnchor xmlns:cdr="http://schemas.openxmlformats.org/drawingml/2006/chartDrawing">
    <cdr:from>
      <cdr:x>0.67254</cdr:x>
      <cdr:y>0.46703</cdr:y>
    </cdr:from>
    <cdr:to>
      <cdr:x>0.77161</cdr:x>
      <cdr:y>0.50056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823990" y="2937346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0.04785</cdr:x>
      <cdr:y>0.1364</cdr:y>
    </cdr:from>
    <cdr:to>
      <cdr:x>0.16037</cdr:x>
      <cdr:y>0.16993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4372" y="857855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Cruz</a:t>
          </a:r>
        </a:p>
      </cdr:txBody>
    </cdr:sp>
  </cdr:relSizeAnchor>
  <cdr:relSizeAnchor xmlns:cdr="http://schemas.openxmlformats.org/drawingml/2006/chartDrawing">
    <cdr:from>
      <cdr:x>0.86313</cdr:x>
      <cdr:y>0.43929</cdr:y>
    </cdr:from>
    <cdr:to>
      <cdr:x>0.9622</cdr:x>
      <cdr:y>0.47282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474483" y="2762880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0.23509</cdr:x>
      <cdr:y>0.26126</cdr:y>
    </cdr:from>
    <cdr:to>
      <cdr:x>0.33416</cdr:x>
      <cdr:y>0.29479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035781" y="1643147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0.23148</cdr:x>
      <cdr:y>0.07168</cdr:y>
    </cdr:from>
    <cdr:to>
      <cdr:x>0.23678</cdr:x>
      <cdr:y>0.85135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905000" y="404189"/>
          <a:ext cx="43605" cy="43964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0.51204</cdr:x>
      <cdr:y>0.08108</cdr:y>
    </cdr:from>
    <cdr:to>
      <cdr:x>0.51372</cdr:x>
      <cdr:y>0.84755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213889" y="457200"/>
          <a:ext cx="13826" cy="43219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0.70529</cdr:x>
      <cdr:y>0.07398</cdr:y>
    </cdr:from>
    <cdr:to>
      <cdr:x>0.71296</cdr:x>
      <cdr:y>0.85135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 flipV="1">
          <a:off x="5804255" y="417159"/>
          <a:ext cx="63145" cy="43834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0.85474</cdr:x>
      <cdr:y>0.09826</cdr:y>
    </cdr:from>
    <cdr:to>
      <cdr:x>0.97061</cdr:x>
      <cdr:y>0.13179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01870" y="618017"/>
          <a:ext cx="100340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 Trump</a:t>
          </a:r>
        </a:p>
      </cdr:txBody>
    </cdr:sp>
  </cdr:relSizeAnchor>
  <cdr:relSizeAnchor xmlns:cdr="http://schemas.openxmlformats.org/drawingml/2006/chartDrawing">
    <cdr:from>
      <cdr:x>0.62963</cdr:x>
      <cdr:y>0.46647</cdr:y>
    </cdr:from>
    <cdr:to>
      <cdr:x>0.7287</cdr:x>
      <cdr:y>0.5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181600" y="2630331"/>
          <a:ext cx="815307" cy="189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0.0764</cdr:x>
      <cdr:y>0.1468</cdr:y>
    </cdr:from>
    <cdr:to>
      <cdr:x>0.18892</cdr:x>
      <cdr:y>0.18033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61586" y="923294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0.3837</cdr:x>
      <cdr:y>0.11212</cdr:y>
    </cdr:from>
    <cdr:to>
      <cdr:x>0.49957</cdr:x>
      <cdr:y>0.14565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322747" y="705189"/>
          <a:ext cx="100340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 Trump</a:t>
          </a:r>
        </a:p>
      </cdr:txBody>
    </cdr:sp>
  </cdr:relSizeAnchor>
  <cdr:relSizeAnchor xmlns:cdr="http://schemas.openxmlformats.org/drawingml/2006/chartDrawing">
    <cdr:from>
      <cdr:x>0.56674</cdr:x>
      <cdr:y>0.24392</cdr:y>
    </cdr:from>
    <cdr:to>
      <cdr:x>0.67926</cdr:x>
      <cdr:y>0.27745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907823" y="1534082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0.27778</cdr:x>
      <cdr:y>0.13717</cdr:y>
    </cdr:from>
    <cdr:to>
      <cdr:x>0.56414</cdr:x>
      <cdr:y>0.39571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2286000" y="761047"/>
          <a:ext cx="2356658" cy="143446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0.28241</cdr:x>
      <cdr:y>0.67039</cdr:y>
    </cdr:from>
    <cdr:to>
      <cdr:x>0.48611</cdr:x>
      <cdr:y>0.72532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2324100" y="3719512"/>
          <a:ext cx="1676400" cy="304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rgbClr val="E59BC9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0.27523</cdr:x>
      <cdr:y>0.09589</cdr:y>
    </cdr:from>
    <cdr:to>
      <cdr:x>0.84404</cdr:x>
      <cdr:y>0.15068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2286000" y="533400"/>
          <a:ext cx="4724400" cy="304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rgbClr val="E59BC9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0.29817</cdr:x>
      <cdr:y>0.16588</cdr:y>
    </cdr:from>
    <cdr:to>
      <cdr:x>0.5</cdr:x>
      <cdr:y>0.22067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2476500" y="922712"/>
          <a:ext cx="1676400" cy="304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rgbClr val="E59BC9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0.32174</cdr:x>
      <cdr:y>0.78378</cdr:y>
    </cdr:from>
    <cdr:to>
      <cdr:x>0.84348</cdr:x>
      <cdr:y>0.85135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2819400" y="4419600"/>
          <a:ext cx="4572000" cy="3810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0.33913</cdr:x>
      <cdr:y>0.08108</cdr:y>
    </cdr:from>
    <cdr:to>
      <cdr:x>0.55652</cdr:x>
      <cdr:y>0.2027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2971800" y="457200"/>
          <a:ext cx="1905000" cy="685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0.33043</cdr:x>
      <cdr:y>0.37838</cdr:y>
    </cdr:from>
    <cdr:to>
      <cdr:x>0.46087</cdr:x>
      <cdr:y>0.43243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2895600" y="2133600"/>
          <a:ext cx="1143000" cy="304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6">
              <a:lumMod val="20000"/>
              <a:lumOff val="8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0.23894</cdr:x>
      <cdr:y>0.60563</cdr:y>
    </cdr:from>
    <cdr:to>
      <cdr:x>0.83186</cdr:x>
      <cdr:y>0.87324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2057400" y="3276600"/>
          <a:ext cx="5105400" cy="1447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0.03519</cdr:x>
      <cdr:y>0.05052</cdr:y>
    </cdr:from>
    <cdr:to>
      <cdr:x>0.15835</cdr:x>
      <cdr:y>0.92232</cdr:y>
    </cdr:to>
    <cdr:sp macro="" textlink="">
      <cdr:nvSpPr>
        <cdr:cNvPr id="2" name="Rounded Rectangle 1"/>
        <cdr:cNvSpPr/>
      </cdr:nvSpPr>
      <cdr:spPr bwMode="auto">
        <a:xfrm xmlns:a="http://schemas.openxmlformats.org/drawingml/2006/main">
          <a:off x="304800" y="278203"/>
          <a:ext cx="1066800" cy="48006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0.15365</cdr:x>
      <cdr:y>0.61734</cdr:y>
    </cdr:from>
    <cdr:to>
      <cdr:x>0.29911</cdr:x>
      <cdr:y>0.66936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3483" y="3410495"/>
          <a:ext cx="931042" cy="287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O'Malley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0.70612</cdr:x>
      <cdr:y>0.089</cdr:y>
    </cdr:from>
    <cdr:to>
      <cdr:x>0.79932</cdr:x>
      <cdr:y>0.14103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14808" y="559769"/>
          <a:ext cx="807080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Hogan</a:t>
          </a:r>
        </a:p>
      </cdr:txBody>
    </cdr:sp>
  </cdr:relSizeAnchor>
  <cdr:relSizeAnchor xmlns:cdr="http://schemas.openxmlformats.org/drawingml/2006/chartDrawing">
    <cdr:from>
      <cdr:x>0.23844</cdr:x>
      <cdr:y>0.29478</cdr:y>
    </cdr:from>
    <cdr:to>
      <cdr:x>0.35565</cdr:x>
      <cdr:y>0.34681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26207" y="1628512"/>
          <a:ext cx="750268" cy="287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err="1"/>
            <a:t>Neuman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0.44982</cdr:x>
      <cdr:y>0.54839</cdr:y>
    </cdr:from>
    <cdr:to>
      <cdr:x>0.54302</cdr:x>
      <cdr:y>0.60041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79187" y="3029592"/>
          <a:ext cx="596554" cy="287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Obama</a:t>
          </a:r>
        </a:p>
      </cdr:txBody>
    </cdr:sp>
  </cdr:relSizeAnchor>
  <cdr:relSizeAnchor xmlns:cdr="http://schemas.openxmlformats.org/drawingml/2006/chartDrawing">
    <cdr:from>
      <cdr:x>0.61964</cdr:x>
      <cdr:y>0.37339</cdr:y>
    </cdr:from>
    <cdr:to>
      <cdr:x>0.71284</cdr:x>
      <cdr:y>0.42542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65896" y="2348433"/>
          <a:ext cx="807080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Schuh</a:t>
          </a:r>
        </a:p>
      </cdr:txBody>
    </cdr:sp>
  </cdr:relSizeAnchor>
  <cdr:relSizeAnchor xmlns:cdr="http://schemas.openxmlformats.org/drawingml/2006/chartDrawing">
    <cdr:from>
      <cdr:x>0.5105</cdr:x>
      <cdr:y>0.11207</cdr:y>
    </cdr:from>
    <cdr:to>
      <cdr:x>0.51339</cdr:x>
      <cdr:y>0.90636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267608" y="619125"/>
          <a:ext cx="18517" cy="438806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0.51888</cdr:x>
      <cdr:y>0.82426</cdr:y>
    </cdr:from>
    <cdr:to>
      <cdr:x>0.72124</cdr:x>
      <cdr:y>0.87629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93376" y="5184120"/>
          <a:ext cx="1752405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After 2014 Elections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0.38636</cdr:x>
      <cdr:y>0.17742</cdr:y>
    </cdr:from>
    <cdr:to>
      <cdr:x>0.38636</cdr:x>
      <cdr:y>0.72581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1295400" y="838200"/>
          <a:ext cx="0" cy="259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0.68182</cdr:x>
      <cdr:y>0.17742</cdr:y>
    </cdr:from>
    <cdr:to>
      <cdr:x>0.68182</cdr:x>
      <cdr:y>0.72581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2286000" y="838200"/>
          <a:ext cx="1" cy="259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0.50964</cdr:x>
      <cdr:y>0.07746</cdr:y>
    </cdr:from>
    <cdr:to>
      <cdr:x>0.51217</cdr:x>
      <cdr:y>0.93178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413395" y="487156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0.5619</cdr:x>
      <cdr:y>0.13235</cdr:y>
    </cdr:from>
    <cdr:to>
      <cdr:x>0.66098</cdr:x>
      <cdr:y>0.19146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495800" y="685800"/>
          <a:ext cx="792739" cy="306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Clinton</a:t>
          </a:r>
        </a:p>
      </cdr:txBody>
    </cdr:sp>
  </cdr:relSizeAnchor>
  <cdr:relSizeAnchor xmlns:cdr="http://schemas.openxmlformats.org/drawingml/2006/chartDrawing">
    <cdr:from>
      <cdr:x>0.16708</cdr:x>
      <cdr:y>0.47744</cdr:y>
    </cdr:from>
    <cdr:to>
      <cdr:x>0.26615</cdr:x>
      <cdr:y>0.51097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446843" y="3002793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0.86145</cdr:x>
      <cdr:y>0.81502</cdr:y>
    </cdr:from>
    <cdr:to>
      <cdr:x>0.98993</cdr:x>
      <cdr:y>0.84854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59931" y="5125969"/>
          <a:ext cx="1112605" cy="21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Trump</a:t>
          </a:r>
        </a:p>
      </cdr:txBody>
    </cdr:sp>
  </cdr:relSizeAnchor>
  <cdr:relSizeAnchor xmlns:cdr="http://schemas.openxmlformats.org/drawingml/2006/chartDrawing">
    <cdr:from>
      <cdr:x>0.72291</cdr:x>
      <cdr:y>0.87397</cdr:y>
    </cdr:from>
    <cdr:to>
      <cdr:x>0.83543</cdr:x>
      <cdr:y>0.9075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60254" y="5496756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0.74638</cdr:x>
      <cdr:y>0.02806</cdr:y>
    </cdr:from>
    <cdr:to>
      <cdr:x>0.74638</cdr:x>
      <cdr:y>0.9401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 flipV="1">
          <a:off x="6463476" y="152400"/>
          <a:ext cx="0" cy="495300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0.43155</cdr:x>
      <cdr:y>0.07746</cdr:y>
    </cdr:from>
    <cdr:to>
      <cdr:x>0.43408</cdr:x>
      <cdr:y>0.93178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3737154" y="487178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0.23508</cdr:x>
      <cdr:y>0.07629</cdr:y>
    </cdr:from>
    <cdr:to>
      <cdr:x>0.23761</cdr:x>
      <cdr:y>0.93061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035749" y="479808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0.62047</cdr:x>
      <cdr:y>0.08554</cdr:y>
    </cdr:from>
    <cdr:to>
      <cdr:x>0.623</cdr:x>
      <cdr:y>0.93986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5373151" y="537973"/>
          <a:ext cx="21909" cy="5373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0.79595</cdr:x>
      <cdr:y>0.07398</cdr:y>
    </cdr:from>
    <cdr:to>
      <cdr:x>0.79848</cdr:x>
      <cdr:y>0.9283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892765" y="46527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0.06667</cdr:x>
      <cdr:y>0.20896</cdr:y>
    </cdr:from>
    <cdr:to>
      <cdr:x>0.16574</cdr:x>
      <cdr:y>0.24249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33400" y="1066800"/>
          <a:ext cx="792659" cy="171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0.69101</cdr:x>
      <cdr:y>0.74449</cdr:y>
    </cdr:from>
    <cdr:to>
      <cdr:x>0.80353</cdr:x>
      <cdr:y>0.77802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983956" y="4682405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Kasich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0.19144</cdr:x>
      <cdr:y>0.06936</cdr:y>
    </cdr:from>
    <cdr:to>
      <cdr:x>0.19563</cdr:x>
      <cdr:y>0.92948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657786" y="436260"/>
          <a:ext cx="36355" cy="54096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0.50964</cdr:x>
      <cdr:y>0.07746</cdr:y>
    </cdr:from>
    <cdr:to>
      <cdr:x>0.51217</cdr:x>
      <cdr:y>0.93178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413395" y="487156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0.35263</cdr:x>
      <cdr:y>0.07282</cdr:y>
    </cdr:from>
    <cdr:to>
      <cdr:x>0.35516</cdr:x>
      <cdr:y>0.92714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053720" y="457975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0.67505</cdr:x>
      <cdr:y>0.0786</cdr:y>
    </cdr:from>
    <cdr:to>
      <cdr:x>0.67758</cdr:x>
      <cdr:y>0.93292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5845781" y="494330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0.82786</cdr:x>
      <cdr:y>0.07629</cdr:y>
    </cdr:from>
    <cdr:to>
      <cdr:x>0.83039</cdr:x>
      <cdr:y>0.93061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7169101" y="479788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0.56927</cdr:x>
      <cdr:y>0.22659</cdr:y>
    </cdr:from>
    <cdr:to>
      <cdr:x>0.66835</cdr:x>
      <cdr:y>0.26012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29733" y="1425115"/>
          <a:ext cx="857977" cy="210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</cdr:txBody>
    </cdr:sp>
  </cdr:relSizeAnchor>
  <cdr:relSizeAnchor xmlns:cdr="http://schemas.openxmlformats.org/drawingml/2006/chartDrawing">
    <cdr:from>
      <cdr:x>0.07339</cdr:x>
      <cdr:y>0.14286</cdr:y>
    </cdr:from>
    <cdr:to>
      <cdr:x>0.17246</cdr:x>
      <cdr:y>0.17639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9600" y="762000"/>
          <a:ext cx="822856" cy="178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0.85809</cdr:x>
      <cdr:y>0.24623</cdr:y>
    </cdr:from>
    <cdr:to>
      <cdr:x>0.98657</cdr:x>
      <cdr:y>0.27975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30858" y="1548624"/>
          <a:ext cx="1112558" cy="210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Trump</a:t>
          </a:r>
        </a:p>
      </cdr:txBody>
    </cdr:sp>
  </cdr:relSizeAnchor>
  <cdr:relSizeAnchor xmlns:cdr="http://schemas.openxmlformats.org/drawingml/2006/chartDrawing">
    <cdr:from>
      <cdr:x>0.68829</cdr:x>
      <cdr:y>0.2495</cdr:y>
    </cdr:from>
    <cdr:to>
      <cdr:x>0.80081</cdr:x>
      <cdr:y>0.28303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965092" y="1569646"/>
          <a:ext cx="975163" cy="210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Cruz</a:t>
          </a:r>
        </a:p>
      </cdr:txBody>
    </cdr:sp>
  </cdr:relSizeAnchor>
  <cdr:relSizeAnchor xmlns:cdr="http://schemas.openxmlformats.org/drawingml/2006/chartDrawing">
    <cdr:from>
      <cdr:x>0.84575</cdr:x>
      <cdr:y>0.84546</cdr:y>
    </cdr:from>
    <cdr:to>
      <cdr:x>0.94482</cdr:x>
      <cdr:y>0.87899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329781" y="5318948"/>
          <a:ext cx="858597" cy="210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0.52961</cdr:x>
      <cdr:y>0.70714</cdr:y>
    </cdr:from>
    <cdr:to>
      <cdr:x>0.62868</cdr:x>
      <cdr:y>0.74067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589874" y="4448763"/>
          <a:ext cx="858597" cy="210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0.13602</cdr:x>
      <cdr:y>0.08208</cdr:y>
    </cdr:from>
    <cdr:to>
      <cdr:x>0.14021</cdr:x>
      <cdr:y>0.9422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177938" y="516214"/>
          <a:ext cx="36284" cy="54096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0.3266</cdr:x>
      <cdr:y>0.08324</cdr:y>
    </cdr:from>
    <cdr:to>
      <cdr:x>0.32913</cdr:x>
      <cdr:y>0.93756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2828279" y="523533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0.2292</cdr:x>
      <cdr:y>0.09132</cdr:y>
    </cdr:from>
    <cdr:to>
      <cdr:x>0.23173</cdr:x>
      <cdr:y>0.94564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1984852" y="574331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0.41728</cdr:x>
      <cdr:y>0.0786</cdr:y>
    </cdr:from>
    <cdr:to>
      <cdr:x>0.41981</cdr:x>
      <cdr:y>0.93292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3613547" y="494361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0.44584</cdr:x>
      <cdr:y>0.17621</cdr:y>
    </cdr:from>
    <cdr:to>
      <cdr:x>0.54492</cdr:x>
      <cdr:y>0.24278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853733" y="819151"/>
          <a:ext cx="634191" cy="309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</cdr:txBody>
    </cdr:sp>
  </cdr:relSizeAnchor>
  <cdr:relSizeAnchor xmlns:cdr="http://schemas.openxmlformats.org/drawingml/2006/chartDrawing">
    <cdr:from>
      <cdr:x>0.06884</cdr:x>
      <cdr:y>0.2705</cdr:y>
    </cdr:from>
    <cdr:to>
      <cdr:x>0.16791</cdr:x>
      <cdr:y>0.30403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96125" y="1701315"/>
          <a:ext cx="857977" cy="210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0.36267</cdr:x>
      <cdr:y>0.2027</cdr:y>
    </cdr:from>
    <cdr:to>
      <cdr:x>0.49115</cdr:x>
      <cdr:y>0.23622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122810" y="1143000"/>
          <a:ext cx="1106290" cy="189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Trump</a:t>
          </a:r>
        </a:p>
      </cdr:txBody>
    </cdr:sp>
  </cdr:relSizeAnchor>
  <cdr:relSizeAnchor xmlns:cdr="http://schemas.openxmlformats.org/drawingml/2006/chartDrawing">
    <cdr:from>
      <cdr:x>0.24936</cdr:x>
      <cdr:y>0.07628</cdr:y>
    </cdr:from>
    <cdr:to>
      <cdr:x>0.31738</cdr:x>
      <cdr:y>0.10981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159415" y="479771"/>
          <a:ext cx="589020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0.51384</cdr:x>
      <cdr:y>0.10981</cdr:y>
    </cdr:from>
    <cdr:to>
      <cdr:x>0.51637</cdr:x>
      <cdr:y>0.96413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4449750" y="69064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0.60872</cdr:x>
      <cdr:y>0.09941</cdr:y>
    </cdr:from>
    <cdr:to>
      <cdr:x>0.61125</cdr:x>
      <cdr:y>0.95373</cdr:y>
    </cdr:to>
    <cdr:cxnSp macro="">
      <cdr:nvCxnSpPr>
        <cdr:cNvPr id="15" name="Straight Connector 14"/>
        <cdr:cNvCxnSpPr/>
      </cdr:nvCxnSpPr>
      <cdr:spPr>
        <a:xfrm xmlns:a="http://schemas.openxmlformats.org/drawingml/2006/main" flipV="1">
          <a:off x="5271372" y="625209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0.70108</cdr:x>
      <cdr:y>0.06819</cdr:y>
    </cdr:from>
    <cdr:to>
      <cdr:x>0.70361</cdr:x>
      <cdr:y>0.92251</cdr:y>
    </cdr:to>
    <cdr:cxnSp macro="">
      <cdr:nvCxnSpPr>
        <cdr:cNvPr id="16" name="Straight Connector 15"/>
        <cdr:cNvCxnSpPr/>
      </cdr:nvCxnSpPr>
      <cdr:spPr>
        <a:xfrm xmlns:a="http://schemas.openxmlformats.org/drawingml/2006/main" flipV="1">
          <a:off x="6071182" y="428892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0.78336</cdr:x>
      <cdr:y>0.0786</cdr:y>
    </cdr:from>
    <cdr:to>
      <cdr:x>0.78589</cdr:x>
      <cdr:y>0.93292</cdr:y>
    </cdr:to>
    <cdr:cxnSp macro="">
      <cdr:nvCxnSpPr>
        <cdr:cNvPr id="17" name="Straight Connector 16"/>
        <cdr:cNvCxnSpPr/>
      </cdr:nvCxnSpPr>
      <cdr:spPr>
        <a:xfrm xmlns:a="http://schemas.openxmlformats.org/drawingml/2006/main" flipV="1">
          <a:off x="6783739" y="494330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</cdr:x>
      <cdr:y>0.0786</cdr:y>
    </cdr:from>
    <cdr:to>
      <cdr:x>0.89253</cdr:x>
      <cdr:y>0.93292</cdr:y>
    </cdr:to>
    <cdr:cxnSp macro="">
      <cdr:nvCxnSpPr>
        <cdr:cNvPr id="18" name="Straight Connector 17"/>
        <cdr:cNvCxnSpPr/>
      </cdr:nvCxnSpPr>
      <cdr:spPr>
        <a:xfrm xmlns:a="http://schemas.openxmlformats.org/drawingml/2006/main" flipV="1">
          <a:off x="7707155" y="494330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0.02961</cdr:x>
      <cdr:y>0.15068</cdr:y>
    </cdr:from>
    <cdr:to>
      <cdr:x>0.1358</cdr:x>
      <cdr:y>0.82192</cdr:y>
    </cdr:to>
    <cdr:sp macro="" textlink="">
      <cdr:nvSpPr>
        <cdr:cNvPr id="19" name="Rounded Rectangle 18"/>
        <cdr:cNvSpPr/>
      </cdr:nvSpPr>
      <cdr:spPr bwMode="auto">
        <a:xfrm xmlns:a="http://schemas.openxmlformats.org/drawingml/2006/main">
          <a:off x="254924" y="838200"/>
          <a:ext cx="914400" cy="37338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non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0.22124</cdr:x>
      <cdr:y>0.02703</cdr:y>
    </cdr:from>
    <cdr:to>
      <cdr:x>0.32743</cdr:x>
      <cdr:y>0.76712</cdr:y>
    </cdr:to>
    <cdr:sp macro="" textlink="">
      <cdr:nvSpPr>
        <cdr:cNvPr id="20" name="Rounded Rectangle 19"/>
        <cdr:cNvSpPr/>
      </cdr:nvSpPr>
      <cdr:spPr bwMode="auto">
        <a:xfrm xmlns:a="http://schemas.openxmlformats.org/drawingml/2006/main">
          <a:off x="1905000" y="152400"/>
          <a:ext cx="914400" cy="417325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non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0.50964</cdr:x>
      <cdr:y>0.07746</cdr:y>
    </cdr:from>
    <cdr:to>
      <cdr:x>0.51217</cdr:x>
      <cdr:y>0.93178</cdr:y>
    </cdr:to>
    <cdr:cxnSp macro="">
      <cdr:nvCxnSpPr>
        <cdr:cNvPr id="10" name="Straight Connector 3"/>
        <cdr:cNvCxnSpPr/>
      </cdr:nvCxnSpPr>
      <cdr:spPr>
        <a:xfrm xmlns:a="http://schemas.openxmlformats.org/drawingml/2006/main" flipV="1">
          <a:off x="4413395" y="487156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0.54546</cdr:x>
      <cdr:y>0.10245</cdr:y>
    </cdr:from>
    <cdr:to>
      <cdr:x>0.64454</cdr:x>
      <cdr:y>0.16382</cdr:y>
    </cdr:to>
    <cdr:sp macro="" textlink="">
      <cdr:nvSpPr>
        <cdr:cNvPr id="14" name="TextBox 9"/>
        <cdr:cNvSpPr txBox="1"/>
      </cdr:nvSpPr>
      <cdr:spPr>
        <a:xfrm xmlns:a="http://schemas.openxmlformats.org/drawingml/2006/main">
          <a:off x="3491383" y="476251"/>
          <a:ext cx="634192" cy="285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0.16288</cdr:x>
      <cdr:y>0.82426</cdr:y>
    </cdr:from>
    <cdr:to>
      <cdr:x>0.26195</cdr:x>
      <cdr:y>0.85779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10488" y="5184090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0.24779</cdr:x>
      <cdr:y>0.11111</cdr:y>
    </cdr:from>
    <cdr:to>
      <cdr:x>0.25198</cdr:x>
      <cdr:y>0.97123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133600" y="609600"/>
          <a:ext cx="36078" cy="47189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0.63717</cdr:x>
      <cdr:y>0.09722</cdr:y>
    </cdr:from>
    <cdr:to>
      <cdr:x>0.6397</cdr:x>
      <cdr:y>0.95154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5486400" y="533400"/>
          <a:ext cx="21785" cy="46871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0.44248</cdr:x>
      <cdr:y>0.09722</cdr:y>
    </cdr:from>
    <cdr:to>
      <cdr:x>0.44501</cdr:x>
      <cdr:y>0.95154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810000" y="533400"/>
          <a:ext cx="21784" cy="46871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0.80531</cdr:x>
      <cdr:y>0.09722</cdr:y>
    </cdr:from>
    <cdr:to>
      <cdr:x>0.80784</cdr:x>
      <cdr:y>0.95154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6934200" y="533400"/>
          <a:ext cx="21785" cy="46871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0.71681</cdr:x>
      <cdr:y>0.26389</cdr:y>
    </cdr:from>
    <cdr:to>
      <cdr:x>0.81589</cdr:x>
      <cdr:y>0.29742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72200" y="1447800"/>
          <a:ext cx="853138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Kasich</a:t>
          </a:r>
        </a:p>
      </cdr:txBody>
    </cdr:sp>
  </cdr:relSizeAnchor>
  <cdr:relSizeAnchor xmlns:cdr="http://schemas.openxmlformats.org/drawingml/2006/chartDrawing">
    <cdr:from>
      <cdr:x>0.27434</cdr:x>
      <cdr:y>0.26389</cdr:y>
    </cdr:from>
    <cdr:to>
      <cdr:x>0.45991</cdr:x>
      <cdr:y>0.29742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362200" y="1447800"/>
          <a:ext cx="1597869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             Trump</a:t>
          </a:r>
        </a:p>
      </cdr:txBody>
    </cdr:sp>
  </cdr:relSizeAnchor>
  <cdr:relSizeAnchor xmlns:cdr="http://schemas.openxmlformats.org/drawingml/2006/chartDrawing">
    <cdr:from>
      <cdr:x>0.80603</cdr:x>
      <cdr:y>0.09363</cdr:y>
    </cdr:from>
    <cdr:to>
      <cdr:x>0.98573</cdr:x>
      <cdr:y>0.12715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980045" y="588870"/>
          <a:ext cx="1556100" cy="21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Sanders, Kasich</a:t>
          </a:r>
        </a:p>
      </cdr:txBody>
    </cdr:sp>
  </cdr:relSizeAnchor>
  <cdr:relSizeAnchor xmlns:cdr="http://schemas.openxmlformats.org/drawingml/2006/chartDrawing">
    <cdr:from>
      <cdr:x>0.52212</cdr:x>
      <cdr:y>0.27778</cdr:y>
    </cdr:from>
    <cdr:to>
      <cdr:x>0.63464</cdr:x>
      <cdr:y>0.31131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495800" y="1524000"/>
          <a:ext cx="968864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Cruz, Trump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0.80531</cdr:x>
      <cdr:y>0.19444</cdr:y>
    </cdr:from>
    <cdr:to>
      <cdr:x>1</cdr:x>
      <cdr:y>0.97222</cdr:y>
    </cdr:to>
    <cdr:sp macro="" textlink="">
      <cdr:nvSpPr>
        <cdr:cNvPr id="14" name="Rounded Rectangle 13"/>
        <cdr:cNvSpPr/>
      </cdr:nvSpPr>
      <cdr:spPr bwMode="auto">
        <a:xfrm xmlns:a="http://schemas.openxmlformats.org/drawingml/2006/main">
          <a:off x="6934200" y="1066800"/>
          <a:ext cx="1676400" cy="42672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non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0.21327</cdr:x>
      <cdr:y>0.06474</cdr:y>
    </cdr:from>
    <cdr:to>
      <cdr:x>0.21746</cdr:x>
      <cdr:y>0.92486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846869" y="407149"/>
          <a:ext cx="36284" cy="54096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0.59444</cdr:x>
      <cdr:y>0.0763</cdr:y>
    </cdr:from>
    <cdr:to>
      <cdr:x>0.59697</cdr:x>
      <cdr:y>0.93062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5147727" y="47990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0.4156</cdr:x>
      <cdr:y>0.0786</cdr:y>
    </cdr:from>
    <cdr:to>
      <cdr:x>0.41813</cdr:x>
      <cdr:y>0.93292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599012" y="494350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0.7968</cdr:x>
      <cdr:y>0.07976</cdr:y>
    </cdr:from>
    <cdr:to>
      <cdr:x>0.79933</cdr:x>
      <cdr:y>0.93408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6900060" y="501618"/>
          <a:ext cx="21909" cy="5373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0.89589</cdr:x>
      <cdr:y>0.20462</cdr:y>
    </cdr:from>
    <cdr:to>
      <cdr:x>0.97481</cdr:x>
      <cdr:y>0.23815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58153" y="1286968"/>
          <a:ext cx="683469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0.03945</cdr:x>
      <cdr:y>0.37686</cdr:y>
    </cdr:from>
    <cdr:to>
      <cdr:x>0.13852</cdr:x>
      <cdr:y>0.41039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41652" y="2370216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0.67505</cdr:x>
      <cdr:y>0.18033</cdr:y>
    </cdr:from>
    <cdr:to>
      <cdr:x>0.78757</cdr:x>
      <cdr:y>0.21386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845808" y="1134161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0.29806</cdr:x>
      <cdr:y>0.26704</cdr:y>
    </cdr:from>
    <cdr:to>
      <cdr:x>0.41058</cdr:x>
      <cdr:y>0.30057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581106" y="1679502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0.22404</cdr:x>
      <cdr:y>0.13699</cdr:y>
    </cdr:from>
    <cdr:to>
      <cdr:x>0.227</cdr:x>
      <cdr:y>0.8317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438275" y="666751"/>
          <a:ext cx="19050" cy="33813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0.5089</cdr:x>
      <cdr:y>0.15264</cdr:y>
    </cdr:from>
    <cdr:to>
      <cdr:x>0.51187</cdr:x>
      <cdr:y>0.84149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3267075" y="742951"/>
          <a:ext cx="19050" cy="33527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0.80415</cdr:x>
      <cdr:y>0.15264</cdr:y>
    </cdr:from>
    <cdr:to>
      <cdr:x>0.80712</cdr:x>
      <cdr:y>0.8317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5162550" y="742950"/>
          <a:ext cx="19050" cy="3305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0.67723</cdr:x>
      <cdr:y>0.09589</cdr:y>
    </cdr:from>
    <cdr:to>
      <cdr:x>0.88197</cdr:x>
      <cdr:y>0.15792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24945" y="533400"/>
          <a:ext cx="1700529" cy="345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Kasich, Trump</a:t>
          </a:r>
        </a:p>
      </cdr:txBody>
    </cdr:sp>
  </cdr:relSizeAnchor>
  <cdr:relSizeAnchor xmlns:cdr="http://schemas.openxmlformats.org/drawingml/2006/chartDrawing">
    <cdr:from>
      <cdr:x>0.82402</cdr:x>
      <cdr:y>0.53425</cdr:y>
    </cdr:from>
    <cdr:to>
      <cdr:x>0.92309</cdr:x>
      <cdr:y>0.56778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44145" y="2971800"/>
          <a:ext cx="822856" cy="186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0.0442</cdr:x>
      <cdr:y>0.06849</cdr:y>
    </cdr:from>
    <cdr:to>
      <cdr:x>0.20471</cdr:x>
      <cdr:y>0.13374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7145" y="381000"/>
          <a:ext cx="1333164" cy="36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Clinton, Cruz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FFCC-5F9E-47DA-803D-360956AFBC5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DB518-302B-43CC-BFB2-E3EA6D77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7FDDAF-4E85-4CB6-91C6-EDE66175F745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7D397E-695C-4C94-A4E6-2B25C8D3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997747-6480-41E3-9F20-496F59767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E711C-F56A-48F0-8D6D-C79AE518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91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0E18-CD21-454C-BC87-6D7617F0C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60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0C71-4008-4B5A-8DF8-3BA6A259B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00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5B23-23C1-4DD1-B38B-1A4E79325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75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96E0-D84A-45F2-9658-512BEAF14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67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0D45-8612-4E8C-8562-F256CF5F0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06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EA33-779B-4232-96CC-4F5A2484E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68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D68-AF41-408F-A576-6DC489AE9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3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C0D62-400E-4C42-8398-B1FA514C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94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4412-7269-49FF-BA8A-69272ADBC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03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828800"/>
            <a:ext cx="868680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CSLI Survey Spring 2016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Let’s Talk Politics and Public Opinion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10000"/>
            <a:ext cx="6324600" cy="914400"/>
          </a:xfrm>
        </p:spPr>
        <p:txBody>
          <a:bodyPr>
            <a:noAutofit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1600" b="1" dirty="0" smtClean="0"/>
              <a:t>April 19, 2016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600" b="1" dirty="0" smtClean="0"/>
              <a:t>Dan Nataf, Ph.D.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600" b="1" dirty="0" smtClean="0"/>
              <a:t>Director, Center for the Study of Local Issues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400" dirty="0" smtClean="0"/>
              <a:t>Demographics and Candidate </a:t>
            </a:r>
            <a:r>
              <a:rPr lang="en-US" sz="2400" dirty="0" smtClean="0"/>
              <a:t>Choice: Marital Status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69347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57441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533400"/>
          </a:xfrm>
        </p:spPr>
        <p:txBody>
          <a:bodyPr/>
          <a:lstStyle/>
          <a:p>
            <a:pPr algn="ctr"/>
            <a:r>
              <a:rPr lang="en-US" sz="2800" dirty="0" smtClean="0"/>
              <a:t>Demographics and Candidate </a:t>
            </a:r>
            <a:r>
              <a:rPr lang="en-US" sz="2800" dirty="0" smtClean="0"/>
              <a:t>Choice: AGE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25570"/>
              </p:ext>
            </p:extLst>
          </p:nvPr>
        </p:nvGraphicFramePr>
        <p:xfrm>
          <a:off x="228600" y="1066800"/>
          <a:ext cx="83057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8379708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400" dirty="0" smtClean="0"/>
              <a:t>Demographics and Candidate </a:t>
            </a:r>
            <a:r>
              <a:rPr lang="en-US" sz="2400" dirty="0" smtClean="0"/>
              <a:t>Choice: Religion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891694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015918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400" dirty="0" smtClean="0"/>
              <a:t>Demographics and Candidate </a:t>
            </a:r>
            <a:r>
              <a:rPr lang="en-US" sz="2400" dirty="0" smtClean="0"/>
              <a:t>Choice: Race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373135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0594527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400" dirty="0" smtClean="0"/>
              <a:t>Demographics and Candidate </a:t>
            </a:r>
            <a:r>
              <a:rPr lang="en-US" sz="2400" dirty="0" smtClean="0"/>
              <a:t>Choice: Education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413691"/>
              </p:ext>
            </p:extLst>
          </p:nvPr>
        </p:nvGraphicFramePr>
        <p:xfrm>
          <a:off x="228600" y="9906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915534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000" dirty="0" smtClean="0"/>
              <a:t>Demographics and Candidate </a:t>
            </a:r>
            <a:r>
              <a:rPr lang="en-US" sz="2000" dirty="0" smtClean="0"/>
              <a:t>Choice: Income Groups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481019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7010400" y="1371600"/>
            <a:ext cx="1524000" cy="4267200"/>
          </a:xfrm>
          <a:prstGeom prst="roundRect">
            <a:avLst/>
          </a:prstGeom>
          <a:noFill/>
          <a:ln w="12700" cap="sq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10356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00798"/>
              </p:ext>
            </p:extLst>
          </p:nvPr>
        </p:nvGraphicFramePr>
        <p:xfrm>
          <a:off x="533400" y="1066797"/>
          <a:ext cx="8381999" cy="5005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429">
                  <a:extLst>
                    <a:ext uri="{9D8B030D-6E8A-4147-A177-3AD203B41FA5}">
                      <a16:colId xmlns:a16="http://schemas.microsoft.com/office/drawing/2014/main" val="2466254787"/>
                    </a:ext>
                  </a:extLst>
                </a:gridCol>
                <a:gridCol w="749827">
                  <a:extLst>
                    <a:ext uri="{9D8B030D-6E8A-4147-A177-3AD203B41FA5}">
                      <a16:colId xmlns:a16="http://schemas.microsoft.com/office/drawing/2014/main" val="2687873705"/>
                    </a:ext>
                  </a:extLst>
                </a:gridCol>
                <a:gridCol w="702963">
                  <a:extLst>
                    <a:ext uri="{9D8B030D-6E8A-4147-A177-3AD203B41FA5}">
                      <a16:colId xmlns:a16="http://schemas.microsoft.com/office/drawing/2014/main" val="1886793616"/>
                    </a:ext>
                  </a:extLst>
                </a:gridCol>
                <a:gridCol w="602540">
                  <a:extLst>
                    <a:ext uri="{9D8B030D-6E8A-4147-A177-3AD203B41FA5}">
                      <a16:colId xmlns:a16="http://schemas.microsoft.com/office/drawing/2014/main" val="3142869935"/>
                    </a:ext>
                  </a:extLst>
                </a:gridCol>
                <a:gridCol w="602540">
                  <a:extLst>
                    <a:ext uri="{9D8B030D-6E8A-4147-A177-3AD203B41FA5}">
                      <a16:colId xmlns:a16="http://schemas.microsoft.com/office/drawing/2014/main" val="2784174836"/>
                    </a:ext>
                  </a:extLst>
                </a:gridCol>
                <a:gridCol w="502117">
                  <a:extLst>
                    <a:ext uri="{9D8B030D-6E8A-4147-A177-3AD203B41FA5}">
                      <a16:colId xmlns:a16="http://schemas.microsoft.com/office/drawing/2014/main" val="2916234266"/>
                    </a:ext>
                  </a:extLst>
                </a:gridCol>
                <a:gridCol w="2510583">
                  <a:extLst>
                    <a:ext uri="{9D8B030D-6E8A-4147-A177-3AD203B41FA5}">
                      <a16:colId xmlns:a16="http://schemas.microsoft.com/office/drawing/2014/main" val="474913750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First term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Second term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419024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Kind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Unkind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0284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Hardworking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Lazy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44388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Sympathetic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Unsympathetic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38945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Tolerant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Intolerant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16289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Neat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Sloppy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919153"/>
                  </a:ext>
                </a:extLst>
              </a:tr>
              <a:tr h="3634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 intellectual 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Not an intellectual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56773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Outgoing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Shy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10904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Calm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Nervous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37238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Philosophical   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Unreflective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67661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Extroverted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Introverted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15656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Relaxed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Tense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46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0760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000" dirty="0" smtClean="0"/>
              <a:t>Personality and </a:t>
            </a:r>
            <a:r>
              <a:rPr lang="en-US" sz="2000" dirty="0" smtClean="0"/>
              <a:t>Politics: Agreeableness, Conscientiousness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125562"/>
              </p:ext>
            </p:extLst>
          </p:nvPr>
        </p:nvGraphicFramePr>
        <p:xfrm>
          <a:off x="547255" y="9906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255807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</a:t>
            </a:r>
            <a:r>
              <a:rPr lang="en-US" dirty="0" smtClean="0"/>
              <a:t>Politics: Tolerance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82704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510896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33400"/>
          </a:xfrm>
        </p:spPr>
        <p:txBody>
          <a:bodyPr/>
          <a:lstStyle/>
          <a:p>
            <a:pPr algn="ctr"/>
            <a:r>
              <a:rPr lang="en-US" sz="1800" dirty="0" smtClean="0"/>
              <a:t>Personality and </a:t>
            </a:r>
            <a:r>
              <a:rPr lang="en-US" sz="1800" dirty="0" smtClean="0"/>
              <a:t>Politics: Emotional Stability and </a:t>
            </a:r>
            <a:br>
              <a:rPr lang="en-US" sz="1800" dirty="0" smtClean="0"/>
            </a:br>
            <a:r>
              <a:rPr lang="en-US" sz="1800" dirty="0" smtClean="0"/>
              <a:t>Openness to Experience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29706"/>
              </p:ext>
            </p:extLst>
          </p:nvPr>
        </p:nvGraphicFramePr>
        <p:xfrm>
          <a:off x="533400" y="6858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13352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</a:t>
            </a:r>
            <a:r>
              <a:rPr lang="en-US" dirty="0" err="1" smtClean="0"/>
              <a:t>Sping</a:t>
            </a:r>
            <a:r>
              <a:rPr lang="en-US" dirty="0" smtClean="0"/>
              <a:t> 2016 Survey - Overview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Administered March 25-April 1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566 completions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310 Telephone – 6-8:45 p.m.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256 Online – Web panel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64 students as telephone interviewers, 3 interns monitoring and supervising the field work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67 questions – completed both by public and students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</a:t>
            </a:r>
            <a:r>
              <a:rPr lang="en-US" dirty="0" smtClean="0"/>
              <a:t>Politics: Extroversion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603668"/>
              </p:ext>
            </p:extLst>
          </p:nvPr>
        </p:nvGraphicFramePr>
        <p:xfrm>
          <a:off x="304800" y="990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3236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623888"/>
          </a:xfrm>
        </p:spPr>
        <p:txBody>
          <a:bodyPr/>
          <a:lstStyle/>
          <a:p>
            <a:pPr algn="ctr"/>
            <a:r>
              <a:rPr lang="en-US" dirty="0" smtClean="0"/>
              <a:t>Issues and Democratic Candidates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436764"/>
              </p:ext>
            </p:extLst>
          </p:nvPr>
        </p:nvGraphicFramePr>
        <p:xfrm>
          <a:off x="533400" y="852488"/>
          <a:ext cx="8229600" cy="554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819400" y="1310121"/>
            <a:ext cx="4953000" cy="332509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68584" y="5410200"/>
            <a:ext cx="1676400" cy="304800"/>
          </a:xfrm>
          <a:prstGeom prst="roundRect">
            <a:avLst/>
          </a:prstGeom>
          <a:noFill/>
          <a:ln w="25400">
            <a:solidFill>
              <a:srgbClr val="E59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4973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 dirty="0" smtClean="0"/>
              <a:t>Character and Democratic Candidates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076190"/>
              </p:ext>
            </p:extLst>
          </p:nvPr>
        </p:nvGraphicFramePr>
        <p:xfrm>
          <a:off x="533400" y="9144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95600" y="2209800"/>
            <a:ext cx="1676400" cy="304800"/>
          </a:xfrm>
          <a:prstGeom prst="roundRect">
            <a:avLst/>
          </a:prstGeom>
          <a:noFill/>
          <a:ln w="25400">
            <a:solidFill>
              <a:srgbClr val="E59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01142" y="3020291"/>
            <a:ext cx="2356658" cy="332509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84318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623888"/>
          </a:xfrm>
        </p:spPr>
        <p:txBody>
          <a:bodyPr/>
          <a:lstStyle/>
          <a:p>
            <a:pPr algn="ctr"/>
            <a:r>
              <a:rPr lang="en-US" dirty="0" smtClean="0"/>
              <a:t>Issues and Republican Candidates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725400"/>
              </p:ext>
            </p:extLst>
          </p:nvPr>
        </p:nvGraphicFramePr>
        <p:xfrm>
          <a:off x="228600" y="990600"/>
          <a:ext cx="8763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947045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Character and Republican Candidates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031246"/>
              </p:ext>
            </p:extLst>
          </p:nvPr>
        </p:nvGraphicFramePr>
        <p:xfrm>
          <a:off x="304800" y="10668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286000" y="1524000"/>
            <a:ext cx="6324600" cy="2209800"/>
          </a:xfrm>
          <a:prstGeom prst="round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1081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22057"/>
          </a:xfrm>
        </p:spPr>
        <p:txBody>
          <a:bodyPr/>
          <a:lstStyle/>
          <a:p>
            <a:pPr algn="ctr"/>
            <a:r>
              <a:rPr lang="en-US" sz="2400" dirty="0" smtClean="0"/>
              <a:t>Economic Conditions: % Saying Applies</a:t>
            </a:r>
            <a:endParaRPr lang="en-US" sz="2400" dirty="0"/>
          </a:p>
        </p:txBody>
      </p:sp>
      <p:graphicFrame>
        <p:nvGraphicFramePr>
          <p:cNvPr id="96" name="Chart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51425"/>
              </p:ext>
            </p:extLst>
          </p:nvPr>
        </p:nvGraphicFramePr>
        <p:xfrm>
          <a:off x="457200" y="1017197"/>
          <a:ext cx="8661623" cy="550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432633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pPr algn="ctr"/>
            <a:r>
              <a:rPr lang="en-US" dirty="0" smtClean="0"/>
              <a:t>Economic Conditions - Applies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92940"/>
              </p:ext>
            </p:extLst>
          </p:nvPr>
        </p:nvGraphicFramePr>
        <p:xfrm>
          <a:off x="381000" y="1087677"/>
          <a:ext cx="8458198" cy="4862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2836">
                  <a:extLst>
                    <a:ext uri="{9D8B030D-6E8A-4147-A177-3AD203B41FA5}">
                      <a16:colId xmlns:a16="http://schemas.microsoft.com/office/drawing/2014/main" val="3063980626"/>
                    </a:ext>
                  </a:extLst>
                </a:gridCol>
                <a:gridCol w="1424708">
                  <a:extLst>
                    <a:ext uri="{9D8B030D-6E8A-4147-A177-3AD203B41FA5}">
                      <a16:colId xmlns:a16="http://schemas.microsoft.com/office/drawing/2014/main" val="4124582093"/>
                    </a:ext>
                  </a:extLst>
                </a:gridCol>
                <a:gridCol w="1175327">
                  <a:extLst>
                    <a:ext uri="{9D8B030D-6E8A-4147-A177-3AD203B41FA5}">
                      <a16:colId xmlns:a16="http://schemas.microsoft.com/office/drawing/2014/main" val="49551025"/>
                    </a:ext>
                  </a:extLst>
                </a:gridCol>
                <a:gridCol w="1175327">
                  <a:extLst>
                    <a:ext uri="{9D8B030D-6E8A-4147-A177-3AD203B41FA5}">
                      <a16:colId xmlns:a16="http://schemas.microsoft.com/office/drawing/2014/main" val="2498892934"/>
                    </a:ext>
                  </a:extLst>
                </a:gridCol>
              </a:tblGrid>
              <a:tr h="810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Stds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2873811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Taxes are too high in relation to the govt. services provided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564482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Wages or salaries are not rising as fast as the cost of living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128656"/>
                  </a:ext>
                </a:extLst>
              </a:tr>
              <a:tr h="4052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Hard to afford the cost of education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86500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care insurance is unavailable, too expensive or inadequate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98114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Received a salary increase or other increase in income recently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224745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Hard to afford the cost of food and groceries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1472090"/>
                  </a:ext>
                </a:extLst>
              </a:tr>
              <a:tr h="4052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Found a new or better job recently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5495532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Facing the possibility of unemployment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287908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7772400" y="2514600"/>
            <a:ext cx="914400" cy="457200"/>
          </a:xfrm>
          <a:prstGeom prst="roundRect">
            <a:avLst/>
          </a:prstGeom>
          <a:solidFill>
            <a:schemeClr val="tx1">
              <a:alpha val="0"/>
            </a:schemeClr>
          </a:solidFill>
          <a:ln w="349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772400" y="4953000"/>
            <a:ext cx="914400" cy="457200"/>
          </a:xfrm>
          <a:prstGeom prst="roundRect">
            <a:avLst/>
          </a:prstGeom>
          <a:solidFill>
            <a:schemeClr val="tx1">
              <a:alpha val="0"/>
            </a:schemeClr>
          </a:solidFill>
          <a:ln w="349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65795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7796119" y="5404084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772400" y="4957322"/>
            <a:ext cx="838204" cy="370562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772400" y="3951962"/>
            <a:ext cx="914400" cy="457200"/>
          </a:xfrm>
          <a:prstGeom prst="roundRect">
            <a:avLst/>
          </a:prstGeom>
          <a:solidFill>
            <a:srgbClr val="00B050">
              <a:alpha val="0"/>
            </a:srgbClr>
          </a:solidFill>
          <a:ln w="34925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772400" y="2895600"/>
            <a:ext cx="838204" cy="10668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800290" y="2362199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772400" y="1752600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pPr algn="ctr"/>
            <a:r>
              <a:rPr lang="en-US" sz="2400" dirty="0" smtClean="0"/>
              <a:t>Income and Economic Conditions - % Applies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87899"/>
              </p:ext>
            </p:extLst>
          </p:nvPr>
        </p:nvGraphicFramePr>
        <p:xfrm>
          <a:off x="533400" y="1143001"/>
          <a:ext cx="8305799" cy="4873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Condition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Under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$75,000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$75,000+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Under $75k-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Over 75K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8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Hard to afford cost of food and groceries*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Health care insurance is unavailable, too expensive or inadequate*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61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Hard to afford the cost of education*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52400" algn="l"/>
                          <a:tab pos="228600" algn="l"/>
                          <a:tab pos="247650" algn="ctr"/>
                        </a:tabLst>
                      </a:pPr>
                      <a:r>
                        <a:rPr lang="en-US" sz="1800" dirty="0">
                          <a:effectLst/>
                        </a:rPr>
                        <a:t>43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Taxes are too high in relation to the government services provided*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0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Wages or salaries are not rising as fast as the cost of living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088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Facing the possibility of unemployment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00823B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  <a:endParaRPr lang="en-US" sz="2000" b="1" dirty="0">
                        <a:solidFill>
                          <a:srgbClr val="00823B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561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Found a new or better job recently*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Received a salary increase or other increase in income recently*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15616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300931"/>
            <a:ext cx="8001000" cy="510012"/>
          </a:xfrm>
        </p:spPr>
        <p:txBody>
          <a:bodyPr/>
          <a:lstStyle/>
          <a:p>
            <a:r>
              <a:rPr lang="en-US" dirty="0" smtClean="0"/>
              <a:t>Economic Conditions and Candidates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13207"/>
              </p:ext>
            </p:extLst>
          </p:nvPr>
        </p:nvGraphicFramePr>
        <p:xfrm>
          <a:off x="533398" y="1050901"/>
          <a:ext cx="8305801" cy="5029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6775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Condition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Clinton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Sanders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Cruz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Kasich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Trump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Average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cost of food and groceries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the cost of education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52400" algn="l"/>
                          <a:tab pos="228600" algn="l"/>
                          <a:tab pos="247650" algn="ctr"/>
                        </a:tabLs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Wages or salaries are not rising as fast as the cost of living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Found a new or better job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7527925" y="1732377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58272" y="1720399"/>
            <a:ext cx="5334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527770" y="2300222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48093" y="2879081"/>
            <a:ext cx="609600" cy="383892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854498" y="3351821"/>
            <a:ext cx="1371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400800" y="3331144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946900" y="2847096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00600" y="2847096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512050" y="3351870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765288" y="4035629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48093" y="4648887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946900" y="4612312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420172" y="5057353"/>
            <a:ext cx="609600" cy="35284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7572220" y="4065589"/>
            <a:ext cx="5207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369049" y="4626896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7556500" y="5571870"/>
            <a:ext cx="552451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978649" y="4086144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7010722" y="1742276"/>
            <a:ext cx="501328" cy="437402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769315" y="2332565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717819" y="4612312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4820" y="5571870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800600" y="5571870"/>
            <a:ext cx="609600" cy="35284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556500" y="4648887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588249" y="5043277"/>
            <a:ext cx="5207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40896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r>
              <a:rPr lang="en-US" dirty="0" smtClean="0"/>
              <a:t>Proposal Agreement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109818"/>
              </p:ext>
            </p:extLst>
          </p:nvPr>
        </p:nvGraphicFramePr>
        <p:xfrm>
          <a:off x="533400" y="1066800"/>
          <a:ext cx="8382001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4065307449"/>
                    </a:ext>
                  </a:extLst>
                </a:gridCol>
                <a:gridCol w="764909">
                  <a:extLst>
                    <a:ext uri="{9D8B030D-6E8A-4147-A177-3AD203B41FA5}">
                      <a16:colId xmlns:a16="http://schemas.microsoft.com/office/drawing/2014/main" val="2885289272"/>
                    </a:ext>
                  </a:extLst>
                </a:gridCol>
                <a:gridCol w="835291">
                  <a:extLst>
                    <a:ext uri="{9D8B030D-6E8A-4147-A177-3AD203B41FA5}">
                      <a16:colId xmlns:a16="http://schemas.microsoft.com/office/drawing/2014/main" val="599927483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39304463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910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Maintain the current ban on roadside panhandling by all nonprofit groups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4730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 body cameras to all local police.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69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4682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Start the school year after Labor Day rather than before.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65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799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time devoted to state-required testing of students in public schools.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8158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Replace the school board nominating commission by an elected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245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President Obama and the Senate should take action now to fill the vacancy on the US Supreme Court, rather than wait until next year.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724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making it possible for severely ill individuals to get a doctor’s prescription that can help end their lives.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671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significance of state-required test results as a part of teacher evaluations.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8266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Raise the federal minimum wage to $15 over the next few years.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85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 support providing free tuition for community college and public universities.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45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030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Always include at least one African-American on the county’s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049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allowing felons to vote </a:t>
                      </a:r>
                      <a:r>
                        <a:rPr lang="en-US" sz="1400" u="sng" dirty="0">
                          <a:effectLst/>
                        </a:rPr>
                        <a:t>before</a:t>
                      </a:r>
                      <a:r>
                        <a:rPr lang="en-US" sz="1400" dirty="0">
                          <a:effectLst/>
                        </a:rPr>
                        <a:t> finishing with probation or parole rather than after.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52697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8077197" y="1524000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077197" y="2286000"/>
            <a:ext cx="901833" cy="11392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039100" y="3806269"/>
            <a:ext cx="876301" cy="838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077199" y="4996697"/>
            <a:ext cx="901831" cy="44973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75883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Spring 2016 Survey - Overview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Main areas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direction, key problems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information about state and local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Politics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Trust in parties 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Demographics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candidate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lvl="3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Personality and politics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Candidate choice,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issues/character</a:t>
            </a:r>
          </a:p>
          <a:p>
            <a:pPr lvl="3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conditions and candidate choice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policy proposals - agreement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Job approval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19200" y="2438400"/>
            <a:ext cx="7696200" cy="381000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9528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01000" cy="685800"/>
          </a:xfrm>
        </p:spPr>
        <p:txBody>
          <a:bodyPr/>
          <a:lstStyle/>
          <a:p>
            <a:r>
              <a:rPr lang="en-US" b="0" dirty="0" smtClean="0"/>
              <a:t>Proposal </a:t>
            </a:r>
            <a:r>
              <a:rPr lang="en-US" b="0" dirty="0" smtClean="0"/>
              <a:t>Agreement Voter Choices</a:t>
            </a:r>
            <a:endParaRPr lang="en-US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04543"/>
              </p:ext>
            </p:extLst>
          </p:nvPr>
        </p:nvGraphicFramePr>
        <p:xfrm>
          <a:off x="304800" y="768285"/>
          <a:ext cx="8359832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6530744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85289272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599927483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910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Maintain the current ban on roadside panhandling by all nonprofit groups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4730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 body cameras to all local police.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69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4682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Start the school year after Labor Day rather than before.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65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799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time devoted to state-required testing of students in public schools.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8158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Replace the school board nominating commission by an elected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245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President Obama and the Senate should take action now to fill the vacancy on the US Supreme Court, rather than wait until next year.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724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making it possible for severely ill individuals to get a doctor’s prescription that can help end their lives.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671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significance of state-required test results as a part of teacher evaluations.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8266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Raise the federal minimum wage to $15 over the next few years.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85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 support providing free tuition for community college and public universities.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45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030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Always include at least one African-American on the county’s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049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allowing felons to vote </a:t>
                      </a:r>
                      <a:r>
                        <a:rPr lang="en-US" sz="1400" u="sng" dirty="0">
                          <a:effectLst/>
                        </a:rPr>
                        <a:t>before</a:t>
                      </a:r>
                      <a:r>
                        <a:rPr lang="en-US" sz="1400" dirty="0">
                          <a:effectLst/>
                        </a:rPr>
                        <a:t> finishing with probation or parole rather than after.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52697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7772400" y="1066800"/>
            <a:ext cx="381000" cy="3810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268783" y="4420916"/>
            <a:ext cx="1395849" cy="171185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758545" y="1447800"/>
            <a:ext cx="381000" cy="29851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244542" y="1746315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845531" y="1746315"/>
            <a:ext cx="266008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257012" y="1447800"/>
            <a:ext cx="381000" cy="29223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14901" y="1447800"/>
            <a:ext cx="915785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816438" y="2130457"/>
            <a:ext cx="374071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257012" y="2562517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325293" y="3077381"/>
            <a:ext cx="915785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269481" y="3077382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8236528" y="1758886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351616" y="2130457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8575" cap="sq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231680" y="2569444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8231680" y="3108270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255973" y="3610359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8237915" y="3610358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255973" y="4044472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817131" y="3610358"/>
            <a:ext cx="374071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832890" y="4055411"/>
            <a:ext cx="374071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353697" y="4484506"/>
            <a:ext cx="876990" cy="164825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845531" y="4913782"/>
            <a:ext cx="374071" cy="311086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7337022" y="4459985"/>
            <a:ext cx="313459" cy="797814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391793" y="5330268"/>
            <a:ext cx="381000" cy="311085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8575" cap="sq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39719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Job Approval: Hogan, Schuh, Obama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240989"/>
              </p:ext>
            </p:extLst>
          </p:nvPr>
        </p:nvGraphicFramePr>
        <p:xfrm>
          <a:off x="533400" y="914400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81915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Job Approval: Obama – CSLI/Gallup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311686"/>
              </p:ext>
            </p:extLst>
          </p:nvPr>
        </p:nvGraphicFramePr>
        <p:xfrm>
          <a:off x="609600" y="1219200"/>
          <a:ext cx="792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684974"/>
      </p:ext>
    </p:extLst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Obama Job Approval by Party Reg.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70086"/>
              </p:ext>
            </p:extLst>
          </p:nvPr>
        </p:nvGraphicFramePr>
        <p:xfrm>
          <a:off x="76200" y="1219200"/>
          <a:ext cx="5486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28796847"/>
              </p:ext>
            </p:extLst>
          </p:nvPr>
        </p:nvGraphicFramePr>
        <p:xfrm>
          <a:off x="5638800" y="1295400"/>
          <a:ext cx="3505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344010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810718" y="239988"/>
            <a:ext cx="73152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Right/Wrong Direction: County, State, Nation - Fall ‘12 to Spring ‘16</a:t>
            </a:r>
            <a:endParaRPr lang="en-US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381000" y="990600"/>
            <a:ext cx="7744918" cy="3276601"/>
            <a:chOff x="0" y="0"/>
            <a:chExt cx="6166231" cy="2945203"/>
          </a:xfrm>
          <a:solidFill>
            <a:schemeClr val="bg1">
              <a:alpha val="0"/>
            </a:schemeClr>
          </a:solidFill>
        </p:grpSpPr>
        <p:sp>
          <p:nvSpPr>
            <p:cNvPr id="209" name="Rectangle 208"/>
            <p:cNvSpPr/>
            <p:nvPr/>
          </p:nvSpPr>
          <p:spPr>
            <a:xfrm>
              <a:off x="6115558" y="2720823"/>
              <a:ext cx="50673" cy="22438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0" name="Shape 3632"/>
            <p:cNvSpPr/>
            <p:nvPr/>
          </p:nvSpPr>
          <p:spPr>
            <a:xfrm>
              <a:off x="326136" y="1926336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1" name="Shape 3633"/>
            <p:cNvSpPr/>
            <p:nvPr/>
          </p:nvSpPr>
          <p:spPr>
            <a:xfrm>
              <a:off x="326136" y="1630680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2" name="Shape 3634"/>
            <p:cNvSpPr/>
            <p:nvPr/>
          </p:nvSpPr>
          <p:spPr>
            <a:xfrm>
              <a:off x="326136" y="1331976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3" name="Shape 3635"/>
            <p:cNvSpPr/>
            <p:nvPr/>
          </p:nvSpPr>
          <p:spPr>
            <a:xfrm>
              <a:off x="326136" y="1033272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4" name="Shape 3636"/>
            <p:cNvSpPr/>
            <p:nvPr/>
          </p:nvSpPr>
          <p:spPr>
            <a:xfrm>
              <a:off x="326136" y="734568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5" name="Shape 3637"/>
            <p:cNvSpPr/>
            <p:nvPr/>
          </p:nvSpPr>
          <p:spPr>
            <a:xfrm>
              <a:off x="326136" y="438912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6" name="Shape 3638"/>
            <p:cNvSpPr/>
            <p:nvPr/>
          </p:nvSpPr>
          <p:spPr>
            <a:xfrm>
              <a:off x="326136" y="140208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7" name="Shape 3639"/>
            <p:cNvSpPr/>
            <p:nvPr/>
          </p:nvSpPr>
          <p:spPr>
            <a:xfrm>
              <a:off x="326136" y="140208"/>
              <a:ext cx="0" cy="2084832"/>
            </a:xfrm>
            <a:custGeom>
              <a:avLst/>
              <a:gdLst/>
              <a:ahLst/>
              <a:cxnLst/>
              <a:rect l="0" t="0" r="0" b="0"/>
              <a:pathLst>
                <a:path h="2084832">
                  <a:moveTo>
                    <a:pt x="0" y="2084832"/>
                  </a:moveTo>
                  <a:lnTo>
                    <a:pt x="0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8" name="Shape 3640"/>
            <p:cNvSpPr/>
            <p:nvPr/>
          </p:nvSpPr>
          <p:spPr>
            <a:xfrm>
              <a:off x="286512" y="2225040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9" name="Shape 3641"/>
            <p:cNvSpPr/>
            <p:nvPr/>
          </p:nvSpPr>
          <p:spPr>
            <a:xfrm>
              <a:off x="286512" y="1926336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0" name="Shape 3642"/>
            <p:cNvSpPr/>
            <p:nvPr/>
          </p:nvSpPr>
          <p:spPr>
            <a:xfrm>
              <a:off x="286512" y="1630680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1" name="Shape 3643"/>
            <p:cNvSpPr/>
            <p:nvPr/>
          </p:nvSpPr>
          <p:spPr>
            <a:xfrm>
              <a:off x="286512" y="1331976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2" name="Shape 3644"/>
            <p:cNvSpPr/>
            <p:nvPr/>
          </p:nvSpPr>
          <p:spPr>
            <a:xfrm>
              <a:off x="286512" y="1033272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3" name="Shape 3645"/>
            <p:cNvSpPr/>
            <p:nvPr/>
          </p:nvSpPr>
          <p:spPr>
            <a:xfrm>
              <a:off x="286512" y="734568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4" name="Shape 3646"/>
            <p:cNvSpPr/>
            <p:nvPr/>
          </p:nvSpPr>
          <p:spPr>
            <a:xfrm>
              <a:off x="286512" y="438912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5" name="Shape 3647"/>
            <p:cNvSpPr/>
            <p:nvPr/>
          </p:nvSpPr>
          <p:spPr>
            <a:xfrm>
              <a:off x="286512" y="140208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6" name="Shape 3648"/>
            <p:cNvSpPr/>
            <p:nvPr/>
          </p:nvSpPr>
          <p:spPr>
            <a:xfrm>
              <a:off x="326136" y="2225040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7" name="Shape 3649"/>
            <p:cNvSpPr/>
            <p:nvPr/>
          </p:nvSpPr>
          <p:spPr>
            <a:xfrm>
              <a:off x="32613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8" name="Shape 3650"/>
            <p:cNvSpPr/>
            <p:nvPr/>
          </p:nvSpPr>
          <p:spPr>
            <a:xfrm>
              <a:off x="1033272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9" name="Shape 3651"/>
            <p:cNvSpPr/>
            <p:nvPr/>
          </p:nvSpPr>
          <p:spPr>
            <a:xfrm>
              <a:off x="1740408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0" name="Shape 3652"/>
            <p:cNvSpPr/>
            <p:nvPr/>
          </p:nvSpPr>
          <p:spPr>
            <a:xfrm>
              <a:off x="244449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1" name="Shape 3653"/>
            <p:cNvSpPr/>
            <p:nvPr/>
          </p:nvSpPr>
          <p:spPr>
            <a:xfrm>
              <a:off x="3151632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2" name="Shape 3654"/>
            <p:cNvSpPr/>
            <p:nvPr/>
          </p:nvSpPr>
          <p:spPr>
            <a:xfrm>
              <a:off x="3855720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3" name="Shape 3655"/>
            <p:cNvSpPr/>
            <p:nvPr/>
          </p:nvSpPr>
          <p:spPr>
            <a:xfrm>
              <a:off x="456285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4" name="Shape 3656"/>
            <p:cNvSpPr/>
            <p:nvPr/>
          </p:nvSpPr>
          <p:spPr>
            <a:xfrm>
              <a:off x="5266944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5" name="Shape 3657"/>
            <p:cNvSpPr/>
            <p:nvPr/>
          </p:nvSpPr>
          <p:spPr>
            <a:xfrm>
              <a:off x="5974080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6" name="Shape 3658"/>
            <p:cNvSpPr/>
            <p:nvPr/>
          </p:nvSpPr>
          <p:spPr>
            <a:xfrm>
              <a:off x="679704" y="1152144"/>
              <a:ext cx="4940809" cy="774192"/>
            </a:xfrm>
            <a:custGeom>
              <a:avLst/>
              <a:gdLst/>
              <a:ahLst/>
              <a:cxnLst/>
              <a:rect l="0" t="0" r="0" b="0"/>
              <a:pathLst>
                <a:path w="4940809" h="774192">
                  <a:moveTo>
                    <a:pt x="0" y="0"/>
                  </a:moveTo>
                  <a:lnTo>
                    <a:pt x="707136" y="356616"/>
                  </a:lnTo>
                  <a:lnTo>
                    <a:pt x="1411224" y="774192"/>
                  </a:lnTo>
                  <a:lnTo>
                    <a:pt x="2118360" y="268224"/>
                  </a:lnTo>
                  <a:lnTo>
                    <a:pt x="2822448" y="387096"/>
                  </a:lnTo>
                  <a:lnTo>
                    <a:pt x="3529584" y="268224"/>
                  </a:lnTo>
                  <a:lnTo>
                    <a:pt x="4236720" y="448056"/>
                  </a:lnTo>
                  <a:lnTo>
                    <a:pt x="4940809" y="448056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0070C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7" name="Shape 3659"/>
            <p:cNvSpPr/>
            <p:nvPr/>
          </p:nvSpPr>
          <p:spPr>
            <a:xfrm>
              <a:off x="679704" y="676656"/>
              <a:ext cx="4940809" cy="743712"/>
            </a:xfrm>
            <a:custGeom>
              <a:avLst/>
              <a:gdLst/>
              <a:ahLst/>
              <a:cxnLst/>
              <a:rect l="0" t="0" r="0" b="0"/>
              <a:pathLst>
                <a:path w="4940809" h="743712">
                  <a:moveTo>
                    <a:pt x="0" y="475488"/>
                  </a:moveTo>
                  <a:lnTo>
                    <a:pt x="707136" y="505968"/>
                  </a:lnTo>
                  <a:lnTo>
                    <a:pt x="1411224" y="505968"/>
                  </a:lnTo>
                  <a:lnTo>
                    <a:pt x="2118360" y="624840"/>
                  </a:lnTo>
                  <a:lnTo>
                    <a:pt x="2822448" y="743712"/>
                  </a:lnTo>
                  <a:lnTo>
                    <a:pt x="3529584" y="149352"/>
                  </a:lnTo>
                  <a:lnTo>
                    <a:pt x="4236720" y="30480"/>
                  </a:lnTo>
                  <a:lnTo>
                    <a:pt x="4940809" y="0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E46C0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8" name="Shape 3660"/>
            <p:cNvSpPr/>
            <p:nvPr/>
          </p:nvSpPr>
          <p:spPr>
            <a:xfrm>
              <a:off x="679704" y="496824"/>
              <a:ext cx="4940809" cy="268224"/>
            </a:xfrm>
            <a:custGeom>
              <a:avLst/>
              <a:gdLst/>
              <a:ahLst/>
              <a:cxnLst/>
              <a:rect l="0" t="0" r="0" b="0"/>
              <a:pathLst>
                <a:path w="4940809" h="268224">
                  <a:moveTo>
                    <a:pt x="0" y="237744"/>
                  </a:moveTo>
                  <a:lnTo>
                    <a:pt x="707136" y="268224"/>
                  </a:lnTo>
                  <a:lnTo>
                    <a:pt x="1411224" y="237744"/>
                  </a:lnTo>
                  <a:lnTo>
                    <a:pt x="2118360" y="237744"/>
                  </a:lnTo>
                  <a:lnTo>
                    <a:pt x="2822448" y="268224"/>
                  </a:lnTo>
                  <a:lnTo>
                    <a:pt x="3529584" y="0"/>
                  </a:lnTo>
                  <a:lnTo>
                    <a:pt x="4236720" y="210312"/>
                  </a:lnTo>
                  <a:lnTo>
                    <a:pt x="4940809" y="91440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495933" y="145084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201926" y="186778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908046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14039" y="1480693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20286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026152" y="154012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732400" y="154012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21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789686" y="109359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495933" y="112318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201926" y="112318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908046" y="1242314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614039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320286" y="76593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732400" y="616966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52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8968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495933" y="70624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0192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90804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3614039" y="70624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320286" y="43827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026152" y="646811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708220" y="386510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55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45999" y="2168017"/>
              <a:ext cx="8632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81382" y="1870202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81382" y="1572514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81382" y="1274699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81382" y="976884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81382" y="678586"/>
              <a:ext cx="171659" cy="17383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81382" y="381000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1382" y="83185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99618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132078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911731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544191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23844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956050" y="2333244"/>
              <a:ext cx="679683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735957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368163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7" name="Shape 3701"/>
            <p:cNvSpPr/>
            <p:nvPr/>
          </p:nvSpPr>
          <p:spPr>
            <a:xfrm>
              <a:off x="2051304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0070C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322830" y="2601214"/>
              <a:ext cx="46243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Nation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9" name="Shape 3703"/>
            <p:cNvSpPr/>
            <p:nvPr/>
          </p:nvSpPr>
          <p:spPr>
            <a:xfrm>
              <a:off x="2801112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E46C0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071114" y="2601214"/>
              <a:ext cx="356697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State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1" name="Shape 3705"/>
            <p:cNvSpPr/>
            <p:nvPr/>
          </p:nvSpPr>
          <p:spPr>
            <a:xfrm>
              <a:off x="3465576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738626" y="2601214"/>
              <a:ext cx="490693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County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3" name="Shape 3707"/>
            <p:cNvSpPr/>
            <p:nvPr/>
          </p:nvSpPr>
          <p:spPr>
            <a:xfrm>
              <a:off x="0" y="0"/>
              <a:ext cx="6114288" cy="2849880"/>
            </a:xfrm>
            <a:custGeom>
              <a:avLst/>
              <a:gdLst/>
              <a:ahLst/>
              <a:cxnLst/>
              <a:rect l="0" t="0" r="0" b="0"/>
              <a:pathLst>
                <a:path w="6114288" h="2849880">
                  <a:moveTo>
                    <a:pt x="0" y="127000"/>
                  </a:moveTo>
                  <a:cubicBezTo>
                    <a:pt x="0" y="56896"/>
                    <a:pt x="56871" y="0"/>
                    <a:pt x="127025" y="0"/>
                  </a:cubicBezTo>
                  <a:lnTo>
                    <a:pt x="5987288" y="0"/>
                  </a:lnTo>
                  <a:cubicBezTo>
                    <a:pt x="6057392" y="0"/>
                    <a:pt x="6114288" y="56896"/>
                    <a:pt x="6114288" y="127000"/>
                  </a:cubicBezTo>
                  <a:lnTo>
                    <a:pt x="6114288" y="2722880"/>
                  </a:lnTo>
                  <a:cubicBezTo>
                    <a:pt x="6114288" y="2792984"/>
                    <a:pt x="6057392" y="2849880"/>
                    <a:pt x="5987288" y="2849880"/>
                  </a:cubicBezTo>
                  <a:lnTo>
                    <a:pt x="127025" y="2849880"/>
                  </a:lnTo>
                  <a:cubicBezTo>
                    <a:pt x="56871" y="2849880"/>
                    <a:pt x="0" y="2792984"/>
                    <a:pt x="0" y="2722880"/>
                  </a:cubicBezTo>
                  <a:close/>
                </a:path>
              </a:pathLst>
            </a:custGeom>
            <a:noFill/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47843"/>
              </p:ext>
            </p:extLst>
          </p:nvPr>
        </p:nvGraphicFramePr>
        <p:xfrm>
          <a:off x="228601" y="4243824"/>
          <a:ext cx="434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State </a:t>
                      </a:r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Hogan Approve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Hogan Disapprove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03562"/>
              </p:ext>
            </p:extLst>
          </p:nvPr>
        </p:nvGraphicFramePr>
        <p:xfrm>
          <a:off x="4648200" y="4255942"/>
          <a:ext cx="445403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Nation </a:t>
                      </a:r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Obama Approve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Obama Disapprove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 flipV="1">
            <a:off x="5693115" y="1045880"/>
            <a:ext cx="0" cy="244891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07587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22057"/>
          </a:xfrm>
        </p:spPr>
        <p:txBody>
          <a:bodyPr/>
          <a:lstStyle/>
          <a:p>
            <a:pPr algn="ctr"/>
            <a:r>
              <a:rPr lang="en-US" sz="2400" dirty="0" smtClean="0"/>
              <a:t>Economic Conditions: County, State, Nation – </a:t>
            </a:r>
            <a:br>
              <a:rPr lang="en-US" sz="2400" dirty="0" smtClean="0"/>
            </a:br>
            <a:r>
              <a:rPr lang="en-US" sz="2400" dirty="0" smtClean="0"/>
              <a:t>% </a:t>
            </a:r>
            <a:r>
              <a:rPr lang="en-US" sz="2400" dirty="0" err="1" smtClean="0"/>
              <a:t>Excellent+Good</a:t>
            </a:r>
            <a:r>
              <a:rPr lang="en-US" sz="2400" dirty="0" smtClean="0"/>
              <a:t> - Spring 2009 to Spring 2016</a:t>
            </a:r>
            <a:endParaRPr lang="en-US" sz="2400" dirty="0"/>
          </a:p>
        </p:txBody>
      </p:sp>
      <p:graphicFrame>
        <p:nvGraphicFramePr>
          <p:cNvPr id="96" name="Chart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75097"/>
              </p:ext>
            </p:extLst>
          </p:nvPr>
        </p:nvGraphicFramePr>
        <p:xfrm>
          <a:off x="242124" y="1143000"/>
          <a:ext cx="8659752" cy="543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602522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469376"/>
              </p:ext>
            </p:extLst>
          </p:nvPr>
        </p:nvGraphicFramePr>
        <p:xfrm>
          <a:off x="76199" y="76205"/>
          <a:ext cx="9347552" cy="6721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3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Clinton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Sanders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Carson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Trump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Rubio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Economy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13.0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14.9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12.5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8.8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Foreign policy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37.4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Inequality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12.6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Immigration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3.9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Spending, debt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3.9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5.5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Constitution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Liberal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5.6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Taxes, lower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Health Care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4.6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Business pro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11.5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Womens issues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Party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2.8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Crime/safety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Environment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Smaller govt, less regs.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Guns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Anti-corporate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Abortion - anti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Conservative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Military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Religion - pro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49.8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72.5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49.0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58.2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0"/>
            <a:ext cx="2255521" cy="457200"/>
          </a:xfrm>
          <a:solidFill>
            <a:schemeClr val="accent1">
              <a:tint val="20000"/>
            </a:schemeClr>
          </a:solidFill>
        </p:spPr>
        <p:txBody>
          <a:bodyPr/>
          <a:lstStyle/>
          <a:p>
            <a:pPr algn="ctr"/>
            <a:r>
              <a:rPr lang="en-US" sz="1600" dirty="0" smtClean="0"/>
              <a:t>Candidates and Issues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22844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152405"/>
            <a:ext cx="2255521" cy="457200"/>
          </a:xfrm>
          <a:solidFill>
            <a:schemeClr val="accent1">
              <a:tint val="20000"/>
            </a:schemeClr>
          </a:solidFill>
        </p:spPr>
        <p:txBody>
          <a:bodyPr/>
          <a:lstStyle/>
          <a:p>
            <a:pPr algn="ctr"/>
            <a:r>
              <a:rPr lang="en-US" sz="1600" dirty="0" smtClean="0"/>
              <a:t>Candidates and Issues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815557"/>
              </p:ext>
            </p:extLst>
          </p:nvPr>
        </p:nvGraphicFramePr>
        <p:xfrm>
          <a:off x="457201" y="533401"/>
          <a:ext cx="8458200" cy="5584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9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Clinton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Sanders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Carson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Trump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Rubio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Leadership, competence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11.6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13.5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Honest, trustworthy, independent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8.8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Consensus builder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9.1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Fresh face,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11.9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10.5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Experience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17.9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America first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Hard truths, frank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3.5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Working people, cares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Middle 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Ethical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2.8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Electable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Intelligence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6.0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7.7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50.2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27.5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52.6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51.0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41.8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33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pPr algn="ctr"/>
            <a:r>
              <a:rPr lang="en-US" dirty="0" smtClean="0"/>
              <a:t>Trust in Political Parties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555928"/>
              </p:ext>
            </p:extLst>
          </p:nvPr>
        </p:nvGraphicFramePr>
        <p:xfrm>
          <a:off x="533400" y="11430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52508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457200"/>
          </a:xfrm>
        </p:spPr>
        <p:txBody>
          <a:bodyPr/>
          <a:lstStyle/>
          <a:p>
            <a:pPr algn="ctr"/>
            <a:r>
              <a:rPr lang="en-US" dirty="0" smtClean="0"/>
              <a:t>Candidate </a:t>
            </a:r>
            <a:r>
              <a:rPr lang="en-US" dirty="0" smtClean="0"/>
              <a:t>Choice </a:t>
            </a:r>
            <a:r>
              <a:rPr lang="en-US" dirty="0" smtClean="0"/>
              <a:t>- President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41438"/>
              </p:ext>
            </p:extLst>
          </p:nvPr>
        </p:nvGraphicFramePr>
        <p:xfrm>
          <a:off x="609600" y="1066800"/>
          <a:ext cx="8381998" cy="4673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Democrats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Republicans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Unaffiliated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Democrats</a:t>
                      </a:r>
                      <a:endParaRPr lang="en-US" sz="12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Hillary Clinton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 (</a:t>
                      </a:r>
                      <a:r>
                        <a:rPr lang="en-US" sz="1600" b="1" dirty="0">
                          <a:effectLst/>
                        </a:rPr>
                        <a:t>60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Bernie Sanders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 (</a:t>
                      </a:r>
                      <a:r>
                        <a:rPr lang="en-US" sz="1600" b="1" dirty="0">
                          <a:effectLst/>
                        </a:rPr>
                        <a:t>40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Republicans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Ben Carson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Ted Cruz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b="1" dirty="0" smtClean="0">
                          <a:effectLst/>
                        </a:rPr>
                        <a:t>22</a:t>
                      </a:r>
                      <a:r>
                        <a:rPr lang="en-US" sz="1600" dirty="0" smtClean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Carly Fiorina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John Kasich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  (</a:t>
                      </a:r>
                      <a:r>
                        <a:rPr lang="en-US" sz="1600" b="1" dirty="0">
                          <a:effectLst/>
                        </a:rPr>
                        <a:t>29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Marco Rubio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Donald Trump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  (</a:t>
                      </a:r>
                      <a:r>
                        <a:rPr lang="en-US" sz="1600" b="1" dirty="0">
                          <a:effectLst/>
                        </a:rPr>
                        <a:t>49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Others/None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75603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Monmouth</a:t>
            </a:r>
            <a:r>
              <a:rPr lang="en-US" sz="1600" dirty="0" smtClean="0"/>
              <a:t> </a:t>
            </a:r>
            <a:r>
              <a:rPr lang="en-US" sz="1600" b="1" dirty="0" smtClean="0"/>
              <a:t>Poll</a:t>
            </a:r>
            <a:r>
              <a:rPr lang="en-US" sz="1600" dirty="0" smtClean="0"/>
              <a:t> </a:t>
            </a:r>
            <a:r>
              <a:rPr lang="en-US" sz="1600" b="1" dirty="0" smtClean="0"/>
              <a:t>of </a:t>
            </a:r>
            <a:r>
              <a:rPr lang="en-US" sz="1600" b="1" dirty="0" smtClean="0"/>
              <a:t>MD Republicans</a:t>
            </a:r>
            <a:r>
              <a:rPr lang="en-US" sz="1600" dirty="0" smtClean="0"/>
              <a:t>: </a:t>
            </a:r>
            <a:r>
              <a:rPr lang="en-US" i="1" dirty="0" smtClean="0"/>
              <a:t>Trump</a:t>
            </a:r>
            <a:r>
              <a:rPr lang="en-US" sz="1600" dirty="0" smtClean="0"/>
              <a:t> 47%, Kasich 27%, Cruz </a:t>
            </a:r>
            <a:r>
              <a:rPr lang="en-US" sz="1600" dirty="0"/>
              <a:t>17%. </a:t>
            </a:r>
            <a:endParaRPr lang="en-US" sz="1600" dirty="0" smtClean="0"/>
          </a:p>
          <a:p>
            <a:r>
              <a:rPr lang="en-US" sz="1600" b="1" dirty="0" smtClean="0"/>
              <a:t>NBC/Marist poll of MD Democrats: </a:t>
            </a:r>
            <a:r>
              <a:rPr lang="en-US" i="1" dirty="0" smtClean="0"/>
              <a:t>Clinton</a:t>
            </a:r>
            <a:r>
              <a:rPr lang="en-US" sz="1600" dirty="0" smtClean="0"/>
              <a:t> 58% Sanders 36%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276600" y="1981200"/>
            <a:ext cx="1219200" cy="76200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0" y="3352800"/>
            <a:ext cx="1219200" cy="198120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01716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33400"/>
          </a:xfrm>
        </p:spPr>
        <p:txBody>
          <a:bodyPr/>
          <a:lstStyle/>
          <a:p>
            <a:r>
              <a:rPr lang="en-US" dirty="0" smtClean="0"/>
              <a:t>Hypothetical Trump vs. Clinton Match-up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808120"/>
              </p:ext>
            </p:extLst>
          </p:nvPr>
        </p:nvGraphicFramePr>
        <p:xfrm>
          <a:off x="609597" y="1447800"/>
          <a:ext cx="8077202" cy="354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Dems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Unaffiliated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Donald Trump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 (</a:t>
                      </a:r>
                      <a:r>
                        <a:rPr lang="en-US" sz="2400" b="1" dirty="0" smtClean="0">
                          <a:effectLst/>
                        </a:rPr>
                        <a:t>43</a:t>
                      </a:r>
                      <a:r>
                        <a:rPr lang="en-US" sz="2400" dirty="0" smtClean="0">
                          <a:effectLst/>
                        </a:rPr>
                        <a:t>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Hillary Clinton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 (</a:t>
                      </a:r>
                      <a:r>
                        <a:rPr lang="en-US" sz="2400" b="1" dirty="0" smtClean="0">
                          <a:effectLst/>
                        </a:rPr>
                        <a:t>57</a:t>
                      </a:r>
                      <a:r>
                        <a:rPr lang="en-US" sz="2400" dirty="0" smtClean="0">
                          <a:effectLst/>
                        </a:rPr>
                        <a:t>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Neither </a:t>
                      </a:r>
                      <a:r>
                        <a:rPr lang="en-US" sz="1800" dirty="0">
                          <a:effectLst/>
                        </a:rPr>
                        <a:t>or </a:t>
                      </a:r>
                      <a:r>
                        <a:rPr lang="en-US" sz="1800" dirty="0" smtClean="0">
                          <a:effectLst/>
                        </a:rPr>
                        <a:t>third </a:t>
                      </a:r>
                      <a:r>
                        <a:rPr lang="en-US" sz="1800" dirty="0">
                          <a:effectLst/>
                        </a:rPr>
                        <a:t>party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answer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7696200" y="2057400"/>
            <a:ext cx="914400" cy="114300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85389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Candidate Choices – Demographic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Party</a:t>
            </a:r>
          </a:p>
          <a:p>
            <a:r>
              <a:rPr lang="en-US" dirty="0" smtClean="0"/>
              <a:t>Ideology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Race</a:t>
            </a:r>
          </a:p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57040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533400"/>
          </a:xfrm>
        </p:spPr>
        <p:txBody>
          <a:bodyPr/>
          <a:lstStyle/>
          <a:p>
            <a:r>
              <a:rPr lang="en-US" sz="2200" dirty="0"/>
              <a:t>Candidate </a:t>
            </a:r>
            <a:r>
              <a:rPr lang="en-US" sz="2200" dirty="0" smtClean="0"/>
              <a:t>Choice </a:t>
            </a:r>
            <a:r>
              <a:rPr lang="en-US" sz="2200" dirty="0"/>
              <a:t>by Party Registration and Ideology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673803"/>
              </p:ext>
            </p:extLst>
          </p:nvPr>
        </p:nvGraphicFramePr>
        <p:xfrm>
          <a:off x="228600" y="609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763022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sz="2400" dirty="0" smtClean="0"/>
              <a:t>Demographics and Candidate </a:t>
            </a:r>
            <a:r>
              <a:rPr lang="en-US" sz="2400" dirty="0" smtClean="0"/>
              <a:t>Choice: Gender 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039614"/>
              </p:ext>
            </p:extLst>
          </p:nvPr>
        </p:nvGraphicFramePr>
        <p:xfrm>
          <a:off x="533400" y="9906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40640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trioticPPTThem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PatrioticPPTTheme</Template>
  <TotalTime>41446</TotalTime>
  <Words>1950</Words>
  <Application>Microsoft Office PowerPoint</Application>
  <PresentationFormat>On-screen Show (4:3)</PresentationFormat>
  <Paragraphs>931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Black</vt:lpstr>
      <vt:lpstr>Calibri</vt:lpstr>
      <vt:lpstr>Century Gothic</vt:lpstr>
      <vt:lpstr>Tahoma</vt:lpstr>
      <vt:lpstr>Times New Roman</vt:lpstr>
      <vt:lpstr>PatrioticPPTTheme</vt:lpstr>
      <vt:lpstr>CSLI Survey Spring 2016  Let’s Talk Politics and Public Opinion</vt:lpstr>
      <vt:lpstr>CSLI Sping 2016 Survey - Overview</vt:lpstr>
      <vt:lpstr>CSLI Spring 2016 Survey - Overview</vt:lpstr>
      <vt:lpstr>Trust in Political Parties</vt:lpstr>
      <vt:lpstr>Candidate Choice - President</vt:lpstr>
      <vt:lpstr>Hypothetical Trump vs. Clinton Match-up</vt:lpstr>
      <vt:lpstr>Voter Candidate Choices – Demographic Characteristics</vt:lpstr>
      <vt:lpstr>Candidate Choice by Party Registration and Ideology</vt:lpstr>
      <vt:lpstr>Demographics and Candidate Choice: Gender </vt:lpstr>
      <vt:lpstr>Demographics and Candidate Choice: Marital Status</vt:lpstr>
      <vt:lpstr>Demographics and Candidate Choice: AGE </vt:lpstr>
      <vt:lpstr>Demographics and Candidate Choice: Religion </vt:lpstr>
      <vt:lpstr>Demographics and Candidate Choice: Race</vt:lpstr>
      <vt:lpstr>Demographics and Candidate Choice: Education </vt:lpstr>
      <vt:lpstr>Demographics and Candidate Choice: Income Groups </vt:lpstr>
      <vt:lpstr>Personality and Politics</vt:lpstr>
      <vt:lpstr>Personality and Politics: Agreeableness, Conscientiousness</vt:lpstr>
      <vt:lpstr>Personality and Politics: Tolerance</vt:lpstr>
      <vt:lpstr>Personality and Politics: Emotional Stability and  Openness to Experience</vt:lpstr>
      <vt:lpstr>Personality and Politics: Extroversion</vt:lpstr>
      <vt:lpstr>Issues and Democratic Candidates</vt:lpstr>
      <vt:lpstr>Character and Democratic Candidates</vt:lpstr>
      <vt:lpstr>Issues and Republican Candidates</vt:lpstr>
      <vt:lpstr>Character and Republican Candidates</vt:lpstr>
      <vt:lpstr>Economic Conditions: % Saying Applies</vt:lpstr>
      <vt:lpstr>Economic Conditions - Applies</vt:lpstr>
      <vt:lpstr>Income and Economic Conditions - % Applies</vt:lpstr>
      <vt:lpstr>Economic Conditions and Candidates</vt:lpstr>
      <vt:lpstr>Proposal Agreement</vt:lpstr>
      <vt:lpstr>Proposal Agreement Voter Choices</vt:lpstr>
      <vt:lpstr>Job Approval: Hogan, Schuh, Obama</vt:lpstr>
      <vt:lpstr>Job Approval: Obama – CSLI/Gallup</vt:lpstr>
      <vt:lpstr>Obama Job Approval by Party Reg.</vt:lpstr>
      <vt:lpstr>PowerPoint Presentation</vt:lpstr>
      <vt:lpstr>Economic Conditions: County, State, Nation –  % Excellent+Good - Spring 2009 to Spring 2016</vt:lpstr>
      <vt:lpstr>Candidates and Issues</vt:lpstr>
      <vt:lpstr>Candidates and Issues</vt:lpstr>
    </vt:vector>
  </TitlesOfParts>
  <Company>AACC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416</cp:revision>
  <cp:lastPrinted>1601-01-01T00:00:00Z</cp:lastPrinted>
  <dcterms:created xsi:type="dcterms:W3CDTF">2007-11-04T17:37:16Z</dcterms:created>
  <dcterms:modified xsi:type="dcterms:W3CDTF">2016-04-19T11:18:15Z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