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24"/>
  </p:notesMasterIdLst>
  <p:sldIdLst>
    <p:sldId id="256" r:id="rId2"/>
    <p:sldId id="290" r:id="rId3"/>
    <p:sldId id="260" r:id="rId4"/>
    <p:sldId id="367" r:id="rId5"/>
    <p:sldId id="354" r:id="rId6"/>
    <p:sldId id="304" r:id="rId7"/>
    <p:sldId id="329" r:id="rId8"/>
    <p:sldId id="369" r:id="rId9"/>
    <p:sldId id="368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42" r:id="rId21"/>
    <p:sldId id="343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49C"/>
    <a:srgbClr val="61D6FF"/>
    <a:srgbClr val="2FFF8D"/>
    <a:srgbClr val="00823B"/>
    <a:srgbClr val="FFFFC9"/>
    <a:srgbClr val="FCD0D4"/>
    <a:srgbClr val="93D6F7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 varScale="1">
        <p:scale>
          <a:sx n="74" d="100"/>
          <a:sy n="74" d="100"/>
        </p:scale>
        <p:origin x="7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Word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n\CSLI\Semi-annual%20Surveys\2014\FALL\F14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n\CSLI\Semi-annual%20Surveys\2014\FALL\F14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n\CSLI\Semi-annual%20Surveys\2014\FALL\F14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3\FALL\Chart%202%20in%20Microsoft%20Word%20(Recovered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Word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an\CSLI\Semi-annual%20Surveys\2014\FALL\F14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4\FALL\F14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4\FALL\F14%20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4\FALL\F14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Word]Sheet1'!$A$2</c:f>
              <c:strCache>
                <c:ptCount val="1"/>
                <c:pt idx="0">
                  <c:v>Right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Word]Sheet1'!$B$1:$AD$1</c:f>
              <c:strCache>
                <c:ptCount val="29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  <c:pt idx="28">
                  <c:v>Fa '14</c:v>
                </c:pt>
              </c:strCache>
            </c:strRef>
          </c:cat>
          <c:val>
            <c:numRef>
              <c:f>'[Chart in Microsoft Word]Sheet1'!$B$2:$AD$2</c:f>
              <c:numCache>
                <c:formatCode>General</c:formatCode>
                <c:ptCount val="29"/>
                <c:pt idx="0">
                  <c:v>55</c:v>
                </c:pt>
                <c:pt idx="1">
                  <c:v>62</c:v>
                </c:pt>
                <c:pt idx="2">
                  <c:v>66</c:v>
                </c:pt>
                <c:pt idx="3">
                  <c:v>60</c:v>
                </c:pt>
                <c:pt idx="4">
                  <c:v>61</c:v>
                </c:pt>
                <c:pt idx="5">
                  <c:v>62</c:v>
                </c:pt>
                <c:pt idx="6">
                  <c:v>51</c:v>
                </c:pt>
                <c:pt idx="7">
                  <c:v>58</c:v>
                </c:pt>
                <c:pt idx="8">
                  <c:v>58</c:v>
                </c:pt>
                <c:pt idx="9">
                  <c:v>53</c:v>
                </c:pt>
                <c:pt idx="10">
                  <c:v>57</c:v>
                </c:pt>
                <c:pt idx="11">
                  <c:v>55</c:v>
                </c:pt>
                <c:pt idx="12">
                  <c:v>51</c:v>
                </c:pt>
                <c:pt idx="13">
                  <c:v>52</c:v>
                </c:pt>
                <c:pt idx="14">
                  <c:v>51</c:v>
                </c:pt>
                <c:pt idx="15">
                  <c:v>50</c:v>
                </c:pt>
                <c:pt idx="16">
                  <c:v>52</c:v>
                </c:pt>
                <c:pt idx="17">
                  <c:v>47</c:v>
                </c:pt>
                <c:pt idx="18">
                  <c:v>52</c:v>
                </c:pt>
                <c:pt idx="19">
                  <c:v>52</c:v>
                </c:pt>
                <c:pt idx="20">
                  <c:v>49</c:v>
                </c:pt>
                <c:pt idx="21">
                  <c:v>50</c:v>
                </c:pt>
                <c:pt idx="22">
                  <c:v>47</c:v>
                </c:pt>
                <c:pt idx="23">
                  <c:v>43</c:v>
                </c:pt>
                <c:pt idx="24">
                  <c:v>50</c:v>
                </c:pt>
                <c:pt idx="25">
                  <c:v>49</c:v>
                </c:pt>
                <c:pt idx="26">
                  <c:v>50</c:v>
                </c:pt>
                <c:pt idx="27">
                  <c:v>50</c:v>
                </c:pt>
                <c:pt idx="28">
                  <c:v>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'[Chart in Microsoft Word]Sheet1'!$A$3</c:f>
              <c:strCache>
                <c:ptCount val="1"/>
                <c:pt idx="0">
                  <c:v>Wrong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Word]Sheet1'!$B$1:$AD$1</c:f>
              <c:strCache>
                <c:ptCount val="29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  <c:pt idx="28">
                  <c:v>Fa '14</c:v>
                </c:pt>
              </c:strCache>
            </c:strRef>
          </c:cat>
          <c:val>
            <c:numRef>
              <c:f>'[Chart in Microsoft Word]Sheet1'!$B$3:$AD$3</c:f>
              <c:numCache>
                <c:formatCode>General</c:formatCode>
                <c:ptCount val="29"/>
                <c:pt idx="0">
                  <c:v>24</c:v>
                </c:pt>
                <c:pt idx="1">
                  <c:v>23</c:v>
                </c:pt>
                <c:pt idx="2">
                  <c:v>15</c:v>
                </c:pt>
                <c:pt idx="3">
                  <c:v>26</c:v>
                </c:pt>
                <c:pt idx="4">
                  <c:v>21</c:v>
                </c:pt>
                <c:pt idx="5">
                  <c:v>25</c:v>
                </c:pt>
                <c:pt idx="6">
                  <c:v>34</c:v>
                </c:pt>
                <c:pt idx="7">
                  <c:v>31</c:v>
                </c:pt>
                <c:pt idx="8">
                  <c:v>24</c:v>
                </c:pt>
                <c:pt idx="9">
                  <c:v>29</c:v>
                </c:pt>
                <c:pt idx="10">
                  <c:v>27</c:v>
                </c:pt>
                <c:pt idx="11">
                  <c:v>26</c:v>
                </c:pt>
                <c:pt idx="12">
                  <c:v>29</c:v>
                </c:pt>
                <c:pt idx="13">
                  <c:v>27</c:v>
                </c:pt>
                <c:pt idx="14">
                  <c:v>33</c:v>
                </c:pt>
                <c:pt idx="15">
                  <c:v>32</c:v>
                </c:pt>
                <c:pt idx="16">
                  <c:v>31</c:v>
                </c:pt>
                <c:pt idx="17">
                  <c:v>28</c:v>
                </c:pt>
                <c:pt idx="18">
                  <c:v>27</c:v>
                </c:pt>
                <c:pt idx="19">
                  <c:v>28</c:v>
                </c:pt>
                <c:pt idx="20">
                  <c:v>28</c:v>
                </c:pt>
                <c:pt idx="21">
                  <c:v>28</c:v>
                </c:pt>
                <c:pt idx="22">
                  <c:v>32</c:v>
                </c:pt>
                <c:pt idx="23">
                  <c:v>41</c:v>
                </c:pt>
                <c:pt idx="24">
                  <c:v>36</c:v>
                </c:pt>
                <c:pt idx="25">
                  <c:v>33</c:v>
                </c:pt>
                <c:pt idx="26">
                  <c:v>35</c:v>
                </c:pt>
                <c:pt idx="27">
                  <c:v>33</c:v>
                </c:pt>
                <c:pt idx="28">
                  <c:v>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'[Chart in Microsoft Word]Sheet1'!$A$4</c:f>
              <c:strCache>
                <c:ptCount val="1"/>
                <c:pt idx="0">
                  <c:v>Unsure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Word]Sheet1'!$B$1:$AD$1</c:f>
              <c:strCache>
                <c:ptCount val="29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  <c:pt idx="28">
                  <c:v>Fa '14</c:v>
                </c:pt>
              </c:strCache>
            </c:strRef>
          </c:cat>
          <c:val>
            <c:numRef>
              <c:f>'[Chart in Microsoft Word]Sheet1'!$B$4:$AD$4</c:f>
              <c:numCache>
                <c:formatCode>General</c:formatCode>
                <c:ptCount val="29"/>
                <c:pt idx="0">
                  <c:v>20</c:v>
                </c:pt>
                <c:pt idx="1">
                  <c:v>15</c:v>
                </c:pt>
                <c:pt idx="2">
                  <c:v>19</c:v>
                </c:pt>
                <c:pt idx="3">
                  <c:v>14</c:v>
                </c:pt>
                <c:pt idx="4">
                  <c:v>18</c:v>
                </c:pt>
                <c:pt idx="5">
                  <c:v>13</c:v>
                </c:pt>
                <c:pt idx="6">
                  <c:v>15</c:v>
                </c:pt>
                <c:pt idx="7">
                  <c:v>12</c:v>
                </c:pt>
                <c:pt idx="8">
                  <c:v>19</c:v>
                </c:pt>
                <c:pt idx="9">
                  <c:v>18</c:v>
                </c:pt>
                <c:pt idx="10">
                  <c:v>16</c:v>
                </c:pt>
                <c:pt idx="11">
                  <c:v>18</c:v>
                </c:pt>
                <c:pt idx="12">
                  <c:v>20</c:v>
                </c:pt>
                <c:pt idx="13">
                  <c:v>21</c:v>
                </c:pt>
                <c:pt idx="14">
                  <c:v>16</c:v>
                </c:pt>
                <c:pt idx="15">
                  <c:v>17</c:v>
                </c:pt>
                <c:pt idx="16">
                  <c:v>17</c:v>
                </c:pt>
                <c:pt idx="17">
                  <c:v>25</c:v>
                </c:pt>
                <c:pt idx="18">
                  <c:v>21</c:v>
                </c:pt>
                <c:pt idx="19">
                  <c:v>20</c:v>
                </c:pt>
                <c:pt idx="20">
                  <c:v>23</c:v>
                </c:pt>
                <c:pt idx="21">
                  <c:v>22</c:v>
                </c:pt>
                <c:pt idx="22">
                  <c:v>22</c:v>
                </c:pt>
                <c:pt idx="23">
                  <c:v>16</c:v>
                </c:pt>
                <c:pt idx="24">
                  <c:v>14</c:v>
                </c:pt>
                <c:pt idx="25">
                  <c:v>18</c:v>
                </c:pt>
                <c:pt idx="26">
                  <c:v>16</c:v>
                </c:pt>
                <c:pt idx="27">
                  <c:v>17</c:v>
                </c:pt>
                <c:pt idx="28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4189648"/>
        <c:axId val="314185336"/>
      </c:lineChart>
      <c:catAx>
        <c:axId val="3141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185336"/>
        <c:crosses val="autoZero"/>
        <c:auto val="1"/>
        <c:lblAlgn val="ctr"/>
        <c:lblOffset val="100"/>
        <c:noMultiLvlLbl val="0"/>
      </c:catAx>
      <c:valAx>
        <c:axId val="31418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18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Main Factor Governor/County Exec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Sheet1!$D$32</c:f>
              <c:strCache>
                <c:ptCount val="1"/>
                <c:pt idx="0">
                  <c:v>Govr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Sheet1!$C$33:$C$39</c:f>
              <c:strCache>
                <c:ptCount val="7"/>
                <c:pt idx="0">
                  <c:v>Taxes</c:v>
                </c:pt>
                <c:pt idx="1">
                  <c:v>Economy (jobs, general)</c:v>
                </c:pt>
                <c:pt idx="2">
                  <c:v>Background, Experience</c:v>
                </c:pt>
                <c:pt idx="3">
                  <c:v>Education</c:v>
                </c:pt>
                <c:pt idx="4">
                  <c:v>Ethics/Honesty/Integrity</c:v>
                </c:pt>
                <c:pt idx="5">
                  <c:v>Party</c:v>
                </c:pt>
                <c:pt idx="6">
                  <c:v>Broad vision/plan</c:v>
                </c:pt>
              </c:strCache>
            </c:strRef>
          </c:cat>
          <c:val>
            <c:numRef>
              <c:f>Sheet1!$D$33:$D$39</c:f>
              <c:numCache>
                <c:formatCode>General</c:formatCode>
                <c:ptCount val="7"/>
                <c:pt idx="0">
                  <c:v>24</c:v>
                </c:pt>
                <c:pt idx="1">
                  <c:v>12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Sheet1!$E$32</c:f>
              <c:strCache>
                <c:ptCount val="1"/>
                <c:pt idx="0">
                  <c:v>Cty Exec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Sheet1!$C$33:$C$39</c:f>
              <c:strCache>
                <c:ptCount val="7"/>
                <c:pt idx="0">
                  <c:v>Taxes</c:v>
                </c:pt>
                <c:pt idx="1">
                  <c:v>Economy (jobs, general)</c:v>
                </c:pt>
                <c:pt idx="2">
                  <c:v>Background, Experience</c:v>
                </c:pt>
                <c:pt idx="3">
                  <c:v>Education</c:v>
                </c:pt>
                <c:pt idx="4">
                  <c:v>Ethics/Honesty/Integrity</c:v>
                </c:pt>
                <c:pt idx="5">
                  <c:v>Party</c:v>
                </c:pt>
                <c:pt idx="6">
                  <c:v>Broad vision/plan</c:v>
                </c:pt>
              </c:strCache>
            </c:strRef>
          </c:cat>
          <c:val>
            <c:numRef>
              <c:f>Sheet1!$E$33:$E$39</c:f>
              <c:numCache>
                <c:formatCode>General</c:formatCode>
                <c:ptCount val="7"/>
                <c:pt idx="0">
                  <c:v>25</c:v>
                </c:pt>
                <c:pt idx="1">
                  <c:v>5</c:v>
                </c:pt>
                <c:pt idx="2">
                  <c:v>12</c:v>
                </c:pt>
                <c:pt idx="3">
                  <c:v>9</c:v>
                </c:pt>
                <c:pt idx="4">
                  <c:v>10</c:v>
                </c:pt>
                <c:pt idx="5">
                  <c:v>10</c:v>
                </c:pt>
                <c:pt idx="6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761816"/>
        <c:axId val="417759072"/>
      </c:barChart>
      <c:catAx>
        <c:axId val="41776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759072"/>
        <c:crosses val="autoZero"/>
        <c:auto val="1"/>
        <c:lblAlgn val="ctr"/>
        <c:lblOffset val="100"/>
        <c:noMultiLvlLbl val="0"/>
      </c:catAx>
      <c:valAx>
        <c:axId val="41775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761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Sheet1!$J$32</c:f>
              <c:strCache>
                <c:ptCount val="1"/>
                <c:pt idx="0">
                  <c:v>Brown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Sheet1!$I$33:$I$39</c:f>
              <c:strCache>
                <c:ptCount val="7"/>
                <c:pt idx="0">
                  <c:v>Taxes</c:v>
                </c:pt>
                <c:pt idx="1">
                  <c:v>Economy (jobs, general)</c:v>
                </c:pt>
                <c:pt idx="2">
                  <c:v>Background, Experience</c:v>
                </c:pt>
                <c:pt idx="3">
                  <c:v>Education</c:v>
                </c:pt>
                <c:pt idx="4">
                  <c:v>Ethics/Honesty/Integrity</c:v>
                </c:pt>
                <c:pt idx="5">
                  <c:v>Party</c:v>
                </c:pt>
                <c:pt idx="6">
                  <c:v>Broad vision/plan</c:v>
                </c:pt>
              </c:strCache>
            </c:strRef>
          </c:cat>
          <c:val>
            <c:numRef>
              <c:f>Sheet1!$J$33:$J$39</c:f>
              <c:numCache>
                <c:formatCode>General</c:formatCode>
                <c:ptCount val="7"/>
                <c:pt idx="0">
                  <c:v>11</c:v>
                </c:pt>
                <c:pt idx="1">
                  <c:v>10</c:v>
                </c:pt>
                <c:pt idx="2">
                  <c:v>5</c:v>
                </c:pt>
                <c:pt idx="3">
                  <c:v>17</c:v>
                </c:pt>
                <c:pt idx="4">
                  <c:v>5</c:v>
                </c:pt>
                <c:pt idx="5">
                  <c:v>20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Sheet1!$K$32</c:f>
              <c:strCache>
                <c:ptCount val="1"/>
                <c:pt idx="0">
                  <c:v>Johnson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Sheet1!$I$33:$I$39</c:f>
              <c:strCache>
                <c:ptCount val="7"/>
                <c:pt idx="0">
                  <c:v>Taxes</c:v>
                </c:pt>
                <c:pt idx="1">
                  <c:v>Economy (jobs, general)</c:v>
                </c:pt>
                <c:pt idx="2">
                  <c:v>Background, Experience</c:v>
                </c:pt>
                <c:pt idx="3">
                  <c:v>Education</c:v>
                </c:pt>
                <c:pt idx="4">
                  <c:v>Ethics/Honesty/Integrity</c:v>
                </c:pt>
                <c:pt idx="5">
                  <c:v>Party</c:v>
                </c:pt>
                <c:pt idx="6">
                  <c:v>Broad vision/plan</c:v>
                </c:pt>
              </c:strCache>
            </c:strRef>
          </c:cat>
          <c:val>
            <c:numRef>
              <c:f>Sheet1!$K$33:$K$39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16</c:v>
                </c:pt>
                <c:pt idx="3">
                  <c:v>16</c:v>
                </c:pt>
                <c:pt idx="4">
                  <c:v>8</c:v>
                </c:pt>
                <c:pt idx="5">
                  <c:v>18</c:v>
                </c:pt>
                <c:pt idx="6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Sheet1!$L$32</c:f>
              <c:strCache>
                <c:ptCount val="1"/>
                <c:pt idx="0">
                  <c:v>Hogan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Sheet1!$I$33:$I$39</c:f>
              <c:strCache>
                <c:ptCount val="7"/>
                <c:pt idx="0">
                  <c:v>Taxes</c:v>
                </c:pt>
                <c:pt idx="1">
                  <c:v>Economy (jobs, general)</c:v>
                </c:pt>
                <c:pt idx="2">
                  <c:v>Background, Experience</c:v>
                </c:pt>
                <c:pt idx="3">
                  <c:v>Education</c:v>
                </c:pt>
                <c:pt idx="4">
                  <c:v>Ethics/Honesty/Integrity</c:v>
                </c:pt>
                <c:pt idx="5">
                  <c:v>Party</c:v>
                </c:pt>
                <c:pt idx="6">
                  <c:v>Broad vision/plan</c:v>
                </c:pt>
              </c:strCache>
            </c:strRef>
          </c:cat>
          <c:val>
            <c:numRef>
              <c:f>Sheet1!$L$33:$L$39</c:f>
              <c:numCache>
                <c:formatCode>General</c:formatCode>
                <c:ptCount val="7"/>
                <c:pt idx="0">
                  <c:v>31</c:v>
                </c:pt>
                <c:pt idx="1">
                  <c:v>14</c:v>
                </c:pt>
                <c:pt idx="2">
                  <c:v>7</c:v>
                </c:pt>
                <c:pt idx="3">
                  <c:v>1</c:v>
                </c:pt>
                <c:pt idx="4">
                  <c:v>10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Sheet1!$M$32</c:f>
              <c:strCache>
                <c:ptCount val="1"/>
                <c:pt idx="0">
                  <c:v>Schuh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Sheet1!$I$33:$I$39</c:f>
              <c:strCache>
                <c:ptCount val="7"/>
                <c:pt idx="0">
                  <c:v>Taxes</c:v>
                </c:pt>
                <c:pt idx="1">
                  <c:v>Economy (jobs, general)</c:v>
                </c:pt>
                <c:pt idx="2">
                  <c:v>Background, Experience</c:v>
                </c:pt>
                <c:pt idx="3">
                  <c:v>Education</c:v>
                </c:pt>
                <c:pt idx="4">
                  <c:v>Ethics/Honesty/Integrity</c:v>
                </c:pt>
                <c:pt idx="5">
                  <c:v>Party</c:v>
                </c:pt>
                <c:pt idx="6">
                  <c:v>Broad vision/plan</c:v>
                </c:pt>
              </c:strCache>
            </c:strRef>
          </c:cat>
          <c:val>
            <c:numRef>
              <c:f>Sheet1!$M$33:$M$39</c:f>
              <c:numCache>
                <c:formatCode>General</c:formatCode>
                <c:ptCount val="7"/>
                <c:pt idx="0">
                  <c:v>35</c:v>
                </c:pt>
                <c:pt idx="1">
                  <c:v>4</c:v>
                </c:pt>
                <c:pt idx="2">
                  <c:v>11</c:v>
                </c:pt>
                <c:pt idx="3">
                  <c:v>3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711792"/>
        <c:axId val="415704736"/>
      </c:barChart>
      <c:catAx>
        <c:axId val="41571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9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704736"/>
        <c:crosses val="autoZero"/>
        <c:auto val="1"/>
        <c:lblAlgn val="ctr"/>
        <c:lblOffset val="100"/>
        <c:noMultiLvlLbl val="0"/>
      </c:catAx>
      <c:valAx>
        <c:axId val="41570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71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471739795006083E-2"/>
          <c:y val="1.1087528291039234E-2"/>
          <c:w val="0.9420872002814773"/>
          <c:h val="0.83177332263284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Sheet2!$A$6</c:f>
              <c:strCache>
                <c:ptCount val="1"/>
                <c:pt idx="0">
                  <c:v>Hogan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Sheet2!$B$4:$G$4</c:f>
              <c:strCache>
                <c:ptCount val="6"/>
                <c:pt idx="0">
                  <c:v>Dem Strong</c:v>
                </c:pt>
                <c:pt idx="1">
                  <c:v>Dem Somewhat Strong</c:v>
                </c:pt>
                <c:pt idx="2">
                  <c:v>Dem Not Strong</c:v>
                </c:pt>
                <c:pt idx="3">
                  <c:v>Rep Strong</c:v>
                </c:pt>
                <c:pt idx="4">
                  <c:v>Rep Somewhat Strong</c:v>
                </c:pt>
                <c:pt idx="5">
                  <c:v>Rep Not Strong</c:v>
                </c:pt>
              </c:strCache>
            </c:strRef>
          </c:cat>
          <c:val>
            <c:numRef>
              <c:f>Sheet2!$B$6:$G$6</c:f>
              <c:numCache>
                <c:formatCode>General</c:formatCode>
                <c:ptCount val="6"/>
                <c:pt idx="0">
                  <c:v>6</c:v>
                </c:pt>
                <c:pt idx="1">
                  <c:v>24</c:v>
                </c:pt>
                <c:pt idx="2">
                  <c:v>58</c:v>
                </c:pt>
                <c:pt idx="3">
                  <c:v>89</c:v>
                </c:pt>
                <c:pt idx="4">
                  <c:v>82</c:v>
                </c:pt>
                <c:pt idx="5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Sheet2!$A$7</c:f>
              <c:strCache>
                <c:ptCount val="1"/>
                <c:pt idx="0">
                  <c:v>Brown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Sheet2!$B$4:$G$4</c:f>
              <c:strCache>
                <c:ptCount val="6"/>
                <c:pt idx="0">
                  <c:v>Dem Strong</c:v>
                </c:pt>
                <c:pt idx="1">
                  <c:v>Dem Somewhat Strong</c:v>
                </c:pt>
                <c:pt idx="2">
                  <c:v>Dem Not Strong</c:v>
                </c:pt>
                <c:pt idx="3">
                  <c:v>Rep Strong</c:v>
                </c:pt>
                <c:pt idx="4">
                  <c:v>Rep Somewhat Strong</c:v>
                </c:pt>
                <c:pt idx="5">
                  <c:v>Rep Not Strong</c:v>
                </c:pt>
              </c:strCache>
            </c:strRef>
          </c:cat>
          <c:val>
            <c:numRef>
              <c:f>Sheet2!$B$7:$G$7</c:f>
              <c:numCache>
                <c:formatCode>General</c:formatCode>
                <c:ptCount val="6"/>
                <c:pt idx="0">
                  <c:v>72</c:v>
                </c:pt>
                <c:pt idx="1">
                  <c:v>46</c:v>
                </c:pt>
                <c:pt idx="2">
                  <c:v>8</c:v>
                </c:pt>
                <c:pt idx="3">
                  <c:v>2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Sheet2!$A$8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Sheet2!$B$4:$G$4</c:f>
              <c:strCache>
                <c:ptCount val="6"/>
                <c:pt idx="0">
                  <c:v>Dem Strong</c:v>
                </c:pt>
                <c:pt idx="1">
                  <c:v>Dem Somewhat Strong</c:v>
                </c:pt>
                <c:pt idx="2">
                  <c:v>Dem Not Strong</c:v>
                </c:pt>
                <c:pt idx="3">
                  <c:v>Rep Strong</c:v>
                </c:pt>
                <c:pt idx="4">
                  <c:v>Rep Somewhat Strong</c:v>
                </c:pt>
                <c:pt idx="5">
                  <c:v>Rep Not Strong</c:v>
                </c:pt>
              </c:strCache>
            </c:strRef>
          </c:cat>
          <c:val>
            <c:numRef>
              <c:f>Sheet2!$B$8:$G$8</c:f>
              <c:numCache>
                <c:formatCode>General</c:formatCode>
                <c:ptCount val="6"/>
                <c:pt idx="0">
                  <c:v>19</c:v>
                </c:pt>
                <c:pt idx="1">
                  <c:v>26</c:v>
                </c:pt>
                <c:pt idx="2">
                  <c:v>31</c:v>
                </c:pt>
                <c:pt idx="3">
                  <c:v>9</c:v>
                </c:pt>
                <c:pt idx="4">
                  <c:v>12</c:v>
                </c:pt>
                <c:pt idx="5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518728"/>
        <c:axId val="362521472"/>
      </c:barChart>
      <c:catAx>
        <c:axId val="36251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521472"/>
        <c:crosses val="autoZero"/>
        <c:auto val="1"/>
        <c:lblAlgn val="ctr"/>
        <c:lblOffset val="100"/>
        <c:noMultiLvlLbl val="0"/>
      </c:catAx>
      <c:valAx>
        <c:axId val="36252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518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CSLI</c:v>
                </c:pt>
              </c:strCache>
            </c:strRef>
          </c:tx>
          <c:spPr>
            <a:ln w="539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Sheet1!$B$26:$P$26</c:f>
              <c:strCache>
                <c:ptCount val="15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 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12</c:v>
                </c:pt>
                <c:pt idx="10">
                  <c:v>F '12</c:v>
                </c:pt>
                <c:pt idx="11">
                  <c:v>S '13 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</c:strCache>
            </c:strRef>
          </c:cat>
          <c:val>
            <c:numRef>
              <c:f>Sheet1!$B$27:$P$27</c:f>
              <c:numCache>
                <c:formatCode>General</c:formatCode>
                <c:ptCount val="15"/>
                <c:pt idx="0">
                  <c:v>35</c:v>
                </c:pt>
                <c:pt idx="1">
                  <c:v>30</c:v>
                </c:pt>
                <c:pt idx="2">
                  <c:v>25</c:v>
                </c:pt>
                <c:pt idx="3">
                  <c:v>52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  <c:pt idx="13">
                  <c:v>39</c:v>
                </c:pt>
                <c:pt idx="14">
                  <c:v>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Sheet1!$A$28</c:f>
              <c:strCache>
                <c:ptCount val="1"/>
                <c:pt idx="0">
                  <c:v>Gallup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Sheet1!$B$26:$P$26</c:f>
              <c:strCache>
                <c:ptCount val="15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 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12</c:v>
                </c:pt>
                <c:pt idx="10">
                  <c:v>F '12</c:v>
                </c:pt>
                <c:pt idx="11">
                  <c:v>S '13 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</c:strCache>
            </c:strRef>
          </c:cat>
          <c:val>
            <c:numRef>
              <c:f>Sheet1!$B$28:$P$28</c:f>
              <c:numCache>
                <c:formatCode>General</c:formatCode>
                <c:ptCount val="15"/>
                <c:pt idx="0">
                  <c:v>32</c:v>
                </c:pt>
                <c:pt idx="1">
                  <c:v>28</c:v>
                </c:pt>
                <c:pt idx="2">
                  <c:v>24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  <c:pt idx="13">
                  <c:v>45</c:v>
                </c:pt>
                <c:pt idx="14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7716040"/>
        <c:axId val="417706240"/>
      </c:lineChart>
      <c:catAx>
        <c:axId val="4177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706240"/>
        <c:crosses val="autoZero"/>
        <c:auto val="1"/>
        <c:lblAlgn val="ctr"/>
        <c:lblOffset val="100"/>
        <c:noMultiLvlLbl val="0"/>
      </c:catAx>
      <c:valAx>
        <c:axId val="41770624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7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</c:v>
                </c:pt>
              </c:strCache>
            </c:strRef>
          </c:tx>
          <c:spPr>
            <a:ln w="53975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Fa '09</c:v>
                </c:pt>
                <c:pt idx="1">
                  <c:v>Sp '10</c:v>
                </c:pt>
                <c:pt idx="2">
                  <c:v>Fa '10</c:v>
                </c:pt>
                <c:pt idx="3">
                  <c:v>Sp '11</c:v>
                </c:pt>
                <c:pt idx="4">
                  <c:v>Fa '11</c:v>
                </c:pt>
                <c:pt idx="5">
                  <c:v>Sp '12</c:v>
                </c:pt>
                <c:pt idx="6">
                  <c:v>Fa '12</c:v>
                </c:pt>
                <c:pt idx="7">
                  <c:v>Sp '13</c:v>
                </c:pt>
                <c:pt idx="8">
                  <c:v>Fa '13</c:v>
                </c:pt>
                <c:pt idx="9">
                  <c:v>Sp '14</c:v>
                </c:pt>
                <c:pt idx="10">
                  <c:v>Fa '14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72</c:v>
                </c:pt>
                <c:pt idx="1">
                  <c:v>70</c:v>
                </c:pt>
                <c:pt idx="2">
                  <c:v>61</c:v>
                </c:pt>
                <c:pt idx="3">
                  <c:v>70</c:v>
                </c:pt>
                <c:pt idx="4">
                  <c:v>67</c:v>
                </c:pt>
                <c:pt idx="5">
                  <c:v>73</c:v>
                </c:pt>
                <c:pt idx="6">
                  <c:v>76</c:v>
                </c:pt>
                <c:pt idx="7">
                  <c:v>75</c:v>
                </c:pt>
                <c:pt idx="8">
                  <c:v>71</c:v>
                </c:pt>
                <c:pt idx="9">
                  <c:v>66</c:v>
                </c:pt>
                <c:pt idx="10">
                  <c:v>53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Unaffil.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Fa '09</c:v>
                </c:pt>
                <c:pt idx="1">
                  <c:v>Sp '10</c:v>
                </c:pt>
                <c:pt idx="2">
                  <c:v>Fa '10</c:v>
                </c:pt>
                <c:pt idx="3">
                  <c:v>Sp '11</c:v>
                </c:pt>
                <c:pt idx="4">
                  <c:v>Fa '11</c:v>
                </c:pt>
                <c:pt idx="5">
                  <c:v>Sp '12</c:v>
                </c:pt>
                <c:pt idx="6">
                  <c:v>Fa '12</c:v>
                </c:pt>
                <c:pt idx="7">
                  <c:v>Sp '13</c:v>
                </c:pt>
                <c:pt idx="8">
                  <c:v>Fa '13</c:v>
                </c:pt>
                <c:pt idx="9">
                  <c:v>Sp '14</c:v>
                </c:pt>
                <c:pt idx="10">
                  <c:v>Fa '14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54</c:v>
                </c:pt>
                <c:pt idx="1">
                  <c:v>53</c:v>
                </c:pt>
                <c:pt idx="2">
                  <c:v>33</c:v>
                </c:pt>
                <c:pt idx="3">
                  <c:v>57</c:v>
                </c:pt>
                <c:pt idx="4">
                  <c:v>47</c:v>
                </c:pt>
                <c:pt idx="5">
                  <c:v>34</c:v>
                </c:pt>
                <c:pt idx="6">
                  <c:v>34</c:v>
                </c:pt>
                <c:pt idx="7">
                  <c:v>46</c:v>
                </c:pt>
                <c:pt idx="8">
                  <c:v>37</c:v>
                </c:pt>
                <c:pt idx="9">
                  <c:v>35</c:v>
                </c:pt>
                <c:pt idx="10">
                  <c:v>36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Fa '09</c:v>
                </c:pt>
                <c:pt idx="1">
                  <c:v>Sp '10</c:v>
                </c:pt>
                <c:pt idx="2">
                  <c:v>Fa '10</c:v>
                </c:pt>
                <c:pt idx="3">
                  <c:v>Sp '11</c:v>
                </c:pt>
                <c:pt idx="4">
                  <c:v>Fa '11</c:v>
                </c:pt>
                <c:pt idx="5">
                  <c:v>Sp '12</c:v>
                </c:pt>
                <c:pt idx="6">
                  <c:v>Fa '12</c:v>
                </c:pt>
                <c:pt idx="7">
                  <c:v>Sp '13</c:v>
                </c:pt>
                <c:pt idx="8">
                  <c:v>Fa '13</c:v>
                </c:pt>
                <c:pt idx="9">
                  <c:v>Sp '14</c:v>
                </c:pt>
                <c:pt idx="10">
                  <c:v>Fa '14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18</c:v>
                </c:pt>
                <c:pt idx="4">
                  <c:v>7</c:v>
                </c:pt>
                <c:pt idx="5">
                  <c:v>12</c:v>
                </c:pt>
                <c:pt idx="6">
                  <c:v>11</c:v>
                </c:pt>
                <c:pt idx="7">
                  <c:v>9</c:v>
                </c:pt>
                <c:pt idx="8">
                  <c:v>9</c:v>
                </c:pt>
                <c:pt idx="9">
                  <c:v>10</c:v>
                </c:pt>
                <c:pt idx="10">
                  <c:v>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636912"/>
        <c:axId val="414634952"/>
      </c:lineChart>
      <c:catAx>
        <c:axId val="414636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4634952"/>
        <c:crosses val="autoZero"/>
        <c:auto val="1"/>
        <c:lblAlgn val="ctr"/>
        <c:lblOffset val="100"/>
        <c:noMultiLvlLbl val="0"/>
      </c:catAx>
      <c:valAx>
        <c:axId val="414634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4636912"/>
        <c:crosses val="autoZero"/>
        <c:crossBetween val="between"/>
      </c:valAx>
      <c:spPr>
        <a:solidFill>
          <a:schemeClr val="bg1"/>
        </a:solidFill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906523152495847E-2"/>
          <c:y val="4.6260498687664041E-2"/>
          <c:w val="0.94221580100652558"/>
          <c:h val="0.74901213910761155"/>
        </c:manualLayout>
      </c:layou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Nation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36</c:v>
                </c:pt>
                <c:pt idx="1">
                  <c:v>24</c:v>
                </c:pt>
                <c:pt idx="2">
                  <c:v>10</c:v>
                </c:pt>
                <c:pt idx="3">
                  <c:v>27</c:v>
                </c:pt>
                <c:pt idx="4">
                  <c:v>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36</c:v>
                </c:pt>
                <c:pt idx="1">
                  <c:v>35</c:v>
                </c:pt>
                <c:pt idx="2">
                  <c:v>35</c:v>
                </c:pt>
                <c:pt idx="3">
                  <c:v>31</c:v>
                </c:pt>
                <c:pt idx="4">
                  <c:v>27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Fall '12</c:v>
                </c:pt>
                <c:pt idx="1">
                  <c:v>Spring '13</c:v>
                </c:pt>
                <c:pt idx="2">
                  <c:v>Fall '13</c:v>
                </c:pt>
                <c:pt idx="3">
                  <c:v>Spring '14</c:v>
                </c:pt>
                <c:pt idx="4">
                  <c:v>Fall '14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49</c:v>
                </c:pt>
                <c:pt idx="2">
                  <c:v>50</c:v>
                </c:pt>
                <c:pt idx="3">
                  <c:v>50</c:v>
                </c:pt>
                <c:pt idx="4">
                  <c:v>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752592"/>
        <c:axId val="369756120"/>
      </c:lineChart>
      <c:catAx>
        <c:axId val="36975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756120"/>
        <c:crosses val="autoZero"/>
        <c:auto val="1"/>
        <c:lblAlgn val="ctr"/>
        <c:lblOffset val="100"/>
        <c:noMultiLvlLbl val="0"/>
      </c:catAx>
      <c:valAx>
        <c:axId val="369756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752592"/>
        <c:crosses val="autoZero"/>
        <c:crossBetween val="between"/>
      </c:valAx>
      <c:spPr>
        <a:solidFill>
          <a:schemeClr val="bg1"/>
        </a:solidFill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Sheet2!$C$21</c:f>
              <c:strCache>
                <c:ptCount val="1"/>
                <c:pt idx="0">
                  <c:v>Economy 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Sheet2!$D$21:$R$21</c:f>
              <c:numCache>
                <c:formatCode>General</c:formatCode>
                <c:ptCount val="15"/>
                <c:pt idx="0">
                  <c:v>8</c:v>
                </c:pt>
                <c:pt idx="1">
                  <c:v>23</c:v>
                </c:pt>
                <c:pt idx="2">
                  <c:v>38</c:v>
                </c:pt>
                <c:pt idx="3">
                  <c:v>48</c:v>
                </c:pt>
                <c:pt idx="4">
                  <c:v>33</c:v>
                </c:pt>
                <c:pt idx="5">
                  <c:v>36</c:v>
                </c:pt>
                <c:pt idx="6">
                  <c:v>36</c:v>
                </c:pt>
                <c:pt idx="7">
                  <c:v>35</c:v>
                </c:pt>
                <c:pt idx="8">
                  <c:v>48</c:v>
                </c:pt>
                <c:pt idx="9">
                  <c:v>30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  <c:pt idx="13">
                  <c:v>16</c:v>
                </c:pt>
                <c:pt idx="14">
                  <c:v>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Sheet2!$C$22</c:f>
              <c:strCache>
                <c:ptCount val="1"/>
                <c:pt idx="0">
                  <c:v>Education 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Sheet2!$D$22:$R$22</c:f>
              <c:numCache>
                <c:formatCode>General</c:formatCode>
                <c:ptCount val="15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6</c:v>
                </c:pt>
                <c:pt idx="13">
                  <c:v>12</c:v>
                </c:pt>
                <c:pt idx="14">
                  <c:v>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Sheet2!$C$23</c:f>
              <c:strCache>
                <c:ptCount val="1"/>
                <c:pt idx="0">
                  <c:v>Crime / drugs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Sheet2!$D$23:$R$23</c:f>
              <c:numCache>
                <c:formatCode>General</c:formatCode>
                <c:ptCount val="15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5</c:v>
                </c:pt>
                <c:pt idx="12">
                  <c:v>9</c:v>
                </c:pt>
                <c:pt idx="13">
                  <c:v>8</c:v>
                </c:pt>
                <c:pt idx="14">
                  <c:v>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Sheet2!$C$24</c:f>
              <c:strCache>
                <c:ptCount val="1"/>
                <c:pt idx="0">
                  <c:v>Taxes – too high 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Sheet2!$D$24:$R$24</c:f>
              <c:numCache>
                <c:formatCode>General</c:formatCode>
                <c:ptCount val="15"/>
                <c:pt idx="0">
                  <c:v>17</c:v>
                </c:pt>
                <c:pt idx="1">
                  <c:v>16</c:v>
                </c:pt>
                <c:pt idx="2">
                  <c:v>12</c:v>
                </c:pt>
                <c:pt idx="3">
                  <c:v>10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11</c:v>
                </c:pt>
                <c:pt idx="8">
                  <c:v>9</c:v>
                </c:pt>
                <c:pt idx="9">
                  <c:v>17</c:v>
                </c:pt>
                <c:pt idx="10">
                  <c:v>17</c:v>
                </c:pt>
                <c:pt idx="11">
                  <c:v>19</c:v>
                </c:pt>
                <c:pt idx="12">
                  <c:v>19</c:v>
                </c:pt>
                <c:pt idx="13">
                  <c:v>22</c:v>
                </c:pt>
                <c:pt idx="14">
                  <c:v>27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Sheet2!$C$25</c:f>
              <c:strCache>
                <c:ptCount val="1"/>
                <c:pt idx="0">
                  <c:v>Govt. inefficient, corrupt</c:v>
                </c:pt>
              </c:strCache>
            </c:strRef>
          </c:tx>
          <c:spPr>
            <a:ln w="508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Sheet2!$D$25:$R$25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9</c:v>
                </c:pt>
                <c:pt idx="10">
                  <c:v>9</c:v>
                </c:pt>
                <c:pt idx="11">
                  <c:v>11</c:v>
                </c:pt>
                <c:pt idx="12">
                  <c:v>17</c:v>
                </c:pt>
                <c:pt idx="13">
                  <c:v>8</c:v>
                </c:pt>
                <c:pt idx="14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745536"/>
        <c:axId val="369739264"/>
      </c:lineChart>
      <c:catAx>
        <c:axId val="36974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739264"/>
        <c:crosses val="autoZero"/>
        <c:auto val="1"/>
        <c:lblAlgn val="ctr"/>
        <c:lblOffset val="100"/>
        <c:noMultiLvlLbl val="0"/>
      </c:catAx>
      <c:valAx>
        <c:axId val="36973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74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>
              <a:solidFill>
                <a:schemeClr val="accent3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  <c:pt idx="16">
                  <c:v>F '14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71</c:v>
                </c:pt>
                <c:pt idx="1">
                  <c:v>71</c:v>
                </c:pt>
                <c:pt idx="2">
                  <c:v>69</c:v>
                </c:pt>
                <c:pt idx="3">
                  <c:v>55</c:v>
                </c:pt>
                <c:pt idx="4">
                  <c:v>49</c:v>
                </c:pt>
                <c:pt idx="5">
                  <c:v>46</c:v>
                </c:pt>
                <c:pt idx="6">
                  <c:v>48</c:v>
                </c:pt>
                <c:pt idx="7">
                  <c:v>44</c:v>
                </c:pt>
                <c:pt idx="8">
                  <c:v>45</c:v>
                </c:pt>
                <c:pt idx="9">
                  <c:v>49</c:v>
                </c:pt>
                <c:pt idx="10">
                  <c:v>48</c:v>
                </c:pt>
                <c:pt idx="11">
                  <c:v>51</c:v>
                </c:pt>
                <c:pt idx="12">
                  <c:v>48</c:v>
                </c:pt>
                <c:pt idx="13">
                  <c:v>49</c:v>
                </c:pt>
                <c:pt idx="14">
                  <c:v>53</c:v>
                </c:pt>
                <c:pt idx="15">
                  <c:v>50</c:v>
                </c:pt>
                <c:pt idx="16">
                  <c:v>44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  <c:pt idx="16">
                  <c:v>F '14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5">
                  <c:v>27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35</c:v>
                </c:pt>
                <c:pt idx="10">
                  <c:v>33</c:v>
                </c:pt>
                <c:pt idx="11">
                  <c:v>38</c:v>
                </c:pt>
                <c:pt idx="12">
                  <c:v>33</c:v>
                </c:pt>
                <c:pt idx="13">
                  <c:v>30</c:v>
                </c:pt>
                <c:pt idx="14">
                  <c:v>40</c:v>
                </c:pt>
                <c:pt idx="15">
                  <c:v>40</c:v>
                </c:pt>
                <c:pt idx="16">
                  <c:v>28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Federal</c:v>
                </c:pt>
              </c:strCache>
            </c:strRef>
          </c:tx>
          <c:spPr>
            <a:ln w="63500">
              <a:solidFill>
                <a:schemeClr val="accent2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  <c:pt idx="16">
                  <c:v>F '14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5">
                  <c:v>5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9</c:v>
                </c:pt>
                <c:pt idx="11">
                  <c:v>13</c:v>
                </c:pt>
                <c:pt idx="12">
                  <c:v>16</c:v>
                </c:pt>
                <c:pt idx="13">
                  <c:v>12</c:v>
                </c:pt>
                <c:pt idx="14">
                  <c:v>14</c:v>
                </c:pt>
                <c:pt idx="15">
                  <c:v>21</c:v>
                </c:pt>
                <c:pt idx="16">
                  <c:v>16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5006040"/>
        <c:axId val="257498272"/>
      </c:lineChart>
      <c:catAx>
        <c:axId val="215006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257498272"/>
        <c:crosses val="autoZero"/>
        <c:auto val="1"/>
        <c:lblAlgn val="ctr"/>
        <c:lblOffset val="100"/>
        <c:noMultiLvlLbl val="0"/>
      </c:catAx>
      <c:valAx>
        <c:axId val="25749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0060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Word]Sheet3'!$C$24</c:f>
              <c:strCache>
                <c:ptCount val="1"/>
                <c:pt idx="0">
                  <c:v>Fa '11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Word]Sheet3'!$B$25:$B$28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'[Chart in Microsoft Word]Sheet3'!$C$25:$C$28</c:f>
              <c:numCache>
                <c:formatCode>General</c:formatCode>
                <c:ptCount val="4"/>
                <c:pt idx="0">
                  <c:v>-3</c:v>
                </c:pt>
                <c:pt idx="1">
                  <c:v>-9</c:v>
                </c:pt>
                <c:pt idx="2">
                  <c:v>-43</c:v>
                </c:pt>
                <c:pt idx="3">
                  <c:v>-2</c:v>
                </c:pt>
              </c:numCache>
            </c:numRef>
          </c:val>
        </c:ser>
        <c:ser>
          <c:idx val="1"/>
          <c:order val="1"/>
          <c:tx>
            <c:strRef>
              <c:f>'[Chart in Microsoft Word]Sheet3'!$D$24</c:f>
              <c:strCache>
                <c:ptCount val="1"/>
                <c:pt idx="0">
                  <c:v>Sp '12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Word]Sheet3'!$B$25:$B$28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'[Chart in Microsoft Word]Sheet3'!$D$25:$D$28</c:f>
              <c:numCache>
                <c:formatCode>General</c:formatCode>
                <c:ptCount val="4"/>
                <c:pt idx="0">
                  <c:v>22</c:v>
                </c:pt>
                <c:pt idx="1">
                  <c:v>9</c:v>
                </c:pt>
                <c:pt idx="2">
                  <c:v>-46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'[Chart in Microsoft Word]Sheet3'!$E$24</c:f>
              <c:strCache>
                <c:ptCount val="1"/>
                <c:pt idx="0">
                  <c:v>Fa '12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Word]Sheet3'!$B$25:$B$28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'[Chart in Microsoft Word]Sheet3'!$E$25:$E$28</c:f>
              <c:numCache>
                <c:formatCode>General</c:formatCode>
                <c:ptCount val="4"/>
                <c:pt idx="0">
                  <c:v>26</c:v>
                </c:pt>
                <c:pt idx="1">
                  <c:v>22</c:v>
                </c:pt>
                <c:pt idx="2">
                  <c:v>-38</c:v>
                </c:pt>
                <c:pt idx="3">
                  <c:v>14</c:v>
                </c:pt>
              </c:numCache>
            </c:numRef>
          </c:val>
        </c:ser>
        <c:ser>
          <c:idx val="3"/>
          <c:order val="3"/>
          <c:tx>
            <c:strRef>
              <c:f>'[Chart in Microsoft Word]Sheet3'!$F$24</c:f>
              <c:strCache>
                <c:ptCount val="1"/>
                <c:pt idx="0">
                  <c:v>Sp '13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Word]Sheet3'!$B$25:$B$28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'[Chart in Microsoft Word]Sheet3'!$F$25:$F$28</c:f>
              <c:numCache>
                <c:formatCode>General</c:formatCode>
                <c:ptCount val="4"/>
                <c:pt idx="0">
                  <c:v>7</c:v>
                </c:pt>
                <c:pt idx="1">
                  <c:v>-13</c:v>
                </c:pt>
                <c:pt idx="2">
                  <c:v>-43</c:v>
                </c:pt>
                <c:pt idx="3">
                  <c:v>23</c:v>
                </c:pt>
              </c:numCache>
            </c:numRef>
          </c:val>
        </c:ser>
        <c:ser>
          <c:idx val="4"/>
          <c:order val="4"/>
          <c:tx>
            <c:strRef>
              <c:f>'[Chart in Microsoft Word]Sheet3'!$G$24</c:f>
              <c:strCache>
                <c:ptCount val="1"/>
                <c:pt idx="0">
                  <c:v>Fa '13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Word]Sheet3'!$B$25:$B$28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'[Chart in Microsoft Word]Sheet3'!$G$25:$G$28</c:f>
              <c:numCache>
                <c:formatCode>General</c:formatCode>
                <c:ptCount val="4"/>
                <c:pt idx="0">
                  <c:v>1</c:v>
                </c:pt>
                <c:pt idx="1">
                  <c:v>-17</c:v>
                </c:pt>
                <c:pt idx="2">
                  <c:v>-52</c:v>
                </c:pt>
                <c:pt idx="3">
                  <c:v>3</c:v>
                </c:pt>
              </c:numCache>
            </c:numRef>
          </c:val>
        </c:ser>
        <c:ser>
          <c:idx val="5"/>
          <c:order val="5"/>
          <c:tx>
            <c:strRef>
              <c:f>'[Chart in Microsoft Word]Sheet3'!$H$24</c:f>
              <c:strCache>
                <c:ptCount val="1"/>
                <c:pt idx="0">
                  <c:v>Sp '14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Word]Sheet3'!$B$25:$B$28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'[Chart in Microsoft Word]Sheet3'!$H$25:$H$28</c:f>
              <c:numCache>
                <c:formatCode>General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-42</c:v>
                </c:pt>
                <c:pt idx="3">
                  <c:v>12</c:v>
                </c:pt>
              </c:numCache>
            </c:numRef>
          </c:val>
        </c:ser>
        <c:ser>
          <c:idx val="6"/>
          <c:order val="6"/>
          <c:tx>
            <c:strRef>
              <c:f>'[Chart in Microsoft Word]Sheet3'!$I$24</c:f>
              <c:strCache>
                <c:ptCount val="1"/>
                <c:pt idx="0">
                  <c:v>Fa '14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'[Chart in Microsoft Word]Sheet3'!$B$25:$B$28</c:f>
              <c:strCache>
                <c:ptCount val="4"/>
                <c:pt idx="0">
                  <c:v>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Personal Sit.</c:v>
                </c:pt>
              </c:strCache>
            </c:strRef>
          </c:cat>
          <c:val>
            <c:numRef>
              <c:f>'[Chart in Microsoft Word]Sheet3'!$I$25:$I$28</c:f>
              <c:numCache>
                <c:formatCode>General</c:formatCode>
                <c:ptCount val="4"/>
                <c:pt idx="0">
                  <c:v>11</c:v>
                </c:pt>
                <c:pt idx="1">
                  <c:v>8</c:v>
                </c:pt>
                <c:pt idx="2">
                  <c:v>-38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666320"/>
        <c:axId val="372658088"/>
      </c:barChart>
      <c:catAx>
        <c:axId val="372666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2658088"/>
        <c:crosses val="autoZero"/>
        <c:auto val="1"/>
        <c:lblAlgn val="ctr"/>
        <c:lblOffset val="100"/>
        <c:noMultiLvlLbl val="0"/>
      </c:catAx>
      <c:valAx>
        <c:axId val="372658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666320"/>
        <c:crosses val="autoZero"/>
        <c:crossBetween val="between"/>
      </c:valAx>
      <c:spPr>
        <a:solidFill>
          <a:sysClr val="window" lastClr="FFFFFF"/>
        </a:solidFill>
      </c:spPr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Sheet1!$A$2:$F$2</c:f>
              <c:strCache>
                <c:ptCount val="6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  <c:pt idx="3">
                  <c:v>Liberal</c:v>
                </c:pt>
                <c:pt idx="4">
                  <c:v>Moderate</c:v>
                </c:pt>
                <c:pt idx="5">
                  <c:v>Conservative</c:v>
                </c:pt>
              </c:strCache>
            </c:strRef>
          </c:cat>
          <c:val>
            <c:numRef>
              <c:f>Sheet1!$A$3:$F$3</c:f>
              <c:numCache>
                <c:formatCode>General</c:formatCode>
                <c:ptCount val="6"/>
                <c:pt idx="0">
                  <c:v>26</c:v>
                </c:pt>
                <c:pt idx="1">
                  <c:v>-10</c:v>
                </c:pt>
                <c:pt idx="2">
                  <c:v>5</c:v>
                </c:pt>
                <c:pt idx="3">
                  <c:v>44</c:v>
                </c:pt>
                <c:pt idx="4">
                  <c:v>24</c:v>
                </c:pt>
                <c:pt idx="5">
                  <c:v>-24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677296"/>
        <c:axId val="372671024"/>
      </c:barChart>
      <c:catAx>
        <c:axId val="37267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671024"/>
        <c:crosses val="autoZero"/>
        <c:auto val="1"/>
        <c:lblAlgn val="ctr"/>
        <c:lblOffset val="100"/>
        <c:noMultiLvlLbl val="0"/>
      </c:catAx>
      <c:valAx>
        <c:axId val="37267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67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Sheet1!$A$6:$F$6</c:f>
              <c:strCache>
                <c:ptCount val="6"/>
                <c:pt idx="0">
                  <c:v>Dem</c:v>
                </c:pt>
                <c:pt idx="1">
                  <c:v>Rep</c:v>
                </c:pt>
                <c:pt idx="2">
                  <c:v>Unaffil.</c:v>
                </c:pt>
                <c:pt idx="3">
                  <c:v>Liberal</c:v>
                </c:pt>
                <c:pt idx="4">
                  <c:v>Moderate</c:v>
                </c:pt>
                <c:pt idx="5">
                  <c:v>Conservative</c:v>
                </c:pt>
              </c:strCache>
            </c:strRef>
          </c:cat>
          <c:val>
            <c:numRef>
              <c:f>Sheet1!$A$7:$F$7</c:f>
              <c:numCache>
                <c:formatCode>General</c:formatCode>
                <c:ptCount val="6"/>
                <c:pt idx="0">
                  <c:v>11</c:v>
                </c:pt>
                <c:pt idx="1">
                  <c:v>-40</c:v>
                </c:pt>
                <c:pt idx="2">
                  <c:v>-6</c:v>
                </c:pt>
                <c:pt idx="3">
                  <c:v>4</c:v>
                </c:pt>
                <c:pt idx="4">
                  <c:v>1</c:v>
                </c:pt>
                <c:pt idx="5">
                  <c:v>-36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4657888"/>
        <c:axId val="314656712"/>
      </c:barChart>
      <c:catAx>
        <c:axId val="31465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656712"/>
        <c:crosses val="autoZero"/>
        <c:auto val="1"/>
        <c:lblAlgn val="ctr"/>
        <c:lblOffset val="100"/>
        <c:noMultiLvlLbl val="0"/>
      </c:catAx>
      <c:valAx>
        <c:axId val="314656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657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Sheet1!$B$11:$E$11</c:f>
              <c:strCache>
                <c:ptCount val="4"/>
                <c:pt idx="0">
                  <c:v>Very</c:v>
                </c:pt>
                <c:pt idx="1">
                  <c:v>Somewhat</c:v>
                </c:pt>
                <c:pt idx="2">
                  <c:v>Not very</c:v>
                </c:pt>
                <c:pt idx="3">
                  <c:v>NA</c:v>
                </c:pt>
              </c:strCache>
            </c:strRef>
          </c:cat>
          <c:val>
            <c:numRef>
              <c:f>Sheet1!$B$12:$E$12</c:f>
              <c:numCache>
                <c:formatCode>General</c:formatCode>
                <c:ptCount val="4"/>
                <c:pt idx="0">
                  <c:v>38</c:v>
                </c:pt>
                <c:pt idx="1">
                  <c:v>39</c:v>
                </c:pt>
                <c:pt idx="2">
                  <c:v>21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Sheet1!$A$13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Sheet1!$B$11:$E$11</c:f>
              <c:strCache>
                <c:ptCount val="4"/>
                <c:pt idx="0">
                  <c:v>Very</c:v>
                </c:pt>
                <c:pt idx="1">
                  <c:v>Somewhat</c:v>
                </c:pt>
                <c:pt idx="2">
                  <c:v>Not very</c:v>
                </c:pt>
                <c:pt idx="3">
                  <c:v>NA</c:v>
                </c:pt>
              </c:strCache>
            </c:strRef>
          </c:cat>
          <c:val>
            <c:numRef>
              <c:f>Sheet1!$B$13:$E$13</c:f>
              <c:numCache>
                <c:formatCode>General</c:formatCode>
                <c:ptCount val="4"/>
                <c:pt idx="0">
                  <c:v>33</c:v>
                </c:pt>
                <c:pt idx="1">
                  <c:v>40</c:v>
                </c:pt>
                <c:pt idx="2">
                  <c:v>24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Sheet1!$A$14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Sheet1!$B$11:$E$11</c:f>
              <c:strCache>
                <c:ptCount val="4"/>
                <c:pt idx="0">
                  <c:v>Very</c:v>
                </c:pt>
                <c:pt idx="1">
                  <c:v>Somewhat</c:v>
                </c:pt>
                <c:pt idx="2">
                  <c:v>Not very</c:v>
                </c:pt>
                <c:pt idx="3">
                  <c:v>NA</c:v>
                </c:pt>
              </c:strCache>
            </c:strRef>
          </c:cat>
          <c:val>
            <c:numRef>
              <c:f>Sheet1!$B$14:$E$14</c:f>
              <c:numCache>
                <c:formatCode>General</c:formatCode>
                <c:ptCount val="4"/>
                <c:pt idx="0">
                  <c:v>43</c:v>
                </c:pt>
                <c:pt idx="1">
                  <c:v>39</c:v>
                </c:pt>
                <c:pt idx="2">
                  <c:v>16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Sheet1!$A$15</c:f>
              <c:strCache>
                <c:ptCount val="1"/>
                <c:pt idx="0">
                  <c:v>Unaffiliated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Sheet1!$B$11:$E$11</c:f>
              <c:strCache>
                <c:ptCount val="4"/>
                <c:pt idx="0">
                  <c:v>Very</c:v>
                </c:pt>
                <c:pt idx="1">
                  <c:v>Somewhat</c:v>
                </c:pt>
                <c:pt idx="2">
                  <c:v>Not very</c:v>
                </c:pt>
                <c:pt idx="3">
                  <c:v>NA</c:v>
                </c:pt>
              </c:strCache>
            </c:strRef>
          </c:cat>
          <c:val>
            <c:numRef>
              <c:f>Sheet1!$B$15:$E$15</c:f>
              <c:numCache>
                <c:formatCode>General</c:formatCode>
                <c:ptCount val="4"/>
                <c:pt idx="0">
                  <c:v>37</c:v>
                </c:pt>
                <c:pt idx="1">
                  <c:v>27</c:v>
                </c:pt>
                <c:pt idx="2">
                  <c:v>37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037840"/>
        <c:axId val="372037448"/>
      </c:barChart>
      <c:catAx>
        <c:axId val="37203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037448"/>
        <c:crosses val="autoZero"/>
        <c:auto val="1"/>
        <c:lblAlgn val="ctr"/>
        <c:lblOffset val="100"/>
        <c:noMultiLvlLbl val="0"/>
      </c:catAx>
      <c:valAx>
        <c:axId val="372037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03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Sheet1!$A$20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Sheet1!$B$19:$D$19</c:f>
              <c:strCache>
                <c:ptCount val="3"/>
                <c:pt idx="0">
                  <c:v>Very</c:v>
                </c:pt>
                <c:pt idx="1">
                  <c:v>Somewhat</c:v>
                </c:pt>
                <c:pt idx="2">
                  <c:v>Not very</c:v>
                </c:pt>
              </c:strCache>
            </c:strRef>
          </c:cat>
          <c:val>
            <c:numRef>
              <c:f>Sheet1!$B$20:$D$20</c:f>
              <c:numCache>
                <c:formatCode>General</c:formatCode>
                <c:ptCount val="3"/>
                <c:pt idx="0">
                  <c:v>20</c:v>
                </c:pt>
                <c:pt idx="1">
                  <c:v>34</c:v>
                </c:pt>
                <c:pt idx="2">
                  <c:v>44</c:v>
                </c:pt>
              </c:numCache>
            </c:numRef>
          </c:val>
        </c:ser>
        <c:ser>
          <c:idx val="1"/>
          <c:order val="1"/>
          <c:tx>
            <c:strRef>
              <c:f>Sheet1!$A$21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Sheet1!$B$19:$D$19</c:f>
              <c:strCache>
                <c:ptCount val="3"/>
                <c:pt idx="0">
                  <c:v>Very</c:v>
                </c:pt>
                <c:pt idx="1">
                  <c:v>Somewhat</c:v>
                </c:pt>
                <c:pt idx="2">
                  <c:v>Not very</c:v>
                </c:pt>
              </c:strCache>
            </c:strRef>
          </c:cat>
          <c:val>
            <c:numRef>
              <c:f>Sheet1!$B$21:$D$21</c:f>
              <c:numCache>
                <c:formatCode>General</c:formatCode>
                <c:ptCount val="3"/>
                <c:pt idx="0">
                  <c:v>18</c:v>
                </c:pt>
                <c:pt idx="1">
                  <c:v>33</c:v>
                </c:pt>
                <c:pt idx="2">
                  <c:v>47</c:v>
                </c:pt>
              </c:numCache>
            </c:numRef>
          </c:val>
        </c:ser>
        <c:ser>
          <c:idx val="2"/>
          <c:order val="2"/>
          <c:tx>
            <c:strRef>
              <c:f>Sheet1!$A$22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Sheet1!$B$19:$D$19</c:f>
              <c:strCache>
                <c:ptCount val="3"/>
                <c:pt idx="0">
                  <c:v>Very</c:v>
                </c:pt>
                <c:pt idx="1">
                  <c:v>Somewhat</c:v>
                </c:pt>
                <c:pt idx="2">
                  <c:v>Not very</c:v>
                </c:pt>
              </c:strCache>
            </c:strRef>
          </c:cat>
          <c:val>
            <c:numRef>
              <c:f>Sheet1!$B$22:$D$22</c:f>
              <c:numCache>
                <c:formatCode>General</c:formatCode>
                <c:ptCount val="3"/>
                <c:pt idx="0">
                  <c:v>23</c:v>
                </c:pt>
                <c:pt idx="1">
                  <c:v>40</c:v>
                </c:pt>
                <c:pt idx="2">
                  <c:v>36</c:v>
                </c:pt>
              </c:numCache>
            </c:numRef>
          </c:val>
        </c:ser>
        <c:ser>
          <c:idx val="3"/>
          <c:order val="3"/>
          <c:tx>
            <c:strRef>
              <c:f>Sheet1!$A$23</c:f>
              <c:strCache>
                <c:ptCount val="1"/>
                <c:pt idx="0">
                  <c:v>Unaffiliated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Sheet1!$B$19:$D$19</c:f>
              <c:strCache>
                <c:ptCount val="3"/>
                <c:pt idx="0">
                  <c:v>Very</c:v>
                </c:pt>
                <c:pt idx="1">
                  <c:v>Somewhat</c:v>
                </c:pt>
                <c:pt idx="2">
                  <c:v>Not very</c:v>
                </c:pt>
              </c:strCache>
            </c:strRef>
          </c:cat>
          <c:val>
            <c:numRef>
              <c:f>Sheet1!$B$23:$D$23</c:f>
              <c:numCache>
                <c:formatCode>General</c:formatCode>
                <c:ptCount val="3"/>
                <c:pt idx="0">
                  <c:v>13</c:v>
                </c:pt>
                <c:pt idx="1">
                  <c:v>17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9443952"/>
        <c:axId val="259444344"/>
      </c:barChart>
      <c:catAx>
        <c:axId val="25944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444344"/>
        <c:crosses val="autoZero"/>
        <c:auto val="1"/>
        <c:lblAlgn val="ctr"/>
        <c:lblOffset val="100"/>
        <c:noMultiLvlLbl val="0"/>
      </c:catAx>
      <c:valAx>
        <c:axId val="259444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44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0.15179</cdr:x>
      <cdr:y>0.09756</cdr:y>
    </cdr:from>
    <cdr:to>
      <cdr:x>0.54464</cdr:x>
      <cdr:y>0.2439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304800"/>
          <a:ext cx="3352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Storm Water Support by Party/Ideology</a:t>
          </a: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0.51339</cdr:x>
      <cdr:y>0.00382</cdr:y>
    </cdr:from>
    <cdr:to>
      <cdr:x>0.51708</cdr:x>
      <cdr:y>0.86514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450336" y="24013"/>
          <a:ext cx="32017" cy="54188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0.11173</cdr:x>
      <cdr:y>0.0458</cdr:y>
    </cdr:from>
    <cdr:to>
      <cdr:x>0.35642</cdr:x>
      <cdr:y>0.10433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68508" y="288151"/>
          <a:ext cx="2121114" cy="368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/>
            <a:t>Democrats</a:t>
          </a:r>
          <a:endParaRPr lang="en-US" sz="1100"/>
        </a:p>
      </cdr:txBody>
    </cdr:sp>
  </cdr:relSizeAnchor>
  <cdr:relSizeAnchor xmlns:cdr="http://schemas.openxmlformats.org/drawingml/2006/chartDrawing">
    <cdr:from>
      <cdr:x>0.70023</cdr:x>
      <cdr:y>0.04115</cdr:y>
    </cdr:from>
    <cdr:to>
      <cdr:x>0.94492</cdr:x>
      <cdr:y>0.09968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69959" y="258909"/>
          <a:ext cx="2121114" cy="368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/>
            <a:t>Republicans</a:t>
          </a:r>
          <a:endParaRPr lang="en-US" sz="1100"/>
        </a:p>
      </cdr:txBody>
    </cdr:sp>
  </cdr:relSizeAnchor>
  <cdr:relSizeAnchor xmlns:cdr="http://schemas.openxmlformats.org/drawingml/2006/chartDrawing">
    <cdr:from>
      <cdr:x>0.06187</cdr:x>
      <cdr:y>0.4084</cdr:y>
    </cdr:from>
    <cdr:to>
      <cdr:x>0.13666</cdr:x>
      <cdr:y>0.47038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2173" y="2249406"/>
          <a:ext cx="643304" cy="341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30%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0.22008</cdr:x>
      <cdr:y>0.50426</cdr:y>
    </cdr:from>
    <cdr:to>
      <cdr:x>0.29487</cdr:x>
      <cdr:y>0.53988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907775" y="3172439"/>
          <a:ext cx="648340" cy="22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33%</a:t>
          </a:r>
          <a:endParaRPr lang="en-US" sz="1100" b="1"/>
        </a:p>
      </cdr:txBody>
    </cdr:sp>
  </cdr:relSizeAnchor>
  <cdr:relSizeAnchor xmlns:cdr="http://schemas.openxmlformats.org/drawingml/2006/chartDrawing">
    <cdr:from>
      <cdr:x>0.40383</cdr:x>
      <cdr:y>0.43937</cdr:y>
    </cdr:from>
    <cdr:to>
      <cdr:x>0.47862</cdr:x>
      <cdr:y>0.475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500610" y="2764225"/>
          <a:ext cx="648340" cy="22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35%</a:t>
          </a:r>
          <a:endParaRPr lang="en-US" sz="1100" b="1"/>
        </a:p>
      </cdr:txBody>
    </cdr:sp>
  </cdr:relSizeAnchor>
  <cdr:relSizeAnchor xmlns:cdr="http://schemas.openxmlformats.org/drawingml/2006/chartDrawing">
    <cdr:from>
      <cdr:x>0.55618</cdr:x>
      <cdr:y>0.57423</cdr:y>
    </cdr:from>
    <cdr:to>
      <cdr:x>0.63098</cdr:x>
      <cdr:y>0.60986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821304" y="3612669"/>
          <a:ext cx="648340" cy="22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39%</a:t>
          </a:r>
          <a:endParaRPr lang="en-US" sz="1100" b="1"/>
        </a:p>
      </cdr:txBody>
    </cdr:sp>
  </cdr:relSizeAnchor>
  <cdr:relSizeAnchor xmlns:cdr="http://schemas.openxmlformats.org/drawingml/2006/chartDrawing">
    <cdr:from>
      <cdr:x>0.71038</cdr:x>
      <cdr:y>0.51953</cdr:y>
    </cdr:from>
    <cdr:to>
      <cdr:x>0.78518</cdr:x>
      <cdr:y>0.55515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158006" y="3268490"/>
          <a:ext cx="648340" cy="22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43%</a:t>
          </a:r>
          <a:endParaRPr lang="en-US" sz="1100" b="1"/>
        </a:p>
      </cdr:txBody>
    </cdr:sp>
  </cdr:relSizeAnchor>
  <cdr:relSizeAnchor xmlns:cdr="http://schemas.openxmlformats.org/drawingml/2006/chartDrawing">
    <cdr:from>
      <cdr:x>0.87105</cdr:x>
      <cdr:y>0.42411</cdr:y>
    </cdr:from>
    <cdr:to>
      <cdr:x>0.94584</cdr:x>
      <cdr:y>0.45973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550736" y="2668174"/>
          <a:ext cx="648340" cy="22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16%</a:t>
          </a:r>
          <a:endParaRPr lang="en-US" sz="11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E7FDDAF-4E85-4CB6-91C6-EDE66175F745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27D397E-695C-4C94-A4E6-2B25C8D3C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8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97747-6480-41E3-9F20-496F597679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E711C-F56A-48F0-8D6D-C79AE5189B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60E18-CD21-454C-BC87-6D7617F0C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D0C71-4008-4B5A-8DF8-3BA6A259BD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A5B23-23C1-4DD1-B38B-1A4E79325F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A96E0-D84A-45F2-9658-512BEAF14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30D45-8612-4E8C-8562-F256CF5F01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3EA33-779B-4232-96CC-4F5A2484E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E8D68-AF41-408F-A576-6DC489AE9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C0D62-400E-4C42-8398-B1FA514C3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F4412-7269-49FF-BA8A-69272ADBC5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CCBC43-8D3B-438E-A382-14B959AB7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82976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CSLI </a:t>
            </a:r>
            <a:r>
              <a:rPr lang="en-US" dirty="0" smtClean="0"/>
              <a:t>Wrap-Up </a:t>
            </a:r>
            <a:r>
              <a:rPr lang="en-US" dirty="0" smtClean="0"/>
              <a:t>Meeting,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Fall 2014</a:t>
            </a:r>
            <a:r>
              <a:rPr lang="en-US" dirty="0" smtClean="0"/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Review the process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Review the findings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Analyze - Hypotheses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56860"/>
              </p:ext>
            </p:extLst>
          </p:nvPr>
        </p:nvGraphicFramePr>
        <p:xfrm>
          <a:off x="304800" y="1305818"/>
          <a:ext cx="8610600" cy="316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8667"/>
                <a:gridCol w="1149307"/>
                <a:gridCol w="1101451"/>
                <a:gridCol w="1451175"/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Support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Oppose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Unsure/NA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4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Doubling the number of high schools over the next 20 years, but making them much smaller than current high schools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54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32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14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Removing speed cameras and losing $300,000 in county income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44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47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9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05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Increasing the county’s income tax rate to help create a high school in Crofton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28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62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10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Increasing the salary of the next county executive from $130,000 to $142,000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19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74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7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1600" y="228600"/>
            <a:ext cx="610295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 and County Proposals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Support, Oppose, Unsure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003208"/>
              </p:ext>
            </p:extLst>
          </p:nvPr>
        </p:nvGraphicFramePr>
        <p:xfrm>
          <a:off x="304800" y="4457163"/>
          <a:ext cx="861060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7183"/>
                <a:gridCol w="815297"/>
                <a:gridCol w="916520"/>
                <a:gridCol w="794201"/>
                <a:gridCol w="577399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County's </a:t>
                      </a:r>
                      <a:r>
                        <a:rPr lang="en-US" sz="1600" dirty="0" smtClean="0">
                          <a:effectLst/>
                        </a:rPr>
                        <a:t>storm water </a:t>
                      </a:r>
                      <a:r>
                        <a:rPr lang="en-US" sz="1600" dirty="0">
                          <a:effectLst/>
                        </a:rPr>
                        <a:t>fee, which pays for repairs of storm pipes and waterways to decrease pollution, will generate $17 million next year and $22 million the following year. Do you feel this fee – currently costing $85 a year for a single family home - is too low, too high, or just right?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Too low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About right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Too high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NA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Which option to you prefer – cutting property taxes by 3 percent, or adding more county services related to education or public safety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Cut taxes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Add services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Unsure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NA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116104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1600" y="228600"/>
            <a:ext cx="610295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 and County Proposals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Support, Oppose, Unsure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637859"/>
              </p:ext>
            </p:extLst>
          </p:nvPr>
        </p:nvGraphicFramePr>
        <p:xfrm>
          <a:off x="381000" y="1447800"/>
          <a:ext cx="861060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7183"/>
                <a:gridCol w="815297"/>
                <a:gridCol w="916520"/>
                <a:gridCol w="794201"/>
                <a:gridCol w="577399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County's </a:t>
                      </a:r>
                      <a:r>
                        <a:rPr lang="en-US" sz="1600" dirty="0" smtClean="0">
                          <a:effectLst/>
                        </a:rPr>
                        <a:t>storm water </a:t>
                      </a:r>
                      <a:r>
                        <a:rPr lang="en-US" sz="1600" dirty="0">
                          <a:effectLst/>
                        </a:rPr>
                        <a:t>fee, which pays for repairs of storm pipes and waterways to decrease pollution, will generate $17 million next year and $22 million the following year. Do you feel this fee – currently costing $85 a year for a single family home - is too low, too high, or just right?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Too low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About right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Too high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NA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Which option to you prefer – cutting property taxes by 3 percent, or adding more county services related to education or public safety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Cut taxes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Add services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Unsure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NA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23181115"/>
              </p:ext>
            </p:extLst>
          </p:nvPr>
        </p:nvGraphicFramePr>
        <p:xfrm>
          <a:off x="381000" y="3657600"/>
          <a:ext cx="8534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234827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1600" y="228600"/>
            <a:ext cx="610295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State and County Proposals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Support, Oppose, Unsure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96161"/>
              </p:ext>
            </p:extLst>
          </p:nvPr>
        </p:nvGraphicFramePr>
        <p:xfrm>
          <a:off x="381000" y="1447800"/>
          <a:ext cx="8610600" cy="1158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7183"/>
                <a:gridCol w="815297"/>
                <a:gridCol w="916520"/>
                <a:gridCol w="794201"/>
                <a:gridCol w="577399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Which option to you prefer – cutting property taxes by 3 percent, or adding more county services related to education or public safety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Cut taxes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Add services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Unsure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NA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626548043"/>
              </p:ext>
            </p:extLst>
          </p:nvPr>
        </p:nvGraphicFramePr>
        <p:xfrm>
          <a:off x="457200" y="2667000"/>
          <a:ext cx="8229600" cy="360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932028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Info – </a:t>
            </a:r>
            <a:r>
              <a:rPr lang="en-US" dirty="0" err="1" smtClean="0"/>
              <a:t>Gov</a:t>
            </a:r>
            <a:r>
              <a:rPr lang="en-US" dirty="0" smtClean="0"/>
              <a:t>/CE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95400" y="3293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Level of Information about Candidates’ Stands in Race for Governor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26611397"/>
              </p:ext>
            </p:extLst>
          </p:nvPr>
        </p:nvGraphicFramePr>
        <p:xfrm>
          <a:off x="457200" y="1591056"/>
          <a:ext cx="8382000" cy="2447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95400" y="73032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79329637"/>
              </p:ext>
            </p:extLst>
          </p:nvPr>
        </p:nvGraphicFramePr>
        <p:xfrm>
          <a:off x="457200" y="4114800"/>
          <a:ext cx="8382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05600" y="182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343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County Executive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45942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 Choice/Likely Winner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95400" y="73032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3203" y="16664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00356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County Executive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52095"/>
              </p:ext>
            </p:extLst>
          </p:nvPr>
        </p:nvGraphicFramePr>
        <p:xfrm>
          <a:off x="457200" y="2003567"/>
          <a:ext cx="35814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721"/>
                <a:gridCol w="1599679"/>
              </a:tblGrid>
              <a:tr h="301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I will vote for…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8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Vote for Brown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8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Vote for Hogan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8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Someone else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8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Undecided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8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Won’t vote for </a:t>
                      </a:r>
                      <a:r>
                        <a:rPr lang="en-US" sz="2000" dirty="0" smtClean="0">
                          <a:effectLst/>
                        </a:rPr>
                        <a:t>any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8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Won’t say, </a:t>
                      </a:r>
                      <a:r>
                        <a:rPr lang="en-US" sz="2000" dirty="0" smtClean="0">
                          <a:effectLst/>
                        </a:rPr>
                        <a:t>NA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188406"/>
              </p:ext>
            </p:extLst>
          </p:nvPr>
        </p:nvGraphicFramePr>
        <p:xfrm>
          <a:off x="479738" y="4876800"/>
          <a:ext cx="3777615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0910"/>
                <a:gridCol w="157670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Winner will be…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Percentage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Anthony  Brown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Larry Hogan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Unsure or no answer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01922"/>
              </p:ext>
            </p:extLst>
          </p:nvPr>
        </p:nvGraphicFramePr>
        <p:xfrm>
          <a:off x="4876800" y="2393291"/>
          <a:ext cx="4269006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4645"/>
                <a:gridCol w="1394361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I will vote for…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Percentage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Vote for George Johnson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Vote for Steve </a:t>
                      </a:r>
                      <a:r>
                        <a:rPr lang="en-US" sz="2000" dirty="0" err="1">
                          <a:effectLst/>
                        </a:rPr>
                        <a:t>Schuh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Undecided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Won’t vote for any/NA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56680"/>
              </p:ext>
            </p:extLst>
          </p:nvPr>
        </p:nvGraphicFramePr>
        <p:xfrm>
          <a:off x="4888230" y="4724400"/>
          <a:ext cx="401574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9035"/>
                <a:gridCol w="1576705"/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Winner will be…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Percentage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George Johnson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Steve </a:t>
                      </a:r>
                      <a:r>
                        <a:rPr lang="en-US" sz="2000" dirty="0" err="1" smtClean="0">
                          <a:effectLst/>
                        </a:rPr>
                        <a:t>Schuh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Unsure or no answer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</a:rPr>
                        <a:t>34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636845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Strength/Defections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95400" y="73032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063388"/>
              </p:ext>
            </p:extLst>
          </p:nvPr>
        </p:nvGraphicFramePr>
        <p:xfrm>
          <a:off x="609598" y="2372900"/>
          <a:ext cx="8164346" cy="3749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0472"/>
                <a:gridCol w="1153329"/>
                <a:gridCol w="1154109"/>
                <a:gridCol w="1154109"/>
                <a:gridCol w="1154109"/>
                <a:gridCol w="1154109"/>
                <a:gridCol w="1154109"/>
              </a:tblGrid>
              <a:tr h="751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Dem Strong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Dem Somewhat Strong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Dem Not Strong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Rep Strong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Rep Somewhat Strong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Rep Not Strong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0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Overall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  (30)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  (33)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  (35)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  (39)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 (43)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 (16)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0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Hogan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0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Brown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0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</a:rPr>
                        <a:t>Undecided</a:t>
                      </a:r>
                      <a:endParaRPr lang="en-US" sz="18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80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Schuh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80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Johnson</a:t>
                      </a:r>
                      <a:endParaRPr lang="en-US" sz="1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80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</a:rPr>
                        <a:t>Undecided</a:t>
                      </a:r>
                      <a:endParaRPr lang="en-US" sz="18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51515" y="3352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0732" y="4648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County Executive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20140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988547"/>
              </p:ext>
            </p:extLst>
          </p:nvPr>
        </p:nvGraphicFramePr>
        <p:xfrm>
          <a:off x="914400" y="1592129"/>
          <a:ext cx="7620002" cy="268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7274"/>
                <a:gridCol w="1003182"/>
                <a:gridCol w="1003182"/>
                <a:gridCol w="1003182"/>
                <a:gridCol w="1003182"/>
              </a:tblGrid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Governor Factor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Overall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Brown Voters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Hogan Voters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Undecided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Taxes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Economy (jobs, general)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Background, Experience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Education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Ethics/Honesty/Integrity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Party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Broad vision/plan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factor in deciding vote…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4503"/>
              </p:ext>
            </p:extLst>
          </p:nvPr>
        </p:nvGraphicFramePr>
        <p:xfrm>
          <a:off x="762000" y="4343400"/>
          <a:ext cx="7543800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1997"/>
                <a:gridCol w="1129276"/>
                <a:gridCol w="1138687"/>
                <a:gridCol w="902245"/>
                <a:gridCol w="141159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County Executive Factor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Overall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Johnson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Schuh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Undecided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Taxes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Background, Experience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Ethics/Honesty/Integrity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Party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Broad vision/plan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Economy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803210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Factor Overall: </a:t>
            </a:r>
            <a:r>
              <a:rPr lang="en-US" dirty="0" err="1" smtClean="0"/>
              <a:t>Gov</a:t>
            </a:r>
            <a:r>
              <a:rPr lang="en-US" dirty="0" smtClean="0"/>
              <a:t>/CE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459838"/>
              </p:ext>
            </p:extLst>
          </p:nvPr>
        </p:nvGraphicFramePr>
        <p:xfrm>
          <a:off x="235992" y="1981200"/>
          <a:ext cx="8672015" cy="4596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494782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Factor Comparison: </a:t>
            </a:r>
            <a:r>
              <a:rPr lang="en-US" dirty="0" err="1" smtClean="0"/>
              <a:t>Gov</a:t>
            </a:r>
            <a:r>
              <a:rPr lang="en-US" dirty="0" smtClean="0"/>
              <a:t>/CE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81119"/>
              </p:ext>
            </p:extLst>
          </p:nvPr>
        </p:nvGraphicFramePr>
        <p:xfrm>
          <a:off x="237725" y="1066800"/>
          <a:ext cx="8668550" cy="5507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984817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Party Strength/Defections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93630"/>
              </p:ext>
            </p:extLst>
          </p:nvPr>
        </p:nvGraphicFramePr>
        <p:xfrm>
          <a:off x="304801" y="1066800"/>
          <a:ext cx="8601474" cy="5507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8794759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Questionnaire issues - questions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Did some questions give you more problems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than others?</a:t>
            </a:r>
          </a:p>
          <a:p>
            <a:pPr lvl="2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Clarity</a:t>
            </a:r>
          </a:p>
          <a:p>
            <a:pPr lvl="2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Public constantly asked for restatement</a:t>
            </a:r>
          </a:p>
          <a:p>
            <a:pPr lvl="2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Vagueness of what is being asked</a:t>
            </a:r>
          </a:p>
          <a:p>
            <a:pPr lvl="1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Did the respondents seem to think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were generally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Did the respondents think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too long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or short?</a:t>
            </a:r>
          </a:p>
          <a:p>
            <a:pPr lvl="1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Other suggestions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the process - 1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Presidential job approval</a:t>
            </a:r>
            <a:br>
              <a:rPr lang="en-US" dirty="0" smtClean="0"/>
            </a:br>
            <a:r>
              <a:rPr lang="en-US" sz="2400" dirty="0" smtClean="0"/>
              <a:t>Fall 2007 to Fall 2013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49167313"/>
              </p:ext>
            </p:extLst>
          </p:nvPr>
        </p:nvGraphicFramePr>
        <p:xfrm>
          <a:off x="228600" y="1591057"/>
          <a:ext cx="8686800" cy="4885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>
                <a:effectLst/>
              </a:rPr>
              <a:t>Presidential Job Approval by Party </a:t>
            </a:r>
            <a:r>
              <a:rPr lang="en-US" sz="2800" dirty="0" smtClean="0">
                <a:effectLst/>
              </a:rPr>
              <a:t>Registration</a:t>
            </a:r>
            <a:br>
              <a:rPr lang="en-US" sz="2800" dirty="0" smtClean="0">
                <a:effectLst/>
              </a:rPr>
            </a:br>
            <a:r>
              <a:rPr lang="en-US" sz="2000" dirty="0" smtClean="0">
                <a:effectLst/>
              </a:rPr>
              <a:t>Fall 2009 to Fall </a:t>
            </a:r>
            <a:r>
              <a:rPr lang="en-US" sz="2000" dirty="0" smtClean="0">
                <a:effectLst/>
              </a:rPr>
              <a:t>2014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60478544"/>
              </p:ext>
            </p:extLst>
          </p:nvPr>
        </p:nvGraphicFramePr>
        <p:xfrm>
          <a:off x="685800" y="1828800"/>
          <a:ext cx="800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Exercise: Develop Hypotheses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252413" y="1066800"/>
            <a:ext cx="88915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Tx/>
              <a:buAutoNum type="arabicPeriod"/>
            </a:pPr>
            <a:r>
              <a:rPr lang="en-US"/>
              <a:t>Identify a dependent variable – attitude, preference</a:t>
            </a:r>
          </a:p>
          <a:p>
            <a:pPr marL="342900" indent="-342900" eaLnBrk="0" hangingPunct="0">
              <a:buFontTx/>
              <a:buAutoNum type="arabicPeriod"/>
            </a:pPr>
            <a:endParaRPr lang="en-US"/>
          </a:p>
          <a:p>
            <a:pPr marL="342900" indent="-342900" eaLnBrk="0" hangingPunct="0">
              <a:buFontTx/>
              <a:buAutoNum type="arabicPeriod" startAt="2"/>
            </a:pPr>
            <a:r>
              <a:rPr lang="en-US"/>
              <a:t>Identify an independent variable – a social/demographic characteristic</a:t>
            </a:r>
          </a:p>
          <a:p>
            <a:pPr marL="342900" indent="-342900" eaLnBrk="0" hangingPunct="0">
              <a:buFontTx/>
              <a:buAutoNum type="arabicPeriod" startAt="2"/>
            </a:pPr>
            <a:endParaRPr lang="en-US"/>
          </a:p>
          <a:p>
            <a:pPr marL="342900" indent="-342900" eaLnBrk="0" hangingPunct="0">
              <a:buFontTx/>
              <a:buAutoNum type="arabicPeriod" startAt="3"/>
            </a:pPr>
            <a:r>
              <a:rPr lang="en-US"/>
              <a:t>Specify a likely relationship between the two based on a “theory” or hunch</a:t>
            </a:r>
          </a:p>
          <a:p>
            <a:pPr marL="342900" indent="-342900" eaLnBrk="0" hangingPunct="0"/>
            <a:r>
              <a:rPr lang="en-US"/>
              <a:t>     you have about people and attitudes</a:t>
            </a:r>
          </a:p>
          <a:p>
            <a:pPr marL="342900" indent="-342900" eaLnBrk="0" hangingPunct="0">
              <a:buFontTx/>
              <a:buAutoNum type="arabicPeriod" startAt="3"/>
            </a:pPr>
            <a:endParaRPr lang="en-US"/>
          </a:p>
          <a:p>
            <a:pPr marL="342900" indent="-342900" eaLnBrk="0" hangingPunct="0"/>
            <a:r>
              <a:rPr lang="en-US"/>
              <a:t>	</a:t>
            </a:r>
          </a:p>
          <a:p>
            <a:pPr marL="342900" indent="-342900" eaLnBrk="0" hangingPunct="0"/>
            <a:endParaRPr lang="en-US"/>
          </a:p>
          <a:p>
            <a:pPr marL="342900" indent="-342900" eaLnBrk="0" hangingPunct="0"/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Public receptivity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Were you surprised by how easy/hard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it was to obtain a completion?</a:t>
            </a:r>
          </a:p>
          <a:p>
            <a:pPr lvl="2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Problems with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phone numbers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Idle chatter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from respondents? 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among interviewers?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Partial completions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Other suggestions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the process - 3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762000" y="381000"/>
            <a:ext cx="731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County: Right or Wrong Direction? Spring </a:t>
            </a:r>
            <a:r>
              <a:rPr lang="en-US" dirty="0" smtClean="0"/>
              <a:t>‘00 </a:t>
            </a:r>
            <a:r>
              <a:rPr lang="en-US" dirty="0"/>
              <a:t>to </a:t>
            </a:r>
            <a:r>
              <a:rPr lang="en-US" dirty="0" smtClean="0"/>
              <a:t>Fall ‘</a:t>
            </a:r>
            <a:r>
              <a:rPr lang="en-US" dirty="0" smtClean="0"/>
              <a:t>14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91864760"/>
              </p:ext>
            </p:extLst>
          </p:nvPr>
        </p:nvGraphicFramePr>
        <p:xfrm>
          <a:off x="228600" y="1066800"/>
          <a:ext cx="8763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943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6" name="Rectangle 1"/>
          <p:cNvSpPr>
            <a:spLocks noChangeArrowheads="1"/>
          </p:cNvSpPr>
          <p:nvPr/>
        </p:nvSpPr>
        <p:spPr bwMode="auto">
          <a:xfrm>
            <a:off x="228600" y="257146"/>
            <a:ext cx="80990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eaLnBrk="0" hangingPunct="0"/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Right/Wrong Direction 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–County</a:t>
            </a: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, State, 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Nation, Respondent</a:t>
            </a:r>
            <a:endParaRPr 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36381"/>
              </p:ext>
            </p:extLst>
          </p:nvPr>
        </p:nvGraphicFramePr>
        <p:xfrm>
          <a:off x="609600" y="3943350"/>
          <a:ext cx="8235502" cy="2381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8697"/>
                <a:gridCol w="1035685"/>
                <a:gridCol w="965069"/>
                <a:gridCol w="965069"/>
                <a:gridCol w="1034098"/>
                <a:gridCol w="1173343"/>
                <a:gridCol w="1113541"/>
              </a:tblGrid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Levels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Rep.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Unaffiliated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 ‘14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 ‘14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 ‘14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 ‘14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 ‘14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 ‘14</a:t>
                      </a: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marL="0" marR="0"/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400" b="1" kern="120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2400" b="1" kern="1200" baseline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69528482"/>
              </p:ext>
            </p:extLst>
          </p:nvPr>
        </p:nvGraphicFramePr>
        <p:xfrm>
          <a:off x="457200" y="838200"/>
          <a:ext cx="8305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Most Important Problem: Fall </a:t>
            </a:r>
            <a:r>
              <a:rPr lang="en-US" sz="2400" dirty="0" smtClean="0"/>
              <a:t>2007 </a:t>
            </a:r>
            <a:r>
              <a:rPr lang="en-US" sz="2400" dirty="0" smtClean="0"/>
              <a:t>to Fall </a:t>
            </a:r>
            <a:r>
              <a:rPr lang="en-US" sz="2400" dirty="0" smtClean="0"/>
              <a:t>2014</a:t>
            </a:r>
            <a:endParaRPr lang="en-US" sz="2400" dirty="0" smtClean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82347383"/>
              </p:ext>
            </p:extLst>
          </p:nvPr>
        </p:nvGraphicFramePr>
        <p:xfrm>
          <a:off x="457200" y="1040130"/>
          <a:ext cx="8382000" cy="5513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2575" y="0"/>
            <a:ext cx="8382000" cy="86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cs typeface="+mn-cs"/>
                <a:sym typeface="Wingdings" pitchFamily="2" charset="2"/>
              </a:rPr>
              <a:t>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Economic Conditions: (% </a:t>
            </a:r>
            <a:r>
              <a:rPr lang="en-US" sz="2400" b="1" u="sng" dirty="0" err="1" smtClean="0">
                <a:cs typeface="+mn-cs"/>
                <a:sym typeface="Wingdings" pitchFamily="2" charset="2"/>
              </a:rPr>
              <a:t>excellent+good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)</a:t>
            </a:r>
          </a:p>
          <a:p>
            <a:pPr algn="ctr">
              <a:defRPr/>
            </a:pPr>
            <a:r>
              <a:rPr lang="en-US" sz="2400" b="1" u="sng" dirty="0">
                <a:cs typeface="+mn-cs"/>
                <a:sym typeface="Wingdings" pitchFamily="2" charset="2"/>
              </a:rPr>
              <a:t>C</a:t>
            </a:r>
            <a:r>
              <a:rPr lang="en-US" sz="2400" b="1" u="sng" dirty="0" smtClean="0">
                <a:cs typeface="+mn-cs"/>
              </a:rPr>
              <a:t>ounty</a:t>
            </a:r>
            <a:r>
              <a:rPr lang="en-US" sz="2000" b="1" dirty="0" smtClean="0">
                <a:cs typeface="+mn-cs"/>
              </a:rPr>
              <a:t> vs. Maryland </a:t>
            </a:r>
            <a:r>
              <a:rPr lang="en-US" sz="2000" b="1" dirty="0">
                <a:cs typeface="+mn-cs"/>
              </a:rPr>
              <a:t>and </a:t>
            </a:r>
            <a:r>
              <a:rPr lang="en-US" sz="2000" b="1" dirty="0" smtClean="0">
                <a:cs typeface="+mn-cs"/>
              </a:rPr>
              <a:t>USA (Fall ‘07 to F ’14)</a:t>
            </a:r>
            <a:endParaRPr lang="en-US" sz="2000" b="1" dirty="0">
              <a:cs typeface="+mn-cs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29127791"/>
              </p:ext>
            </p:extLst>
          </p:nvPr>
        </p:nvGraphicFramePr>
        <p:xfrm>
          <a:off x="282575" y="1397000"/>
          <a:ext cx="8632825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2575" y="0"/>
            <a:ext cx="8382000" cy="86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cs typeface="+mn-cs"/>
                <a:sym typeface="Wingdings" pitchFamily="2" charset="2"/>
              </a:rPr>
              <a:t>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Economic Conditions: (% </a:t>
            </a:r>
            <a:r>
              <a:rPr lang="en-US" sz="2400" b="1" u="sng" dirty="0" err="1" smtClean="0">
                <a:cs typeface="+mn-cs"/>
                <a:sym typeface="Wingdings" pitchFamily="2" charset="2"/>
              </a:rPr>
              <a:t>excellent+good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)</a:t>
            </a:r>
          </a:p>
          <a:p>
            <a:pPr algn="ctr">
              <a:defRPr/>
            </a:pPr>
            <a:r>
              <a:rPr lang="en-US" sz="2400" b="1" u="sng" dirty="0">
                <a:cs typeface="+mn-cs"/>
                <a:sym typeface="Wingdings" pitchFamily="2" charset="2"/>
              </a:rPr>
              <a:t>C</a:t>
            </a:r>
            <a:r>
              <a:rPr lang="en-US" sz="2400" b="1" u="sng" dirty="0" smtClean="0">
                <a:cs typeface="+mn-cs"/>
              </a:rPr>
              <a:t>ounty</a:t>
            </a:r>
            <a:r>
              <a:rPr lang="en-US" sz="2000" b="1" dirty="0" smtClean="0">
                <a:cs typeface="+mn-cs"/>
              </a:rPr>
              <a:t> vs. Maryland </a:t>
            </a:r>
            <a:r>
              <a:rPr lang="en-US" sz="2000" b="1" dirty="0">
                <a:cs typeface="+mn-cs"/>
              </a:rPr>
              <a:t>and </a:t>
            </a:r>
            <a:r>
              <a:rPr lang="en-US" sz="2000" b="1" dirty="0" smtClean="0">
                <a:cs typeface="+mn-cs"/>
              </a:rPr>
              <a:t>USA (Fall ‘07 to F ’14)</a:t>
            </a:r>
            <a:endParaRPr lang="en-US" sz="2000" b="1" dirty="0">
              <a:cs typeface="+mn-cs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36068647"/>
              </p:ext>
            </p:extLst>
          </p:nvPr>
        </p:nvGraphicFramePr>
        <p:xfrm>
          <a:off x="282575" y="1452562"/>
          <a:ext cx="8632825" cy="5176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13159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249461"/>
              </p:ext>
            </p:extLst>
          </p:nvPr>
        </p:nvGraphicFramePr>
        <p:xfrm>
          <a:off x="228601" y="1734455"/>
          <a:ext cx="8686801" cy="4220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6173"/>
                <a:gridCol w="818116"/>
                <a:gridCol w="818116"/>
                <a:gridCol w="818116"/>
                <a:gridCol w="1196280"/>
              </a:tblGrid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Condition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S ‘14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F ‘14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Under $75,000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$75,000+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</a:tr>
              <a:tr h="28979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Taxes are too high in relation to the government services provided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79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72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</a:tr>
              <a:tr h="28979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Wages or salaries are not rising as fast as the cost of living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72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55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</a:tr>
              <a:tr h="28979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Hard to afford the cost of education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--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</a:tr>
              <a:tr h="28979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Health care insurance is unavailable, too expensive or inadequate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29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</a:tr>
              <a:tr h="28979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Hard to afford cost of food and groceries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--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</a:tr>
              <a:tr h="28979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Received a salary increase or other increase in income recently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</a:tr>
              <a:tr h="28979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Facing the possibility of unemployment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</a:tr>
              <a:tr h="289797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Found a new or better job recently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301" marR="60301" marT="8782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533400"/>
            <a:ext cx="6858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Income Groups and Economic Indicators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19725"/>
      </p:ext>
    </p:extLst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7915</TotalTime>
  <Words>1021</Words>
  <Application>Microsoft Office PowerPoint</Application>
  <PresentationFormat>On-screen Show (4:3)</PresentationFormat>
  <Paragraphs>388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Candara</vt:lpstr>
      <vt:lpstr>Symbol</vt:lpstr>
      <vt:lpstr>Tahoma</vt:lpstr>
      <vt:lpstr>Times New Roman</vt:lpstr>
      <vt:lpstr>Verdana</vt:lpstr>
      <vt:lpstr>Wingdings</vt:lpstr>
      <vt:lpstr>Waveform</vt:lpstr>
      <vt:lpstr>CSLI Wrap-Up Meeting,  Fall 2014 </vt:lpstr>
      <vt:lpstr>Review the process - 1</vt:lpstr>
      <vt:lpstr>Review the process - 3</vt:lpstr>
      <vt:lpstr>PowerPoint Presentation</vt:lpstr>
      <vt:lpstr>PowerPoint Presentation</vt:lpstr>
      <vt:lpstr>Most Important Problem: Fall 2007 to Fall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Level of Info – Gov/CE</vt:lpstr>
      <vt:lpstr>Vote Choice/Likely Winner</vt:lpstr>
      <vt:lpstr>Party Strength/Defections</vt:lpstr>
      <vt:lpstr>Main factor in deciding vote…</vt:lpstr>
      <vt:lpstr>Main Factor Overall: Gov/CE</vt:lpstr>
      <vt:lpstr>Main Factor Comparison: Gov/CE</vt:lpstr>
      <vt:lpstr>Party Strength/Defections</vt:lpstr>
      <vt:lpstr>Presidential job approval Fall 2007 to Fall 2013</vt:lpstr>
      <vt:lpstr>Presidential Job Approval by Party Registration Fall 2009 to Fall 2014</vt:lpstr>
      <vt:lpstr>Exercise: Develop Hypotheses</vt:lpstr>
    </vt:vector>
  </TitlesOfParts>
  <Company>AACC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Service Learning – Exit Meeting</dc:title>
  <dc:creator>AACC</dc:creator>
  <cp:lastModifiedBy>Dan Nataf</cp:lastModifiedBy>
  <cp:revision>320</cp:revision>
  <cp:lastPrinted>1601-01-01T00:00:00Z</cp:lastPrinted>
  <dcterms:created xsi:type="dcterms:W3CDTF">2007-11-04T17:37:16Z</dcterms:created>
  <dcterms:modified xsi:type="dcterms:W3CDTF">2014-10-22T22:13:46Z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TC010902941033</vt:lpwstr>
  </property>
</Properties>
</file>