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5.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57" r:id="rId3"/>
    <p:sldId id="258" r:id="rId4"/>
    <p:sldId id="282" r:id="rId5"/>
    <p:sldId id="295" r:id="rId6"/>
    <p:sldId id="281" r:id="rId7"/>
    <p:sldId id="268" r:id="rId8"/>
    <p:sldId id="273" r:id="rId9"/>
    <p:sldId id="283" r:id="rId10"/>
    <p:sldId id="270" r:id="rId11"/>
    <p:sldId id="271" r:id="rId12"/>
    <p:sldId id="274" r:id="rId13"/>
    <p:sldId id="284" r:id="rId14"/>
    <p:sldId id="297" r:id="rId15"/>
    <p:sldId id="285" r:id="rId16"/>
    <p:sldId id="266" r:id="rId17"/>
    <p:sldId id="288" r:id="rId18"/>
    <p:sldId id="296" r:id="rId19"/>
    <p:sldId id="291" r:id="rId20"/>
    <p:sldId id="298" r:id="rId21"/>
    <p:sldId id="299" r:id="rId22"/>
    <p:sldId id="300" r:id="rId23"/>
    <p:sldId id="302" r:id="rId24"/>
    <p:sldId id="303" r:id="rId25"/>
    <p:sldId id="301" r:id="rId26"/>
  </p:sldIdLst>
  <p:sldSz cx="9144000" cy="6858000" type="screen4x3"/>
  <p:notesSz cx="6858000" cy="9313863"/>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3366"/>
    <a:srgbClr val="B78EC8"/>
    <a:srgbClr val="FF99CC"/>
    <a:srgbClr val="FF0000"/>
    <a:srgbClr val="33CC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8668" autoAdjust="0"/>
  </p:normalViewPr>
  <p:slideViewPr>
    <p:cSldViewPr>
      <p:cViewPr>
        <p:scale>
          <a:sx n="96" d="100"/>
          <a:sy n="96" d="100"/>
        </p:scale>
        <p:origin x="-1416" y="-2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Dan\CSLI\Other\Public%20Presentations\2007\Finance%20Officers%20Jan%2026%2007\Elections%20Results%202002-201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7976038926446617E-2"/>
          <c:y val="0.27075172583951856"/>
          <c:w val="0.85840056205243764"/>
          <c:h val="0.6786692212991744"/>
        </c:manualLayout>
      </c:layout>
      <c:lineChart>
        <c:grouping val="standard"/>
        <c:varyColors val="0"/>
        <c:ser>
          <c:idx val="0"/>
          <c:order val="0"/>
          <c:tx>
            <c:strRef>
              <c:f>Sheet5!$A$40</c:f>
              <c:strCache>
                <c:ptCount val="1"/>
                <c:pt idx="0">
                  <c:v>Govr</c:v>
                </c:pt>
              </c:strCache>
            </c:strRef>
          </c:tx>
          <c:spPr>
            <a:ln w="60325">
              <a:solidFill>
                <a:srgbClr val="FFC000"/>
              </a:solidFill>
            </a:ln>
          </c:spPr>
          <c:marker>
            <c:symbol val="square"/>
            <c:size val="5"/>
            <c:spPr>
              <a:ln>
                <a:solidFill>
                  <a:srgbClr val="FFC000"/>
                </a:solidFill>
              </a:ln>
            </c:spPr>
          </c:marker>
          <c:dLbls>
            <c:dLbl>
              <c:idx val="0"/>
              <c:layout>
                <c:manualLayout>
                  <c:x val="-4.103010485868671E-2"/>
                  <c:y val="-1.6151924749835973E-2"/>
                </c:manualLayout>
              </c:layout>
              <c:showLegendKey val="0"/>
              <c:showVal val="1"/>
              <c:showCatName val="0"/>
              <c:showSerName val="0"/>
              <c:showPercent val="0"/>
              <c:showBubbleSize val="0"/>
            </c:dLbl>
            <c:dLbl>
              <c:idx val="1"/>
              <c:layout/>
              <c:showLegendKey val="0"/>
              <c:showVal val="1"/>
              <c:showCatName val="0"/>
              <c:showSerName val="0"/>
              <c:showPercent val="0"/>
              <c:showBubbleSize val="0"/>
            </c:dLbl>
            <c:dLbl>
              <c:idx val="2"/>
              <c:layout/>
              <c:showLegendKey val="0"/>
              <c:showVal val="1"/>
              <c:showCatName val="0"/>
              <c:showSerName val="0"/>
              <c:showPercent val="0"/>
              <c:showBubbleSize val="0"/>
            </c:dLbl>
            <c:dLbl>
              <c:idx val="3"/>
              <c:layout/>
              <c:showLegendKey val="0"/>
              <c:showVal val="1"/>
              <c:showCatName val="0"/>
              <c:showSerName val="0"/>
              <c:showPercent val="0"/>
              <c:showBubbleSize val="0"/>
            </c:dLbl>
            <c:dLbl>
              <c:idx val="4"/>
              <c:layout/>
              <c:showLegendKey val="0"/>
              <c:showVal val="1"/>
              <c:showCatName val="0"/>
              <c:showSerName val="0"/>
              <c:showPercent val="0"/>
              <c:showBubbleSize val="0"/>
            </c:dLbl>
            <c:dLbl>
              <c:idx val="5"/>
              <c:layout/>
              <c:showLegendKey val="0"/>
              <c:showVal val="1"/>
              <c:showCatName val="0"/>
              <c:showSerName val="0"/>
              <c:showPercent val="0"/>
              <c:showBubbleSize val="0"/>
            </c:dLbl>
            <c:txPr>
              <a:bodyPr/>
              <a:lstStyle/>
              <a:p>
                <a:pPr>
                  <a:defRPr sz="1600"/>
                </a:pPr>
                <a:endParaRPr lang="en-US"/>
              </a:p>
            </c:txPr>
            <c:showLegendKey val="0"/>
            <c:showVal val="0"/>
            <c:showCatName val="0"/>
            <c:showSerName val="0"/>
            <c:showPercent val="0"/>
            <c:showBubbleSize val="0"/>
          </c:dLbls>
          <c:cat>
            <c:numRef>
              <c:f>Sheet5!$B$39:$G$39</c:f>
              <c:numCache>
                <c:formatCode>General</c:formatCode>
                <c:ptCount val="6"/>
                <c:pt idx="0">
                  <c:v>1990</c:v>
                </c:pt>
                <c:pt idx="1">
                  <c:v>1994</c:v>
                </c:pt>
                <c:pt idx="2">
                  <c:v>1998</c:v>
                </c:pt>
                <c:pt idx="3">
                  <c:v>2002</c:v>
                </c:pt>
                <c:pt idx="4">
                  <c:v>2006</c:v>
                </c:pt>
                <c:pt idx="5">
                  <c:v>2010</c:v>
                </c:pt>
              </c:numCache>
            </c:numRef>
          </c:cat>
          <c:val>
            <c:numRef>
              <c:f>Sheet5!$B$40:$G$40</c:f>
              <c:numCache>
                <c:formatCode>General</c:formatCode>
                <c:ptCount val="6"/>
                <c:pt idx="0">
                  <c:v>40</c:v>
                </c:pt>
                <c:pt idx="1">
                  <c:v>50</c:v>
                </c:pt>
                <c:pt idx="2">
                  <c:v>45</c:v>
                </c:pt>
                <c:pt idx="3">
                  <c:v>51.6</c:v>
                </c:pt>
                <c:pt idx="4">
                  <c:v>46</c:v>
                </c:pt>
                <c:pt idx="5">
                  <c:v>41.8</c:v>
                </c:pt>
              </c:numCache>
            </c:numRef>
          </c:val>
          <c:smooth val="1"/>
        </c:ser>
        <c:ser>
          <c:idx val="1"/>
          <c:order val="1"/>
          <c:tx>
            <c:strRef>
              <c:f>Sheet5!$A$41</c:f>
              <c:strCache>
                <c:ptCount val="1"/>
                <c:pt idx="0">
                  <c:v>AG</c:v>
                </c:pt>
              </c:strCache>
            </c:strRef>
          </c:tx>
          <c:spPr>
            <a:ln w="66675"/>
          </c:spPr>
          <c:marker>
            <c:symbol val="square"/>
            <c:size val="5"/>
            <c:spPr>
              <a:solidFill>
                <a:schemeClr val="tx1"/>
              </a:solidFill>
            </c:spPr>
          </c:marker>
          <c:dLbls>
            <c:dLbl>
              <c:idx val="1"/>
              <c:layout>
                <c:manualLayout>
                  <c:x val="-7.3268044390511983E-3"/>
                  <c:y val="3.0284858905942381E-2"/>
                </c:manualLayout>
              </c:layout>
              <c:showLegendKey val="0"/>
              <c:showVal val="1"/>
              <c:showCatName val="0"/>
              <c:showSerName val="0"/>
              <c:showPercent val="0"/>
              <c:showBubbleSize val="0"/>
            </c:dLbl>
            <c:dLbl>
              <c:idx val="2"/>
              <c:layout>
                <c:manualLayout>
                  <c:x val="-1.6118969765912691E-2"/>
                  <c:y val="3.2303849499671876E-2"/>
                </c:manualLayout>
              </c:layout>
              <c:showLegendKey val="0"/>
              <c:showVal val="1"/>
              <c:showCatName val="0"/>
              <c:showSerName val="0"/>
              <c:showPercent val="0"/>
              <c:showBubbleSize val="0"/>
            </c:dLbl>
            <c:dLbl>
              <c:idx val="3"/>
              <c:layout>
                <c:manualLayout>
                  <c:x val="-1.9049691541533118E-2"/>
                  <c:y val="1.6151765774198711E-2"/>
                </c:manualLayout>
              </c:layout>
              <c:tx>
                <c:rich>
                  <a:bodyPr/>
                  <a:lstStyle/>
                  <a:p>
                    <a:r>
                      <a:rPr lang="en-US"/>
                      <a:t>35</a:t>
                    </a:r>
                  </a:p>
                </c:rich>
              </c:tx>
              <c:showLegendKey val="0"/>
              <c:showVal val="1"/>
              <c:showCatName val="0"/>
              <c:showSerName val="0"/>
              <c:showPercent val="0"/>
              <c:showBubbleSize val="0"/>
            </c:dLbl>
            <c:dLbl>
              <c:idx val="4"/>
              <c:layout>
                <c:manualLayout>
                  <c:x val="-4.5426187522117432E-2"/>
                  <c:y val="1.4132934156106409E-2"/>
                </c:manualLayout>
              </c:layout>
              <c:showLegendKey val="0"/>
              <c:showVal val="1"/>
              <c:showCatName val="0"/>
              <c:showSerName val="0"/>
              <c:showPercent val="0"/>
              <c:showBubbleSize val="0"/>
            </c:dLbl>
            <c:dLbl>
              <c:idx val="5"/>
              <c:layout/>
              <c:showLegendKey val="0"/>
              <c:showVal val="1"/>
              <c:showCatName val="0"/>
              <c:showSerName val="0"/>
              <c:showPercent val="0"/>
              <c:showBubbleSize val="0"/>
            </c:dLbl>
            <c:txPr>
              <a:bodyPr/>
              <a:lstStyle/>
              <a:p>
                <a:pPr>
                  <a:defRPr sz="1600"/>
                </a:pPr>
                <a:endParaRPr lang="en-US"/>
              </a:p>
            </c:txPr>
            <c:showLegendKey val="0"/>
            <c:showVal val="0"/>
            <c:showCatName val="0"/>
            <c:showSerName val="0"/>
            <c:showPercent val="0"/>
            <c:showBubbleSize val="0"/>
          </c:dLbls>
          <c:cat>
            <c:numRef>
              <c:f>Sheet5!$B$39:$G$39</c:f>
              <c:numCache>
                <c:formatCode>General</c:formatCode>
                <c:ptCount val="6"/>
                <c:pt idx="0">
                  <c:v>1990</c:v>
                </c:pt>
                <c:pt idx="1">
                  <c:v>1994</c:v>
                </c:pt>
                <c:pt idx="2">
                  <c:v>1998</c:v>
                </c:pt>
                <c:pt idx="3">
                  <c:v>2002</c:v>
                </c:pt>
                <c:pt idx="4">
                  <c:v>2006</c:v>
                </c:pt>
                <c:pt idx="5">
                  <c:v>2010</c:v>
                </c:pt>
              </c:numCache>
            </c:numRef>
          </c:cat>
          <c:val>
            <c:numRef>
              <c:f>Sheet5!$B$41:$G$41</c:f>
              <c:numCache>
                <c:formatCode>General</c:formatCode>
                <c:ptCount val="6"/>
                <c:pt idx="0">
                  <c:v>35</c:v>
                </c:pt>
                <c:pt idx="1">
                  <c:v>46</c:v>
                </c:pt>
                <c:pt idx="2">
                  <c:v>37</c:v>
                </c:pt>
                <c:pt idx="3">
                  <c:v>34.799999999999997</c:v>
                </c:pt>
                <c:pt idx="4">
                  <c:v>41</c:v>
                </c:pt>
                <c:pt idx="5">
                  <c:v>0</c:v>
                </c:pt>
              </c:numCache>
            </c:numRef>
          </c:val>
          <c:smooth val="1"/>
        </c:ser>
        <c:ser>
          <c:idx val="2"/>
          <c:order val="2"/>
          <c:tx>
            <c:strRef>
              <c:f>Sheet5!$A$42</c:f>
              <c:strCache>
                <c:ptCount val="1"/>
                <c:pt idx="0">
                  <c:v>Comptroler</c:v>
                </c:pt>
              </c:strCache>
            </c:strRef>
          </c:tx>
          <c:spPr>
            <a:ln w="57150">
              <a:solidFill>
                <a:srgbClr val="00B050"/>
              </a:solidFill>
            </a:ln>
          </c:spPr>
          <c:marker>
            <c:symbol val="square"/>
            <c:size val="5"/>
          </c:marker>
          <c:dLbls>
            <c:dLbl>
              <c:idx val="1"/>
              <c:layout>
                <c:manualLayout>
                  <c:x val="-1.6118969765912664E-2"/>
                  <c:y val="2.6246877718483323E-2"/>
                </c:manualLayout>
              </c:layout>
              <c:showLegendKey val="0"/>
              <c:showVal val="1"/>
              <c:showCatName val="0"/>
              <c:showSerName val="0"/>
              <c:showPercent val="0"/>
              <c:showBubbleSize val="0"/>
            </c:dLbl>
            <c:dLbl>
              <c:idx val="3"/>
              <c:layout>
                <c:manualLayout>
                  <c:x val="-1.9049691541533118E-2"/>
                  <c:y val="3.4322840093401363E-2"/>
                </c:manualLayout>
              </c:layout>
              <c:tx>
                <c:rich>
                  <a:bodyPr/>
                  <a:lstStyle/>
                  <a:p>
                    <a:r>
                      <a:rPr lang="en-US" sz="1600"/>
                      <a:t>32</a:t>
                    </a:r>
                    <a:endParaRPr lang="en-US"/>
                  </a:p>
                </c:rich>
              </c:tx>
              <c:showLegendKey val="0"/>
              <c:showVal val="1"/>
              <c:showCatName val="0"/>
              <c:showSerName val="0"/>
              <c:showPercent val="0"/>
              <c:showBubbleSize val="0"/>
            </c:dLbl>
            <c:dLbl>
              <c:idx val="4"/>
              <c:layout>
                <c:manualLayout>
                  <c:x val="-2.4911135092774074E-2"/>
                  <c:y val="2.4227887124753905E-2"/>
                </c:manualLayout>
              </c:layout>
              <c:showLegendKey val="0"/>
              <c:showVal val="1"/>
              <c:showCatName val="0"/>
              <c:showSerName val="0"/>
              <c:showPercent val="0"/>
              <c:showBubbleSize val="0"/>
            </c:dLbl>
            <c:txPr>
              <a:bodyPr/>
              <a:lstStyle/>
              <a:p>
                <a:pPr>
                  <a:defRPr sz="1600"/>
                </a:pPr>
                <a:endParaRPr lang="en-US"/>
              </a:p>
            </c:txPr>
            <c:showLegendKey val="0"/>
            <c:showVal val="1"/>
            <c:showCatName val="0"/>
            <c:showSerName val="0"/>
            <c:showPercent val="0"/>
            <c:showBubbleSize val="0"/>
            <c:showLeaderLines val="0"/>
          </c:dLbls>
          <c:cat>
            <c:numRef>
              <c:f>Sheet5!$B$39:$G$39</c:f>
              <c:numCache>
                <c:formatCode>General</c:formatCode>
                <c:ptCount val="6"/>
                <c:pt idx="0">
                  <c:v>1990</c:v>
                </c:pt>
                <c:pt idx="1">
                  <c:v>1994</c:v>
                </c:pt>
                <c:pt idx="2">
                  <c:v>1998</c:v>
                </c:pt>
                <c:pt idx="3">
                  <c:v>2002</c:v>
                </c:pt>
                <c:pt idx="4">
                  <c:v>2006</c:v>
                </c:pt>
                <c:pt idx="5">
                  <c:v>2010</c:v>
                </c:pt>
              </c:numCache>
            </c:numRef>
          </c:cat>
          <c:val>
            <c:numRef>
              <c:f>Sheet5!$B$42:$G$42</c:f>
              <c:numCache>
                <c:formatCode>General</c:formatCode>
                <c:ptCount val="6"/>
                <c:pt idx="0">
                  <c:v>28</c:v>
                </c:pt>
                <c:pt idx="1">
                  <c:v>39</c:v>
                </c:pt>
                <c:pt idx="2">
                  <c:v>38</c:v>
                </c:pt>
                <c:pt idx="3">
                  <c:v>31.6</c:v>
                </c:pt>
                <c:pt idx="4">
                  <c:v>39</c:v>
                </c:pt>
                <c:pt idx="5">
                  <c:v>38.799999999999997</c:v>
                </c:pt>
              </c:numCache>
            </c:numRef>
          </c:val>
          <c:smooth val="1"/>
        </c:ser>
        <c:ser>
          <c:idx val="3"/>
          <c:order val="3"/>
          <c:tx>
            <c:strRef>
              <c:f>Sheet5!$A$43</c:f>
              <c:strCache>
                <c:ptCount val="1"/>
                <c:pt idx="0">
                  <c:v>Senate</c:v>
                </c:pt>
              </c:strCache>
            </c:strRef>
          </c:tx>
          <c:spPr>
            <a:ln w="53975"/>
          </c:spPr>
          <c:marker>
            <c:symbol val="square"/>
            <c:size val="5"/>
          </c:marker>
          <c:dLbls>
            <c:dLbl>
              <c:idx val="1"/>
              <c:layout/>
              <c:showLegendKey val="0"/>
              <c:showVal val="1"/>
              <c:showCatName val="0"/>
              <c:showSerName val="0"/>
              <c:showPercent val="0"/>
              <c:showBubbleSize val="0"/>
            </c:dLbl>
            <c:dLbl>
              <c:idx val="2"/>
              <c:layout/>
              <c:showLegendKey val="0"/>
              <c:showVal val="1"/>
              <c:showCatName val="0"/>
              <c:showSerName val="0"/>
              <c:showPercent val="0"/>
              <c:showBubbleSize val="0"/>
            </c:dLbl>
            <c:dLbl>
              <c:idx val="3"/>
              <c:layout>
                <c:manualLayout>
                  <c:x val="-8.7921653268614383E-3"/>
                  <c:y val="-2.8265868312212891E-2"/>
                </c:manualLayout>
              </c:layout>
              <c:tx>
                <c:rich>
                  <a:bodyPr/>
                  <a:lstStyle/>
                  <a:p>
                    <a:r>
                      <a:rPr lang="en-US"/>
                      <a:t>36</a:t>
                    </a:r>
                  </a:p>
                </c:rich>
              </c:tx>
              <c:showLegendKey val="0"/>
              <c:showVal val="1"/>
              <c:showCatName val="0"/>
              <c:showSerName val="0"/>
              <c:showPercent val="0"/>
              <c:showBubbleSize val="0"/>
            </c:dLbl>
            <c:dLbl>
              <c:idx val="4"/>
              <c:layout>
                <c:manualLayout>
                  <c:x val="0"/>
                  <c:y val="2.2208896531024414E-2"/>
                </c:manualLayout>
              </c:layout>
              <c:showLegendKey val="0"/>
              <c:showVal val="1"/>
              <c:showCatName val="0"/>
              <c:showSerName val="0"/>
              <c:showPercent val="0"/>
              <c:showBubbleSize val="0"/>
            </c:dLbl>
            <c:dLbl>
              <c:idx val="5"/>
              <c:layout/>
              <c:showLegendKey val="0"/>
              <c:showVal val="1"/>
              <c:showCatName val="0"/>
              <c:showSerName val="0"/>
              <c:showPercent val="0"/>
              <c:showBubbleSize val="0"/>
            </c:dLbl>
            <c:txPr>
              <a:bodyPr/>
              <a:lstStyle/>
              <a:p>
                <a:pPr>
                  <a:defRPr sz="1600"/>
                </a:pPr>
                <a:endParaRPr lang="en-US"/>
              </a:p>
            </c:txPr>
            <c:showLegendKey val="0"/>
            <c:showVal val="0"/>
            <c:showCatName val="0"/>
            <c:showSerName val="0"/>
            <c:showPercent val="0"/>
            <c:showBubbleSize val="0"/>
          </c:dLbls>
          <c:cat>
            <c:numRef>
              <c:f>Sheet5!$B$39:$G$39</c:f>
              <c:numCache>
                <c:formatCode>General</c:formatCode>
                <c:ptCount val="6"/>
                <c:pt idx="0">
                  <c:v>1990</c:v>
                </c:pt>
                <c:pt idx="1">
                  <c:v>1994</c:v>
                </c:pt>
                <c:pt idx="2">
                  <c:v>1998</c:v>
                </c:pt>
                <c:pt idx="3">
                  <c:v>2002</c:v>
                </c:pt>
                <c:pt idx="4">
                  <c:v>2006</c:v>
                </c:pt>
                <c:pt idx="5">
                  <c:v>2010</c:v>
                </c:pt>
              </c:numCache>
            </c:numRef>
          </c:cat>
          <c:val>
            <c:numRef>
              <c:f>Sheet5!$B$43:$G$43</c:f>
              <c:numCache>
                <c:formatCode>General</c:formatCode>
                <c:ptCount val="6"/>
                <c:pt idx="1">
                  <c:v>41</c:v>
                </c:pt>
                <c:pt idx="2">
                  <c:v>29</c:v>
                </c:pt>
                <c:pt idx="3">
                  <c:v>35.5</c:v>
                </c:pt>
                <c:pt idx="4">
                  <c:v>44</c:v>
                </c:pt>
                <c:pt idx="5">
                  <c:v>35.799999999999997</c:v>
                </c:pt>
              </c:numCache>
            </c:numRef>
          </c:val>
          <c:smooth val="1"/>
        </c:ser>
        <c:dLbls>
          <c:showLegendKey val="0"/>
          <c:showVal val="0"/>
          <c:showCatName val="0"/>
          <c:showSerName val="0"/>
          <c:showPercent val="0"/>
          <c:showBubbleSize val="0"/>
        </c:dLbls>
        <c:marker val="1"/>
        <c:smooth val="0"/>
        <c:axId val="94780928"/>
        <c:axId val="45026688"/>
      </c:lineChart>
      <c:catAx>
        <c:axId val="94780928"/>
        <c:scaling>
          <c:orientation val="minMax"/>
        </c:scaling>
        <c:delete val="0"/>
        <c:axPos val="b"/>
        <c:numFmt formatCode="General" sourceLinked="1"/>
        <c:majorTickMark val="out"/>
        <c:minorTickMark val="none"/>
        <c:tickLblPos val="nextTo"/>
        <c:crossAx val="45026688"/>
        <c:crosses val="autoZero"/>
        <c:auto val="1"/>
        <c:lblAlgn val="ctr"/>
        <c:lblOffset val="100"/>
        <c:noMultiLvlLbl val="0"/>
      </c:catAx>
      <c:valAx>
        <c:axId val="45026688"/>
        <c:scaling>
          <c:orientation val="minMax"/>
        </c:scaling>
        <c:delete val="0"/>
        <c:axPos val="l"/>
        <c:majorGridlines/>
        <c:numFmt formatCode="General" sourceLinked="1"/>
        <c:majorTickMark val="out"/>
        <c:minorTickMark val="none"/>
        <c:tickLblPos val="nextTo"/>
        <c:crossAx val="94780928"/>
        <c:crosses val="autoZero"/>
        <c:crossBetween val="between"/>
      </c:valAx>
    </c:plotArea>
    <c:legend>
      <c:legendPos val="r"/>
      <c:layout>
        <c:manualLayout>
          <c:xMode val="edge"/>
          <c:yMode val="edge"/>
          <c:x val="5.0863368712375852E-2"/>
          <c:y val="0.28363320377878737"/>
          <c:w val="0.1124155643479773"/>
          <c:h val="0.1460369281328375"/>
        </c:manualLayout>
      </c:layout>
      <c:overlay val="0"/>
    </c:legend>
    <c:plotVisOnly val="1"/>
    <c:dispBlanksAs val="gap"/>
    <c:showDLblsOverMax val="0"/>
  </c:chart>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Sheet1!$H$1</c:f>
              <c:strCache>
                <c:ptCount val="1"/>
                <c:pt idx="0">
                  <c:v>Ehrlich 02 Vote %</c:v>
                </c:pt>
              </c:strCache>
            </c:strRef>
          </c:tx>
          <c:spPr>
            <a:effectLst>
              <a:innerShdw blurRad="63500" dist="50800" dir="18900000">
                <a:prstClr val="black">
                  <a:alpha val="50000"/>
                </a:prstClr>
              </a:innerShdw>
            </a:effectLst>
          </c:spPr>
          <c:invertIfNegative val="0"/>
          <c:cat>
            <c:strRef>
              <c:f>Sheet1!$G$2:$G$25</c:f>
              <c:strCache>
                <c:ptCount val="24"/>
                <c:pt idx="0">
                  <c:v>Garrett County</c:v>
                </c:pt>
                <c:pt idx="1">
                  <c:v>Carroll County</c:v>
                </c:pt>
                <c:pt idx="2">
                  <c:v>Queen Anne's County</c:v>
                </c:pt>
                <c:pt idx="3">
                  <c:v>Caroline County</c:v>
                </c:pt>
                <c:pt idx="4">
                  <c:v>Harford County</c:v>
                </c:pt>
                <c:pt idx="5">
                  <c:v>Allegany County</c:v>
                </c:pt>
                <c:pt idx="6">
                  <c:v>Cecil County</c:v>
                </c:pt>
                <c:pt idx="7">
                  <c:v>Washington County</c:v>
                </c:pt>
                <c:pt idx="8">
                  <c:v>Talbot County</c:v>
                </c:pt>
                <c:pt idx="9">
                  <c:v>Worcester County</c:v>
                </c:pt>
                <c:pt idx="10">
                  <c:v>Dorchester County</c:v>
                </c:pt>
                <c:pt idx="11">
                  <c:v>St. Mary's County</c:v>
                </c:pt>
                <c:pt idx="12">
                  <c:v>Somerset County</c:v>
                </c:pt>
                <c:pt idx="13">
                  <c:v>Wicomico County</c:v>
                </c:pt>
                <c:pt idx="14">
                  <c:v>Frederick County</c:v>
                </c:pt>
                <c:pt idx="15">
                  <c:v>Calvert County</c:v>
                </c:pt>
                <c:pt idx="16">
                  <c:v>Kent County</c:v>
                </c:pt>
                <c:pt idx="17">
                  <c:v>Anne Arundel County</c:v>
                </c:pt>
                <c:pt idx="18">
                  <c:v>Baltimore County</c:v>
                </c:pt>
                <c:pt idx="19">
                  <c:v>Howard County</c:v>
                </c:pt>
                <c:pt idx="20">
                  <c:v>Charles County</c:v>
                </c:pt>
                <c:pt idx="21">
                  <c:v>Montgomery County</c:v>
                </c:pt>
                <c:pt idx="22">
                  <c:v>Baltimore City</c:v>
                </c:pt>
                <c:pt idx="23">
                  <c:v>Prince George's County</c:v>
                </c:pt>
              </c:strCache>
            </c:strRef>
          </c:cat>
          <c:val>
            <c:numRef>
              <c:f>Sheet1!$H$2:$H$25</c:f>
              <c:numCache>
                <c:formatCode>0%</c:formatCode>
                <c:ptCount val="24"/>
                <c:pt idx="0">
                  <c:v>0.7355034418387586</c:v>
                </c:pt>
                <c:pt idx="1">
                  <c:v>0.79053608032519196</c:v>
                </c:pt>
                <c:pt idx="2">
                  <c:v>0.74048861178266956</c:v>
                </c:pt>
                <c:pt idx="3">
                  <c:v>0.74872369567924291</c:v>
                </c:pt>
                <c:pt idx="4">
                  <c:v>0.74191185447442309</c:v>
                </c:pt>
                <c:pt idx="5">
                  <c:v>0.64230446536776353</c:v>
                </c:pt>
                <c:pt idx="6">
                  <c:v>0.68153185098660884</c:v>
                </c:pt>
                <c:pt idx="7">
                  <c:v>0.68819956970505736</c:v>
                </c:pt>
                <c:pt idx="8">
                  <c:v>0.6976029962546817</c:v>
                </c:pt>
                <c:pt idx="9">
                  <c:v>0.64971984665290472</c:v>
                </c:pt>
                <c:pt idx="10">
                  <c:v>0.67106076210092691</c:v>
                </c:pt>
                <c:pt idx="11">
                  <c:v>0.63167075044644716</c:v>
                </c:pt>
                <c:pt idx="12">
                  <c:v>0.68169420824643034</c:v>
                </c:pt>
                <c:pt idx="13">
                  <c:v>0.64230125523012549</c:v>
                </c:pt>
                <c:pt idx="14">
                  <c:v>0.66066373073293494</c:v>
                </c:pt>
                <c:pt idx="15">
                  <c:v>0.61570379827641242</c:v>
                </c:pt>
                <c:pt idx="16">
                  <c:v>0.64660709299078467</c:v>
                </c:pt>
                <c:pt idx="17">
                  <c:v>0.64627468528833354</c:v>
                </c:pt>
                <c:pt idx="18">
                  <c:v>0.61244395119843886</c:v>
                </c:pt>
                <c:pt idx="19">
                  <c:v>0.55177255935535441</c:v>
                </c:pt>
                <c:pt idx="20">
                  <c:v>0.55944615749525617</c:v>
                </c:pt>
                <c:pt idx="21">
                  <c:v>0.38332599556893709</c:v>
                </c:pt>
                <c:pt idx="22">
                  <c:v>0.23830133753959398</c:v>
                </c:pt>
                <c:pt idx="23">
                  <c:v>0.22702993686499143</c:v>
                </c:pt>
              </c:numCache>
            </c:numRef>
          </c:val>
        </c:ser>
        <c:ser>
          <c:idx val="1"/>
          <c:order val="1"/>
          <c:tx>
            <c:strRef>
              <c:f>Sheet1!$I$1</c:f>
              <c:strCache>
                <c:ptCount val="1"/>
                <c:pt idx="0">
                  <c:v>Ehrlich 06 Vote %</c:v>
                </c:pt>
              </c:strCache>
            </c:strRef>
          </c:tx>
          <c:spPr>
            <a:solidFill>
              <a:srgbClr val="FFFF00"/>
            </a:solidFill>
            <a:effectLst>
              <a:innerShdw blurRad="63500" dist="50800" dir="18900000">
                <a:prstClr val="black">
                  <a:alpha val="50000"/>
                </a:prstClr>
              </a:innerShdw>
            </a:effectLst>
          </c:spPr>
          <c:invertIfNegative val="0"/>
          <c:cat>
            <c:strRef>
              <c:f>Sheet1!$G$2:$G$25</c:f>
              <c:strCache>
                <c:ptCount val="24"/>
                <c:pt idx="0">
                  <c:v>Garrett County</c:v>
                </c:pt>
                <c:pt idx="1">
                  <c:v>Carroll County</c:v>
                </c:pt>
                <c:pt idx="2">
                  <c:v>Queen Anne's County</c:v>
                </c:pt>
                <c:pt idx="3">
                  <c:v>Caroline County</c:v>
                </c:pt>
                <c:pt idx="4">
                  <c:v>Harford County</c:v>
                </c:pt>
                <c:pt idx="5">
                  <c:v>Allegany County</c:v>
                </c:pt>
                <c:pt idx="6">
                  <c:v>Cecil County</c:v>
                </c:pt>
                <c:pt idx="7">
                  <c:v>Washington County</c:v>
                </c:pt>
                <c:pt idx="8">
                  <c:v>Talbot County</c:v>
                </c:pt>
                <c:pt idx="9">
                  <c:v>Worcester County</c:v>
                </c:pt>
                <c:pt idx="10">
                  <c:v>Dorchester County</c:v>
                </c:pt>
                <c:pt idx="11">
                  <c:v>St. Mary's County</c:v>
                </c:pt>
                <c:pt idx="12">
                  <c:v>Somerset County</c:v>
                </c:pt>
                <c:pt idx="13">
                  <c:v>Wicomico County</c:v>
                </c:pt>
                <c:pt idx="14">
                  <c:v>Frederick County</c:v>
                </c:pt>
                <c:pt idx="15">
                  <c:v>Calvert County</c:v>
                </c:pt>
                <c:pt idx="16">
                  <c:v>Kent County</c:v>
                </c:pt>
                <c:pt idx="17">
                  <c:v>Anne Arundel County</c:v>
                </c:pt>
                <c:pt idx="18">
                  <c:v>Baltimore County</c:v>
                </c:pt>
                <c:pt idx="19">
                  <c:v>Howard County</c:v>
                </c:pt>
                <c:pt idx="20">
                  <c:v>Charles County</c:v>
                </c:pt>
                <c:pt idx="21">
                  <c:v>Montgomery County</c:v>
                </c:pt>
                <c:pt idx="22">
                  <c:v>Baltimore City</c:v>
                </c:pt>
                <c:pt idx="23">
                  <c:v>Prince George's County</c:v>
                </c:pt>
              </c:strCache>
            </c:strRef>
          </c:cat>
          <c:val>
            <c:numRef>
              <c:f>Sheet1!$I$2:$I$25</c:f>
              <c:numCache>
                <c:formatCode>0%</c:formatCode>
                <c:ptCount val="24"/>
                <c:pt idx="0">
                  <c:v>0.67500000000000004</c:v>
                </c:pt>
                <c:pt idx="1">
                  <c:v>0.70112061809590698</c:v>
                </c:pt>
                <c:pt idx="2">
                  <c:v>0.66877496671105197</c:v>
                </c:pt>
                <c:pt idx="3">
                  <c:v>0.66305309734513274</c:v>
                </c:pt>
                <c:pt idx="4">
                  <c:v>0.63520038628681796</c:v>
                </c:pt>
                <c:pt idx="5">
                  <c:v>0.57327427094868955</c:v>
                </c:pt>
                <c:pt idx="6">
                  <c:v>0.57928983732726957</c:v>
                </c:pt>
                <c:pt idx="7">
                  <c:v>0.60915782846626954</c:v>
                </c:pt>
                <c:pt idx="8">
                  <c:v>0.6365936985954701</c:v>
                </c:pt>
                <c:pt idx="9">
                  <c:v>0.64644516958370413</c:v>
                </c:pt>
                <c:pt idx="10">
                  <c:v>0.60819748486259895</c:v>
                </c:pt>
                <c:pt idx="11">
                  <c:v>0.58493741453665715</c:v>
                </c:pt>
                <c:pt idx="12">
                  <c:v>0.59385209385209381</c:v>
                </c:pt>
                <c:pt idx="13">
                  <c:v>0.62864051776252627</c:v>
                </c:pt>
                <c:pt idx="14">
                  <c:v>0.59730816194931879</c:v>
                </c:pt>
                <c:pt idx="15">
                  <c:v>0.57362967914438501</c:v>
                </c:pt>
                <c:pt idx="16">
                  <c:v>0.55150214592274682</c:v>
                </c:pt>
                <c:pt idx="17">
                  <c:v>0.57043068992566581</c:v>
                </c:pt>
                <c:pt idx="18">
                  <c:v>0.51031475967673334</c:v>
                </c:pt>
                <c:pt idx="19">
                  <c:v>0.49258385222673984</c:v>
                </c:pt>
                <c:pt idx="20">
                  <c:v>0.47856312372832088</c:v>
                </c:pt>
                <c:pt idx="21">
                  <c:v>0.36746758825110992</c:v>
                </c:pt>
                <c:pt idx="22">
                  <c:v>0.22701530779843637</c:v>
                </c:pt>
                <c:pt idx="23">
                  <c:v>0.20569067536250116</c:v>
                </c:pt>
              </c:numCache>
            </c:numRef>
          </c:val>
        </c:ser>
        <c:ser>
          <c:idx val="2"/>
          <c:order val="2"/>
          <c:tx>
            <c:strRef>
              <c:f>Sheet1!$J$1</c:f>
              <c:strCache>
                <c:ptCount val="1"/>
                <c:pt idx="0">
                  <c:v>Ehrlich 10 Vote %</c:v>
                </c:pt>
              </c:strCache>
            </c:strRef>
          </c:tx>
          <c:spPr>
            <a:solidFill>
              <a:srgbClr val="FF0000"/>
            </a:solidFill>
            <a:effectLst/>
          </c:spPr>
          <c:invertIfNegative val="0"/>
          <c:cat>
            <c:strRef>
              <c:f>Sheet1!$G$2:$G$25</c:f>
              <c:strCache>
                <c:ptCount val="24"/>
                <c:pt idx="0">
                  <c:v>Garrett County</c:v>
                </c:pt>
                <c:pt idx="1">
                  <c:v>Carroll County</c:v>
                </c:pt>
                <c:pt idx="2">
                  <c:v>Queen Anne's County</c:v>
                </c:pt>
                <c:pt idx="3">
                  <c:v>Caroline County</c:v>
                </c:pt>
                <c:pt idx="4">
                  <c:v>Harford County</c:v>
                </c:pt>
                <c:pt idx="5">
                  <c:v>Allegany County</c:v>
                </c:pt>
                <c:pt idx="6">
                  <c:v>Cecil County</c:v>
                </c:pt>
                <c:pt idx="7">
                  <c:v>Washington County</c:v>
                </c:pt>
                <c:pt idx="8">
                  <c:v>Talbot County</c:v>
                </c:pt>
                <c:pt idx="9">
                  <c:v>Worcester County</c:v>
                </c:pt>
                <c:pt idx="10">
                  <c:v>Dorchester County</c:v>
                </c:pt>
                <c:pt idx="11">
                  <c:v>St. Mary's County</c:v>
                </c:pt>
                <c:pt idx="12">
                  <c:v>Somerset County</c:v>
                </c:pt>
                <c:pt idx="13">
                  <c:v>Wicomico County</c:v>
                </c:pt>
                <c:pt idx="14">
                  <c:v>Frederick County</c:v>
                </c:pt>
                <c:pt idx="15">
                  <c:v>Calvert County</c:v>
                </c:pt>
                <c:pt idx="16">
                  <c:v>Kent County</c:v>
                </c:pt>
                <c:pt idx="17">
                  <c:v>Anne Arundel County</c:v>
                </c:pt>
                <c:pt idx="18">
                  <c:v>Baltimore County</c:v>
                </c:pt>
                <c:pt idx="19">
                  <c:v>Howard County</c:v>
                </c:pt>
                <c:pt idx="20">
                  <c:v>Charles County</c:v>
                </c:pt>
                <c:pt idx="21">
                  <c:v>Montgomery County</c:v>
                </c:pt>
                <c:pt idx="22">
                  <c:v>Baltimore City</c:v>
                </c:pt>
                <c:pt idx="23">
                  <c:v>Prince George's County</c:v>
                </c:pt>
              </c:strCache>
            </c:strRef>
          </c:cat>
          <c:val>
            <c:numRef>
              <c:f>Sheet1!$J$2:$J$25</c:f>
              <c:numCache>
                <c:formatCode>0%</c:formatCode>
                <c:ptCount val="24"/>
                <c:pt idx="0">
                  <c:v>0.73374026520732483</c:v>
                </c:pt>
                <c:pt idx="1">
                  <c:v>0.73050410694153645</c:v>
                </c:pt>
                <c:pt idx="2">
                  <c:v>0.67831522853043658</c:v>
                </c:pt>
                <c:pt idx="3">
                  <c:v>0.67353423534235346</c:v>
                </c:pt>
                <c:pt idx="4">
                  <c:v>0.66171116504854366</c:v>
                </c:pt>
                <c:pt idx="5">
                  <c:v>0.62803019646457547</c:v>
                </c:pt>
                <c:pt idx="6">
                  <c:v>0.62780869923727067</c:v>
                </c:pt>
                <c:pt idx="7">
                  <c:v>0.60946760810183997</c:v>
                </c:pt>
                <c:pt idx="8">
                  <c:v>0.6052500311759571</c:v>
                </c:pt>
                <c:pt idx="9">
                  <c:v>0.59512843644651248</c:v>
                </c:pt>
                <c:pt idx="10">
                  <c:v>0.58772538141470176</c:v>
                </c:pt>
                <c:pt idx="11">
                  <c:v>0.57817827569410618</c:v>
                </c:pt>
                <c:pt idx="12">
                  <c:v>0.57450771687067592</c:v>
                </c:pt>
                <c:pt idx="13">
                  <c:v>0.56320292555026563</c:v>
                </c:pt>
                <c:pt idx="14">
                  <c:v>0.56239135158626685</c:v>
                </c:pt>
                <c:pt idx="15">
                  <c:v>0.55717388526894085</c:v>
                </c:pt>
                <c:pt idx="16">
                  <c:v>0.55652066013153001</c:v>
                </c:pt>
                <c:pt idx="17">
                  <c:v>0.55510867316300216</c:v>
                </c:pt>
                <c:pt idx="18">
                  <c:v>0.49765125160302964</c:v>
                </c:pt>
                <c:pt idx="19">
                  <c:v>0.45005998658567692</c:v>
                </c:pt>
                <c:pt idx="20">
                  <c:v>0.37823901270793331</c:v>
                </c:pt>
                <c:pt idx="21">
                  <c:v>0.30934048004221371</c:v>
                </c:pt>
                <c:pt idx="22">
                  <c:v>0.16383584368578807</c:v>
                </c:pt>
                <c:pt idx="23">
                  <c:v>0.11366589458222699</c:v>
                </c:pt>
              </c:numCache>
            </c:numRef>
          </c:val>
        </c:ser>
        <c:dLbls>
          <c:showLegendKey val="0"/>
          <c:showVal val="0"/>
          <c:showCatName val="0"/>
          <c:showSerName val="0"/>
          <c:showPercent val="0"/>
          <c:showBubbleSize val="0"/>
        </c:dLbls>
        <c:gapWidth val="150"/>
        <c:axId val="99055104"/>
        <c:axId val="45030720"/>
      </c:barChart>
      <c:catAx>
        <c:axId val="99055104"/>
        <c:scaling>
          <c:orientation val="minMax"/>
        </c:scaling>
        <c:delete val="0"/>
        <c:axPos val="b"/>
        <c:majorTickMark val="out"/>
        <c:minorTickMark val="none"/>
        <c:tickLblPos val="nextTo"/>
        <c:crossAx val="45030720"/>
        <c:crosses val="autoZero"/>
        <c:auto val="1"/>
        <c:lblAlgn val="ctr"/>
        <c:lblOffset val="100"/>
        <c:noMultiLvlLbl val="0"/>
      </c:catAx>
      <c:valAx>
        <c:axId val="45030720"/>
        <c:scaling>
          <c:orientation val="minMax"/>
        </c:scaling>
        <c:delete val="0"/>
        <c:axPos val="l"/>
        <c:majorGridlines/>
        <c:numFmt formatCode="0%" sourceLinked="1"/>
        <c:majorTickMark val="out"/>
        <c:minorTickMark val="none"/>
        <c:tickLblPos val="nextTo"/>
        <c:crossAx val="99055104"/>
        <c:crosses val="autoZero"/>
        <c:crossBetween val="between"/>
      </c:valAx>
    </c:plotArea>
    <c:legend>
      <c:legendPos val="r"/>
      <c:layout/>
      <c:overlay val="0"/>
    </c:legend>
    <c:plotVisOnly val="1"/>
    <c:dispBlanksAs val="gap"/>
    <c:showDLblsOverMax val="0"/>
  </c:chart>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Sheet1!$N$21</c:f>
              <c:strCache>
                <c:ptCount val="1"/>
                <c:pt idx="0">
                  <c:v>Dem</c:v>
                </c:pt>
              </c:strCache>
            </c:strRef>
          </c:tx>
          <c:spPr>
            <a:ln w="57150">
              <a:solidFill>
                <a:srgbClr val="0000FF"/>
              </a:solidFill>
            </a:ln>
          </c:spPr>
          <c:marker>
            <c:symbol val="none"/>
          </c:marker>
          <c:dLbls>
            <c:dLbl>
              <c:idx val="0"/>
              <c:layout>
                <c:manualLayout>
                  <c:x val="4.4694803120565348E-3"/>
                  <c:y val="2.3076923076923078E-2"/>
                </c:manualLayout>
              </c:layout>
              <c:showLegendKey val="0"/>
              <c:showVal val="1"/>
              <c:showCatName val="0"/>
              <c:showSerName val="0"/>
              <c:showPercent val="0"/>
              <c:showBubbleSize val="0"/>
            </c:dLbl>
            <c:dLbl>
              <c:idx val="1"/>
              <c:layout>
                <c:manualLayout>
                  <c:x val="0"/>
                  <c:y val="2.564102564102564E-2"/>
                </c:manualLayout>
              </c:layout>
              <c:showLegendKey val="0"/>
              <c:showVal val="1"/>
              <c:showCatName val="0"/>
              <c:showSerName val="0"/>
              <c:showPercent val="0"/>
              <c:showBubbleSize val="0"/>
            </c:dLbl>
            <c:dLbl>
              <c:idx val="2"/>
              <c:layout>
                <c:manualLayout>
                  <c:x val="-2.9796535413710232E-3"/>
                  <c:y val="2.8205128205128206E-2"/>
                </c:manualLayout>
              </c:layout>
              <c:showLegendKey val="0"/>
              <c:showVal val="1"/>
              <c:showCatName val="0"/>
              <c:showSerName val="0"/>
              <c:showPercent val="0"/>
              <c:showBubbleSize val="0"/>
            </c:dLbl>
            <c:dLbl>
              <c:idx val="3"/>
              <c:layout>
                <c:manualLayout>
                  <c:x val="1.4898267706855116E-3"/>
                  <c:y val="2.8205128205128206E-2"/>
                </c:manualLayout>
              </c:layout>
              <c:showLegendKey val="0"/>
              <c:showVal val="1"/>
              <c:showCatName val="0"/>
              <c:showSerName val="0"/>
              <c:showPercent val="0"/>
              <c:showBubbleSize val="0"/>
            </c:dLbl>
            <c:dLbl>
              <c:idx val="4"/>
              <c:layout>
                <c:manualLayout>
                  <c:x val="-1.4898267706855116E-3"/>
                  <c:y val="3.3333333333333347E-2"/>
                </c:manualLayout>
              </c:layout>
              <c:showLegendKey val="0"/>
              <c:showVal val="1"/>
              <c:showCatName val="0"/>
              <c:showSerName val="0"/>
              <c:showPercent val="0"/>
              <c:showBubbleSize val="0"/>
            </c:dLbl>
            <c:txPr>
              <a:bodyPr/>
              <a:lstStyle/>
              <a:p>
                <a:pPr>
                  <a:defRPr sz="1400"/>
                </a:pPr>
                <a:endParaRPr lang="en-US"/>
              </a:p>
            </c:txPr>
            <c:showLegendKey val="0"/>
            <c:showVal val="1"/>
            <c:showCatName val="0"/>
            <c:showSerName val="0"/>
            <c:showPercent val="0"/>
            <c:showBubbleSize val="0"/>
            <c:showLeaderLines val="0"/>
          </c:dLbls>
          <c:cat>
            <c:numRef>
              <c:f>Sheet1!$O$20:$T$20</c:f>
              <c:numCache>
                <c:formatCode>General</c:formatCode>
                <c:ptCount val="6"/>
                <c:pt idx="0">
                  <c:v>2000</c:v>
                </c:pt>
                <c:pt idx="1">
                  <c:v>2002</c:v>
                </c:pt>
                <c:pt idx="2">
                  <c:v>2004</c:v>
                </c:pt>
                <c:pt idx="3">
                  <c:v>2006</c:v>
                </c:pt>
                <c:pt idx="4">
                  <c:v>2008</c:v>
                </c:pt>
                <c:pt idx="5">
                  <c:v>2010</c:v>
                </c:pt>
              </c:numCache>
            </c:numRef>
          </c:cat>
          <c:val>
            <c:numRef>
              <c:f>Sheet1!$O$21:$T$21</c:f>
              <c:numCache>
                <c:formatCode>0.0%</c:formatCode>
                <c:ptCount val="6"/>
                <c:pt idx="0">
                  <c:v>0.56976370772853457</c:v>
                </c:pt>
                <c:pt idx="1">
                  <c:v>0.56064359245775897</c:v>
                </c:pt>
                <c:pt idx="2">
                  <c:v>0.55299207501843584</c:v>
                </c:pt>
                <c:pt idx="3">
                  <c:v>0.55341996174251806</c:v>
                </c:pt>
                <c:pt idx="4">
                  <c:v>0.5673222152067624</c:v>
                </c:pt>
                <c:pt idx="5">
                  <c:v>0.56433593875016685</c:v>
                </c:pt>
              </c:numCache>
            </c:numRef>
          </c:val>
          <c:smooth val="1"/>
        </c:ser>
        <c:ser>
          <c:idx val="1"/>
          <c:order val="1"/>
          <c:tx>
            <c:strRef>
              <c:f>Sheet1!$N$22</c:f>
              <c:strCache>
                <c:ptCount val="1"/>
                <c:pt idx="0">
                  <c:v>Rep</c:v>
                </c:pt>
              </c:strCache>
            </c:strRef>
          </c:tx>
          <c:spPr>
            <a:ln w="50800">
              <a:solidFill>
                <a:srgbClr val="FF0000"/>
              </a:solidFill>
            </a:ln>
          </c:spPr>
          <c:marker>
            <c:symbol val="none"/>
          </c:marker>
          <c:dLbls>
            <c:dLbl>
              <c:idx val="0"/>
              <c:layout>
                <c:manualLayout>
                  <c:x val="4.4694803120565348E-3"/>
                  <c:y val="-2.5641025641025734E-2"/>
                </c:manualLayout>
              </c:layout>
              <c:showLegendKey val="0"/>
              <c:showVal val="1"/>
              <c:showCatName val="0"/>
              <c:showSerName val="0"/>
              <c:showPercent val="0"/>
              <c:showBubbleSize val="0"/>
            </c:dLbl>
            <c:dLbl>
              <c:idx val="1"/>
              <c:layout>
                <c:manualLayout>
                  <c:x val="0"/>
                  <c:y val="-2.0512820512820513E-2"/>
                </c:manualLayout>
              </c:layout>
              <c:showLegendKey val="0"/>
              <c:showVal val="1"/>
              <c:showCatName val="0"/>
              <c:showSerName val="0"/>
              <c:showPercent val="0"/>
              <c:showBubbleSize val="0"/>
            </c:dLbl>
            <c:dLbl>
              <c:idx val="2"/>
              <c:layout>
                <c:manualLayout>
                  <c:x val="-2.9796535413710232E-3"/>
                  <c:y val="-3.3333333333333333E-2"/>
                </c:manualLayout>
              </c:layout>
              <c:showLegendKey val="0"/>
              <c:showVal val="1"/>
              <c:showCatName val="0"/>
              <c:showSerName val="0"/>
              <c:showPercent val="0"/>
              <c:showBubbleSize val="0"/>
            </c:dLbl>
            <c:dLbl>
              <c:idx val="3"/>
              <c:layout>
                <c:manualLayout>
                  <c:x val="1.4898267706855116E-3"/>
                  <c:y val="-2.3076923076923078E-2"/>
                </c:manualLayout>
              </c:layout>
              <c:showLegendKey val="0"/>
              <c:showVal val="1"/>
              <c:showCatName val="0"/>
              <c:showSerName val="0"/>
              <c:showPercent val="0"/>
              <c:showBubbleSize val="0"/>
            </c:dLbl>
            <c:dLbl>
              <c:idx val="4"/>
              <c:layout>
                <c:manualLayout>
                  <c:x val="-1.4898267706855116E-3"/>
                  <c:y val="-3.3333333333333333E-2"/>
                </c:manualLayout>
              </c:layout>
              <c:showLegendKey val="0"/>
              <c:showVal val="1"/>
              <c:showCatName val="0"/>
              <c:showSerName val="0"/>
              <c:showPercent val="0"/>
              <c:showBubbleSize val="0"/>
            </c:dLbl>
            <c:dLbl>
              <c:idx val="5"/>
              <c:layout>
                <c:manualLayout>
                  <c:x val="-5.9593070827420463E-3"/>
                  <c:y val="-2.3076923076923172E-2"/>
                </c:manualLayout>
              </c:layout>
              <c:showLegendKey val="0"/>
              <c:showVal val="1"/>
              <c:showCatName val="0"/>
              <c:showSerName val="0"/>
              <c:showPercent val="0"/>
              <c:showBubbleSize val="0"/>
            </c:dLbl>
            <c:txPr>
              <a:bodyPr/>
              <a:lstStyle/>
              <a:p>
                <a:pPr>
                  <a:defRPr sz="1400"/>
                </a:pPr>
                <a:endParaRPr lang="en-US"/>
              </a:p>
            </c:txPr>
            <c:showLegendKey val="0"/>
            <c:showVal val="1"/>
            <c:showCatName val="0"/>
            <c:showSerName val="0"/>
            <c:showPercent val="0"/>
            <c:showBubbleSize val="0"/>
            <c:showLeaderLines val="0"/>
          </c:dLbls>
          <c:cat>
            <c:numRef>
              <c:f>Sheet1!$O$20:$T$20</c:f>
              <c:numCache>
                <c:formatCode>General</c:formatCode>
                <c:ptCount val="6"/>
                <c:pt idx="0">
                  <c:v>2000</c:v>
                </c:pt>
                <c:pt idx="1">
                  <c:v>2002</c:v>
                </c:pt>
                <c:pt idx="2">
                  <c:v>2004</c:v>
                </c:pt>
                <c:pt idx="3">
                  <c:v>2006</c:v>
                </c:pt>
                <c:pt idx="4">
                  <c:v>2008</c:v>
                </c:pt>
                <c:pt idx="5">
                  <c:v>2010</c:v>
                </c:pt>
              </c:numCache>
            </c:numRef>
          </c:cat>
          <c:val>
            <c:numRef>
              <c:f>Sheet1!$O$22:$T$22</c:f>
              <c:numCache>
                <c:formatCode>0.0%</c:formatCode>
                <c:ptCount val="6"/>
                <c:pt idx="0">
                  <c:v>0.29679019329254325</c:v>
                </c:pt>
                <c:pt idx="1">
                  <c:v>0.30008365130560549</c:v>
                </c:pt>
                <c:pt idx="2">
                  <c:v>0.29223345366252651</c:v>
                </c:pt>
                <c:pt idx="3">
                  <c:v>0.2881805187824476</c:v>
                </c:pt>
                <c:pt idx="4">
                  <c:v>0.27017105894395782</c:v>
                </c:pt>
                <c:pt idx="5">
                  <c:v>0.2668792980511705</c:v>
                </c:pt>
              </c:numCache>
            </c:numRef>
          </c:val>
          <c:smooth val="0"/>
        </c:ser>
        <c:ser>
          <c:idx val="2"/>
          <c:order val="2"/>
          <c:tx>
            <c:strRef>
              <c:f>Sheet1!$N$23</c:f>
              <c:strCache>
                <c:ptCount val="1"/>
                <c:pt idx="0">
                  <c:v>Unaffiliated</c:v>
                </c:pt>
              </c:strCache>
            </c:strRef>
          </c:tx>
          <c:spPr>
            <a:ln w="57150">
              <a:solidFill>
                <a:srgbClr val="7030A0"/>
              </a:solidFill>
            </a:ln>
          </c:spPr>
          <c:marker>
            <c:symbol val="none"/>
          </c:marker>
          <c:dLbls>
            <c:dLbl>
              <c:idx val="0"/>
              <c:layout>
                <c:manualLayout>
                  <c:x val="4.4694803120565348E-3"/>
                  <c:y val="-4.1025641025641123E-2"/>
                </c:manualLayout>
              </c:layout>
              <c:showLegendKey val="0"/>
              <c:showVal val="1"/>
              <c:showCatName val="0"/>
              <c:showSerName val="0"/>
              <c:showPercent val="0"/>
              <c:showBubbleSize val="0"/>
            </c:dLbl>
            <c:dLbl>
              <c:idx val="1"/>
              <c:layout>
                <c:manualLayout>
                  <c:x val="0"/>
                  <c:y val="-3.5897435897435895E-2"/>
                </c:manualLayout>
              </c:layout>
              <c:showLegendKey val="0"/>
              <c:showVal val="1"/>
              <c:showCatName val="0"/>
              <c:showSerName val="0"/>
              <c:showPercent val="0"/>
              <c:showBubbleSize val="0"/>
            </c:dLbl>
            <c:dLbl>
              <c:idx val="2"/>
              <c:layout>
                <c:manualLayout>
                  <c:x val="-2.9796535413710232E-3"/>
                  <c:y val="-2.564102564102564E-2"/>
                </c:manualLayout>
              </c:layout>
              <c:showLegendKey val="0"/>
              <c:showVal val="1"/>
              <c:showCatName val="0"/>
              <c:showSerName val="0"/>
              <c:showPercent val="0"/>
              <c:showBubbleSize val="0"/>
            </c:dLbl>
            <c:dLbl>
              <c:idx val="3"/>
              <c:layout>
                <c:manualLayout>
                  <c:x val="1.4898267706855116E-3"/>
                  <c:y val="-2.0512820512820513E-2"/>
                </c:manualLayout>
              </c:layout>
              <c:showLegendKey val="0"/>
              <c:showVal val="1"/>
              <c:showCatName val="0"/>
              <c:showSerName val="0"/>
              <c:showPercent val="0"/>
              <c:showBubbleSize val="0"/>
            </c:dLbl>
            <c:dLbl>
              <c:idx val="4"/>
              <c:layout>
                <c:manualLayout>
                  <c:x val="-1.4898267706855116E-3"/>
                  <c:y val="-2.0512820512820606E-2"/>
                </c:manualLayout>
              </c:layout>
              <c:showLegendKey val="0"/>
              <c:showVal val="1"/>
              <c:showCatName val="0"/>
              <c:showSerName val="0"/>
              <c:showPercent val="0"/>
              <c:showBubbleSize val="0"/>
            </c:dLbl>
            <c:txPr>
              <a:bodyPr/>
              <a:lstStyle/>
              <a:p>
                <a:pPr>
                  <a:defRPr sz="1400"/>
                </a:pPr>
                <a:endParaRPr lang="en-US"/>
              </a:p>
            </c:txPr>
            <c:showLegendKey val="0"/>
            <c:showVal val="1"/>
            <c:showCatName val="0"/>
            <c:showSerName val="0"/>
            <c:showPercent val="0"/>
            <c:showBubbleSize val="0"/>
            <c:showLeaderLines val="0"/>
          </c:dLbls>
          <c:cat>
            <c:numRef>
              <c:f>Sheet1!$O$20:$T$20</c:f>
              <c:numCache>
                <c:formatCode>General</c:formatCode>
                <c:ptCount val="6"/>
                <c:pt idx="0">
                  <c:v>2000</c:v>
                </c:pt>
                <c:pt idx="1">
                  <c:v>2002</c:v>
                </c:pt>
                <c:pt idx="2">
                  <c:v>2004</c:v>
                </c:pt>
                <c:pt idx="3">
                  <c:v>2006</c:v>
                </c:pt>
                <c:pt idx="4">
                  <c:v>2008</c:v>
                </c:pt>
                <c:pt idx="5">
                  <c:v>2010</c:v>
                </c:pt>
              </c:numCache>
            </c:numRef>
          </c:cat>
          <c:val>
            <c:numRef>
              <c:f>Sheet1!$O$23:$T$23</c:f>
              <c:numCache>
                <c:formatCode>0.0%</c:formatCode>
                <c:ptCount val="6"/>
                <c:pt idx="0">
                  <c:v>0.13128653743178637</c:v>
                </c:pt>
                <c:pt idx="1">
                  <c:v>0.134713922265916</c:v>
                </c:pt>
                <c:pt idx="2">
                  <c:v>0.15140482454586732</c:v>
                </c:pt>
                <c:pt idx="3">
                  <c:v>0.15418805577465838</c:v>
                </c:pt>
                <c:pt idx="4">
                  <c:v>0.15499623060804593</c:v>
                </c:pt>
                <c:pt idx="5">
                  <c:v>0.15231553790098687</c:v>
                </c:pt>
              </c:numCache>
            </c:numRef>
          </c:val>
          <c:smooth val="0"/>
        </c:ser>
        <c:ser>
          <c:idx val="3"/>
          <c:order val="3"/>
          <c:tx>
            <c:strRef>
              <c:f>Sheet1!$N$24</c:f>
              <c:strCache>
                <c:ptCount val="1"/>
                <c:pt idx="0">
                  <c:v>Others</c:v>
                </c:pt>
              </c:strCache>
            </c:strRef>
          </c:tx>
          <c:spPr>
            <a:ln w="53975">
              <a:solidFill>
                <a:srgbClr val="00B050"/>
              </a:solidFill>
            </a:ln>
          </c:spPr>
          <c:marker>
            <c:symbol val="none"/>
          </c:marker>
          <c:dLbls>
            <c:dLbl>
              <c:idx val="0"/>
              <c:layout>
                <c:manualLayout>
                  <c:x val="-2.9796535413710232E-3"/>
                  <c:y val="-3.0769230769230771E-2"/>
                </c:manualLayout>
              </c:layout>
              <c:showLegendKey val="0"/>
              <c:showVal val="1"/>
              <c:showCatName val="0"/>
              <c:showSerName val="0"/>
              <c:showPercent val="0"/>
              <c:showBubbleSize val="0"/>
            </c:dLbl>
            <c:dLbl>
              <c:idx val="1"/>
              <c:layout>
                <c:manualLayout>
                  <c:x val="0"/>
                  <c:y val="-2.8205128205128206E-2"/>
                </c:manualLayout>
              </c:layout>
              <c:showLegendKey val="0"/>
              <c:showVal val="1"/>
              <c:showCatName val="0"/>
              <c:showSerName val="0"/>
              <c:showPercent val="0"/>
              <c:showBubbleSize val="0"/>
            </c:dLbl>
            <c:dLbl>
              <c:idx val="2"/>
              <c:layout>
                <c:manualLayout>
                  <c:x val="4.4694803120564801E-3"/>
                  <c:y val="-3.0769230769230771E-2"/>
                </c:manualLayout>
              </c:layout>
              <c:showLegendKey val="0"/>
              <c:showVal val="1"/>
              <c:showCatName val="0"/>
              <c:showSerName val="0"/>
              <c:showPercent val="0"/>
              <c:showBubbleSize val="0"/>
            </c:dLbl>
            <c:dLbl>
              <c:idx val="3"/>
              <c:layout>
                <c:manualLayout>
                  <c:x val="1.4898267706855116E-3"/>
                  <c:y val="-2.8205128205128206E-2"/>
                </c:manualLayout>
              </c:layout>
              <c:showLegendKey val="0"/>
              <c:showVal val="1"/>
              <c:showCatName val="0"/>
              <c:showSerName val="0"/>
              <c:showPercent val="0"/>
              <c:showBubbleSize val="0"/>
            </c:dLbl>
            <c:dLbl>
              <c:idx val="4"/>
              <c:layout>
                <c:manualLayout>
                  <c:x val="-1.4898267706855116E-3"/>
                  <c:y val="-2.3076923076923078E-2"/>
                </c:manualLayout>
              </c:layout>
              <c:showLegendKey val="0"/>
              <c:showVal val="1"/>
              <c:showCatName val="0"/>
              <c:showSerName val="0"/>
              <c:showPercent val="0"/>
              <c:showBubbleSize val="0"/>
            </c:dLbl>
            <c:txPr>
              <a:bodyPr/>
              <a:lstStyle/>
              <a:p>
                <a:pPr>
                  <a:defRPr sz="1400"/>
                </a:pPr>
                <a:endParaRPr lang="en-US"/>
              </a:p>
            </c:txPr>
            <c:showLegendKey val="0"/>
            <c:showVal val="1"/>
            <c:showCatName val="0"/>
            <c:showSerName val="0"/>
            <c:showPercent val="0"/>
            <c:showBubbleSize val="0"/>
            <c:showLeaderLines val="0"/>
          </c:dLbls>
          <c:cat>
            <c:numRef>
              <c:f>Sheet1!$O$20:$T$20</c:f>
              <c:numCache>
                <c:formatCode>General</c:formatCode>
                <c:ptCount val="6"/>
                <c:pt idx="0">
                  <c:v>2000</c:v>
                </c:pt>
                <c:pt idx="1">
                  <c:v>2002</c:v>
                </c:pt>
                <c:pt idx="2">
                  <c:v>2004</c:v>
                </c:pt>
                <c:pt idx="3">
                  <c:v>2006</c:v>
                </c:pt>
                <c:pt idx="4">
                  <c:v>2008</c:v>
                </c:pt>
                <c:pt idx="5">
                  <c:v>2010</c:v>
                </c:pt>
              </c:numCache>
            </c:numRef>
          </c:cat>
          <c:val>
            <c:numRef>
              <c:f>Sheet1!$O$24:$T$24</c:f>
              <c:numCache>
                <c:formatCode>0.0%</c:formatCode>
                <c:ptCount val="6"/>
                <c:pt idx="0">
                  <c:v>2.1595615471358188E-3</c:v>
                </c:pt>
                <c:pt idx="1">
                  <c:v>4.5588339707195204E-3</c:v>
                </c:pt>
                <c:pt idx="2">
                  <c:v>3.3696467731703468E-3</c:v>
                </c:pt>
                <c:pt idx="3">
                  <c:v>4.2114637003759338E-3</c:v>
                </c:pt>
                <c:pt idx="4">
                  <c:v>7.5104952412337941E-3</c:v>
                </c:pt>
                <c:pt idx="5">
                  <c:v>1.646922529767577E-2</c:v>
                </c:pt>
              </c:numCache>
            </c:numRef>
          </c:val>
          <c:smooth val="0"/>
        </c:ser>
        <c:dLbls>
          <c:showLegendKey val="0"/>
          <c:showVal val="0"/>
          <c:showCatName val="0"/>
          <c:showSerName val="0"/>
          <c:showPercent val="0"/>
          <c:showBubbleSize val="0"/>
        </c:dLbls>
        <c:marker val="1"/>
        <c:smooth val="0"/>
        <c:axId val="81391104"/>
        <c:axId val="89348288"/>
      </c:lineChart>
      <c:catAx>
        <c:axId val="81391104"/>
        <c:scaling>
          <c:orientation val="minMax"/>
        </c:scaling>
        <c:delete val="0"/>
        <c:axPos val="b"/>
        <c:numFmt formatCode="General" sourceLinked="1"/>
        <c:majorTickMark val="out"/>
        <c:minorTickMark val="none"/>
        <c:tickLblPos val="nextTo"/>
        <c:txPr>
          <a:bodyPr/>
          <a:lstStyle/>
          <a:p>
            <a:pPr>
              <a:defRPr sz="1400"/>
            </a:pPr>
            <a:endParaRPr lang="en-US"/>
          </a:p>
        </c:txPr>
        <c:crossAx val="89348288"/>
        <c:crosses val="autoZero"/>
        <c:auto val="1"/>
        <c:lblAlgn val="ctr"/>
        <c:lblOffset val="100"/>
        <c:noMultiLvlLbl val="0"/>
      </c:catAx>
      <c:valAx>
        <c:axId val="89348288"/>
        <c:scaling>
          <c:orientation val="minMax"/>
        </c:scaling>
        <c:delete val="0"/>
        <c:axPos val="l"/>
        <c:majorGridlines/>
        <c:numFmt formatCode="0%" sourceLinked="0"/>
        <c:majorTickMark val="out"/>
        <c:minorTickMark val="none"/>
        <c:tickLblPos val="nextTo"/>
        <c:txPr>
          <a:bodyPr/>
          <a:lstStyle/>
          <a:p>
            <a:pPr>
              <a:defRPr sz="1400"/>
            </a:pPr>
            <a:endParaRPr lang="en-US"/>
          </a:p>
        </c:txPr>
        <c:crossAx val="81391104"/>
        <c:crosses val="autoZero"/>
        <c:crossBetween val="between"/>
      </c:valAx>
    </c:plotArea>
    <c:legend>
      <c:legendPos val="r"/>
      <c:layout>
        <c:manualLayout>
          <c:xMode val="edge"/>
          <c:yMode val="edge"/>
          <c:x val="0.87288797992511213"/>
          <c:y val="0.81300423985463366"/>
          <c:w val="0.11668323268008926"/>
          <c:h val="0.17399152029073289"/>
        </c:manualLayout>
      </c:layout>
      <c:overlay val="0"/>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0.18348</cdr:x>
      <cdr:y>0.26984</cdr:y>
    </cdr:from>
    <cdr:to>
      <cdr:x>0.18407</cdr:x>
      <cdr:y>0.94753</cdr:y>
    </cdr:to>
    <cdr:cxnSp macro="">
      <cdr:nvCxnSpPr>
        <cdr:cNvPr id="4" name="Straight Connector 3"/>
        <cdr:cNvCxnSpPr/>
      </cdr:nvCxnSpPr>
      <cdr:spPr>
        <a:xfrm xmlns:a="http://schemas.openxmlformats.org/drawingml/2006/main" flipV="1">
          <a:off x="1590204" y="1697336"/>
          <a:ext cx="5113" cy="4262886"/>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0.32416</cdr:x>
      <cdr:y>0.26984</cdr:y>
    </cdr:from>
    <cdr:to>
      <cdr:x>0.32722</cdr:x>
      <cdr:y>0.94903</cdr:y>
    </cdr:to>
    <cdr:cxnSp macro="">
      <cdr:nvCxnSpPr>
        <cdr:cNvPr id="6" name="Straight Connector 5"/>
        <cdr:cNvCxnSpPr/>
      </cdr:nvCxnSpPr>
      <cdr:spPr>
        <a:xfrm xmlns:a="http://schemas.openxmlformats.org/drawingml/2006/main" flipV="1">
          <a:off x="2809404" y="1697336"/>
          <a:ext cx="26560" cy="4272321"/>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0.6143</cdr:x>
      <cdr:y>0.26984</cdr:y>
    </cdr:from>
    <cdr:to>
      <cdr:x>0.61462</cdr:x>
      <cdr:y>0.95352</cdr:y>
    </cdr:to>
    <cdr:cxnSp macro="">
      <cdr:nvCxnSpPr>
        <cdr:cNvPr id="8" name="Straight Connector 7"/>
        <cdr:cNvCxnSpPr/>
      </cdr:nvCxnSpPr>
      <cdr:spPr>
        <a:xfrm xmlns:a="http://schemas.openxmlformats.org/drawingml/2006/main" flipV="1">
          <a:off x="5324004" y="1697336"/>
          <a:ext cx="2788" cy="4300564"/>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0.75497</cdr:x>
      <cdr:y>0.36675</cdr:y>
    </cdr:from>
    <cdr:to>
      <cdr:x>0.75497</cdr:x>
      <cdr:y>0.95052</cdr:y>
    </cdr:to>
    <cdr:cxnSp macro="">
      <cdr:nvCxnSpPr>
        <cdr:cNvPr id="10" name="Straight Connector 9"/>
        <cdr:cNvCxnSpPr/>
      </cdr:nvCxnSpPr>
      <cdr:spPr>
        <a:xfrm xmlns:a="http://schemas.openxmlformats.org/drawingml/2006/main" flipV="1">
          <a:off x="6543204" y="2306936"/>
          <a:ext cx="0" cy="3672094"/>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0.37691</cdr:x>
      <cdr:y>0.28195</cdr:y>
    </cdr:from>
    <cdr:to>
      <cdr:x>0.53033</cdr:x>
      <cdr:y>0.34942</cdr:y>
    </cdr:to>
    <cdr:sp macro="" textlink="">
      <cdr:nvSpPr>
        <cdr:cNvPr id="11" name="Oval 10"/>
        <cdr:cNvSpPr/>
      </cdr:nvSpPr>
      <cdr:spPr>
        <a:xfrm xmlns:a="http://schemas.openxmlformats.org/drawingml/2006/main">
          <a:off x="3266604" y="1773536"/>
          <a:ext cx="1329662" cy="424404"/>
        </a:xfrm>
        <a:prstGeom xmlns:a="http://schemas.openxmlformats.org/drawingml/2006/main" prst="ellipse">
          <a:avLst/>
        </a:prstGeom>
        <a:solidFill xmlns:a="http://schemas.openxmlformats.org/drawingml/2006/main">
          <a:schemeClr val="bg1"/>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a:solidFill>
                <a:srgbClr val="FF0000"/>
              </a:solidFill>
            </a:rPr>
            <a:t>Ehrlich Wins</a:t>
          </a:r>
        </a:p>
      </cdr:txBody>
    </cdr:sp>
  </cdr:relSizeAnchor>
  <cdr:relSizeAnchor xmlns:cdr="http://schemas.openxmlformats.org/drawingml/2006/chartDrawing">
    <cdr:from>
      <cdr:x>0.40329</cdr:x>
      <cdr:y>0.76651</cdr:y>
    </cdr:from>
    <cdr:to>
      <cdr:x>0.62963</cdr:x>
      <cdr:y>0.91644</cdr:y>
    </cdr:to>
    <cdr:sp macro="" textlink="">
      <cdr:nvSpPr>
        <cdr:cNvPr id="12" name="Oval 11"/>
        <cdr:cNvSpPr/>
      </cdr:nvSpPr>
      <cdr:spPr>
        <a:xfrm xmlns:a="http://schemas.openxmlformats.org/drawingml/2006/main">
          <a:off x="3495204" y="4821536"/>
          <a:ext cx="1961645" cy="943101"/>
        </a:xfrm>
        <a:prstGeom xmlns:a="http://schemas.openxmlformats.org/drawingml/2006/main" prst="ellipse">
          <a:avLst/>
        </a:prstGeom>
        <a:solidFill xmlns:a="http://schemas.openxmlformats.org/drawingml/2006/main">
          <a:schemeClr val="bg1"/>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a:solidFill>
                <a:srgbClr val="FF0000"/>
              </a:solidFill>
            </a:rPr>
            <a:t>But other Republicans </a:t>
          </a:r>
          <a:r>
            <a:rPr lang="en-US" baseline="0">
              <a:solidFill>
                <a:srgbClr val="FF0000"/>
              </a:solidFill>
            </a:rPr>
            <a:t>aren't competitive</a:t>
          </a:r>
          <a:endParaRPr lang="en-US">
            <a:solidFill>
              <a:srgbClr val="FF0000"/>
            </a:solidFill>
          </a:endParaRPr>
        </a:p>
      </cdr:txBody>
    </cdr:sp>
  </cdr:relSizeAnchor>
  <cdr:relSizeAnchor xmlns:cdr="http://schemas.openxmlformats.org/drawingml/2006/chartDrawing">
    <cdr:from>
      <cdr:x>0.54396</cdr:x>
      <cdr:y>0.65748</cdr:y>
    </cdr:from>
    <cdr:to>
      <cdr:x>0.54613</cdr:x>
      <cdr:y>0.75493</cdr:y>
    </cdr:to>
    <cdr:cxnSp macro="">
      <cdr:nvCxnSpPr>
        <cdr:cNvPr id="14" name="Straight Arrow Connector 13"/>
        <cdr:cNvCxnSpPr/>
      </cdr:nvCxnSpPr>
      <cdr:spPr>
        <a:xfrm xmlns:a="http://schemas.openxmlformats.org/drawingml/2006/main" flipH="1" flipV="1">
          <a:off x="4714404" y="4135736"/>
          <a:ext cx="18807" cy="612987"/>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0.62309</cdr:x>
      <cdr:y>0.37886</cdr:y>
    </cdr:from>
    <cdr:to>
      <cdr:x>0.73056</cdr:x>
      <cdr:y>0.56057</cdr:y>
    </cdr:to>
    <cdr:sp macro="" textlink="">
      <cdr:nvSpPr>
        <cdr:cNvPr id="15" name="Rectangle 14"/>
        <cdr:cNvSpPr/>
      </cdr:nvSpPr>
      <cdr:spPr>
        <a:xfrm xmlns:a="http://schemas.openxmlformats.org/drawingml/2006/main">
          <a:off x="5400204" y="2383136"/>
          <a:ext cx="931452" cy="1143000"/>
        </a:xfrm>
        <a:prstGeom xmlns:a="http://schemas.openxmlformats.org/drawingml/2006/main" prst="rect">
          <a:avLst/>
        </a:prstGeom>
        <a:solidFill xmlns:a="http://schemas.openxmlformats.org/drawingml/2006/main">
          <a:schemeClr val="accent1">
            <a:alpha val="9000"/>
          </a:scheme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0.50879</cdr:x>
      <cdr:y>0.3304</cdr:y>
    </cdr:from>
    <cdr:to>
      <cdr:x>0.53599</cdr:x>
      <cdr:y>0.35439</cdr:y>
    </cdr:to>
    <cdr:cxnSp macro="">
      <cdr:nvCxnSpPr>
        <cdr:cNvPr id="17" name="Straight Arrow Connector 16"/>
        <cdr:cNvCxnSpPr/>
      </cdr:nvCxnSpPr>
      <cdr:spPr>
        <a:xfrm xmlns:a="http://schemas.openxmlformats.org/drawingml/2006/main">
          <a:off x="4409604" y="2078336"/>
          <a:ext cx="235737" cy="150904"/>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0.70222</cdr:x>
      <cdr:y>0.25772</cdr:y>
    </cdr:from>
    <cdr:to>
      <cdr:x>0.84368</cdr:x>
      <cdr:y>0.35517</cdr:y>
    </cdr:to>
    <cdr:sp macro="" textlink="">
      <cdr:nvSpPr>
        <cdr:cNvPr id="18" name="Oval 17"/>
        <cdr:cNvSpPr/>
      </cdr:nvSpPr>
      <cdr:spPr>
        <a:xfrm xmlns:a="http://schemas.openxmlformats.org/drawingml/2006/main">
          <a:off x="6086004" y="1621136"/>
          <a:ext cx="1226006" cy="612987"/>
        </a:xfrm>
        <a:prstGeom xmlns:a="http://schemas.openxmlformats.org/drawingml/2006/main" prst="ellipse">
          <a:avLst/>
        </a:prstGeom>
        <a:solidFill xmlns:a="http://schemas.openxmlformats.org/drawingml/2006/main">
          <a:schemeClr val="accent1">
            <a:alpha val="0"/>
          </a:scheme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a:solidFill>
                <a:srgbClr val="FF0000"/>
              </a:solidFill>
            </a:rPr>
            <a:t>Reps bunched </a:t>
          </a:r>
        </a:p>
      </cdr:txBody>
    </cdr:sp>
  </cdr:relSizeAnchor>
  <cdr:relSizeAnchor xmlns:cdr="http://schemas.openxmlformats.org/drawingml/2006/chartDrawing">
    <cdr:from>
      <cdr:x>0.79893</cdr:x>
      <cdr:y>0.42732</cdr:y>
    </cdr:from>
    <cdr:to>
      <cdr:x>0.90013</cdr:x>
      <cdr:y>0.59691</cdr:y>
    </cdr:to>
    <cdr:sp macro="" textlink="">
      <cdr:nvSpPr>
        <cdr:cNvPr id="19" name="Rectangle 18"/>
        <cdr:cNvSpPr/>
      </cdr:nvSpPr>
      <cdr:spPr>
        <a:xfrm xmlns:a="http://schemas.openxmlformats.org/drawingml/2006/main">
          <a:off x="6924204" y="2687937"/>
          <a:ext cx="877080" cy="1066800"/>
        </a:xfrm>
        <a:prstGeom xmlns:a="http://schemas.openxmlformats.org/drawingml/2006/main" prst="rect">
          <a:avLst/>
        </a:prstGeom>
        <a:solidFill xmlns:a="http://schemas.openxmlformats.org/drawingml/2006/main">
          <a:schemeClr val="accent1">
            <a:alpha val="6000"/>
          </a:scheme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0.69343</cdr:x>
      <cdr:y>0.3304</cdr:y>
    </cdr:from>
    <cdr:to>
      <cdr:x>0.70213</cdr:x>
      <cdr:y>0.38288</cdr:y>
    </cdr:to>
    <cdr:cxnSp macro="">
      <cdr:nvCxnSpPr>
        <cdr:cNvPr id="21" name="Straight Arrow Connector 20"/>
        <cdr:cNvCxnSpPr/>
      </cdr:nvCxnSpPr>
      <cdr:spPr>
        <a:xfrm xmlns:a="http://schemas.openxmlformats.org/drawingml/2006/main" flipH="1">
          <a:off x="6009804" y="2078336"/>
          <a:ext cx="75401" cy="330113"/>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0.81652</cdr:x>
      <cdr:y>0.36675</cdr:y>
    </cdr:from>
    <cdr:to>
      <cdr:x>0.85878</cdr:x>
      <cdr:y>0.4155</cdr:y>
    </cdr:to>
    <cdr:cxnSp macro="">
      <cdr:nvCxnSpPr>
        <cdr:cNvPr id="23" name="Straight Arrow Connector 22"/>
        <cdr:cNvCxnSpPr/>
      </cdr:nvCxnSpPr>
      <cdr:spPr>
        <a:xfrm xmlns:a="http://schemas.openxmlformats.org/drawingml/2006/main">
          <a:off x="7076604" y="2306936"/>
          <a:ext cx="366309" cy="306691"/>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0.20986</cdr:x>
      <cdr:y>0.34252</cdr:y>
    </cdr:from>
    <cdr:to>
      <cdr:x>0.31106</cdr:x>
      <cdr:y>0.56057</cdr:y>
    </cdr:to>
    <cdr:sp macro="" textlink="">
      <cdr:nvSpPr>
        <cdr:cNvPr id="20" name="Rectangle 19"/>
        <cdr:cNvSpPr/>
      </cdr:nvSpPr>
      <cdr:spPr>
        <a:xfrm xmlns:a="http://schemas.openxmlformats.org/drawingml/2006/main">
          <a:off x="1818804" y="2154536"/>
          <a:ext cx="877080" cy="1371600"/>
        </a:xfrm>
        <a:prstGeom xmlns:a="http://schemas.openxmlformats.org/drawingml/2006/main" prst="rect">
          <a:avLst/>
        </a:prstGeom>
        <a:solidFill xmlns:a="http://schemas.openxmlformats.org/drawingml/2006/main">
          <a:schemeClr val="accent1">
            <a:alpha val="6000"/>
          </a:scheme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0.32416</cdr:x>
      <cdr:y>0.31829</cdr:y>
    </cdr:from>
    <cdr:to>
      <cdr:x>0.69343</cdr:x>
      <cdr:y>0.39097</cdr:y>
    </cdr:to>
    <cdr:cxnSp macro="">
      <cdr:nvCxnSpPr>
        <cdr:cNvPr id="22" name="Straight Arrow Connector 21"/>
        <cdr:cNvCxnSpPr/>
      </cdr:nvCxnSpPr>
      <cdr:spPr>
        <a:xfrm xmlns:a="http://schemas.openxmlformats.org/drawingml/2006/main" flipH="1">
          <a:off x="2809404" y="2002136"/>
          <a:ext cx="3200401" cy="457200"/>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0.0642</cdr:x>
      <cdr:y>0.05547</cdr:y>
    </cdr:from>
    <cdr:to>
      <cdr:x>0.2938</cdr:x>
      <cdr:y>0.81859</cdr:y>
    </cdr:to>
    <cdr:sp macro="" textlink="">
      <cdr:nvSpPr>
        <cdr:cNvPr id="2" name="Rectangle 1"/>
        <cdr:cNvSpPr/>
      </cdr:nvSpPr>
      <cdr:spPr>
        <a:xfrm xmlns:a="http://schemas.openxmlformats.org/drawingml/2006/main">
          <a:off x="556411" y="348936"/>
          <a:ext cx="1989876" cy="4800222"/>
        </a:xfrm>
        <a:prstGeom xmlns:a="http://schemas.openxmlformats.org/drawingml/2006/main" prst="rect">
          <a:avLst/>
        </a:prstGeom>
        <a:solidFill xmlns:a="http://schemas.openxmlformats.org/drawingml/2006/main">
          <a:schemeClr val="accent6">
            <a:lumMod val="40000"/>
            <a:lumOff val="60000"/>
            <a:alpha val="2000"/>
          </a:scheme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0.29597</cdr:x>
      <cdr:y>0.15742</cdr:y>
    </cdr:from>
    <cdr:to>
      <cdr:x>0.48749</cdr:x>
      <cdr:y>0.81559</cdr:y>
    </cdr:to>
    <cdr:sp macro="" textlink="">
      <cdr:nvSpPr>
        <cdr:cNvPr id="3" name="Rectangle 2"/>
        <cdr:cNvSpPr/>
      </cdr:nvSpPr>
      <cdr:spPr>
        <a:xfrm xmlns:a="http://schemas.openxmlformats.org/drawingml/2006/main">
          <a:off x="2565149" y="990223"/>
          <a:ext cx="1659801" cy="4140074"/>
        </a:xfrm>
        <a:prstGeom xmlns:a="http://schemas.openxmlformats.org/drawingml/2006/main" prst="rect">
          <a:avLst/>
        </a:prstGeom>
        <a:solidFill xmlns:a="http://schemas.openxmlformats.org/drawingml/2006/main">
          <a:schemeClr val="accent1">
            <a:alpha val="5000"/>
          </a:scheme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0.49075</cdr:x>
      <cdr:y>0.23538</cdr:y>
    </cdr:from>
    <cdr:to>
      <cdr:x>0.8531</cdr:x>
      <cdr:y>0.82159</cdr:y>
    </cdr:to>
    <cdr:sp macro="" textlink="">
      <cdr:nvSpPr>
        <cdr:cNvPr id="4" name="Rectangle 3"/>
        <cdr:cNvSpPr/>
      </cdr:nvSpPr>
      <cdr:spPr>
        <a:xfrm xmlns:a="http://schemas.openxmlformats.org/drawingml/2006/main">
          <a:off x="4253243" y="1480619"/>
          <a:ext cx="3140420" cy="3687401"/>
        </a:xfrm>
        <a:prstGeom xmlns:a="http://schemas.openxmlformats.org/drawingml/2006/main" prst="rect">
          <a:avLst/>
        </a:prstGeom>
        <a:solidFill xmlns:a="http://schemas.openxmlformats.org/drawingml/2006/main">
          <a:schemeClr val="accent1">
            <a:alpha val="0"/>
          </a:scheme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0.08596</cdr:x>
      <cdr:y>0.06747</cdr:y>
    </cdr:from>
    <cdr:to>
      <cdr:x>0.28183</cdr:x>
      <cdr:y>0.11544</cdr:y>
    </cdr:to>
    <cdr:sp macro="" textlink="">
      <cdr:nvSpPr>
        <cdr:cNvPr id="5" name="TextBox 4"/>
        <cdr:cNvSpPr txBox="1"/>
      </cdr:nvSpPr>
      <cdr:spPr>
        <a:xfrm xmlns:a="http://schemas.openxmlformats.org/drawingml/2006/main">
          <a:off x="745025" y="424381"/>
          <a:ext cx="1697525" cy="30178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Ehrlich improves over '06</a:t>
          </a:r>
        </a:p>
      </cdr:txBody>
    </cdr:sp>
  </cdr:relSizeAnchor>
  <cdr:relSizeAnchor xmlns:cdr="http://schemas.openxmlformats.org/drawingml/2006/chartDrawing">
    <cdr:from>
      <cdr:x>0.31882</cdr:x>
      <cdr:y>0.11094</cdr:y>
    </cdr:from>
    <cdr:to>
      <cdr:x>0.51034</cdr:x>
      <cdr:y>0.14992</cdr:y>
    </cdr:to>
    <cdr:sp macro="" textlink="">
      <cdr:nvSpPr>
        <cdr:cNvPr id="6" name="TextBox 5"/>
        <cdr:cNvSpPr txBox="1"/>
      </cdr:nvSpPr>
      <cdr:spPr>
        <a:xfrm xmlns:a="http://schemas.openxmlformats.org/drawingml/2006/main">
          <a:off x="2763193" y="697871"/>
          <a:ext cx="1659802" cy="24519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0.31665</cdr:x>
      <cdr:y>0.07346</cdr:y>
    </cdr:from>
    <cdr:to>
      <cdr:x>0.51795</cdr:x>
      <cdr:y>0.11544</cdr:y>
    </cdr:to>
    <cdr:sp macro="" textlink="">
      <cdr:nvSpPr>
        <cdr:cNvPr id="7" name="TextBox 6"/>
        <cdr:cNvSpPr txBox="1"/>
      </cdr:nvSpPr>
      <cdr:spPr>
        <a:xfrm xmlns:a="http://schemas.openxmlformats.org/drawingml/2006/main">
          <a:off x="2744332" y="462104"/>
          <a:ext cx="1744678" cy="26405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Ehrlich</a:t>
          </a:r>
          <a:r>
            <a:rPr lang="en-US" sz="1100" baseline="0"/>
            <a:t> about same as '06</a:t>
          </a:r>
          <a:endParaRPr lang="en-US" sz="1100"/>
        </a:p>
      </cdr:txBody>
    </cdr:sp>
  </cdr:relSizeAnchor>
  <cdr:relSizeAnchor xmlns:cdr="http://schemas.openxmlformats.org/drawingml/2006/chartDrawing">
    <cdr:from>
      <cdr:x>0.54298</cdr:x>
      <cdr:y>0.14243</cdr:y>
    </cdr:from>
    <cdr:to>
      <cdr:x>0.79185</cdr:x>
      <cdr:y>0.1979</cdr:y>
    </cdr:to>
    <cdr:sp macro="" textlink="">
      <cdr:nvSpPr>
        <cdr:cNvPr id="8" name="TextBox 7"/>
        <cdr:cNvSpPr txBox="1"/>
      </cdr:nvSpPr>
      <cdr:spPr>
        <a:xfrm xmlns:a="http://schemas.openxmlformats.org/drawingml/2006/main">
          <a:off x="4545830" y="816969"/>
          <a:ext cx="2083570" cy="31817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t>Ehrlich declines from '06</a:t>
          </a:r>
        </a:p>
      </cdr:txBody>
    </cdr:sp>
  </cdr:relSizeAnchor>
  <cdr:relSizeAnchor xmlns:cdr="http://schemas.openxmlformats.org/drawingml/2006/chartDrawing">
    <cdr:from>
      <cdr:x>0.679</cdr:x>
      <cdr:y>0.30885</cdr:y>
    </cdr:from>
    <cdr:to>
      <cdr:x>0.85419</cdr:x>
      <cdr:y>0.82009</cdr:y>
    </cdr:to>
    <cdr:sp macro="" textlink="">
      <cdr:nvSpPr>
        <cdr:cNvPr id="9" name="Rectangle 8"/>
        <cdr:cNvSpPr/>
      </cdr:nvSpPr>
      <cdr:spPr>
        <a:xfrm xmlns:a="http://schemas.openxmlformats.org/drawingml/2006/main">
          <a:off x="5884752" y="1942723"/>
          <a:ext cx="1518342" cy="3215866"/>
        </a:xfrm>
        <a:prstGeom xmlns:a="http://schemas.openxmlformats.org/drawingml/2006/main" prst="rect">
          <a:avLst/>
        </a:prstGeom>
        <a:solidFill xmlns:a="http://schemas.openxmlformats.org/drawingml/2006/main">
          <a:schemeClr val="accent2">
            <a:lumMod val="60000"/>
            <a:lumOff val="40000"/>
            <a:alpha val="15000"/>
          </a:scheme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0.72905</cdr:x>
      <cdr:y>0.32834</cdr:y>
    </cdr:from>
    <cdr:to>
      <cdr:x>0.86289</cdr:x>
      <cdr:y>0.37181</cdr:y>
    </cdr:to>
    <cdr:sp macro="" textlink="">
      <cdr:nvSpPr>
        <cdr:cNvPr id="10" name="TextBox 9"/>
        <cdr:cNvSpPr txBox="1"/>
      </cdr:nvSpPr>
      <cdr:spPr>
        <a:xfrm xmlns:a="http://schemas.openxmlformats.org/drawingml/2006/main">
          <a:off x="6318564" y="2065322"/>
          <a:ext cx="1159976" cy="27349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Biggest declines</a:t>
          </a:r>
        </a:p>
      </cdr:txBody>
    </cdr:sp>
  </cdr:relSizeAnchor>
</c:userShapes>
</file>

<file path=ppt/drawings/drawing3.xml><?xml version="1.0" encoding="utf-8"?>
<c:userShapes xmlns:c="http://schemas.openxmlformats.org/drawingml/2006/chart">
  <cdr:relSizeAnchor xmlns:cdr="http://schemas.openxmlformats.org/drawingml/2006/chartDrawing">
    <cdr:from>
      <cdr:x>0.55305</cdr:x>
      <cdr:y>0.18462</cdr:y>
    </cdr:from>
    <cdr:to>
      <cdr:x>0.82122</cdr:x>
      <cdr:y>0.4</cdr:y>
    </cdr:to>
    <cdr:sp macro="" textlink="">
      <cdr:nvSpPr>
        <cdr:cNvPr id="2" name="Oval 1"/>
        <cdr:cNvSpPr/>
      </cdr:nvSpPr>
      <cdr:spPr>
        <a:xfrm xmlns:a="http://schemas.openxmlformats.org/drawingml/2006/main">
          <a:off x="4714482" y="914400"/>
          <a:ext cx="2286000" cy="1066800"/>
        </a:xfrm>
        <a:prstGeom xmlns:a="http://schemas.openxmlformats.org/drawingml/2006/main" prst="ellipse">
          <a:avLst/>
        </a:prstGeom>
        <a:solidFill xmlns:a="http://schemas.openxmlformats.org/drawingml/2006/main">
          <a:schemeClr val="accent1">
            <a:alpha val="0"/>
          </a:scheme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b="1" dirty="0" smtClean="0">
              <a:solidFill>
                <a:schemeClr val="tx1"/>
              </a:solidFill>
            </a:rPr>
            <a:t>Obama effect </a:t>
          </a:r>
          <a:r>
            <a:rPr lang="en-US" dirty="0" smtClean="0">
              <a:solidFill>
                <a:schemeClr val="tx1"/>
              </a:solidFill>
            </a:rPr>
            <a:t>– boosts Dem registration, reduces Rep registration</a:t>
          </a:r>
          <a:endParaRPr lang="en-US" dirty="0">
            <a:solidFill>
              <a:schemeClr val="tx1"/>
            </a:solidFill>
          </a:endParaRPr>
        </a:p>
      </cdr:txBody>
    </cdr:sp>
  </cdr:relSizeAnchor>
  <cdr:relSizeAnchor xmlns:cdr="http://schemas.openxmlformats.org/drawingml/2006/chartDrawing">
    <cdr:from>
      <cdr:x>0.70501</cdr:x>
      <cdr:y>0.13846</cdr:y>
    </cdr:from>
    <cdr:to>
      <cdr:x>0.70501</cdr:x>
      <cdr:y>0.16923</cdr:y>
    </cdr:to>
    <cdr:cxnSp macro="">
      <cdr:nvCxnSpPr>
        <cdr:cNvPr id="4" name="Straight Arrow Connector 3"/>
        <cdr:cNvCxnSpPr/>
      </cdr:nvCxnSpPr>
      <cdr:spPr>
        <a:xfrm xmlns:a="http://schemas.openxmlformats.org/drawingml/2006/main" flipV="1">
          <a:off x="6009882" y="685800"/>
          <a:ext cx="0" cy="152400"/>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0.62456</cdr:x>
      <cdr:y>0.38462</cdr:y>
    </cdr:from>
    <cdr:to>
      <cdr:x>0.66926</cdr:x>
      <cdr:y>0.46154</cdr:y>
    </cdr:to>
    <cdr:cxnSp macro="">
      <cdr:nvCxnSpPr>
        <cdr:cNvPr id="6" name="Straight Arrow Connector 5"/>
        <cdr:cNvCxnSpPr/>
      </cdr:nvCxnSpPr>
      <cdr:spPr>
        <a:xfrm xmlns:a="http://schemas.openxmlformats.org/drawingml/2006/main">
          <a:off x="5324082" y="1905000"/>
          <a:ext cx="381000" cy="381000"/>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0.87485</cdr:x>
      <cdr:y>0.49231</cdr:y>
    </cdr:from>
    <cdr:to>
      <cdr:x>1</cdr:x>
      <cdr:y>0.55385</cdr:y>
    </cdr:to>
    <cdr:sp macro="" textlink="">
      <cdr:nvSpPr>
        <cdr:cNvPr id="7" name="TextBox 6"/>
        <cdr:cNvSpPr txBox="1"/>
      </cdr:nvSpPr>
      <cdr:spPr>
        <a:xfrm xmlns:a="http://schemas.openxmlformats.org/drawingml/2006/main">
          <a:off x="7457682" y="2438400"/>
          <a:ext cx="10668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smtClean="0"/>
            <a:t>925614</a:t>
          </a:r>
          <a:endParaRPr lang="en-US" sz="1400" b="1" dirty="0"/>
        </a:p>
      </cdr:txBody>
    </cdr:sp>
  </cdr:relSizeAnchor>
  <cdr:relSizeAnchor xmlns:cdr="http://schemas.openxmlformats.org/drawingml/2006/chartDrawing">
    <cdr:from>
      <cdr:x>0.8665</cdr:x>
      <cdr:y>0.66154</cdr:y>
    </cdr:from>
    <cdr:to>
      <cdr:x>0.96483</cdr:x>
      <cdr:y>0.72308</cdr:y>
    </cdr:to>
    <cdr:sp macro="" textlink="">
      <cdr:nvSpPr>
        <cdr:cNvPr id="8" name="TextBox 7"/>
        <cdr:cNvSpPr txBox="1"/>
      </cdr:nvSpPr>
      <cdr:spPr>
        <a:xfrm xmlns:a="http://schemas.openxmlformats.org/drawingml/2006/main">
          <a:off x="7386441" y="3276600"/>
          <a:ext cx="8382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smtClean="0"/>
            <a:t>528274</a:t>
          </a:r>
          <a:endParaRPr lang="en-US" sz="1100" b="1" dirty="0"/>
        </a:p>
      </cdr:txBody>
    </cdr:sp>
  </cdr:relSizeAnchor>
  <cdr:relSizeAnchor xmlns:cdr="http://schemas.openxmlformats.org/drawingml/2006/chartDrawing">
    <cdr:from>
      <cdr:x>0.75029</cdr:x>
      <cdr:y>0.81538</cdr:y>
    </cdr:from>
    <cdr:to>
      <cdr:x>0.84862</cdr:x>
      <cdr:y>0.86154</cdr:y>
    </cdr:to>
    <cdr:sp macro="" textlink="">
      <cdr:nvSpPr>
        <cdr:cNvPr id="9" name="TextBox 8"/>
        <cdr:cNvSpPr txBox="1"/>
      </cdr:nvSpPr>
      <cdr:spPr>
        <a:xfrm xmlns:a="http://schemas.openxmlformats.org/drawingml/2006/main">
          <a:off x="6395841" y="4038600"/>
          <a:ext cx="83820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smtClean="0"/>
            <a:t>57120</a:t>
          </a:r>
          <a:endParaRPr lang="en-US" sz="14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65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23" name="Rectangle 3"/>
          <p:cNvSpPr>
            <a:spLocks noGrp="1" noChangeArrowheads="1"/>
          </p:cNvSpPr>
          <p:nvPr>
            <p:ph type="dt" sz="quarter" idx="1"/>
          </p:nvPr>
        </p:nvSpPr>
        <p:spPr bwMode="auto">
          <a:xfrm>
            <a:off x="3884613" y="0"/>
            <a:ext cx="2971800" cy="465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24" name="Rectangle 4"/>
          <p:cNvSpPr>
            <a:spLocks noGrp="1" noChangeArrowheads="1"/>
          </p:cNvSpPr>
          <p:nvPr>
            <p:ph type="ftr" sz="quarter" idx="2"/>
          </p:nvPr>
        </p:nvSpPr>
        <p:spPr bwMode="auto">
          <a:xfrm>
            <a:off x="0" y="8846554"/>
            <a:ext cx="2971800" cy="465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25" name="Rectangle 5"/>
          <p:cNvSpPr>
            <a:spLocks noGrp="1" noChangeArrowheads="1"/>
          </p:cNvSpPr>
          <p:nvPr>
            <p:ph type="sldNum" sz="quarter" idx="3"/>
          </p:nvPr>
        </p:nvSpPr>
        <p:spPr bwMode="auto">
          <a:xfrm>
            <a:off x="3884613" y="8846554"/>
            <a:ext cx="2971800" cy="465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93A6148-4C0B-44D8-8C6E-95215AD65C7A}" type="slidenum">
              <a:rPr lang="en-US"/>
              <a:pPr/>
              <a:t>‹#›</a:t>
            </a:fld>
            <a:endParaRPr lang="en-US"/>
          </a:p>
        </p:txBody>
      </p:sp>
    </p:spTree>
    <p:extLst>
      <p:ext uri="{BB962C8B-B14F-4D97-AF65-F5344CB8AC3E}">
        <p14:creationId xmlns:p14="http://schemas.microsoft.com/office/powerpoint/2010/main" val="10689787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65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4819" name="Rectangle 3"/>
          <p:cNvSpPr>
            <a:spLocks noGrp="1" noChangeArrowheads="1"/>
          </p:cNvSpPr>
          <p:nvPr>
            <p:ph type="dt" idx="1"/>
          </p:nvPr>
        </p:nvSpPr>
        <p:spPr bwMode="auto">
          <a:xfrm>
            <a:off x="3884613" y="0"/>
            <a:ext cx="2971800" cy="465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4820" name="Rectangle 4"/>
          <p:cNvSpPr>
            <a:spLocks noGrp="1" noRot="1" noChangeAspect="1" noChangeArrowheads="1" noTextEdit="1"/>
          </p:cNvSpPr>
          <p:nvPr>
            <p:ph type="sldImg" idx="2"/>
          </p:nvPr>
        </p:nvSpPr>
        <p:spPr bwMode="auto">
          <a:xfrm>
            <a:off x="1101725" y="698500"/>
            <a:ext cx="4654550" cy="34925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4821" name="Rectangle 5"/>
          <p:cNvSpPr>
            <a:spLocks noGrp="1" noChangeArrowheads="1"/>
          </p:cNvSpPr>
          <p:nvPr>
            <p:ph type="body" sz="quarter" idx="3"/>
          </p:nvPr>
        </p:nvSpPr>
        <p:spPr bwMode="auto">
          <a:xfrm>
            <a:off x="685800" y="4424085"/>
            <a:ext cx="5486400" cy="4191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4822" name="Rectangle 6"/>
          <p:cNvSpPr>
            <a:spLocks noGrp="1" noChangeArrowheads="1"/>
          </p:cNvSpPr>
          <p:nvPr>
            <p:ph type="ftr" sz="quarter" idx="4"/>
          </p:nvPr>
        </p:nvSpPr>
        <p:spPr bwMode="auto">
          <a:xfrm>
            <a:off x="0" y="8846554"/>
            <a:ext cx="2971800" cy="465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4823" name="Rectangle 7"/>
          <p:cNvSpPr>
            <a:spLocks noGrp="1" noChangeArrowheads="1"/>
          </p:cNvSpPr>
          <p:nvPr>
            <p:ph type="sldNum" sz="quarter" idx="5"/>
          </p:nvPr>
        </p:nvSpPr>
        <p:spPr bwMode="auto">
          <a:xfrm>
            <a:off x="3884613" y="8846554"/>
            <a:ext cx="2971800" cy="465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6F2FC5B-2BCA-4BE2-8D7B-C2B4944A86D4}" type="slidenum">
              <a:rPr lang="en-US"/>
              <a:pPr/>
              <a:t>‹#›</a:t>
            </a:fld>
            <a:endParaRPr lang="en-US"/>
          </a:p>
        </p:txBody>
      </p:sp>
    </p:spTree>
    <p:extLst>
      <p:ext uri="{BB962C8B-B14F-4D97-AF65-F5344CB8AC3E}">
        <p14:creationId xmlns:p14="http://schemas.microsoft.com/office/powerpoint/2010/main" val="27230155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0D5AE9-32D4-4367-94B6-6ECAA188A0B3}" type="slidenum">
              <a:rPr lang="en-US"/>
              <a:pPr/>
              <a:t>3</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pPr lvl="1">
              <a:buFontTx/>
              <a:buChar char="•"/>
            </a:pPr>
            <a:r>
              <a:rPr lang="en-US" sz="800" dirty="0"/>
              <a:t>Wins over 70% of vote in 6 counties (Carroll, Caroline, Harford, Queen Anne, Garrett, Talbot)</a:t>
            </a:r>
          </a:p>
          <a:p>
            <a:pPr lvl="1">
              <a:buFontTx/>
              <a:buChar char="•"/>
            </a:pPr>
            <a:r>
              <a:rPr lang="en-US" sz="800" dirty="0"/>
              <a:t> Wins 60-69% of vote in 12 counties (Washington, Somerset Cecil, Dorchester, Frederick, Kent, Worcester, Wicomico, Allegany, St. Mary’s, Baltimore</a:t>
            </a:r>
          </a:p>
          <a:p>
            <a:pPr lvl="1">
              <a:buFontTx/>
              <a:buChar char="•"/>
            </a:pPr>
            <a:r>
              <a:rPr lang="en-US" sz="800" dirty="0"/>
              <a:t> Wins 50-59% of vote in 2 counties (Charles, Howard)</a:t>
            </a:r>
          </a:p>
          <a:p>
            <a:pPr lvl="1">
              <a:buFontTx/>
              <a:buChar char="•"/>
            </a:pPr>
            <a:r>
              <a:rPr lang="en-US" sz="800" dirty="0"/>
              <a:t> Loses (below 40%) in 3 jurisdictions ( Montgomery, Baltimore City and Prince George’s)</a:t>
            </a:r>
          </a:p>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0AEC47-A405-4B31-BE72-1AEF7C30F27A}" type="slidenum">
              <a:rPr lang="en-US"/>
              <a:pPr/>
              <a:t>12</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r>
              <a:rPr lang="en-US"/>
              <a:t>Both Democrats and Republicans have declined, with unaffiliated voters on the increase.</a:t>
            </a:r>
          </a:p>
          <a:p>
            <a:r>
              <a:rPr lang="en-US"/>
              <a:t>The may increase the volatility of the electorate – producing unpredictable outcomes depending on campaign, candidates and circumstances.</a:t>
            </a:r>
          </a:p>
          <a:p>
            <a:endParaRPr lang="en-US"/>
          </a:p>
          <a:p>
            <a:r>
              <a:rPr lang="en-US"/>
              <a:t>The combined percentage of combined Republican and unaffiliated voters is about 43% - so how do Republican statewide candidates win as did Ehrlich in 2002?</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Democratic defectors more numerous than Republican defectors, both years.  Drop in unaffiliated support for Ehrlich.  Democrats were relatively happy with their choice. </a:t>
            </a:r>
            <a:endParaRPr lang="en-US" dirty="0"/>
          </a:p>
        </p:txBody>
      </p:sp>
      <p:sp>
        <p:nvSpPr>
          <p:cNvPr id="4" name="Slide Number Placeholder 3"/>
          <p:cNvSpPr>
            <a:spLocks noGrp="1"/>
          </p:cNvSpPr>
          <p:nvPr>
            <p:ph type="sldNum" sz="quarter" idx="10"/>
          </p:nvPr>
        </p:nvSpPr>
        <p:spPr/>
        <p:txBody>
          <a:bodyPr/>
          <a:lstStyle/>
          <a:p>
            <a:fld id="{46F2FC5B-2BCA-4BE2-8D7B-C2B4944A86D4}" type="slidenum">
              <a:rPr lang="en-US" smtClean="0"/>
              <a:pPr/>
              <a:t>13</a:t>
            </a:fld>
            <a:endParaRPr lang="en-US"/>
          </a:p>
        </p:txBody>
      </p:sp>
    </p:spTree>
    <p:extLst>
      <p:ext uri="{BB962C8B-B14F-4D97-AF65-F5344CB8AC3E}">
        <p14:creationId xmlns:p14="http://schemas.microsoft.com/office/powerpoint/2010/main" val="1713362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2BCA36-2A3D-4C47-B253-F67A9406DF86}" type="slidenum">
              <a:rPr lang="en-US"/>
              <a:pPr/>
              <a:t>14</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r>
              <a:rPr lang="en-US" dirty="0" smtClean="0"/>
              <a:t>Experience</a:t>
            </a:r>
            <a:r>
              <a:rPr lang="en-US" baseline="0" dirty="0" smtClean="0"/>
              <a:t>, party affiliation and strong leadership were the key traits. These favored Ehrlich somewhat, except for party affiliation.  Name familiarity and effectiveness as a manager favored O’Malley.</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2BCA36-2A3D-4C47-B253-F67A9406DF86}" type="slidenum">
              <a:rPr lang="en-US"/>
              <a:pPr/>
              <a:t>15</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r>
              <a:rPr lang="en-US" dirty="0"/>
              <a:t>Ehrlich appealed to some traditional Republican issues such as </a:t>
            </a:r>
            <a:r>
              <a:rPr lang="en-US" dirty="0" smtClean="0"/>
              <a:t>balancing</a:t>
            </a:r>
            <a:r>
              <a:rPr lang="en-US" baseline="0" dirty="0" smtClean="0"/>
              <a:t> the budget, the </a:t>
            </a:r>
            <a:r>
              <a:rPr lang="en-US" dirty="0" smtClean="0"/>
              <a:t>economy </a:t>
            </a:r>
            <a:r>
              <a:rPr lang="en-US" dirty="0"/>
              <a:t>and </a:t>
            </a:r>
            <a:r>
              <a:rPr lang="en-US" dirty="0" smtClean="0"/>
              <a:t>taxes.  </a:t>
            </a:r>
            <a:r>
              <a:rPr lang="en-US" dirty="0"/>
              <a:t>O’Malley was somewhat more favored by those concerned with education</a:t>
            </a:r>
            <a:r>
              <a:rPr lang="en-US" dirty="0" smtClean="0"/>
              <a:t>, </a:t>
            </a:r>
            <a:r>
              <a:rPr lang="en-US" dirty="0"/>
              <a:t>the environment and </a:t>
            </a:r>
            <a:r>
              <a:rPr lang="en-US" dirty="0" smtClean="0"/>
              <a:t>planning.  </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Charles and Howard move away from Ehrlich, rural areas less homogeneously supportive</a:t>
            </a:r>
            <a:endParaRPr lang="en-US" dirty="0"/>
          </a:p>
        </p:txBody>
      </p:sp>
      <p:sp>
        <p:nvSpPr>
          <p:cNvPr id="4" name="Slide Number Placeholder 3"/>
          <p:cNvSpPr>
            <a:spLocks noGrp="1"/>
          </p:cNvSpPr>
          <p:nvPr>
            <p:ph type="sldNum" sz="quarter" idx="10"/>
          </p:nvPr>
        </p:nvSpPr>
        <p:spPr/>
        <p:txBody>
          <a:bodyPr/>
          <a:lstStyle/>
          <a:p>
            <a:fld id="{46F2FC5B-2BCA-4BE2-8D7B-C2B4944A86D4}" type="slidenum">
              <a:rPr lang="en-US" smtClean="0"/>
              <a:pPr/>
              <a:t>4</a:t>
            </a:fld>
            <a:endParaRPr lang="en-US"/>
          </a:p>
        </p:txBody>
      </p:sp>
    </p:spTree>
    <p:extLst>
      <p:ext uri="{BB962C8B-B14F-4D97-AF65-F5344CB8AC3E}">
        <p14:creationId xmlns:p14="http://schemas.microsoft.com/office/powerpoint/2010/main" val="2544296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Charles joins blue zone; Howard flirts with it.  Baltimore County still contested – 50/50%</a:t>
            </a:r>
            <a:endParaRPr lang="en-US" dirty="0"/>
          </a:p>
        </p:txBody>
      </p:sp>
      <p:sp>
        <p:nvSpPr>
          <p:cNvPr id="4" name="Slide Number Placeholder 3"/>
          <p:cNvSpPr>
            <a:spLocks noGrp="1"/>
          </p:cNvSpPr>
          <p:nvPr>
            <p:ph type="sldNum" sz="quarter" idx="10"/>
          </p:nvPr>
        </p:nvSpPr>
        <p:spPr/>
        <p:txBody>
          <a:bodyPr/>
          <a:lstStyle/>
          <a:p>
            <a:fld id="{46F2FC5B-2BCA-4BE2-8D7B-C2B4944A86D4}" type="slidenum">
              <a:rPr lang="en-US" smtClean="0"/>
              <a:pPr/>
              <a:t>5</a:t>
            </a:fld>
            <a:endParaRPr lang="en-US"/>
          </a:p>
        </p:txBody>
      </p:sp>
    </p:spTree>
    <p:extLst>
      <p:ext uri="{BB962C8B-B14F-4D97-AF65-F5344CB8AC3E}">
        <p14:creationId xmlns:p14="http://schemas.microsoft.com/office/powerpoint/2010/main" val="30016367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C1BB93-4EBE-4191-B34D-1DFD9906D913}" type="slidenum">
              <a:rPr lang="en-US"/>
              <a:pPr/>
              <a:t>6</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r>
              <a:rPr lang="en-US"/>
              <a:t>All other Republican statewide candidates did more poorly in 2002 than they had in 1998. </a:t>
            </a:r>
          </a:p>
          <a:p>
            <a:r>
              <a:rPr lang="en-US"/>
              <a:t>1994 had been much more of a consistent Republican tide with candidates for comptroller, US Senate and AG moving up with Sauerbrey</a:t>
            </a:r>
          </a:p>
          <a:p>
            <a:r>
              <a:rPr lang="en-US"/>
              <a:t>In 2006, Republican statewide candidates were bunched up – making it appear more like a ‘party line’ vote rather than a vote for Bob Ehrlich</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smtClean="0"/>
              <a:t>Ehrlich losses are greatest in urban </a:t>
            </a:r>
            <a:r>
              <a:rPr lang="en-US" sz="1200" dirty="0" err="1" smtClean="0"/>
              <a:t>Balt</a:t>
            </a:r>
            <a:r>
              <a:rPr lang="en-US" sz="1200" dirty="0" smtClean="0"/>
              <a:t>-Wash metro area, doesn’t equal 2002 in any county</a:t>
            </a:r>
          </a:p>
          <a:p>
            <a:endParaRPr lang="en-US" dirty="0"/>
          </a:p>
        </p:txBody>
      </p:sp>
      <p:sp>
        <p:nvSpPr>
          <p:cNvPr id="4" name="Slide Number Placeholder 3"/>
          <p:cNvSpPr>
            <a:spLocks noGrp="1"/>
          </p:cNvSpPr>
          <p:nvPr>
            <p:ph type="sldNum" sz="quarter" idx="10"/>
          </p:nvPr>
        </p:nvSpPr>
        <p:spPr/>
        <p:txBody>
          <a:bodyPr/>
          <a:lstStyle/>
          <a:p>
            <a:fld id="{46F2FC5B-2BCA-4BE2-8D7B-C2B4944A86D4}" type="slidenum">
              <a:rPr lang="en-US" smtClean="0"/>
              <a:pPr/>
              <a:t>7</a:t>
            </a:fld>
            <a:endParaRPr lang="en-US"/>
          </a:p>
        </p:txBody>
      </p:sp>
    </p:spTree>
    <p:extLst>
      <p:ext uri="{BB962C8B-B14F-4D97-AF65-F5344CB8AC3E}">
        <p14:creationId xmlns:p14="http://schemas.microsoft.com/office/powerpoint/2010/main" val="1183592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Howard is smallest of ‘strong D’ counties, but is larger than 9 of</a:t>
            </a:r>
            <a:r>
              <a:rPr lang="en-US" baseline="0" dirty="0" smtClean="0"/>
              <a:t> 12 ‘strong R’ counties.</a:t>
            </a:r>
            <a:endParaRPr lang="en-US" dirty="0"/>
          </a:p>
        </p:txBody>
      </p:sp>
      <p:sp>
        <p:nvSpPr>
          <p:cNvPr id="4" name="Slide Number Placeholder 3"/>
          <p:cNvSpPr>
            <a:spLocks noGrp="1"/>
          </p:cNvSpPr>
          <p:nvPr>
            <p:ph type="sldNum" sz="quarter" idx="10"/>
          </p:nvPr>
        </p:nvSpPr>
        <p:spPr/>
        <p:txBody>
          <a:bodyPr/>
          <a:lstStyle/>
          <a:p>
            <a:fld id="{46F2FC5B-2BCA-4BE2-8D7B-C2B4944A86D4}" type="slidenum">
              <a:rPr lang="en-US" smtClean="0"/>
              <a:pPr/>
              <a:t>8</a:t>
            </a:fld>
            <a:endParaRPr lang="en-US"/>
          </a:p>
        </p:txBody>
      </p:sp>
    </p:spTree>
    <p:extLst>
      <p:ext uri="{BB962C8B-B14F-4D97-AF65-F5344CB8AC3E}">
        <p14:creationId xmlns:p14="http://schemas.microsoft.com/office/powerpoint/2010/main" val="465218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Even Baltimore County is bluer than the O’Malley vote would predict.  The exurbs and rural areas are pretty</a:t>
            </a:r>
            <a:r>
              <a:rPr lang="en-US" baseline="0" dirty="0" smtClean="0"/>
              <a:t> red.</a:t>
            </a:r>
            <a:r>
              <a:rPr lang="en-US" dirty="0" smtClean="0"/>
              <a:t>  Ehrlich was from the BC– what</a:t>
            </a:r>
            <a:r>
              <a:rPr lang="en-US" baseline="0" dirty="0" smtClean="0"/>
              <a:t> Rep will be in the future?</a:t>
            </a:r>
            <a:endParaRPr lang="en-US" dirty="0"/>
          </a:p>
        </p:txBody>
      </p:sp>
      <p:sp>
        <p:nvSpPr>
          <p:cNvPr id="4" name="Slide Number Placeholder 3"/>
          <p:cNvSpPr>
            <a:spLocks noGrp="1"/>
          </p:cNvSpPr>
          <p:nvPr>
            <p:ph type="sldNum" sz="quarter" idx="10"/>
          </p:nvPr>
        </p:nvSpPr>
        <p:spPr/>
        <p:txBody>
          <a:bodyPr/>
          <a:lstStyle/>
          <a:p>
            <a:fld id="{46F2FC5B-2BCA-4BE2-8D7B-C2B4944A86D4}" type="slidenum">
              <a:rPr lang="en-US" smtClean="0"/>
              <a:pPr/>
              <a:t>9</a:t>
            </a:fld>
            <a:endParaRPr lang="en-US"/>
          </a:p>
        </p:txBody>
      </p:sp>
    </p:spTree>
    <p:extLst>
      <p:ext uri="{BB962C8B-B14F-4D97-AF65-F5344CB8AC3E}">
        <p14:creationId xmlns:p14="http://schemas.microsoft.com/office/powerpoint/2010/main" val="165352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60A852-B1DE-4086-B6CC-06B32A813CFC}" type="slidenum">
              <a:rPr lang="en-US"/>
              <a:pPr/>
              <a:t>10</a:t>
            </a:fld>
            <a:endParaRPr lang="en-US"/>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r>
              <a:rPr lang="en-US" dirty="0" smtClean="0"/>
              <a:t>Republicans increased </a:t>
            </a:r>
            <a:r>
              <a:rPr lang="en-US" dirty="0"/>
              <a:t>their </a:t>
            </a:r>
            <a:r>
              <a:rPr lang="en-US" dirty="0" smtClean="0"/>
              <a:t>presence in </a:t>
            </a:r>
            <a:r>
              <a:rPr lang="en-US" dirty="0"/>
              <a:t>the House of Delegates, </a:t>
            </a:r>
            <a:r>
              <a:rPr lang="en-US" dirty="0" smtClean="0"/>
              <a:t>adding 6 seats.  However, Dems have nearly three times as many seats with limited competition, including 35 (vs. 4) completely uncontested seats.</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B8AC7B-D2B5-4958-B12A-27CF013354D8}" type="slidenum">
              <a:rPr lang="en-US"/>
              <a:pPr/>
              <a:t>11</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r>
              <a:rPr lang="en-US" dirty="0"/>
              <a:t>Rep </a:t>
            </a:r>
            <a:r>
              <a:rPr lang="en-US" dirty="0" smtClean="0"/>
              <a:t>lost two seats in </a:t>
            </a:r>
            <a:r>
              <a:rPr lang="en-US" dirty="0"/>
              <a:t>the Senate, </a:t>
            </a:r>
            <a:r>
              <a:rPr lang="en-US" dirty="0" smtClean="0"/>
              <a:t>and </a:t>
            </a:r>
            <a:r>
              <a:rPr lang="en-US" dirty="0"/>
              <a:t>trends looked unfavorable – </a:t>
            </a:r>
            <a:r>
              <a:rPr lang="en-US" dirty="0" smtClean="0"/>
              <a:t> Dems have 4X as many uncontested seats and the gap between Dems and Reps</a:t>
            </a:r>
            <a:r>
              <a:rPr lang="en-US" baseline="0" dirty="0" smtClean="0"/>
              <a:t> is much greater in the remaining contested seats currently controlled by Democrats than is the gap between Reps and Dems in those contested seats which Reps currently control.</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23CA848-F138-4384-9922-F02F5CCAFCA6}" type="slidenum">
              <a:rPr lang="en-US"/>
              <a:pPr/>
              <a:t>‹#›</a:t>
            </a:fld>
            <a:endParaRPr lang="en-US"/>
          </a:p>
        </p:txBody>
      </p:sp>
    </p:spTree>
    <p:extLst>
      <p:ext uri="{BB962C8B-B14F-4D97-AF65-F5344CB8AC3E}">
        <p14:creationId xmlns:p14="http://schemas.microsoft.com/office/powerpoint/2010/main" val="1680708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FC82BDF-06E9-43D3-B382-4486A565BC61}" type="slidenum">
              <a:rPr lang="en-US"/>
              <a:pPr/>
              <a:t>‹#›</a:t>
            </a:fld>
            <a:endParaRPr lang="en-US"/>
          </a:p>
        </p:txBody>
      </p:sp>
    </p:spTree>
    <p:extLst>
      <p:ext uri="{BB962C8B-B14F-4D97-AF65-F5344CB8AC3E}">
        <p14:creationId xmlns:p14="http://schemas.microsoft.com/office/powerpoint/2010/main" val="2827984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F19EC00-CD15-4BE3-B875-B1F7C8D8C327}" type="slidenum">
              <a:rPr lang="en-US"/>
              <a:pPr/>
              <a:t>‹#›</a:t>
            </a:fld>
            <a:endParaRPr lang="en-US"/>
          </a:p>
        </p:txBody>
      </p:sp>
    </p:spTree>
    <p:extLst>
      <p:ext uri="{BB962C8B-B14F-4D97-AF65-F5344CB8AC3E}">
        <p14:creationId xmlns:p14="http://schemas.microsoft.com/office/powerpoint/2010/main" val="2222856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AAB965C-5685-4A6B-B2F3-9E23830AE88E}" type="slidenum">
              <a:rPr lang="en-US"/>
              <a:pPr/>
              <a:t>‹#›</a:t>
            </a:fld>
            <a:endParaRPr lang="en-US"/>
          </a:p>
        </p:txBody>
      </p:sp>
    </p:spTree>
    <p:extLst>
      <p:ext uri="{BB962C8B-B14F-4D97-AF65-F5344CB8AC3E}">
        <p14:creationId xmlns:p14="http://schemas.microsoft.com/office/powerpoint/2010/main" val="1516291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231CBEC-BBE5-47A1-A95D-29249BA3AA35}" type="slidenum">
              <a:rPr lang="en-US"/>
              <a:pPr/>
              <a:t>‹#›</a:t>
            </a:fld>
            <a:endParaRPr lang="en-US"/>
          </a:p>
        </p:txBody>
      </p:sp>
    </p:spTree>
    <p:extLst>
      <p:ext uri="{BB962C8B-B14F-4D97-AF65-F5344CB8AC3E}">
        <p14:creationId xmlns:p14="http://schemas.microsoft.com/office/powerpoint/2010/main" val="2526238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C221313-2578-4CDB-A21C-11564711AA73}" type="slidenum">
              <a:rPr lang="en-US"/>
              <a:pPr/>
              <a:t>‹#›</a:t>
            </a:fld>
            <a:endParaRPr lang="en-US"/>
          </a:p>
        </p:txBody>
      </p:sp>
    </p:spTree>
    <p:extLst>
      <p:ext uri="{BB962C8B-B14F-4D97-AF65-F5344CB8AC3E}">
        <p14:creationId xmlns:p14="http://schemas.microsoft.com/office/powerpoint/2010/main" val="2841400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FF2AE94-60D0-4AF5-A16E-61A9A007DBF5}" type="slidenum">
              <a:rPr lang="en-US"/>
              <a:pPr/>
              <a:t>‹#›</a:t>
            </a:fld>
            <a:endParaRPr lang="en-US"/>
          </a:p>
        </p:txBody>
      </p:sp>
    </p:spTree>
    <p:extLst>
      <p:ext uri="{BB962C8B-B14F-4D97-AF65-F5344CB8AC3E}">
        <p14:creationId xmlns:p14="http://schemas.microsoft.com/office/powerpoint/2010/main" val="2398646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6447B14-7747-4156-A11F-2B9350790CDF}" type="slidenum">
              <a:rPr lang="en-US"/>
              <a:pPr/>
              <a:t>‹#›</a:t>
            </a:fld>
            <a:endParaRPr lang="en-US"/>
          </a:p>
        </p:txBody>
      </p:sp>
    </p:spTree>
    <p:extLst>
      <p:ext uri="{BB962C8B-B14F-4D97-AF65-F5344CB8AC3E}">
        <p14:creationId xmlns:p14="http://schemas.microsoft.com/office/powerpoint/2010/main" val="1250487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7B96D6D-DC64-4207-A220-CFB34D1FF1C8}" type="slidenum">
              <a:rPr lang="en-US"/>
              <a:pPr/>
              <a:t>‹#›</a:t>
            </a:fld>
            <a:endParaRPr lang="en-US"/>
          </a:p>
        </p:txBody>
      </p:sp>
    </p:spTree>
    <p:extLst>
      <p:ext uri="{BB962C8B-B14F-4D97-AF65-F5344CB8AC3E}">
        <p14:creationId xmlns:p14="http://schemas.microsoft.com/office/powerpoint/2010/main" val="1436865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D783D6D-F88B-4A05-B345-058D4926E4D5}" type="slidenum">
              <a:rPr lang="en-US"/>
              <a:pPr/>
              <a:t>‹#›</a:t>
            </a:fld>
            <a:endParaRPr lang="en-US"/>
          </a:p>
        </p:txBody>
      </p:sp>
    </p:spTree>
    <p:extLst>
      <p:ext uri="{BB962C8B-B14F-4D97-AF65-F5344CB8AC3E}">
        <p14:creationId xmlns:p14="http://schemas.microsoft.com/office/powerpoint/2010/main" val="3181293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6237D81-9693-4962-BDE8-036B79CAA079}" type="slidenum">
              <a:rPr lang="en-US"/>
              <a:pPr/>
              <a:t>‹#›</a:t>
            </a:fld>
            <a:endParaRPr lang="en-US"/>
          </a:p>
        </p:txBody>
      </p:sp>
    </p:spTree>
    <p:extLst>
      <p:ext uri="{BB962C8B-B14F-4D97-AF65-F5344CB8AC3E}">
        <p14:creationId xmlns:p14="http://schemas.microsoft.com/office/powerpoint/2010/main" val="1649634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6E9F9EF-1D9B-478E-8B56-79CCA71792F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aacc.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www.google.com/imgres?imgurl=http://2.bp.blogspot.com/_pt08zqcWYs0/S7M-uH_I6LI/AAAAAAAACbg/lBecj6zuH1o/s400/Maryland%2BGovernor%2BBob%2BEhrlich.jpg&amp;imgrefurl=http://votenomalley.blogspot.com/2010/03/bob-ehrlich-for-governor.html&amp;h=200&amp;w=155&amp;sz=11&amp;tbnid=veGHVU8ZGeJtTM:&amp;tbnh=104&amp;tbnw=81&amp;prev=/images%3Fq%3Dbob%2Behrlich%2Bphoto&amp;zoom=1&amp;q=bob+ehrlich+photo&amp;hl=en&amp;usg=__u0ZJVaLlQ-LjXJ5andnMoMhTviA=&amp;sa=X&amp;ei=I-VBTc2fFoP58AaW4LyVAg&amp;ved=0CBoQ9QEwA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457200"/>
            <a:ext cx="7772400" cy="1905000"/>
          </a:xfrm>
          <a:solidFill>
            <a:schemeClr val="accent2"/>
          </a:solidFill>
        </p:spPr>
        <p:txBody>
          <a:bodyPr/>
          <a:lstStyle/>
          <a:p>
            <a:r>
              <a:rPr lang="en-US" dirty="0" smtClean="0">
                <a:solidFill>
                  <a:schemeClr val="bg1"/>
                </a:solidFill>
              </a:rPr>
              <a:t>2010 </a:t>
            </a:r>
            <a:r>
              <a:rPr lang="en-US" dirty="0">
                <a:solidFill>
                  <a:schemeClr val="bg1"/>
                </a:solidFill>
              </a:rPr>
              <a:t>Elections: </a:t>
            </a:r>
            <a:r>
              <a:rPr lang="en-US" dirty="0" smtClean="0">
                <a:solidFill>
                  <a:schemeClr val="bg1"/>
                </a:solidFill>
              </a:rPr>
              <a:t/>
            </a:r>
            <a:br>
              <a:rPr lang="en-US" dirty="0" smtClean="0">
                <a:solidFill>
                  <a:schemeClr val="bg1"/>
                </a:solidFill>
              </a:rPr>
            </a:br>
            <a:r>
              <a:rPr lang="en-US" dirty="0" smtClean="0">
                <a:solidFill>
                  <a:schemeClr val="bg1"/>
                </a:solidFill>
              </a:rPr>
              <a:t>Consolidation of </a:t>
            </a:r>
            <a:r>
              <a:rPr lang="en-US" dirty="0">
                <a:solidFill>
                  <a:schemeClr val="bg1"/>
                </a:solidFill>
              </a:rPr>
              <a:t>a Blue Maryland?</a:t>
            </a:r>
          </a:p>
        </p:txBody>
      </p:sp>
      <p:sp>
        <p:nvSpPr>
          <p:cNvPr id="2051" name="Rectangle 3"/>
          <p:cNvSpPr>
            <a:spLocks noGrp="1" noChangeArrowheads="1"/>
          </p:cNvSpPr>
          <p:nvPr>
            <p:ph type="subTitle" idx="1"/>
          </p:nvPr>
        </p:nvSpPr>
        <p:spPr>
          <a:xfrm>
            <a:off x="914400" y="1905000"/>
            <a:ext cx="6400800" cy="2895600"/>
          </a:xfrm>
        </p:spPr>
        <p:txBody>
          <a:bodyPr/>
          <a:lstStyle/>
          <a:p>
            <a:endParaRPr lang="en-US" dirty="0" smtClean="0"/>
          </a:p>
          <a:p>
            <a:r>
              <a:rPr lang="en-US" dirty="0" smtClean="0">
                <a:latin typeface="+mj-lt"/>
              </a:rPr>
              <a:t>By </a:t>
            </a:r>
            <a:r>
              <a:rPr lang="en-US" dirty="0">
                <a:latin typeface="+mj-lt"/>
              </a:rPr>
              <a:t>Dan </a:t>
            </a:r>
            <a:r>
              <a:rPr lang="en-US" dirty="0" err="1">
                <a:latin typeface="+mj-lt"/>
              </a:rPr>
              <a:t>Nataf</a:t>
            </a:r>
            <a:r>
              <a:rPr lang="en-US" dirty="0">
                <a:latin typeface="+mj-lt"/>
              </a:rPr>
              <a:t>, Ph.D.</a:t>
            </a:r>
          </a:p>
          <a:p>
            <a:r>
              <a:rPr lang="en-US" dirty="0">
                <a:latin typeface="+mj-lt"/>
              </a:rPr>
              <a:t>Director, Center for the </a:t>
            </a:r>
            <a:r>
              <a:rPr lang="en-US">
                <a:latin typeface="+mj-lt"/>
              </a:rPr>
              <a:t>Study </a:t>
            </a:r>
            <a:r>
              <a:rPr lang="en-US" smtClean="0">
                <a:latin typeface="+mj-lt"/>
              </a:rPr>
              <a:t/>
            </a:r>
            <a:br>
              <a:rPr lang="en-US" smtClean="0">
                <a:latin typeface="+mj-lt"/>
              </a:rPr>
            </a:br>
            <a:r>
              <a:rPr lang="en-US" smtClean="0">
                <a:latin typeface="+mj-lt"/>
              </a:rPr>
              <a:t>of </a:t>
            </a:r>
            <a:r>
              <a:rPr lang="en-US" dirty="0">
                <a:latin typeface="+mj-lt"/>
              </a:rPr>
              <a:t>Local Issues</a:t>
            </a:r>
          </a:p>
          <a:p>
            <a:r>
              <a:rPr lang="en-US" dirty="0">
                <a:latin typeface="+mj-lt"/>
              </a:rPr>
              <a:t>Anne Arundel Community College</a:t>
            </a:r>
          </a:p>
          <a:p>
            <a:r>
              <a:rPr lang="en-US" dirty="0">
                <a:latin typeface="+mj-lt"/>
              </a:rPr>
              <a:t>www2.aacc.edu/csli</a:t>
            </a:r>
          </a:p>
          <a:p>
            <a:endParaRPr lang="en-US" dirty="0"/>
          </a:p>
        </p:txBody>
      </p:sp>
      <p:pic>
        <p:nvPicPr>
          <p:cNvPr id="2053" name="Picture 5" descr="defaul2">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1922" y="5581650"/>
            <a:ext cx="2905125" cy="3619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1066800" y="685800"/>
            <a:ext cx="7086600" cy="457200"/>
          </a:xfrm>
        </p:spPr>
        <p:txBody>
          <a:bodyPr/>
          <a:lstStyle/>
          <a:p>
            <a:r>
              <a:rPr lang="en-US" sz="2000" b="1" i="1" dirty="0" smtClean="0"/>
              <a:t>Polarization within the House of Delegates…</a:t>
            </a:r>
            <a:endParaRPr lang="en-US" sz="2000" b="1" i="1" dirty="0"/>
          </a:p>
        </p:txBody>
      </p:sp>
      <p:sp>
        <p:nvSpPr>
          <p:cNvPr id="18435" name="Rectangle 3"/>
          <p:cNvSpPr>
            <a:spLocks noGrp="1" noChangeArrowheads="1"/>
          </p:cNvSpPr>
          <p:nvPr>
            <p:ph type="subTitle" idx="1"/>
          </p:nvPr>
        </p:nvSpPr>
        <p:spPr>
          <a:xfrm>
            <a:off x="762000" y="1143000"/>
            <a:ext cx="7543800" cy="304800"/>
          </a:xfrm>
        </p:spPr>
        <p:txBody>
          <a:bodyPr/>
          <a:lstStyle/>
          <a:p>
            <a:pPr algn="l"/>
            <a:r>
              <a:rPr lang="en-US" sz="1800"/>
              <a:t>General Assembly - House of Delegates – Democratic Hegemony Reinforced</a:t>
            </a:r>
          </a:p>
          <a:p>
            <a:pPr algn="l"/>
            <a:endParaRPr lang="en-US" sz="1800"/>
          </a:p>
          <a:p>
            <a:pPr algn="l"/>
            <a:endParaRPr lang="en-US" sz="1800"/>
          </a:p>
          <a:p>
            <a:pPr>
              <a:buFontTx/>
              <a:buChar char="•"/>
            </a:pPr>
            <a:endParaRPr lang="en-US" sz="1800"/>
          </a:p>
        </p:txBody>
      </p:sp>
      <p:graphicFrame>
        <p:nvGraphicFramePr>
          <p:cNvPr id="19428" name="Group 996"/>
          <p:cNvGraphicFramePr>
            <a:graphicFrameLocks noGrp="1"/>
          </p:cNvGraphicFramePr>
          <p:nvPr>
            <p:extLst>
              <p:ext uri="{D42A27DB-BD31-4B8C-83A1-F6EECF244321}">
                <p14:modId xmlns:p14="http://schemas.microsoft.com/office/powerpoint/2010/main" val="3660567594"/>
              </p:ext>
            </p:extLst>
          </p:nvPr>
        </p:nvGraphicFramePr>
        <p:xfrm>
          <a:off x="609599" y="1676400"/>
          <a:ext cx="8349617" cy="2709288"/>
        </p:xfrm>
        <a:graphic>
          <a:graphicData uri="http://schemas.openxmlformats.org/drawingml/2006/table">
            <a:tbl>
              <a:tblPr/>
              <a:tblGrid>
                <a:gridCol w="1227455"/>
                <a:gridCol w="609600"/>
                <a:gridCol w="643354"/>
                <a:gridCol w="789835"/>
                <a:gridCol w="789835"/>
                <a:gridCol w="969122"/>
                <a:gridCol w="762000"/>
                <a:gridCol w="987743"/>
                <a:gridCol w="688657"/>
                <a:gridCol w="882016"/>
              </a:tblGrid>
              <a:tr h="829929">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Party</a:t>
                      </a:r>
                      <a:endParaRPr kumimoji="0" lang="en-US" sz="16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gridSpan="3">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House of Delegates </a:t>
                      </a:r>
                    </a:p>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 Seats</a:t>
                      </a:r>
                      <a:endParaRPr kumimoji="0" lang="en-US" sz="16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Votes</a:t>
                      </a:r>
                    </a:p>
                    <a:p>
                      <a:pPr marL="0" marR="0" lvl="0" indent="0" algn="ctr" defTabSz="914400" rtl="0" eaLnBrk="1" fontAlgn="t"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Solid D</a:t>
                      </a:r>
                      <a:br>
                        <a:rPr kumimoji="0" lang="en-US" sz="1400" b="1" i="0" u="none" strike="noStrike" cap="none" normalizeH="0" baseline="0" dirty="0" smtClean="0">
                          <a:ln>
                            <a:noFill/>
                          </a:ln>
                          <a:solidFill>
                            <a:schemeClr val="tx1"/>
                          </a:solidFill>
                          <a:effectLst/>
                          <a:latin typeface="Times New Roman" pitchFamily="18" charset="0"/>
                        </a:rPr>
                      </a:br>
                      <a:endParaRPr kumimoji="0" lang="en-US" sz="14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&lt;39 Rep Vote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Lean D</a:t>
                      </a:r>
                    </a:p>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
                      </a:r>
                      <a:br>
                        <a:rPr kumimoji="0" lang="en-US" sz="1400" b="1" i="0" u="none" strike="noStrike" cap="none" normalizeH="0" baseline="0" dirty="0" smtClean="0">
                          <a:ln>
                            <a:noFill/>
                          </a:ln>
                          <a:solidFill>
                            <a:schemeClr val="tx1"/>
                          </a:solidFill>
                          <a:effectLst/>
                          <a:latin typeface="Times New Roman" pitchFamily="18" charset="0"/>
                        </a:rPr>
                      </a:br>
                      <a:r>
                        <a:rPr kumimoji="0" lang="en-US" sz="1400" b="1" i="0" u="none" strike="noStrike" cap="none" normalizeH="0" baseline="0" dirty="0" smtClean="0">
                          <a:ln>
                            <a:noFill/>
                          </a:ln>
                          <a:solidFill>
                            <a:schemeClr val="tx1"/>
                          </a:solidFill>
                          <a:effectLst/>
                          <a:latin typeface="Times New Roman" pitchFamily="18" charset="0"/>
                        </a:rPr>
                        <a:t>40-45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Contested</a:t>
                      </a:r>
                    </a:p>
                    <a:p>
                      <a:pPr marL="0" marR="0" lvl="0" indent="0" algn="ctr"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46-54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Lean R</a:t>
                      </a:r>
                    </a:p>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
                      </a:r>
                      <a:br>
                        <a:rPr kumimoji="0" lang="en-US" sz="1400" b="1" i="0" u="none" strike="noStrike" cap="none" normalizeH="0" baseline="0" dirty="0" smtClean="0">
                          <a:ln>
                            <a:noFill/>
                          </a:ln>
                          <a:solidFill>
                            <a:schemeClr val="tx1"/>
                          </a:solidFill>
                          <a:effectLst/>
                          <a:latin typeface="Times New Roman" pitchFamily="18" charset="0"/>
                        </a:rPr>
                      </a:br>
                      <a:r>
                        <a:rPr kumimoji="0" lang="en-US" sz="1400" b="1" i="0" u="none" strike="noStrike" cap="none" normalizeH="0" baseline="0" dirty="0" smtClean="0">
                          <a:ln>
                            <a:noFill/>
                          </a:ln>
                          <a:solidFill>
                            <a:schemeClr val="tx1"/>
                          </a:solidFill>
                          <a:effectLst/>
                          <a:latin typeface="Times New Roman" pitchFamily="18" charset="0"/>
                        </a:rPr>
                        <a:t>55-60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Solid R</a:t>
                      </a:r>
                    </a:p>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
                      </a:r>
                      <a:br>
                        <a:rPr kumimoji="0" lang="en-US" sz="1400" b="1" i="0" u="none" strike="noStrike" cap="none" normalizeH="0" baseline="0" dirty="0" smtClean="0">
                          <a:ln>
                            <a:noFill/>
                          </a:ln>
                          <a:solidFill>
                            <a:schemeClr val="tx1"/>
                          </a:solidFill>
                          <a:effectLst/>
                          <a:latin typeface="Times New Roman" pitchFamily="18" charset="0"/>
                        </a:rPr>
                      </a:br>
                      <a:r>
                        <a:rPr kumimoji="0" lang="en-US" sz="1400" b="1" i="0" u="none" strike="noStrike" cap="none" normalizeH="0" baseline="0" dirty="0" smtClean="0">
                          <a:ln>
                            <a:noFill/>
                          </a:ln>
                          <a:solidFill>
                            <a:schemeClr val="tx1"/>
                          </a:solidFill>
                          <a:effectLst/>
                          <a:latin typeface="Times New Roman" pitchFamily="18" charset="0"/>
                        </a:rPr>
                        <a:t>&gt;60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57785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Overall</a:t>
                      </a:r>
                      <a:endParaRPr kumimoji="0" lang="en-US" sz="16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2002</a:t>
                      </a:r>
                      <a:endParaRPr kumimoji="0" lang="en-US" sz="16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2006</a:t>
                      </a:r>
                      <a:endParaRPr kumimoji="0" lang="en-US" sz="16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2010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2010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FF"/>
                          </a:solidFill>
                          <a:effectLst/>
                          <a:latin typeface="Times New Roman" pitchFamily="18" charset="0"/>
                        </a:rPr>
                        <a:t>80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FF"/>
                          </a:solidFill>
                          <a:effectLst/>
                          <a:latin typeface="Times New Roman" pitchFamily="18"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7030A0"/>
                          </a:solidFill>
                          <a:effectLst/>
                          <a:latin typeface="Times New Roman" pitchFamily="18" charset="0"/>
                        </a:rPr>
                        <a:t>19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0000"/>
                          </a:solidFill>
                          <a:effectLst/>
                          <a:latin typeface="Times New Roman" pitchFamily="18" charset="0"/>
                        </a:rPr>
                        <a:t>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0000"/>
                          </a:solidFill>
                          <a:effectLst/>
                          <a:latin typeface="Times New Roman" pitchFamily="18" charset="0"/>
                        </a:rPr>
                        <a:t>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57558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accent2"/>
                          </a:solidFill>
                          <a:effectLst/>
                          <a:latin typeface="Times New Roman" pitchFamily="18" charset="0"/>
                          <a:cs typeface="Times New Roman" pitchFamily="18" charset="0"/>
                        </a:rPr>
                        <a:t>Democrat</a:t>
                      </a:r>
                      <a:endParaRPr kumimoji="0" lang="en-US" sz="1600" b="1" i="0" u="none" strike="noStrike" cap="none" normalizeH="0" baseline="0" smtClean="0">
                        <a:ln>
                          <a:noFill/>
                        </a:ln>
                        <a:solidFill>
                          <a:schemeClr val="accent2"/>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accent2"/>
                          </a:solidFill>
                          <a:effectLst/>
                          <a:latin typeface="Times New Roman" pitchFamily="18" charset="0"/>
                          <a:cs typeface="Times New Roman" pitchFamily="18" charset="0"/>
                        </a:rPr>
                        <a:t>98</a:t>
                      </a:r>
                      <a:endParaRPr kumimoji="0" lang="en-US" sz="1600" b="1" i="0" u="none" strike="noStrike" cap="none" normalizeH="0" baseline="0" dirty="0" smtClean="0">
                        <a:ln>
                          <a:noFill/>
                        </a:ln>
                        <a:solidFill>
                          <a:schemeClr val="accent2"/>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accent2"/>
                          </a:solidFill>
                          <a:effectLst/>
                          <a:latin typeface="Times New Roman" pitchFamily="18" charset="0"/>
                          <a:cs typeface="Times New Roman" pitchFamily="18" charset="0"/>
                        </a:rPr>
                        <a:t>104</a:t>
                      </a:r>
                      <a:endParaRPr kumimoji="0" lang="en-US" sz="1600" b="1" i="0" u="none" strike="noStrike" cap="none" normalizeH="0" baseline="0" dirty="0" smtClean="0">
                        <a:ln>
                          <a:noFill/>
                        </a:ln>
                        <a:solidFill>
                          <a:schemeClr val="accent2"/>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accent2"/>
                          </a:solidFill>
                          <a:effectLst/>
                          <a:latin typeface="Times New Roman" pitchFamily="18" charset="0"/>
                        </a:rPr>
                        <a:t>98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accent2"/>
                          </a:solidFill>
                          <a:effectLst/>
                          <a:latin typeface="Times New Roman" pitchFamily="18" charset="0"/>
                        </a:rPr>
                        <a:t>16935 (63%)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2"/>
                          </a:solidFill>
                          <a:effectLst/>
                          <a:latin typeface="Times New Roman" pitchFamily="18" charset="0"/>
                        </a:rPr>
                        <a:t>No</a:t>
                      </a:r>
                    </a:p>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2"/>
                          </a:solidFill>
                          <a:effectLst/>
                          <a:latin typeface="Times New Roman" pitchFamily="18" charset="0"/>
                        </a:rPr>
                        <a:t>Contest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accent2"/>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3366"/>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accent2"/>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3366"/>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accent2"/>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3366"/>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0000"/>
                          </a:solidFill>
                          <a:effectLst/>
                          <a:latin typeface="Times New Roman" pitchFamily="18" charset="0"/>
                        </a:rPr>
                        <a:t>No </a:t>
                      </a:r>
                      <a:br>
                        <a:rPr kumimoji="0" lang="en-US" sz="1600" b="1" i="0" u="none" strike="noStrike" cap="none" normalizeH="0" baseline="0" dirty="0" smtClean="0">
                          <a:ln>
                            <a:noFill/>
                          </a:ln>
                          <a:solidFill>
                            <a:srgbClr val="FF0000"/>
                          </a:solidFill>
                          <a:effectLst/>
                          <a:latin typeface="Times New Roman" pitchFamily="18" charset="0"/>
                        </a:rPr>
                      </a:br>
                      <a:r>
                        <a:rPr kumimoji="0" lang="en-US" sz="1600" b="1" i="0" u="none" strike="noStrike" cap="none" normalizeH="0" baseline="0" dirty="0" smtClean="0">
                          <a:ln>
                            <a:noFill/>
                          </a:ln>
                          <a:solidFill>
                            <a:srgbClr val="FF0000"/>
                          </a:solidFill>
                          <a:effectLst/>
                          <a:latin typeface="Times New Roman" pitchFamily="18" charset="0"/>
                        </a:rPr>
                        <a:t>Contest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60743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0000"/>
                          </a:solidFill>
                          <a:effectLst/>
                          <a:latin typeface="Times New Roman" pitchFamily="18" charset="0"/>
                          <a:cs typeface="Times New Roman" pitchFamily="18" charset="0"/>
                        </a:rPr>
                        <a:t>Republican</a:t>
                      </a:r>
                      <a:endParaRPr kumimoji="0" lang="en-US" sz="1600" b="1" i="0" u="none" strike="noStrike" cap="none" normalizeH="0" baseline="0" smtClean="0">
                        <a:ln>
                          <a:noFill/>
                        </a:ln>
                        <a:solidFill>
                          <a:srgbClr val="FF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0000"/>
                          </a:solidFill>
                          <a:effectLst/>
                          <a:latin typeface="Times New Roman" pitchFamily="18" charset="0"/>
                          <a:cs typeface="Times New Roman" pitchFamily="18" charset="0"/>
                        </a:rPr>
                        <a:t>43</a:t>
                      </a:r>
                      <a:endParaRPr kumimoji="0" lang="en-US" sz="1600" b="1" i="0" u="none" strike="noStrike" cap="none" normalizeH="0" baseline="0" smtClean="0">
                        <a:ln>
                          <a:noFill/>
                        </a:ln>
                        <a:solidFill>
                          <a:srgbClr val="FF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0000"/>
                          </a:solidFill>
                          <a:effectLst/>
                          <a:latin typeface="Times New Roman" pitchFamily="18" charset="0"/>
                          <a:cs typeface="Times New Roman" pitchFamily="18" charset="0"/>
                        </a:rPr>
                        <a:t>37</a:t>
                      </a:r>
                      <a:endParaRPr kumimoji="0" lang="en-US" sz="1600" b="1" i="0" u="none" strike="noStrike" cap="none" normalizeH="0" baseline="0" dirty="0" smtClean="0">
                        <a:ln>
                          <a:noFill/>
                        </a:ln>
                        <a:solidFill>
                          <a:srgbClr val="FF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0000"/>
                          </a:solidFill>
                          <a:effectLst/>
                          <a:latin typeface="Times New Roman" pitchFamily="18" charset="0"/>
                        </a:rPr>
                        <a:t>43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0000"/>
                          </a:solidFill>
                          <a:effectLst/>
                          <a:latin typeface="Times New Roman" pitchFamily="18" charset="0"/>
                        </a:rPr>
                        <a:t>9924 (37%)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accent2"/>
                          </a:solidFill>
                          <a:effectLst/>
                          <a:latin typeface="Times New Roman" pitchFamily="18" charset="0"/>
                        </a:rPr>
                        <a:t>35</a:t>
                      </a:r>
                      <a:endParaRPr kumimoji="0" lang="en-US" sz="1600" b="1" i="0" u="none" strike="noStrike" cap="none" normalizeH="0" baseline="0" dirty="0" smtClean="0">
                        <a:ln>
                          <a:noFill/>
                        </a:ln>
                        <a:solidFill>
                          <a:schemeClr val="accent2"/>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3366"/>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3366"/>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3366"/>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0000"/>
                          </a:solidFill>
                          <a:effectLst/>
                          <a:latin typeface="Times New Roman" pitchFamily="18"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cxnSp>
        <p:nvCxnSpPr>
          <p:cNvPr id="3" name="Straight Connector 2"/>
          <p:cNvCxnSpPr/>
          <p:nvPr/>
        </p:nvCxnSpPr>
        <p:spPr>
          <a:xfrm>
            <a:off x="4724400" y="1676400"/>
            <a:ext cx="0" cy="2709288"/>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67" name="Rectangle 4"/>
          <p:cNvSpPr>
            <a:spLocks noChangeArrowheads="1"/>
          </p:cNvSpPr>
          <p:nvPr/>
        </p:nvSpPr>
        <p:spPr bwMode="auto">
          <a:xfrm>
            <a:off x="533400" y="228600"/>
            <a:ext cx="7772400" cy="5334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b="1" dirty="0">
                <a:solidFill>
                  <a:schemeClr val="bg1"/>
                </a:solidFill>
              </a:rPr>
              <a:t>2010 Elections: Consolidation of a Blue Maryland?</a:t>
            </a:r>
          </a:p>
        </p:txBody>
      </p:sp>
      <p:cxnSp>
        <p:nvCxnSpPr>
          <p:cNvPr id="4" name="Straight Arrow Connector 3"/>
          <p:cNvCxnSpPr/>
          <p:nvPr/>
        </p:nvCxnSpPr>
        <p:spPr>
          <a:xfrm>
            <a:off x="5181600" y="3657600"/>
            <a:ext cx="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8534400" y="3660913"/>
            <a:ext cx="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subTitle" idx="1"/>
          </p:nvPr>
        </p:nvSpPr>
        <p:spPr>
          <a:xfrm>
            <a:off x="762000" y="1143000"/>
            <a:ext cx="7696200" cy="381000"/>
          </a:xfrm>
        </p:spPr>
        <p:txBody>
          <a:bodyPr/>
          <a:lstStyle/>
          <a:p>
            <a:r>
              <a:rPr lang="en-US" sz="1800" dirty="0"/>
              <a:t>General Assembly - Senate – </a:t>
            </a:r>
            <a:r>
              <a:rPr lang="en-US" sz="1800" dirty="0" smtClean="0"/>
              <a:t>Democratic Hegemony Continues</a:t>
            </a:r>
            <a:endParaRPr lang="en-US" sz="1800" dirty="0"/>
          </a:p>
          <a:p>
            <a:pPr algn="l"/>
            <a:endParaRPr lang="en-US" sz="1800" dirty="0"/>
          </a:p>
          <a:p>
            <a:pPr algn="l"/>
            <a:endParaRPr lang="en-US" sz="1800" dirty="0"/>
          </a:p>
          <a:p>
            <a:pPr>
              <a:buFontTx/>
              <a:buChar char="•"/>
            </a:pPr>
            <a:endParaRPr lang="en-US" sz="1800" dirty="0"/>
          </a:p>
        </p:txBody>
      </p:sp>
      <p:graphicFrame>
        <p:nvGraphicFramePr>
          <p:cNvPr id="19757" name="Group 301"/>
          <p:cNvGraphicFramePr>
            <a:graphicFrameLocks noGrp="1"/>
          </p:cNvGraphicFramePr>
          <p:nvPr>
            <p:extLst>
              <p:ext uri="{D42A27DB-BD31-4B8C-83A1-F6EECF244321}">
                <p14:modId xmlns:p14="http://schemas.microsoft.com/office/powerpoint/2010/main" val="4274257517"/>
              </p:ext>
            </p:extLst>
          </p:nvPr>
        </p:nvGraphicFramePr>
        <p:xfrm>
          <a:off x="533400" y="1524000"/>
          <a:ext cx="8303187" cy="2895600"/>
        </p:xfrm>
        <a:graphic>
          <a:graphicData uri="http://schemas.openxmlformats.org/drawingml/2006/table">
            <a:tbl>
              <a:tblPr/>
              <a:tblGrid>
                <a:gridCol w="1227455"/>
                <a:gridCol w="639091"/>
                <a:gridCol w="639091"/>
                <a:gridCol w="639091"/>
                <a:gridCol w="1378579"/>
                <a:gridCol w="770460"/>
                <a:gridCol w="1308587"/>
                <a:gridCol w="938530"/>
                <a:gridCol w="762303"/>
              </a:tblGrid>
              <a:tr h="40322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Party</a:t>
                      </a:r>
                      <a:endParaRPr kumimoji="0" lang="en-US" sz="18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Senate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Average # of Votes</a:t>
                      </a: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 </a:t>
                      </a:r>
                      <a:b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br>
                      <a:r>
                        <a:rPr kumimoji="0" lang="en-US" sz="1400" b="1" i="0" u="none" strike="noStrike" cap="none" normalizeH="0" baseline="0" dirty="0" smtClean="0">
                          <a:ln>
                            <a:noFill/>
                          </a:ln>
                          <a:solidFill>
                            <a:schemeClr val="tx1"/>
                          </a:solidFill>
                          <a:effectLst/>
                          <a:latin typeface="Times New Roman" pitchFamily="18" charset="0"/>
                          <a:cs typeface="Times New Roman" pitchFamily="18" charset="0"/>
                        </a:rPr>
                        <a:t>(contested elections only</a:t>
                      </a: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en-US" sz="12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3225">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2002</a:t>
                      </a:r>
                      <a:endParaRPr kumimoji="0" lang="en-US" sz="16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2006</a:t>
                      </a:r>
                      <a:endParaRPr kumimoji="0" lang="en-US" sz="16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2010</a:t>
                      </a:r>
                    </a:p>
                    <a:p>
                      <a:pPr marL="0" marR="0" lvl="0" indent="0" algn="ctr" defTabSz="914400" rtl="0" eaLnBrk="1" fontAlgn="t"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Uncontested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Ave. votes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Contested</a:t>
                      </a:r>
                    </a:p>
                    <a:p>
                      <a:pPr marL="0" marR="0" lvl="0" indent="0" algn="ctr" defTabSz="914400" rtl="0" eaLnBrk="1" fontAlgn="t"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2010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Gap</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16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accent2"/>
                          </a:solidFill>
                          <a:effectLst/>
                          <a:latin typeface="Times New Roman" pitchFamily="18" charset="0"/>
                          <a:cs typeface="Times New Roman" pitchFamily="18" charset="0"/>
                        </a:rPr>
                        <a:t>Democrat</a:t>
                      </a:r>
                      <a:endParaRPr kumimoji="0" lang="en-US" sz="1600" b="1" i="0" u="none" strike="noStrike" cap="none" normalizeH="0" baseline="0" smtClean="0">
                        <a:ln>
                          <a:noFill/>
                        </a:ln>
                        <a:solidFill>
                          <a:schemeClr val="accent2"/>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accent2"/>
                          </a:solidFill>
                          <a:effectLst/>
                          <a:latin typeface="Times New Roman" pitchFamily="18" charset="0"/>
                        </a:rPr>
                        <a:t>33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accent2"/>
                          </a:solidFill>
                          <a:effectLst/>
                          <a:latin typeface="Times New Roman" pitchFamily="18" charset="0"/>
                        </a:rPr>
                        <a:t>33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accent2"/>
                          </a:solidFill>
                          <a:effectLst/>
                          <a:latin typeface="Times New Roman" pitchFamily="18" charset="0"/>
                        </a:rPr>
                        <a:t>35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accent2"/>
                          </a:solidFill>
                          <a:effectLst/>
                          <a:latin typeface="Times New Roman" pitchFamily="18" charset="0"/>
                        </a:rPr>
                        <a:t>15 (43%)</a:t>
                      </a:r>
                      <a:endParaRPr kumimoji="0" lang="en-US" sz="1600" b="1" i="0" u="none" strike="noStrike" cap="none" normalizeH="0" baseline="0" dirty="0" smtClean="0">
                        <a:ln>
                          <a:noFill/>
                        </a:ln>
                        <a:solidFill>
                          <a:schemeClr val="accent2"/>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accent2"/>
                          </a:solidFill>
                          <a:effectLst/>
                          <a:latin typeface="Times New Roman" pitchFamily="18" charset="0"/>
                        </a:rPr>
                        <a:t>27347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accent2"/>
                          </a:solidFill>
                          <a:effectLst/>
                          <a:latin typeface="Times New Roman" pitchFamily="18" charset="0"/>
                        </a:rPr>
                        <a:t>20</a:t>
                      </a:r>
                    </a:p>
                    <a:p>
                      <a:pPr marL="0" marR="0" lvl="0" indent="0" algn="ctr" defTabSz="914400" rtl="0" eaLnBrk="1" fontAlgn="t"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accent2"/>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accent2"/>
                          </a:solidFill>
                          <a:effectLst/>
                          <a:latin typeface="Times New Roman" pitchFamily="18" charset="0"/>
                        </a:rPr>
                        <a:t>26705 D</a:t>
                      </a:r>
                      <a:br>
                        <a:rPr kumimoji="0" lang="en-US" sz="1600" b="1" i="0" u="none" strike="noStrike" cap="none" normalizeH="0" baseline="0" dirty="0" smtClean="0">
                          <a:ln>
                            <a:noFill/>
                          </a:ln>
                          <a:solidFill>
                            <a:schemeClr val="accent2"/>
                          </a:solidFill>
                          <a:effectLst/>
                          <a:latin typeface="Times New Roman" pitchFamily="18" charset="0"/>
                        </a:rPr>
                      </a:br>
                      <a:r>
                        <a:rPr kumimoji="0" lang="en-US" sz="1600" b="1" i="0" u="none" strike="noStrike" cap="none" normalizeH="0" baseline="0" dirty="0" smtClean="0">
                          <a:ln>
                            <a:noFill/>
                          </a:ln>
                          <a:solidFill>
                            <a:srgbClr val="FF0000"/>
                          </a:solidFill>
                          <a:effectLst/>
                          <a:latin typeface="Times New Roman" pitchFamily="18" charset="0"/>
                        </a:rPr>
                        <a:t>8426 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FF"/>
                          </a:solidFill>
                          <a:effectLst/>
                          <a:latin typeface="Times New Roman" pitchFamily="18" charset="0"/>
                        </a:rPr>
                        <a:t>18279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864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0000"/>
                          </a:solidFill>
                          <a:effectLst/>
                          <a:latin typeface="Times New Roman" pitchFamily="18" charset="0"/>
                          <a:cs typeface="Times New Roman" pitchFamily="18" charset="0"/>
                        </a:rPr>
                        <a:t>Republican</a:t>
                      </a:r>
                      <a:endParaRPr kumimoji="0" lang="en-US" sz="1600" b="1" i="0" u="none" strike="noStrike" cap="none" normalizeH="0" baseline="0" smtClean="0">
                        <a:ln>
                          <a:noFill/>
                        </a:ln>
                        <a:solidFill>
                          <a:srgbClr val="FF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0000"/>
                          </a:solidFill>
                          <a:effectLst/>
                          <a:latin typeface="Times New Roman" pitchFamily="18" charset="0"/>
                        </a:rPr>
                        <a:t>14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0000"/>
                          </a:solidFill>
                          <a:effectLst/>
                          <a:latin typeface="Times New Roman" pitchFamily="18" charset="0"/>
                        </a:rPr>
                        <a:t>14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0000"/>
                          </a:solidFill>
                          <a:effectLst/>
                          <a:latin typeface="Times New Roman" pitchFamily="18" charset="0"/>
                        </a:rPr>
                        <a:t>12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1" i="0" u="none" strike="noStrike" kern="1200" cap="none" normalizeH="0" baseline="0" dirty="0" smtClean="0">
                          <a:ln>
                            <a:noFill/>
                          </a:ln>
                          <a:solidFill>
                            <a:srgbClr val="FF0000"/>
                          </a:solidFill>
                          <a:effectLst/>
                          <a:latin typeface="Times New Roman" pitchFamily="18" charset="0"/>
                          <a:ea typeface="+mn-ea"/>
                          <a:cs typeface="+mn-cs"/>
                        </a:rPr>
                        <a:t>4  (33%)</a:t>
                      </a:r>
                      <a:endParaRPr kumimoji="0" lang="en-US" sz="1600" b="1" i="0" u="none" strike="noStrike" kern="1200" cap="none" normalizeH="0" baseline="0" dirty="0" smtClean="0">
                        <a:ln>
                          <a:noFill/>
                        </a:ln>
                        <a:solidFill>
                          <a:srgbClr val="FF0000"/>
                        </a:solidFill>
                        <a:effectLst/>
                        <a:latin typeface="Times New Roman" pitchFamily="18" charset="0"/>
                        <a:ea typeface="+mn-ea"/>
                        <a:cs typeface="+mn-cs"/>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1" i="0" u="none" strike="noStrike" kern="1200" cap="none" normalizeH="0" baseline="0" dirty="0" smtClean="0">
                          <a:ln>
                            <a:noFill/>
                          </a:ln>
                          <a:solidFill>
                            <a:srgbClr val="FF0000"/>
                          </a:solidFill>
                          <a:effectLst/>
                          <a:latin typeface="Times New Roman" pitchFamily="18" charset="0"/>
                          <a:ea typeface="+mn-ea"/>
                          <a:cs typeface="+mn-cs"/>
                        </a:rPr>
                        <a:t>37377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600" b="1" i="0" u="none" strike="noStrike" kern="1200" cap="none" normalizeH="0" baseline="0" dirty="0" smtClean="0">
                          <a:ln>
                            <a:noFill/>
                          </a:ln>
                          <a:solidFill>
                            <a:srgbClr val="FF0000"/>
                          </a:solidFill>
                          <a:effectLst/>
                          <a:latin typeface="Times New Roman" pitchFamily="18" charset="0"/>
                          <a:ea typeface="+mn-ea"/>
                          <a:cs typeface="+mn-cs"/>
                        </a:rPr>
                        <a:t>8</a:t>
                      </a:r>
                    </a:p>
                    <a:p>
                      <a:pPr algn="ctr" fontAlgn="b"/>
                      <a:endParaRPr kumimoji="0" lang="en-US" sz="1600" b="1" i="0" u="none" strike="noStrike" kern="1200" cap="none" normalizeH="0" baseline="0" dirty="0">
                        <a:ln>
                          <a:noFill/>
                        </a:ln>
                        <a:solidFill>
                          <a:schemeClr val="accent2"/>
                        </a:solidFill>
                        <a:effectLst/>
                        <a:latin typeface="Times New Roman" pitchFamily="18" charset="0"/>
                        <a:ea typeface="+mn-ea"/>
                        <a:cs typeface="+mn-cs"/>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kumimoji="0" lang="en-US" sz="1600" b="1" i="0" u="none" strike="noStrike" kern="1200" cap="none" normalizeH="0" baseline="0" dirty="0" smtClean="0">
                          <a:ln>
                            <a:noFill/>
                          </a:ln>
                          <a:solidFill>
                            <a:srgbClr val="FF0000"/>
                          </a:solidFill>
                          <a:effectLst/>
                          <a:latin typeface="Times New Roman" pitchFamily="18" charset="0"/>
                          <a:ea typeface="+mn-ea"/>
                          <a:cs typeface="+mn-cs"/>
                        </a:rPr>
                        <a:t>29648  R</a:t>
                      </a:r>
                    </a:p>
                    <a:p>
                      <a:pPr algn="ctr" fontAlgn="b"/>
                      <a:r>
                        <a:rPr kumimoji="0" lang="en-US" sz="1600" b="1" i="0" u="none" strike="noStrike" kern="1200" cap="none" normalizeH="0" baseline="0" dirty="0" smtClean="0">
                          <a:ln>
                            <a:noFill/>
                          </a:ln>
                          <a:solidFill>
                            <a:srgbClr val="0000FF"/>
                          </a:solidFill>
                          <a:effectLst/>
                          <a:latin typeface="Times New Roman" pitchFamily="18" charset="0"/>
                          <a:ea typeface="+mn-ea"/>
                          <a:cs typeface="+mn-cs"/>
                        </a:rPr>
                        <a:t>15911 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kumimoji="0" lang="en-US" sz="1600" b="1" i="0" u="none" strike="noStrike" kern="1200" cap="none" normalizeH="0" baseline="0" dirty="0" smtClean="0">
                          <a:ln>
                            <a:noFill/>
                          </a:ln>
                          <a:solidFill>
                            <a:srgbClr val="FF0000"/>
                          </a:solidFill>
                          <a:effectLst/>
                          <a:latin typeface="Times New Roman" pitchFamily="18" charset="0"/>
                          <a:ea typeface="+mn-ea"/>
                          <a:cs typeface="+mn-cs"/>
                        </a:rPr>
                        <a:t>13737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322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Overall</a:t>
                      </a:r>
                    </a:p>
                    <a:p>
                      <a:pPr marL="0" marR="0" lvl="0" indent="0" algn="l" defTabSz="914400" rtl="0" eaLnBrk="1" fontAlgn="t"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47</a:t>
                      </a:r>
                      <a:endParaRPr kumimoji="0" lang="en-US" sz="16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47 </a:t>
                      </a:r>
                      <a:endParaRPr kumimoji="0" lang="en-US" sz="16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47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Gap     11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10030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12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9760" name="Rectangle 304"/>
          <p:cNvSpPr>
            <a:spLocks noGrp="1" noChangeArrowheads="1"/>
          </p:cNvSpPr>
          <p:nvPr>
            <p:ph type="ctrTitle"/>
          </p:nvPr>
        </p:nvSpPr>
        <p:spPr>
          <a:xfrm>
            <a:off x="1066800" y="685800"/>
            <a:ext cx="7086600" cy="457200"/>
          </a:xfrm>
          <a:noFill/>
          <a:ln/>
        </p:spPr>
        <p:txBody>
          <a:bodyPr/>
          <a:lstStyle/>
          <a:p>
            <a:r>
              <a:rPr lang="en-US" sz="1800" b="1" i="1" dirty="0" smtClean="0"/>
              <a:t>Maryland Senate</a:t>
            </a:r>
            <a:endParaRPr lang="en-US" sz="1800" b="1" i="1" dirty="0"/>
          </a:p>
        </p:txBody>
      </p:sp>
      <p:sp>
        <p:nvSpPr>
          <p:cNvPr id="57" name="Rectangle 4"/>
          <p:cNvSpPr>
            <a:spLocks noChangeArrowheads="1"/>
          </p:cNvSpPr>
          <p:nvPr/>
        </p:nvSpPr>
        <p:spPr bwMode="auto">
          <a:xfrm>
            <a:off x="533400" y="228600"/>
            <a:ext cx="7772400" cy="5334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b="1" dirty="0">
                <a:solidFill>
                  <a:schemeClr val="bg1"/>
                </a:solidFill>
              </a:rPr>
              <a:t>2010 Elections: Consolidation of a Blue Maryland?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381000" y="685800"/>
            <a:ext cx="8001000" cy="457200"/>
          </a:xfrm>
        </p:spPr>
        <p:txBody>
          <a:bodyPr/>
          <a:lstStyle/>
          <a:p>
            <a:pPr algn="l"/>
            <a:r>
              <a:rPr lang="en-US" sz="2000" b="1" i="1"/>
              <a:t>Trends in Party Registration –Democratic Hegemony Likely to Continue</a:t>
            </a:r>
          </a:p>
        </p:txBody>
      </p:sp>
      <p:sp>
        <p:nvSpPr>
          <p:cNvPr id="22531" name="Rectangle 3"/>
          <p:cNvSpPr>
            <a:spLocks noGrp="1" noChangeArrowheads="1"/>
          </p:cNvSpPr>
          <p:nvPr>
            <p:ph type="subTitle" idx="1"/>
          </p:nvPr>
        </p:nvSpPr>
        <p:spPr>
          <a:xfrm>
            <a:off x="457200" y="1143000"/>
            <a:ext cx="7848600" cy="4800600"/>
          </a:xfrm>
        </p:spPr>
        <p:txBody>
          <a:bodyPr/>
          <a:lstStyle/>
          <a:p>
            <a:pPr algn="l"/>
            <a:endParaRPr lang="en-US" sz="1800"/>
          </a:p>
          <a:p>
            <a:pPr algn="l"/>
            <a:endParaRPr lang="en-US" sz="1800"/>
          </a:p>
          <a:p>
            <a:pPr algn="l"/>
            <a:endParaRPr lang="en-US" sz="1800"/>
          </a:p>
          <a:p>
            <a:pPr>
              <a:buFontTx/>
              <a:buChar char="•"/>
            </a:pPr>
            <a:endParaRPr lang="en-US" sz="1800"/>
          </a:p>
        </p:txBody>
      </p:sp>
      <p:graphicFrame>
        <p:nvGraphicFramePr>
          <p:cNvPr id="8" name="Chart 7"/>
          <p:cNvGraphicFramePr>
            <a:graphicFrameLocks noGrp="1"/>
          </p:cNvGraphicFramePr>
          <p:nvPr>
            <p:extLst>
              <p:ext uri="{D42A27DB-BD31-4B8C-83A1-F6EECF244321}">
                <p14:modId xmlns:p14="http://schemas.microsoft.com/office/powerpoint/2010/main" val="722312603"/>
              </p:ext>
            </p:extLst>
          </p:nvPr>
        </p:nvGraphicFramePr>
        <p:xfrm>
          <a:off x="233559" y="1524000"/>
          <a:ext cx="8524481"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7696200" y="1905000"/>
            <a:ext cx="914400" cy="307777"/>
          </a:xfrm>
          <a:prstGeom prst="rect">
            <a:avLst/>
          </a:prstGeom>
          <a:noFill/>
        </p:spPr>
        <p:txBody>
          <a:bodyPr wrap="square" rtlCol="0">
            <a:spAutoFit/>
          </a:bodyPr>
          <a:lstStyle/>
          <a:p>
            <a:r>
              <a:rPr lang="en-US" sz="1400" b="1" dirty="0" smtClean="0"/>
              <a:t>1957279</a:t>
            </a:r>
            <a:endParaRPr lang="en-US" sz="1400" b="1" dirty="0"/>
          </a:p>
        </p:txBody>
      </p:sp>
      <p:sp>
        <p:nvSpPr>
          <p:cNvPr id="10" name="Rectangle 4"/>
          <p:cNvSpPr>
            <a:spLocks noChangeArrowheads="1"/>
          </p:cNvSpPr>
          <p:nvPr/>
        </p:nvSpPr>
        <p:spPr bwMode="auto">
          <a:xfrm>
            <a:off x="533400" y="228600"/>
            <a:ext cx="7772400" cy="5334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b="1" dirty="0">
                <a:solidFill>
                  <a:schemeClr val="bg1"/>
                </a:solidFill>
              </a:rPr>
              <a:t>2010 Elections: Consolidation of a Blue Maryland?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a:xfrm>
            <a:off x="533400" y="685800"/>
            <a:ext cx="7772400" cy="762000"/>
          </a:xfrm>
        </p:spPr>
        <p:txBody>
          <a:bodyPr/>
          <a:lstStyle/>
          <a:p>
            <a:r>
              <a:rPr lang="en-US" sz="1800" b="1" dirty="0"/>
              <a:t>How do Republican Candidates Win without Party Registration Advantages –</a:t>
            </a:r>
            <a:r>
              <a:rPr lang="en-US" sz="1800" dirty="0"/>
              <a:t> </a:t>
            </a:r>
            <a:r>
              <a:rPr lang="en-US" sz="1800" b="1" i="1" dirty="0"/>
              <a:t>Data from Anne Arundel County Exit </a:t>
            </a:r>
            <a:r>
              <a:rPr lang="en-US" sz="1800" b="1" i="1" dirty="0" smtClean="0"/>
              <a:t>Polls - 2006/2010</a:t>
            </a:r>
            <a:endParaRPr lang="en-US" sz="1800" b="1" i="1" dirty="0"/>
          </a:p>
        </p:txBody>
      </p:sp>
      <p:sp>
        <p:nvSpPr>
          <p:cNvPr id="43013" name="Rectangle 5"/>
          <p:cNvSpPr>
            <a:spLocks noChangeArrowheads="1"/>
          </p:cNvSpPr>
          <p:nvPr/>
        </p:nvSpPr>
        <p:spPr bwMode="auto">
          <a:xfrm>
            <a:off x="152400" y="1828800"/>
            <a:ext cx="2438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800">
                <a:solidFill>
                  <a:schemeClr val="tx2"/>
                </a:solidFill>
              </a:rPr>
              <a:t> </a:t>
            </a:r>
          </a:p>
        </p:txBody>
      </p:sp>
      <p:graphicFrame>
        <p:nvGraphicFramePr>
          <p:cNvPr id="43071" name="Group 63"/>
          <p:cNvGraphicFramePr>
            <a:graphicFrameLocks noGrp="1"/>
          </p:cNvGraphicFramePr>
          <p:nvPr>
            <p:extLst>
              <p:ext uri="{D42A27DB-BD31-4B8C-83A1-F6EECF244321}">
                <p14:modId xmlns:p14="http://schemas.microsoft.com/office/powerpoint/2010/main" val="2628569171"/>
              </p:ext>
            </p:extLst>
          </p:nvPr>
        </p:nvGraphicFramePr>
        <p:xfrm>
          <a:off x="1394791" y="1855304"/>
          <a:ext cx="6652765" cy="2346960"/>
        </p:xfrm>
        <a:graphic>
          <a:graphicData uri="http://schemas.openxmlformats.org/drawingml/2006/table">
            <a:tbl>
              <a:tblPr/>
              <a:tblGrid>
                <a:gridCol w="1986280"/>
                <a:gridCol w="873521"/>
                <a:gridCol w="873521"/>
                <a:gridCol w="1051858"/>
                <a:gridCol w="1051858"/>
                <a:gridCol w="815727"/>
              </a:tblGrid>
              <a:tr h="2746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Party Registration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Ehrlich</a:t>
                      </a:r>
                      <a:endParaRPr kumimoji="0" lang="en-US" sz="24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O’Malley</a:t>
                      </a:r>
                      <a:endParaRPr kumimoji="0" lang="en-US" sz="24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Others</a:t>
                      </a:r>
                      <a:endParaRPr kumimoji="0" lang="en-US" sz="2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2"/>
                          </a:solidFill>
                          <a:effectLst/>
                          <a:latin typeface="Times New Roman" pitchFamily="18" charset="0"/>
                        </a:rPr>
                        <a:t>Year</a:t>
                      </a:r>
                      <a:endParaRPr kumimoji="0" lang="en-US" sz="1800" b="1" i="0" u="none" strike="noStrike" cap="none" normalizeH="0" baseline="0" dirty="0" smtClean="0">
                        <a:ln>
                          <a:noFill/>
                        </a:ln>
                        <a:solidFill>
                          <a:schemeClr val="accent2"/>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’06</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56.9</a:t>
                      </a:r>
                      <a:endParaRPr kumimoji="0" lang="en-US" sz="18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’10</a:t>
                      </a:r>
                      <a:br>
                        <a:rPr kumimoji="0" lang="en-US" sz="1800" b="1" i="0" u="none" strike="noStrike" cap="none" normalizeH="0" baseline="0" dirty="0" smtClean="0">
                          <a:ln>
                            <a:noFill/>
                          </a:ln>
                          <a:solidFill>
                            <a:schemeClr val="tx1"/>
                          </a:solidFill>
                          <a:effectLst/>
                          <a:latin typeface="Times New Roman" pitchFamily="18" charset="0"/>
                        </a:rPr>
                      </a:br>
                      <a:r>
                        <a:rPr kumimoji="0" lang="en-US" sz="1800" b="1" i="0" u="none" strike="noStrike" cap="none" normalizeH="0" baseline="0" dirty="0" smtClean="0">
                          <a:ln>
                            <a:noFill/>
                          </a:ln>
                          <a:solidFill>
                            <a:schemeClr val="tx1"/>
                          </a:solidFill>
                          <a:effectLst/>
                          <a:latin typeface="Times New Roman" pitchFamily="18" charset="0"/>
                        </a:rPr>
                        <a:t>54.2</a:t>
                      </a:r>
                      <a:endParaRPr kumimoji="0" lang="en-US" sz="18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’06</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42</a:t>
                      </a:r>
                      <a:endParaRPr kumimoji="0" lang="en-US" sz="18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’10</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43.4</a:t>
                      </a:r>
                      <a:endParaRPr kumimoji="0" lang="en-US" sz="18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4"/>
                          </a:solidFill>
                          <a:effectLst/>
                          <a:latin typeface="Times New Roman" pitchFamily="18" charset="0"/>
                        </a:rPr>
                        <a:t>‘10</a:t>
                      </a:r>
                      <a:endParaRPr kumimoji="0" lang="en-US" sz="2400" b="1" i="0" u="none" strike="noStrike" cap="none" normalizeH="0" baseline="0" dirty="0" smtClean="0">
                        <a:ln>
                          <a:noFill/>
                        </a:ln>
                        <a:solidFill>
                          <a:schemeClr val="accent4"/>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accent2"/>
                          </a:solidFill>
                          <a:effectLst/>
                          <a:latin typeface="Times New Roman" pitchFamily="18" charset="0"/>
                          <a:cs typeface="Times New Roman" pitchFamily="18" charset="0"/>
                        </a:rPr>
                        <a:t>Democrats     44%</a:t>
                      </a:r>
                      <a:endParaRPr kumimoji="0" lang="en-US" sz="2400" b="1" i="0" u="none" strike="noStrike" cap="none" normalizeH="0" baseline="0" dirty="0" smtClean="0">
                        <a:ln>
                          <a:noFill/>
                        </a:ln>
                        <a:solidFill>
                          <a:schemeClr val="accent2"/>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FF"/>
                          </a:solidFill>
                          <a:effectLst/>
                          <a:latin typeface="Times New Roman" pitchFamily="18" charset="0"/>
                          <a:cs typeface="Times New Roman" pitchFamily="18" charset="0"/>
                        </a:rPr>
                        <a:t>17</a:t>
                      </a:r>
                      <a:endParaRPr kumimoji="0" lang="en-US" sz="2400" b="1" i="0" u="none" strike="noStrike" cap="none" normalizeH="0" baseline="0" dirty="0" smtClean="0">
                        <a:ln>
                          <a:noFill/>
                        </a:ln>
                        <a:solidFill>
                          <a:srgbClr val="0000FF"/>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FF"/>
                          </a:solidFill>
                          <a:effectLst/>
                          <a:latin typeface="Times New Roman" pitchFamily="18" charset="0"/>
                        </a:rPr>
                        <a:t>15</a:t>
                      </a:r>
                      <a:endParaRPr kumimoji="0" lang="en-US" sz="2400" b="1" i="0" u="none" strike="noStrike" cap="none" normalizeH="0" baseline="0" dirty="0" smtClean="0">
                        <a:ln>
                          <a:noFill/>
                        </a:ln>
                        <a:solidFill>
                          <a:srgbClr val="0000FF"/>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kern="1200" cap="none" normalizeH="0" baseline="0" dirty="0" smtClean="0">
                          <a:ln>
                            <a:noFill/>
                          </a:ln>
                          <a:solidFill>
                            <a:srgbClr val="0000FF"/>
                          </a:solidFill>
                          <a:effectLst/>
                          <a:latin typeface="Times New Roman" pitchFamily="18" charset="0"/>
                          <a:ea typeface="+mn-ea"/>
                          <a:cs typeface="+mn-cs"/>
                        </a:rPr>
                        <a:t>79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kern="1200" cap="none" normalizeH="0" baseline="0" dirty="0" smtClean="0">
                          <a:ln>
                            <a:noFill/>
                          </a:ln>
                          <a:solidFill>
                            <a:srgbClr val="0000FF"/>
                          </a:solidFill>
                          <a:effectLst/>
                          <a:latin typeface="Times New Roman" pitchFamily="18" charset="0"/>
                          <a:ea typeface="+mn-ea"/>
                          <a:cs typeface="+mn-cs"/>
                        </a:rPr>
                        <a:t>84</a:t>
                      </a:r>
                      <a:endParaRPr kumimoji="0" lang="en-US" sz="2400" b="1" i="0" u="none" strike="noStrike" kern="1200" cap="none" normalizeH="0" baseline="0" dirty="0" smtClean="0">
                        <a:ln>
                          <a:noFill/>
                        </a:ln>
                        <a:solidFill>
                          <a:srgbClr val="0000FF"/>
                        </a:solidFill>
                        <a:effectLst/>
                        <a:latin typeface="Times New Roman" pitchFamily="18" charset="0"/>
                        <a:ea typeface="+mn-ea"/>
                        <a:cs typeface="+mn-cs"/>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kern="1200" cap="none" normalizeH="0" baseline="0" dirty="0" smtClean="0">
                          <a:ln>
                            <a:noFill/>
                          </a:ln>
                          <a:solidFill>
                            <a:srgbClr val="0000FF"/>
                          </a:solidFill>
                          <a:effectLst/>
                          <a:latin typeface="Times New Roman" pitchFamily="18" charset="0"/>
                          <a:ea typeface="+mn-ea"/>
                          <a:cs typeface="+mn-cs"/>
                        </a:rPr>
                        <a:t>1</a:t>
                      </a:r>
                      <a:endParaRPr kumimoji="0" lang="en-US" sz="1800" b="1" i="0" u="none" strike="noStrike" kern="1200" cap="none" normalizeH="0" baseline="0" dirty="0" smtClean="0">
                        <a:ln>
                          <a:noFill/>
                        </a:ln>
                        <a:solidFill>
                          <a:srgbClr val="0000FF"/>
                        </a:solidFill>
                        <a:effectLst/>
                        <a:latin typeface="Times New Roman" pitchFamily="18" charset="0"/>
                        <a:ea typeface="+mn-ea"/>
                        <a:cs typeface="+mn-cs"/>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0000"/>
                          </a:solidFill>
                          <a:effectLst/>
                          <a:latin typeface="Times New Roman" pitchFamily="18" charset="0"/>
                          <a:cs typeface="Times New Roman" pitchFamily="18" charset="0"/>
                        </a:rPr>
                        <a:t>Republicans  36.5%</a:t>
                      </a:r>
                      <a:endParaRPr kumimoji="0" lang="en-US" sz="2400" b="1" i="0" u="none" strike="noStrike" cap="none" normalizeH="0" baseline="0" dirty="0" smtClean="0">
                        <a:ln>
                          <a:noFill/>
                        </a:ln>
                        <a:solidFill>
                          <a:srgbClr val="FF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Times New Roman" pitchFamily="18" charset="0"/>
                          <a:cs typeface="Times New Roman" pitchFamily="18" charset="0"/>
                        </a:rPr>
                        <a:t>89</a:t>
                      </a:r>
                      <a:endParaRPr kumimoji="0" lang="en-US" sz="2400" b="1" i="0" u="none" strike="noStrike" cap="none" normalizeH="0" baseline="0" dirty="0" smtClean="0">
                        <a:ln>
                          <a:noFill/>
                        </a:ln>
                        <a:solidFill>
                          <a:srgbClr val="FF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Times New Roman" pitchFamily="18" charset="0"/>
                        </a:rPr>
                        <a:t>89</a:t>
                      </a:r>
                      <a:endParaRPr kumimoji="0" lang="en-US" sz="2400" b="1" i="0" u="none" strike="noStrike" cap="none" normalizeH="0" baseline="0" dirty="0" smtClean="0">
                        <a:ln>
                          <a:noFill/>
                        </a:ln>
                        <a:solidFill>
                          <a:srgbClr val="FF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Times New Roman" pitchFamily="18" charset="0"/>
                          <a:cs typeface="Times New Roman" pitchFamily="18" charset="0"/>
                        </a:rPr>
                        <a:t>10</a:t>
                      </a:r>
                      <a:endParaRPr kumimoji="0" lang="en-US" sz="2400" b="1" i="0" u="none" strike="noStrike" cap="none" normalizeH="0" baseline="0" dirty="0" smtClean="0">
                        <a:ln>
                          <a:noFill/>
                        </a:ln>
                        <a:solidFill>
                          <a:srgbClr val="FF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Times New Roman" pitchFamily="18" charset="0"/>
                        </a:rPr>
                        <a:t>9</a:t>
                      </a:r>
                      <a:endParaRPr kumimoji="0" lang="en-US" sz="2400" b="1" i="0" u="none" strike="noStrike" cap="none" normalizeH="0" baseline="0" dirty="0" smtClean="0">
                        <a:ln>
                          <a:noFill/>
                        </a:ln>
                        <a:solidFill>
                          <a:srgbClr val="FF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cs typeface="Times New Roman" pitchFamily="18" charset="0"/>
                        </a:rPr>
                        <a:t>2</a:t>
                      </a:r>
                      <a:endParaRPr kumimoji="0" lang="en-US" sz="1800" b="1" i="0" u="none" strike="noStrike" cap="none" normalizeH="0" baseline="0" dirty="0" smtClean="0">
                        <a:ln>
                          <a:noFill/>
                        </a:ln>
                        <a:solidFill>
                          <a:srgbClr val="FF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993366"/>
                          </a:solidFill>
                          <a:effectLst/>
                          <a:latin typeface="Times New Roman" pitchFamily="18" charset="0"/>
                          <a:cs typeface="Times New Roman" pitchFamily="18" charset="0"/>
                        </a:rPr>
                        <a:t>Unaffiliated  18.8% </a:t>
                      </a:r>
                      <a:endParaRPr kumimoji="0" lang="en-US" sz="2400" b="1" i="0" u="none" strike="noStrike" cap="none" normalizeH="0" baseline="0" dirty="0" smtClean="0">
                        <a:ln>
                          <a:noFill/>
                        </a:ln>
                        <a:solidFill>
                          <a:srgbClr val="993366"/>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Times New Roman" pitchFamily="18" charset="0"/>
                          <a:cs typeface="Times New Roman" pitchFamily="18" charset="0"/>
                        </a:rPr>
                        <a:t>54</a:t>
                      </a:r>
                      <a:endParaRPr kumimoji="0" lang="en-US" sz="2400" b="1" i="0" u="none" strike="noStrike" cap="none" normalizeH="0" baseline="0" dirty="0" smtClean="0">
                        <a:ln>
                          <a:noFill/>
                        </a:ln>
                        <a:solidFill>
                          <a:srgbClr val="FF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Times New Roman" pitchFamily="18" charset="0"/>
                        </a:rPr>
                        <a:t>44</a:t>
                      </a:r>
                      <a:endParaRPr kumimoji="0" lang="en-US" sz="2400" b="1" i="0" u="none" strike="noStrike" cap="none" normalizeH="0" baseline="0" dirty="0" smtClean="0">
                        <a:ln>
                          <a:noFill/>
                        </a:ln>
                        <a:solidFill>
                          <a:srgbClr val="FF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kern="1200" cap="none" normalizeH="0" baseline="0" dirty="0" smtClean="0">
                          <a:ln>
                            <a:noFill/>
                          </a:ln>
                          <a:solidFill>
                            <a:srgbClr val="0000FF"/>
                          </a:solidFill>
                          <a:effectLst/>
                          <a:latin typeface="Times New Roman" pitchFamily="18" charset="0"/>
                          <a:ea typeface="+mn-ea"/>
                          <a:cs typeface="+mn-cs"/>
                        </a:rPr>
                        <a:t>40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kern="1200" cap="none" normalizeH="0" baseline="0" dirty="0" smtClean="0">
                          <a:ln>
                            <a:noFill/>
                          </a:ln>
                          <a:solidFill>
                            <a:srgbClr val="0000FF"/>
                          </a:solidFill>
                          <a:effectLst/>
                          <a:latin typeface="Times New Roman" pitchFamily="18" charset="0"/>
                          <a:ea typeface="+mn-ea"/>
                          <a:cs typeface="+mn-cs"/>
                        </a:rPr>
                        <a:t>39</a:t>
                      </a:r>
                      <a:endParaRPr kumimoji="0" lang="en-US" sz="2400" b="1" i="0" u="none" strike="noStrike" kern="1200" cap="none" normalizeH="0" baseline="0" dirty="0" smtClean="0">
                        <a:ln>
                          <a:noFill/>
                        </a:ln>
                        <a:solidFill>
                          <a:srgbClr val="0000FF"/>
                        </a:solidFill>
                        <a:effectLst/>
                        <a:latin typeface="Times New Roman" pitchFamily="18" charset="0"/>
                        <a:ea typeface="+mn-ea"/>
                        <a:cs typeface="+mn-cs"/>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7030A0"/>
                          </a:solidFill>
                          <a:effectLst/>
                          <a:latin typeface="Times New Roman" pitchFamily="18" charset="0"/>
                          <a:cs typeface="Times New Roman" pitchFamily="18" charset="0"/>
                        </a:rPr>
                        <a:t>13</a:t>
                      </a:r>
                      <a:endParaRPr kumimoji="0" lang="en-US" sz="1800" b="1" i="0" u="none" strike="noStrike" cap="none" normalizeH="0" baseline="0" dirty="0" smtClean="0">
                        <a:ln>
                          <a:noFill/>
                        </a:ln>
                        <a:solidFill>
                          <a:srgbClr val="7030A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2" name="Rectangle 4"/>
          <p:cNvSpPr>
            <a:spLocks noChangeArrowheads="1"/>
          </p:cNvSpPr>
          <p:nvPr/>
        </p:nvSpPr>
        <p:spPr bwMode="auto">
          <a:xfrm>
            <a:off x="533400" y="228600"/>
            <a:ext cx="7772400" cy="5334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b="1" dirty="0">
                <a:solidFill>
                  <a:schemeClr val="bg1"/>
                </a:solidFill>
              </a:rPr>
              <a:t>2010 Elections: Consolidation of a Blue Maryland?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a:xfrm>
            <a:off x="533400" y="685800"/>
            <a:ext cx="7772400" cy="762000"/>
          </a:xfrm>
        </p:spPr>
        <p:txBody>
          <a:bodyPr/>
          <a:lstStyle/>
          <a:p>
            <a:r>
              <a:rPr lang="en-US" sz="1800" b="1" dirty="0"/>
              <a:t>What </a:t>
            </a:r>
            <a:r>
              <a:rPr lang="en-US" sz="1800" b="1" dirty="0" smtClean="0"/>
              <a:t>TRAITS were </a:t>
            </a:r>
            <a:r>
              <a:rPr lang="en-US" sz="1800" b="1" dirty="0"/>
              <a:t>salient in Governor’s Race in </a:t>
            </a:r>
            <a:r>
              <a:rPr lang="en-US" sz="1800" b="1" dirty="0" smtClean="0"/>
              <a:t>2010? </a:t>
            </a:r>
            <a:r>
              <a:rPr lang="en-US" sz="1800" b="1" dirty="0"/>
              <a:t/>
            </a:r>
            <a:br>
              <a:rPr lang="en-US" sz="1800" b="1" dirty="0"/>
            </a:br>
            <a:r>
              <a:rPr lang="en-US" sz="1800" dirty="0"/>
              <a:t> </a:t>
            </a:r>
            <a:r>
              <a:rPr lang="en-US" sz="1800" b="1" i="1" dirty="0"/>
              <a:t>Data from Anne Arundel County Exit Poll</a:t>
            </a:r>
          </a:p>
        </p:txBody>
      </p:sp>
      <p:sp>
        <p:nvSpPr>
          <p:cNvPr id="44036" name="Rectangle 4"/>
          <p:cNvSpPr>
            <a:spLocks noChangeArrowheads="1"/>
          </p:cNvSpPr>
          <p:nvPr/>
        </p:nvSpPr>
        <p:spPr bwMode="auto">
          <a:xfrm>
            <a:off x="152400" y="1600200"/>
            <a:ext cx="2438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800">
                <a:solidFill>
                  <a:schemeClr val="tx2"/>
                </a:solidFill>
              </a:rPr>
              <a:t> </a:t>
            </a:r>
          </a:p>
        </p:txBody>
      </p:sp>
      <p:sp>
        <p:nvSpPr>
          <p:cNvPr id="106" name="Rectangle 4"/>
          <p:cNvSpPr>
            <a:spLocks noChangeArrowheads="1"/>
          </p:cNvSpPr>
          <p:nvPr/>
        </p:nvSpPr>
        <p:spPr bwMode="auto">
          <a:xfrm>
            <a:off x="533400" y="228600"/>
            <a:ext cx="7772400" cy="5334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b="1" dirty="0">
                <a:solidFill>
                  <a:schemeClr val="bg1"/>
                </a:solidFill>
              </a:rPr>
              <a:t>2010 Elections: Consolidation of a Blue Maryland?</a:t>
            </a:r>
          </a:p>
        </p:txBody>
      </p:sp>
      <p:graphicFrame>
        <p:nvGraphicFramePr>
          <p:cNvPr id="2" name="Table 1"/>
          <p:cNvGraphicFramePr>
            <a:graphicFrameLocks noGrp="1"/>
          </p:cNvGraphicFramePr>
          <p:nvPr>
            <p:extLst>
              <p:ext uri="{D42A27DB-BD31-4B8C-83A1-F6EECF244321}">
                <p14:modId xmlns:p14="http://schemas.microsoft.com/office/powerpoint/2010/main" val="9736193"/>
              </p:ext>
            </p:extLst>
          </p:nvPr>
        </p:nvGraphicFramePr>
        <p:xfrm>
          <a:off x="457200" y="1752600"/>
          <a:ext cx="3488635" cy="2362200"/>
        </p:xfrm>
        <a:graphic>
          <a:graphicData uri="http://schemas.openxmlformats.org/drawingml/2006/table">
            <a:tbl>
              <a:tblPr>
                <a:tableStyleId>{5C22544A-7EE6-4342-B048-85BDC9FD1C3A}</a:tableStyleId>
              </a:tblPr>
              <a:tblGrid>
                <a:gridCol w="2650435"/>
                <a:gridCol w="838200"/>
              </a:tblGrid>
              <a:tr h="295275">
                <a:tc>
                  <a:txBody>
                    <a:bodyPr/>
                    <a:lstStyle/>
                    <a:p>
                      <a:pPr algn="l" rtl="0" fontAlgn="ctr"/>
                      <a:r>
                        <a:rPr lang="en-US" sz="1800" b="1" u="none" strike="noStrike" dirty="0" smtClean="0">
                          <a:effectLst/>
                        </a:rPr>
                        <a:t>      Traits</a:t>
                      </a:r>
                      <a:endParaRPr lang="en-US" sz="1800" b="1" i="0" u="none" strike="noStrike" dirty="0">
                        <a:solidFill>
                          <a:srgbClr val="000000"/>
                        </a:solidFill>
                        <a:effectLst/>
                        <a:latin typeface="Times New Roman"/>
                      </a:endParaRPr>
                    </a:p>
                  </a:txBody>
                  <a:tcPr marL="9525" marR="9525" marT="9525" marB="0" anchor="ctr"/>
                </a:tc>
                <a:tc>
                  <a:txBody>
                    <a:bodyPr/>
                    <a:lstStyle/>
                    <a:p>
                      <a:pPr algn="ctr" fontAlgn="b"/>
                      <a:r>
                        <a:rPr lang="en-US" sz="1800" u="none" strike="noStrike" dirty="0">
                          <a:effectLst/>
                        </a:rPr>
                        <a:t>%</a:t>
                      </a:r>
                      <a:endParaRPr lang="en-US" sz="1800" b="0" i="0" u="none" strike="noStrike" dirty="0">
                        <a:solidFill>
                          <a:srgbClr val="000000"/>
                        </a:solidFill>
                        <a:effectLst/>
                        <a:latin typeface="Calibri"/>
                      </a:endParaRPr>
                    </a:p>
                  </a:txBody>
                  <a:tcPr marL="9525" marR="9525" marT="9525" marB="0" anchor="b"/>
                </a:tc>
              </a:tr>
              <a:tr h="295275">
                <a:tc>
                  <a:txBody>
                    <a:bodyPr/>
                    <a:lstStyle/>
                    <a:p>
                      <a:pPr algn="l" rtl="0" fontAlgn="ctr">
                        <a:buClr>
                          <a:srgbClr val="000000"/>
                        </a:buClr>
                        <a:buSzPts val="1800"/>
                        <a:buFontTx/>
                        <a:buNone/>
                      </a:pPr>
                      <a:r>
                        <a:rPr lang="en-US" sz="1800" u="none" strike="noStrike" dirty="0">
                          <a:effectLst/>
                        </a:rPr>
                        <a:t>Right experience</a:t>
                      </a:r>
                      <a:endParaRPr lang="en-US" sz="1800" b="0" i="0" u="none" strike="noStrike" dirty="0">
                        <a:solidFill>
                          <a:srgbClr val="000000"/>
                        </a:solidFill>
                        <a:effectLst/>
                        <a:latin typeface="Arial"/>
                      </a:endParaRPr>
                    </a:p>
                  </a:txBody>
                  <a:tcPr marL="342900" marR="9525" marT="9525" marB="0" anchor="ctr"/>
                </a:tc>
                <a:tc>
                  <a:txBody>
                    <a:bodyPr/>
                    <a:lstStyle/>
                    <a:p>
                      <a:pPr algn="ctr" fontAlgn="b"/>
                      <a:r>
                        <a:rPr lang="en-US" sz="1800" u="none" strike="noStrike" dirty="0">
                          <a:effectLst/>
                        </a:rPr>
                        <a:t>37</a:t>
                      </a:r>
                      <a:endParaRPr lang="en-US" sz="1800" b="0" i="0" u="none" strike="noStrike" dirty="0">
                        <a:solidFill>
                          <a:srgbClr val="000000"/>
                        </a:solidFill>
                        <a:effectLst/>
                        <a:latin typeface="Calibri"/>
                      </a:endParaRPr>
                    </a:p>
                  </a:txBody>
                  <a:tcPr marL="9525" marR="9525" marT="9525" marB="0" anchor="b"/>
                </a:tc>
              </a:tr>
              <a:tr h="295275">
                <a:tc>
                  <a:txBody>
                    <a:bodyPr/>
                    <a:lstStyle/>
                    <a:p>
                      <a:pPr algn="l" rtl="0" fontAlgn="ctr">
                        <a:buClr>
                          <a:srgbClr val="000000"/>
                        </a:buClr>
                        <a:buSzPts val="1800"/>
                        <a:buFontTx/>
                        <a:buNone/>
                      </a:pPr>
                      <a:r>
                        <a:rPr lang="en-US" sz="1800" u="none" strike="noStrike" dirty="0">
                          <a:effectLst/>
                        </a:rPr>
                        <a:t>Party affiliation</a:t>
                      </a:r>
                      <a:endParaRPr lang="en-US" sz="1800" b="0" i="0" u="none" strike="noStrike" dirty="0">
                        <a:solidFill>
                          <a:srgbClr val="000000"/>
                        </a:solidFill>
                        <a:effectLst/>
                        <a:latin typeface="Arial"/>
                      </a:endParaRPr>
                    </a:p>
                  </a:txBody>
                  <a:tcPr marL="342900" marR="9525" marT="9525" marB="0" anchor="ctr"/>
                </a:tc>
                <a:tc>
                  <a:txBody>
                    <a:bodyPr/>
                    <a:lstStyle/>
                    <a:p>
                      <a:pPr algn="ctr" fontAlgn="b"/>
                      <a:r>
                        <a:rPr lang="en-US" sz="1800" u="none" strike="noStrike" dirty="0">
                          <a:effectLst/>
                        </a:rPr>
                        <a:t>34</a:t>
                      </a:r>
                      <a:endParaRPr lang="en-US" sz="1800" b="0" i="0" u="none" strike="noStrike" dirty="0">
                        <a:solidFill>
                          <a:srgbClr val="000000"/>
                        </a:solidFill>
                        <a:effectLst/>
                        <a:latin typeface="Calibri"/>
                      </a:endParaRPr>
                    </a:p>
                  </a:txBody>
                  <a:tcPr marL="9525" marR="9525" marT="9525" marB="0" anchor="b"/>
                </a:tc>
              </a:tr>
              <a:tr h="295275">
                <a:tc>
                  <a:txBody>
                    <a:bodyPr/>
                    <a:lstStyle/>
                    <a:p>
                      <a:pPr algn="l" rtl="0" fontAlgn="ctr">
                        <a:buClr>
                          <a:srgbClr val="000000"/>
                        </a:buClr>
                        <a:buSzPts val="1800"/>
                        <a:buFontTx/>
                        <a:buNone/>
                      </a:pPr>
                      <a:r>
                        <a:rPr lang="en-US" sz="1800" u="none" strike="noStrike" dirty="0">
                          <a:effectLst/>
                        </a:rPr>
                        <a:t>Strong leader</a:t>
                      </a:r>
                      <a:endParaRPr lang="en-US" sz="1800" b="0" i="0" u="none" strike="noStrike" dirty="0">
                        <a:solidFill>
                          <a:srgbClr val="000000"/>
                        </a:solidFill>
                        <a:effectLst/>
                        <a:latin typeface="Arial"/>
                      </a:endParaRPr>
                    </a:p>
                  </a:txBody>
                  <a:tcPr marL="342900" marR="9525" marT="9525" marB="0" anchor="ctr"/>
                </a:tc>
                <a:tc>
                  <a:txBody>
                    <a:bodyPr/>
                    <a:lstStyle/>
                    <a:p>
                      <a:pPr algn="ctr" fontAlgn="b"/>
                      <a:r>
                        <a:rPr lang="en-US" sz="1800" u="none" strike="noStrike" dirty="0">
                          <a:effectLst/>
                        </a:rPr>
                        <a:t>33</a:t>
                      </a:r>
                      <a:endParaRPr lang="en-US" sz="1800" b="0" i="0" u="none" strike="noStrike" dirty="0">
                        <a:solidFill>
                          <a:srgbClr val="000000"/>
                        </a:solidFill>
                        <a:effectLst/>
                        <a:latin typeface="Calibri"/>
                      </a:endParaRPr>
                    </a:p>
                  </a:txBody>
                  <a:tcPr marL="9525" marR="9525" marT="9525" marB="0" anchor="b"/>
                </a:tc>
              </a:tr>
              <a:tr h="295275">
                <a:tc>
                  <a:txBody>
                    <a:bodyPr/>
                    <a:lstStyle/>
                    <a:p>
                      <a:pPr algn="l" rtl="0" fontAlgn="ctr">
                        <a:buClr>
                          <a:srgbClr val="000000"/>
                        </a:buClr>
                        <a:buSzPts val="1800"/>
                        <a:buFontTx/>
                        <a:buNone/>
                      </a:pPr>
                      <a:r>
                        <a:rPr lang="en-US" sz="1800" u="none" strike="noStrike" dirty="0">
                          <a:effectLst/>
                        </a:rPr>
                        <a:t>Right moral outlook</a:t>
                      </a:r>
                      <a:endParaRPr lang="en-US" sz="1800" b="0" i="0" u="none" strike="noStrike" dirty="0">
                        <a:solidFill>
                          <a:srgbClr val="000000"/>
                        </a:solidFill>
                        <a:effectLst/>
                        <a:latin typeface="Arial"/>
                      </a:endParaRPr>
                    </a:p>
                  </a:txBody>
                  <a:tcPr marL="342900" marR="9525" marT="9525" marB="0" anchor="ctr"/>
                </a:tc>
                <a:tc>
                  <a:txBody>
                    <a:bodyPr/>
                    <a:lstStyle/>
                    <a:p>
                      <a:pPr algn="ctr" fontAlgn="b"/>
                      <a:r>
                        <a:rPr lang="en-US" sz="1800" u="none" strike="noStrike" dirty="0">
                          <a:effectLst/>
                        </a:rPr>
                        <a:t>29</a:t>
                      </a:r>
                      <a:endParaRPr lang="en-US" sz="1800" b="0" i="0" u="none" strike="noStrike" dirty="0">
                        <a:solidFill>
                          <a:srgbClr val="000000"/>
                        </a:solidFill>
                        <a:effectLst/>
                        <a:latin typeface="Calibri"/>
                      </a:endParaRPr>
                    </a:p>
                  </a:txBody>
                  <a:tcPr marL="9525" marR="9525" marT="9525" marB="0" anchor="b"/>
                </a:tc>
              </a:tr>
              <a:tr h="295275">
                <a:tc>
                  <a:txBody>
                    <a:bodyPr/>
                    <a:lstStyle/>
                    <a:p>
                      <a:pPr algn="l" rtl="0" fontAlgn="ctr">
                        <a:buClr>
                          <a:srgbClr val="000000"/>
                        </a:buClr>
                        <a:buSzPts val="1800"/>
                        <a:buFontTx/>
                        <a:buNone/>
                      </a:pPr>
                      <a:r>
                        <a:rPr lang="en-US" sz="1800" u="none" strike="noStrike" dirty="0">
                          <a:effectLst/>
                        </a:rPr>
                        <a:t>Honesty</a:t>
                      </a:r>
                      <a:endParaRPr lang="en-US" sz="1800" b="0" i="0" u="none" strike="noStrike" dirty="0">
                        <a:solidFill>
                          <a:srgbClr val="000000"/>
                        </a:solidFill>
                        <a:effectLst/>
                        <a:latin typeface="Arial"/>
                      </a:endParaRPr>
                    </a:p>
                  </a:txBody>
                  <a:tcPr marL="342900" marR="9525" marT="9525" marB="0" anchor="ctr"/>
                </a:tc>
                <a:tc>
                  <a:txBody>
                    <a:bodyPr/>
                    <a:lstStyle/>
                    <a:p>
                      <a:pPr algn="ctr" fontAlgn="b"/>
                      <a:r>
                        <a:rPr lang="en-US" sz="1800" u="none" strike="noStrike" dirty="0">
                          <a:effectLst/>
                        </a:rPr>
                        <a:t>25</a:t>
                      </a:r>
                      <a:endParaRPr lang="en-US" sz="1800" b="0" i="0" u="none" strike="noStrike" dirty="0">
                        <a:solidFill>
                          <a:srgbClr val="000000"/>
                        </a:solidFill>
                        <a:effectLst/>
                        <a:latin typeface="Calibri"/>
                      </a:endParaRPr>
                    </a:p>
                  </a:txBody>
                  <a:tcPr marL="9525" marR="9525" marT="9525" marB="0" anchor="b"/>
                </a:tc>
              </a:tr>
              <a:tr h="295275">
                <a:tc>
                  <a:txBody>
                    <a:bodyPr/>
                    <a:lstStyle/>
                    <a:p>
                      <a:pPr algn="l" rtl="0" fontAlgn="ctr">
                        <a:buClr>
                          <a:srgbClr val="000000"/>
                        </a:buClr>
                        <a:buSzPts val="1800"/>
                        <a:buFontTx/>
                        <a:buNone/>
                      </a:pPr>
                      <a:r>
                        <a:rPr lang="en-US" sz="1800" u="none" strike="noStrike" dirty="0">
                          <a:effectLst/>
                        </a:rPr>
                        <a:t>Effective manager</a:t>
                      </a:r>
                      <a:endParaRPr lang="en-US" sz="1800" b="0" i="0" u="none" strike="noStrike" dirty="0">
                        <a:solidFill>
                          <a:srgbClr val="000000"/>
                        </a:solidFill>
                        <a:effectLst/>
                        <a:latin typeface="Arial"/>
                      </a:endParaRPr>
                    </a:p>
                  </a:txBody>
                  <a:tcPr marL="342900" marR="9525" marT="9525" marB="0" anchor="ctr"/>
                </a:tc>
                <a:tc>
                  <a:txBody>
                    <a:bodyPr/>
                    <a:lstStyle/>
                    <a:p>
                      <a:pPr algn="ctr" fontAlgn="b"/>
                      <a:r>
                        <a:rPr lang="en-US" sz="1800" u="none" strike="noStrike" dirty="0">
                          <a:effectLst/>
                        </a:rPr>
                        <a:t>23</a:t>
                      </a:r>
                      <a:endParaRPr lang="en-US" sz="1800" b="0" i="0" u="none" strike="noStrike" dirty="0">
                        <a:solidFill>
                          <a:srgbClr val="000000"/>
                        </a:solidFill>
                        <a:effectLst/>
                        <a:latin typeface="Calibri"/>
                      </a:endParaRPr>
                    </a:p>
                  </a:txBody>
                  <a:tcPr marL="9525" marR="9525" marT="9525" marB="0" anchor="b"/>
                </a:tc>
              </a:tr>
              <a:tr h="295275">
                <a:tc>
                  <a:txBody>
                    <a:bodyPr/>
                    <a:lstStyle/>
                    <a:p>
                      <a:pPr algn="l" rtl="0" fontAlgn="ctr">
                        <a:buClr>
                          <a:srgbClr val="000000"/>
                        </a:buClr>
                        <a:buSzPts val="1800"/>
                        <a:buFontTx/>
                        <a:buNone/>
                      </a:pPr>
                      <a:r>
                        <a:rPr lang="en-US" sz="1800" u="none" strike="noStrike" dirty="0">
                          <a:effectLst/>
                        </a:rPr>
                        <a:t>Familiar name</a:t>
                      </a:r>
                      <a:endParaRPr lang="en-US" sz="1800" b="0" i="0" u="none" strike="noStrike" dirty="0">
                        <a:solidFill>
                          <a:srgbClr val="000000"/>
                        </a:solidFill>
                        <a:effectLst/>
                        <a:latin typeface="Arial"/>
                      </a:endParaRPr>
                    </a:p>
                  </a:txBody>
                  <a:tcPr marL="342900" marR="9525" marT="9525" marB="0" anchor="ctr"/>
                </a:tc>
                <a:tc>
                  <a:txBody>
                    <a:bodyPr/>
                    <a:lstStyle/>
                    <a:p>
                      <a:pPr algn="ctr" fontAlgn="b"/>
                      <a:r>
                        <a:rPr lang="en-US" sz="1800" u="none" strike="noStrike" dirty="0">
                          <a:effectLst/>
                        </a:rPr>
                        <a:t>9</a:t>
                      </a:r>
                      <a:endParaRPr lang="en-US" sz="1800" b="0" i="0" u="none" strike="noStrike" dirty="0">
                        <a:solidFill>
                          <a:srgbClr val="000000"/>
                        </a:solidFill>
                        <a:effectLst/>
                        <a:latin typeface="Calibri"/>
                      </a:endParaRPr>
                    </a:p>
                  </a:txBody>
                  <a:tcPr marL="9525" marR="9525" marT="9525" marB="0" anchor="b"/>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494253208"/>
              </p:ext>
            </p:extLst>
          </p:nvPr>
        </p:nvGraphicFramePr>
        <p:xfrm>
          <a:off x="4191000" y="1752600"/>
          <a:ext cx="3200400" cy="1476375"/>
        </p:xfrm>
        <a:graphic>
          <a:graphicData uri="http://schemas.openxmlformats.org/drawingml/2006/table">
            <a:tbl>
              <a:tblPr>
                <a:tableStyleId>{5C22544A-7EE6-4342-B048-85BDC9FD1C3A}</a:tableStyleId>
              </a:tblPr>
              <a:tblGrid>
                <a:gridCol w="2667000"/>
                <a:gridCol w="533400"/>
              </a:tblGrid>
              <a:tr h="295275">
                <a:tc>
                  <a:txBody>
                    <a:bodyPr/>
                    <a:lstStyle/>
                    <a:p>
                      <a:pPr algn="l" rtl="0" fontAlgn="ctr"/>
                      <a:r>
                        <a:rPr lang="en-US" sz="1800" b="1" u="none" strike="noStrike" dirty="0">
                          <a:effectLst/>
                        </a:rPr>
                        <a:t>Traits favorable to Ehrlich</a:t>
                      </a:r>
                      <a:endParaRPr lang="en-US" sz="1800" b="1" i="0" u="none" strike="noStrike" dirty="0">
                        <a:solidFill>
                          <a:srgbClr val="000000"/>
                        </a:solidFill>
                        <a:effectLst/>
                        <a:latin typeface="Times New Roman"/>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u="none" strike="noStrike" dirty="0" smtClean="0">
                          <a:effectLst/>
                        </a:rPr>
                        <a:t>%</a:t>
                      </a:r>
                      <a:endParaRPr lang="en-US" sz="1800" b="0" i="0" u="none" strike="noStrike" dirty="0" smtClean="0">
                        <a:solidFill>
                          <a:srgbClr val="000000"/>
                        </a:solidFill>
                        <a:effectLst/>
                        <a:latin typeface="Calibri"/>
                      </a:endParaRPr>
                    </a:p>
                  </a:txBody>
                  <a:tcPr marL="9525" marR="9525" marT="9525" marB="0" anchor="b"/>
                </a:tc>
              </a:tr>
              <a:tr h="295275">
                <a:tc>
                  <a:txBody>
                    <a:bodyPr/>
                    <a:lstStyle/>
                    <a:p>
                      <a:pPr algn="l" rtl="0" fontAlgn="ctr">
                        <a:buClr>
                          <a:srgbClr val="000000"/>
                        </a:buClr>
                        <a:buSzPts val="1800"/>
                        <a:buFontTx/>
                        <a:buNone/>
                      </a:pPr>
                      <a:r>
                        <a:rPr lang="en-US" sz="1800" u="none" strike="noStrike" dirty="0">
                          <a:effectLst/>
                        </a:rPr>
                        <a:t>Honesty</a:t>
                      </a:r>
                      <a:endParaRPr lang="en-US" sz="1800" b="0" i="0" u="none" strike="noStrike" dirty="0">
                        <a:solidFill>
                          <a:srgbClr val="000000"/>
                        </a:solidFill>
                        <a:effectLst/>
                        <a:latin typeface="Arial"/>
                      </a:endParaRPr>
                    </a:p>
                  </a:txBody>
                  <a:tcPr marL="342900" marR="9525" marT="9525" marB="0" anchor="ctr"/>
                </a:tc>
                <a:tc>
                  <a:txBody>
                    <a:bodyPr/>
                    <a:lstStyle/>
                    <a:p>
                      <a:pPr algn="ctr" fontAlgn="b"/>
                      <a:r>
                        <a:rPr lang="en-US" sz="1800" u="none" strike="noStrike">
                          <a:effectLst/>
                        </a:rPr>
                        <a:t>58</a:t>
                      </a:r>
                      <a:endParaRPr lang="en-US" sz="1800" b="0" i="0" u="none" strike="noStrike">
                        <a:solidFill>
                          <a:srgbClr val="000000"/>
                        </a:solidFill>
                        <a:effectLst/>
                        <a:latin typeface="Calibri"/>
                      </a:endParaRPr>
                    </a:p>
                  </a:txBody>
                  <a:tcPr marL="9525" marR="9525" marT="9525" marB="0" anchor="b"/>
                </a:tc>
              </a:tr>
              <a:tr h="295275">
                <a:tc>
                  <a:txBody>
                    <a:bodyPr/>
                    <a:lstStyle/>
                    <a:p>
                      <a:pPr algn="l" rtl="0" fontAlgn="ctr">
                        <a:buClr>
                          <a:srgbClr val="000000"/>
                        </a:buClr>
                        <a:buSzPts val="1800"/>
                        <a:buFontTx/>
                        <a:buNone/>
                      </a:pPr>
                      <a:r>
                        <a:rPr lang="en-US" sz="1800" u="none" strike="noStrike" dirty="0">
                          <a:effectLst/>
                        </a:rPr>
                        <a:t>Right experience</a:t>
                      </a:r>
                      <a:endParaRPr lang="en-US" sz="1800" b="0" i="0" u="none" strike="noStrike" dirty="0">
                        <a:solidFill>
                          <a:srgbClr val="000000"/>
                        </a:solidFill>
                        <a:effectLst/>
                        <a:latin typeface="Arial"/>
                      </a:endParaRPr>
                    </a:p>
                  </a:txBody>
                  <a:tcPr marL="342900" marR="9525" marT="9525" marB="0" anchor="ctr"/>
                </a:tc>
                <a:tc>
                  <a:txBody>
                    <a:bodyPr/>
                    <a:lstStyle/>
                    <a:p>
                      <a:pPr algn="ctr" fontAlgn="b"/>
                      <a:r>
                        <a:rPr lang="en-US" sz="1800" u="none" strike="noStrike">
                          <a:effectLst/>
                        </a:rPr>
                        <a:t>55</a:t>
                      </a:r>
                      <a:endParaRPr lang="en-US" sz="1800" b="0" i="0" u="none" strike="noStrike">
                        <a:solidFill>
                          <a:srgbClr val="000000"/>
                        </a:solidFill>
                        <a:effectLst/>
                        <a:latin typeface="Calibri"/>
                      </a:endParaRPr>
                    </a:p>
                  </a:txBody>
                  <a:tcPr marL="9525" marR="9525" marT="9525" marB="0" anchor="b"/>
                </a:tc>
              </a:tr>
              <a:tr h="295275">
                <a:tc>
                  <a:txBody>
                    <a:bodyPr/>
                    <a:lstStyle/>
                    <a:p>
                      <a:pPr algn="l" rtl="0" fontAlgn="ctr">
                        <a:buClr>
                          <a:srgbClr val="000000"/>
                        </a:buClr>
                        <a:buSzPts val="1800"/>
                        <a:buFontTx/>
                        <a:buNone/>
                      </a:pPr>
                      <a:r>
                        <a:rPr lang="en-US" sz="1800" u="none" strike="noStrike" dirty="0">
                          <a:effectLst/>
                        </a:rPr>
                        <a:t>Right moral outlook</a:t>
                      </a:r>
                      <a:endParaRPr lang="en-US" sz="1800" b="0" i="0" u="none" strike="noStrike" dirty="0">
                        <a:solidFill>
                          <a:srgbClr val="000000"/>
                        </a:solidFill>
                        <a:effectLst/>
                        <a:latin typeface="Arial"/>
                      </a:endParaRPr>
                    </a:p>
                  </a:txBody>
                  <a:tcPr marL="342900" marR="9525" marT="9525" marB="0" anchor="ctr"/>
                </a:tc>
                <a:tc>
                  <a:txBody>
                    <a:bodyPr/>
                    <a:lstStyle/>
                    <a:p>
                      <a:pPr algn="ctr" fontAlgn="b"/>
                      <a:r>
                        <a:rPr lang="en-US" sz="1800" u="none" strike="noStrike">
                          <a:effectLst/>
                        </a:rPr>
                        <a:t>55</a:t>
                      </a:r>
                      <a:endParaRPr lang="en-US" sz="1800" b="0" i="0" u="none" strike="noStrike">
                        <a:solidFill>
                          <a:srgbClr val="000000"/>
                        </a:solidFill>
                        <a:effectLst/>
                        <a:latin typeface="Calibri"/>
                      </a:endParaRPr>
                    </a:p>
                  </a:txBody>
                  <a:tcPr marL="9525" marR="9525" marT="9525" marB="0" anchor="b"/>
                </a:tc>
              </a:tr>
              <a:tr h="295275">
                <a:tc>
                  <a:txBody>
                    <a:bodyPr/>
                    <a:lstStyle/>
                    <a:p>
                      <a:pPr algn="l" rtl="0" fontAlgn="ctr">
                        <a:buClr>
                          <a:srgbClr val="000000"/>
                        </a:buClr>
                        <a:buSzPts val="1800"/>
                        <a:buFontTx/>
                        <a:buNone/>
                      </a:pPr>
                      <a:r>
                        <a:rPr lang="en-US" sz="1800" u="none" strike="noStrike" dirty="0">
                          <a:effectLst/>
                        </a:rPr>
                        <a:t>Strong leader</a:t>
                      </a:r>
                      <a:endParaRPr lang="en-US" sz="1800" b="0" i="0" u="none" strike="noStrike" dirty="0">
                        <a:solidFill>
                          <a:srgbClr val="000000"/>
                        </a:solidFill>
                        <a:effectLst/>
                        <a:latin typeface="Arial"/>
                      </a:endParaRPr>
                    </a:p>
                  </a:txBody>
                  <a:tcPr marL="342900" marR="9525" marT="9525" marB="0" anchor="ctr"/>
                </a:tc>
                <a:tc>
                  <a:txBody>
                    <a:bodyPr/>
                    <a:lstStyle/>
                    <a:p>
                      <a:pPr algn="ctr" fontAlgn="b"/>
                      <a:r>
                        <a:rPr lang="en-US" sz="1800" u="none" strike="noStrike" dirty="0">
                          <a:effectLst/>
                        </a:rPr>
                        <a:t>52</a:t>
                      </a:r>
                      <a:endParaRPr lang="en-US" sz="1800" b="0" i="0" u="none" strike="noStrike" dirty="0">
                        <a:solidFill>
                          <a:srgbClr val="000000"/>
                        </a:solidFill>
                        <a:effectLst/>
                        <a:latin typeface="Calibri"/>
                      </a:endParaRPr>
                    </a:p>
                  </a:txBody>
                  <a:tcPr marL="9525" marR="9525" marT="9525" marB="0" anchor="b"/>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243513941"/>
              </p:ext>
            </p:extLst>
          </p:nvPr>
        </p:nvGraphicFramePr>
        <p:xfrm>
          <a:off x="4191000" y="3695700"/>
          <a:ext cx="3657600" cy="1537335"/>
        </p:xfrm>
        <a:graphic>
          <a:graphicData uri="http://schemas.openxmlformats.org/drawingml/2006/table">
            <a:tbl>
              <a:tblPr>
                <a:tableStyleId>{5C22544A-7EE6-4342-B048-85BDC9FD1C3A}</a:tableStyleId>
              </a:tblPr>
              <a:tblGrid>
                <a:gridCol w="2872296"/>
                <a:gridCol w="785304"/>
              </a:tblGrid>
              <a:tr h="419100">
                <a:tc>
                  <a:txBody>
                    <a:bodyPr/>
                    <a:lstStyle/>
                    <a:p>
                      <a:pPr algn="l" rtl="0" fontAlgn="ctr"/>
                      <a:r>
                        <a:rPr lang="en-US" sz="1800" b="1" u="none" strike="noStrike" dirty="0">
                          <a:effectLst/>
                        </a:rPr>
                        <a:t>Traits favorable to O’Malley</a:t>
                      </a:r>
                      <a:endParaRPr lang="en-US" sz="1800" b="1" i="0" u="none" strike="noStrike" dirty="0">
                        <a:solidFill>
                          <a:srgbClr val="000000"/>
                        </a:solidFill>
                        <a:effectLst/>
                        <a:latin typeface="Times New Roman"/>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u="none" strike="noStrike" dirty="0" smtClean="0">
                          <a:effectLst/>
                        </a:rPr>
                        <a:t>%</a:t>
                      </a:r>
                      <a:endParaRPr lang="en-US" sz="1800" b="0" i="0" u="none" strike="noStrike" dirty="0" smtClean="0">
                        <a:solidFill>
                          <a:srgbClr val="000000"/>
                        </a:solidFill>
                        <a:effectLst/>
                        <a:latin typeface="Calibri"/>
                      </a:endParaRPr>
                    </a:p>
                  </a:txBody>
                  <a:tcPr marL="9525" marR="9525" marT="9525" marB="0" anchor="b"/>
                </a:tc>
              </a:tr>
              <a:tr h="295275">
                <a:tc>
                  <a:txBody>
                    <a:bodyPr/>
                    <a:lstStyle/>
                    <a:p>
                      <a:pPr algn="l" rtl="0" fontAlgn="ctr">
                        <a:buClr>
                          <a:srgbClr val="000000"/>
                        </a:buClr>
                        <a:buSzPts val="1800"/>
                        <a:buFontTx/>
                        <a:buNone/>
                      </a:pPr>
                      <a:r>
                        <a:rPr lang="en-US" sz="1800" u="none" strike="noStrike" dirty="0">
                          <a:effectLst/>
                        </a:rPr>
                        <a:t>Familiar name</a:t>
                      </a:r>
                      <a:endParaRPr lang="en-US" sz="1800" b="0" i="0" u="none" strike="noStrike" dirty="0">
                        <a:solidFill>
                          <a:srgbClr val="000000"/>
                        </a:solidFill>
                        <a:effectLst/>
                        <a:latin typeface="Arial"/>
                      </a:endParaRPr>
                    </a:p>
                  </a:txBody>
                  <a:tcPr marL="342900" marR="9525" marT="9525" marB="0" anchor="ctr"/>
                </a:tc>
                <a:tc>
                  <a:txBody>
                    <a:bodyPr/>
                    <a:lstStyle/>
                    <a:p>
                      <a:pPr algn="ctr" fontAlgn="b"/>
                      <a:r>
                        <a:rPr lang="en-US" sz="1800" u="none" strike="noStrike" dirty="0">
                          <a:effectLst/>
                        </a:rPr>
                        <a:t>68</a:t>
                      </a:r>
                      <a:endParaRPr lang="en-US" sz="1800" b="0" i="0" u="none" strike="noStrike" dirty="0">
                        <a:solidFill>
                          <a:srgbClr val="000000"/>
                        </a:solidFill>
                        <a:effectLst/>
                        <a:latin typeface="Calibri"/>
                      </a:endParaRPr>
                    </a:p>
                  </a:txBody>
                  <a:tcPr marL="9525" marR="9525" marT="9525" marB="0" anchor="b"/>
                </a:tc>
              </a:tr>
              <a:tr h="295275">
                <a:tc>
                  <a:txBody>
                    <a:bodyPr/>
                    <a:lstStyle/>
                    <a:p>
                      <a:pPr algn="l" rtl="0" fontAlgn="ctr">
                        <a:buClr>
                          <a:srgbClr val="000000"/>
                        </a:buClr>
                        <a:buSzPts val="1800"/>
                        <a:buFontTx/>
                        <a:buNone/>
                      </a:pPr>
                      <a:r>
                        <a:rPr lang="en-US" sz="1800" u="none" strike="noStrike" dirty="0">
                          <a:effectLst/>
                        </a:rPr>
                        <a:t>Effective manager</a:t>
                      </a:r>
                      <a:endParaRPr lang="en-US" sz="1800" b="0" i="0" u="none" strike="noStrike" dirty="0">
                        <a:solidFill>
                          <a:srgbClr val="000000"/>
                        </a:solidFill>
                        <a:effectLst/>
                        <a:latin typeface="Arial"/>
                      </a:endParaRPr>
                    </a:p>
                  </a:txBody>
                  <a:tcPr marL="342900" marR="9525" marT="9525" marB="0" anchor="ctr"/>
                </a:tc>
                <a:tc>
                  <a:txBody>
                    <a:bodyPr/>
                    <a:lstStyle/>
                    <a:p>
                      <a:pPr algn="ctr" fontAlgn="b"/>
                      <a:r>
                        <a:rPr lang="en-US" sz="1800" u="none" strike="noStrike" dirty="0">
                          <a:effectLst/>
                        </a:rPr>
                        <a:t>51</a:t>
                      </a:r>
                      <a:endParaRPr lang="en-US" sz="1800" b="0" i="0" u="none" strike="noStrike" dirty="0">
                        <a:solidFill>
                          <a:srgbClr val="000000"/>
                        </a:solidFill>
                        <a:effectLst/>
                        <a:latin typeface="Calibri"/>
                      </a:endParaRPr>
                    </a:p>
                  </a:txBody>
                  <a:tcPr marL="9525" marR="9525" marT="9525" marB="0" anchor="b"/>
                </a:tc>
              </a:tr>
              <a:tr h="295275">
                <a:tc>
                  <a:txBody>
                    <a:bodyPr/>
                    <a:lstStyle/>
                    <a:p>
                      <a:pPr algn="l" fontAlgn="b">
                        <a:buFontTx/>
                        <a:buNone/>
                      </a:pPr>
                      <a:r>
                        <a:rPr lang="en-US" sz="1800" u="none" strike="noStrike" dirty="0" smtClean="0">
                          <a:effectLst/>
                        </a:rPr>
                        <a:t>      Party </a:t>
                      </a:r>
                      <a:r>
                        <a:rPr lang="en-US" sz="1800" u="none" strike="noStrike" dirty="0">
                          <a:effectLst/>
                        </a:rPr>
                        <a:t>affiliation</a:t>
                      </a:r>
                      <a:endParaRPr lang="en-US" sz="1800" b="0" i="0" u="none" strike="noStrike" dirty="0">
                        <a:solidFill>
                          <a:srgbClr val="000000"/>
                        </a:solidFill>
                        <a:effectLst/>
                        <a:latin typeface="Times New Roman"/>
                      </a:endParaRPr>
                    </a:p>
                  </a:txBody>
                  <a:tcPr marL="9525" marR="9525" marT="9525" marB="0" anchor="b"/>
                </a:tc>
                <a:tc>
                  <a:txBody>
                    <a:bodyPr/>
                    <a:lstStyle/>
                    <a:p>
                      <a:pPr algn="ctr" fontAlgn="b"/>
                      <a:r>
                        <a:rPr lang="en-US" sz="1800" u="none" strike="noStrike" dirty="0" smtClean="0">
                          <a:effectLst/>
                        </a:rPr>
                        <a:t>49</a:t>
                      </a:r>
                    </a:p>
                    <a:p>
                      <a:pPr algn="ctr" fontAlgn="b"/>
                      <a:r>
                        <a:rPr lang="en-US" sz="1600" b="0" i="0" u="none" strike="noStrike" dirty="0" smtClean="0">
                          <a:solidFill>
                            <a:srgbClr val="000000"/>
                          </a:solidFill>
                          <a:effectLst/>
                          <a:latin typeface="Calibri"/>
                        </a:rPr>
                        <a:t>(47 </a:t>
                      </a:r>
                      <a:r>
                        <a:rPr lang="en-US" sz="1600" b="0" i="0" u="none" strike="noStrike" dirty="0" err="1" smtClean="0">
                          <a:solidFill>
                            <a:srgbClr val="000000"/>
                          </a:solidFill>
                          <a:effectLst/>
                          <a:latin typeface="Calibri"/>
                        </a:rPr>
                        <a:t>Ehr</a:t>
                      </a:r>
                      <a:r>
                        <a:rPr lang="en-US" sz="1600" b="0" i="0" u="none" strike="noStrike" dirty="0" smtClean="0">
                          <a:solidFill>
                            <a:srgbClr val="000000"/>
                          </a:solidFill>
                          <a:effectLst/>
                          <a:latin typeface="Calibri"/>
                        </a:rPr>
                        <a:t>)</a:t>
                      </a:r>
                      <a:endParaRPr lang="en-US" sz="1600" b="0" i="0" u="none" strike="noStrike" dirty="0">
                        <a:solidFill>
                          <a:srgbClr val="000000"/>
                        </a:solidFill>
                        <a:effectLst/>
                        <a:latin typeface="Calibri"/>
                      </a:endParaRPr>
                    </a:p>
                  </a:txBody>
                  <a:tcPr marL="9525" marR="9525" marT="9525" marB="0" anchor="b"/>
                </a:tc>
              </a:tr>
            </a:tbl>
          </a:graphicData>
        </a:graphic>
      </p:graphicFrame>
      <p:sp>
        <p:nvSpPr>
          <p:cNvPr id="6" name="AutoShape 2" descr="data:image/jpg;base64,/9j/4AAQSkZJRgABAQAAAQABAAD/2wBDAAkGBwgHBgkIBwgKCgkLDRYPDQwMDRsUFRAWIB0iIiAdHx8kKDQsJCYxJx8fLT0tMTU3Ojo6Iys/RD84QzQ5Ojf/2wBDAQoKCg0MDRoPDxo3JR8lNzc3Nzc3Nzc3Nzc3Nzc3Nzc3Nzc3Nzc3Nzc3Nzc3Nzc3Nzc3Nzc3Nzc3Nzc3Nzc3Nzf/wAARCABeAEgDASIAAhEBAxEB/8QAGwAAAQUBAQAAAAAAAAAAAAAABgACAwQFBwH/xAA3EAACAQMCAwUGAwgDAAAAAAABAgMABBEFIQYSMRNBUWFxBxQiMoGhJJGxFUJicsHR8PGSouH/xAAaAQADAQEBAQAAAAAAAAAAAAADBAUCBgAB/8QAJhEAAgICAgEDBAMAAAAAAAAAAQIAAwQRITFBBRITBiJRYRRx8P/aAAwDAQACEQMRAD8AqSXAbITI8qaOYoTgnNerEjDZsmrMMYCjPSmIDcorC8p+PIA8K9EDhsbkVZvr61sEDEqWPypzYLUKajr11dNJ2coiUHZU22/X71l7As2lbP8A1DCMFY1yuK8nkjY4yua5y2qTqSO3kDd2HIqS11u6BLSyGSMdcnJH1oYvB8TZoI8wn0vjWPT21e5uFaaaRkitoQcBUTmAye4b+pJPrUnDesXms+/Xd9IGImjVFUYVB8RwBXP5GByQeYE5zRbwU4TSbkjqbpB/1H96kZ2PWtTOo5OpSxbGNgUmdXtJR2C791KsOLUY7eBpJ5EjjTqztgD60qgJU5HAlFiAdEzBiZBygnBPfU0s5jyF3GO6qM5RiOXIAG1MWYBMb+GT3V3s5WYGpTS6jrTJCpdosRqqjJ23P3P2q9BwhrF03NHbiKNv33OKm9nyg8R6i8xA7Nm+Y95Y/wBq6gJY3wqTxkAbgMKk32sHIEu4uOjICZy6bgGeJCZ7xefHRE/rWdf8Ne52EkplLcpGc10HWdT0+KYwvdx9rnHJnJrA1KaO7tSsLc4VvjXoRQlsfezGGpp1odwBFqEt2DsA2DgeNauj3gseGp7kgnF1nAPXZRWLq0rx3DRjIKtTNVLwW9rarI/ZPEs7ITtzsN/0FMPWLVCnzJoc1MSPEdqOtXWpv+IkxGp+CNflX/3zpVkg4NKmFUKNKOIBnLHZnV7SVJWCuBgdae0UYQgHcDvqhACqAg79TXvavlt9qbJigE0uGdHgury/IcwvKqZZRkjc7jPfiiiz0C10i5lvLZTzlGYqSSMY8z/maG+Frh7e/wAtgrKnKPXORRJd3ZmcxR3hhldccuxyPQ71IyQRaRL2EVNIPkTG03TLef3prqEO0mVYsoJAJ39KYdPtLFzJGAOXJxnYf54VDbu1hqASa5kldlwObIyKh1W6dpUjOwYbjwpfZ6jZCdyhqFvaXM0dzJCObLBSFGxG4P3FBnF68mr8mMcsMYx4bdKP7ILJNFCYi3wmTn2IUDH5Enb/AFQLxopk4ilVepVP0olFm7/b+ollqPiGh5mDDDJPIscKM7scBVGSTSoo4Viig1q12G+dz48pxSpz5fxBfwwvDnmb0YYdTtUxVAd+h61nJMWXJIz509puU5JFUNiRiDNNZ+xmjePGEIOPGjK1dbu3SWIoTjYnzrmkt4Bv1HlRjwrFPfcPvdW/NEEnaLnxkE4B3/5bUjmKGAYdiUvTnZWKnoyS/Btnlmd1DAdBtmhu+vBLIGBy7bmtLUrDULiQieYMOuFziq+n8O3d5c9laxGRgRzudlTzY91IAb6ldiTyepYs7lLLSprqb5FZU6bkkEgD8jQRqsi3l3NdsnK7AAeQG1HPHptdA0K30KKVZb2eZbid8fKq5AwO7JO3ofGgB5AyMDscdK0MY1t7x2e59x76bNq3fiaHDRH7XizjPKcfl/ulWfazyW88c0LFXTcGlRAdQj1FzsS72rg5Bx6VE7s27En1pMdqZ1FOEkznwoHQnpOa7T7Jprew4B1K81ED3VbmR2GM5ARAR571xYDxroZ1J7P2daXo1rtNdg3U5/hZyVX6gA/QUOxwikmMY2O+Rata/wCE2+EtT0/XeKXsLuBYw6u8UaSE9N+Unr0z391G3Ed/Y8OaNNcCGOKC2TmCooGT0AHmTgUHeyeytfeLu7aJDdJIcSMN1Hfv6frWB7b+I1utQj0S0kDR2557kjoZCNl+g39T5VmgfZv8wvqPGQUHAHE51ql/PquoXF/eNzTTuWbwHgB5AbCqLfPnwr1Tgb9KbzBjlTkYxRolJFbNKo+lKsmtTGFyrlGg0vzNhc02PpmvJd4xTYT8ArUBJHPKpPlRVaXTTwQc67rDHGAe4Kir/ShK5OIX/lNFGnj8OCAPlpHNP2gTofp9AbHb9CW9B4ol4audSkRS4uIGWNOo7TPwk+WCc0E3U8t1cSzzu0ksjF3YnJZjuT9TVvVpS9y6dApxgVTRQQaYxwRWNyX6jYtmSxWRsqmMk9KZ0XfrT2OcMAAO4VE7ZNGiM9BzSr1NlJpV6en/2Q==">
            <a:hlinkClick r:id="rId3"/>
          </p:cNvPr>
          <p:cNvSpPr>
            <a:spLocks noChangeAspect="1" noChangeArrowheads="1"/>
          </p:cNvSpPr>
          <p:nvPr/>
        </p:nvSpPr>
        <p:spPr bwMode="auto">
          <a:xfrm>
            <a:off x="155575" y="-427038"/>
            <a:ext cx="685800" cy="8953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945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1752600"/>
            <a:ext cx="685800" cy="89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462"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85044" y="3695700"/>
            <a:ext cx="755718" cy="72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9646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a:xfrm>
            <a:off x="533400" y="685800"/>
            <a:ext cx="7772400" cy="762000"/>
          </a:xfrm>
        </p:spPr>
        <p:txBody>
          <a:bodyPr/>
          <a:lstStyle/>
          <a:p>
            <a:r>
              <a:rPr lang="en-US" sz="1800" b="1" dirty="0"/>
              <a:t>What </a:t>
            </a:r>
            <a:r>
              <a:rPr lang="en-US" sz="1800" b="1" dirty="0" smtClean="0"/>
              <a:t>ISSUES were </a:t>
            </a:r>
            <a:r>
              <a:rPr lang="en-US" sz="1800" b="1" dirty="0"/>
              <a:t>salient in Governor’s Race in </a:t>
            </a:r>
            <a:r>
              <a:rPr lang="en-US" sz="1800" b="1" dirty="0" smtClean="0"/>
              <a:t>2010? </a:t>
            </a:r>
            <a:r>
              <a:rPr lang="en-US" sz="1800" b="1" dirty="0"/>
              <a:t/>
            </a:r>
            <a:br>
              <a:rPr lang="en-US" sz="1800" b="1" dirty="0"/>
            </a:br>
            <a:r>
              <a:rPr lang="en-US" sz="1800" dirty="0"/>
              <a:t> </a:t>
            </a:r>
            <a:r>
              <a:rPr lang="en-US" sz="1800" b="1" i="1" dirty="0"/>
              <a:t>Data from Anne Arundel County Exit Poll</a:t>
            </a:r>
          </a:p>
        </p:txBody>
      </p:sp>
      <p:sp>
        <p:nvSpPr>
          <p:cNvPr id="44036" name="Rectangle 4"/>
          <p:cNvSpPr>
            <a:spLocks noChangeArrowheads="1"/>
          </p:cNvSpPr>
          <p:nvPr/>
        </p:nvSpPr>
        <p:spPr bwMode="auto">
          <a:xfrm>
            <a:off x="152400" y="1600200"/>
            <a:ext cx="2438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800">
                <a:solidFill>
                  <a:schemeClr val="tx2"/>
                </a:solidFill>
              </a:rPr>
              <a:t> </a:t>
            </a:r>
          </a:p>
        </p:txBody>
      </p:sp>
      <p:sp>
        <p:nvSpPr>
          <p:cNvPr id="106" name="Rectangle 4"/>
          <p:cNvSpPr>
            <a:spLocks noChangeArrowheads="1"/>
          </p:cNvSpPr>
          <p:nvPr/>
        </p:nvSpPr>
        <p:spPr bwMode="auto">
          <a:xfrm>
            <a:off x="533400" y="228600"/>
            <a:ext cx="7772400" cy="5334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b="1" dirty="0">
                <a:solidFill>
                  <a:schemeClr val="bg1"/>
                </a:solidFill>
              </a:rPr>
              <a:t>2010 Elections: Consolidation of a Blue Maryland?</a:t>
            </a:r>
          </a:p>
        </p:txBody>
      </p:sp>
      <p:graphicFrame>
        <p:nvGraphicFramePr>
          <p:cNvPr id="4" name="Table 3"/>
          <p:cNvGraphicFramePr>
            <a:graphicFrameLocks noGrp="1"/>
          </p:cNvGraphicFramePr>
          <p:nvPr>
            <p:extLst>
              <p:ext uri="{D42A27DB-BD31-4B8C-83A1-F6EECF244321}">
                <p14:modId xmlns:p14="http://schemas.microsoft.com/office/powerpoint/2010/main" val="1328913103"/>
              </p:ext>
            </p:extLst>
          </p:nvPr>
        </p:nvGraphicFramePr>
        <p:xfrm>
          <a:off x="685800" y="1600200"/>
          <a:ext cx="2654300" cy="2952750"/>
        </p:xfrm>
        <a:graphic>
          <a:graphicData uri="http://schemas.openxmlformats.org/drawingml/2006/table">
            <a:tbl>
              <a:tblPr>
                <a:tableStyleId>{5C22544A-7EE6-4342-B048-85BDC9FD1C3A}</a:tableStyleId>
              </a:tblPr>
              <a:tblGrid>
                <a:gridCol w="2044700"/>
                <a:gridCol w="609600"/>
              </a:tblGrid>
              <a:tr h="295275">
                <a:tc>
                  <a:txBody>
                    <a:bodyPr/>
                    <a:lstStyle/>
                    <a:p>
                      <a:pPr algn="l" rtl="0" fontAlgn="ctr"/>
                      <a:r>
                        <a:rPr lang="en-US" sz="1800" b="1" u="none" strike="noStrike" dirty="0" smtClean="0">
                          <a:effectLst/>
                        </a:rPr>
                        <a:t>      Issues</a:t>
                      </a:r>
                      <a:endParaRPr lang="en-US" sz="1800" b="1" i="0" u="none" strike="noStrike" dirty="0">
                        <a:solidFill>
                          <a:srgbClr val="000000"/>
                        </a:solidFill>
                        <a:effectLst/>
                        <a:latin typeface="Times New Roman"/>
                      </a:endParaRPr>
                    </a:p>
                  </a:txBody>
                  <a:tcPr marL="9525" marR="9525" marT="9525" marB="0" anchor="ctr"/>
                </a:tc>
                <a:tc>
                  <a:txBody>
                    <a:bodyPr/>
                    <a:lstStyle/>
                    <a:p>
                      <a:pPr algn="ctr" fontAlgn="b"/>
                      <a:r>
                        <a:rPr lang="en-US" sz="1800" u="none" strike="noStrike" dirty="0">
                          <a:effectLst/>
                        </a:rPr>
                        <a:t> </a:t>
                      </a:r>
                      <a:r>
                        <a:rPr lang="en-US" sz="1800" u="none" strike="noStrike" dirty="0" smtClean="0">
                          <a:effectLst/>
                        </a:rPr>
                        <a:t>%</a:t>
                      </a:r>
                      <a:endParaRPr lang="en-US" sz="1800" b="0" i="0" u="none" strike="noStrike" dirty="0">
                        <a:solidFill>
                          <a:srgbClr val="000000"/>
                        </a:solidFill>
                        <a:effectLst/>
                        <a:latin typeface="Calibri"/>
                      </a:endParaRPr>
                    </a:p>
                  </a:txBody>
                  <a:tcPr marL="9525" marR="9525" marT="9525" marB="0" anchor="b"/>
                </a:tc>
              </a:tr>
              <a:tr h="295275">
                <a:tc>
                  <a:txBody>
                    <a:bodyPr/>
                    <a:lstStyle/>
                    <a:p>
                      <a:pPr algn="l" rtl="0" fontAlgn="ctr">
                        <a:buClr>
                          <a:srgbClr val="000000"/>
                        </a:buClr>
                        <a:buSzPts val="1800"/>
                        <a:buFontTx/>
                        <a:buNone/>
                      </a:pPr>
                      <a:r>
                        <a:rPr lang="en-US" sz="1800" u="none" strike="noStrike" dirty="0">
                          <a:effectLst/>
                        </a:rPr>
                        <a:t>Economy </a:t>
                      </a:r>
                      <a:endParaRPr lang="en-US" sz="1800" b="0" i="0" u="none" strike="noStrike" dirty="0">
                        <a:solidFill>
                          <a:srgbClr val="000000"/>
                        </a:solidFill>
                        <a:effectLst/>
                        <a:latin typeface="Arial"/>
                      </a:endParaRPr>
                    </a:p>
                  </a:txBody>
                  <a:tcPr marL="342900" marR="9525" marT="9525" marB="0" anchor="ctr"/>
                </a:tc>
                <a:tc>
                  <a:txBody>
                    <a:bodyPr/>
                    <a:lstStyle/>
                    <a:p>
                      <a:pPr algn="ctr" fontAlgn="b"/>
                      <a:r>
                        <a:rPr lang="en-US" sz="1800" u="none" strike="noStrike" dirty="0">
                          <a:effectLst/>
                        </a:rPr>
                        <a:t>48</a:t>
                      </a:r>
                      <a:endParaRPr lang="en-US" sz="1800" b="0" i="0" u="none" strike="noStrike" dirty="0">
                        <a:solidFill>
                          <a:srgbClr val="000000"/>
                        </a:solidFill>
                        <a:effectLst/>
                        <a:latin typeface="Calibri"/>
                      </a:endParaRPr>
                    </a:p>
                  </a:txBody>
                  <a:tcPr marL="9525" marR="9525" marT="9525" marB="0" anchor="b"/>
                </a:tc>
              </a:tr>
              <a:tr h="295275">
                <a:tc>
                  <a:txBody>
                    <a:bodyPr/>
                    <a:lstStyle/>
                    <a:p>
                      <a:pPr algn="l" rtl="0" fontAlgn="ctr">
                        <a:buClr>
                          <a:srgbClr val="000000"/>
                        </a:buClr>
                        <a:buSzPts val="1800"/>
                        <a:buFontTx/>
                        <a:buNone/>
                      </a:pPr>
                      <a:r>
                        <a:rPr lang="en-US" sz="1800" u="none" strike="noStrike" dirty="0">
                          <a:effectLst/>
                        </a:rPr>
                        <a:t>Budget</a:t>
                      </a:r>
                      <a:endParaRPr lang="en-US" sz="1800" b="0" i="0" u="none" strike="noStrike" dirty="0">
                        <a:solidFill>
                          <a:srgbClr val="000000"/>
                        </a:solidFill>
                        <a:effectLst/>
                        <a:latin typeface="Arial"/>
                      </a:endParaRPr>
                    </a:p>
                  </a:txBody>
                  <a:tcPr marL="342900" marR="9525" marT="9525" marB="0" anchor="ctr"/>
                </a:tc>
                <a:tc>
                  <a:txBody>
                    <a:bodyPr/>
                    <a:lstStyle/>
                    <a:p>
                      <a:pPr algn="ctr" fontAlgn="b"/>
                      <a:r>
                        <a:rPr lang="en-US" sz="1800" u="none" strike="noStrike" dirty="0">
                          <a:effectLst/>
                        </a:rPr>
                        <a:t>38</a:t>
                      </a:r>
                      <a:endParaRPr lang="en-US" sz="1800" b="0" i="0" u="none" strike="noStrike" dirty="0">
                        <a:solidFill>
                          <a:srgbClr val="000000"/>
                        </a:solidFill>
                        <a:effectLst/>
                        <a:latin typeface="Calibri"/>
                      </a:endParaRPr>
                    </a:p>
                  </a:txBody>
                  <a:tcPr marL="9525" marR="9525" marT="9525" marB="0" anchor="b"/>
                </a:tc>
              </a:tr>
              <a:tr h="295275">
                <a:tc>
                  <a:txBody>
                    <a:bodyPr/>
                    <a:lstStyle/>
                    <a:p>
                      <a:pPr algn="l" rtl="0" fontAlgn="ctr">
                        <a:buClr>
                          <a:srgbClr val="000000"/>
                        </a:buClr>
                        <a:buSzPts val="1800"/>
                        <a:buFontTx/>
                        <a:buNone/>
                      </a:pPr>
                      <a:r>
                        <a:rPr lang="en-US" sz="1800" u="none" strike="noStrike" dirty="0">
                          <a:effectLst/>
                        </a:rPr>
                        <a:t>Schools</a:t>
                      </a:r>
                      <a:endParaRPr lang="en-US" sz="1800" b="0" i="0" u="none" strike="noStrike" dirty="0">
                        <a:solidFill>
                          <a:srgbClr val="000000"/>
                        </a:solidFill>
                        <a:effectLst/>
                        <a:latin typeface="Arial"/>
                      </a:endParaRPr>
                    </a:p>
                  </a:txBody>
                  <a:tcPr marL="342900" marR="9525" marT="9525" marB="0" anchor="ctr"/>
                </a:tc>
                <a:tc>
                  <a:txBody>
                    <a:bodyPr/>
                    <a:lstStyle/>
                    <a:p>
                      <a:pPr algn="ctr" fontAlgn="b"/>
                      <a:r>
                        <a:rPr lang="en-US" sz="1800" u="none" strike="noStrike" dirty="0">
                          <a:effectLst/>
                        </a:rPr>
                        <a:t>31</a:t>
                      </a:r>
                      <a:endParaRPr lang="en-US" sz="1800" b="0" i="0" u="none" strike="noStrike" dirty="0">
                        <a:solidFill>
                          <a:srgbClr val="000000"/>
                        </a:solidFill>
                        <a:effectLst/>
                        <a:latin typeface="Calibri"/>
                      </a:endParaRPr>
                    </a:p>
                  </a:txBody>
                  <a:tcPr marL="9525" marR="9525" marT="9525" marB="0" anchor="b"/>
                </a:tc>
              </a:tr>
              <a:tr h="295275">
                <a:tc>
                  <a:txBody>
                    <a:bodyPr/>
                    <a:lstStyle/>
                    <a:p>
                      <a:pPr algn="l" rtl="0" fontAlgn="ctr">
                        <a:buClr>
                          <a:srgbClr val="000000"/>
                        </a:buClr>
                        <a:buSzPts val="1800"/>
                        <a:buFontTx/>
                        <a:buNone/>
                      </a:pPr>
                      <a:r>
                        <a:rPr lang="en-US" sz="1800" u="none" strike="noStrike" dirty="0">
                          <a:effectLst/>
                        </a:rPr>
                        <a:t>Taxes </a:t>
                      </a:r>
                      <a:endParaRPr lang="en-US" sz="1800" b="0" i="0" u="none" strike="noStrike" dirty="0">
                        <a:solidFill>
                          <a:srgbClr val="000000"/>
                        </a:solidFill>
                        <a:effectLst/>
                        <a:latin typeface="Arial"/>
                      </a:endParaRPr>
                    </a:p>
                  </a:txBody>
                  <a:tcPr marL="342900" marR="9525" marT="9525" marB="0" anchor="ctr"/>
                </a:tc>
                <a:tc>
                  <a:txBody>
                    <a:bodyPr/>
                    <a:lstStyle/>
                    <a:p>
                      <a:pPr algn="ctr" fontAlgn="b"/>
                      <a:r>
                        <a:rPr lang="en-US" sz="1800" u="none" strike="noStrike" dirty="0">
                          <a:effectLst/>
                        </a:rPr>
                        <a:t>30</a:t>
                      </a:r>
                      <a:endParaRPr lang="en-US" sz="1800" b="0" i="0" u="none" strike="noStrike" dirty="0">
                        <a:solidFill>
                          <a:srgbClr val="000000"/>
                        </a:solidFill>
                        <a:effectLst/>
                        <a:latin typeface="Calibri"/>
                      </a:endParaRPr>
                    </a:p>
                  </a:txBody>
                  <a:tcPr marL="9525" marR="9525" marT="9525" marB="0" anchor="b"/>
                </a:tc>
              </a:tr>
              <a:tr h="295275">
                <a:tc>
                  <a:txBody>
                    <a:bodyPr/>
                    <a:lstStyle/>
                    <a:p>
                      <a:pPr algn="l" rtl="0" fontAlgn="ctr">
                        <a:buClr>
                          <a:srgbClr val="000000"/>
                        </a:buClr>
                        <a:buSzPts val="1800"/>
                        <a:buFontTx/>
                        <a:buNone/>
                      </a:pPr>
                      <a:r>
                        <a:rPr lang="en-US" sz="1800" u="none" strike="noStrike" dirty="0">
                          <a:effectLst/>
                        </a:rPr>
                        <a:t>Environment </a:t>
                      </a:r>
                      <a:endParaRPr lang="en-US" sz="1800" b="0" i="0" u="none" strike="noStrike" dirty="0">
                        <a:solidFill>
                          <a:srgbClr val="000000"/>
                        </a:solidFill>
                        <a:effectLst/>
                        <a:latin typeface="Arial"/>
                      </a:endParaRPr>
                    </a:p>
                  </a:txBody>
                  <a:tcPr marL="342900" marR="9525" marT="9525" marB="0" anchor="ctr"/>
                </a:tc>
                <a:tc>
                  <a:txBody>
                    <a:bodyPr/>
                    <a:lstStyle/>
                    <a:p>
                      <a:pPr algn="ctr" fontAlgn="b"/>
                      <a:r>
                        <a:rPr lang="en-US" sz="1800" u="none" strike="noStrike" dirty="0">
                          <a:effectLst/>
                        </a:rPr>
                        <a:t>24</a:t>
                      </a:r>
                      <a:endParaRPr lang="en-US" sz="1800" b="0" i="0" u="none" strike="noStrike" dirty="0">
                        <a:solidFill>
                          <a:srgbClr val="000000"/>
                        </a:solidFill>
                        <a:effectLst/>
                        <a:latin typeface="Calibri"/>
                      </a:endParaRPr>
                    </a:p>
                  </a:txBody>
                  <a:tcPr marL="9525" marR="9525" marT="9525" marB="0" anchor="b"/>
                </a:tc>
              </a:tr>
              <a:tr h="295275">
                <a:tc>
                  <a:txBody>
                    <a:bodyPr/>
                    <a:lstStyle/>
                    <a:p>
                      <a:pPr algn="l" rtl="0" fontAlgn="ctr">
                        <a:buClr>
                          <a:srgbClr val="000000"/>
                        </a:buClr>
                        <a:buSzPts val="1800"/>
                        <a:buFontTx/>
                        <a:buNone/>
                      </a:pPr>
                      <a:r>
                        <a:rPr lang="en-US" sz="1800" u="none" strike="noStrike" dirty="0">
                          <a:effectLst/>
                        </a:rPr>
                        <a:t>Crime</a:t>
                      </a:r>
                      <a:endParaRPr lang="en-US" sz="1800" b="0" i="0" u="none" strike="noStrike" dirty="0">
                        <a:solidFill>
                          <a:srgbClr val="000000"/>
                        </a:solidFill>
                        <a:effectLst/>
                        <a:latin typeface="Arial"/>
                      </a:endParaRPr>
                    </a:p>
                  </a:txBody>
                  <a:tcPr marL="342900" marR="9525" marT="9525" marB="0" anchor="ctr"/>
                </a:tc>
                <a:tc>
                  <a:txBody>
                    <a:bodyPr/>
                    <a:lstStyle/>
                    <a:p>
                      <a:pPr algn="ctr" fontAlgn="b"/>
                      <a:r>
                        <a:rPr lang="en-US" sz="1800" u="none" strike="noStrike" dirty="0">
                          <a:effectLst/>
                        </a:rPr>
                        <a:t>21</a:t>
                      </a:r>
                      <a:endParaRPr lang="en-US" sz="1800" b="0" i="0" u="none" strike="noStrike" dirty="0">
                        <a:solidFill>
                          <a:srgbClr val="000000"/>
                        </a:solidFill>
                        <a:effectLst/>
                        <a:latin typeface="Calibri"/>
                      </a:endParaRPr>
                    </a:p>
                  </a:txBody>
                  <a:tcPr marL="9525" marR="9525" marT="9525" marB="0" anchor="b"/>
                </a:tc>
              </a:tr>
              <a:tr h="295275">
                <a:tc>
                  <a:txBody>
                    <a:bodyPr/>
                    <a:lstStyle/>
                    <a:p>
                      <a:pPr algn="l" rtl="0" fontAlgn="ctr">
                        <a:buClr>
                          <a:srgbClr val="000000"/>
                        </a:buClr>
                        <a:buSzPts val="1800"/>
                        <a:buFontTx/>
                        <a:buNone/>
                      </a:pPr>
                      <a:r>
                        <a:rPr lang="en-US" sz="1800" u="none" strike="noStrike" dirty="0">
                          <a:effectLst/>
                        </a:rPr>
                        <a:t>Slots</a:t>
                      </a:r>
                      <a:endParaRPr lang="en-US" sz="1800" b="0" i="0" u="none" strike="noStrike" dirty="0">
                        <a:solidFill>
                          <a:srgbClr val="000000"/>
                        </a:solidFill>
                        <a:effectLst/>
                        <a:latin typeface="Arial"/>
                      </a:endParaRPr>
                    </a:p>
                  </a:txBody>
                  <a:tcPr marL="342900" marR="9525" marT="9525" marB="0" anchor="ctr"/>
                </a:tc>
                <a:tc>
                  <a:txBody>
                    <a:bodyPr/>
                    <a:lstStyle/>
                    <a:p>
                      <a:pPr algn="ctr" fontAlgn="b"/>
                      <a:r>
                        <a:rPr lang="en-US" sz="1800" u="none" strike="noStrike" dirty="0">
                          <a:effectLst/>
                        </a:rPr>
                        <a:t>20</a:t>
                      </a:r>
                      <a:endParaRPr lang="en-US" sz="1800" b="0" i="0" u="none" strike="noStrike" dirty="0">
                        <a:solidFill>
                          <a:srgbClr val="000000"/>
                        </a:solidFill>
                        <a:effectLst/>
                        <a:latin typeface="Calibri"/>
                      </a:endParaRPr>
                    </a:p>
                  </a:txBody>
                  <a:tcPr marL="9525" marR="9525" marT="9525" marB="0" anchor="b"/>
                </a:tc>
              </a:tr>
              <a:tr h="295275">
                <a:tc>
                  <a:txBody>
                    <a:bodyPr/>
                    <a:lstStyle/>
                    <a:p>
                      <a:pPr algn="l" rtl="0" fontAlgn="ctr">
                        <a:buClr>
                          <a:srgbClr val="000000"/>
                        </a:buClr>
                        <a:buSzPts val="1800"/>
                        <a:buFontTx/>
                        <a:buNone/>
                      </a:pPr>
                      <a:r>
                        <a:rPr lang="en-US" sz="1800" u="none" strike="noStrike" dirty="0">
                          <a:effectLst/>
                        </a:rPr>
                        <a:t>Cost of living </a:t>
                      </a:r>
                      <a:endParaRPr lang="en-US" sz="1800" b="0" i="0" u="none" strike="noStrike" dirty="0">
                        <a:solidFill>
                          <a:srgbClr val="000000"/>
                        </a:solidFill>
                        <a:effectLst/>
                        <a:latin typeface="Arial"/>
                      </a:endParaRPr>
                    </a:p>
                  </a:txBody>
                  <a:tcPr marL="342900" marR="9525" marT="9525" marB="0" anchor="ctr"/>
                </a:tc>
                <a:tc>
                  <a:txBody>
                    <a:bodyPr/>
                    <a:lstStyle/>
                    <a:p>
                      <a:pPr algn="ctr" fontAlgn="b"/>
                      <a:r>
                        <a:rPr lang="en-US" sz="1800" u="none" strike="noStrike" dirty="0">
                          <a:effectLst/>
                        </a:rPr>
                        <a:t>18</a:t>
                      </a:r>
                      <a:endParaRPr lang="en-US" sz="1800" b="0" i="0" u="none" strike="noStrike" dirty="0">
                        <a:solidFill>
                          <a:srgbClr val="000000"/>
                        </a:solidFill>
                        <a:effectLst/>
                        <a:latin typeface="Calibri"/>
                      </a:endParaRPr>
                    </a:p>
                  </a:txBody>
                  <a:tcPr marL="9525" marR="9525" marT="9525" marB="0" anchor="b"/>
                </a:tc>
              </a:tr>
              <a:tr h="295275">
                <a:tc>
                  <a:txBody>
                    <a:bodyPr/>
                    <a:lstStyle/>
                    <a:p>
                      <a:pPr algn="l" rtl="0" fontAlgn="ctr">
                        <a:buClr>
                          <a:srgbClr val="000000"/>
                        </a:buClr>
                        <a:buSzPts val="1800"/>
                        <a:buFontTx/>
                        <a:buNone/>
                      </a:pPr>
                      <a:r>
                        <a:rPr lang="en-US" sz="1800" u="none" strike="noStrike" dirty="0">
                          <a:effectLst/>
                        </a:rPr>
                        <a:t>Planning</a:t>
                      </a:r>
                      <a:endParaRPr lang="en-US" sz="1800" b="0" i="0" u="none" strike="noStrike" dirty="0">
                        <a:solidFill>
                          <a:srgbClr val="000000"/>
                        </a:solidFill>
                        <a:effectLst/>
                        <a:latin typeface="Arial"/>
                      </a:endParaRPr>
                    </a:p>
                  </a:txBody>
                  <a:tcPr marL="342900" marR="9525" marT="9525" marB="0" anchor="ctr"/>
                </a:tc>
                <a:tc>
                  <a:txBody>
                    <a:bodyPr/>
                    <a:lstStyle/>
                    <a:p>
                      <a:pPr algn="ctr" fontAlgn="b"/>
                      <a:r>
                        <a:rPr lang="en-US" sz="1800" u="none" strike="noStrike" dirty="0">
                          <a:effectLst/>
                        </a:rPr>
                        <a:t>11</a:t>
                      </a:r>
                      <a:endParaRPr lang="en-US" sz="1800" b="0" i="0" u="none" strike="noStrike" dirty="0">
                        <a:solidFill>
                          <a:srgbClr val="000000"/>
                        </a:solidFill>
                        <a:effectLst/>
                        <a:latin typeface="Calibri"/>
                      </a:endParaRPr>
                    </a:p>
                  </a:txBody>
                  <a:tcPr marL="9525" marR="9525" marT="9525" marB="0" anchor="b"/>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023807034"/>
              </p:ext>
            </p:extLst>
          </p:nvPr>
        </p:nvGraphicFramePr>
        <p:xfrm>
          <a:off x="4393096" y="1610139"/>
          <a:ext cx="3771900" cy="1947745"/>
        </p:xfrm>
        <a:graphic>
          <a:graphicData uri="http://schemas.openxmlformats.org/drawingml/2006/table">
            <a:tbl>
              <a:tblPr>
                <a:tableStyleId>{5C22544A-7EE6-4342-B048-85BDC9FD1C3A}</a:tableStyleId>
              </a:tblPr>
              <a:tblGrid>
                <a:gridCol w="2998304"/>
                <a:gridCol w="773596"/>
              </a:tblGrid>
              <a:tr h="371061">
                <a:tc>
                  <a:txBody>
                    <a:bodyPr/>
                    <a:lstStyle/>
                    <a:p>
                      <a:pPr marL="0" marR="0" indent="0" algn="l" defTabSz="914400" rtl="0" eaLnBrk="1" fontAlgn="ctr" latinLnBrk="0" hangingPunct="1">
                        <a:lnSpc>
                          <a:spcPct val="100000"/>
                        </a:lnSpc>
                        <a:spcBef>
                          <a:spcPts val="0"/>
                        </a:spcBef>
                        <a:spcAft>
                          <a:spcPts val="0"/>
                        </a:spcAft>
                        <a:buClr>
                          <a:srgbClr val="000000"/>
                        </a:buClr>
                        <a:buSzPts val="1800"/>
                        <a:buFontTx/>
                        <a:buNone/>
                        <a:tabLst/>
                        <a:defRPr/>
                      </a:pPr>
                      <a:r>
                        <a:rPr lang="en-US" sz="1800" b="1" u="none" strike="noStrike" dirty="0" smtClean="0">
                          <a:effectLst/>
                        </a:rPr>
                        <a:t>Issues favorable to Ehrlich</a:t>
                      </a:r>
                      <a:endParaRPr lang="en-US" sz="1800" b="1" i="0" u="none" strike="noStrike" dirty="0" smtClean="0">
                        <a:solidFill>
                          <a:srgbClr val="000000"/>
                        </a:solidFill>
                        <a:effectLst/>
                        <a:latin typeface="+mn-lt"/>
                      </a:endParaRPr>
                    </a:p>
                  </a:txBody>
                  <a:tcPr marL="342900" marR="9525" marT="9525" marB="0" anchor="ctr"/>
                </a:tc>
                <a:tc>
                  <a:txBody>
                    <a:bodyPr/>
                    <a:lstStyle/>
                    <a:p>
                      <a:pPr algn="l" rtl="0" fontAlgn="ctr"/>
                      <a:r>
                        <a:rPr lang="en-US" sz="1800" u="none" strike="noStrike" dirty="0" smtClean="0">
                          <a:effectLst/>
                        </a:rPr>
                        <a:t>%</a:t>
                      </a:r>
                    </a:p>
                  </a:txBody>
                  <a:tcPr marL="342900" marR="9525" marT="9525" marB="0" anchor="ctr"/>
                </a:tc>
              </a:tr>
              <a:tr h="374593">
                <a:tc>
                  <a:txBody>
                    <a:bodyPr/>
                    <a:lstStyle/>
                    <a:p>
                      <a:pPr algn="l" rtl="0" fontAlgn="ctr">
                        <a:buClr>
                          <a:srgbClr val="000000"/>
                        </a:buClr>
                        <a:buSzPts val="1800"/>
                        <a:buFontTx/>
                        <a:buNone/>
                      </a:pPr>
                      <a:r>
                        <a:rPr lang="en-US" sz="1800" u="none" strike="noStrike" dirty="0">
                          <a:effectLst/>
                        </a:rPr>
                        <a:t>Taxes </a:t>
                      </a:r>
                      <a:endParaRPr lang="en-US" sz="1800" b="0" i="0" u="none" strike="noStrike" dirty="0">
                        <a:solidFill>
                          <a:srgbClr val="000000"/>
                        </a:solidFill>
                        <a:effectLst/>
                        <a:latin typeface="Arial"/>
                      </a:endParaRPr>
                    </a:p>
                  </a:txBody>
                  <a:tcPr marL="342900" marR="9525" marT="9525" marB="0" anchor="ctr"/>
                </a:tc>
                <a:tc>
                  <a:txBody>
                    <a:bodyPr/>
                    <a:lstStyle/>
                    <a:p>
                      <a:pPr algn="l" rtl="0" fontAlgn="ctr"/>
                      <a:r>
                        <a:rPr lang="en-US" sz="1800" u="none" strike="noStrike" dirty="0">
                          <a:effectLst/>
                        </a:rPr>
                        <a:t>74</a:t>
                      </a:r>
                      <a:endParaRPr lang="en-US" sz="1800" b="0" i="0" u="none" strike="noStrike" dirty="0">
                        <a:solidFill>
                          <a:srgbClr val="000000"/>
                        </a:solidFill>
                        <a:effectLst/>
                        <a:latin typeface="Arial"/>
                      </a:endParaRPr>
                    </a:p>
                  </a:txBody>
                  <a:tcPr marL="342900" marR="9525" marT="9525" marB="0" anchor="ctr"/>
                </a:tc>
              </a:tr>
              <a:tr h="304801">
                <a:tc>
                  <a:txBody>
                    <a:bodyPr/>
                    <a:lstStyle/>
                    <a:p>
                      <a:pPr algn="l" rtl="0" fontAlgn="ctr">
                        <a:buClr>
                          <a:srgbClr val="000000"/>
                        </a:buClr>
                        <a:buSzPts val="1800"/>
                        <a:buFontTx/>
                        <a:buNone/>
                      </a:pPr>
                      <a:r>
                        <a:rPr lang="en-US" sz="1800" u="none" strike="noStrike" dirty="0">
                          <a:effectLst/>
                        </a:rPr>
                        <a:t>Balance budget</a:t>
                      </a:r>
                      <a:endParaRPr lang="en-US" sz="1800" b="0" i="0" u="none" strike="noStrike" dirty="0">
                        <a:solidFill>
                          <a:srgbClr val="000000"/>
                        </a:solidFill>
                        <a:effectLst/>
                        <a:latin typeface="Arial"/>
                      </a:endParaRPr>
                    </a:p>
                  </a:txBody>
                  <a:tcPr marL="342900" marR="9525" marT="9525" marB="0" anchor="ctr"/>
                </a:tc>
                <a:tc>
                  <a:txBody>
                    <a:bodyPr/>
                    <a:lstStyle/>
                    <a:p>
                      <a:pPr algn="l" rtl="0" fontAlgn="ctr"/>
                      <a:r>
                        <a:rPr lang="en-US" sz="1800" u="none" strike="noStrike">
                          <a:effectLst/>
                        </a:rPr>
                        <a:t>67</a:t>
                      </a:r>
                      <a:endParaRPr lang="en-US" sz="1800" b="0" i="0" u="none" strike="noStrike">
                        <a:solidFill>
                          <a:srgbClr val="000000"/>
                        </a:solidFill>
                        <a:effectLst/>
                        <a:latin typeface="Arial"/>
                      </a:endParaRPr>
                    </a:p>
                  </a:txBody>
                  <a:tcPr marL="342900" marR="9525" marT="9525" marB="0" anchor="ctr"/>
                </a:tc>
              </a:tr>
              <a:tr h="306082">
                <a:tc>
                  <a:txBody>
                    <a:bodyPr/>
                    <a:lstStyle/>
                    <a:p>
                      <a:pPr algn="l" rtl="0" fontAlgn="ctr">
                        <a:buClr>
                          <a:srgbClr val="000000"/>
                        </a:buClr>
                        <a:buSzPts val="1800"/>
                        <a:buFontTx/>
                        <a:buNone/>
                      </a:pPr>
                      <a:r>
                        <a:rPr lang="en-US" sz="1800" u="none" strike="noStrike" dirty="0">
                          <a:effectLst/>
                        </a:rPr>
                        <a:t>Cost of living</a:t>
                      </a:r>
                      <a:endParaRPr lang="en-US" sz="1800" b="0" i="0" u="none" strike="noStrike" dirty="0">
                        <a:solidFill>
                          <a:srgbClr val="000000"/>
                        </a:solidFill>
                        <a:effectLst/>
                        <a:latin typeface="Arial"/>
                      </a:endParaRPr>
                    </a:p>
                  </a:txBody>
                  <a:tcPr marL="342900" marR="9525" marT="9525" marB="0" anchor="ctr"/>
                </a:tc>
                <a:tc>
                  <a:txBody>
                    <a:bodyPr/>
                    <a:lstStyle/>
                    <a:p>
                      <a:pPr algn="l" rtl="0" fontAlgn="ctr"/>
                      <a:r>
                        <a:rPr lang="en-US" sz="1800" u="none" strike="noStrike">
                          <a:effectLst/>
                        </a:rPr>
                        <a:t>62</a:t>
                      </a:r>
                      <a:endParaRPr lang="en-US" sz="1800" b="0" i="0" u="none" strike="noStrike">
                        <a:solidFill>
                          <a:srgbClr val="000000"/>
                        </a:solidFill>
                        <a:effectLst/>
                        <a:latin typeface="Arial"/>
                      </a:endParaRPr>
                    </a:p>
                  </a:txBody>
                  <a:tcPr marL="342900" marR="9525" marT="9525" marB="0" anchor="ctr"/>
                </a:tc>
              </a:tr>
              <a:tr h="307363">
                <a:tc>
                  <a:txBody>
                    <a:bodyPr/>
                    <a:lstStyle/>
                    <a:p>
                      <a:pPr algn="l" rtl="0" fontAlgn="ctr">
                        <a:buClr>
                          <a:srgbClr val="000000"/>
                        </a:buClr>
                        <a:buSzPts val="1800"/>
                        <a:buFontTx/>
                        <a:buNone/>
                      </a:pPr>
                      <a:r>
                        <a:rPr lang="en-US" sz="1800" u="none" strike="noStrike" dirty="0">
                          <a:effectLst/>
                        </a:rPr>
                        <a:t>Economy</a:t>
                      </a:r>
                      <a:endParaRPr lang="en-US" sz="1800" b="0" i="0" u="none" strike="noStrike" dirty="0">
                        <a:solidFill>
                          <a:srgbClr val="000000"/>
                        </a:solidFill>
                        <a:effectLst/>
                        <a:latin typeface="Arial"/>
                      </a:endParaRPr>
                    </a:p>
                  </a:txBody>
                  <a:tcPr marL="342900" marR="9525" marT="9525" marB="0" anchor="ctr"/>
                </a:tc>
                <a:tc>
                  <a:txBody>
                    <a:bodyPr/>
                    <a:lstStyle/>
                    <a:p>
                      <a:pPr algn="l" rtl="0" fontAlgn="ctr"/>
                      <a:r>
                        <a:rPr lang="en-US" sz="1800" u="none" strike="noStrike" dirty="0">
                          <a:effectLst/>
                        </a:rPr>
                        <a:t>63</a:t>
                      </a:r>
                      <a:endParaRPr lang="en-US" sz="1800" b="0" i="0" u="none" strike="noStrike" dirty="0">
                        <a:solidFill>
                          <a:srgbClr val="000000"/>
                        </a:solidFill>
                        <a:effectLst/>
                        <a:latin typeface="Arial"/>
                      </a:endParaRPr>
                    </a:p>
                  </a:txBody>
                  <a:tcPr marL="342900" marR="9525" marT="9525" marB="0" anchor="ctr"/>
                </a:tc>
              </a:tr>
              <a:tr h="148554">
                <a:tc>
                  <a:txBody>
                    <a:bodyPr/>
                    <a:lstStyle/>
                    <a:p>
                      <a:pPr algn="l" rtl="0" fontAlgn="ctr">
                        <a:buClr>
                          <a:srgbClr val="000000"/>
                        </a:buClr>
                        <a:buSzPts val="1800"/>
                        <a:buFontTx/>
                        <a:buNone/>
                      </a:pPr>
                      <a:r>
                        <a:rPr lang="en-US" sz="1800" u="none" strike="noStrike" dirty="0">
                          <a:effectLst/>
                        </a:rPr>
                        <a:t>Crime</a:t>
                      </a:r>
                      <a:endParaRPr lang="en-US" sz="1800" b="0" i="0" u="none" strike="noStrike" dirty="0">
                        <a:solidFill>
                          <a:srgbClr val="000000"/>
                        </a:solidFill>
                        <a:effectLst/>
                        <a:latin typeface="Arial"/>
                      </a:endParaRPr>
                    </a:p>
                  </a:txBody>
                  <a:tcPr marL="342900" marR="9525" marT="9525" marB="0" anchor="ctr"/>
                </a:tc>
                <a:tc>
                  <a:txBody>
                    <a:bodyPr/>
                    <a:lstStyle/>
                    <a:p>
                      <a:pPr algn="l" rtl="0" fontAlgn="ctr"/>
                      <a:r>
                        <a:rPr lang="en-US" sz="1800" u="none" strike="noStrike" dirty="0">
                          <a:effectLst/>
                        </a:rPr>
                        <a:t>61</a:t>
                      </a:r>
                      <a:endParaRPr lang="en-US" sz="1800" b="0" i="0" u="none" strike="noStrike" dirty="0">
                        <a:solidFill>
                          <a:srgbClr val="000000"/>
                        </a:solidFill>
                        <a:effectLst/>
                        <a:latin typeface="Arial"/>
                      </a:endParaRPr>
                    </a:p>
                  </a:txBody>
                  <a:tcPr marL="342900" marR="9525" marT="9525" marB="0" anchor="ct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818546442"/>
              </p:ext>
            </p:extLst>
          </p:nvPr>
        </p:nvGraphicFramePr>
        <p:xfrm>
          <a:off x="3810000" y="4114800"/>
          <a:ext cx="5114925" cy="1952625"/>
        </p:xfrm>
        <a:graphic>
          <a:graphicData uri="http://schemas.openxmlformats.org/drawingml/2006/table">
            <a:tbl>
              <a:tblPr>
                <a:tableStyleId>{5C22544A-7EE6-4342-B048-85BDC9FD1C3A}</a:tableStyleId>
              </a:tblPr>
              <a:tblGrid>
                <a:gridCol w="3209925"/>
                <a:gridCol w="1905000"/>
              </a:tblGrid>
              <a:tr h="390525">
                <a:tc>
                  <a:txBody>
                    <a:bodyPr/>
                    <a:lstStyle/>
                    <a:p>
                      <a:pPr marL="0" marR="0" indent="0" algn="l" defTabSz="914400" rtl="0" eaLnBrk="1" fontAlgn="ctr" latinLnBrk="0" hangingPunct="1">
                        <a:lnSpc>
                          <a:spcPct val="100000"/>
                        </a:lnSpc>
                        <a:spcBef>
                          <a:spcPts val="0"/>
                        </a:spcBef>
                        <a:spcAft>
                          <a:spcPts val="0"/>
                        </a:spcAft>
                        <a:buClr>
                          <a:srgbClr val="000000"/>
                        </a:buClr>
                        <a:buSzPts val="2400"/>
                        <a:buFontTx/>
                        <a:buNone/>
                        <a:tabLst/>
                        <a:defRPr/>
                      </a:pPr>
                      <a:r>
                        <a:rPr lang="en-US" sz="1800" b="1" u="none" strike="noStrike" dirty="0" smtClean="0">
                          <a:effectLst/>
                        </a:rPr>
                        <a:t>Issues favorable to O’Malley</a:t>
                      </a:r>
                      <a:endParaRPr lang="en-US" sz="1800" b="1" i="0" u="none" strike="noStrike" dirty="0" smtClean="0">
                        <a:solidFill>
                          <a:srgbClr val="000000"/>
                        </a:solidFill>
                        <a:effectLst/>
                        <a:latin typeface="+mn-lt"/>
                      </a:endParaRPr>
                    </a:p>
                  </a:txBody>
                  <a:tcPr marL="342900" marR="9525" marT="9525" marB="0" anchor="ctr"/>
                </a:tc>
                <a:tc>
                  <a:txBody>
                    <a:bodyPr/>
                    <a:lstStyle/>
                    <a:p>
                      <a:pPr algn="l" rtl="0" fontAlgn="ctr"/>
                      <a:r>
                        <a:rPr lang="en-US" sz="1800" b="0" i="0" u="none" strike="noStrike" dirty="0" smtClean="0">
                          <a:solidFill>
                            <a:srgbClr val="000000"/>
                          </a:solidFill>
                          <a:effectLst/>
                          <a:latin typeface="Arial"/>
                        </a:rPr>
                        <a:t>%</a:t>
                      </a:r>
                      <a:endParaRPr lang="en-US" sz="1800" b="0" i="0" u="none" strike="noStrike" dirty="0">
                        <a:solidFill>
                          <a:srgbClr val="000000"/>
                        </a:solidFill>
                        <a:effectLst/>
                        <a:latin typeface="Arial"/>
                      </a:endParaRPr>
                    </a:p>
                  </a:txBody>
                  <a:tcPr marL="342900" marR="9525" marT="9525" marB="0" anchor="ctr"/>
                </a:tc>
              </a:tr>
              <a:tr h="390525">
                <a:tc>
                  <a:txBody>
                    <a:bodyPr/>
                    <a:lstStyle/>
                    <a:p>
                      <a:pPr algn="l" rtl="0" fontAlgn="ctr">
                        <a:buClr>
                          <a:srgbClr val="000000"/>
                        </a:buClr>
                        <a:buSzPts val="2400"/>
                        <a:buFontTx/>
                        <a:buNone/>
                      </a:pPr>
                      <a:r>
                        <a:rPr lang="en-US" sz="1800" u="none" strike="noStrike" dirty="0">
                          <a:effectLst/>
                        </a:rPr>
                        <a:t>Environment</a:t>
                      </a:r>
                      <a:endParaRPr lang="en-US" sz="1800" b="0" i="0" u="none" strike="noStrike" dirty="0">
                        <a:solidFill>
                          <a:srgbClr val="000000"/>
                        </a:solidFill>
                        <a:effectLst/>
                        <a:latin typeface="Arial"/>
                      </a:endParaRPr>
                    </a:p>
                  </a:txBody>
                  <a:tcPr marL="342900" marR="9525" marT="9525" marB="0" anchor="ctr"/>
                </a:tc>
                <a:tc>
                  <a:txBody>
                    <a:bodyPr/>
                    <a:lstStyle/>
                    <a:p>
                      <a:pPr algn="l" rtl="0" fontAlgn="ctr"/>
                      <a:r>
                        <a:rPr lang="en-US" sz="1800" u="none" strike="noStrike" dirty="0">
                          <a:effectLst/>
                        </a:rPr>
                        <a:t>75</a:t>
                      </a:r>
                      <a:endParaRPr lang="en-US" sz="1800" b="0" i="0" u="none" strike="noStrike" dirty="0">
                        <a:solidFill>
                          <a:srgbClr val="000000"/>
                        </a:solidFill>
                        <a:effectLst/>
                        <a:latin typeface="Arial"/>
                      </a:endParaRPr>
                    </a:p>
                  </a:txBody>
                  <a:tcPr marL="342900" marR="9525" marT="9525" marB="0" anchor="ctr"/>
                </a:tc>
              </a:tr>
              <a:tr h="390525">
                <a:tc>
                  <a:txBody>
                    <a:bodyPr/>
                    <a:lstStyle/>
                    <a:p>
                      <a:pPr algn="l" rtl="0" fontAlgn="ctr">
                        <a:buClr>
                          <a:srgbClr val="000000"/>
                        </a:buClr>
                        <a:buSzPts val="2400"/>
                        <a:buFontTx/>
                        <a:buNone/>
                      </a:pPr>
                      <a:r>
                        <a:rPr lang="en-US" sz="1800" u="none" strike="noStrike" dirty="0">
                          <a:effectLst/>
                        </a:rPr>
                        <a:t>Schools </a:t>
                      </a:r>
                      <a:endParaRPr lang="en-US" sz="1800" b="0" i="0" u="none" strike="noStrike" dirty="0">
                        <a:solidFill>
                          <a:srgbClr val="000000"/>
                        </a:solidFill>
                        <a:effectLst/>
                        <a:latin typeface="Arial"/>
                      </a:endParaRPr>
                    </a:p>
                  </a:txBody>
                  <a:tcPr marL="342900" marR="9525" marT="9525" marB="0" anchor="ctr"/>
                </a:tc>
                <a:tc>
                  <a:txBody>
                    <a:bodyPr/>
                    <a:lstStyle/>
                    <a:p>
                      <a:pPr algn="l" rtl="0" fontAlgn="ctr"/>
                      <a:r>
                        <a:rPr lang="en-US" sz="1800" u="none" strike="noStrike">
                          <a:effectLst/>
                        </a:rPr>
                        <a:t>68</a:t>
                      </a:r>
                      <a:endParaRPr lang="en-US" sz="1800" b="0" i="0" u="none" strike="noStrike">
                        <a:solidFill>
                          <a:srgbClr val="000000"/>
                        </a:solidFill>
                        <a:effectLst/>
                        <a:latin typeface="Arial"/>
                      </a:endParaRPr>
                    </a:p>
                  </a:txBody>
                  <a:tcPr marL="342900" marR="9525" marT="9525" marB="0" anchor="ctr"/>
                </a:tc>
              </a:tr>
              <a:tr h="390525">
                <a:tc>
                  <a:txBody>
                    <a:bodyPr/>
                    <a:lstStyle/>
                    <a:p>
                      <a:pPr algn="l" rtl="0" fontAlgn="ctr">
                        <a:buClr>
                          <a:srgbClr val="000000"/>
                        </a:buClr>
                        <a:buSzPts val="2400"/>
                        <a:buFontTx/>
                        <a:buNone/>
                      </a:pPr>
                      <a:r>
                        <a:rPr lang="en-US" sz="1800" u="none" strike="noStrike" dirty="0">
                          <a:effectLst/>
                        </a:rPr>
                        <a:t>Planning</a:t>
                      </a:r>
                      <a:endParaRPr lang="en-US" sz="1800" b="0" i="0" u="none" strike="noStrike" dirty="0">
                        <a:solidFill>
                          <a:srgbClr val="000000"/>
                        </a:solidFill>
                        <a:effectLst/>
                        <a:latin typeface="Arial"/>
                      </a:endParaRPr>
                    </a:p>
                  </a:txBody>
                  <a:tcPr marL="342900" marR="9525" marT="9525" marB="0" anchor="ctr"/>
                </a:tc>
                <a:tc>
                  <a:txBody>
                    <a:bodyPr/>
                    <a:lstStyle/>
                    <a:p>
                      <a:pPr algn="l" rtl="0" fontAlgn="ctr"/>
                      <a:r>
                        <a:rPr lang="en-US" sz="1800" u="none" strike="noStrike" dirty="0">
                          <a:effectLst/>
                        </a:rPr>
                        <a:t>52</a:t>
                      </a:r>
                      <a:endParaRPr lang="en-US" sz="1800" b="0" i="0" u="none" strike="noStrike" dirty="0">
                        <a:solidFill>
                          <a:srgbClr val="000000"/>
                        </a:solidFill>
                        <a:effectLst/>
                        <a:latin typeface="Arial"/>
                      </a:endParaRPr>
                    </a:p>
                  </a:txBody>
                  <a:tcPr marL="342900" marR="9525" marT="9525" marB="0" anchor="ctr"/>
                </a:tc>
              </a:tr>
              <a:tr h="390525">
                <a:tc>
                  <a:txBody>
                    <a:bodyPr/>
                    <a:lstStyle/>
                    <a:p>
                      <a:pPr algn="l" rtl="0" fontAlgn="ctr">
                        <a:buClr>
                          <a:srgbClr val="000000"/>
                        </a:buClr>
                        <a:buSzPts val="2400"/>
                        <a:buFontTx/>
                        <a:buNone/>
                      </a:pPr>
                      <a:r>
                        <a:rPr lang="en-US" sz="1800" u="none" strike="noStrike" kern="1200" dirty="0" smtClean="0">
                          <a:solidFill>
                            <a:schemeClr val="dk1"/>
                          </a:solidFill>
                          <a:effectLst/>
                          <a:latin typeface="+mn-lt"/>
                          <a:ea typeface="+mn-ea"/>
                          <a:cs typeface="+mn-cs"/>
                        </a:rPr>
                        <a:t>Slots</a:t>
                      </a:r>
                      <a:endParaRPr lang="en-US" sz="1800" u="none" strike="noStrike" kern="1200" dirty="0">
                        <a:solidFill>
                          <a:schemeClr val="dk1"/>
                        </a:solidFill>
                        <a:effectLst/>
                        <a:latin typeface="+mn-lt"/>
                        <a:ea typeface="+mn-ea"/>
                        <a:cs typeface="+mn-cs"/>
                      </a:endParaRPr>
                    </a:p>
                  </a:txBody>
                  <a:tcPr marL="342900" marR="9525" marT="9525" marB="0" anchor="ctr"/>
                </a:tc>
                <a:tc>
                  <a:txBody>
                    <a:bodyPr/>
                    <a:lstStyle/>
                    <a:p>
                      <a:pPr algn="l" rtl="0" fontAlgn="ctr"/>
                      <a:r>
                        <a:rPr lang="en-US" sz="1800" u="none" strike="noStrike" kern="1200" dirty="0" smtClean="0">
                          <a:solidFill>
                            <a:schemeClr val="dk1"/>
                          </a:solidFill>
                          <a:effectLst/>
                          <a:latin typeface="+mn-lt"/>
                          <a:ea typeface="+mn-ea"/>
                          <a:cs typeface="+mn-cs"/>
                        </a:rPr>
                        <a:t>48 (vs. 45 </a:t>
                      </a:r>
                      <a:r>
                        <a:rPr lang="en-US" sz="1800" u="none" strike="noStrike" kern="1200" dirty="0" err="1" smtClean="0">
                          <a:solidFill>
                            <a:schemeClr val="dk1"/>
                          </a:solidFill>
                          <a:effectLst/>
                          <a:latin typeface="+mn-lt"/>
                          <a:ea typeface="+mn-ea"/>
                          <a:cs typeface="+mn-cs"/>
                        </a:rPr>
                        <a:t>Ehr</a:t>
                      </a:r>
                      <a:r>
                        <a:rPr lang="en-US" sz="1800" u="none" strike="noStrike" kern="1200" dirty="0" smtClean="0">
                          <a:solidFill>
                            <a:schemeClr val="dk1"/>
                          </a:solidFill>
                          <a:effectLst/>
                          <a:latin typeface="+mn-lt"/>
                          <a:ea typeface="+mn-ea"/>
                          <a:cs typeface="+mn-cs"/>
                        </a:rPr>
                        <a:t>)</a:t>
                      </a:r>
                      <a:endParaRPr lang="en-US" sz="1800" u="none" strike="noStrike" kern="1200" dirty="0">
                        <a:solidFill>
                          <a:schemeClr val="dk1"/>
                        </a:solidFill>
                        <a:effectLst/>
                        <a:latin typeface="+mn-lt"/>
                        <a:ea typeface="+mn-ea"/>
                        <a:cs typeface="+mn-cs"/>
                      </a:endParaRPr>
                    </a:p>
                  </a:txBody>
                  <a:tcPr marL="342900" marR="9525" marT="9525" marB="0" anchor="ctr"/>
                </a:tc>
              </a:tr>
            </a:tbl>
          </a:graphicData>
        </a:graphic>
      </p:graphicFrame>
      <p:pic>
        <p:nvPicPr>
          <p:cNvPr id="1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3522" y="1600200"/>
            <a:ext cx="685800" cy="89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40148" y="4114800"/>
            <a:ext cx="755718" cy="72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68" name="Rectangle 80"/>
          <p:cNvSpPr>
            <a:spLocks noGrp="1" noChangeArrowheads="1"/>
          </p:cNvSpPr>
          <p:nvPr>
            <p:ph type="subTitle" idx="1"/>
          </p:nvPr>
        </p:nvSpPr>
        <p:spPr>
          <a:xfrm>
            <a:off x="914400" y="914400"/>
            <a:ext cx="6400800" cy="457200"/>
          </a:xfrm>
        </p:spPr>
        <p:txBody>
          <a:bodyPr/>
          <a:lstStyle/>
          <a:p>
            <a:r>
              <a:rPr lang="en-US" sz="2000" b="1"/>
              <a:t>Conclusions about the Electoral Scene</a:t>
            </a:r>
          </a:p>
        </p:txBody>
      </p:sp>
      <p:sp>
        <p:nvSpPr>
          <p:cNvPr id="12373" name="Rectangle 85"/>
          <p:cNvSpPr>
            <a:spLocks noChangeArrowheads="1"/>
          </p:cNvSpPr>
          <p:nvPr/>
        </p:nvSpPr>
        <p:spPr bwMode="auto">
          <a:xfrm>
            <a:off x="1143000" y="1371600"/>
            <a:ext cx="640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09600" indent="-609600" algn="ctr">
              <a:spcBef>
                <a:spcPct val="20000"/>
              </a:spcBef>
            </a:pPr>
            <a:r>
              <a:rPr lang="en-US" sz="2000" i="1" dirty="0"/>
              <a:t>Many reasons to expect Democratic hegemony to </a:t>
            </a:r>
            <a:r>
              <a:rPr lang="en-US" sz="2000" i="1" dirty="0" smtClean="0"/>
              <a:t>remain</a:t>
            </a:r>
            <a:br>
              <a:rPr lang="en-US" sz="2000" i="1" dirty="0" smtClean="0"/>
            </a:br>
            <a:endParaRPr lang="en-US" sz="2000" i="1" dirty="0"/>
          </a:p>
          <a:p>
            <a:pPr marL="990600" lvl="1" indent="-533400">
              <a:spcBef>
                <a:spcPct val="20000"/>
              </a:spcBef>
              <a:buFontTx/>
              <a:buAutoNum type="arabicPeriod"/>
            </a:pPr>
            <a:r>
              <a:rPr lang="en-US" sz="1800" dirty="0"/>
              <a:t>Party registration advantage relatively stable</a:t>
            </a:r>
          </a:p>
          <a:p>
            <a:pPr marL="990600" lvl="1" indent="-533400">
              <a:spcBef>
                <a:spcPct val="20000"/>
              </a:spcBef>
              <a:buFontTx/>
              <a:buAutoNum type="arabicPeriod"/>
            </a:pPr>
            <a:r>
              <a:rPr lang="en-US" sz="1800" dirty="0"/>
              <a:t>Large population concentrations in urban, established suburban areas with strong Democratic </a:t>
            </a:r>
            <a:r>
              <a:rPr lang="en-US" sz="1800" dirty="0" smtClean="0"/>
              <a:t>leanings</a:t>
            </a:r>
          </a:p>
          <a:p>
            <a:pPr marL="990600" lvl="1" indent="-533400">
              <a:spcBef>
                <a:spcPct val="20000"/>
              </a:spcBef>
              <a:buFontTx/>
              <a:buAutoNum type="arabicPeriod"/>
            </a:pPr>
            <a:r>
              <a:rPr lang="en-US" sz="1800" dirty="0" smtClean="0"/>
              <a:t>Dominance greater at the local level than suggested by gubernatorial vote.</a:t>
            </a:r>
            <a:endParaRPr lang="en-US" sz="1800" dirty="0"/>
          </a:p>
          <a:p>
            <a:pPr marL="990600" lvl="1" indent="-533400">
              <a:spcBef>
                <a:spcPct val="20000"/>
              </a:spcBef>
              <a:buFontTx/>
              <a:buAutoNum type="arabicPeriod"/>
            </a:pPr>
            <a:r>
              <a:rPr lang="en-US" sz="1800" dirty="0" smtClean="0"/>
              <a:t>Coalition of African-Americans, trade unions, government workers, liberals seems durable</a:t>
            </a:r>
            <a:endParaRPr lang="en-US" sz="1800" dirty="0"/>
          </a:p>
          <a:p>
            <a:pPr marL="990600" lvl="1" indent="-533400">
              <a:spcBef>
                <a:spcPct val="20000"/>
              </a:spcBef>
              <a:buFontTx/>
              <a:buAutoNum type="arabicPeriod"/>
            </a:pPr>
            <a:r>
              <a:rPr lang="en-US" sz="1800" dirty="0"/>
              <a:t>High probability of Democratic victory creates positive momentum – easier recruitment of qualified candidates, larger pool of potential candidates, abundant financing</a:t>
            </a:r>
          </a:p>
          <a:p>
            <a:pPr marL="990600" lvl="1" indent="-533400">
              <a:spcBef>
                <a:spcPct val="20000"/>
              </a:spcBef>
              <a:buFontTx/>
              <a:buAutoNum type="arabicPeriod"/>
            </a:pPr>
            <a:r>
              <a:rPr lang="en-US" sz="1800" dirty="0" smtClean="0"/>
              <a:t>Democratic performance strong despite adverse </a:t>
            </a:r>
            <a:r>
              <a:rPr lang="en-US" sz="1800" dirty="0"/>
              <a:t>national climate</a:t>
            </a:r>
          </a:p>
        </p:txBody>
      </p:sp>
      <p:sp>
        <p:nvSpPr>
          <p:cNvPr id="7" name="Rectangle 4"/>
          <p:cNvSpPr>
            <a:spLocks noChangeArrowheads="1"/>
          </p:cNvSpPr>
          <p:nvPr/>
        </p:nvSpPr>
        <p:spPr bwMode="auto">
          <a:xfrm>
            <a:off x="533400" y="228600"/>
            <a:ext cx="7772400" cy="5334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b="1" dirty="0">
                <a:solidFill>
                  <a:schemeClr val="bg1"/>
                </a:solidFill>
              </a:rPr>
              <a:t>2010 Elections: Consolidation of a Blue Maryland?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373"/>
                                        </p:tgtEl>
                                        <p:attrNameLst>
                                          <p:attrName>style.visibility</p:attrName>
                                        </p:attrNameLst>
                                      </p:cBhvr>
                                      <p:to>
                                        <p:strVal val="visible"/>
                                      </p:to>
                                    </p:set>
                                    <p:anim calcmode="lin" valueType="num">
                                      <p:cBhvr additive="base">
                                        <p:cTn id="7" dur="500" fill="hold"/>
                                        <p:tgtEl>
                                          <p:spTgt spid="12373"/>
                                        </p:tgtEl>
                                        <p:attrNameLst>
                                          <p:attrName>ppt_x</p:attrName>
                                        </p:attrNameLst>
                                      </p:cBhvr>
                                      <p:tavLst>
                                        <p:tav tm="0">
                                          <p:val>
                                            <p:strVal val="#ppt_x"/>
                                          </p:val>
                                        </p:tav>
                                        <p:tav tm="100000">
                                          <p:val>
                                            <p:strVal val="#ppt_x"/>
                                          </p:val>
                                        </p:tav>
                                      </p:tavLst>
                                    </p:anim>
                                    <p:anim calcmode="lin" valueType="num">
                                      <p:cBhvr additive="base">
                                        <p:cTn id="8" dur="500" fill="hold"/>
                                        <p:tgtEl>
                                          <p:spTgt spid="1237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7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subTitle" idx="1"/>
          </p:nvPr>
        </p:nvSpPr>
        <p:spPr>
          <a:xfrm>
            <a:off x="914400" y="914400"/>
            <a:ext cx="6400800" cy="457200"/>
          </a:xfrm>
        </p:spPr>
        <p:txBody>
          <a:bodyPr/>
          <a:lstStyle/>
          <a:p>
            <a:r>
              <a:rPr lang="en-US" sz="2000" b="1" dirty="0" smtClean="0"/>
              <a:t>Conclusions </a:t>
            </a:r>
            <a:r>
              <a:rPr lang="en-US" sz="2000" b="1" dirty="0"/>
              <a:t>about the Electoral Scene</a:t>
            </a:r>
          </a:p>
        </p:txBody>
      </p:sp>
      <p:sp>
        <p:nvSpPr>
          <p:cNvPr id="49156" name="Rectangle 4"/>
          <p:cNvSpPr>
            <a:spLocks noChangeArrowheads="1"/>
          </p:cNvSpPr>
          <p:nvPr/>
        </p:nvSpPr>
        <p:spPr bwMode="auto">
          <a:xfrm>
            <a:off x="1143000" y="1371600"/>
            <a:ext cx="640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09600" indent="-609600" algn="ctr">
              <a:spcBef>
                <a:spcPct val="20000"/>
              </a:spcBef>
            </a:pPr>
            <a:r>
              <a:rPr lang="en-US" sz="2000" i="1" dirty="0"/>
              <a:t>Republican ascendancy </a:t>
            </a:r>
            <a:r>
              <a:rPr lang="en-US" sz="2000" i="1" dirty="0" smtClean="0"/>
              <a:t>unlikely for the foreseeable future</a:t>
            </a:r>
          </a:p>
          <a:p>
            <a:pPr marL="990600" lvl="1" indent="-533400">
              <a:spcBef>
                <a:spcPct val="20000"/>
              </a:spcBef>
              <a:buFontTx/>
              <a:buAutoNum type="arabicPeriod"/>
            </a:pPr>
            <a:endParaRPr lang="en-US" sz="1800" dirty="0" smtClean="0"/>
          </a:p>
          <a:p>
            <a:pPr marL="990600" lvl="1" indent="-533400">
              <a:spcBef>
                <a:spcPct val="20000"/>
              </a:spcBef>
              <a:buFontTx/>
              <a:buAutoNum type="arabicPeriod"/>
            </a:pPr>
            <a:r>
              <a:rPr lang="en-US" sz="1800" dirty="0" smtClean="0"/>
              <a:t>Ehrlich’s 2002 success based on unique circumstances, unlikely to be repeated – personal attraction not party </a:t>
            </a:r>
            <a:r>
              <a:rPr lang="en-US" sz="1800" dirty="0" smtClean="0"/>
              <a:t>realignment</a:t>
            </a:r>
          </a:p>
          <a:p>
            <a:pPr marL="990600" lvl="1" indent="-533400">
              <a:spcBef>
                <a:spcPct val="20000"/>
              </a:spcBef>
              <a:buFontTx/>
              <a:buAutoNum type="arabicPeriod"/>
            </a:pPr>
            <a:r>
              <a:rPr lang="en-US" sz="1800" dirty="0" smtClean="0"/>
              <a:t>Who will the Republicans nominate in the future – farm team not obvious</a:t>
            </a:r>
            <a:endParaRPr lang="en-US" sz="1800" dirty="0" smtClean="0"/>
          </a:p>
          <a:p>
            <a:pPr marL="990600" lvl="1" indent="-533400">
              <a:spcBef>
                <a:spcPct val="20000"/>
              </a:spcBef>
              <a:buFontTx/>
              <a:buAutoNum type="arabicPeriod"/>
            </a:pPr>
            <a:r>
              <a:rPr lang="en-US" sz="1800" dirty="0" smtClean="0"/>
              <a:t>Party registration numbers are too compelling – create disincentives for credible Republicans to run</a:t>
            </a:r>
          </a:p>
          <a:p>
            <a:pPr marL="990600" lvl="1" indent="-533400">
              <a:spcBef>
                <a:spcPct val="20000"/>
              </a:spcBef>
              <a:buFontTx/>
              <a:buAutoNum type="arabicPeriod"/>
            </a:pPr>
            <a:r>
              <a:rPr lang="en-US" sz="1800" dirty="0" smtClean="0"/>
              <a:t>Maryland voters are habituated to voting for Democrats – and Republicans don’t even compete in numerous </a:t>
            </a:r>
            <a:r>
              <a:rPr lang="en-US" sz="1800" dirty="0" smtClean="0"/>
              <a:t>jurisdictions</a:t>
            </a:r>
          </a:p>
          <a:p>
            <a:pPr marL="990600" lvl="1" indent="-533400">
              <a:spcBef>
                <a:spcPct val="20000"/>
              </a:spcBef>
              <a:buFontTx/>
              <a:buAutoNum type="arabicPeriod"/>
            </a:pPr>
            <a:r>
              <a:rPr lang="en-US" sz="1800" dirty="0" smtClean="0"/>
              <a:t>Rural jurisdictions can’t do it without greater support from suburbs/exurbs </a:t>
            </a:r>
            <a:r>
              <a:rPr lang="en-US" sz="1800" dirty="0" smtClean="0"/>
              <a:t/>
            </a:r>
            <a:br>
              <a:rPr lang="en-US" sz="1800" dirty="0" smtClean="0"/>
            </a:br>
            <a:endParaRPr lang="en-US" sz="1800" dirty="0" smtClean="0"/>
          </a:p>
        </p:txBody>
      </p:sp>
      <p:sp>
        <p:nvSpPr>
          <p:cNvPr id="7" name="Rectangle 4"/>
          <p:cNvSpPr>
            <a:spLocks noChangeArrowheads="1"/>
          </p:cNvSpPr>
          <p:nvPr/>
        </p:nvSpPr>
        <p:spPr bwMode="auto">
          <a:xfrm>
            <a:off x="533400" y="228600"/>
            <a:ext cx="7772400" cy="5334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b="1" dirty="0">
                <a:solidFill>
                  <a:schemeClr val="bg1"/>
                </a:solidFill>
              </a:rPr>
              <a:t>2010 Elections: Consolidation of a Blue Maryland?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9156"/>
                                        </p:tgtEl>
                                        <p:attrNameLst>
                                          <p:attrName>style.visibility</p:attrName>
                                        </p:attrNameLst>
                                      </p:cBhvr>
                                      <p:to>
                                        <p:strVal val="visible"/>
                                      </p:to>
                                    </p:set>
                                    <p:anim calcmode="lin" valueType="num">
                                      <p:cBhvr additive="base">
                                        <p:cTn id="7" dur="500" fill="hold"/>
                                        <p:tgtEl>
                                          <p:spTgt spid="49156"/>
                                        </p:tgtEl>
                                        <p:attrNameLst>
                                          <p:attrName>ppt_x</p:attrName>
                                        </p:attrNameLst>
                                      </p:cBhvr>
                                      <p:tavLst>
                                        <p:tav tm="0">
                                          <p:val>
                                            <p:strVal val="#ppt_x"/>
                                          </p:val>
                                        </p:tav>
                                        <p:tav tm="100000">
                                          <p:val>
                                            <p:strVal val="#ppt_x"/>
                                          </p:val>
                                        </p:tav>
                                      </p:tavLst>
                                    </p:anim>
                                    <p:anim calcmode="lin" valueType="num">
                                      <p:cBhvr additive="base">
                                        <p:cTn id="8" dur="500" fill="hold"/>
                                        <p:tgtEl>
                                          <p:spTgt spid="4915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981200"/>
            <a:ext cx="8305800" cy="2142125"/>
          </a:xfrm>
          <a:prstGeom prst="rect">
            <a:avLst/>
          </a:prstGeom>
        </p:spPr>
        <p:txBody>
          <a:bodyPr wrap="square">
            <a:spAutoFit/>
          </a:bodyPr>
          <a:lstStyle/>
          <a:p>
            <a:pPr marL="990600" lvl="1" indent="-533400">
              <a:spcBef>
                <a:spcPct val="20000"/>
              </a:spcBef>
              <a:buFont typeface="+mj-lt"/>
              <a:buAutoNum type="arabicPeriod" startAt="4"/>
            </a:pPr>
            <a:r>
              <a:rPr lang="en-US" sz="1800" dirty="0" smtClean="0"/>
              <a:t>Issues that form the heart of Republican conservatism not very attractive to </a:t>
            </a:r>
            <a:r>
              <a:rPr lang="en-US" sz="1800" u="sng" dirty="0" smtClean="0"/>
              <a:t>enough</a:t>
            </a:r>
            <a:r>
              <a:rPr lang="en-US" sz="1800" dirty="0" smtClean="0"/>
              <a:t> Maryland voters – small government, low taxes, morals</a:t>
            </a:r>
            <a:r>
              <a:rPr lang="en-US" sz="1800" dirty="0" smtClean="0"/>
              <a:t>, immigration vs. reliance on govt. for jobs, education, environment, safety net</a:t>
            </a:r>
            <a:endParaRPr lang="en-US" sz="1800" dirty="0" smtClean="0"/>
          </a:p>
          <a:p>
            <a:pPr marL="990600" lvl="1" indent="-533400">
              <a:spcBef>
                <a:spcPct val="20000"/>
              </a:spcBef>
              <a:buFontTx/>
              <a:buAutoNum type="arabicPeriod" startAt="4"/>
            </a:pPr>
            <a:r>
              <a:rPr lang="en-US" sz="1800" dirty="0" smtClean="0"/>
              <a:t>What </a:t>
            </a:r>
            <a:r>
              <a:rPr lang="en-US" sz="1800" dirty="0" smtClean="0"/>
              <a:t>groups will be growing in the electorate – and how will this change the political balance? </a:t>
            </a:r>
            <a:r>
              <a:rPr lang="en-US" sz="1800" dirty="0" smtClean="0"/>
              <a:t> Will BRAC bring many new conservatives?</a:t>
            </a:r>
            <a:endParaRPr lang="en-US" sz="1800" dirty="0" smtClean="0"/>
          </a:p>
          <a:p>
            <a:pPr marL="990600" lvl="1" indent="-533400">
              <a:spcBef>
                <a:spcPct val="20000"/>
              </a:spcBef>
              <a:buFontTx/>
              <a:buAutoNum type="arabicPeriod" startAt="4"/>
            </a:pPr>
            <a:r>
              <a:rPr lang="en-US" sz="1800" dirty="0" smtClean="0"/>
              <a:t>National </a:t>
            </a:r>
            <a:r>
              <a:rPr lang="en-US" sz="1800" dirty="0" smtClean="0"/>
              <a:t>environment – if it doesn’t work when there is a Republican wave nationally, when will it?</a:t>
            </a:r>
          </a:p>
        </p:txBody>
      </p:sp>
      <p:sp>
        <p:nvSpPr>
          <p:cNvPr id="5" name="Rectangle 4"/>
          <p:cNvSpPr>
            <a:spLocks noChangeArrowheads="1"/>
          </p:cNvSpPr>
          <p:nvPr/>
        </p:nvSpPr>
        <p:spPr bwMode="auto">
          <a:xfrm>
            <a:off x="533400" y="228600"/>
            <a:ext cx="7772400" cy="5334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b="1" dirty="0">
                <a:solidFill>
                  <a:schemeClr val="bg1"/>
                </a:solidFill>
              </a:rPr>
              <a:t>2010 Elections: Consolidation of a Blue Maryland?</a:t>
            </a:r>
          </a:p>
        </p:txBody>
      </p:sp>
      <p:sp>
        <p:nvSpPr>
          <p:cNvPr id="6" name="Rectangle 2"/>
          <p:cNvSpPr txBox="1">
            <a:spLocks noChangeArrowheads="1"/>
          </p:cNvSpPr>
          <p:nvPr/>
        </p:nvSpPr>
        <p:spPr bwMode="auto">
          <a:xfrm>
            <a:off x="914400" y="914400"/>
            <a:ext cx="640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None/>
            </a:pPr>
            <a:r>
              <a:rPr lang="en-US" sz="2000" b="1" dirty="0" smtClean="0"/>
              <a:t>Conclusions about the Electoral Scene</a:t>
            </a:r>
            <a:endParaRPr lang="en-US" sz="2000" b="1" dirty="0"/>
          </a:p>
        </p:txBody>
      </p:sp>
      <p:sp>
        <p:nvSpPr>
          <p:cNvPr id="8" name="Rectangle 4"/>
          <p:cNvSpPr>
            <a:spLocks noChangeArrowheads="1"/>
          </p:cNvSpPr>
          <p:nvPr/>
        </p:nvSpPr>
        <p:spPr bwMode="auto">
          <a:xfrm>
            <a:off x="1143000" y="1371600"/>
            <a:ext cx="640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09600" indent="-609600" algn="ctr">
              <a:spcBef>
                <a:spcPct val="20000"/>
              </a:spcBef>
            </a:pPr>
            <a:r>
              <a:rPr lang="en-US" sz="2000" i="1" dirty="0"/>
              <a:t>Republican ascendancy </a:t>
            </a:r>
            <a:r>
              <a:rPr lang="en-US" sz="2000" i="1" dirty="0" smtClean="0"/>
              <a:t>unlikely for the foreseeable </a:t>
            </a:r>
            <a:r>
              <a:rPr lang="en-US" sz="2000" i="1" dirty="0" smtClean="0"/>
              <a:t>future</a:t>
            </a:r>
            <a:r>
              <a:rPr lang="en-US" sz="1800" dirty="0" smtClean="0"/>
              <a:t/>
            </a:r>
            <a:br>
              <a:rPr lang="en-US" sz="1800" dirty="0" smtClean="0"/>
            </a:br>
            <a:endParaRPr lang="en-US" sz="1800" dirty="0" smtClean="0"/>
          </a:p>
        </p:txBody>
      </p:sp>
    </p:spTree>
    <p:extLst>
      <p:ext uri="{BB962C8B-B14F-4D97-AF65-F5344CB8AC3E}">
        <p14:creationId xmlns:p14="http://schemas.microsoft.com/office/powerpoint/2010/main" val="1029121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subTitle" idx="1"/>
          </p:nvPr>
        </p:nvSpPr>
        <p:spPr>
          <a:xfrm>
            <a:off x="914400" y="914400"/>
            <a:ext cx="6400800" cy="457200"/>
          </a:xfrm>
        </p:spPr>
        <p:txBody>
          <a:bodyPr/>
          <a:lstStyle/>
          <a:p>
            <a:r>
              <a:rPr lang="en-US" sz="2000" b="1"/>
              <a:t>Election Implications about Governing</a:t>
            </a:r>
          </a:p>
        </p:txBody>
      </p:sp>
      <p:sp>
        <p:nvSpPr>
          <p:cNvPr id="54276" name="Rectangle 4"/>
          <p:cNvSpPr>
            <a:spLocks noChangeArrowheads="1"/>
          </p:cNvSpPr>
          <p:nvPr/>
        </p:nvSpPr>
        <p:spPr bwMode="auto">
          <a:xfrm>
            <a:off x="609600" y="1371600"/>
            <a:ext cx="79248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09600" indent="-609600">
              <a:spcBef>
                <a:spcPct val="20000"/>
              </a:spcBef>
            </a:pPr>
            <a:r>
              <a:rPr lang="en-US" sz="2000" b="1" dirty="0" smtClean="0"/>
              <a:t>The Democrats Under O’Malley – </a:t>
            </a:r>
            <a:r>
              <a:rPr lang="en-US" sz="2000" b="1" dirty="0"/>
              <a:t>two possible scenarios:</a:t>
            </a:r>
          </a:p>
          <a:p>
            <a:pPr marL="609600" indent="-609600">
              <a:spcBef>
                <a:spcPct val="20000"/>
              </a:spcBef>
              <a:buFontTx/>
              <a:buChar char="•"/>
            </a:pPr>
            <a:r>
              <a:rPr lang="en-US" sz="2000" dirty="0"/>
              <a:t>(1) </a:t>
            </a:r>
            <a:r>
              <a:rPr lang="en-US" sz="2000" dirty="0" smtClean="0"/>
              <a:t>Democrats govern as if they were Republicans – </a:t>
            </a:r>
            <a:r>
              <a:rPr lang="en-US" sz="2000" i="1" dirty="0" smtClean="0"/>
              <a:t>Bipartisan fiscal conservatism</a:t>
            </a:r>
          </a:p>
          <a:p>
            <a:pPr marL="609600" indent="-609600">
              <a:spcBef>
                <a:spcPct val="20000"/>
              </a:spcBef>
              <a:buFontTx/>
              <a:buChar char="•"/>
            </a:pPr>
            <a:r>
              <a:rPr lang="en-US" sz="2000" b="1" dirty="0" smtClean="0"/>
              <a:t>Larry Hogan scenario</a:t>
            </a:r>
            <a:r>
              <a:rPr lang="en-US" sz="2000" dirty="0" smtClean="0"/>
              <a:t>:</a:t>
            </a:r>
          </a:p>
          <a:p>
            <a:pPr marL="1066800" lvl="1" indent="-609600">
              <a:spcBef>
                <a:spcPct val="20000"/>
              </a:spcBef>
              <a:buFontTx/>
              <a:buChar char="•"/>
            </a:pPr>
            <a:r>
              <a:rPr lang="en-US" sz="2000" dirty="0" smtClean="0"/>
              <a:t>Structural deficit is main problem</a:t>
            </a:r>
          </a:p>
          <a:p>
            <a:pPr marL="1066800" lvl="1" indent="-609600">
              <a:spcBef>
                <a:spcPct val="20000"/>
              </a:spcBef>
              <a:buFontTx/>
              <a:buChar char="•"/>
            </a:pPr>
            <a:r>
              <a:rPr lang="en-US" sz="2000" dirty="0" smtClean="0"/>
              <a:t>No tax increases</a:t>
            </a:r>
          </a:p>
          <a:p>
            <a:pPr marL="1066800" lvl="1" indent="-609600">
              <a:spcBef>
                <a:spcPct val="20000"/>
              </a:spcBef>
              <a:buFontTx/>
              <a:buChar char="•"/>
            </a:pPr>
            <a:r>
              <a:rPr lang="en-US" sz="2000" dirty="0" smtClean="0"/>
              <a:t>No budget gimmicks</a:t>
            </a:r>
          </a:p>
          <a:p>
            <a:pPr marL="1066800" lvl="1" indent="-609600">
              <a:spcBef>
                <a:spcPct val="20000"/>
              </a:spcBef>
              <a:buFontTx/>
              <a:buChar char="•"/>
            </a:pPr>
            <a:r>
              <a:rPr lang="en-US" sz="2000" dirty="0" smtClean="0"/>
              <a:t>He believes that O’Malley won as a fiscal conservative: “</a:t>
            </a:r>
            <a:r>
              <a:rPr lang="en-US" sz="1800" dirty="0" smtClean="0"/>
              <a:t>Mr</a:t>
            </a:r>
            <a:r>
              <a:rPr lang="en-US" sz="1800" dirty="0"/>
              <a:t>. O'Malley racked up an impressive victory over a popular former governor. He did so by convincing voters he was the true fiscal conservative in the </a:t>
            </a:r>
            <a:r>
              <a:rPr lang="en-US" sz="1800" dirty="0" smtClean="0"/>
              <a:t>race.”</a:t>
            </a:r>
          </a:p>
          <a:p>
            <a:pPr marL="1066800" lvl="1" indent="-609600">
              <a:spcBef>
                <a:spcPct val="20000"/>
              </a:spcBef>
              <a:buFontTx/>
              <a:buChar char="•"/>
            </a:pPr>
            <a:endParaRPr lang="en-US" sz="1800" dirty="0"/>
          </a:p>
        </p:txBody>
      </p:sp>
      <p:sp>
        <p:nvSpPr>
          <p:cNvPr id="7" name="Rectangle 4"/>
          <p:cNvSpPr>
            <a:spLocks noChangeArrowheads="1"/>
          </p:cNvSpPr>
          <p:nvPr/>
        </p:nvSpPr>
        <p:spPr bwMode="auto">
          <a:xfrm>
            <a:off x="533400" y="228600"/>
            <a:ext cx="7772400" cy="5334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b="1" dirty="0">
                <a:solidFill>
                  <a:schemeClr val="bg1"/>
                </a:solidFill>
              </a:rPr>
              <a:t>2010 Elections: Consolidation of a Blue Maryland?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609600"/>
            <a:ext cx="7772400" cy="533400"/>
          </a:xfrm>
          <a:solidFill>
            <a:schemeClr val="accent2"/>
          </a:solidFill>
        </p:spPr>
        <p:txBody>
          <a:bodyPr/>
          <a:lstStyle/>
          <a:p>
            <a:r>
              <a:rPr lang="en-US" sz="2400" b="1" dirty="0" smtClean="0">
                <a:solidFill>
                  <a:schemeClr val="bg1"/>
                </a:solidFill>
              </a:rPr>
              <a:t>2010 </a:t>
            </a:r>
            <a:r>
              <a:rPr lang="en-US" sz="2400" b="1" dirty="0">
                <a:solidFill>
                  <a:schemeClr val="bg1"/>
                </a:solidFill>
              </a:rPr>
              <a:t>Elections: </a:t>
            </a:r>
            <a:r>
              <a:rPr lang="en-US" sz="2400" b="1" dirty="0" smtClean="0">
                <a:solidFill>
                  <a:schemeClr val="bg1"/>
                </a:solidFill>
              </a:rPr>
              <a:t>Consolidation of </a:t>
            </a:r>
            <a:r>
              <a:rPr lang="en-US" sz="2400" b="1" dirty="0">
                <a:solidFill>
                  <a:schemeClr val="bg1"/>
                </a:solidFill>
              </a:rPr>
              <a:t>a Blue Maryland?</a:t>
            </a:r>
          </a:p>
        </p:txBody>
      </p:sp>
      <p:sp>
        <p:nvSpPr>
          <p:cNvPr id="3075" name="Rectangle 3"/>
          <p:cNvSpPr>
            <a:spLocks noGrp="1" noChangeArrowheads="1"/>
          </p:cNvSpPr>
          <p:nvPr>
            <p:ph type="subTitle" idx="1"/>
          </p:nvPr>
        </p:nvSpPr>
        <p:spPr>
          <a:xfrm>
            <a:off x="1066800" y="1295400"/>
            <a:ext cx="6400800" cy="4800600"/>
          </a:xfrm>
        </p:spPr>
        <p:txBody>
          <a:bodyPr/>
          <a:lstStyle/>
          <a:p>
            <a:pPr marL="304800" indent="-304800" algn="l">
              <a:lnSpc>
                <a:spcPct val="90000"/>
              </a:lnSpc>
            </a:pPr>
            <a:r>
              <a:rPr lang="en-US" sz="2800" dirty="0"/>
              <a:t>Key questions:</a:t>
            </a:r>
          </a:p>
          <a:p>
            <a:pPr marL="304800" indent="-304800" algn="l">
              <a:lnSpc>
                <a:spcPct val="90000"/>
              </a:lnSpc>
            </a:pPr>
            <a:endParaRPr lang="en-US" sz="2800" dirty="0"/>
          </a:p>
          <a:p>
            <a:pPr marL="304800" indent="-304800" algn="l">
              <a:lnSpc>
                <a:spcPct val="90000"/>
              </a:lnSpc>
              <a:buFontTx/>
              <a:buAutoNum type="arabicParenBoth"/>
            </a:pPr>
            <a:r>
              <a:rPr lang="en-US" sz="2800" dirty="0"/>
              <a:t>To what extent did the </a:t>
            </a:r>
            <a:r>
              <a:rPr lang="en-US" sz="2800" dirty="0" smtClean="0"/>
              <a:t>2010 </a:t>
            </a:r>
            <a:r>
              <a:rPr lang="en-US" sz="2800" dirty="0"/>
              <a:t>elections represent a </a:t>
            </a:r>
            <a:r>
              <a:rPr lang="en-US" sz="2800" dirty="0" smtClean="0"/>
              <a:t>reaffirmation of Democratic ascendancy in Maryland?</a:t>
            </a:r>
            <a:endParaRPr lang="en-US" sz="2800" dirty="0"/>
          </a:p>
          <a:p>
            <a:pPr marL="304800" indent="-304800" algn="l">
              <a:lnSpc>
                <a:spcPct val="90000"/>
              </a:lnSpc>
              <a:buFontTx/>
              <a:buAutoNum type="arabicParenBoth"/>
            </a:pPr>
            <a:r>
              <a:rPr lang="en-US" sz="2800" dirty="0"/>
              <a:t>Can we expect the political environment to get more competitive in the future?</a:t>
            </a:r>
          </a:p>
          <a:p>
            <a:pPr marL="304800" indent="-304800" algn="l">
              <a:lnSpc>
                <a:spcPct val="90000"/>
              </a:lnSpc>
              <a:buFontTx/>
              <a:buAutoNum type="arabicParenBoth"/>
            </a:pPr>
            <a:r>
              <a:rPr lang="en-US" sz="2800" dirty="0"/>
              <a:t>What does the political situation portend for </a:t>
            </a:r>
            <a:r>
              <a:rPr lang="en-US" sz="2800" dirty="0" smtClean="0"/>
              <a:t>Democrats’ governing </a:t>
            </a:r>
            <a:r>
              <a:rPr lang="en-US" sz="2800" dirty="0"/>
              <a:t>style and priorities?</a:t>
            </a:r>
          </a:p>
          <a:p>
            <a:pPr marL="304800" indent="-304800">
              <a:lnSpc>
                <a:spcPct val="90000"/>
              </a:lnSpc>
              <a:buFontTx/>
              <a:buChar char="•"/>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anim calcmode="lin" valueType="num">
                                      <p:cBhvr additive="base">
                                        <p:cTn id="7"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3" end="3"/>
                                            </p:txEl>
                                          </p:spTgt>
                                        </p:tgtEl>
                                        <p:attrNameLst>
                                          <p:attrName>style.visibility</p:attrName>
                                        </p:attrNameLst>
                                      </p:cBhvr>
                                      <p:to>
                                        <p:strVal val="visible"/>
                                      </p:to>
                                    </p:set>
                                    <p:anim calcmode="lin" valueType="num">
                                      <p:cBhvr additive="base">
                                        <p:cTn id="13"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subTitle" idx="1"/>
          </p:nvPr>
        </p:nvSpPr>
        <p:spPr>
          <a:xfrm>
            <a:off x="914400" y="914400"/>
            <a:ext cx="6400800" cy="457200"/>
          </a:xfrm>
        </p:spPr>
        <p:txBody>
          <a:bodyPr/>
          <a:lstStyle/>
          <a:p>
            <a:r>
              <a:rPr lang="en-US" sz="2000" b="1"/>
              <a:t>Election Implications about Governing</a:t>
            </a:r>
          </a:p>
        </p:txBody>
      </p:sp>
      <p:sp>
        <p:nvSpPr>
          <p:cNvPr id="54276" name="Rectangle 4"/>
          <p:cNvSpPr>
            <a:spLocks noChangeArrowheads="1"/>
          </p:cNvSpPr>
          <p:nvPr/>
        </p:nvSpPr>
        <p:spPr bwMode="auto">
          <a:xfrm>
            <a:off x="609600" y="1371600"/>
            <a:ext cx="82296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09600" indent="-609600">
              <a:spcBef>
                <a:spcPct val="20000"/>
              </a:spcBef>
            </a:pPr>
            <a:r>
              <a:rPr lang="en-US" sz="2000" b="1" dirty="0" smtClean="0"/>
              <a:t>The </a:t>
            </a:r>
            <a:r>
              <a:rPr lang="en-US" sz="2000" b="1" dirty="0"/>
              <a:t>Democrats Under </a:t>
            </a:r>
            <a:r>
              <a:rPr lang="en-US" sz="2000" b="1" dirty="0" smtClean="0"/>
              <a:t>O’Malley – </a:t>
            </a:r>
            <a:br>
              <a:rPr lang="en-US" sz="2000" b="1" dirty="0" smtClean="0"/>
            </a:br>
            <a:r>
              <a:rPr lang="en-US" sz="2000" i="1" dirty="0" smtClean="0"/>
              <a:t>Larry </a:t>
            </a:r>
            <a:r>
              <a:rPr lang="en-US" sz="2000" i="1" dirty="0"/>
              <a:t>Hogan scenario</a:t>
            </a:r>
            <a:r>
              <a:rPr lang="en-US" sz="2000" i="1" dirty="0" smtClean="0"/>
              <a:t>: </a:t>
            </a:r>
            <a:r>
              <a:rPr lang="en-US" sz="2000" i="1" dirty="0" smtClean="0"/>
              <a:t> Democrats govern as if they were Republicans</a:t>
            </a:r>
          </a:p>
          <a:p>
            <a:r>
              <a:rPr lang="en-US" sz="1800" dirty="0" smtClean="0"/>
              <a:t>“Rather </a:t>
            </a:r>
            <a:r>
              <a:rPr lang="en-US" sz="1800" dirty="0"/>
              <a:t>than treat state government as a holistic entity in which every program is equally important, and where every special interest group must be placated, he should target his spending priorities the same way Maryland families and small businesses do every day</a:t>
            </a:r>
            <a:r>
              <a:rPr lang="en-US" sz="1800" dirty="0" smtClean="0"/>
              <a:t>.</a:t>
            </a:r>
          </a:p>
          <a:p>
            <a:endParaRPr lang="en-US" sz="1800" dirty="0"/>
          </a:p>
          <a:p>
            <a:r>
              <a:rPr lang="en-US" sz="1800" dirty="0"/>
              <a:t>That will require clearly identifying priorities, proposing specific if sometimes painful and unpopular spending reductions, educating Marylanders as to the necessity for such cuts during tough times, and building a bipartisan consensus in the legislature to bring about a lasting solution to the state's seemingly permanent structural deficit</a:t>
            </a:r>
            <a:r>
              <a:rPr lang="en-US" sz="1800" dirty="0" smtClean="0"/>
              <a:t>.”</a:t>
            </a:r>
          </a:p>
          <a:p>
            <a:endParaRPr lang="en-US" sz="1800" dirty="0"/>
          </a:p>
          <a:p>
            <a:r>
              <a:rPr lang="en-US" sz="1800" dirty="0" smtClean="0"/>
              <a:t>“…rather </a:t>
            </a:r>
            <a:r>
              <a:rPr lang="en-US" sz="1800" dirty="0"/>
              <a:t>than thinking in terms of merely slowing the growth of state spending, he should advocate net, across-the-board reductions; get serious about targeting waste and inefficiency; eliminate duplicative or ineffective programs; and take a zero-based approach to budgeting. </a:t>
            </a:r>
          </a:p>
          <a:p>
            <a:pPr marL="1066800" lvl="1" indent="-609600">
              <a:spcBef>
                <a:spcPct val="20000"/>
              </a:spcBef>
              <a:buFontTx/>
              <a:buChar char="•"/>
            </a:pPr>
            <a:endParaRPr lang="en-US" sz="1400" dirty="0"/>
          </a:p>
        </p:txBody>
      </p:sp>
      <p:sp>
        <p:nvSpPr>
          <p:cNvPr id="7" name="Rectangle 4"/>
          <p:cNvSpPr>
            <a:spLocks noChangeArrowheads="1"/>
          </p:cNvSpPr>
          <p:nvPr/>
        </p:nvSpPr>
        <p:spPr bwMode="auto">
          <a:xfrm>
            <a:off x="533400" y="228600"/>
            <a:ext cx="7772400" cy="5334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b="1" dirty="0">
                <a:solidFill>
                  <a:schemeClr val="bg1"/>
                </a:solidFill>
              </a:rPr>
              <a:t>2010 Elections: Consolidation of a Blue Maryland?</a:t>
            </a:r>
          </a:p>
        </p:txBody>
      </p:sp>
      <p:sp>
        <p:nvSpPr>
          <p:cNvPr id="2" name="TextBox 1"/>
          <p:cNvSpPr txBox="1"/>
          <p:nvPr/>
        </p:nvSpPr>
        <p:spPr>
          <a:xfrm>
            <a:off x="609600" y="6248400"/>
            <a:ext cx="6705600" cy="276999"/>
          </a:xfrm>
          <a:prstGeom prst="rect">
            <a:avLst/>
          </a:prstGeom>
          <a:noFill/>
        </p:spPr>
        <p:txBody>
          <a:bodyPr wrap="square" rtlCol="0">
            <a:spAutoFit/>
          </a:bodyPr>
          <a:lstStyle/>
          <a:p>
            <a:r>
              <a:rPr lang="en-US" sz="1200" dirty="0"/>
              <a:t>http://www.baltimoresun.com/news/opinion/oped/bs-ed-omalley-budget-20110124,0,985407.story</a:t>
            </a:r>
          </a:p>
        </p:txBody>
      </p:sp>
    </p:spTree>
    <p:extLst>
      <p:ext uri="{BB962C8B-B14F-4D97-AF65-F5344CB8AC3E}">
        <p14:creationId xmlns:p14="http://schemas.microsoft.com/office/powerpoint/2010/main" val="9471485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subTitle" idx="1"/>
          </p:nvPr>
        </p:nvSpPr>
        <p:spPr>
          <a:xfrm>
            <a:off x="914400" y="914400"/>
            <a:ext cx="6400800" cy="457200"/>
          </a:xfrm>
        </p:spPr>
        <p:txBody>
          <a:bodyPr/>
          <a:lstStyle/>
          <a:p>
            <a:r>
              <a:rPr lang="en-US" sz="2000" b="1"/>
              <a:t>Election Implications about Governing</a:t>
            </a:r>
          </a:p>
        </p:txBody>
      </p:sp>
      <p:sp>
        <p:nvSpPr>
          <p:cNvPr id="54276" name="Rectangle 4"/>
          <p:cNvSpPr>
            <a:spLocks noChangeArrowheads="1"/>
          </p:cNvSpPr>
          <p:nvPr/>
        </p:nvSpPr>
        <p:spPr bwMode="auto">
          <a:xfrm>
            <a:off x="609600" y="1371600"/>
            <a:ext cx="82296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09600" indent="-609600">
              <a:spcBef>
                <a:spcPct val="20000"/>
              </a:spcBef>
            </a:pPr>
            <a:r>
              <a:rPr lang="en-US" sz="2000" b="1" dirty="0" smtClean="0"/>
              <a:t>The </a:t>
            </a:r>
            <a:r>
              <a:rPr lang="en-US" sz="2000" b="1" dirty="0"/>
              <a:t>Democrats Under </a:t>
            </a:r>
            <a:r>
              <a:rPr lang="en-US" sz="2000" b="1" dirty="0" smtClean="0"/>
              <a:t>O’Malley – </a:t>
            </a:r>
            <a:br>
              <a:rPr lang="en-US" sz="2000" b="1" dirty="0" smtClean="0"/>
            </a:br>
            <a:r>
              <a:rPr lang="en-US" sz="2000" i="1" dirty="0" smtClean="0"/>
              <a:t>Larry </a:t>
            </a:r>
            <a:r>
              <a:rPr lang="en-US" sz="2000" i="1" dirty="0"/>
              <a:t>Hogan scenario</a:t>
            </a:r>
            <a:r>
              <a:rPr lang="en-US" sz="2000" i="1" dirty="0" smtClean="0"/>
              <a:t>: </a:t>
            </a:r>
            <a:r>
              <a:rPr lang="en-US" sz="2000" i="1" dirty="0" smtClean="0"/>
              <a:t> Democrats govern as if they were Republicans</a:t>
            </a:r>
          </a:p>
          <a:p>
            <a:pPr marL="1066800" lvl="1" indent="-609600">
              <a:spcBef>
                <a:spcPct val="20000"/>
              </a:spcBef>
              <a:buFontTx/>
              <a:buChar char="•"/>
            </a:pPr>
            <a:r>
              <a:rPr lang="en-US" sz="1800" b="1" dirty="0" smtClean="0"/>
              <a:t>Assumptions:</a:t>
            </a:r>
          </a:p>
          <a:p>
            <a:pPr marL="1257300" lvl="2" indent="-342900">
              <a:spcBef>
                <a:spcPct val="20000"/>
              </a:spcBef>
              <a:buFont typeface="Wingdings" pitchFamily="2" charset="2"/>
              <a:buChar char="ü"/>
            </a:pPr>
            <a:r>
              <a:rPr lang="en-US" sz="1800" dirty="0" smtClean="0"/>
              <a:t>O’Malley (and Democrats) were elected based on high saliency of fiscal conservatism to voters</a:t>
            </a:r>
          </a:p>
          <a:p>
            <a:pPr marL="1714500" lvl="3" indent="-342900">
              <a:spcBef>
                <a:spcPct val="20000"/>
              </a:spcBef>
              <a:buFont typeface="Wingdings" pitchFamily="2" charset="2"/>
              <a:buChar char="v"/>
            </a:pPr>
            <a:r>
              <a:rPr lang="en-US" sz="1800" dirty="0" smtClean="0"/>
              <a:t>Not generally true</a:t>
            </a:r>
          </a:p>
          <a:p>
            <a:pPr marL="1257300" lvl="2" indent="-342900">
              <a:spcBef>
                <a:spcPct val="20000"/>
              </a:spcBef>
              <a:buFont typeface="Wingdings" pitchFamily="2" charset="2"/>
              <a:buChar char="ü"/>
            </a:pPr>
            <a:r>
              <a:rPr lang="en-US" sz="1800" dirty="0" smtClean="0"/>
              <a:t>Coalitions assembled by Democrats would be receptive to austerity</a:t>
            </a:r>
          </a:p>
          <a:p>
            <a:pPr marL="1714500" lvl="3" indent="-342900">
              <a:spcBef>
                <a:spcPct val="20000"/>
              </a:spcBef>
              <a:buFont typeface="Wingdings" pitchFamily="2" charset="2"/>
              <a:buChar char="v"/>
            </a:pPr>
            <a:r>
              <a:rPr lang="en-US" sz="1800" dirty="0" smtClean="0"/>
              <a:t>Not generally true</a:t>
            </a:r>
            <a:endParaRPr lang="en-US" sz="1800" dirty="0" smtClean="0"/>
          </a:p>
          <a:p>
            <a:pPr marL="1257300" lvl="2" indent="-342900">
              <a:spcBef>
                <a:spcPct val="20000"/>
              </a:spcBef>
              <a:buFont typeface="Wingdings" pitchFamily="2" charset="2"/>
              <a:buChar char="ü"/>
            </a:pPr>
            <a:r>
              <a:rPr lang="en-US" sz="1800" dirty="0" smtClean="0"/>
              <a:t>Swing voters might be attracted to austerity</a:t>
            </a:r>
          </a:p>
          <a:p>
            <a:pPr marL="1714500" lvl="3" indent="-342900">
              <a:spcBef>
                <a:spcPct val="20000"/>
              </a:spcBef>
              <a:buFont typeface="Wingdings" pitchFamily="2" charset="2"/>
              <a:buChar char="v"/>
            </a:pPr>
            <a:r>
              <a:rPr lang="en-US" sz="1800" dirty="0" smtClean="0"/>
              <a:t>Possibly true, but Republicans unlikely to marshal a serious opponent so no real threat</a:t>
            </a:r>
          </a:p>
          <a:p>
            <a:pPr marL="1257300" lvl="2" indent="-342900">
              <a:spcBef>
                <a:spcPct val="20000"/>
              </a:spcBef>
              <a:buFont typeface="Wingdings" pitchFamily="2" charset="2"/>
              <a:buChar char="ü"/>
            </a:pPr>
            <a:r>
              <a:rPr lang="en-US" sz="1800" dirty="0" smtClean="0"/>
              <a:t>Maryland is like New Jersey or Virginia </a:t>
            </a:r>
          </a:p>
          <a:p>
            <a:pPr marL="1714500" lvl="3" indent="-342900">
              <a:spcBef>
                <a:spcPct val="20000"/>
              </a:spcBef>
              <a:buFont typeface="Wingdings" pitchFamily="2" charset="2"/>
              <a:buChar char="v"/>
            </a:pPr>
            <a:r>
              <a:rPr lang="en-US" sz="1800" dirty="0" smtClean="0"/>
              <a:t>Unlikely </a:t>
            </a:r>
            <a:r>
              <a:rPr lang="en-US" sz="1800" dirty="0"/>
              <a:t>– much more ‘blue’ – a similar stance would be politically </a:t>
            </a:r>
            <a:r>
              <a:rPr lang="en-US" sz="1800" dirty="0"/>
              <a:t>unrewarded</a:t>
            </a:r>
          </a:p>
          <a:p>
            <a:pPr marL="1257300" lvl="2" indent="-342900">
              <a:spcBef>
                <a:spcPct val="20000"/>
              </a:spcBef>
              <a:buFont typeface="Wingdings" pitchFamily="2" charset="2"/>
              <a:buChar char="ü"/>
            </a:pPr>
            <a:r>
              <a:rPr lang="en-US" sz="1800" dirty="0" smtClean="0"/>
              <a:t>There is no choice but to govern this way</a:t>
            </a:r>
          </a:p>
          <a:p>
            <a:pPr marL="1714500" lvl="3" indent="-342900">
              <a:spcBef>
                <a:spcPct val="20000"/>
              </a:spcBef>
              <a:buFont typeface="Wingdings" pitchFamily="2" charset="2"/>
              <a:buChar char="v"/>
            </a:pPr>
            <a:r>
              <a:rPr lang="en-US" sz="1800" dirty="0" smtClean="0"/>
              <a:t>It’s a question of degree…</a:t>
            </a:r>
            <a:endParaRPr lang="en-US" sz="1800" dirty="0"/>
          </a:p>
          <a:p>
            <a:pPr marL="1257300" lvl="2" indent="-342900">
              <a:spcBef>
                <a:spcPct val="20000"/>
              </a:spcBef>
              <a:buFont typeface="Wingdings" pitchFamily="2" charset="2"/>
              <a:buChar char="ü"/>
            </a:pPr>
            <a:endParaRPr lang="en-US" sz="1800" dirty="0" smtClean="0"/>
          </a:p>
          <a:p>
            <a:pPr marL="1257300" lvl="2" indent="-342900">
              <a:spcBef>
                <a:spcPct val="20000"/>
              </a:spcBef>
              <a:buFont typeface="Wingdings" pitchFamily="2" charset="2"/>
              <a:buChar char="ü"/>
            </a:pPr>
            <a:endParaRPr lang="en-US" sz="1800" dirty="0" smtClean="0"/>
          </a:p>
        </p:txBody>
      </p:sp>
      <p:sp>
        <p:nvSpPr>
          <p:cNvPr id="7" name="Rectangle 4"/>
          <p:cNvSpPr>
            <a:spLocks noChangeArrowheads="1"/>
          </p:cNvSpPr>
          <p:nvPr/>
        </p:nvSpPr>
        <p:spPr bwMode="auto">
          <a:xfrm>
            <a:off x="533400" y="228600"/>
            <a:ext cx="7772400" cy="5334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b="1" dirty="0">
                <a:solidFill>
                  <a:schemeClr val="bg1"/>
                </a:solidFill>
              </a:rPr>
              <a:t>2010 Elections: Consolidation of a Blue Maryland?</a:t>
            </a:r>
          </a:p>
        </p:txBody>
      </p:sp>
    </p:spTree>
    <p:extLst>
      <p:ext uri="{BB962C8B-B14F-4D97-AF65-F5344CB8AC3E}">
        <p14:creationId xmlns:p14="http://schemas.microsoft.com/office/powerpoint/2010/main" val="39384657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subTitle" idx="1"/>
          </p:nvPr>
        </p:nvSpPr>
        <p:spPr>
          <a:xfrm>
            <a:off x="914400" y="914400"/>
            <a:ext cx="6400800" cy="457200"/>
          </a:xfrm>
        </p:spPr>
        <p:txBody>
          <a:bodyPr/>
          <a:lstStyle/>
          <a:p>
            <a:r>
              <a:rPr lang="en-US" sz="2000" b="1"/>
              <a:t>Election Implications about Governing</a:t>
            </a:r>
          </a:p>
        </p:txBody>
      </p:sp>
      <p:sp>
        <p:nvSpPr>
          <p:cNvPr id="54276" name="Rectangle 4"/>
          <p:cNvSpPr>
            <a:spLocks noChangeArrowheads="1"/>
          </p:cNvSpPr>
          <p:nvPr/>
        </p:nvSpPr>
        <p:spPr bwMode="auto">
          <a:xfrm>
            <a:off x="609600" y="1371600"/>
            <a:ext cx="82296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09600" indent="-609600">
              <a:spcBef>
                <a:spcPct val="20000"/>
              </a:spcBef>
            </a:pPr>
            <a:r>
              <a:rPr lang="en-US" sz="2000" b="1" dirty="0" smtClean="0"/>
              <a:t>The </a:t>
            </a:r>
            <a:r>
              <a:rPr lang="en-US" sz="2000" b="1" dirty="0"/>
              <a:t>Democrats Under </a:t>
            </a:r>
            <a:r>
              <a:rPr lang="en-US" sz="2000" b="1" dirty="0" smtClean="0"/>
              <a:t>O’Malley – </a:t>
            </a:r>
            <a:br>
              <a:rPr lang="en-US" sz="2000" b="1" dirty="0" smtClean="0"/>
            </a:br>
            <a:r>
              <a:rPr lang="en-US" sz="2000" i="1" dirty="0" smtClean="0"/>
              <a:t>One Maryland Scenario: </a:t>
            </a:r>
            <a:r>
              <a:rPr lang="en-US" sz="2000" i="1" dirty="0" smtClean="0"/>
              <a:t> Democrats steer middle road through austerity and liberal priorities</a:t>
            </a:r>
          </a:p>
          <a:p>
            <a:pPr marL="1066800" lvl="1" indent="-609600">
              <a:spcBef>
                <a:spcPct val="20000"/>
              </a:spcBef>
              <a:buFontTx/>
              <a:buChar char="•"/>
            </a:pPr>
            <a:r>
              <a:rPr lang="en-US" sz="1800" b="1" dirty="0" smtClean="0"/>
              <a:t>Achievements noted in inaugural speech:</a:t>
            </a:r>
          </a:p>
          <a:p>
            <a:pPr marL="1257300" lvl="2" indent="-342900">
              <a:spcBef>
                <a:spcPct val="20000"/>
              </a:spcBef>
              <a:buFont typeface="Wingdings" pitchFamily="2" charset="2"/>
              <a:buChar char="ü"/>
            </a:pPr>
            <a:r>
              <a:rPr lang="en-US" sz="1800" b="1" dirty="0" smtClean="0"/>
              <a:t>Job creation </a:t>
            </a:r>
            <a:r>
              <a:rPr lang="en-US" sz="1800" dirty="0" smtClean="0"/>
              <a:t>- “Maryland employers created the best year of net new job creation since 2000” </a:t>
            </a:r>
          </a:p>
          <a:p>
            <a:pPr marL="1257300" lvl="2" indent="-342900">
              <a:spcBef>
                <a:spcPct val="20000"/>
              </a:spcBef>
              <a:buFont typeface="Wingdings" pitchFamily="2" charset="2"/>
              <a:buChar char="ü"/>
            </a:pPr>
            <a:r>
              <a:rPr lang="en-US" sz="1800" b="1" dirty="0" smtClean="0"/>
              <a:t>Investment</a:t>
            </a:r>
            <a:r>
              <a:rPr lang="en-US" sz="1800" dirty="0" smtClean="0"/>
              <a:t>: Continued </a:t>
            </a:r>
            <a:r>
              <a:rPr lang="en-US" sz="1800" dirty="0"/>
              <a:t>investment in job-creating industries like biotechnology, life sciences, </a:t>
            </a:r>
            <a:r>
              <a:rPr lang="en-US" sz="1800" dirty="0"/>
              <a:t>renewable energy</a:t>
            </a:r>
            <a:r>
              <a:rPr lang="en-US" sz="1800" dirty="0"/>
              <a:t>, and research and </a:t>
            </a:r>
            <a:r>
              <a:rPr lang="en-US" sz="1800" dirty="0"/>
              <a:t>development </a:t>
            </a:r>
          </a:p>
          <a:p>
            <a:pPr marL="1257300" lvl="2" indent="-342900">
              <a:spcBef>
                <a:spcPct val="20000"/>
              </a:spcBef>
              <a:buFont typeface="Wingdings" pitchFamily="2" charset="2"/>
              <a:buChar char="ü"/>
            </a:pPr>
            <a:r>
              <a:rPr lang="en-US" sz="1800" b="1" dirty="0" smtClean="0"/>
              <a:t>Safety net:</a:t>
            </a:r>
            <a:r>
              <a:rPr lang="en-US" sz="1800" dirty="0" smtClean="0"/>
              <a:t> Extended </a:t>
            </a:r>
            <a:r>
              <a:rPr lang="en-US" sz="1800" dirty="0"/>
              <a:t>healthcare coverage to more than 240,000 Marylanders in the last four years, half </a:t>
            </a:r>
            <a:r>
              <a:rPr lang="en-US" sz="1800" dirty="0"/>
              <a:t>of whom </a:t>
            </a:r>
            <a:r>
              <a:rPr lang="en-US" sz="1800" dirty="0"/>
              <a:t>are children</a:t>
            </a:r>
            <a:r>
              <a:rPr lang="en-US" sz="1800" dirty="0"/>
              <a:t>.</a:t>
            </a:r>
          </a:p>
          <a:p>
            <a:pPr marL="1257300" lvl="2" indent="-342900">
              <a:spcBef>
                <a:spcPct val="20000"/>
              </a:spcBef>
              <a:buFont typeface="Wingdings" pitchFamily="2" charset="2"/>
              <a:buChar char="ü"/>
            </a:pPr>
            <a:r>
              <a:rPr lang="en-US" sz="1800" b="1" dirty="0" smtClean="0"/>
              <a:t>Crime:</a:t>
            </a:r>
            <a:r>
              <a:rPr lang="en-US" sz="1800" dirty="0" smtClean="0"/>
              <a:t> Driven </a:t>
            </a:r>
            <a:r>
              <a:rPr lang="en-US" sz="1800" dirty="0"/>
              <a:t>crime down to their lowest rates ever recorded in </a:t>
            </a:r>
            <a:r>
              <a:rPr lang="en-US" sz="1800" dirty="0"/>
              <a:t>Maryland </a:t>
            </a:r>
          </a:p>
          <a:p>
            <a:pPr marL="1257300" lvl="2" indent="-342900">
              <a:spcBef>
                <a:spcPct val="20000"/>
              </a:spcBef>
              <a:buFont typeface="Wingdings" pitchFamily="2" charset="2"/>
              <a:buChar char="ü"/>
            </a:pPr>
            <a:r>
              <a:rPr lang="en-US" sz="1800" b="1" dirty="0" smtClean="0"/>
              <a:t>Education:</a:t>
            </a:r>
            <a:r>
              <a:rPr lang="en-US" sz="1800" dirty="0" smtClean="0"/>
              <a:t> Record </a:t>
            </a:r>
            <a:r>
              <a:rPr lang="en-US" sz="1800" dirty="0"/>
              <a:t>investments in public K-12 education for the last four </a:t>
            </a:r>
            <a:r>
              <a:rPr lang="en-US" sz="1800" dirty="0"/>
              <a:t>years</a:t>
            </a:r>
          </a:p>
          <a:p>
            <a:pPr marL="1257300" lvl="2" indent="-342900">
              <a:spcBef>
                <a:spcPct val="20000"/>
              </a:spcBef>
              <a:buFont typeface="Wingdings" pitchFamily="2" charset="2"/>
              <a:buChar char="ü"/>
            </a:pPr>
            <a:r>
              <a:rPr lang="en-US" sz="1800" b="1" dirty="0" smtClean="0"/>
              <a:t>Austerity:</a:t>
            </a:r>
            <a:r>
              <a:rPr lang="en-US" sz="1800" dirty="0" smtClean="0"/>
              <a:t> Cut </a:t>
            </a:r>
            <a:r>
              <a:rPr lang="en-US" sz="1800" dirty="0"/>
              <a:t>state government spending $5.6 billion and reduced the size of government</a:t>
            </a:r>
            <a:endParaRPr lang="en-US" sz="1800" dirty="0"/>
          </a:p>
          <a:p>
            <a:pPr lvl="2">
              <a:spcBef>
                <a:spcPct val="20000"/>
              </a:spcBef>
            </a:pPr>
            <a:endParaRPr lang="en-US" sz="1600" dirty="0"/>
          </a:p>
        </p:txBody>
      </p:sp>
      <p:sp>
        <p:nvSpPr>
          <p:cNvPr id="7" name="Rectangle 4"/>
          <p:cNvSpPr>
            <a:spLocks noChangeArrowheads="1"/>
          </p:cNvSpPr>
          <p:nvPr/>
        </p:nvSpPr>
        <p:spPr bwMode="auto">
          <a:xfrm>
            <a:off x="533400" y="228600"/>
            <a:ext cx="7772400" cy="5334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b="1" dirty="0">
                <a:solidFill>
                  <a:schemeClr val="bg1"/>
                </a:solidFill>
              </a:rPr>
              <a:t>2010 Elections: Consolidation of a Blue Maryland?</a:t>
            </a:r>
          </a:p>
        </p:txBody>
      </p:sp>
    </p:spTree>
    <p:extLst>
      <p:ext uri="{BB962C8B-B14F-4D97-AF65-F5344CB8AC3E}">
        <p14:creationId xmlns:p14="http://schemas.microsoft.com/office/powerpoint/2010/main" val="36445748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subTitle" idx="1"/>
          </p:nvPr>
        </p:nvSpPr>
        <p:spPr>
          <a:xfrm>
            <a:off x="914400" y="914400"/>
            <a:ext cx="6400800" cy="457200"/>
          </a:xfrm>
        </p:spPr>
        <p:txBody>
          <a:bodyPr/>
          <a:lstStyle/>
          <a:p>
            <a:r>
              <a:rPr lang="en-US" sz="2000" b="1"/>
              <a:t>Election Implications about Governing</a:t>
            </a:r>
          </a:p>
        </p:txBody>
      </p:sp>
      <p:sp>
        <p:nvSpPr>
          <p:cNvPr id="54276" name="Rectangle 4"/>
          <p:cNvSpPr>
            <a:spLocks noChangeArrowheads="1"/>
          </p:cNvSpPr>
          <p:nvPr/>
        </p:nvSpPr>
        <p:spPr bwMode="auto">
          <a:xfrm>
            <a:off x="304800" y="1371600"/>
            <a:ext cx="87630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09600" indent="-609600">
              <a:spcBef>
                <a:spcPct val="20000"/>
              </a:spcBef>
            </a:pPr>
            <a:r>
              <a:rPr lang="en-US" sz="2000" b="1" dirty="0" smtClean="0"/>
              <a:t>The </a:t>
            </a:r>
            <a:r>
              <a:rPr lang="en-US" sz="2000" b="1" dirty="0"/>
              <a:t>Democrats Under </a:t>
            </a:r>
            <a:r>
              <a:rPr lang="en-US" sz="2000" b="1" dirty="0" smtClean="0"/>
              <a:t>O’Malley – </a:t>
            </a:r>
            <a:br>
              <a:rPr lang="en-US" sz="2000" b="1" dirty="0" smtClean="0"/>
            </a:br>
            <a:r>
              <a:rPr lang="en-US" sz="2000" i="1" dirty="0" smtClean="0"/>
              <a:t>One Maryland Scenario: </a:t>
            </a:r>
            <a:r>
              <a:rPr lang="en-US" sz="2000" i="1" dirty="0" smtClean="0"/>
              <a:t> Democrats steer middle road through austerity and liberal priorities</a:t>
            </a:r>
          </a:p>
          <a:p>
            <a:pPr marL="1066800" lvl="1" indent="-609600">
              <a:spcBef>
                <a:spcPct val="20000"/>
              </a:spcBef>
              <a:buFontTx/>
              <a:buChar char="•"/>
            </a:pPr>
            <a:r>
              <a:rPr lang="en-US" sz="1800" b="1" dirty="0" smtClean="0"/>
              <a:t>Elements highlighted in budget:</a:t>
            </a:r>
          </a:p>
          <a:p>
            <a:pPr marL="1257300" lvl="2" indent="-342900">
              <a:spcBef>
                <a:spcPct val="20000"/>
              </a:spcBef>
              <a:buFont typeface="Wingdings" pitchFamily="2" charset="2"/>
              <a:buChar char="ü"/>
            </a:pPr>
            <a:r>
              <a:rPr lang="en-US" sz="1600" b="1" dirty="0" smtClean="0"/>
              <a:t>Protecting priorities:</a:t>
            </a:r>
            <a:r>
              <a:rPr lang="en-US" sz="1600" dirty="0" smtClean="0"/>
              <a:t> “As </a:t>
            </a:r>
            <a:r>
              <a:rPr lang="en-US" sz="1600" dirty="0"/>
              <a:t>Maryland businesses continue to add jobs at higher rates than the rest of the nation, we still must find ways to do more with less </a:t>
            </a:r>
            <a:r>
              <a:rPr lang="en-US" sz="1600" u="sng" dirty="0"/>
              <a:t>while protecting those priorities we share as One Maryland</a:t>
            </a:r>
            <a:r>
              <a:rPr lang="en-US" sz="1600" dirty="0"/>
              <a:t>. </a:t>
            </a:r>
            <a:endParaRPr lang="en-US" sz="1600" dirty="0" smtClean="0"/>
          </a:p>
          <a:p>
            <a:pPr marL="1257300" lvl="2" indent="-342900">
              <a:spcBef>
                <a:spcPct val="20000"/>
              </a:spcBef>
              <a:buFont typeface="Wingdings" pitchFamily="2" charset="2"/>
              <a:buChar char="ü"/>
            </a:pPr>
            <a:r>
              <a:rPr lang="en-US" sz="1600" b="1" dirty="0" smtClean="0"/>
              <a:t>Schools</a:t>
            </a:r>
            <a:r>
              <a:rPr lang="en-US" sz="1600" dirty="0" smtClean="0"/>
              <a:t>: FY12 </a:t>
            </a:r>
            <a:r>
              <a:rPr lang="en-US" sz="1600" dirty="0"/>
              <a:t>budget proposes a second year of record $5.7 billion in funding for K-12 public </a:t>
            </a:r>
            <a:r>
              <a:rPr lang="en-US" sz="1600" dirty="0" smtClean="0"/>
              <a:t>schools, with significant school construction funding</a:t>
            </a:r>
          </a:p>
          <a:p>
            <a:pPr marL="1257300" lvl="2" indent="-342900">
              <a:spcBef>
                <a:spcPct val="20000"/>
              </a:spcBef>
              <a:buFont typeface="Wingdings" pitchFamily="2" charset="2"/>
              <a:buChar char="ü"/>
            </a:pPr>
            <a:r>
              <a:rPr lang="en-US" sz="1600" b="1" dirty="0" smtClean="0"/>
              <a:t>Taxes</a:t>
            </a:r>
            <a:r>
              <a:rPr lang="en-US" sz="1600" dirty="0" smtClean="0"/>
              <a:t> – No new taxes – legislature probably agrees</a:t>
            </a:r>
          </a:p>
          <a:p>
            <a:pPr marL="1257300" lvl="2" indent="-342900">
              <a:spcBef>
                <a:spcPct val="20000"/>
              </a:spcBef>
              <a:buFont typeface="Wingdings" pitchFamily="2" charset="2"/>
              <a:buChar char="ü"/>
            </a:pPr>
            <a:r>
              <a:rPr lang="en-US" sz="1600" b="1" dirty="0" smtClean="0"/>
              <a:t>Crime</a:t>
            </a:r>
            <a:r>
              <a:rPr lang="en-US" sz="1600" dirty="0" smtClean="0"/>
              <a:t>: Includes $2.18 billon in public safety funding</a:t>
            </a:r>
          </a:p>
          <a:p>
            <a:pPr marL="1257300" lvl="2" indent="-342900">
              <a:spcBef>
                <a:spcPct val="20000"/>
              </a:spcBef>
              <a:buFont typeface="Wingdings" pitchFamily="2" charset="2"/>
              <a:buChar char="ü"/>
            </a:pPr>
            <a:r>
              <a:rPr lang="en-US" sz="1600" b="1" dirty="0" smtClean="0"/>
              <a:t>Environment</a:t>
            </a:r>
            <a:r>
              <a:rPr lang="en-US" sz="1600" dirty="0" smtClean="0"/>
              <a:t>: FY12 </a:t>
            </a:r>
            <a:r>
              <a:rPr lang="en-US" sz="1600" dirty="0"/>
              <a:t>budget continues increased funding for the Chesapeake Bay 2010 Trust Fund, and more than $16 million for the cover crop </a:t>
            </a:r>
            <a:r>
              <a:rPr lang="en-US" sz="1600" dirty="0" smtClean="0"/>
              <a:t>program</a:t>
            </a:r>
          </a:p>
          <a:p>
            <a:pPr marL="1714500" lvl="3" indent="-342900">
              <a:spcBef>
                <a:spcPct val="20000"/>
              </a:spcBef>
              <a:buFont typeface="Wingdings" pitchFamily="2" charset="2"/>
              <a:buChar char="ü"/>
            </a:pPr>
            <a:r>
              <a:rPr lang="en-US" sz="1600" dirty="0" smtClean="0"/>
              <a:t>Clean Energy/Efficiency: $7 </a:t>
            </a:r>
            <a:r>
              <a:rPr lang="en-US" sz="1600" dirty="0"/>
              <a:t>million in Strategic Energy Investment Funds toward clean, renewable energy grants and $1 million to support climate change </a:t>
            </a:r>
            <a:r>
              <a:rPr lang="en-US" sz="1600" dirty="0" smtClean="0"/>
              <a:t>programs</a:t>
            </a:r>
          </a:p>
          <a:p>
            <a:pPr marL="1714500" lvl="3" indent="-342900">
              <a:spcBef>
                <a:spcPct val="20000"/>
              </a:spcBef>
              <a:buFont typeface="Wingdings" pitchFamily="2" charset="2"/>
              <a:buChar char="ü"/>
            </a:pPr>
            <a:r>
              <a:rPr lang="en-US" sz="1600" dirty="0"/>
              <a:t>$6 million for weatherization grants, enough to improve the energy performance of nearly 4,300 low income hones, and $4.7 million for other energy efficiency programs primarily to assist low and moderate income Maryland </a:t>
            </a:r>
            <a:r>
              <a:rPr lang="en-US" sz="1600" dirty="0" smtClean="0"/>
              <a:t>families</a:t>
            </a:r>
          </a:p>
          <a:p>
            <a:pPr lvl="2">
              <a:spcBef>
                <a:spcPct val="20000"/>
              </a:spcBef>
            </a:pPr>
            <a:endParaRPr lang="en-US" sz="1600" dirty="0"/>
          </a:p>
          <a:p>
            <a:pPr marL="1257300" lvl="2" indent="-342900">
              <a:spcBef>
                <a:spcPct val="20000"/>
              </a:spcBef>
              <a:buFont typeface="Wingdings" pitchFamily="2" charset="2"/>
              <a:buChar char="ü"/>
            </a:pPr>
            <a:endParaRPr lang="en-US" sz="1600" dirty="0"/>
          </a:p>
        </p:txBody>
      </p:sp>
      <p:sp>
        <p:nvSpPr>
          <p:cNvPr id="7" name="Rectangle 4"/>
          <p:cNvSpPr>
            <a:spLocks noChangeArrowheads="1"/>
          </p:cNvSpPr>
          <p:nvPr/>
        </p:nvSpPr>
        <p:spPr bwMode="auto">
          <a:xfrm>
            <a:off x="533400" y="228600"/>
            <a:ext cx="7772400" cy="5334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b="1" dirty="0">
                <a:solidFill>
                  <a:schemeClr val="bg1"/>
                </a:solidFill>
              </a:rPr>
              <a:t>2010 Elections: Consolidation of a Blue Maryland?</a:t>
            </a:r>
          </a:p>
        </p:txBody>
      </p:sp>
    </p:spTree>
    <p:extLst>
      <p:ext uri="{BB962C8B-B14F-4D97-AF65-F5344CB8AC3E}">
        <p14:creationId xmlns:p14="http://schemas.microsoft.com/office/powerpoint/2010/main" val="21333060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subTitle" idx="1"/>
          </p:nvPr>
        </p:nvSpPr>
        <p:spPr>
          <a:xfrm>
            <a:off x="914400" y="914400"/>
            <a:ext cx="6400800" cy="457200"/>
          </a:xfrm>
        </p:spPr>
        <p:txBody>
          <a:bodyPr/>
          <a:lstStyle/>
          <a:p>
            <a:r>
              <a:rPr lang="en-US" sz="2000" b="1"/>
              <a:t>Election Implications about Governing</a:t>
            </a:r>
          </a:p>
        </p:txBody>
      </p:sp>
      <p:sp>
        <p:nvSpPr>
          <p:cNvPr id="54276" name="Rectangle 4"/>
          <p:cNvSpPr>
            <a:spLocks noChangeArrowheads="1"/>
          </p:cNvSpPr>
          <p:nvPr/>
        </p:nvSpPr>
        <p:spPr bwMode="auto">
          <a:xfrm>
            <a:off x="609600" y="1371600"/>
            <a:ext cx="82296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09600" indent="-609600">
              <a:spcBef>
                <a:spcPct val="20000"/>
              </a:spcBef>
            </a:pPr>
            <a:r>
              <a:rPr lang="en-US" sz="2000" b="1" dirty="0" smtClean="0"/>
              <a:t>The </a:t>
            </a:r>
            <a:r>
              <a:rPr lang="en-US" sz="2000" b="1" dirty="0"/>
              <a:t>Democrats Under </a:t>
            </a:r>
            <a:r>
              <a:rPr lang="en-US" sz="2000" b="1" dirty="0" smtClean="0"/>
              <a:t>O’Malley – </a:t>
            </a:r>
            <a:br>
              <a:rPr lang="en-US" sz="2000" b="1" dirty="0" smtClean="0"/>
            </a:br>
            <a:r>
              <a:rPr lang="en-US" sz="2000" i="1" dirty="0" smtClean="0"/>
              <a:t>One Maryland Scenario: </a:t>
            </a:r>
            <a:r>
              <a:rPr lang="en-US" sz="2000" i="1" dirty="0" smtClean="0"/>
              <a:t> Democrats steer middle road through austerity and liberal priorities</a:t>
            </a:r>
          </a:p>
          <a:p>
            <a:pPr marL="1066800" lvl="1" indent="-609600">
              <a:spcBef>
                <a:spcPct val="20000"/>
              </a:spcBef>
              <a:buFontTx/>
              <a:buChar char="•"/>
            </a:pPr>
            <a:r>
              <a:rPr lang="en-US" sz="1800" b="1" dirty="0" smtClean="0"/>
              <a:t>Elements highlighted in budget:</a:t>
            </a:r>
          </a:p>
          <a:p>
            <a:pPr marL="1257300" lvl="2" indent="-342900">
              <a:spcBef>
                <a:spcPct val="20000"/>
              </a:spcBef>
              <a:buFont typeface="Wingdings" pitchFamily="2" charset="2"/>
              <a:buChar char="ü"/>
            </a:pPr>
            <a:r>
              <a:rPr lang="en-US" sz="1500" b="1" dirty="0" smtClean="0"/>
              <a:t>Health care</a:t>
            </a:r>
            <a:r>
              <a:rPr lang="en-US" sz="1500" dirty="0" smtClean="0"/>
              <a:t>: FY12 </a:t>
            </a:r>
            <a:r>
              <a:rPr lang="en-US" sz="1500" dirty="0"/>
              <a:t>budget proposes $7 billion to provide comprehensive health care coverage to more than 900,000 low-income, disabled, and chronically ill children and adults.  </a:t>
            </a:r>
            <a:endParaRPr lang="en-US" sz="1500" dirty="0" smtClean="0"/>
          </a:p>
          <a:p>
            <a:pPr marL="1257300" lvl="2" indent="-342900">
              <a:spcBef>
                <a:spcPct val="20000"/>
              </a:spcBef>
              <a:buFont typeface="Wingdings" pitchFamily="2" charset="2"/>
              <a:buChar char="ü"/>
            </a:pPr>
            <a:r>
              <a:rPr lang="en-US" sz="1500" b="1" dirty="0"/>
              <a:t>State employees</a:t>
            </a:r>
            <a:r>
              <a:rPr lang="en-US" sz="1500" dirty="0"/>
              <a:t>: FY12 budget includes provisions of a new, three-year contract with the State’s largest employee unions that ends the use of furloughs and provides for future cost of living adjustments and step </a:t>
            </a:r>
            <a:r>
              <a:rPr lang="en-US" sz="1500" dirty="0" smtClean="0"/>
              <a:t>increases.</a:t>
            </a:r>
          </a:p>
          <a:p>
            <a:pPr marL="1257300" lvl="2" indent="-342900">
              <a:spcBef>
                <a:spcPct val="20000"/>
              </a:spcBef>
              <a:buFont typeface="Wingdings" pitchFamily="2" charset="2"/>
              <a:buChar char="ü"/>
            </a:pPr>
            <a:r>
              <a:rPr lang="en-US" sz="1500" b="1" dirty="0" smtClean="0"/>
              <a:t>Austerity: </a:t>
            </a:r>
            <a:r>
              <a:rPr lang="en-US" sz="1500" dirty="0" smtClean="0"/>
              <a:t>Total spending reductions rise to $6.6 billion, cuts 4700 positions</a:t>
            </a:r>
          </a:p>
          <a:p>
            <a:pPr marL="1257300" lvl="2" indent="-342900">
              <a:spcBef>
                <a:spcPct val="20000"/>
              </a:spcBef>
              <a:buFont typeface="Wingdings" pitchFamily="2" charset="2"/>
              <a:buChar char="ü"/>
            </a:pPr>
            <a:r>
              <a:rPr lang="en-US" sz="1500" b="1" dirty="0" smtClean="0"/>
              <a:t>Pensions</a:t>
            </a:r>
            <a:r>
              <a:rPr lang="en-US" sz="1500" dirty="0" smtClean="0"/>
              <a:t>: </a:t>
            </a:r>
          </a:p>
          <a:p>
            <a:pPr marL="1714500" lvl="3" indent="-342900">
              <a:spcBef>
                <a:spcPct val="20000"/>
              </a:spcBef>
              <a:buFont typeface="Wingdings" pitchFamily="2" charset="2"/>
              <a:buChar char="v"/>
            </a:pPr>
            <a:r>
              <a:rPr lang="en-US" sz="1500" dirty="0" smtClean="0"/>
              <a:t>Continue </a:t>
            </a:r>
            <a:r>
              <a:rPr lang="en-US" sz="1500" dirty="0"/>
              <a:t>to maintain a public system as a critical component of recruiting and retaining the best </a:t>
            </a:r>
            <a:r>
              <a:rPr lang="en-US" sz="1500" dirty="0" smtClean="0"/>
              <a:t>teachers – no transfer of obligations to local governments </a:t>
            </a:r>
          </a:p>
          <a:p>
            <a:pPr marL="1714500" lvl="3" indent="-342900">
              <a:spcBef>
                <a:spcPct val="20000"/>
              </a:spcBef>
              <a:buFont typeface="Wingdings" pitchFamily="2" charset="2"/>
              <a:buChar char="v"/>
            </a:pPr>
            <a:r>
              <a:rPr lang="en-US" sz="1500" dirty="0" smtClean="0"/>
              <a:t>Improve </a:t>
            </a:r>
            <a:r>
              <a:rPr lang="en-US" sz="1500" dirty="0"/>
              <a:t>the funding level in the State and Teacher retirement </a:t>
            </a:r>
            <a:r>
              <a:rPr lang="en-US" sz="1500" dirty="0" smtClean="0"/>
              <a:t>system and reduce pension/retirement liability – by increasing employee contributions, higher retirement ages, higher co-pays.</a:t>
            </a:r>
          </a:p>
          <a:p>
            <a:pPr marL="1257300" lvl="2" indent="-342900">
              <a:spcBef>
                <a:spcPct val="20000"/>
              </a:spcBef>
              <a:buFont typeface="Wingdings" pitchFamily="2" charset="2"/>
              <a:buChar char="ü"/>
            </a:pPr>
            <a:endParaRPr lang="en-US" sz="1400" dirty="0"/>
          </a:p>
          <a:p>
            <a:pPr marL="1257300" lvl="2" indent="-342900">
              <a:spcBef>
                <a:spcPct val="20000"/>
              </a:spcBef>
              <a:buFont typeface="Wingdings" pitchFamily="2" charset="2"/>
              <a:buChar char="ü"/>
            </a:pPr>
            <a:endParaRPr lang="en-US" sz="1600" dirty="0"/>
          </a:p>
          <a:p>
            <a:pPr marL="1257300" lvl="2" indent="-342900">
              <a:spcBef>
                <a:spcPct val="20000"/>
              </a:spcBef>
              <a:buFont typeface="Wingdings" pitchFamily="2" charset="2"/>
              <a:buChar char="ü"/>
            </a:pPr>
            <a:endParaRPr lang="en-US" sz="1600" dirty="0"/>
          </a:p>
        </p:txBody>
      </p:sp>
      <p:sp>
        <p:nvSpPr>
          <p:cNvPr id="7" name="Rectangle 4"/>
          <p:cNvSpPr>
            <a:spLocks noChangeArrowheads="1"/>
          </p:cNvSpPr>
          <p:nvPr/>
        </p:nvSpPr>
        <p:spPr bwMode="auto">
          <a:xfrm>
            <a:off x="533400" y="228600"/>
            <a:ext cx="7772400" cy="5334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b="1" dirty="0">
                <a:solidFill>
                  <a:schemeClr val="bg1"/>
                </a:solidFill>
              </a:rPr>
              <a:t>2010 Elections: Consolidation of a Blue Maryland?</a:t>
            </a:r>
          </a:p>
        </p:txBody>
      </p:sp>
    </p:spTree>
    <p:extLst>
      <p:ext uri="{BB962C8B-B14F-4D97-AF65-F5344CB8AC3E}">
        <p14:creationId xmlns:p14="http://schemas.microsoft.com/office/powerpoint/2010/main" val="42226794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subTitle" idx="1"/>
          </p:nvPr>
        </p:nvSpPr>
        <p:spPr>
          <a:xfrm>
            <a:off x="914400" y="914400"/>
            <a:ext cx="6400800" cy="457200"/>
          </a:xfrm>
        </p:spPr>
        <p:txBody>
          <a:bodyPr/>
          <a:lstStyle/>
          <a:p>
            <a:r>
              <a:rPr lang="en-US" sz="2000" b="1"/>
              <a:t>Election Implications about Governing</a:t>
            </a:r>
          </a:p>
        </p:txBody>
      </p:sp>
      <p:sp>
        <p:nvSpPr>
          <p:cNvPr id="54276" name="Rectangle 4"/>
          <p:cNvSpPr>
            <a:spLocks noChangeArrowheads="1"/>
          </p:cNvSpPr>
          <p:nvPr/>
        </p:nvSpPr>
        <p:spPr bwMode="auto">
          <a:xfrm>
            <a:off x="228600" y="1371600"/>
            <a:ext cx="86106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09600" indent="-609600">
              <a:spcBef>
                <a:spcPct val="20000"/>
              </a:spcBef>
            </a:pPr>
            <a:r>
              <a:rPr lang="en-US" sz="2000" b="1" dirty="0" smtClean="0"/>
              <a:t>The </a:t>
            </a:r>
            <a:r>
              <a:rPr lang="en-US" sz="2000" b="1" dirty="0"/>
              <a:t>Democrats Under </a:t>
            </a:r>
            <a:r>
              <a:rPr lang="en-US" sz="2000" b="1" dirty="0" smtClean="0"/>
              <a:t>O’Malley – </a:t>
            </a:r>
            <a:r>
              <a:rPr lang="en-US" sz="2000" i="1" dirty="0" smtClean="0"/>
              <a:t>One Maryland Scenario: </a:t>
            </a:r>
            <a:r>
              <a:rPr lang="en-US" sz="2000" i="1" dirty="0" smtClean="0"/>
              <a:t> Democrats steer middle road through austerity and liberal priorities</a:t>
            </a:r>
          </a:p>
          <a:p>
            <a:pPr marL="1066800" lvl="1" indent="-609600">
              <a:spcBef>
                <a:spcPct val="20000"/>
              </a:spcBef>
              <a:buFontTx/>
              <a:buChar char="•"/>
            </a:pPr>
            <a:r>
              <a:rPr lang="en-US" sz="1800" b="1" dirty="0" smtClean="0"/>
              <a:t>Questions:</a:t>
            </a:r>
          </a:p>
          <a:p>
            <a:pPr marL="1257300" lvl="2" indent="-342900">
              <a:spcBef>
                <a:spcPct val="20000"/>
              </a:spcBef>
              <a:buFont typeface="Wingdings" pitchFamily="2" charset="2"/>
              <a:buChar char="ü"/>
            </a:pPr>
            <a:r>
              <a:rPr lang="en-US" sz="1800" b="1" dirty="0" smtClean="0"/>
              <a:t>Avoiding taxes: </a:t>
            </a:r>
            <a:r>
              <a:rPr lang="en-US" sz="1800" dirty="0" smtClean="0"/>
              <a:t> How will Democrats tread between desire to maintain social safety net, good relations with unions, environment preservation, investments in the economy without succumbing to the temptation of raising taxes?</a:t>
            </a:r>
          </a:p>
          <a:p>
            <a:pPr marL="1714500" lvl="3" indent="-342900">
              <a:spcBef>
                <a:spcPct val="20000"/>
              </a:spcBef>
              <a:buFont typeface="Wingdings" pitchFamily="2" charset="2"/>
              <a:buChar char="v"/>
            </a:pPr>
            <a:r>
              <a:rPr lang="en-US" sz="1800" dirty="0" smtClean="0"/>
              <a:t>Will the liberal side of the coalition press for more revenue?</a:t>
            </a:r>
          </a:p>
          <a:p>
            <a:pPr marL="1714500" lvl="3" indent="-342900">
              <a:spcBef>
                <a:spcPct val="20000"/>
              </a:spcBef>
              <a:buFont typeface="Wingdings" pitchFamily="2" charset="2"/>
              <a:buChar char="v"/>
            </a:pPr>
            <a:r>
              <a:rPr lang="en-US" sz="1800" dirty="0" smtClean="0"/>
              <a:t>Is there a political cost to taxation given Democratic hegemony?</a:t>
            </a:r>
            <a:endParaRPr lang="en-US" sz="1800" dirty="0" smtClean="0"/>
          </a:p>
          <a:p>
            <a:pPr marL="1257300" lvl="2" indent="-342900">
              <a:spcBef>
                <a:spcPct val="20000"/>
              </a:spcBef>
              <a:buFont typeface="Wingdings" pitchFamily="2" charset="2"/>
              <a:buChar char="ü"/>
            </a:pPr>
            <a:r>
              <a:rPr lang="en-US" sz="1800" b="1" dirty="0" smtClean="0"/>
              <a:t>Local government: </a:t>
            </a:r>
            <a:r>
              <a:rPr lang="en-US" sz="1800" dirty="0" smtClean="0"/>
              <a:t>Will local governments bear a disproportionate burden of austerity/cuts?</a:t>
            </a:r>
          </a:p>
          <a:p>
            <a:pPr marL="1714500" lvl="3" indent="-342900">
              <a:spcBef>
                <a:spcPct val="20000"/>
              </a:spcBef>
              <a:buFont typeface="Wingdings" pitchFamily="2" charset="2"/>
              <a:buChar char="v"/>
            </a:pPr>
            <a:r>
              <a:rPr lang="en-US" sz="1800" dirty="0" smtClean="0"/>
              <a:t>To what extent will state leaders find it convenient to place more burdens on rural counties with Republican voters/leaders?</a:t>
            </a:r>
          </a:p>
          <a:p>
            <a:pPr marL="1714500" lvl="3" indent="-342900">
              <a:spcBef>
                <a:spcPct val="20000"/>
              </a:spcBef>
              <a:buFont typeface="Wingdings" pitchFamily="2" charset="2"/>
              <a:buChar char="v"/>
            </a:pPr>
            <a:r>
              <a:rPr lang="en-US" sz="1800" dirty="0" smtClean="0"/>
              <a:t>Will local governments be forced to take the political heat for service cut-backs or tax hikes – especially if they have avoided tax increases in the past?</a:t>
            </a:r>
          </a:p>
          <a:p>
            <a:pPr marL="1257300" lvl="2" indent="-342900">
              <a:spcBef>
                <a:spcPct val="20000"/>
              </a:spcBef>
              <a:buFont typeface="Wingdings" pitchFamily="2" charset="2"/>
              <a:buChar char="ü"/>
            </a:pPr>
            <a:r>
              <a:rPr lang="en-US" sz="1800" b="1" dirty="0" smtClean="0"/>
              <a:t>National Economy</a:t>
            </a:r>
            <a:r>
              <a:rPr lang="en-US" sz="1800" dirty="0" smtClean="0"/>
              <a:t>: How soon will the national economy recover – reduce the need for sustained austerity?</a:t>
            </a:r>
          </a:p>
          <a:p>
            <a:pPr marL="1257300" lvl="2" indent="-342900">
              <a:spcBef>
                <a:spcPct val="20000"/>
              </a:spcBef>
              <a:buFont typeface="Wingdings" pitchFamily="2" charset="2"/>
              <a:buChar char="ü"/>
            </a:pPr>
            <a:endParaRPr lang="en-US" sz="1800" dirty="0" smtClean="0"/>
          </a:p>
        </p:txBody>
      </p:sp>
      <p:sp>
        <p:nvSpPr>
          <p:cNvPr id="7" name="Rectangle 4"/>
          <p:cNvSpPr>
            <a:spLocks noChangeArrowheads="1"/>
          </p:cNvSpPr>
          <p:nvPr/>
        </p:nvSpPr>
        <p:spPr bwMode="auto">
          <a:xfrm>
            <a:off x="533400" y="228600"/>
            <a:ext cx="7772400" cy="5334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b="1" dirty="0">
                <a:solidFill>
                  <a:schemeClr val="bg1"/>
                </a:solidFill>
              </a:rPr>
              <a:t>2010 Elections: Consolidation of a Blue Maryland?</a:t>
            </a:r>
          </a:p>
        </p:txBody>
      </p:sp>
    </p:spTree>
    <p:extLst>
      <p:ext uri="{BB962C8B-B14F-4D97-AF65-F5344CB8AC3E}">
        <p14:creationId xmlns:p14="http://schemas.microsoft.com/office/powerpoint/2010/main" val="2950206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1371600" y="762000"/>
            <a:ext cx="7086600" cy="381000"/>
          </a:xfrm>
        </p:spPr>
        <p:txBody>
          <a:bodyPr/>
          <a:lstStyle/>
          <a:p>
            <a:pPr algn="l"/>
            <a:r>
              <a:rPr lang="en-US" sz="1800" b="1" dirty="0"/>
              <a:t>Ehrlich’s 2002 victory – </a:t>
            </a:r>
            <a:r>
              <a:rPr lang="en-US" sz="1800" b="1" dirty="0" smtClean="0"/>
              <a:t>The rise of </a:t>
            </a:r>
            <a:r>
              <a:rPr lang="en-US" sz="1800" b="1" dirty="0"/>
              <a:t>‘red’ Maryland over ‘</a:t>
            </a:r>
            <a:r>
              <a:rPr lang="en-US" sz="1800" b="1" dirty="0" smtClean="0"/>
              <a:t>blue?’</a:t>
            </a:r>
            <a:endParaRPr lang="en-US" sz="1800" b="1" dirty="0"/>
          </a:p>
          <a:p>
            <a:pPr algn="l"/>
            <a:endParaRPr lang="en-US" sz="1600" b="1" dirty="0"/>
          </a:p>
          <a:p>
            <a:pPr algn="l"/>
            <a:endParaRPr lang="en-US" sz="1000" dirty="0"/>
          </a:p>
          <a:p>
            <a:pPr algn="l"/>
            <a:endParaRPr lang="en-US" sz="1000" dirty="0"/>
          </a:p>
          <a:p>
            <a:pPr>
              <a:buFontTx/>
              <a:buChar char="•"/>
            </a:pPr>
            <a:endParaRPr lang="en-US" sz="1000" dirty="0"/>
          </a:p>
        </p:txBody>
      </p:sp>
      <p:sp>
        <p:nvSpPr>
          <p:cNvPr id="4100" name="Rectangle 4"/>
          <p:cNvSpPr>
            <a:spLocks noChangeArrowheads="1"/>
          </p:cNvSpPr>
          <p:nvPr/>
        </p:nvSpPr>
        <p:spPr bwMode="auto">
          <a:xfrm>
            <a:off x="533400" y="228600"/>
            <a:ext cx="7772400" cy="5334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b="1" dirty="0">
                <a:solidFill>
                  <a:schemeClr val="bg1"/>
                </a:solidFill>
              </a:rPr>
              <a:t>2010 Elections: Consolidation of a Blue Maryland?</a:t>
            </a:r>
          </a:p>
        </p:txBody>
      </p:sp>
      <p:pic>
        <p:nvPicPr>
          <p:cNvPr id="410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143000"/>
            <a:ext cx="83058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subTitle" idx="1"/>
          </p:nvPr>
        </p:nvSpPr>
        <p:spPr>
          <a:xfrm>
            <a:off x="457200" y="1447800"/>
            <a:ext cx="1371600" cy="2971800"/>
          </a:xfrm>
        </p:spPr>
        <p:txBody>
          <a:bodyPr/>
          <a:lstStyle/>
          <a:p>
            <a:pPr algn="l"/>
            <a:endParaRPr lang="en-US" sz="1800"/>
          </a:p>
          <a:p>
            <a:pPr algn="l"/>
            <a:endParaRPr lang="en-US" sz="1800"/>
          </a:p>
          <a:p>
            <a:pPr>
              <a:buFontTx/>
              <a:buChar char="•"/>
            </a:pPr>
            <a:endParaRPr lang="en-US" sz="1800"/>
          </a:p>
        </p:txBody>
      </p:sp>
      <p:sp>
        <p:nvSpPr>
          <p:cNvPr id="33795" name="Rectangle 3"/>
          <p:cNvSpPr>
            <a:spLocks noChangeArrowheads="1"/>
          </p:cNvSpPr>
          <p:nvPr/>
        </p:nvSpPr>
        <p:spPr bwMode="auto">
          <a:xfrm>
            <a:off x="533400" y="609600"/>
            <a:ext cx="7772400" cy="5334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b="1" dirty="0">
                <a:solidFill>
                  <a:schemeClr val="bg1"/>
                </a:solidFill>
              </a:rPr>
              <a:t>2010 Elections: Consolidation of a Blue Maryland?</a:t>
            </a:r>
            <a:r>
              <a:rPr lang="en-US" b="1" dirty="0" smtClean="0">
                <a:solidFill>
                  <a:schemeClr val="bg1"/>
                </a:solidFill>
              </a:rPr>
              <a:t>?</a:t>
            </a:r>
            <a:endParaRPr lang="en-US" b="1" dirty="0">
              <a:solidFill>
                <a:schemeClr val="bg1"/>
              </a:solidFill>
            </a:endParaRPr>
          </a:p>
        </p:txBody>
      </p:sp>
      <p:pic>
        <p:nvPicPr>
          <p:cNvPr id="3379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676400"/>
            <a:ext cx="79248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3"/>
          <p:cNvSpPr txBox="1">
            <a:spLocks noChangeArrowheads="1"/>
          </p:cNvSpPr>
          <p:nvPr/>
        </p:nvSpPr>
        <p:spPr bwMode="auto">
          <a:xfrm>
            <a:off x="533400" y="1275522"/>
            <a:ext cx="8305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sz="2000" b="1" dirty="0" smtClean="0"/>
              <a:t>Ehrlich’s 2006 Loss</a:t>
            </a:r>
            <a:r>
              <a:rPr lang="en-US" sz="1600" b="1" dirty="0" smtClean="0"/>
              <a:t>– </a:t>
            </a:r>
            <a:r>
              <a:rPr lang="en-US" sz="1800" b="1" dirty="0" smtClean="0"/>
              <a:t>Beginning of ‘blue’ Maryland’s consolidation over ‘red’</a:t>
            </a:r>
          </a:p>
          <a:p>
            <a:endParaRPr lang="en-US" sz="1600" b="1" dirty="0" smtClean="0"/>
          </a:p>
          <a:p>
            <a:endParaRPr lang="en-US" sz="1000" dirty="0" smtClean="0"/>
          </a:p>
          <a:p>
            <a:endParaRPr lang="en-US" sz="1000" dirty="0" smtClean="0"/>
          </a:p>
          <a:p>
            <a:endParaRPr lang="en-US" sz="1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533400" y="228600"/>
            <a:ext cx="7772400" cy="5334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b="1" dirty="0">
                <a:solidFill>
                  <a:schemeClr val="bg1"/>
                </a:solidFill>
              </a:rPr>
              <a:t>2010 Elections: Consolidation of a Blue Maryland?</a:t>
            </a:r>
          </a:p>
        </p:txBody>
      </p:sp>
      <p:sp>
        <p:nvSpPr>
          <p:cNvPr id="7" name="Rectangle 3"/>
          <p:cNvSpPr txBox="1">
            <a:spLocks noChangeArrowheads="1"/>
          </p:cNvSpPr>
          <p:nvPr/>
        </p:nvSpPr>
        <p:spPr bwMode="auto">
          <a:xfrm>
            <a:off x="533400" y="762000"/>
            <a:ext cx="7924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sz="2400" b="1" dirty="0" smtClean="0"/>
              <a:t>Ehrlich’s 2010 Loss </a:t>
            </a:r>
            <a:r>
              <a:rPr lang="en-US" sz="1600" b="1" dirty="0" smtClean="0"/>
              <a:t>– </a:t>
            </a:r>
            <a:r>
              <a:rPr lang="en-US" sz="2000" b="1" dirty="0" smtClean="0"/>
              <a:t>Confirms ‘blue’ Maryland over ‘red’</a:t>
            </a:r>
          </a:p>
          <a:p>
            <a:endParaRPr lang="en-US" sz="1600" b="1" dirty="0" smtClean="0"/>
          </a:p>
          <a:p>
            <a:endParaRPr lang="en-US" sz="1000" dirty="0" smtClean="0"/>
          </a:p>
          <a:p>
            <a:endParaRPr lang="en-US" sz="1000" dirty="0" smtClean="0"/>
          </a:p>
          <a:p>
            <a:endParaRPr lang="en-US" sz="1000" dirty="0"/>
          </a:p>
        </p:txBody>
      </p:sp>
      <p:pic>
        <p:nvPicPr>
          <p:cNvPr id="5837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295400"/>
            <a:ext cx="8106255"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37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2845904"/>
            <a:ext cx="1266825" cy="87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9580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a:graphicFrameLocks noGrp="1"/>
          </p:cNvGraphicFramePr>
          <p:nvPr>
            <p:extLst>
              <p:ext uri="{D42A27DB-BD31-4B8C-83A1-F6EECF244321}">
                <p14:modId xmlns:p14="http://schemas.microsoft.com/office/powerpoint/2010/main" val="4074856318"/>
              </p:ext>
            </p:extLst>
          </p:nvPr>
        </p:nvGraphicFramePr>
        <p:xfrm>
          <a:off x="238596" y="283864"/>
          <a:ext cx="8666807" cy="6290272"/>
        </p:xfrm>
        <a:graphic>
          <a:graphicData uri="http://schemas.openxmlformats.org/drawingml/2006/chart">
            <c:chart xmlns:c="http://schemas.openxmlformats.org/drawingml/2006/chart" xmlns:r="http://schemas.openxmlformats.org/officeDocument/2006/relationships" r:id="rId3"/>
          </a:graphicData>
        </a:graphic>
      </p:graphicFrame>
      <p:sp>
        <p:nvSpPr>
          <p:cNvPr id="32770" name="Rectangle 2"/>
          <p:cNvSpPr>
            <a:spLocks noGrp="1" noChangeArrowheads="1"/>
          </p:cNvSpPr>
          <p:nvPr>
            <p:ph type="subTitle" idx="1"/>
          </p:nvPr>
        </p:nvSpPr>
        <p:spPr>
          <a:xfrm>
            <a:off x="457200" y="1219200"/>
            <a:ext cx="7696200" cy="457200"/>
          </a:xfrm>
        </p:spPr>
        <p:txBody>
          <a:bodyPr/>
          <a:lstStyle/>
          <a:p>
            <a:pPr algn="l"/>
            <a:r>
              <a:rPr lang="en-US" sz="1800" dirty="0" smtClean="0"/>
              <a:t>2010 – Strong party line vote – bad news for Republicans</a:t>
            </a:r>
            <a:endParaRPr lang="en-US" sz="1800" dirty="0"/>
          </a:p>
          <a:p>
            <a:pPr algn="l"/>
            <a:endParaRPr lang="en-US" sz="1800" dirty="0"/>
          </a:p>
          <a:p>
            <a:pPr algn="l"/>
            <a:endParaRPr lang="en-US" sz="1800" dirty="0"/>
          </a:p>
          <a:p>
            <a:pPr>
              <a:buFontTx/>
              <a:buChar char="•"/>
            </a:pPr>
            <a:endParaRPr lang="en-US" sz="1800" dirty="0"/>
          </a:p>
        </p:txBody>
      </p:sp>
      <p:sp>
        <p:nvSpPr>
          <p:cNvPr id="32771" name="Rectangle 3"/>
          <p:cNvSpPr>
            <a:spLocks noChangeArrowheads="1"/>
          </p:cNvSpPr>
          <p:nvPr/>
        </p:nvSpPr>
        <p:spPr bwMode="auto">
          <a:xfrm>
            <a:off x="533400" y="609600"/>
            <a:ext cx="7772400" cy="5334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b="1" dirty="0">
                <a:solidFill>
                  <a:schemeClr val="bg1"/>
                </a:solidFill>
              </a:rPr>
              <a:t>2010 Elections: Consolidation of a Blue Maryland?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2770">
                                            <p:txEl>
                                              <p:pRg st="0" end="0"/>
                                            </p:txEl>
                                          </p:spTgt>
                                        </p:tgtEl>
                                        <p:attrNameLst>
                                          <p:attrName>style.visibility</p:attrName>
                                        </p:attrNameLst>
                                      </p:cBhvr>
                                      <p:to>
                                        <p:strVal val="visible"/>
                                      </p:to>
                                    </p:set>
                                    <p:animEffect transition="in" filter="diamond(in)">
                                      <p:cBhvr>
                                        <p:cTn id="7" dur="2000"/>
                                        <p:tgtEl>
                                          <p:spTgt spid="3277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subTitle" idx="1"/>
          </p:nvPr>
        </p:nvSpPr>
        <p:spPr>
          <a:xfrm>
            <a:off x="76200" y="6324600"/>
            <a:ext cx="8839200" cy="533400"/>
          </a:xfrm>
        </p:spPr>
        <p:txBody>
          <a:bodyPr/>
          <a:lstStyle/>
          <a:p>
            <a:endParaRPr lang="en-US" sz="1800" dirty="0"/>
          </a:p>
        </p:txBody>
      </p:sp>
      <p:graphicFrame>
        <p:nvGraphicFramePr>
          <p:cNvPr id="7" name="Chart 6"/>
          <p:cNvGraphicFramePr>
            <a:graphicFrameLocks noGrp="1"/>
          </p:cNvGraphicFramePr>
          <p:nvPr>
            <p:extLst>
              <p:ext uri="{D42A27DB-BD31-4B8C-83A1-F6EECF244321}">
                <p14:modId xmlns:p14="http://schemas.microsoft.com/office/powerpoint/2010/main" val="4118176469"/>
              </p:ext>
            </p:extLst>
          </p:nvPr>
        </p:nvGraphicFramePr>
        <p:xfrm>
          <a:off x="533400" y="685800"/>
          <a:ext cx="8372003" cy="5735936"/>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4"/>
          <p:cNvSpPr>
            <a:spLocks noChangeArrowheads="1"/>
          </p:cNvSpPr>
          <p:nvPr/>
        </p:nvSpPr>
        <p:spPr bwMode="auto">
          <a:xfrm>
            <a:off x="533400" y="228600"/>
            <a:ext cx="7772400" cy="5334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b="1" dirty="0">
                <a:solidFill>
                  <a:schemeClr val="bg1"/>
                </a:solidFill>
              </a:rPr>
              <a:t>2010 Elections: Consolidation of a Blue Maryland?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subTitle" idx="1"/>
          </p:nvPr>
        </p:nvSpPr>
        <p:spPr>
          <a:xfrm>
            <a:off x="152400" y="381000"/>
            <a:ext cx="1905000" cy="4191000"/>
          </a:xfrm>
          <a:solidFill>
            <a:schemeClr val="tx1"/>
          </a:solidFill>
        </p:spPr>
        <p:txBody>
          <a:bodyPr/>
          <a:lstStyle/>
          <a:p>
            <a:pPr>
              <a:lnSpc>
                <a:spcPct val="80000"/>
              </a:lnSpc>
            </a:pPr>
            <a:r>
              <a:rPr lang="en-US" sz="1800" b="1" dirty="0" smtClean="0">
                <a:solidFill>
                  <a:schemeClr val="bg1"/>
                </a:solidFill>
              </a:rPr>
              <a:t>2010 </a:t>
            </a:r>
            <a:r>
              <a:rPr lang="en-US" sz="1800" b="1" dirty="0">
                <a:solidFill>
                  <a:schemeClr val="bg1"/>
                </a:solidFill>
              </a:rPr>
              <a:t>Elections: </a:t>
            </a:r>
            <a:endParaRPr lang="en-US" sz="1800" b="1" dirty="0" smtClean="0">
              <a:solidFill>
                <a:schemeClr val="bg1"/>
              </a:solidFill>
            </a:endParaRPr>
          </a:p>
          <a:p>
            <a:pPr>
              <a:lnSpc>
                <a:spcPct val="80000"/>
              </a:lnSpc>
            </a:pPr>
            <a:endParaRPr lang="en-US" sz="1800" b="1" dirty="0" smtClean="0">
              <a:solidFill>
                <a:srgbClr val="FFFF99"/>
              </a:solidFill>
            </a:endParaRPr>
          </a:p>
          <a:p>
            <a:pPr>
              <a:lnSpc>
                <a:spcPct val="80000"/>
              </a:lnSpc>
            </a:pPr>
            <a:r>
              <a:rPr lang="en-US" sz="1800" b="1" dirty="0" smtClean="0">
                <a:solidFill>
                  <a:srgbClr val="FFFF99"/>
                </a:solidFill>
              </a:rPr>
              <a:t>Jurisdictions by </a:t>
            </a:r>
            <a:r>
              <a:rPr lang="en-US" sz="1800" b="1" dirty="0">
                <a:solidFill>
                  <a:srgbClr val="FFFF99"/>
                </a:solidFill>
              </a:rPr>
              <a:t>Republican Score</a:t>
            </a:r>
          </a:p>
          <a:p>
            <a:pPr>
              <a:lnSpc>
                <a:spcPct val="80000"/>
              </a:lnSpc>
            </a:pPr>
            <a:r>
              <a:rPr lang="en-US" sz="2000" dirty="0">
                <a:solidFill>
                  <a:srgbClr val="FF0000"/>
                </a:solidFill>
              </a:rPr>
              <a:t>Strong R</a:t>
            </a:r>
            <a:r>
              <a:rPr lang="en-US" sz="1800" dirty="0"/>
              <a:t> </a:t>
            </a:r>
            <a:br>
              <a:rPr lang="en-US" sz="1800" dirty="0"/>
            </a:br>
            <a:r>
              <a:rPr lang="en-US" sz="1800" dirty="0">
                <a:solidFill>
                  <a:srgbClr val="FF0000"/>
                </a:solidFill>
              </a:rPr>
              <a:t>60+ Rep</a:t>
            </a:r>
            <a:r>
              <a:rPr lang="en-US" sz="1800" dirty="0"/>
              <a:t> </a:t>
            </a:r>
            <a:r>
              <a:rPr lang="en-US" sz="1800" dirty="0">
                <a:solidFill>
                  <a:srgbClr val="FF0000"/>
                </a:solidFill>
              </a:rPr>
              <a:t>score</a:t>
            </a:r>
          </a:p>
          <a:p>
            <a:pPr>
              <a:lnSpc>
                <a:spcPct val="80000"/>
              </a:lnSpc>
            </a:pPr>
            <a:r>
              <a:rPr lang="en-US" sz="1800" b="1" dirty="0">
                <a:solidFill>
                  <a:srgbClr val="FF99CC"/>
                </a:solidFill>
              </a:rPr>
              <a:t>Leans R </a:t>
            </a:r>
          </a:p>
          <a:p>
            <a:pPr>
              <a:lnSpc>
                <a:spcPct val="80000"/>
              </a:lnSpc>
            </a:pPr>
            <a:r>
              <a:rPr lang="en-US" sz="1800" b="1" dirty="0">
                <a:solidFill>
                  <a:srgbClr val="FF99CC"/>
                </a:solidFill>
              </a:rPr>
              <a:t>55-59 Rep score</a:t>
            </a:r>
          </a:p>
          <a:p>
            <a:pPr>
              <a:lnSpc>
                <a:spcPct val="80000"/>
              </a:lnSpc>
            </a:pPr>
            <a:r>
              <a:rPr lang="en-US" sz="1800" b="1" dirty="0">
                <a:solidFill>
                  <a:srgbClr val="C00000"/>
                </a:solidFill>
              </a:rPr>
              <a:t>Contested</a:t>
            </a:r>
          </a:p>
          <a:p>
            <a:pPr>
              <a:lnSpc>
                <a:spcPct val="80000"/>
              </a:lnSpc>
            </a:pPr>
            <a:r>
              <a:rPr lang="en-US" sz="1800" b="1" dirty="0">
                <a:solidFill>
                  <a:srgbClr val="C00000"/>
                </a:solidFill>
              </a:rPr>
              <a:t>45-54 Rep score</a:t>
            </a:r>
          </a:p>
          <a:p>
            <a:pPr>
              <a:lnSpc>
                <a:spcPct val="80000"/>
              </a:lnSpc>
            </a:pPr>
            <a:r>
              <a:rPr lang="en-US" sz="1800" b="1" dirty="0">
                <a:solidFill>
                  <a:srgbClr val="33CCFF"/>
                </a:solidFill>
              </a:rPr>
              <a:t>Leans D</a:t>
            </a:r>
          </a:p>
          <a:p>
            <a:pPr>
              <a:lnSpc>
                <a:spcPct val="80000"/>
              </a:lnSpc>
            </a:pPr>
            <a:r>
              <a:rPr lang="en-US" sz="1800" b="1" dirty="0">
                <a:solidFill>
                  <a:srgbClr val="33CCFF"/>
                </a:solidFill>
              </a:rPr>
              <a:t>40-44 Rep score</a:t>
            </a:r>
          </a:p>
          <a:p>
            <a:pPr>
              <a:lnSpc>
                <a:spcPct val="80000"/>
              </a:lnSpc>
            </a:pPr>
            <a:r>
              <a:rPr lang="en-US" sz="1800" b="1" dirty="0">
                <a:solidFill>
                  <a:srgbClr val="0000FF"/>
                </a:solidFill>
              </a:rPr>
              <a:t>Strong D</a:t>
            </a:r>
          </a:p>
          <a:p>
            <a:pPr algn="l">
              <a:lnSpc>
                <a:spcPct val="80000"/>
              </a:lnSpc>
            </a:pPr>
            <a:r>
              <a:rPr lang="en-US" sz="1800" b="1" dirty="0">
                <a:solidFill>
                  <a:srgbClr val="0000FF"/>
                </a:solidFill>
              </a:rPr>
              <a:t>0-39 Rep score</a:t>
            </a:r>
          </a:p>
        </p:txBody>
      </p:sp>
      <p:graphicFrame>
        <p:nvGraphicFramePr>
          <p:cNvPr id="23927" name="Group 1399"/>
          <p:cNvGraphicFramePr>
            <a:graphicFrameLocks noGrp="1"/>
          </p:cNvGraphicFramePr>
          <p:nvPr>
            <p:extLst>
              <p:ext uri="{D42A27DB-BD31-4B8C-83A1-F6EECF244321}">
                <p14:modId xmlns:p14="http://schemas.microsoft.com/office/powerpoint/2010/main" val="3365627577"/>
              </p:ext>
            </p:extLst>
          </p:nvPr>
        </p:nvGraphicFramePr>
        <p:xfrm>
          <a:off x="2057400" y="76202"/>
          <a:ext cx="6848475" cy="5844539"/>
        </p:xfrm>
        <a:graphic>
          <a:graphicData uri="http://schemas.openxmlformats.org/drawingml/2006/table">
            <a:tbl>
              <a:tblPr/>
              <a:tblGrid>
                <a:gridCol w="1765300"/>
                <a:gridCol w="1028700"/>
                <a:gridCol w="1489075"/>
                <a:gridCol w="1390650"/>
                <a:gridCol w="1174750"/>
              </a:tblGrid>
              <a:tr h="377411">
                <a:tc>
                  <a:txBody>
                    <a:bodyPr/>
                    <a:lstStyle/>
                    <a:p>
                      <a:pPr algn="l" fontAlgn="b"/>
                      <a:r>
                        <a:rPr lang="en-US" sz="1000" b="0" i="0" u="none" strike="noStrike" dirty="0" smtClean="0">
                          <a:effectLst/>
                          <a:latin typeface="Arial"/>
                        </a:rPr>
                        <a:t>Jurisdiction    % of </a:t>
                      </a:r>
                      <a:r>
                        <a:rPr lang="en-US" sz="1000" b="0" i="0" u="none" strike="noStrike" dirty="0" err="1" smtClean="0">
                          <a:effectLst/>
                          <a:latin typeface="Arial"/>
                        </a:rPr>
                        <a:t>Govr</a:t>
                      </a:r>
                      <a:r>
                        <a:rPr lang="en-US" sz="1000" b="0" i="0" u="none" strike="noStrike" dirty="0" smtClean="0">
                          <a:effectLst/>
                          <a:latin typeface="Arial"/>
                        </a:rPr>
                        <a:t> Vote</a:t>
                      </a:r>
                      <a:endParaRPr lang="en-US" sz="1000" b="0" i="0" u="none" strike="noStrike" dirty="0">
                        <a:effectLst/>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l" rtl="0" fontAlgn="ctr"/>
                      <a:r>
                        <a:rPr lang="en-US" sz="1400" b="1" i="0" u="none" strike="noStrike" dirty="0">
                          <a:solidFill>
                            <a:srgbClr val="000000"/>
                          </a:solidFill>
                          <a:effectLst/>
                          <a:latin typeface="Times New Roman"/>
                        </a:rPr>
                        <a:t>Ehrlich </a:t>
                      </a:r>
                      <a:r>
                        <a:rPr lang="en-US" sz="1400" b="1" i="0" u="none" strike="noStrike" dirty="0" smtClean="0">
                          <a:solidFill>
                            <a:srgbClr val="000000"/>
                          </a:solidFill>
                          <a:effectLst/>
                          <a:latin typeface="Times New Roman"/>
                        </a:rPr>
                        <a:t>‘10</a:t>
                      </a:r>
                      <a:endParaRPr lang="en-US" sz="1400" b="1" i="0" u="none" strike="noStrike" dirty="0">
                        <a:solidFill>
                          <a:srgbClr val="00000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400" b="1" i="0" u="none" strike="noStrike" dirty="0">
                          <a:solidFill>
                            <a:srgbClr val="000000"/>
                          </a:solidFill>
                          <a:effectLst/>
                          <a:latin typeface="Times New Roman"/>
                        </a:rPr>
                        <a:t>Rep Local </a:t>
                      </a:r>
                      <a:r>
                        <a:rPr lang="en-US" sz="1400" b="1" i="0" u="none" strike="noStrike" dirty="0" smtClean="0">
                          <a:solidFill>
                            <a:srgbClr val="000000"/>
                          </a:solidFill>
                          <a:effectLst/>
                          <a:latin typeface="Times New Roman"/>
                        </a:rPr>
                        <a:t>offices*</a:t>
                      </a:r>
                      <a:endParaRPr lang="en-US" sz="1400" b="1" i="0" u="none" strike="noStrike" dirty="0">
                        <a:solidFill>
                          <a:srgbClr val="00000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400" b="1" i="0" u="none" strike="noStrike" dirty="0">
                          <a:solidFill>
                            <a:srgbClr val="000000"/>
                          </a:solidFill>
                          <a:effectLst/>
                          <a:latin typeface="Times New Roman"/>
                        </a:rPr>
                        <a:t>Rep </a:t>
                      </a:r>
                      <a:r>
                        <a:rPr lang="en-US" sz="1400" b="1" i="0" u="none" strike="noStrike" dirty="0" smtClean="0">
                          <a:solidFill>
                            <a:srgbClr val="000000"/>
                          </a:solidFill>
                          <a:effectLst/>
                          <a:latin typeface="Times New Roman"/>
                        </a:rPr>
                        <a:t>MGA</a:t>
                      </a:r>
                      <a:endParaRPr lang="en-US" sz="1400" b="1" i="0" u="none" strike="noStrike" dirty="0">
                        <a:solidFill>
                          <a:srgbClr val="00000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400" b="1" i="0" u="none" strike="noStrike" dirty="0">
                          <a:solidFill>
                            <a:srgbClr val="000000"/>
                          </a:solidFill>
                          <a:effectLst/>
                          <a:latin typeface="Times New Roman"/>
                        </a:rPr>
                        <a:t>Rep Score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7797">
                <a:tc>
                  <a:txBody>
                    <a:bodyPr/>
                    <a:lstStyle/>
                    <a:p>
                      <a:pPr algn="l" rtl="0" fontAlgn="ctr"/>
                      <a:r>
                        <a:rPr lang="en-US" sz="1400" b="1" i="0" u="none" strike="noStrike" dirty="0" smtClean="0">
                          <a:solidFill>
                            <a:srgbClr val="000080"/>
                          </a:solidFill>
                          <a:effectLst/>
                          <a:latin typeface="Times New Roman"/>
                        </a:rPr>
                        <a:t>Carroll                 3.4%</a:t>
                      </a:r>
                      <a:endParaRPr lang="en-US" sz="1400" b="1" i="0" u="none" strike="noStrike" dirty="0">
                        <a:solidFill>
                          <a:srgbClr val="00008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400" b="1" i="0" u="none" strike="noStrike">
                          <a:solidFill>
                            <a:srgbClr val="000080"/>
                          </a:solidFill>
                          <a:effectLst/>
                          <a:latin typeface="Times New Roman"/>
                        </a:rPr>
                        <a:t>73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algn="ctr" rtl="0" fontAlgn="ctr"/>
                      <a:r>
                        <a:rPr lang="en-US" sz="1400" b="1" i="0" u="none" strike="noStrike">
                          <a:solidFill>
                            <a:srgbClr val="000080"/>
                          </a:solidFill>
                          <a:effectLst/>
                          <a:latin typeface="Times New Roman"/>
                        </a:rPr>
                        <a:t>100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algn="ctr" rtl="0" fontAlgn="ctr"/>
                      <a:r>
                        <a:rPr lang="en-US" sz="1400" b="1" i="0" u="none" strike="noStrike">
                          <a:solidFill>
                            <a:srgbClr val="000080"/>
                          </a:solidFill>
                          <a:effectLst/>
                          <a:latin typeface="Times New Roman"/>
                        </a:rPr>
                        <a:t>100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algn="ctr" rtl="0" fontAlgn="ctr"/>
                      <a:r>
                        <a:rPr lang="en-US" sz="1400" b="1" i="0" u="none" strike="noStrike" dirty="0">
                          <a:solidFill>
                            <a:srgbClr val="000080"/>
                          </a:solidFill>
                          <a:effectLst/>
                          <a:latin typeface="Times New Roman"/>
                        </a:rPr>
                        <a:t>91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r>
              <a:tr h="227797">
                <a:tc>
                  <a:txBody>
                    <a:bodyPr/>
                    <a:lstStyle/>
                    <a:p>
                      <a:pPr algn="l" rtl="0" fontAlgn="ctr"/>
                      <a:r>
                        <a:rPr lang="en-US" sz="1400" b="1" i="0" u="none" strike="noStrike" dirty="0" smtClean="0">
                          <a:solidFill>
                            <a:srgbClr val="000080"/>
                          </a:solidFill>
                          <a:effectLst/>
                          <a:latin typeface="Times New Roman"/>
                        </a:rPr>
                        <a:t>Garrett                   .5</a:t>
                      </a:r>
                      <a:endParaRPr lang="en-US" sz="1400" b="1" i="0" u="none" strike="noStrike" dirty="0">
                        <a:solidFill>
                          <a:srgbClr val="00008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400" b="1" i="0" u="none" strike="noStrike">
                          <a:solidFill>
                            <a:srgbClr val="000080"/>
                          </a:solidFill>
                          <a:effectLst/>
                          <a:latin typeface="Times New Roman"/>
                        </a:rPr>
                        <a:t>73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algn="ctr" rtl="0" fontAlgn="ctr"/>
                      <a:r>
                        <a:rPr lang="en-US" sz="1400" b="1" i="0" u="none" strike="noStrike">
                          <a:solidFill>
                            <a:srgbClr val="000080"/>
                          </a:solidFill>
                          <a:effectLst/>
                          <a:latin typeface="Times New Roman"/>
                        </a:rPr>
                        <a:t>88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algn="ctr" rtl="0" fontAlgn="ctr"/>
                      <a:r>
                        <a:rPr lang="en-US" sz="1400" b="1" i="0" u="none" strike="noStrike">
                          <a:solidFill>
                            <a:srgbClr val="000080"/>
                          </a:solidFill>
                          <a:effectLst/>
                          <a:latin typeface="Times New Roman"/>
                        </a:rPr>
                        <a:t>100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algn="ctr" rtl="0" fontAlgn="ctr"/>
                      <a:r>
                        <a:rPr lang="en-US" sz="1400" b="1" i="0" u="none" strike="noStrike" dirty="0">
                          <a:solidFill>
                            <a:srgbClr val="000080"/>
                          </a:solidFill>
                          <a:effectLst/>
                          <a:latin typeface="Times New Roman"/>
                        </a:rPr>
                        <a:t>87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r>
              <a:tr h="227797">
                <a:tc>
                  <a:txBody>
                    <a:bodyPr/>
                    <a:lstStyle/>
                    <a:p>
                      <a:pPr algn="l" rtl="0" fontAlgn="ctr"/>
                      <a:r>
                        <a:rPr lang="en-US" sz="1400" b="1" i="0" u="none" strike="noStrike" dirty="0" smtClean="0">
                          <a:solidFill>
                            <a:srgbClr val="000080"/>
                          </a:solidFill>
                          <a:effectLst/>
                          <a:latin typeface="Times New Roman"/>
                        </a:rPr>
                        <a:t>Caroline                 .5</a:t>
                      </a:r>
                      <a:endParaRPr lang="en-US" sz="1400" b="1" i="0" u="none" strike="noStrike" dirty="0">
                        <a:solidFill>
                          <a:srgbClr val="00008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400" b="1" i="0" u="none" strike="noStrike">
                          <a:solidFill>
                            <a:srgbClr val="000080"/>
                          </a:solidFill>
                          <a:effectLst/>
                          <a:latin typeface="Times New Roman"/>
                        </a:rPr>
                        <a:t>67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algn="ctr" rtl="0" fontAlgn="ctr"/>
                      <a:r>
                        <a:rPr lang="en-US" sz="1400" b="1" i="0" u="none" strike="noStrike">
                          <a:solidFill>
                            <a:srgbClr val="000080"/>
                          </a:solidFill>
                          <a:effectLst/>
                          <a:latin typeface="Times New Roman"/>
                        </a:rPr>
                        <a:t>75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algn="ctr" rtl="0" fontAlgn="ctr"/>
                      <a:r>
                        <a:rPr lang="en-US" sz="1400" b="1" i="0" u="none" strike="noStrike">
                          <a:solidFill>
                            <a:srgbClr val="000080"/>
                          </a:solidFill>
                          <a:effectLst/>
                          <a:latin typeface="Times New Roman"/>
                        </a:rPr>
                        <a:t>100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algn="ctr" rtl="0" fontAlgn="ctr"/>
                      <a:r>
                        <a:rPr lang="en-US" sz="1400" b="1" i="0" u="none" strike="noStrike" dirty="0">
                          <a:solidFill>
                            <a:srgbClr val="000080"/>
                          </a:solidFill>
                          <a:effectLst/>
                          <a:latin typeface="Times New Roman"/>
                        </a:rPr>
                        <a:t>81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r>
              <a:tr h="227797">
                <a:tc>
                  <a:txBody>
                    <a:bodyPr/>
                    <a:lstStyle/>
                    <a:p>
                      <a:pPr algn="l" rtl="0" fontAlgn="ctr"/>
                      <a:r>
                        <a:rPr lang="en-US" sz="1400" b="1" i="0" u="none" strike="noStrike" dirty="0">
                          <a:solidFill>
                            <a:srgbClr val="000080"/>
                          </a:solidFill>
                          <a:effectLst/>
                          <a:latin typeface="Times New Roman"/>
                        </a:rPr>
                        <a:t>Queen </a:t>
                      </a:r>
                      <a:r>
                        <a:rPr lang="en-US" sz="1400" b="1" i="0" u="none" strike="noStrike" dirty="0" smtClean="0">
                          <a:solidFill>
                            <a:srgbClr val="000080"/>
                          </a:solidFill>
                          <a:effectLst/>
                          <a:latin typeface="Times New Roman"/>
                        </a:rPr>
                        <a:t>Anne's      1.1</a:t>
                      </a:r>
                      <a:endParaRPr lang="en-US" sz="1400" b="1" i="0" u="none" strike="noStrike" dirty="0">
                        <a:solidFill>
                          <a:srgbClr val="00008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400" b="1" i="0" u="none" strike="noStrike" dirty="0">
                          <a:solidFill>
                            <a:srgbClr val="000080"/>
                          </a:solidFill>
                          <a:effectLst/>
                          <a:latin typeface="Times New Roman"/>
                        </a:rPr>
                        <a:t>68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algn="ctr" rtl="0" fontAlgn="ctr"/>
                      <a:r>
                        <a:rPr lang="en-US" sz="1400" b="1" i="0" u="none" strike="noStrike">
                          <a:solidFill>
                            <a:srgbClr val="000080"/>
                          </a:solidFill>
                          <a:effectLst/>
                          <a:latin typeface="Times New Roman"/>
                        </a:rPr>
                        <a:t>75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algn="ctr" rtl="0" fontAlgn="ctr"/>
                      <a:r>
                        <a:rPr lang="en-US" sz="1400" b="1" i="0" u="none" strike="noStrike">
                          <a:solidFill>
                            <a:srgbClr val="000080"/>
                          </a:solidFill>
                          <a:effectLst/>
                          <a:latin typeface="Times New Roman"/>
                        </a:rPr>
                        <a:t>100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algn="ctr" rtl="0" fontAlgn="ctr"/>
                      <a:r>
                        <a:rPr lang="en-US" sz="1400" b="1" i="0" u="none" strike="noStrike" dirty="0">
                          <a:solidFill>
                            <a:srgbClr val="000080"/>
                          </a:solidFill>
                          <a:effectLst/>
                          <a:latin typeface="Times New Roman"/>
                        </a:rPr>
                        <a:t>81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r>
              <a:tr h="227797">
                <a:tc>
                  <a:txBody>
                    <a:bodyPr/>
                    <a:lstStyle/>
                    <a:p>
                      <a:pPr algn="l" rtl="0" fontAlgn="ctr"/>
                      <a:r>
                        <a:rPr lang="en-US" sz="1400" b="1" i="0" u="none" strike="noStrike" dirty="0" smtClean="0">
                          <a:solidFill>
                            <a:srgbClr val="000080"/>
                          </a:solidFill>
                          <a:effectLst/>
                          <a:latin typeface="Times New Roman"/>
                        </a:rPr>
                        <a:t>Allegany               1.2</a:t>
                      </a:r>
                      <a:endParaRPr lang="en-US" sz="1400" b="1" i="0" u="none" strike="noStrike" dirty="0">
                        <a:solidFill>
                          <a:srgbClr val="00008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400" b="1" i="0" u="none" strike="noStrike">
                          <a:solidFill>
                            <a:srgbClr val="000080"/>
                          </a:solidFill>
                          <a:effectLst/>
                          <a:latin typeface="Times New Roman"/>
                        </a:rPr>
                        <a:t>63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algn="ctr" rtl="0" fontAlgn="ctr"/>
                      <a:r>
                        <a:rPr lang="en-US" sz="1400" b="1" i="0" u="none" strike="noStrike">
                          <a:solidFill>
                            <a:srgbClr val="000080"/>
                          </a:solidFill>
                          <a:effectLst/>
                          <a:latin typeface="Times New Roman"/>
                        </a:rPr>
                        <a:t>100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algn="ctr" rtl="0" fontAlgn="ctr"/>
                      <a:r>
                        <a:rPr lang="en-US" sz="1400" b="1" i="0" u="none" strike="noStrike">
                          <a:solidFill>
                            <a:srgbClr val="000080"/>
                          </a:solidFill>
                          <a:effectLst/>
                          <a:latin typeface="Times New Roman"/>
                        </a:rPr>
                        <a:t>75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algn="ctr" rtl="0" fontAlgn="ctr"/>
                      <a:r>
                        <a:rPr lang="en-US" sz="1400" b="1" i="0" u="none" strike="noStrike" dirty="0">
                          <a:solidFill>
                            <a:srgbClr val="000080"/>
                          </a:solidFill>
                          <a:effectLst/>
                          <a:latin typeface="Times New Roman"/>
                        </a:rPr>
                        <a:t>79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r>
              <a:tr h="227797">
                <a:tc>
                  <a:txBody>
                    <a:bodyPr/>
                    <a:lstStyle/>
                    <a:p>
                      <a:pPr algn="l" rtl="0" fontAlgn="ctr"/>
                      <a:r>
                        <a:rPr lang="en-US" sz="1400" b="1" i="0" u="none" strike="noStrike" dirty="0">
                          <a:solidFill>
                            <a:srgbClr val="000080"/>
                          </a:solidFill>
                          <a:effectLst/>
                          <a:latin typeface="Times New Roman"/>
                        </a:rPr>
                        <a:t>Frederick </a:t>
                      </a:r>
                      <a:r>
                        <a:rPr lang="en-US" sz="1400" b="1" i="0" u="none" strike="noStrike" dirty="0" smtClean="0">
                          <a:solidFill>
                            <a:srgbClr val="000080"/>
                          </a:solidFill>
                          <a:effectLst/>
                          <a:latin typeface="Times New Roman"/>
                        </a:rPr>
                        <a:t>            4.0</a:t>
                      </a:r>
                      <a:endParaRPr lang="en-US" sz="1400" b="1" i="0" u="none" strike="noStrike" dirty="0">
                        <a:solidFill>
                          <a:srgbClr val="00008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400" b="1" i="0" u="none" strike="noStrike">
                          <a:solidFill>
                            <a:srgbClr val="000080"/>
                          </a:solidFill>
                          <a:effectLst/>
                          <a:latin typeface="Times New Roman"/>
                        </a:rPr>
                        <a:t>56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CC"/>
                    </a:solidFill>
                  </a:tcPr>
                </a:tc>
                <a:tc>
                  <a:txBody>
                    <a:bodyPr/>
                    <a:lstStyle/>
                    <a:p>
                      <a:pPr algn="ctr" rtl="0" fontAlgn="ctr"/>
                      <a:r>
                        <a:rPr lang="en-US" sz="1400" b="1" i="0" u="none" strike="noStrike">
                          <a:solidFill>
                            <a:srgbClr val="000080"/>
                          </a:solidFill>
                          <a:effectLst/>
                          <a:latin typeface="Times New Roman"/>
                        </a:rPr>
                        <a:t>100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algn="ctr" rtl="0" fontAlgn="ctr"/>
                      <a:r>
                        <a:rPr lang="en-US" sz="1400" b="1" i="0" u="none" strike="noStrike">
                          <a:solidFill>
                            <a:srgbClr val="000080"/>
                          </a:solidFill>
                          <a:effectLst/>
                          <a:latin typeface="Times New Roman"/>
                        </a:rPr>
                        <a:t>75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algn="ctr" rtl="0" fontAlgn="ctr"/>
                      <a:r>
                        <a:rPr lang="en-US" sz="1400" b="1" i="0" u="none" strike="noStrike" dirty="0">
                          <a:solidFill>
                            <a:srgbClr val="000080"/>
                          </a:solidFill>
                          <a:effectLst/>
                          <a:latin typeface="Times New Roman"/>
                        </a:rPr>
                        <a:t>77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r>
              <a:tr h="227797">
                <a:tc>
                  <a:txBody>
                    <a:bodyPr/>
                    <a:lstStyle/>
                    <a:p>
                      <a:pPr algn="l" rtl="0" fontAlgn="ctr"/>
                      <a:r>
                        <a:rPr lang="en-US" sz="1400" b="1" i="0" u="none" strike="noStrike" dirty="0" smtClean="0">
                          <a:solidFill>
                            <a:srgbClr val="000080"/>
                          </a:solidFill>
                          <a:effectLst/>
                          <a:latin typeface="Times New Roman"/>
                        </a:rPr>
                        <a:t>Cecil                     1.6</a:t>
                      </a:r>
                      <a:endParaRPr lang="en-US" sz="1400" b="1" i="0" u="none" strike="noStrike" dirty="0">
                        <a:solidFill>
                          <a:srgbClr val="00008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400" b="1" i="0" u="none" strike="noStrike" dirty="0">
                          <a:solidFill>
                            <a:srgbClr val="000080"/>
                          </a:solidFill>
                          <a:effectLst/>
                          <a:latin typeface="Times New Roman"/>
                        </a:rPr>
                        <a:t>63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algn="ctr" rtl="0" fontAlgn="ctr"/>
                      <a:r>
                        <a:rPr lang="en-US" sz="1400" b="1" i="0" u="none" strike="noStrike" dirty="0">
                          <a:solidFill>
                            <a:srgbClr val="000080"/>
                          </a:solidFill>
                          <a:effectLst/>
                          <a:latin typeface="Times New Roman"/>
                        </a:rPr>
                        <a:t>100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algn="ctr" rtl="0" fontAlgn="ctr"/>
                      <a:r>
                        <a:rPr lang="en-US" sz="1400" b="1" i="0" u="none" strike="noStrike" dirty="0">
                          <a:solidFill>
                            <a:srgbClr val="000080"/>
                          </a:solidFill>
                          <a:effectLst/>
                          <a:latin typeface="Times New Roman"/>
                        </a:rPr>
                        <a:t>67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algn="ctr" rtl="0" fontAlgn="ctr"/>
                      <a:r>
                        <a:rPr lang="en-US" sz="1400" b="1" i="0" u="none" strike="noStrike">
                          <a:solidFill>
                            <a:srgbClr val="000080"/>
                          </a:solidFill>
                          <a:effectLst/>
                          <a:latin typeface="Times New Roman"/>
                        </a:rPr>
                        <a:t>76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r>
              <a:tr h="227797">
                <a:tc>
                  <a:txBody>
                    <a:bodyPr/>
                    <a:lstStyle/>
                    <a:p>
                      <a:pPr algn="l" rtl="0" fontAlgn="ctr"/>
                      <a:r>
                        <a:rPr lang="en-US" sz="1400" b="1" i="0" u="none" strike="noStrike" dirty="0" smtClean="0">
                          <a:solidFill>
                            <a:srgbClr val="000080"/>
                          </a:solidFill>
                          <a:effectLst/>
                          <a:latin typeface="Times New Roman"/>
                        </a:rPr>
                        <a:t>Talbot                     .9</a:t>
                      </a:r>
                      <a:endParaRPr lang="en-US" sz="1400" b="1" i="0" u="none" strike="noStrike" dirty="0">
                        <a:solidFill>
                          <a:srgbClr val="00008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400" b="1" i="0" u="none" strike="noStrike" dirty="0">
                          <a:solidFill>
                            <a:srgbClr val="000080"/>
                          </a:solidFill>
                          <a:effectLst/>
                          <a:latin typeface="Times New Roman"/>
                        </a:rPr>
                        <a:t>61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algn="ctr" rtl="0" fontAlgn="ctr"/>
                      <a:r>
                        <a:rPr lang="en-US" sz="1400" b="1" i="0" u="none" strike="noStrike" dirty="0">
                          <a:solidFill>
                            <a:srgbClr val="000080"/>
                          </a:solidFill>
                          <a:effectLst/>
                          <a:latin typeface="Times New Roman"/>
                        </a:rPr>
                        <a:t>65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algn="ctr" rtl="0" fontAlgn="ctr"/>
                      <a:r>
                        <a:rPr lang="en-US" sz="1400" b="1" i="0" u="none" strike="noStrike" dirty="0">
                          <a:solidFill>
                            <a:srgbClr val="000080"/>
                          </a:solidFill>
                          <a:effectLst/>
                          <a:latin typeface="Times New Roman"/>
                        </a:rPr>
                        <a:t>100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algn="ctr" rtl="0" fontAlgn="ctr"/>
                      <a:r>
                        <a:rPr lang="en-US" sz="1400" b="1" i="0" u="none" strike="noStrike" dirty="0">
                          <a:solidFill>
                            <a:srgbClr val="000080"/>
                          </a:solidFill>
                          <a:effectLst/>
                          <a:latin typeface="Times New Roman"/>
                        </a:rPr>
                        <a:t>75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r>
              <a:tr h="227797">
                <a:tc>
                  <a:txBody>
                    <a:bodyPr/>
                    <a:lstStyle/>
                    <a:p>
                      <a:pPr algn="l" rtl="0" fontAlgn="ctr"/>
                      <a:r>
                        <a:rPr lang="en-US" sz="1400" b="1" i="0" u="none" strike="noStrike" dirty="0" smtClean="0">
                          <a:solidFill>
                            <a:srgbClr val="000080"/>
                          </a:solidFill>
                          <a:effectLst/>
                          <a:latin typeface="Times New Roman"/>
                        </a:rPr>
                        <a:t>Harford                5.1</a:t>
                      </a:r>
                      <a:endParaRPr lang="en-US" sz="1400" b="1" i="0" u="none" strike="noStrike" dirty="0">
                        <a:solidFill>
                          <a:srgbClr val="00008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400" b="1" i="0" u="none" strike="noStrike" dirty="0">
                          <a:solidFill>
                            <a:srgbClr val="000080"/>
                          </a:solidFill>
                          <a:effectLst/>
                          <a:latin typeface="Times New Roman"/>
                        </a:rPr>
                        <a:t>66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algn="ctr" rtl="0" fontAlgn="ctr"/>
                      <a:r>
                        <a:rPr lang="en-US" sz="1400" b="1" i="0" u="none" strike="noStrike" dirty="0">
                          <a:solidFill>
                            <a:srgbClr val="000080"/>
                          </a:solidFill>
                          <a:effectLst/>
                          <a:latin typeface="Times New Roman"/>
                        </a:rPr>
                        <a:t>61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algn="ctr" rtl="0" fontAlgn="ctr"/>
                      <a:r>
                        <a:rPr lang="en-US" sz="1400" b="1" i="0" u="none" strike="noStrike">
                          <a:solidFill>
                            <a:srgbClr val="000080"/>
                          </a:solidFill>
                          <a:effectLst/>
                          <a:latin typeface="Times New Roman"/>
                        </a:rPr>
                        <a:t>91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algn="ctr" rtl="0" fontAlgn="ctr"/>
                      <a:r>
                        <a:rPr lang="en-US" sz="1400" b="1" i="0" u="none" strike="noStrike" dirty="0">
                          <a:solidFill>
                            <a:srgbClr val="000080"/>
                          </a:solidFill>
                          <a:effectLst/>
                          <a:latin typeface="Times New Roman"/>
                        </a:rPr>
                        <a:t>73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r>
              <a:tr h="227797">
                <a:tc>
                  <a:txBody>
                    <a:bodyPr/>
                    <a:lstStyle/>
                    <a:p>
                      <a:pPr algn="l" rtl="0" fontAlgn="ctr"/>
                      <a:r>
                        <a:rPr lang="en-US" sz="1400" b="1" i="0" u="none" strike="noStrike" dirty="0">
                          <a:solidFill>
                            <a:srgbClr val="000080"/>
                          </a:solidFill>
                          <a:effectLst/>
                          <a:latin typeface="Times New Roman"/>
                        </a:rPr>
                        <a:t>Washington </a:t>
                      </a:r>
                      <a:r>
                        <a:rPr lang="en-US" sz="1400" b="1" i="0" u="none" strike="noStrike" dirty="0" smtClean="0">
                          <a:solidFill>
                            <a:srgbClr val="000080"/>
                          </a:solidFill>
                          <a:effectLst/>
                          <a:latin typeface="Times New Roman"/>
                        </a:rPr>
                        <a:t>         2.1</a:t>
                      </a:r>
                      <a:endParaRPr lang="en-US" sz="1400" b="1" i="0" u="none" strike="noStrike" dirty="0">
                        <a:solidFill>
                          <a:srgbClr val="00008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400" b="1" i="0" u="none" strike="noStrike" dirty="0">
                          <a:solidFill>
                            <a:srgbClr val="000080"/>
                          </a:solidFill>
                          <a:effectLst/>
                          <a:latin typeface="Times New Roman"/>
                        </a:rPr>
                        <a:t>61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algn="ctr" rtl="0" fontAlgn="ctr"/>
                      <a:r>
                        <a:rPr lang="en-US" sz="1400" b="1" i="0" u="none" strike="noStrike" dirty="0">
                          <a:solidFill>
                            <a:srgbClr val="000080"/>
                          </a:solidFill>
                          <a:effectLst/>
                          <a:latin typeface="Times New Roman"/>
                        </a:rPr>
                        <a:t>75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algn="ctr" rtl="0" fontAlgn="ctr"/>
                      <a:r>
                        <a:rPr lang="en-US" sz="1400" b="1" i="0" u="none" strike="noStrike" dirty="0">
                          <a:solidFill>
                            <a:srgbClr val="000080"/>
                          </a:solidFill>
                          <a:effectLst/>
                          <a:latin typeface="Times New Roman"/>
                        </a:rPr>
                        <a:t>93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algn="ctr" rtl="0" fontAlgn="ctr"/>
                      <a:r>
                        <a:rPr lang="en-US" sz="1400" b="1" i="0" u="none" strike="noStrike" dirty="0">
                          <a:solidFill>
                            <a:srgbClr val="000080"/>
                          </a:solidFill>
                          <a:effectLst/>
                          <a:latin typeface="Times New Roman"/>
                        </a:rPr>
                        <a:t>73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r>
              <a:tr h="227797">
                <a:tc>
                  <a:txBody>
                    <a:bodyPr/>
                    <a:lstStyle/>
                    <a:p>
                      <a:pPr algn="l" rtl="0" fontAlgn="ctr"/>
                      <a:r>
                        <a:rPr lang="en-US" sz="1400" b="1" i="0" u="none" strike="noStrike" dirty="0" smtClean="0">
                          <a:solidFill>
                            <a:srgbClr val="000080"/>
                          </a:solidFill>
                          <a:effectLst/>
                          <a:latin typeface="Times New Roman"/>
                        </a:rPr>
                        <a:t>Wicomico              1.6</a:t>
                      </a:r>
                      <a:endParaRPr lang="en-US" sz="1400" b="1" i="0" u="none" strike="noStrike" dirty="0">
                        <a:solidFill>
                          <a:srgbClr val="00008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400" b="1" i="0" u="none" strike="noStrike" dirty="0">
                          <a:solidFill>
                            <a:srgbClr val="000080"/>
                          </a:solidFill>
                          <a:effectLst/>
                          <a:latin typeface="Times New Roman"/>
                        </a:rPr>
                        <a:t>56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CC"/>
                    </a:solidFill>
                  </a:tcPr>
                </a:tc>
                <a:tc>
                  <a:txBody>
                    <a:bodyPr/>
                    <a:lstStyle/>
                    <a:p>
                      <a:pPr algn="ctr" rtl="0" fontAlgn="ctr"/>
                      <a:r>
                        <a:rPr lang="en-US" sz="1400" b="1" i="0" u="none" strike="noStrike" dirty="0">
                          <a:solidFill>
                            <a:srgbClr val="000080"/>
                          </a:solidFill>
                          <a:effectLst/>
                          <a:latin typeface="Times New Roman"/>
                        </a:rPr>
                        <a:t>90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algn="ctr" rtl="0" fontAlgn="ctr"/>
                      <a:r>
                        <a:rPr lang="en-US" sz="1400" b="1" i="0" u="none" strike="noStrike" dirty="0">
                          <a:solidFill>
                            <a:srgbClr val="000080"/>
                          </a:solidFill>
                          <a:effectLst/>
                          <a:latin typeface="Times New Roman"/>
                        </a:rPr>
                        <a:t>63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algn="ctr" rtl="0" fontAlgn="ctr"/>
                      <a:r>
                        <a:rPr lang="en-US" sz="1400" b="1" i="0" u="none" strike="noStrike" dirty="0">
                          <a:solidFill>
                            <a:srgbClr val="000080"/>
                          </a:solidFill>
                          <a:effectLst/>
                          <a:latin typeface="Times New Roman"/>
                        </a:rPr>
                        <a:t>70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r>
              <a:tr h="227797">
                <a:tc>
                  <a:txBody>
                    <a:bodyPr/>
                    <a:lstStyle/>
                    <a:p>
                      <a:pPr algn="l" rtl="0" fontAlgn="ctr"/>
                      <a:r>
                        <a:rPr lang="en-US" sz="1400" b="1" i="0" u="none" strike="noStrike" dirty="0">
                          <a:solidFill>
                            <a:srgbClr val="000080"/>
                          </a:solidFill>
                          <a:effectLst/>
                          <a:latin typeface="Times New Roman"/>
                        </a:rPr>
                        <a:t>Kent </a:t>
                      </a:r>
                      <a:r>
                        <a:rPr lang="en-US" sz="1400" b="1" i="0" u="none" strike="noStrike" dirty="0" smtClean="0">
                          <a:solidFill>
                            <a:srgbClr val="000080"/>
                          </a:solidFill>
                          <a:effectLst/>
                          <a:latin typeface="Times New Roman"/>
                        </a:rPr>
                        <a:t>                      .4</a:t>
                      </a:r>
                      <a:endParaRPr lang="en-US" sz="1400" b="1" i="0" u="none" strike="noStrike" dirty="0">
                        <a:solidFill>
                          <a:srgbClr val="00008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400" b="1" i="0" u="none" strike="noStrike" dirty="0">
                          <a:solidFill>
                            <a:srgbClr val="000080"/>
                          </a:solidFill>
                          <a:effectLst/>
                          <a:latin typeface="Times New Roman"/>
                        </a:rPr>
                        <a:t>56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CC"/>
                    </a:solidFill>
                  </a:tcPr>
                </a:tc>
                <a:tc>
                  <a:txBody>
                    <a:bodyPr/>
                    <a:lstStyle/>
                    <a:p>
                      <a:pPr algn="ctr" rtl="0" fontAlgn="ctr"/>
                      <a:r>
                        <a:rPr lang="en-US" sz="1400" b="1" i="0" u="none" strike="noStrike">
                          <a:solidFill>
                            <a:srgbClr val="000080"/>
                          </a:solidFill>
                          <a:effectLst/>
                          <a:latin typeface="Times New Roman"/>
                        </a:rPr>
                        <a:t>42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CCFF"/>
                    </a:solidFill>
                  </a:tcPr>
                </a:tc>
                <a:tc>
                  <a:txBody>
                    <a:bodyPr/>
                    <a:lstStyle/>
                    <a:p>
                      <a:pPr algn="ctr" rtl="0" fontAlgn="ctr"/>
                      <a:r>
                        <a:rPr lang="en-US" sz="1400" b="1" i="0" u="none" strike="noStrike" dirty="0">
                          <a:solidFill>
                            <a:srgbClr val="000080"/>
                          </a:solidFill>
                          <a:effectLst/>
                          <a:latin typeface="Times New Roman"/>
                        </a:rPr>
                        <a:t>100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algn="ctr" rtl="0" fontAlgn="ctr"/>
                      <a:r>
                        <a:rPr lang="en-US" sz="1400" b="1" i="0" u="none" strike="noStrike" dirty="0">
                          <a:solidFill>
                            <a:srgbClr val="000080"/>
                          </a:solidFill>
                          <a:effectLst/>
                          <a:latin typeface="Times New Roman"/>
                        </a:rPr>
                        <a:t>66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r>
              <a:tr h="227797">
                <a:tc>
                  <a:txBody>
                    <a:bodyPr/>
                    <a:lstStyle/>
                    <a:p>
                      <a:pPr algn="l" rtl="0" fontAlgn="ctr"/>
                      <a:r>
                        <a:rPr lang="en-US" sz="1400" b="1" i="0" u="none" strike="noStrike" dirty="0" smtClean="0">
                          <a:solidFill>
                            <a:srgbClr val="000080"/>
                          </a:solidFill>
                          <a:effectLst/>
                          <a:latin typeface="Times New Roman"/>
                        </a:rPr>
                        <a:t>Calvert                  1.7</a:t>
                      </a:r>
                      <a:endParaRPr lang="en-US" sz="1400" b="1" i="0" u="none" strike="noStrike" dirty="0">
                        <a:solidFill>
                          <a:srgbClr val="00008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400" b="1" i="0" u="none" strike="noStrike" dirty="0">
                          <a:solidFill>
                            <a:srgbClr val="000080"/>
                          </a:solidFill>
                          <a:effectLst/>
                          <a:latin typeface="Times New Roman"/>
                        </a:rPr>
                        <a:t>56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CC"/>
                    </a:solidFill>
                  </a:tcPr>
                </a:tc>
                <a:tc>
                  <a:txBody>
                    <a:bodyPr/>
                    <a:lstStyle/>
                    <a:p>
                      <a:pPr algn="ctr" rtl="0" fontAlgn="ctr"/>
                      <a:r>
                        <a:rPr lang="en-US" sz="1400" b="1" i="0" u="none" strike="noStrike" dirty="0">
                          <a:solidFill>
                            <a:srgbClr val="000080"/>
                          </a:solidFill>
                          <a:effectLst/>
                          <a:latin typeface="Times New Roman"/>
                        </a:rPr>
                        <a:t>100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algn="ctr" rtl="0" fontAlgn="ctr"/>
                      <a:r>
                        <a:rPr lang="en-US" sz="1400" b="1" i="0" u="none" strike="noStrike" dirty="0">
                          <a:solidFill>
                            <a:schemeClr val="accent3"/>
                          </a:solidFill>
                          <a:effectLst/>
                          <a:latin typeface="Times New Roman"/>
                        </a:rPr>
                        <a:t>33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FF"/>
                    </a:solidFill>
                  </a:tcPr>
                </a:tc>
                <a:tc>
                  <a:txBody>
                    <a:bodyPr/>
                    <a:lstStyle/>
                    <a:p>
                      <a:pPr algn="ctr" rtl="0" fontAlgn="ctr"/>
                      <a:r>
                        <a:rPr lang="en-US" sz="1400" b="1" i="0" u="none" strike="noStrike" dirty="0" smtClean="0">
                          <a:solidFill>
                            <a:srgbClr val="000080"/>
                          </a:solidFill>
                          <a:effectLst/>
                          <a:latin typeface="Times New Roman"/>
                        </a:rPr>
                        <a:t>63</a:t>
                      </a:r>
                      <a:endParaRPr lang="en-US" sz="1400" b="1" i="0" u="none" strike="noStrike" dirty="0">
                        <a:solidFill>
                          <a:srgbClr val="00008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r>
              <a:tr h="227797">
                <a:tc>
                  <a:txBody>
                    <a:bodyPr/>
                    <a:lstStyle/>
                    <a:p>
                      <a:pPr algn="l" rtl="0" fontAlgn="ctr"/>
                      <a:r>
                        <a:rPr lang="en-US" sz="1400" b="1" i="0" u="none" strike="noStrike" dirty="0">
                          <a:solidFill>
                            <a:srgbClr val="000080"/>
                          </a:solidFill>
                          <a:effectLst/>
                          <a:latin typeface="Times New Roman"/>
                        </a:rPr>
                        <a:t>St. </a:t>
                      </a:r>
                      <a:r>
                        <a:rPr lang="en-US" sz="1400" b="1" i="0" u="none" strike="noStrike" dirty="0" smtClean="0">
                          <a:solidFill>
                            <a:srgbClr val="000080"/>
                          </a:solidFill>
                          <a:effectLst/>
                          <a:latin typeface="Times New Roman"/>
                        </a:rPr>
                        <a:t>Mary's             1.7</a:t>
                      </a:r>
                      <a:endParaRPr lang="en-US" sz="1400" b="1" i="0" u="none" strike="noStrike" dirty="0">
                        <a:solidFill>
                          <a:srgbClr val="00008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400" b="1" i="0" u="none" strike="noStrike" dirty="0">
                          <a:solidFill>
                            <a:srgbClr val="000080"/>
                          </a:solidFill>
                          <a:effectLst/>
                          <a:latin typeface="Times New Roman"/>
                        </a:rPr>
                        <a:t>58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CC"/>
                    </a:solidFill>
                  </a:tcPr>
                </a:tc>
                <a:tc>
                  <a:txBody>
                    <a:bodyPr/>
                    <a:lstStyle/>
                    <a:p>
                      <a:pPr algn="ctr" rtl="0" fontAlgn="ctr"/>
                      <a:r>
                        <a:rPr lang="en-US" sz="1400" b="1" i="0" u="none" strike="noStrike" dirty="0">
                          <a:solidFill>
                            <a:srgbClr val="000080"/>
                          </a:solidFill>
                          <a:effectLst/>
                          <a:latin typeface="Times New Roman"/>
                        </a:rPr>
                        <a:t>100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algn="ctr" rtl="0" fontAlgn="ctr"/>
                      <a:r>
                        <a:rPr lang="en-US" sz="1400" b="1" i="0" u="none" strike="noStrike" dirty="0">
                          <a:solidFill>
                            <a:schemeClr val="accent3"/>
                          </a:solidFill>
                          <a:effectLst/>
                          <a:latin typeface="Times New Roman"/>
                        </a:rPr>
                        <a:t>25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FF"/>
                    </a:solidFill>
                  </a:tcPr>
                </a:tc>
                <a:tc>
                  <a:txBody>
                    <a:bodyPr/>
                    <a:lstStyle/>
                    <a:p>
                      <a:pPr algn="ctr" rtl="0" fontAlgn="ctr"/>
                      <a:r>
                        <a:rPr lang="en-US" sz="1400" b="1" i="0" u="none" strike="noStrike" dirty="0">
                          <a:solidFill>
                            <a:srgbClr val="000080"/>
                          </a:solidFill>
                          <a:effectLst/>
                          <a:latin typeface="Times New Roman"/>
                        </a:rPr>
                        <a:t>61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r>
              <a:tr h="227797">
                <a:tc>
                  <a:txBody>
                    <a:bodyPr/>
                    <a:lstStyle/>
                    <a:p>
                      <a:pPr algn="l" rtl="0" fontAlgn="ctr"/>
                      <a:r>
                        <a:rPr lang="en-US" sz="1400" b="1" i="0" u="none" strike="noStrike" dirty="0">
                          <a:solidFill>
                            <a:srgbClr val="000080"/>
                          </a:solidFill>
                          <a:effectLst/>
                          <a:latin typeface="Times New Roman"/>
                        </a:rPr>
                        <a:t>Worcester </a:t>
                      </a:r>
                      <a:r>
                        <a:rPr lang="en-US" sz="1400" b="1" i="0" u="none" strike="noStrike" dirty="0" smtClean="0">
                          <a:solidFill>
                            <a:srgbClr val="000080"/>
                          </a:solidFill>
                          <a:effectLst/>
                          <a:latin typeface="Times New Roman"/>
                        </a:rPr>
                        <a:t>            1.2</a:t>
                      </a:r>
                      <a:endParaRPr lang="en-US" sz="1400" b="1" i="0" u="none" strike="noStrike" dirty="0">
                        <a:solidFill>
                          <a:srgbClr val="00008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400" b="1" i="0" u="none" strike="noStrike">
                          <a:solidFill>
                            <a:srgbClr val="000080"/>
                          </a:solidFill>
                          <a:effectLst/>
                          <a:latin typeface="Times New Roman"/>
                        </a:rPr>
                        <a:t>60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algn="ctr" rtl="0" fontAlgn="ctr"/>
                      <a:r>
                        <a:rPr lang="en-US" sz="1400" b="1" i="0" u="none" strike="noStrike" dirty="0">
                          <a:solidFill>
                            <a:srgbClr val="000080"/>
                          </a:solidFill>
                          <a:effectLst/>
                          <a:latin typeface="Times New Roman"/>
                        </a:rPr>
                        <a:t>86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algn="ctr" rtl="0" fontAlgn="ctr"/>
                      <a:r>
                        <a:rPr lang="en-US" sz="1400" b="1" i="0" u="none" strike="noStrike" dirty="0">
                          <a:solidFill>
                            <a:schemeClr val="accent3"/>
                          </a:solidFill>
                          <a:effectLst/>
                          <a:latin typeface="Times New Roman"/>
                        </a:rPr>
                        <a:t>33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FF"/>
                    </a:solidFill>
                  </a:tcPr>
                </a:tc>
                <a:tc>
                  <a:txBody>
                    <a:bodyPr/>
                    <a:lstStyle/>
                    <a:p>
                      <a:pPr algn="ctr" rtl="0" fontAlgn="ctr"/>
                      <a:r>
                        <a:rPr lang="en-US" sz="1400" b="1" i="0" u="none" strike="noStrike" dirty="0">
                          <a:solidFill>
                            <a:srgbClr val="000080"/>
                          </a:solidFill>
                          <a:effectLst/>
                          <a:latin typeface="Times New Roman"/>
                        </a:rPr>
                        <a:t>60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r>
              <a:tr h="227797">
                <a:tc>
                  <a:txBody>
                    <a:bodyPr/>
                    <a:lstStyle/>
                    <a:p>
                      <a:pPr algn="l" rtl="0" fontAlgn="ctr"/>
                      <a:r>
                        <a:rPr lang="en-US" sz="1400" b="1" i="0" u="none" strike="noStrike" dirty="0">
                          <a:solidFill>
                            <a:srgbClr val="000080"/>
                          </a:solidFill>
                          <a:effectLst/>
                          <a:latin typeface="Times New Roman"/>
                        </a:rPr>
                        <a:t>Somerset </a:t>
                      </a:r>
                      <a:r>
                        <a:rPr lang="en-US" sz="1400" b="1" i="0" u="none" strike="noStrike" dirty="0" smtClean="0">
                          <a:solidFill>
                            <a:srgbClr val="000080"/>
                          </a:solidFill>
                          <a:effectLst/>
                          <a:latin typeface="Times New Roman"/>
                        </a:rPr>
                        <a:t>               .4</a:t>
                      </a:r>
                      <a:endParaRPr lang="en-US" sz="1400" b="1" i="0" u="none" strike="noStrike" dirty="0">
                        <a:solidFill>
                          <a:srgbClr val="00008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400" b="1" i="0" u="none" strike="noStrike">
                          <a:solidFill>
                            <a:srgbClr val="000080"/>
                          </a:solidFill>
                          <a:effectLst/>
                          <a:latin typeface="Times New Roman"/>
                        </a:rPr>
                        <a:t>58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CC"/>
                    </a:solidFill>
                  </a:tcPr>
                </a:tc>
                <a:tc>
                  <a:txBody>
                    <a:bodyPr/>
                    <a:lstStyle/>
                    <a:p>
                      <a:pPr algn="ctr" rtl="0" fontAlgn="ctr"/>
                      <a:r>
                        <a:rPr lang="en-US" sz="1400" b="1" i="0" u="none" strike="noStrike" dirty="0">
                          <a:solidFill>
                            <a:schemeClr val="accent3"/>
                          </a:solidFill>
                          <a:effectLst/>
                          <a:latin typeface="Times New Roman"/>
                        </a:rPr>
                        <a:t>45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3366"/>
                    </a:solidFill>
                  </a:tcPr>
                </a:tc>
                <a:tc>
                  <a:txBody>
                    <a:bodyPr/>
                    <a:lstStyle/>
                    <a:p>
                      <a:pPr algn="ctr" rtl="0" fontAlgn="ctr"/>
                      <a:r>
                        <a:rPr lang="en-US" sz="1400" b="1" i="0" u="none" strike="noStrike" dirty="0">
                          <a:solidFill>
                            <a:schemeClr val="accent3"/>
                          </a:solidFill>
                          <a:effectLst/>
                          <a:latin typeface="Times New Roman"/>
                        </a:rPr>
                        <a:t>50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3366"/>
                    </a:solidFill>
                  </a:tcPr>
                </a:tc>
                <a:tc>
                  <a:txBody>
                    <a:bodyPr/>
                    <a:lstStyle/>
                    <a:p>
                      <a:pPr algn="ctr" rtl="0" fontAlgn="ctr"/>
                      <a:r>
                        <a:rPr lang="en-US" sz="1400" b="1" i="0" u="none" strike="noStrike" dirty="0">
                          <a:solidFill>
                            <a:schemeClr val="accent3"/>
                          </a:solidFill>
                          <a:effectLst/>
                          <a:latin typeface="Times New Roman"/>
                        </a:rPr>
                        <a:t>51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3366"/>
                    </a:solidFill>
                  </a:tcPr>
                </a:tc>
              </a:tr>
              <a:tr h="227797">
                <a:tc>
                  <a:txBody>
                    <a:bodyPr/>
                    <a:lstStyle/>
                    <a:p>
                      <a:pPr algn="l" rtl="0" fontAlgn="ctr"/>
                      <a:r>
                        <a:rPr lang="en-US" sz="1400" b="1" i="0" u="none" strike="noStrike" dirty="0">
                          <a:solidFill>
                            <a:srgbClr val="000080"/>
                          </a:solidFill>
                          <a:effectLst/>
                          <a:latin typeface="Times New Roman"/>
                        </a:rPr>
                        <a:t>Dorchester </a:t>
                      </a:r>
                      <a:r>
                        <a:rPr lang="en-US" sz="1400" b="1" i="0" u="none" strike="noStrike" dirty="0" smtClean="0">
                          <a:solidFill>
                            <a:srgbClr val="000080"/>
                          </a:solidFill>
                          <a:effectLst/>
                          <a:latin typeface="Times New Roman"/>
                        </a:rPr>
                        <a:t>             .6</a:t>
                      </a:r>
                      <a:endParaRPr lang="en-US" sz="1400" b="1" i="0" u="none" strike="noStrike" dirty="0">
                        <a:solidFill>
                          <a:srgbClr val="00008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400" b="1" i="0" u="none" strike="noStrike" dirty="0">
                          <a:solidFill>
                            <a:srgbClr val="000080"/>
                          </a:solidFill>
                          <a:effectLst/>
                          <a:latin typeface="Times New Roman"/>
                        </a:rPr>
                        <a:t>59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CC"/>
                    </a:solidFill>
                  </a:tcPr>
                </a:tc>
                <a:tc>
                  <a:txBody>
                    <a:bodyPr/>
                    <a:lstStyle/>
                    <a:p>
                      <a:pPr algn="ctr" rtl="0" fontAlgn="ctr"/>
                      <a:r>
                        <a:rPr lang="en-US" sz="1400" b="1" i="0" u="none" strike="noStrike" dirty="0">
                          <a:solidFill>
                            <a:schemeClr val="accent3"/>
                          </a:solidFill>
                          <a:effectLst/>
                          <a:latin typeface="Times New Roman"/>
                        </a:rPr>
                        <a:t>20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FF"/>
                    </a:solidFill>
                  </a:tcPr>
                </a:tc>
                <a:tc>
                  <a:txBody>
                    <a:bodyPr/>
                    <a:lstStyle/>
                    <a:p>
                      <a:pPr algn="ctr" rtl="0" fontAlgn="ctr"/>
                      <a:r>
                        <a:rPr lang="en-US" sz="1400" b="1" i="0" u="none" strike="noStrike" dirty="0">
                          <a:solidFill>
                            <a:srgbClr val="000080"/>
                          </a:solidFill>
                          <a:effectLst/>
                          <a:latin typeface="Times New Roman"/>
                        </a:rPr>
                        <a:t>75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algn="ctr" rtl="0" fontAlgn="ctr"/>
                      <a:r>
                        <a:rPr lang="en-US" sz="1400" b="1" i="0" u="none" strike="noStrike" dirty="0">
                          <a:solidFill>
                            <a:schemeClr val="accent3"/>
                          </a:solidFill>
                          <a:effectLst/>
                          <a:latin typeface="Times New Roman"/>
                        </a:rPr>
                        <a:t>51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3366"/>
                    </a:solidFill>
                  </a:tcPr>
                </a:tc>
              </a:tr>
              <a:tr h="227797">
                <a:tc>
                  <a:txBody>
                    <a:bodyPr/>
                    <a:lstStyle/>
                    <a:p>
                      <a:pPr algn="l" rtl="0" fontAlgn="ctr"/>
                      <a:r>
                        <a:rPr lang="en-US" sz="1400" b="1" i="0" u="none" strike="noStrike" dirty="0">
                          <a:solidFill>
                            <a:srgbClr val="000080"/>
                          </a:solidFill>
                          <a:effectLst/>
                          <a:latin typeface="Times New Roman"/>
                        </a:rPr>
                        <a:t>Anne </a:t>
                      </a:r>
                      <a:r>
                        <a:rPr lang="en-US" sz="1400" b="1" i="0" u="none" strike="noStrike" dirty="0" smtClean="0">
                          <a:solidFill>
                            <a:srgbClr val="000080"/>
                          </a:solidFill>
                          <a:effectLst/>
                          <a:latin typeface="Times New Roman"/>
                        </a:rPr>
                        <a:t>Arundel      10.9</a:t>
                      </a:r>
                      <a:endParaRPr lang="en-US" sz="1400" b="1" i="0" u="none" strike="noStrike" dirty="0">
                        <a:solidFill>
                          <a:srgbClr val="00008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400" b="1" i="0" u="none" strike="noStrike">
                          <a:solidFill>
                            <a:srgbClr val="000080"/>
                          </a:solidFill>
                          <a:effectLst/>
                          <a:latin typeface="Times New Roman"/>
                        </a:rPr>
                        <a:t>56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CC"/>
                    </a:solidFill>
                  </a:tcPr>
                </a:tc>
                <a:tc>
                  <a:txBody>
                    <a:bodyPr/>
                    <a:lstStyle/>
                    <a:p>
                      <a:pPr algn="ctr" rtl="0" fontAlgn="ctr"/>
                      <a:r>
                        <a:rPr lang="en-US" sz="1400" b="1" i="0" u="none" strike="noStrike" dirty="0">
                          <a:solidFill>
                            <a:schemeClr val="accent3"/>
                          </a:solidFill>
                          <a:effectLst/>
                          <a:latin typeface="Times New Roman"/>
                        </a:rPr>
                        <a:t>29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FF"/>
                    </a:solidFill>
                  </a:tcPr>
                </a:tc>
                <a:tc>
                  <a:txBody>
                    <a:bodyPr/>
                    <a:lstStyle/>
                    <a:p>
                      <a:pPr algn="ctr" rtl="0" fontAlgn="ctr"/>
                      <a:r>
                        <a:rPr lang="en-US" sz="1400" b="1" i="0" u="none" strike="noStrike" dirty="0">
                          <a:solidFill>
                            <a:srgbClr val="000080"/>
                          </a:solidFill>
                          <a:effectLst/>
                          <a:latin typeface="Times New Roman"/>
                        </a:rPr>
                        <a:t>63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algn="ctr" rtl="0" fontAlgn="ctr"/>
                      <a:r>
                        <a:rPr lang="en-US" sz="1400" b="1" i="0" u="none" strike="noStrike" dirty="0">
                          <a:solidFill>
                            <a:schemeClr val="accent3"/>
                          </a:solidFill>
                          <a:effectLst/>
                          <a:latin typeface="Times New Roman"/>
                        </a:rPr>
                        <a:t>49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3366"/>
                    </a:solidFill>
                  </a:tcPr>
                </a:tc>
              </a:tr>
              <a:tr h="227797">
                <a:tc>
                  <a:txBody>
                    <a:bodyPr/>
                    <a:lstStyle/>
                    <a:p>
                      <a:pPr algn="l" rtl="0" fontAlgn="ctr"/>
                      <a:r>
                        <a:rPr lang="en-US" sz="1400" b="1" i="0" u="none" strike="noStrike" dirty="0">
                          <a:solidFill>
                            <a:srgbClr val="000080"/>
                          </a:solidFill>
                          <a:effectLst/>
                          <a:latin typeface="Times New Roman"/>
                        </a:rPr>
                        <a:t>Baltimore </a:t>
                      </a:r>
                      <a:r>
                        <a:rPr lang="en-US" sz="1400" b="1" i="0" u="none" strike="noStrike" dirty="0" smtClean="0">
                          <a:solidFill>
                            <a:srgbClr val="000080"/>
                          </a:solidFill>
                          <a:effectLst/>
                          <a:latin typeface="Times New Roman"/>
                        </a:rPr>
                        <a:t>            15.5</a:t>
                      </a:r>
                      <a:endParaRPr lang="en-US" sz="1400" b="1" i="0" u="none" strike="noStrike" dirty="0">
                        <a:solidFill>
                          <a:srgbClr val="00008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400" b="1" i="0" u="none" strike="noStrike" dirty="0">
                          <a:solidFill>
                            <a:schemeClr val="accent3"/>
                          </a:solidFill>
                          <a:effectLst/>
                          <a:latin typeface="Times New Roman"/>
                        </a:rPr>
                        <a:t>50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0080"/>
                    </a:solidFill>
                  </a:tcPr>
                </a:tc>
                <a:tc>
                  <a:txBody>
                    <a:bodyPr/>
                    <a:lstStyle/>
                    <a:p>
                      <a:pPr algn="ctr" rtl="0" fontAlgn="ctr"/>
                      <a:r>
                        <a:rPr lang="en-US" sz="1400" b="1" i="0" u="none" strike="noStrike" dirty="0">
                          <a:solidFill>
                            <a:schemeClr val="accent3"/>
                          </a:solidFill>
                          <a:effectLst/>
                          <a:latin typeface="Times New Roman"/>
                        </a:rPr>
                        <a:t>14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FF"/>
                    </a:solidFill>
                  </a:tcPr>
                </a:tc>
                <a:tc>
                  <a:txBody>
                    <a:bodyPr/>
                    <a:lstStyle/>
                    <a:p>
                      <a:pPr algn="ctr" rtl="0" fontAlgn="ctr"/>
                      <a:r>
                        <a:rPr lang="en-US" sz="1400" b="1" i="0" u="none" strike="noStrike" dirty="0">
                          <a:solidFill>
                            <a:schemeClr val="accent3"/>
                          </a:solidFill>
                          <a:effectLst/>
                          <a:latin typeface="Times New Roman"/>
                        </a:rPr>
                        <a:t>36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FF"/>
                    </a:solidFill>
                  </a:tcPr>
                </a:tc>
                <a:tc>
                  <a:txBody>
                    <a:bodyPr/>
                    <a:lstStyle/>
                    <a:p>
                      <a:pPr algn="ctr" rtl="0" fontAlgn="ctr"/>
                      <a:r>
                        <a:rPr lang="en-US" sz="1400" b="1" i="0" u="none" strike="noStrike" dirty="0">
                          <a:solidFill>
                            <a:schemeClr val="accent3"/>
                          </a:solidFill>
                          <a:effectLst/>
                          <a:latin typeface="Times New Roman"/>
                        </a:rPr>
                        <a:t>33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FF"/>
                    </a:solidFill>
                  </a:tcPr>
                </a:tc>
              </a:tr>
              <a:tr h="227797">
                <a:tc>
                  <a:txBody>
                    <a:bodyPr/>
                    <a:lstStyle/>
                    <a:p>
                      <a:pPr algn="l" rtl="0" fontAlgn="ctr"/>
                      <a:r>
                        <a:rPr lang="en-US" sz="1400" b="1" i="0" u="none" strike="noStrike" dirty="0" smtClean="0">
                          <a:solidFill>
                            <a:srgbClr val="000080"/>
                          </a:solidFill>
                          <a:effectLst/>
                          <a:latin typeface="Times New Roman"/>
                        </a:rPr>
                        <a:t>Howard                 5.8</a:t>
                      </a:r>
                      <a:endParaRPr lang="en-US" sz="1400" b="1" i="0" u="none" strike="noStrike" dirty="0">
                        <a:solidFill>
                          <a:srgbClr val="00008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400" b="1" i="0" u="none" strike="noStrike" dirty="0">
                          <a:solidFill>
                            <a:schemeClr val="accent3"/>
                          </a:solidFill>
                          <a:effectLst/>
                          <a:latin typeface="Times New Roman"/>
                        </a:rPr>
                        <a:t>45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0080"/>
                    </a:solidFill>
                  </a:tcPr>
                </a:tc>
                <a:tc>
                  <a:txBody>
                    <a:bodyPr/>
                    <a:lstStyle/>
                    <a:p>
                      <a:pPr algn="ctr" rtl="0" fontAlgn="ctr"/>
                      <a:r>
                        <a:rPr lang="en-US" sz="1400" b="1" i="0" u="none" strike="noStrike" dirty="0">
                          <a:solidFill>
                            <a:schemeClr val="accent3"/>
                          </a:solidFill>
                          <a:effectLst/>
                          <a:latin typeface="Times New Roman"/>
                        </a:rPr>
                        <a:t>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FF"/>
                    </a:solidFill>
                  </a:tcPr>
                </a:tc>
                <a:tc>
                  <a:txBody>
                    <a:bodyPr/>
                    <a:lstStyle/>
                    <a:p>
                      <a:pPr algn="ctr" rtl="0" fontAlgn="ctr"/>
                      <a:r>
                        <a:rPr lang="en-US" sz="1400" b="1" i="0" u="none" strike="noStrike" dirty="0">
                          <a:solidFill>
                            <a:schemeClr val="accent3"/>
                          </a:solidFill>
                          <a:effectLst/>
                          <a:latin typeface="Times New Roman"/>
                        </a:rPr>
                        <a:t>27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FF"/>
                    </a:solidFill>
                  </a:tcPr>
                </a:tc>
                <a:tc>
                  <a:txBody>
                    <a:bodyPr/>
                    <a:lstStyle/>
                    <a:p>
                      <a:pPr algn="ctr" rtl="0" fontAlgn="ctr"/>
                      <a:r>
                        <a:rPr lang="en-US" sz="1400" b="1" i="0" u="none" strike="noStrike" dirty="0">
                          <a:solidFill>
                            <a:schemeClr val="accent3"/>
                          </a:solidFill>
                          <a:effectLst/>
                          <a:latin typeface="Times New Roman"/>
                        </a:rPr>
                        <a:t>27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FF"/>
                    </a:solidFill>
                  </a:tcPr>
                </a:tc>
              </a:tr>
              <a:tr h="227797">
                <a:tc>
                  <a:txBody>
                    <a:bodyPr/>
                    <a:lstStyle/>
                    <a:p>
                      <a:pPr algn="l" rtl="0" fontAlgn="ctr"/>
                      <a:r>
                        <a:rPr lang="en-US" sz="1400" b="1" i="0" u="none" strike="noStrike" dirty="0" smtClean="0">
                          <a:solidFill>
                            <a:srgbClr val="000080"/>
                          </a:solidFill>
                          <a:effectLst/>
                          <a:latin typeface="Times New Roman"/>
                        </a:rPr>
                        <a:t>Charles                  2.5</a:t>
                      </a:r>
                      <a:endParaRPr lang="en-US" sz="1400" b="1" i="0" u="none" strike="noStrike" dirty="0">
                        <a:solidFill>
                          <a:srgbClr val="00008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400" b="1" i="0" u="none" strike="noStrike" dirty="0">
                          <a:solidFill>
                            <a:schemeClr val="accent3"/>
                          </a:solidFill>
                          <a:effectLst/>
                          <a:latin typeface="Times New Roman"/>
                        </a:rPr>
                        <a:t>38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FF"/>
                    </a:solidFill>
                  </a:tcPr>
                </a:tc>
                <a:tc>
                  <a:txBody>
                    <a:bodyPr/>
                    <a:lstStyle/>
                    <a:p>
                      <a:pPr algn="ctr" rtl="0" fontAlgn="ctr"/>
                      <a:r>
                        <a:rPr lang="en-US" sz="1400" b="1" i="0" u="none" strike="noStrike" dirty="0">
                          <a:solidFill>
                            <a:schemeClr val="accent3"/>
                          </a:solidFill>
                          <a:effectLst/>
                          <a:latin typeface="Times New Roman"/>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FF"/>
                    </a:solidFill>
                  </a:tcPr>
                </a:tc>
                <a:tc>
                  <a:txBody>
                    <a:bodyPr/>
                    <a:lstStyle/>
                    <a:p>
                      <a:pPr algn="ctr" rtl="0" fontAlgn="ctr"/>
                      <a:r>
                        <a:rPr lang="en-US" sz="1400" b="1" i="0" u="none" strike="noStrike" dirty="0">
                          <a:solidFill>
                            <a:schemeClr val="accent3"/>
                          </a:solidFill>
                          <a:effectLst/>
                          <a:latin typeface="Times New Roman"/>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FF"/>
                    </a:solidFill>
                  </a:tcPr>
                </a:tc>
                <a:tc>
                  <a:txBody>
                    <a:bodyPr/>
                    <a:lstStyle/>
                    <a:p>
                      <a:pPr algn="ctr" rtl="0" fontAlgn="ctr"/>
                      <a:r>
                        <a:rPr lang="en-US" sz="1400" b="1" i="0" u="none" strike="noStrike" dirty="0">
                          <a:solidFill>
                            <a:schemeClr val="accent3"/>
                          </a:solidFill>
                          <a:effectLst/>
                          <a:latin typeface="Times New Roman"/>
                        </a:rPr>
                        <a:t>13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FF"/>
                    </a:solidFill>
                  </a:tcPr>
                </a:tc>
              </a:tr>
              <a:tr h="227797">
                <a:tc>
                  <a:txBody>
                    <a:bodyPr/>
                    <a:lstStyle/>
                    <a:p>
                      <a:pPr algn="l" rtl="0" fontAlgn="ctr"/>
                      <a:r>
                        <a:rPr lang="en-US" sz="1400" b="1" i="0" u="none" strike="noStrike" dirty="0">
                          <a:solidFill>
                            <a:srgbClr val="000080"/>
                          </a:solidFill>
                          <a:effectLst/>
                          <a:latin typeface="Times New Roman"/>
                        </a:rPr>
                        <a:t>Montgomery </a:t>
                      </a:r>
                      <a:r>
                        <a:rPr lang="en-US" sz="1400" b="1" i="0" u="none" strike="noStrike" dirty="0" smtClean="0">
                          <a:solidFill>
                            <a:srgbClr val="000080"/>
                          </a:solidFill>
                          <a:effectLst/>
                          <a:latin typeface="Times New Roman"/>
                        </a:rPr>
                        <a:t>       15.8</a:t>
                      </a:r>
                      <a:endParaRPr lang="en-US" sz="1400" b="1" i="0" u="none" strike="noStrike" dirty="0">
                        <a:solidFill>
                          <a:srgbClr val="00008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400" b="1" i="0" u="none" strike="noStrike" dirty="0">
                          <a:solidFill>
                            <a:schemeClr val="accent3"/>
                          </a:solidFill>
                          <a:effectLst/>
                          <a:latin typeface="Times New Roman"/>
                        </a:rPr>
                        <a:t>31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FF"/>
                    </a:solidFill>
                  </a:tcPr>
                </a:tc>
                <a:tc>
                  <a:txBody>
                    <a:bodyPr/>
                    <a:lstStyle/>
                    <a:p>
                      <a:pPr algn="ctr" rtl="0" fontAlgn="ctr"/>
                      <a:r>
                        <a:rPr lang="en-US" sz="1400" b="1" i="0" u="none" strike="noStrike" dirty="0">
                          <a:solidFill>
                            <a:schemeClr val="accent3"/>
                          </a:solidFill>
                          <a:effectLst/>
                          <a:latin typeface="Times New Roman"/>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FF"/>
                    </a:solidFill>
                  </a:tcPr>
                </a:tc>
                <a:tc>
                  <a:txBody>
                    <a:bodyPr/>
                    <a:lstStyle/>
                    <a:p>
                      <a:pPr algn="ctr" rtl="0" fontAlgn="ctr"/>
                      <a:r>
                        <a:rPr lang="en-US" sz="1400" b="1" i="0" u="none" strike="noStrike" dirty="0">
                          <a:solidFill>
                            <a:schemeClr val="accent3"/>
                          </a:solidFill>
                          <a:effectLst/>
                          <a:latin typeface="Times New Roman"/>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FF"/>
                    </a:solidFill>
                  </a:tcPr>
                </a:tc>
                <a:tc>
                  <a:txBody>
                    <a:bodyPr/>
                    <a:lstStyle/>
                    <a:p>
                      <a:pPr algn="ctr" rtl="0" fontAlgn="ctr"/>
                      <a:r>
                        <a:rPr lang="en-US" sz="1400" b="1" i="0" u="none" strike="noStrike" dirty="0">
                          <a:solidFill>
                            <a:schemeClr val="accent3"/>
                          </a:solidFill>
                          <a:effectLst/>
                          <a:latin typeface="Times New Roman"/>
                        </a:rPr>
                        <a:t>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FF"/>
                    </a:solidFill>
                  </a:tcPr>
                </a:tc>
              </a:tr>
              <a:tr h="227797">
                <a:tc>
                  <a:txBody>
                    <a:bodyPr/>
                    <a:lstStyle/>
                    <a:p>
                      <a:pPr algn="l" rtl="0" fontAlgn="ctr"/>
                      <a:r>
                        <a:rPr lang="en-US" sz="1400" b="1" i="0" u="none" strike="noStrike" dirty="0">
                          <a:solidFill>
                            <a:srgbClr val="000080"/>
                          </a:solidFill>
                          <a:effectLst/>
                          <a:latin typeface="Times New Roman"/>
                        </a:rPr>
                        <a:t>Baltimore City </a:t>
                      </a:r>
                      <a:r>
                        <a:rPr lang="en-US" sz="1400" b="1" i="0" u="none" strike="noStrike" dirty="0" smtClean="0">
                          <a:solidFill>
                            <a:srgbClr val="000080"/>
                          </a:solidFill>
                          <a:effectLst/>
                          <a:latin typeface="Times New Roman"/>
                        </a:rPr>
                        <a:t>     8.7</a:t>
                      </a:r>
                      <a:endParaRPr lang="en-US" sz="1400" b="1" i="0" u="none" strike="noStrike" dirty="0">
                        <a:solidFill>
                          <a:srgbClr val="00008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400" b="1" i="0" u="none" strike="noStrike" dirty="0">
                          <a:solidFill>
                            <a:schemeClr val="accent3"/>
                          </a:solidFill>
                          <a:effectLst/>
                          <a:latin typeface="Times New Roman"/>
                        </a:rPr>
                        <a:t>16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FF"/>
                    </a:solidFill>
                  </a:tcPr>
                </a:tc>
                <a:tc>
                  <a:txBody>
                    <a:bodyPr/>
                    <a:lstStyle/>
                    <a:p>
                      <a:pPr algn="ctr" rtl="0" fontAlgn="ctr"/>
                      <a:r>
                        <a:rPr lang="en-US" sz="1400" b="1" i="0" u="none" strike="noStrike" dirty="0">
                          <a:solidFill>
                            <a:schemeClr val="accent3"/>
                          </a:solidFill>
                          <a:effectLst/>
                          <a:latin typeface="Times New Roman"/>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FF"/>
                    </a:solidFill>
                  </a:tcPr>
                </a:tc>
                <a:tc>
                  <a:txBody>
                    <a:bodyPr/>
                    <a:lstStyle/>
                    <a:p>
                      <a:pPr algn="ctr" rtl="0" fontAlgn="ctr"/>
                      <a:r>
                        <a:rPr lang="en-US" sz="1400" b="1" i="0" u="none" strike="noStrike" dirty="0">
                          <a:solidFill>
                            <a:schemeClr val="accent3"/>
                          </a:solidFill>
                          <a:effectLst/>
                          <a:latin typeface="Times New Roman"/>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FF"/>
                    </a:solidFill>
                  </a:tcPr>
                </a:tc>
                <a:tc>
                  <a:txBody>
                    <a:bodyPr/>
                    <a:lstStyle/>
                    <a:p>
                      <a:pPr algn="ctr" rtl="0" fontAlgn="ctr"/>
                      <a:r>
                        <a:rPr lang="en-US" sz="1400" b="1" i="0" u="none" strike="noStrike" dirty="0">
                          <a:solidFill>
                            <a:schemeClr val="accent3"/>
                          </a:solidFill>
                          <a:effectLst/>
                          <a:latin typeface="Times New Roman"/>
                        </a:rPr>
                        <a:t>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FF"/>
                    </a:solidFill>
                  </a:tcPr>
                </a:tc>
              </a:tr>
              <a:tr h="227797">
                <a:tc>
                  <a:txBody>
                    <a:bodyPr/>
                    <a:lstStyle/>
                    <a:p>
                      <a:pPr algn="l" rtl="0" fontAlgn="ctr"/>
                      <a:r>
                        <a:rPr lang="en-US" sz="1400" b="1" i="0" u="none" strike="noStrike" dirty="0">
                          <a:solidFill>
                            <a:srgbClr val="000080"/>
                          </a:solidFill>
                          <a:effectLst/>
                          <a:latin typeface="Times New Roman"/>
                        </a:rPr>
                        <a:t>Prince </a:t>
                      </a:r>
                      <a:r>
                        <a:rPr lang="en-US" sz="1400" b="1" i="0" u="none" strike="noStrike" dirty="0" smtClean="0">
                          <a:solidFill>
                            <a:srgbClr val="000080"/>
                          </a:solidFill>
                          <a:effectLst/>
                          <a:latin typeface="Times New Roman"/>
                        </a:rPr>
                        <a:t>George's   12.6</a:t>
                      </a:r>
                      <a:endParaRPr lang="en-US" sz="1400" b="1" i="0" u="none" strike="noStrike" dirty="0">
                        <a:solidFill>
                          <a:srgbClr val="00008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400" b="1" i="0" u="none" strike="noStrike" dirty="0">
                          <a:solidFill>
                            <a:schemeClr val="accent3"/>
                          </a:solidFill>
                          <a:effectLst/>
                          <a:latin typeface="Times New Roman"/>
                        </a:rPr>
                        <a:t>11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FF"/>
                    </a:solidFill>
                  </a:tcPr>
                </a:tc>
                <a:tc>
                  <a:txBody>
                    <a:bodyPr/>
                    <a:lstStyle/>
                    <a:p>
                      <a:pPr algn="ctr" rtl="0" fontAlgn="ctr"/>
                      <a:r>
                        <a:rPr lang="en-US" sz="1400" b="1" i="0" u="none" strike="noStrike" dirty="0">
                          <a:solidFill>
                            <a:schemeClr val="accent3"/>
                          </a:solidFill>
                          <a:effectLst/>
                          <a:latin typeface="Times New Roman"/>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FF"/>
                    </a:solidFill>
                  </a:tcPr>
                </a:tc>
                <a:tc>
                  <a:txBody>
                    <a:bodyPr/>
                    <a:lstStyle/>
                    <a:p>
                      <a:pPr algn="ctr" rtl="0" fontAlgn="ctr"/>
                      <a:r>
                        <a:rPr lang="en-US" sz="1400" b="1" i="0" u="none" strike="noStrike" dirty="0">
                          <a:solidFill>
                            <a:schemeClr val="accent3"/>
                          </a:solidFill>
                          <a:effectLst/>
                          <a:latin typeface="Times New Roman"/>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FF"/>
                    </a:solidFill>
                  </a:tcPr>
                </a:tc>
                <a:tc>
                  <a:txBody>
                    <a:bodyPr/>
                    <a:lstStyle/>
                    <a:p>
                      <a:pPr algn="ctr" rtl="0" fontAlgn="ctr"/>
                      <a:r>
                        <a:rPr lang="en-US" sz="1400" b="1" i="0" u="none" strike="noStrike" dirty="0">
                          <a:solidFill>
                            <a:schemeClr val="accent3"/>
                          </a:solidFill>
                          <a:effectLst/>
                          <a:latin typeface="Times New Roman"/>
                        </a:rPr>
                        <a:t>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FF"/>
                    </a:solidFill>
                  </a:tcPr>
                </a:tc>
              </a:tr>
            </a:tbl>
          </a:graphicData>
        </a:graphic>
      </p:graphicFrame>
      <p:sp>
        <p:nvSpPr>
          <p:cNvPr id="3" name="Rounded Rectangle 2"/>
          <p:cNvSpPr/>
          <p:nvPr/>
        </p:nvSpPr>
        <p:spPr>
          <a:xfrm>
            <a:off x="2057400" y="3200400"/>
            <a:ext cx="6934200" cy="1371600"/>
          </a:xfrm>
          <a:prstGeom prst="roundRect">
            <a:avLst/>
          </a:prstGeom>
          <a:solidFill>
            <a:srgbClr val="0000FF">
              <a:alpha val="1098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p:cNvSpPr/>
          <p:nvPr/>
        </p:nvSpPr>
        <p:spPr>
          <a:xfrm>
            <a:off x="2057400" y="4572000"/>
            <a:ext cx="6934200" cy="1447800"/>
          </a:xfrm>
          <a:prstGeom prst="roundRect">
            <a:avLst/>
          </a:prstGeom>
          <a:solidFill>
            <a:srgbClr val="0000FF">
              <a:alpha val="1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533400" y="6248400"/>
            <a:ext cx="8458200" cy="400110"/>
          </a:xfrm>
          <a:prstGeom prst="rect">
            <a:avLst/>
          </a:prstGeom>
          <a:noFill/>
        </p:spPr>
        <p:txBody>
          <a:bodyPr wrap="square" rtlCol="0">
            <a:spAutoFit/>
          </a:bodyPr>
          <a:lstStyle/>
          <a:p>
            <a:r>
              <a:rPr lang="en-US" sz="2000" dirty="0" smtClean="0"/>
              <a:t>“Rep local offices” = state’s attorney,  sheriff, council only</a:t>
            </a: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a:xfrm>
            <a:off x="1524000" y="685800"/>
            <a:ext cx="5562600" cy="457200"/>
          </a:xfrm>
        </p:spPr>
        <p:txBody>
          <a:bodyPr/>
          <a:lstStyle/>
          <a:p>
            <a:r>
              <a:rPr lang="en-US" sz="2000" b="1" i="1" dirty="0"/>
              <a:t>Composite Picture – </a:t>
            </a:r>
            <a:r>
              <a:rPr lang="en-US" sz="2000" b="1" i="1" dirty="0" smtClean="0"/>
              <a:t>Polarization, Few Transitions</a:t>
            </a:r>
            <a:endParaRPr lang="en-US" sz="2000" b="1" i="1" dirty="0"/>
          </a:p>
        </p:txBody>
      </p:sp>
      <p:sp>
        <p:nvSpPr>
          <p:cNvPr id="38915" name="Rectangle 3"/>
          <p:cNvSpPr>
            <a:spLocks noGrp="1" noChangeArrowheads="1"/>
          </p:cNvSpPr>
          <p:nvPr>
            <p:ph type="subTitle" idx="1"/>
          </p:nvPr>
        </p:nvSpPr>
        <p:spPr>
          <a:xfrm>
            <a:off x="457200" y="1143000"/>
            <a:ext cx="7848600" cy="4800600"/>
          </a:xfrm>
        </p:spPr>
        <p:txBody>
          <a:bodyPr/>
          <a:lstStyle/>
          <a:p>
            <a:pPr algn="l"/>
            <a:endParaRPr lang="en-US" sz="1800"/>
          </a:p>
          <a:p>
            <a:pPr algn="l"/>
            <a:endParaRPr lang="en-US" sz="1800"/>
          </a:p>
          <a:p>
            <a:pPr algn="l"/>
            <a:endParaRPr lang="en-US" sz="1800"/>
          </a:p>
          <a:p>
            <a:pPr>
              <a:buFontTx/>
              <a:buChar char="•"/>
            </a:pPr>
            <a:endParaRPr lang="en-US" sz="1800"/>
          </a:p>
        </p:txBody>
      </p:sp>
      <p:pic>
        <p:nvPicPr>
          <p:cNvPr id="3891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143000"/>
            <a:ext cx="77724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4"/>
          <p:cNvSpPr>
            <a:spLocks noChangeArrowheads="1"/>
          </p:cNvSpPr>
          <p:nvPr/>
        </p:nvSpPr>
        <p:spPr bwMode="auto">
          <a:xfrm>
            <a:off x="533400" y="228600"/>
            <a:ext cx="7772400" cy="5334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b="1" dirty="0">
                <a:solidFill>
                  <a:schemeClr val="bg1"/>
                </a:solidFill>
              </a:rPr>
              <a:t>2010 Elections: Consolidation of a Blue Maryland?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6697</TotalTime>
  <Words>1963</Words>
  <Application>Microsoft Office PowerPoint</Application>
  <PresentationFormat>On-screen Show (4:3)</PresentationFormat>
  <Paragraphs>562</Paragraphs>
  <Slides>25</Slides>
  <Notes>13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Default Design</vt:lpstr>
      <vt:lpstr>2010 Elections:  Consolidation of a Blue Maryland?</vt:lpstr>
      <vt:lpstr>2010 Elections: Consolidation of a Blue Maryland?</vt:lpstr>
      <vt:lpstr>PowerPoint Presentation</vt:lpstr>
      <vt:lpstr>PowerPoint Presentation</vt:lpstr>
      <vt:lpstr>PowerPoint Presentation</vt:lpstr>
      <vt:lpstr>PowerPoint Presentation</vt:lpstr>
      <vt:lpstr>PowerPoint Presentation</vt:lpstr>
      <vt:lpstr>PowerPoint Presentation</vt:lpstr>
      <vt:lpstr>Composite Picture – Polarization, Few Transitions</vt:lpstr>
      <vt:lpstr>Polarization within the House of Delegates…</vt:lpstr>
      <vt:lpstr>Maryland Senate</vt:lpstr>
      <vt:lpstr>Trends in Party Registration –Democratic Hegemony Likely to Continue</vt:lpstr>
      <vt:lpstr>How do Republican Candidates Win without Party Registration Advantages – Data from Anne Arundel County Exit Polls - 2006/2010</vt:lpstr>
      <vt:lpstr>What TRAITS were salient in Governor’s Race in 2010?   Data from Anne Arundel County Exit Poll</vt:lpstr>
      <vt:lpstr>What ISSUES were salient in Governor’s Race in 2010?   Data from Anne Arundel County Exit Poll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2006 Elections: A Return to a Blue Maryland?</dc:title>
  <dc:creator>AACC</dc:creator>
  <cp:lastModifiedBy>Dan Nataf</cp:lastModifiedBy>
  <cp:revision>91</cp:revision>
  <cp:lastPrinted>2011-01-27T21:38:16Z</cp:lastPrinted>
  <dcterms:created xsi:type="dcterms:W3CDTF">2007-01-20T17:47:45Z</dcterms:created>
  <dcterms:modified xsi:type="dcterms:W3CDTF">2011-01-27T23:58:10Z</dcterms:modified>
</cp:coreProperties>
</file>